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00" r:id="rId2"/>
    <p:sldId id="343" r:id="rId3"/>
    <p:sldId id="345" r:id="rId4"/>
    <p:sldId id="333" r:id="rId5"/>
    <p:sldId id="334" r:id="rId6"/>
    <p:sldId id="351" r:id="rId7"/>
    <p:sldId id="335" r:id="rId8"/>
    <p:sldId id="353" r:id="rId9"/>
    <p:sldId id="336" r:id="rId10"/>
    <p:sldId id="337" r:id="rId11"/>
    <p:sldId id="346" r:id="rId12"/>
    <p:sldId id="328" r:id="rId13"/>
    <p:sldId id="301" r:id="rId14"/>
    <p:sldId id="332" r:id="rId15"/>
    <p:sldId id="316" r:id="rId16"/>
    <p:sldId id="317" r:id="rId17"/>
    <p:sldId id="318" r:id="rId18"/>
    <p:sldId id="319" r:id="rId19"/>
    <p:sldId id="320" r:id="rId20"/>
    <p:sldId id="321" r:id="rId21"/>
    <p:sldId id="322" r:id="rId22"/>
    <p:sldId id="323" r:id="rId23"/>
    <p:sldId id="342" r:id="rId24"/>
    <p:sldId id="329" r:id="rId25"/>
    <p:sldId id="330" r:id="rId26"/>
    <p:sldId id="341" r:id="rId27"/>
    <p:sldId id="297" r:id="rId28"/>
    <p:sldId id="292" r:id="rId29"/>
    <p:sldId id="344" r:id="rId30"/>
    <p:sldId id="314" r:id="rId31"/>
    <p:sldId id="355" r:id="rId32"/>
    <p:sldId id="356" r:id="rId33"/>
    <p:sldId id="352" r:id="rId34"/>
    <p:sldId id="350"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2407" autoAdjust="0"/>
  </p:normalViewPr>
  <p:slideViewPr>
    <p:cSldViewPr>
      <p:cViewPr varScale="1">
        <p:scale>
          <a:sx n="82" d="100"/>
          <a:sy n="82" d="100"/>
        </p:scale>
        <p:origin x="-2952" y="-10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85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095F04-1F3E-4176-96ED-EB2445490DCA}" type="datetimeFigureOut">
              <a:rPr lang="en-US" smtClean="0"/>
              <a:pPr/>
              <a:t>5/28/15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D92A87-6462-40D4-9794-8422D8CF9AA6}" type="slidenum">
              <a:rPr lang="en-US" smtClean="0"/>
              <a:pPr/>
              <a:t>‹#›</a:t>
            </a:fld>
            <a:endParaRPr lang="en-US"/>
          </a:p>
        </p:txBody>
      </p:sp>
    </p:spTree>
    <p:extLst>
      <p:ext uri="{BB962C8B-B14F-4D97-AF65-F5344CB8AC3E}">
        <p14:creationId xmlns:p14="http://schemas.microsoft.com/office/powerpoint/2010/main" val="4232678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Ways</a:t>
            </a:r>
            <a:r>
              <a:rPr lang="en-US" baseline="0" dirty="0" smtClean="0"/>
              <a:t> to improve snow detection and to provide logic to </a:t>
            </a:r>
            <a:r>
              <a:rPr lang="en-US" baseline="0" dirty="0" err="1" smtClean="0"/>
              <a:t>decreasethe</a:t>
            </a:r>
            <a:r>
              <a:rPr lang="en-US" baseline="0" dirty="0" smtClean="0"/>
              <a:t> uncertainty in mapping snow.</a:t>
            </a:r>
            <a:endParaRPr lang="en-US" dirty="0"/>
          </a:p>
        </p:txBody>
      </p:sp>
      <p:sp>
        <p:nvSpPr>
          <p:cNvPr id="4" name="Slide Number Placeholder 3"/>
          <p:cNvSpPr>
            <a:spLocks noGrp="1"/>
          </p:cNvSpPr>
          <p:nvPr>
            <p:ph type="sldNum" sz="quarter" idx="10"/>
          </p:nvPr>
        </p:nvSpPr>
        <p:spPr/>
        <p:txBody>
          <a:bodyPr/>
          <a:lstStyle/>
          <a:p>
            <a:fld id="{D6FA3DFE-7A66-4C17-A4CF-C0480DD61B7B}" type="slidenum">
              <a:rPr lang="en-US" smtClean="0"/>
              <a:pPr/>
              <a:t>2</a:t>
            </a:fld>
            <a:endParaRPr lang="en-US"/>
          </a:p>
        </p:txBody>
      </p:sp>
    </p:spTree>
    <p:extLst>
      <p:ext uri="{BB962C8B-B14F-4D97-AF65-F5344CB8AC3E}">
        <p14:creationId xmlns:p14="http://schemas.microsoft.com/office/powerpoint/2010/main" val="4220060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will be produced after the standard C6 snow and ice products have been</a:t>
            </a:r>
            <a:r>
              <a:rPr lang="en-US" baseline="0" dirty="0" smtClean="0"/>
              <a:t> tested and evaluated.</a:t>
            </a:r>
            <a:endParaRPr lang="en-US" dirty="0"/>
          </a:p>
        </p:txBody>
      </p:sp>
      <p:sp>
        <p:nvSpPr>
          <p:cNvPr id="4" name="Slide Number Placeholder 3"/>
          <p:cNvSpPr>
            <a:spLocks noGrp="1"/>
          </p:cNvSpPr>
          <p:nvPr>
            <p:ph type="sldNum" sz="quarter" idx="10"/>
          </p:nvPr>
        </p:nvSpPr>
        <p:spPr/>
        <p:txBody>
          <a:bodyPr/>
          <a:lstStyle/>
          <a:p>
            <a:fld id="{D6FA3DFE-7A66-4C17-A4CF-C0480DD61B7B}" type="slidenum">
              <a:rPr lang="en-US" smtClean="0"/>
              <a:pPr/>
              <a:t>12</a:t>
            </a:fld>
            <a:endParaRPr lang="en-US"/>
          </a:p>
        </p:txBody>
      </p:sp>
    </p:spTree>
    <p:extLst>
      <p:ext uri="{BB962C8B-B14F-4D97-AF65-F5344CB8AC3E}">
        <p14:creationId xmlns:p14="http://schemas.microsoft.com/office/powerpoint/2010/main" val="3647001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FSC is detected across full NDSI range of 0.0 to 1.0.  SCA is restricted to NDSI range of 0.4 to 1.0, but also uses an empirical relationship of NDSI and NDVI to improve snow detection in dense vegetation. FSC the observable amount of snow on the landscape has an association with the landscape based on visual  </a:t>
            </a:r>
          </a:p>
          <a:p>
            <a:endParaRPr lang="en-US" dirty="0"/>
          </a:p>
        </p:txBody>
      </p:sp>
      <p:sp>
        <p:nvSpPr>
          <p:cNvPr id="4" name="Slide Number Placeholder 3"/>
          <p:cNvSpPr>
            <a:spLocks noGrp="1"/>
          </p:cNvSpPr>
          <p:nvPr>
            <p:ph type="sldNum" sz="quarter" idx="10"/>
          </p:nvPr>
        </p:nvSpPr>
        <p:spPr/>
        <p:txBody>
          <a:bodyPr/>
          <a:lstStyle/>
          <a:p>
            <a:fld id="{1CD92A87-6462-40D4-9794-8422D8CF9AA6}" type="slidenum">
              <a:rPr lang="en-US" smtClean="0"/>
              <a:pPr/>
              <a:t>14</a:t>
            </a:fld>
            <a:endParaRPr lang="en-US"/>
          </a:p>
        </p:txBody>
      </p:sp>
    </p:spTree>
    <p:extLst>
      <p:ext uri="{BB962C8B-B14F-4D97-AF65-F5344CB8AC3E}">
        <p14:creationId xmlns:p14="http://schemas.microsoft.com/office/powerpoint/2010/main" val="4188019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NOAA CLASS operational product shown; not NASA product</a:t>
            </a:r>
            <a:endParaRPr lang="en-US" dirty="0"/>
          </a:p>
        </p:txBody>
      </p:sp>
      <p:sp>
        <p:nvSpPr>
          <p:cNvPr id="4" name="Slide Number Placeholder 3"/>
          <p:cNvSpPr>
            <a:spLocks noGrp="1"/>
          </p:cNvSpPr>
          <p:nvPr>
            <p:ph type="sldNum" sz="quarter" idx="10"/>
          </p:nvPr>
        </p:nvSpPr>
        <p:spPr/>
        <p:txBody>
          <a:bodyPr/>
          <a:lstStyle/>
          <a:p>
            <a:fld id="{1CD92A87-6462-40D4-9794-8422D8CF9AA6}" type="slidenum">
              <a:rPr lang="en-US" smtClean="0"/>
              <a:pPr/>
              <a:t>15</a:t>
            </a:fld>
            <a:endParaRPr lang="en-US"/>
          </a:p>
        </p:txBody>
      </p:sp>
    </p:spTree>
    <p:extLst>
      <p:ext uri="{BB962C8B-B14F-4D97-AF65-F5344CB8AC3E}">
        <p14:creationId xmlns:p14="http://schemas.microsoft.com/office/powerpoint/2010/main" val="250823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Split window</a:t>
            </a:r>
            <a:endParaRPr lang="en-US" dirty="0"/>
          </a:p>
        </p:txBody>
      </p:sp>
      <p:sp>
        <p:nvSpPr>
          <p:cNvPr id="4" name="Slide Number Placeholder 3"/>
          <p:cNvSpPr>
            <a:spLocks noGrp="1"/>
          </p:cNvSpPr>
          <p:nvPr>
            <p:ph type="sldNum" sz="quarter" idx="10"/>
          </p:nvPr>
        </p:nvSpPr>
        <p:spPr/>
        <p:txBody>
          <a:bodyPr/>
          <a:lstStyle/>
          <a:p>
            <a:fld id="{1CD92A87-6462-40D4-9794-8422D8CF9AA6}" type="slidenum">
              <a:rPr lang="en-US" smtClean="0"/>
              <a:pPr/>
              <a:t>16</a:t>
            </a:fld>
            <a:endParaRPr lang="en-US"/>
          </a:p>
        </p:txBody>
      </p:sp>
    </p:spTree>
    <p:extLst>
      <p:ext uri="{BB962C8B-B14F-4D97-AF65-F5344CB8AC3E}">
        <p14:creationId xmlns:p14="http://schemas.microsoft.com/office/powerpoint/2010/main" val="3484459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D92A87-6462-40D4-9794-8422D8CF9AA6}" type="slidenum">
              <a:rPr lang="en-US" smtClean="0"/>
              <a:pPr/>
              <a:t>17</a:t>
            </a:fld>
            <a:endParaRPr lang="en-US"/>
          </a:p>
        </p:txBody>
      </p:sp>
    </p:spTree>
    <p:extLst>
      <p:ext uri="{BB962C8B-B14F-4D97-AF65-F5344CB8AC3E}">
        <p14:creationId xmlns:p14="http://schemas.microsoft.com/office/powerpoint/2010/main" val="834305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current VIIRS ice age product that will probably be replaced</a:t>
            </a:r>
            <a:endParaRPr lang="en-US" dirty="0"/>
          </a:p>
        </p:txBody>
      </p:sp>
      <p:sp>
        <p:nvSpPr>
          <p:cNvPr id="4" name="Slide Number Placeholder 3"/>
          <p:cNvSpPr>
            <a:spLocks noGrp="1"/>
          </p:cNvSpPr>
          <p:nvPr>
            <p:ph type="sldNum" sz="quarter" idx="10"/>
          </p:nvPr>
        </p:nvSpPr>
        <p:spPr/>
        <p:txBody>
          <a:bodyPr/>
          <a:lstStyle/>
          <a:p>
            <a:fld id="{1CD92A87-6462-40D4-9794-8422D8CF9AA6}" type="slidenum">
              <a:rPr lang="en-US" smtClean="0"/>
              <a:pPr/>
              <a:t>21</a:t>
            </a:fld>
            <a:endParaRPr lang="en-US"/>
          </a:p>
        </p:txBody>
      </p:sp>
    </p:spTree>
    <p:extLst>
      <p:ext uri="{BB962C8B-B14F-4D97-AF65-F5344CB8AC3E}">
        <p14:creationId xmlns:p14="http://schemas.microsoft.com/office/powerpoint/2010/main" val="817689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Slides 17-22: we’ve used this approach for the VIIRS operational IST and ice age products, and will continue in this approach for the NASA VIIRS IST and ice extent products.</a:t>
            </a:r>
          </a:p>
          <a:p>
            <a:r>
              <a:rPr lang="en-US" dirty="0" smtClean="0"/>
              <a:t>Using </a:t>
            </a:r>
            <a:r>
              <a:rPr lang="en-US" dirty="0" err="1" smtClean="0"/>
              <a:t>icebridge</a:t>
            </a:r>
            <a:r>
              <a:rPr lang="en-US" dirty="0" smtClean="0"/>
              <a:t> to validate presence of sea ice</a:t>
            </a:r>
            <a:endParaRPr lang="en-US" dirty="0"/>
          </a:p>
        </p:txBody>
      </p:sp>
      <p:sp>
        <p:nvSpPr>
          <p:cNvPr id="4" name="Slide Number Placeholder 3"/>
          <p:cNvSpPr>
            <a:spLocks noGrp="1"/>
          </p:cNvSpPr>
          <p:nvPr>
            <p:ph type="sldNum" sz="quarter" idx="10"/>
          </p:nvPr>
        </p:nvSpPr>
        <p:spPr/>
        <p:txBody>
          <a:bodyPr/>
          <a:lstStyle/>
          <a:p>
            <a:fld id="{1CD92A87-6462-40D4-9794-8422D8CF9AA6}" type="slidenum">
              <a:rPr lang="en-US" smtClean="0"/>
              <a:pPr/>
              <a:t>22</a:t>
            </a:fld>
            <a:endParaRPr lang="en-US"/>
          </a:p>
        </p:txBody>
      </p:sp>
    </p:spTree>
    <p:extLst>
      <p:ext uri="{BB962C8B-B14F-4D97-AF65-F5344CB8AC3E}">
        <p14:creationId xmlns:p14="http://schemas.microsoft.com/office/powerpoint/2010/main" val="3276736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will be produced after the standard C6 snow and ice products have been</a:t>
            </a:r>
            <a:r>
              <a:rPr lang="en-US" baseline="0" dirty="0" smtClean="0"/>
              <a:t> tested and evaluated.</a:t>
            </a:r>
            <a:endParaRPr lang="en-US" dirty="0"/>
          </a:p>
        </p:txBody>
      </p:sp>
      <p:sp>
        <p:nvSpPr>
          <p:cNvPr id="4" name="Slide Number Placeholder 3"/>
          <p:cNvSpPr>
            <a:spLocks noGrp="1"/>
          </p:cNvSpPr>
          <p:nvPr>
            <p:ph type="sldNum" sz="quarter" idx="10"/>
          </p:nvPr>
        </p:nvSpPr>
        <p:spPr/>
        <p:txBody>
          <a:bodyPr/>
          <a:lstStyle/>
          <a:p>
            <a:fld id="{D6FA3DFE-7A66-4C17-A4CF-C0480DD61B7B}" type="slidenum">
              <a:rPr lang="en-US" smtClean="0"/>
              <a:pPr/>
              <a:t>23</a:t>
            </a:fld>
            <a:endParaRPr lang="en-US"/>
          </a:p>
        </p:txBody>
      </p:sp>
    </p:spTree>
    <p:extLst>
      <p:ext uri="{BB962C8B-B14F-4D97-AF65-F5344CB8AC3E}">
        <p14:creationId xmlns:p14="http://schemas.microsoft.com/office/powerpoint/2010/main" val="548080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2060"/>
                </a:solidFill>
              </a:rPr>
              <a:t>VIIRS Cloud Mask Intermediate Product (CMIP) snow/cloud confusion, detecting snow as certain cloud is a problem.   </a:t>
            </a:r>
          </a:p>
          <a:p>
            <a:endParaRPr lang="en-US" dirty="0"/>
          </a:p>
        </p:txBody>
      </p:sp>
      <p:sp>
        <p:nvSpPr>
          <p:cNvPr id="4" name="Slide Number Placeholder 3"/>
          <p:cNvSpPr>
            <a:spLocks noGrp="1"/>
          </p:cNvSpPr>
          <p:nvPr>
            <p:ph type="sldNum" sz="quarter" idx="10"/>
          </p:nvPr>
        </p:nvSpPr>
        <p:spPr/>
        <p:txBody>
          <a:bodyPr/>
          <a:lstStyle/>
          <a:p>
            <a:fld id="{1CD92A87-6462-40D4-9794-8422D8CF9AA6}" type="slidenum">
              <a:rPr lang="en-US" smtClean="0"/>
              <a:pPr/>
              <a:t>24</a:t>
            </a:fld>
            <a:endParaRPr lang="en-US"/>
          </a:p>
        </p:txBody>
      </p:sp>
    </p:spTree>
    <p:extLst>
      <p:ext uri="{BB962C8B-B14F-4D97-AF65-F5344CB8AC3E}">
        <p14:creationId xmlns:p14="http://schemas.microsoft.com/office/powerpoint/2010/main" val="2689610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will be produced after the standard C6 snow and ice products have been</a:t>
            </a:r>
            <a:r>
              <a:rPr lang="en-US" baseline="0" dirty="0" smtClean="0"/>
              <a:t> tested and evaluated.</a:t>
            </a:r>
            <a:endParaRPr lang="en-US" dirty="0"/>
          </a:p>
        </p:txBody>
      </p:sp>
      <p:sp>
        <p:nvSpPr>
          <p:cNvPr id="4" name="Slide Number Placeholder 3"/>
          <p:cNvSpPr>
            <a:spLocks noGrp="1"/>
          </p:cNvSpPr>
          <p:nvPr>
            <p:ph type="sldNum" sz="quarter" idx="10"/>
          </p:nvPr>
        </p:nvSpPr>
        <p:spPr/>
        <p:txBody>
          <a:bodyPr/>
          <a:lstStyle/>
          <a:p>
            <a:fld id="{D6FA3DFE-7A66-4C17-A4CF-C0480DD61B7B}" type="slidenum">
              <a:rPr lang="en-US" smtClean="0"/>
              <a:pPr/>
              <a:t>25</a:t>
            </a:fld>
            <a:endParaRPr lang="en-US"/>
          </a:p>
        </p:txBody>
      </p:sp>
    </p:spTree>
    <p:extLst>
      <p:ext uri="{BB962C8B-B14F-4D97-AF65-F5344CB8AC3E}">
        <p14:creationId xmlns:p14="http://schemas.microsoft.com/office/powerpoint/2010/main" val="380632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will be produced after the standard C6 snow and ice products have been</a:t>
            </a:r>
            <a:r>
              <a:rPr lang="en-US" baseline="0" dirty="0" smtClean="0"/>
              <a:t> tested and evaluated.</a:t>
            </a:r>
            <a:endParaRPr lang="en-US" dirty="0"/>
          </a:p>
        </p:txBody>
      </p:sp>
      <p:sp>
        <p:nvSpPr>
          <p:cNvPr id="4" name="Slide Number Placeholder 3"/>
          <p:cNvSpPr>
            <a:spLocks noGrp="1"/>
          </p:cNvSpPr>
          <p:nvPr>
            <p:ph type="sldNum" sz="quarter" idx="10"/>
          </p:nvPr>
        </p:nvSpPr>
        <p:spPr/>
        <p:txBody>
          <a:bodyPr/>
          <a:lstStyle/>
          <a:p>
            <a:fld id="{D6FA3DFE-7A66-4C17-A4CF-C0480DD61B7B}" type="slidenum">
              <a:rPr lang="en-US" smtClean="0"/>
              <a:pPr/>
              <a:t>3</a:t>
            </a:fld>
            <a:endParaRPr lang="en-US"/>
          </a:p>
        </p:txBody>
      </p:sp>
    </p:spTree>
    <p:extLst>
      <p:ext uri="{BB962C8B-B14F-4D97-AF65-F5344CB8AC3E}">
        <p14:creationId xmlns:p14="http://schemas.microsoft.com/office/powerpoint/2010/main" val="567444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Ways</a:t>
            </a:r>
            <a:r>
              <a:rPr lang="en-US" baseline="0" dirty="0" smtClean="0"/>
              <a:t> to improve snow detection and to provide logic to </a:t>
            </a:r>
            <a:r>
              <a:rPr lang="en-US" baseline="0" dirty="0" err="1" smtClean="0"/>
              <a:t>decreasethe</a:t>
            </a:r>
            <a:r>
              <a:rPr lang="en-US" baseline="0" dirty="0" smtClean="0"/>
              <a:t> uncertainty in mapping snow.</a:t>
            </a:r>
            <a:endParaRPr lang="en-US" dirty="0"/>
          </a:p>
        </p:txBody>
      </p:sp>
      <p:sp>
        <p:nvSpPr>
          <p:cNvPr id="4" name="Slide Number Placeholder 3"/>
          <p:cNvSpPr>
            <a:spLocks noGrp="1"/>
          </p:cNvSpPr>
          <p:nvPr>
            <p:ph type="sldNum" sz="quarter" idx="10"/>
          </p:nvPr>
        </p:nvSpPr>
        <p:spPr/>
        <p:txBody>
          <a:bodyPr/>
          <a:lstStyle/>
          <a:p>
            <a:fld id="{D6FA3DFE-7A66-4C17-A4CF-C0480DD61B7B}" type="slidenum">
              <a:rPr lang="en-US" smtClean="0"/>
              <a:pPr/>
              <a:t>29</a:t>
            </a:fld>
            <a:endParaRPr lang="en-US"/>
          </a:p>
        </p:txBody>
      </p:sp>
    </p:spTree>
    <p:extLst>
      <p:ext uri="{BB962C8B-B14F-4D97-AF65-F5344CB8AC3E}">
        <p14:creationId xmlns:p14="http://schemas.microsoft.com/office/powerpoint/2010/main" val="253375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Results are spatially similar</a:t>
            </a:r>
            <a:endParaRPr lang="en-US" dirty="0"/>
          </a:p>
        </p:txBody>
      </p:sp>
      <p:sp>
        <p:nvSpPr>
          <p:cNvPr id="4" name="Slide Number Placeholder 3"/>
          <p:cNvSpPr>
            <a:spLocks noGrp="1"/>
          </p:cNvSpPr>
          <p:nvPr>
            <p:ph type="sldNum" sz="quarter" idx="10"/>
          </p:nvPr>
        </p:nvSpPr>
        <p:spPr/>
        <p:txBody>
          <a:bodyPr/>
          <a:lstStyle/>
          <a:p>
            <a:fld id="{1CD92A87-6462-40D4-9794-8422D8CF9AA6}" type="slidenum">
              <a:rPr lang="en-US" smtClean="0"/>
              <a:pPr/>
              <a:t>30</a:t>
            </a:fld>
            <a:endParaRPr lang="en-US"/>
          </a:p>
        </p:txBody>
      </p:sp>
    </p:spTree>
    <p:extLst>
      <p:ext uri="{BB962C8B-B14F-4D97-AF65-F5344CB8AC3E}">
        <p14:creationId xmlns:p14="http://schemas.microsoft.com/office/powerpoint/2010/main" val="393471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Ways</a:t>
            </a:r>
            <a:r>
              <a:rPr lang="en-US" baseline="0" dirty="0" smtClean="0"/>
              <a:t> to improve snow detection and to provide logic to </a:t>
            </a:r>
            <a:r>
              <a:rPr lang="en-US" baseline="0" dirty="0" err="1" smtClean="0"/>
              <a:t>decreasethe</a:t>
            </a:r>
            <a:r>
              <a:rPr lang="en-US" baseline="0" dirty="0" smtClean="0"/>
              <a:t> uncertainty in mapping snow.</a:t>
            </a:r>
            <a:endParaRPr lang="en-US" dirty="0"/>
          </a:p>
        </p:txBody>
      </p:sp>
      <p:sp>
        <p:nvSpPr>
          <p:cNvPr id="4" name="Slide Number Placeholder 3"/>
          <p:cNvSpPr>
            <a:spLocks noGrp="1"/>
          </p:cNvSpPr>
          <p:nvPr>
            <p:ph type="sldNum" sz="quarter" idx="10"/>
          </p:nvPr>
        </p:nvSpPr>
        <p:spPr/>
        <p:txBody>
          <a:bodyPr/>
          <a:lstStyle/>
          <a:p>
            <a:fld id="{D6FA3DFE-7A66-4C17-A4CF-C0480DD61B7B}" type="slidenum">
              <a:rPr lang="en-US" smtClean="0"/>
              <a:pPr/>
              <a:t>31</a:t>
            </a:fld>
            <a:endParaRPr lang="en-US"/>
          </a:p>
        </p:txBody>
      </p:sp>
    </p:spTree>
    <p:extLst>
      <p:ext uri="{BB962C8B-B14F-4D97-AF65-F5344CB8AC3E}">
        <p14:creationId xmlns:p14="http://schemas.microsoft.com/office/powerpoint/2010/main" val="1015102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Ways</a:t>
            </a:r>
            <a:r>
              <a:rPr lang="en-US" baseline="0" dirty="0" smtClean="0"/>
              <a:t> to improve snow detection and to provide logic to </a:t>
            </a:r>
            <a:r>
              <a:rPr lang="en-US" baseline="0" dirty="0" err="1" smtClean="0"/>
              <a:t>decreasethe</a:t>
            </a:r>
            <a:r>
              <a:rPr lang="en-US" baseline="0" dirty="0" smtClean="0"/>
              <a:t> uncertainty in mapping snow.</a:t>
            </a:r>
            <a:endParaRPr lang="en-US" dirty="0"/>
          </a:p>
        </p:txBody>
      </p:sp>
      <p:sp>
        <p:nvSpPr>
          <p:cNvPr id="4" name="Slide Number Placeholder 3"/>
          <p:cNvSpPr>
            <a:spLocks noGrp="1"/>
          </p:cNvSpPr>
          <p:nvPr>
            <p:ph type="sldNum" sz="quarter" idx="10"/>
          </p:nvPr>
        </p:nvSpPr>
        <p:spPr/>
        <p:txBody>
          <a:bodyPr/>
          <a:lstStyle/>
          <a:p>
            <a:fld id="{D6FA3DFE-7A66-4C17-A4CF-C0480DD61B7B}" type="slidenum">
              <a:rPr lang="en-US" smtClean="0"/>
              <a:pPr/>
              <a:t>33</a:t>
            </a:fld>
            <a:endParaRPr lang="en-US"/>
          </a:p>
        </p:txBody>
      </p:sp>
    </p:spTree>
    <p:extLst>
      <p:ext uri="{BB962C8B-B14F-4D97-AF65-F5344CB8AC3E}">
        <p14:creationId xmlns:p14="http://schemas.microsoft.com/office/powerpoint/2010/main" val="1854188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Ways</a:t>
            </a:r>
            <a:r>
              <a:rPr lang="en-US" baseline="0" dirty="0" smtClean="0"/>
              <a:t> to improve snow detection and to provide logic to decrease the uncertainty in mapping snow.</a:t>
            </a:r>
            <a:endParaRPr lang="en-US" dirty="0"/>
          </a:p>
        </p:txBody>
      </p:sp>
      <p:sp>
        <p:nvSpPr>
          <p:cNvPr id="4" name="Slide Number Placeholder 3"/>
          <p:cNvSpPr>
            <a:spLocks noGrp="1"/>
          </p:cNvSpPr>
          <p:nvPr>
            <p:ph type="sldNum" sz="quarter" idx="10"/>
          </p:nvPr>
        </p:nvSpPr>
        <p:spPr/>
        <p:txBody>
          <a:bodyPr/>
          <a:lstStyle/>
          <a:p>
            <a:fld id="{D6FA3DFE-7A66-4C17-A4CF-C0480DD61B7B}" type="slidenum">
              <a:rPr lang="en-US" smtClean="0"/>
              <a:pPr/>
              <a:t>34</a:t>
            </a:fld>
            <a:endParaRPr lang="en-US"/>
          </a:p>
        </p:txBody>
      </p:sp>
    </p:spTree>
    <p:extLst>
      <p:ext uri="{BB962C8B-B14F-4D97-AF65-F5344CB8AC3E}">
        <p14:creationId xmlns:p14="http://schemas.microsoft.com/office/powerpoint/2010/main" val="1645761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Ways</a:t>
            </a:r>
            <a:r>
              <a:rPr lang="en-US" baseline="0" dirty="0" smtClean="0"/>
              <a:t> to improve snow detection and to provide logic to decrease the uncertainty in mapping snow. </a:t>
            </a:r>
            <a:r>
              <a:rPr lang="en-US" sz="1200" dirty="0" smtClean="0">
                <a:solidFill>
                  <a:srgbClr val="002060"/>
                </a:solidFill>
              </a:rPr>
              <a:t>Snow cover has NDSI values in range of  0.0 &lt; NDSI </a:t>
            </a:r>
            <a:r>
              <a:rPr lang="en-US" sz="1200" dirty="0" smtClean="0">
                <a:solidFill>
                  <a:srgbClr val="002060"/>
                </a:solidFill>
                <a:latin typeface="+mn-lt"/>
              </a:rPr>
              <a:t>≤</a:t>
            </a:r>
            <a:r>
              <a:rPr lang="en-US" sz="1200" dirty="0" smtClean="0">
                <a:solidFill>
                  <a:srgbClr val="002060"/>
                </a:solidFill>
              </a:rPr>
              <a:t> 1.0.  </a:t>
            </a:r>
          </a:p>
          <a:p>
            <a:pPr>
              <a:buFont typeface="Arial" pitchFamily="34" charset="0"/>
              <a:buChar char="•"/>
            </a:pPr>
            <a:r>
              <a:rPr lang="en-US" sz="1200" dirty="0" smtClean="0">
                <a:solidFill>
                  <a:srgbClr val="002060"/>
                </a:solidFill>
              </a:rPr>
              <a:t> However a pixel with 0.0 &lt; NDSI ≤ 1.0 is not always snow. </a:t>
            </a:r>
            <a:endParaRPr lang="en-US" dirty="0"/>
          </a:p>
        </p:txBody>
      </p:sp>
      <p:sp>
        <p:nvSpPr>
          <p:cNvPr id="4" name="Slide Number Placeholder 3"/>
          <p:cNvSpPr>
            <a:spLocks noGrp="1"/>
          </p:cNvSpPr>
          <p:nvPr>
            <p:ph type="sldNum" sz="quarter" idx="10"/>
          </p:nvPr>
        </p:nvSpPr>
        <p:spPr/>
        <p:txBody>
          <a:bodyPr/>
          <a:lstStyle/>
          <a:p>
            <a:fld id="{D6FA3DFE-7A66-4C17-A4CF-C0480DD61B7B}" type="slidenum">
              <a:rPr lang="en-US" smtClean="0"/>
              <a:pPr/>
              <a:t>4</a:t>
            </a:fld>
            <a:endParaRPr lang="en-US"/>
          </a:p>
        </p:txBody>
      </p:sp>
    </p:spTree>
    <p:extLst>
      <p:ext uri="{BB962C8B-B14F-4D97-AF65-F5344CB8AC3E}">
        <p14:creationId xmlns:p14="http://schemas.microsoft.com/office/powerpoint/2010/main" val="1953906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Ways</a:t>
            </a:r>
            <a:r>
              <a:rPr lang="en-US" baseline="0" dirty="0" smtClean="0"/>
              <a:t> to improve snow detection and to provide logic to decrease the uncertainty in mapping snow.</a:t>
            </a:r>
            <a:endParaRPr lang="en-US" dirty="0"/>
          </a:p>
        </p:txBody>
      </p:sp>
      <p:sp>
        <p:nvSpPr>
          <p:cNvPr id="4" name="Slide Number Placeholder 3"/>
          <p:cNvSpPr>
            <a:spLocks noGrp="1"/>
          </p:cNvSpPr>
          <p:nvPr>
            <p:ph type="sldNum" sz="quarter" idx="10"/>
          </p:nvPr>
        </p:nvSpPr>
        <p:spPr/>
        <p:txBody>
          <a:bodyPr/>
          <a:lstStyle/>
          <a:p>
            <a:fld id="{D6FA3DFE-7A66-4C17-A4CF-C0480DD61B7B}" type="slidenum">
              <a:rPr lang="en-US" smtClean="0"/>
              <a:pPr/>
              <a:t>5</a:t>
            </a:fld>
            <a:endParaRPr lang="en-US"/>
          </a:p>
        </p:txBody>
      </p:sp>
    </p:spTree>
    <p:extLst>
      <p:ext uri="{BB962C8B-B14F-4D97-AF65-F5344CB8AC3E}">
        <p14:creationId xmlns:p14="http://schemas.microsoft.com/office/powerpoint/2010/main" val="779006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rgbClr val="0000FF"/>
                </a:solidFill>
              </a:rPr>
              <a:t>Flags set on for a pixel shown in shades of gray, black if no flags set on. </a:t>
            </a:r>
            <a:endParaRPr lang="en-US" dirty="0"/>
          </a:p>
        </p:txBody>
      </p:sp>
      <p:sp>
        <p:nvSpPr>
          <p:cNvPr id="4" name="Slide Number Placeholder 3"/>
          <p:cNvSpPr>
            <a:spLocks noGrp="1"/>
          </p:cNvSpPr>
          <p:nvPr>
            <p:ph type="sldNum" sz="quarter" idx="10"/>
          </p:nvPr>
        </p:nvSpPr>
        <p:spPr/>
        <p:txBody>
          <a:bodyPr/>
          <a:lstStyle/>
          <a:p>
            <a:fld id="{1CD92A87-6462-40D4-9794-8422D8CF9AA6}" type="slidenum">
              <a:rPr lang="en-US" smtClean="0"/>
              <a:pPr/>
              <a:t>6</a:t>
            </a:fld>
            <a:endParaRPr lang="en-US"/>
          </a:p>
        </p:txBody>
      </p:sp>
    </p:spTree>
    <p:extLst>
      <p:ext uri="{BB962C8B-B14F-4D97-AF65-F5344CB8AC3E}">
        <p14:creationId xmlns:p14="http://schemas.microsoft.com/office/powerpoint/2010/main" val="300381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Ways</a:t>
            </a:r>
            <a:r>
              <a:rPr lang="en-US" baseline="0" dirty="0" smtClean="0"/>
              <a:t> to improve snow detection and to provide logic to decrease the uncertainty in mapping snow.</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rgbClr val="002060"/>
                </a:solidFill>
              </a:rPr>
              <a:t>Interpret cloud confidence of ‘certain’ and ‘probably cloudy’ as ‘cloud’ for snow-cover detection to reduce snow commission errors</a:t>
            </a:r>
          </a:p>
          <a:p>
            <a:endParaRPr lang="en-US" dirty="0"/>
          </a:p>
        </p:txBody>
      </p:sp>
      <p:sp>
        <p:nvSpPr>
          <p:cNvPr id="4" name="Slide Number Placeholder 3"/>
          <p:cNvSpPr>
            <a:spLocks noGrp="1"/>
          </p:cNvSpPr>
          <p:nvPr>
            <p:ph type="sldNum" sz="quarter" idx="10"/>
          </p:nvPr>
        </p:nvSpPr>
        <p:spPr/>
        <p:txBody>
          <a:bodyPr/>
          <a:lstStyle/>
          <a:p>
            <a:fld id="{D6FA3DFE-7A66-4C17-A4CF-C0480DD61B7B}" type="slidenum">
              <a:rPr lang="en-US" smtClean="0"/>
              <a:pPr/>
              <a:t>7</a:t>
            </a:fld>
            <a:endParaRPr lang="en-US"/>
          </a:p>
        </p:txBody>
      </p:sp>
    </p:spTree>
    <p:extLst>
      <p:ext uri="{BB962C8B-B14F-4D97-AF65-F5344CB8AC3E}">
        <p14:creationId xmlns:p14="http://schemas.microsoft.com/office/powerpoint/2010/main" val="493023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solidFill>
                <a:srgbClr val="002060"/>
              </a:solidFill>
            </a:endParaRPr>
          </a:p>
          <a:p>
            <a:pPr>
              <a:buFont typeface="Arial" pitchFamily="34" charset="0"/>
              <a:buChar char="•"/>
            </a:pPr>
            <a:r>
              <a:rPr lang="en-US" sz="1200" dirty="0" smtClean="0">
                <a:solidFill>
                  <a:srgbClr val="002060"/>
                </a:solidFill>
              </a:rPr>
              <a:t>Unacceptable occurrence of snow commission errors on non-snow features  was found in C6 MODAPS land chain tests run without application of the surface temperature screen in the algorithm. This prompted re-evaluation of the use of the surface temperatures screen</a:t>
            </a:r>
          </a:p>
          <a:p>
            <a:endParaRPr lang="en-US" dirty="0"/>
          </a:p>
        </p:txBody>
      </p:sp>
      <p:sp>
        <p:nvSpPr>
          <p:cNvPr id="4" name="Slide Number Placeholder 3"/>
          <p:cNvSpPr>
            <a:spLocks noGrp="1"/>
          </p:cNvSpPr>
          <p:nvPr>
            <p:ph type="sldNum" sz="quarter" idx="10"/>
          </p:nvPr>
        </p:nvSpPr>
        <p:spPr/>
        <p:txBody>
          <a:bodyPr/>
          <a:lstStyle/>
          <a:p>
            <a:fld id="{1CD92A87-6462-40D4-9794-8422D8CF9AA6}" type="slidenum">
              <a:rPr lang="en-US" smtClean="0"/>
              <a:pPr/>
              <a:t>9</a:t>
            </a:fld>
            <a:endParaRPr lang="en-US"/>
          </a:p>
        </p:txBody>
      </p:sp>
    </p:spTree>
    <p:extLst>
      <p:ext uri="{BB962C8B-B14F-4D97-AF65-F5344CB8AC3E}">
        <p14:creationId xmlns:p14="http://schemas.microsoft.com/office/powerpoint/2010/main" val="3035952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will be produced after the standard C6 snow and ice products have been</a:t>
            </a:r>
            <a:r>
              <a:rPr lang="en-US" baseline="0" dirty="0" smtClean="0"/>
              <a:t> tested and evaluated.</a:t>
            </a:r>
            <a:endParaRPr lang="en-US" dirty="0"/>
          </a:p>
        </p:txBody>
      </p:sp>
      <p:sp>
        <p:nvSpPr>
          <p:cNvPr id="4" name="Slide Number Placeholder 3"/>
          <p:cNvSpPr>
            <a:spLocks noGrp="1"/>
          </p:cNvSpPr>
          <p:nvPr>
            <p:ph type="sldNum" sz="quarter" idx="10"/>
          </p:nvPr>
        </p:nvSpPr>
        <p:spPr/>
        <p:txBody>
          <a:bodyPr/>
          <a:lstStyle/>
          <a:p>
            <a:fld id="{D6FA3DFE-7A66-4C17-A4CF-C0480DD61B7B}" type="slidenum">
              <a:rPr lang="en-US" smtClean="0"/>
              <a:pPr/>
              <a:t>10</a:t>
            </a:fld>
            <a:endParaRPr lang="en-US"/>
          </a:p>
        </p:txBody>
      </p:sp>
    </p:spTree>
    <p:extLst>
      <p:ext uri="{BB962C8B-B14F-4D97-AF65-F5344CB8AC3E}">
        <p14:creationId xmlns:p14="http://schemas.microsoft.com/office/powerpoint/2010/main" val="4089436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will be produced after the standard C6 snow and ice products have been</a:t>
            </a:r>
            <a:r>
              <a:rPr lang="en-US" baseline="0" dirty="0" smtClean="0"/>
              <a:t> tested and evaluated.</a:t>
            </a:r>
            <a:endParaRPr lang="en-US" dirty="0"/>
          </a:p>
        </p:txBody>
      </p:sp>
      <p:sp>
        <p:nvSpPr>
          <p:cNvPr id="4" name="Slide Number Placeholder 3"/>
          <p:cNvSpPr>
            <a:spLocks noGrp="1"/>
          </p:cNvSpPr>
          <p:nvPr>
            <p:ph type="sldNum" sz="quarter" idx="10"/>
          </p:nvPr>
        </p:nvSpPr>
        <p:spPr/>
        <p:txBody>
          <a:bodyPr/>
          <a:lstStyle/>
          <a:p>
            <a:fld id="{D6FA3DFE-7A66-4C17-A4CF-C0480DD61B7B}" type="slidenum">
              <a:rPr lang="en-US" smtClean="0"/>
              <a:pPr/>
              <a:t>11</a:t>
            </a:fld>
            <a:endParaRPr lang="en-US"/>
          </a:p>
        </p:txBody>
      </p:sp>
    </p:spTree>
    <p:extLst>
      <p:ext uri="{BB962C8B-B14F-4D97-AF65-F5344CB8AC3E}">
        <p14:creationId xmlns:p14="http://schemas.microsoft.com/office/powerpoint/2010/main" val="2753485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E989BC-5EB0-4541-B020-9DA793B9350B}" type="datetimeFigureOut">
              <a:rPr lang="en-US" smtClean="0"/>
              <a:pPr/>
              <a:t>5/28/15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16FF4-F171-41DC-AD73-DCB8E5098D2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E989BC-5EB0-4541-B020-9DA793B9350B}" type="datetimeFigureOut">
              <a:rPr lang="en-US" smtClean="0"/>
              <a:pPr/>
              <a:t>5/28/15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16FF4-F171-41DC-AD73-DCB8E5098D2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E989BC-5EB0-4541-B020-9DA793B9350B}" type="datetimeFigureOut">
              <a:rPr lang="en-US" smtClean="0"/>
              <a:pPr/>
              <a:t>5/28/15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16FF4-F171-41DC-AD73-DCB8E5098D2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E989BC-5EB0-4541-B020-9DA793B9350B}" type="datetimeFigureOut">
              <a:rPr lang="en-US" smtClean="0"/>
              <a:pPr/>
              <a:t>5/28/15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16FF4-F171-41DC-AD73-DCB8E5098D2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E989BC-5EB0-4541-B020-9DA793B9350B}" type="datetimeFigureOut">
              <a:rPr lang="en-US" smtClean="0"/>
              <a:pPr/>
              <a:t>5/28/15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16FF4-F171-41DC-AD73-DCB8E5098D2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E989BC-5EB0-4541-B020-9DA793B9350B}" type="datetimeFigureOut">
              <a:rPr lang="en-US" smtClean="0"/>
              <a:pPr/>
              <a:t>5/28/15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16FF4-F171-41DC-AD73-DCB8E5098D2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E989BC-5EB0-4541-B020-9DA793B9350B}" type="datetimeFigureOut">
              <a:rPr lang="en-US" smtClean="0"/>
              <a:pPr/>
              <a:t>5/28/15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B16FF4-F171-41DC-AD73-DCB8E5098D2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E989BC-5EB0-4541-B020-9DA793B9350B}" type="datetimeFigureOut">
              <a:rPr lang="en-US" smtClean="0"/>
              <a:pPr/>
              <a:t>5/28/15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16FF4-F171-41DC-AD73-DCB8E5098D2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E989BC-5EB0-4541-B020-9DA793B9350B}" type="datetimeFigureOut">
              <a:rPr lang="en-US" smtClean="0"/>
              <a:pPr/>
              <a:t>5/28/15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B16FF4-F171-41DC-AD73-DCB8E5098D2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E989BC-5EB0-4541-B020-9DA793B9350B}" type="datetimeFigureOut">
              <a:rPr lang="en-US" smtClean="0"/>
              <a:pPr/>
              <a:t>5/28/15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16FF4-F171-41DC-AD73-DCB8E5098D2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E989BC-5EB0-4541-B020-9DA793B9350B}" type="datetimeFigureOut">
              <a:rPr lang="en-US" smtClean="0"/>
              <a:pPr/>
              <a:t>5/28/15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16FF4-F171-41DC-AD73-DCB8E5098D2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E989BC-5EB0-4541-B020-9DA793B9350B}" type="datetimeFigureOut">
              <a:rPr lang="en-US" smtClean="0"/>
              <a:pPr/>
              <a:t>5/28/15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16FF4-F171-41DC-AD73-DCB8E5098D2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gif"/><Relationship Id="rId3" Type="http://schemas.openxmlformats.org/officeDocument/2006/relationships/image" Target="../media/image15.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5.png"/><Relationship Id="rId5"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685800"/>
            <a:ext cx="8382000" cy="1107996"/>
          </a:xfrm>
          <a:prstGeom prst="rect">
            <a:avLst/>
          </a:prstGeom>
          <a:noFill/>
        </p:spPr>
        <p:txBody>
          <a:bodyPr wrap="square" rtlCol="0">
            <a:spAutoFit/>
          </a:bodyPr>
          <a:lstStyle/>
          <a:p>
            <a:pPr algn="ctr"/>
            <a:r>
              <a:rPr lang="en-US" sz="3300" b="1" dirty="0" smtClean="0">
                <a:solidFill>
                  <a:srgbClr val="002060"/>
                </a:solidFill>
              </a:rPr>
              <a:t>Snow Cover and Sea Ice</a:t>
            </a:r>
            <a:r>
              <a:rPr lang="en-US" sz="3300" b="1" dirty="0">
                <a:solidFill>
                  <a:srgbClr val="002060"/>
                </a:solidFill>
              </a:rPr>
              <a:t>: Extending </a:t>
            </a:r>
            <a:r>
              <a:rPr lang="en-US" sz="3300" b="1" dirty="0" smtClean="0">
                <a:solidFill>
                  <a:srgbClr val="002060"/>
                </a:solidFill>
              </a:rPr>
              <a:t>          MODIS to </a:t>
            </a:r>
            <a:r>
              <a:rPr lang="en-US" sz="3300" b="1" dirty="0">
                <a:solidFill>
                  <a:srgbClr val="002060"/>
                </a:solidFill>
              </a:rPr>
              <a:t>VIIRS </a:t>
            </a:r>
          </a:p>
        </p:txBody>
      </p:sp>
      <p:sp>
        <p:nvSpPr>
          <p:cNvPr id="6" name="TextBox 5"/>
          <p:cNvSpPr txBox="1"/>
          <p:nvPr/>
        </p:nvSpPr>
        <p:spPr>
          <a:xfrm>
            <a:off x="914400" y="2209800"/>
            <a:ext cx="7315200" cy="872034"/>
          </a:xfrm>
          <a:prstGeom prst="rect">
            <a:avLst/>
          </a:prstGeom>
          <a:noFill/>
        </p:spPr>
        <p:txBody>
          <a:bodyPr wrap="square" rtlCol="0">
            <a:spAutoFit/>
          </a:bodyPr>
          <a:lstStyle/>
          <a:p>
            <a:pPr algn="ctr"/>
            <a:r>
              <a:rPr lang="en-US" sz="2000" b="1" dirty="0" smtClean="0">
                <a:solidFill>
                  <a:srgbClr val="002060"/>
                </a:solidFill>
              </a:rPr>
              <a:t>Dorothy K. Hall</a:t>
            </a:r>
            <a:r>
              <a:rPr lang="en-US" sz="2000" b="1" baseline="30000" dirty="0" smtClean="0">
                <a:solidFill>
                  <a:srgbClr val="002060"/>
                </a:solidFill>
              </a:rPr>
              <a:t>1</a:t>
            </a:r>
            <a:r>
              <a:rPr lang="en-US" sz="2000" b="1" dirty="0" smtClean="0">
                <a:solidFill>
                  <a:srgbClr val="002060"/>
                </a:solidFill>
              </a:rPr>
              <a:t>, George A. Riggs</a:t>
            </a:r>
            <a:r>
              <a:rPr lang="en-US" sz="2000" b="1" baseline="30000" dirty="0" smtClean="0">
                <a:solidFill>
                  <a:srgbClr val="002060"/>
                </a:solidFill>
              </a:rPr>
              <a:t>2,1</a:t>
            </a:r>
            <a:r>
              <a:rPr lang="en-US" sz="2000" b="1" dirty="0" smtClean="0">
                <a:solidFill>
                  <a:srgbClr val="002060"/>
                </a:solidFill>
              </a:rPr>
              <a:t>, Mark Tschudi</a:t>
            </a:r>
            <a:r>
              <a:rPr lang="en-US" sz="2000" b="1" baseline="30000" dirty="0" smtClean="0">
                <a:solidFill>
                  <a:srgbClr val="002060"/>
                </a:solidFill>
              </a:rPr>
              <a:t>3</a:t>
            </a:r>
            <a:r>
              <a:rPr lang="en-US" sz="2000" b="1" dirty="0" smtClean="0">
                <a:solidFill>
                  <a:srgbClr val="002060"/>
                </a:solidFill>
              </a:rPr>
              <a:t>,                        Miguel O. Román</a:t>
            </a:r>
            <a:r>
              <a:rPr lang="en-US" sz="2000" b="1" baseline="30000" dirty="0" smtClean="0">
                <a:solidFill>
                  <a:srgbClr val="002060"/>
                </a:solidFill>
              </a:rPr>
              <a:t>4</a:t>
            </a:r>
            <a:r>
              <a:rPr lang="en-US" sz="2000" b="1" dirty="0" smtClean="0">
                <a:solidFill>
                  <a:srgbClr val="002060"/>
                </a:solidFill>
              </a:rPr>
              <a:t> and Jeffrey R. Key</a:t>
            </a:r>
            <a:r>
              <a:rPr lang="en-US" sz="2000" b="1" baseline="30000" dirty="0" smtClean="0">
                <a:solidFill>
                  <a:srgbClr val="002060"/>
                </a:solidFill>
              </a:rPr>
              <a:t>5</a:t>
            </a:r>
            <a:r>
              <a:rPr lang="en-US" sz="2000" b="1" dirty="0" smtClean="0">
                <a:solidFill>
                  <a:srgbClr val="002060"/>
                </a:solidFill>
              </a:rPr>
              <a:t> </a:t>
            </a:r>
            <a:endParaRPr lang="en-US" sz="2000" b="1" baseline="30000" dirty="0" smtClean="0">
              <a:solidFill>
                <a:srgbClr val="002060"/>
              </a:solidFill>
            </a:endParaRPr>
          </a:p>
          <a:p>
            <a:pPr algn="ctr"/>
            <a:endParaRPr lang="en-US" sz="1600" b="1" baseline="30000" dirty="0">
              <a:solidFill>
                <a:srgbClr val="FF0000"/>
              </a:solidFill>
            </a:endParaRPr>
          </a:p>
        </p:txBody>
      </p:sp>
      <p:sp>
        <p:nvSpPr>
          <p:cNvPr id="7" name="TextBox 6"/>
          <p:cNvSpPr txBox="1"/>
          <p:nvPr/>
        </p:nvSpPr>
        <p:spPr>
          <a:xfrm>
            <a:off x="914400" y="3581400"/>
            <a:ext cx="7315200" cy="1846659"/>
          </a:xfrm>
          <a:prstGeom prst="rect">
            <a:avLst/>
          </a:prstGeom>
          <a:noFill/>
        </p:spPr>
        <p:txBody>
          <a:bodyPr wrap="square" rtlCol="0">
            <a:spAutoFit/>
          </a:bodyPr>
          <a:lstStyle/>
          <a:p>
            <a:pPr algn="ctr"/>
            <a:r>
              <a:rPr lang="en-US" sz="1600" b="1" baseline="30000" dirty="0" smtClean="0">
                <a:solidFill>
                  <a:srgbClr val="002060"/>
                </a:solidFill>
              </a:rPr>
              <a:t>1</a:t>
            </a:r>
            <a:r>
              <a:rPr lang="en-US" sz="1600" b="1" dirty="0" smtClean="0">
                <a:solidFill>
                  <a:srgbClr val="002060"/>
                </a:solidFill>
              </a:rPr>
              <a:t>Cryospheric Sciences Laboratory, NASA / GSFC, Greenbelt, Md.,</a:t>
            </a:r>
          </a:p>
          <a:p>
            <a:pPr algn="ctr"/>
            <a:r>
              <a:rPr lang="en-US" sz="1600" b="1" baseline="30000" dirty="0" smtClean="0">
                <a:solidFill>
                  <a:srgbClr val="002060"/>
                </a:solidFill>
              </a:rPr>
              <a:t>2</a:t>
            </a:r>
            <a:r>
              <a:rPr lang="en-US" sz="1600" b="1" dirty="0" smtClean="0">
                <a:solidFill>
                  <a:srgbClr val="002060"/>
                </a:solidFill>
              </a:rPr>
              <a:t>SSAI, Lanham, Md.,</a:t>
            </a:r>
          </a:p>
          <a:p>
            <a:pPr algn="ctr"/>
            <a:r>
              <a:rPr lang="en-US" sz="1600" b="1" baseline="30000" dirty="0" smtClean="0">
                <a:solidFill>
                  <a:srgbClr val="002060"/>
                </a:solidFill>
              </a:rPr>
              <a:t>3</a:t>
            </a:r>
            <a:r>
              <a:rPr lang="en-US" sz="1600" b="1" dirty="0" smtClean="0">
                <a:solidFill>
                  <a:srgbClr val="002060"/>
                </a:solidFill>
              </a:rPr>
              <a:t>University of Colorado, Boulder, Colo.,</a:t>
            </a:r>
          </a:p>
          <a:p>
            <a:pPr algn="ctr"/>
            <a:r>
              <a:rPr lang="en-US" sz="1600" b="1" baseline="30000" dirty="0" smtClean="0">
                <a:solidFill>
                  <a:srgbClr val="002060"/>
                </a:solidFill>
              </a:rPr>
              <a:t>4</a:t>
            </a:r>
            <a:r>
              <a:rPr lang="en-US" sz="1600" b="1" dirty="0" smtClean="0">
                <a:solidFill>
                  <a:srgbClr val="002060"/>
                </a:solidFill>
              </a:rPr>
              <a:t>Terrestrial Information Systems Laboratory, NASA / GSFC, Greenbelt, Md.,</a:t>
            </a:r>
          </a:p>
          <a:p>
            <a:pPr algn="ctr"/>
            <a:r>
              <a:rPr lang="en-US" sz="1600" b="1" baseline="30000" dirty="0" smtClean="0">
                <a:solidFill>
                  <a:srgbClr val="002060"/>
                </a:solidFill>
              </a:rPr>
              <a:t>5</a:t>
            </a:r>
            <a:r>
              <a:rPr lang="en-US" sz="1600" b="1" dirty="0" smtClean="0">
                <a:solidFill>
                  <a:srgbClr val="002060"/>
                </a:solidFill>
              </a:rPr>
              <a:t>NOAA Center for Satellite Applications and Research, Madison, </a:t>
            </a:r>
            <a:r>
              <a:rPr lang="en-US" sz="1600" b="1" dirty="0" err="1" smtClean="0">
                <a:solidFill>
                  <a:srgbClr val="002060"/>
                </a:solidFill>
              </a:rPr>
              <a:t>Wisc</a:t>
            </a:r>
            <a:r>
              <a:rPr lang="en-US" sz="1600" b="1" dirty="0" smtClean="0">
                <a:solidFill>
                  <a:srgbClr val="002060"/>
                </a:solidFill>
              </a:rPr>
              <a:t>.</a:t>
            </a:r>
          </a:p>
          <a:p>
            <a:pPr algn="ctr"/>
            <a:endParaRPr lang="en-US" sz="1600" b="1" dirty="0" smtClean="0">
              <a:solidFill>
                <a:srgbClr val="FF0000"/>
              </a:solidFill>
            </a:endParaRPr>
          </a:p>
          <a:p>
            <a:pPr algn="ctr"/>
            <a:endParaRPr lang="en-US" sz="1600" b="1" dirty="0" smtClean="0">
              <a:solidFill>
                <a:srgbClr val="FF0000"/>
              </a:solidFill>
            </a:endParaRPr>
          </a:p>
        </p:txBody>
      </p:sp>
      <p:sp>
        <p:nvSpPr>
          <p:cNvPr id="8" name="TextBox 7"/>
          <p:cNvSpPr txBox="1"/>
          <p:nvPr/>
        </p:nvSpPr>
        <p:spPr>
          <a:xfrm>
            <a:off x="2971800" y="5638800"/>
            <a:ext cx="3276600" cy="646331"/>
          </a:xfrm>
          <a:prstGeom prst="rect">
            <a:avLst/>
          </a:prstGeom>
          <a:noFill/>
        </p:spPr>
        <p:txBody>
          <a:bodyPr wrap="square" rtlCol="0">
            <a:spAutoFit/>
          </a:bodyPr>
          <a:lstStyle/>
          <a:p>
            <a:pPr algn="ctr"/>
            <a:r>
              <a:rPr lang="en-US" sz="1200" b="1" dirty="0" smtClean="0">
                <a:solidFill>
                  <a:srgbClr val="002060"/>
                </a:solidFill>
                <a:effectLst>
                  <a:outerShdw blurRad="38100" dist="38100" dir="2700000" algn="tl">
                    <a:srgbClr val="000000">
                      <a:alpha val="43137"/>
                    </a:srgbClr>
                  </a:outerShdw>
                </a:effectLst>
              </a:rPr>
              <a:t>MODIS – VIIRS Team Meeting                          Silver Spring, Md.                                                                     20 May 2015</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685800"/>
            <a:ext cx="7315200" cy="707886"/>
          </a:xfrm>
          <a:prstGeom prst="rect">
            <a:avLst/>
          </a:prstGeom>
          <a:noFill/>
        </p:spPr>
        <p:txBody>
          <a:bodyPr wrap="square" rtlCol="0">
            <a:spAutoFit/>
          </a:bodyPr>
          <a:lstStyle/>
          <a:p>
            <a:pPr algn="ctr"/>
            <a:r>
              <a:rPr lang="en-US" sz="4000" b="1" dirty="0" smtClean="0">
                <a:solidFill>
                  <a:srgbClr val="002060"/>
                </a:solidFill>
              </a:rPr>
              <a:t>New C6 snow products</a:t>
            </a:r>
            <a:endParaRPr lang="en-US" sz="4000" b="1" dirty="0">
              <a:solidFill>
                <a:srgbClr val="002060"/>
              </a:solidFill>
            </a:endParaRPr>
          </a:p>
        </p:txBody>
      </p:sp>
      <p:sp>
        <p:nvSpPr>
          <p:cNvPr id="3" name="TextBox 2"/>
          <p:cNvSpPr txBox="1"/>
          <p:nvPr/>
        </p:nvSpPr>
        <p:spPr>
          <a:xfrm>
            <a:off x="914400" y="1687354"/>
            <a:ext cx="7315200" cy="4339650"/>
          </a:xfrm>
          <a:prstGeom prst="rect">
            <a:avLst/>
          </a:prstGeom>
          <a:noFill/>
        </p:spPr>
        <p:txBody>
          <a:bodyPr wrap="square" rtlCol="0">
            <a:spAutoFit/>
          </a:bodyPr>
          <a:lstStyle/>
          <a:p>
            <a:r>
              <a:rPr lang="en-US" sz="2400" dirty="0" smtClean="0">
                <a:solidFill>
                  <a:srgbClr val="002060"/>
                </a:solidFill>
              </a:rPr>
              <a:t>The following new products will be requested for Tier 2 C6 processing:</a:t>
            </a:r>
          </a:p>
          <a:p>
            <a:pPr>
              <a:buFont typeface="Arial" pitchFamily="34" charset="0"/>
              <a:buChar char="•"/>
            </a:pPr>
            <a:endParaRPr lang="en-US" sz="2400" dirty="0" smtClean="0">
              <a:solidFill>
                <a:srgbClr val="002060"/>
              </a:solidFill>
            </a:endParaRPr>
          </a:p>
          <a:p>
            <a:pPr>
              <a:buFont typeface="Arial" pitchFamily="34" charset="0"/>
              <a:buChar char="•"/>
            </a:pPr>
            <a:r>
              <a:rPr lang="en-US" sz="2400" dirty="0" smtClean="0">
                <a:solidFill>
                  <a:srgbClr val="002060"/>
                </a:solidFill>
              </a:rPr>
              <a:t>Daily cloud-gap-filled (CGF) snow maps at 500-m and     5-km resolution, and</a:t>
            </a:r>
          </a:p>
          <a:p>
            <a:endParaRPr lang="en-US" sz="2400" dirty="0" smtClean="0">
              <a:solidFill>
                <a:srgbClr val="002060"/>
              </a:solidFill>
            </a:endParaRPr>
          </a:p>
          <a:p>
            <a:pPr>
              <a:buFont typeface="Arial" pitchFamily="34" charset="0"/>
              <a:buChar char="•"/>
            </a:pPr>
            <a:r>
              <a:rPr lang="en-US" sz="2400" dirty="0" smtClean="0">
                <a:solidFill>
                  <a:srgbClr val="002060"/>
                </a:solidFill>
              </a:rPr>
              <a:t>Daily snow-cover map  (MOD10A1S), using surface reflectance input (MOD09GA)</a:t>
            </a:r>
          </a:p>
          <a:p>
            <a:pPr>
              <a:buFont typeface="Arial" pitchFamily="34" charset="0"/>
              <a:buChar char="•"/>
            </a:pPr>
            <a:endParaRPr lang="en-US" sz="2400" dirty="0" smtClean="0">
              <a:solidFill>
                <a:srgbClr val="002060"/>
              </a:solidFill>
            </a:endParaRPr>
          </a:p>
          <a:p>
            <a:pPr>
              <a:buFont typeface="Arial" pitchFamily="34" charset="0"/>
              <a:buChar char="•"/>
            </a:pPr>
            <a:endParaRPr lang="en-US" sz="2400" dirty="0" smtClean="0">
              <a:solidFill>
                <a:srgbClr val="002060"/>
              </a:solidFill>
            </a:endParaRPr>
          </a:p>
          <a:p>
            <a:r>
              <a:rPr lang="en-US" dirty="0" smtClean="0">
                <a:solidFill>
                  <a:srgbClr val="002060"/>
                </a:solidFill>
              </a:rPr>
              <a:t>These products have no downstream product dependencies.</a:t>
            </a:r>
          </a:p>
          <a:p>
            <a:endParaRPr lang="en-US" dirty="0">
              <a:solidFill>
                <a:srgbClr val="002060"/>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892314"/>
            <a:ext cx="7315200" cy="2308324"/>
          </a:xfrm>
          <a:prstGeom prst="rect">
            <a:avLst/>
          </a:prstGeom>
          <a:noFill/>
        </p:spPr>
        <p:txBody>
          <a:bodyPr wrap="square" rtlCol="0">
            <a:spAutoFit/>
          </a:bodyPr>
          <a:lstStyle/>
          <a:p>
            <a:pPr algn="ctr"/>
            <a:r>
              <a:rPr lang="en-US" sz="4800" b="1" dirty="0" smtClean="0">
                <a:solidFill>
                  <a:srgbClr val="002060"/>
                </a:solidFill>
              </a:rPr>
              <a:t>VIIRS Snow Cover, Sea Ice </a:t>
            </a:r>
            <a:r>
              <a:rPr lang="en-US" sz="4800" b="1" dirty="0" err="1" smtClean="0">
                <a:solidFill>
                  <a:srgbClr val="002060"/>
                </a:solidFill>
              </a:rPr>
              <a:t>Ice</a:t>
            </a:r>
            <a:r>
              <a:rPr lang="en-US" sz="4800" b="1" dirty="0" smtClean="0">
                <a:solidFill>
                  <a:srgbClr val="002060"/>
                </a:solidFill>
              </a:rPr>
              <a:t>-Surface Temperature (IST) and Sea Ice Extent</a:t>
            </a:r>
            <a:endParaRPr lang="en-US" sz="4800" b="1" dirty="0">
              <a:solidFill>
                <a:srgbClr val="002060"/>
              </a:solidFil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04800"/>
            <a:ext cx="7315200" cy="1323439"/>
          </a:xfrm>
          <a:prstGeom prst="rect">
            <a:avLst/>
          </a:prstGeom>
          <a:noFill/>
        </p:spPr>
        <p:txBody>
          <a:bodyPr wrap="square" rtlCol="0">
            <a:spAutoFit/>
          </a:bodyPr>
          <a:lstStyle/>
          <a:p>
            <a:pPr algn="ctr"/>
            <a:r>
              <a:rPr lang="en-US" sz="4000" b="1" dirty="0" smtClean="0">
                <a:solidFill>
                  <a:srgbClr val="002060"/>
                </a:solidFill>
              </a:rPr>
              <a:t>Snow Cover –                                    NASA VIIRSNP10_L2</a:t>
            </a:r>
            <a:endParaRPr lang="en-US" sz="4000" b="1" dirty="0">
              <a:solidFill>
                <a:srgbClr val="002060"/>
              </a:solidFill>
            </a:endParaRPr>
          </a:p>
        </p:txBody>
      </p:sp>
      <p:sp>
        <p:nvSpPr>
          <p:cNvPr id="3" name="TextBox 2"/>
          <p:cNvSpPr txBox="1"/>
          <p:nvPr/>
        </p:nvSpPr>
        <p:spPr>
          <a:xfrm>
            <a:off x="914400" y="2057400"/>
            <a:ext cx="7315200" cy="3416320"/>
          </a:xfrm>
          <a:prstGeom prst="rect">
            <a:avLst/>
          </a:prstGeom>
          <a:noFill/>
        </p:spPr>
        <p:txBody>
          <a:bodyPr wrap="square" rtlCol="0">
            <a:spAutoFit/>
          </a:bodyPr>
          <a:lstStyle/>
          <a:p>
            <a:pPr>
              <a:buFont typeface="Arial" pitchFamily="34" charset="0"/>
              <a:buChar char="•"/>
            </a:pPr>
            <a:r>
              <a:rPr lang="en-US" sz="2400" dirty="0" smtClean="0">
                <a:solidFill>
                  <a:srgbClr val="002060"/>
                </a:solidFill>
                <a:effectLst>
                  <a:outerShdw blurRad="38100" dist="38100" dir="2700000" algn="tl">
                    <a:srgbClr val="000000">
                      <a:alpha val="43137"/>
                    </a:srgbClr>
                  </a:outerShdw>
                </a:effectLst>
              </a:rPr>
              <a:t>The NASA VIIRS NP10_L2 snow map has been made for a one day global test run </a:t>
            </a:r>
          </a:p>
          <a:p>
            <a:pPr>
              <a:buFont typeface="Arial" pitchFamily="34" charset="0"/>
              <a:buChar char="•"/>
            </a:pPr>
            <a:endParaRPr lang="en-US" sz="2400" dirty="0">
              <a:solidFill>
                <a:srgbClr val="002060"/>
              </a:solidFill>
              <a:effectLst>
                <a:outerShdw blurRad="38100" dist="38100" dir="2700000" algn="tl">
                  <a:srgbClr val="000000">
                    <a:alpha val="43137"/>
                  </a:srgbClr>
                </a:outerShdw>
              </a:effectLst>
            </a:endParaRPr>
          </a:p>
          <a:p>
            <a:pPr>
              <a:buFont typeface="Arial" pitchFamily="34" charset="0"/>
              <a:buChar char="•"/>
            </a:pPr>
            <a:r>
              <a:rPr lang="en-US" sz="2400" dirty="0">
                <a:solidFill>
                  <a:srgbClr val="002060"/>
                </a:solidFill>
              </a:rPr>
              <a:t>SIPS* has collaborated with the VIIRS Snow Team to adapt the MODIS snow cover MOD10_L2 algorithm (C5) to create the NASA VIIRS snow cover algorithm and data product VIIRSNP10_L2, and evaluate test runs</a:t>
            </a:r>
          </a:p>
          <a:p>
            <a:pPr>
              <a:buFont typeface="Arial" pitchFamily="34" charset="0"/>
              <a:buChar char="•"/>
            </a:pPr>
            <a:endParaRPr lang="en-US" sz="2400" dirty="0" smtClean="0">
              <a:solidFill>
                <a:srgbClr val="002060"/>
              </a:solidFill>
            </a:endParaRPr>
          </a:p>
          <a:p>
            <a:pPr>
              <a:buFont typeface="Arial" pitchFamily="34" charset="0"/>
              <a:buChar char="•"/>
            </a:pPr>
            <a:r>
              <a:rPr lang="en-US" sz="2400" dirty="0" smtClean="0">
                <a:solidFill>
                  <a:srgbClr val="002060"/>
                </a:solidFill>
              </a:rPr>
              <a:t>Draft of ATBD has been completed  </a:t>
            </a:r>
          </a:p>
        </p:txBody>
      </p:sp>
      <p:sp>
        <p:nvSpPr>
          <p:cNvPr id="4" name="TextBox 3"/>
          <p:cNvSpPr txBox="1"/>
          <p:nvPr/>
        </p:nvSpPr>
        <p:spPr>
          <a:xfrm>
            <a:off x="304800" y="6172200"/>
            <a:ext cx="5029200" cy="276999"/>
          </a:xfrm>
          <a:prstGeom prst="rect">
            <a:avLst/>
          </a:prstGeom>
          <a:noFill/>
        </p:spPr>
        <p:txBody>
          <a:bodyPr wrap="square" rtlCol="0">
            <a:spAutoFit/>
          </a:bodyPr>
          <a:lstStyle/>
          <a:p>
            <a:r>
              <a:rPr lang="en-US" sz="1200" dirty="0" smtClean="0"/>
              <a:t>* </a:t>
            </a:r>
            <a:r>
              <a:rPr lang="en-US" sz="1200" dirty="0">
                <a:solidFill>
                  <a:srgbClr val="002060"/>
                </a:solidFill>
              </a:rPr>
              <a:t>Science Investigator-led Processing System </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khall1.NDC\Desktop\NPP_VIAE_L1_2015065_Reflectance_rgb_500m_subset_mosaic.png"/>
          <p:cNvPicPr>
            <a:picLocks noChangeAspect="1" noChangeArrowheads="1"/>
          </p:cNvPicPr>
          <p:nvPr/>
        </p:nvPicPr>
        <p:blipFill>
          <a:blip r:embed="rId2" cstate="print"/>
          <a:srcRect/>
          <a:stretch>
            <a:fillRect/>
          </a:stretch>
        </p:blipFill>
        <p:spPr bwMode="auto">
          <a:xfrm>
            <a:off x="1676400" y="685800"/>
            <a:ext cx="5716715" cy="3810000"/>
          </a:xfrm>
          <a:prstGeom prst="rect">
            <a:avLst/>
          </a:prstGeom>
          <a:noFill/>
          <a:ln>
            <a:solidFill>
              <a:schemeClr val="accent1"/>
            </a:solidFill>
          </a:ln>
        </p:spPr>
      </p:pic>
      <p:sp>
        <p:nvSpPr>
          <p:cNvPr id="5" name="TextBox 4"/>
          <p:cNvSpPr txBox="1"/>
          <p:nvPr/>
        </p:nvSpPr>
        <p:spPr>
          <a:xfrm>
            <a:off x="0" y="194102"/>
            <a:ext cx="9144000" cy="415498"/>
          </a:xfrm>
          <a:prstGeom prst="rect">
            <a:avLst/>
          </a:prstGeom>
          <a:noFill/>
        </p:spPr>
        <p:txBody>
          <a:bodyPr wrap="square" rtlCol="0">
            <a:spAutoFit/>
          </a:bodyPr>
          <a:lstStyle/>
          <a:p>
            <a:pPr algn="ctr"/>
            <a:r>
              <a:rPr lang="en-US" sz="2100" b="1" dirty="0" smtClean="0">
                <a:solidFill>
                  <a:srgbClr val="002060"/>
                </a:solidFill>
              </a:rPr>
              <a:t>VIIRS false color image and snow-cover maps of the Eastern United States</a:t>
            </a:r>
            <a:endParaRPr lang="en-US" sz="2100" b="1" dirty="0">
              <a:solidFill>
                <a:srgbClr val="002060"/>
              </a:solidFill>
            </a:endParaRPr>
          </a:p>
        </p:txBody>
      </p:sp>
      <p:sp>
        <p:nvSpPr>
          <p:cNvPr id="6" name="TextBox 5"/>
          <p:cNvSpPr txBox="1"/>
          <p:nvPr/>
        </p:nvSpPr>
        <p:spPr>
          <a:xfrm>
            <a:off x="3657600" y="3593068"/>
            <a:ext cx="1828800" cy="369332"/>
          </a:xfrm>
          <a:prstGeom prst="rect">
            <a:avLst/>
          </a:prstGeom>
          <a:noFill/>
        </p:spPr>
        <p:txBody>
          <a:bodyPr wrap="square" rtlCol="0">
            <a:spAutoFit/>
          </a:bodyPr>
          <a:lstStyle/>
          <a:p>
            <a:r>
              <a:rPr lang="en-US" b="1" dirty="0" smtClean="0">
                <a:solidFill>
                  <a:schemeClr val="bg1"/>
                </a:solidFill>
              </a:rPr>
              <a:t>6 March 2015</a:t>
            </a:r>
            <a:endParaRPr lang="en-US" dirty="0">
              <a:solidFill>
                <a:schemeClr val="bg1"/>
              </a:solidFill>
            </a:endParaRPr>
          </a:p>
        </p:txBody>
      </p:sp>
      <p:pic>
        <p:nvPicPr>
          <p:cNvPr id="1026" name="Picture 2" descr="C:\Users\dkhall1.NDC\Desktop\NPP_VIAE_L1_2015065_FSC_500m_subset_mosaic.png"/>
          <p:cNvPicPr>
            <a:picLocks noChangeAspect="1" noChangeArrowheads="1"/>
          </p:cNvPicPr>
          <p:nvPr/>
        </p:nvPicPr>
        <p:blipFill>
          <a:blip r:embed="rId3" cstate="print"/>
          <a:srcRect/>
          <a:stretch>
            <a:fillRect/>
          </a:stretch>
        </p:blipFill>
        <p:spPr bwMode="auto">
          <a:xfrm>
            <a:off x="4572000" y="3962400"/>
            <a:ext cx="4116036" cy="2743200"/>
          </a:xfrm>
          <a:prstGeom prst="rect">
            <a:avLst/>
          </a:prstGeom>
          <a:noFill/>
          <a:ln>
            <a:solidFill>
              <a:schemeClr val="accent1"/>
            </a:solidFill>
          </a:ln>
        </p:spPr>
      </p:pic>
      <p:pic>
        <p:nvPicPr>
          <p:cNvPr id="8" name="Picture 2" descr="C:\Users\Dorothy\Desktop\NPP_VSCM_L2_2015065_thematic_SCA_500m_subset_mosaic.png"/>
          <p:cNvPicPr>
            <a:picLocks noChangeAspect="1" noChangeArrowheads="1"/>
          </p:cNvPicPr>
          <p:nvPr/>
        </p:nvPicPr>
        <p:blipFill>
          <a:blip r:embed="rId4" cstate="print"/>
          <a:srcRect/>
          <a:stretch>
            <a:fillRect/>
          </a:stretch>
        </p:blipFill>
        <p:spPr bwMode="auto">
          <a:xfrm>
            <a:off x="455966" y="3962400"/>
            <a:ext cx="4116034" cy="2743200"/>
          </a:xfrm>
          <a:prstGeom prst="rect">
            <a:avLst/>
          </a:prstGeom>
          <a:noFill/>
          <a:ln>
            <a:solidFill>
              <a:schemeClr val="accent1"/>
            </a:solidFill>
          </a:ln>
        </p:spPr>
      </p:pic>
      <p:sp>
        <p:nvSpPr>
          <p:cNvPr id="9" name="TextBox 8"/>
          <p:cNvSpPr txBox="1"/>
          <p:nvPr/>
        </p:nvSpPr>
        <p:spPr>
          <a:xfrm>
            <a:off x="457200" y="5867400"/>
            <a:ext cx="3733800" cy="923330"/>
          </a:xfrm>
          <a:prstGeom prst="rect">
            <a:avLst/>
          </a:prstGeom>
          <a:noFill/>
        </p:spPr>
        <p:txBody>
          <a:bodyPr wrap="square" rtlCol="0">
            <a:spAutoFit/>
          </a:bodyPr>
          <a:lstStyle/>
          <a:p>
            <a:r>
              <a:rPr lang="en-US" b="1" dirty="0" smtClean="0">
                <a:solidFill>
                  <a:schemeClr val="bg1"/>
                </a:solidFill>
              </a:rPr>
              <a:t>NPP_VSCM NPP_VSCM_L2_2015065_thematic_SCA_500m_subset_mosaic</a:t>
            </a:r>
            <a:endParaRPr lang="en-US" b="1" dirty="0">
              <a:solidFill>
                <a:schemeClr val="bg1"/>
              </a:solidFill>
            </a:endParaRPr>
          </a:p>
        </p:txBody>
      </p:sp>
      <p:sp>
        <p:nvSpPr>
          <p:cNvPr id="11" name="TextBox 10"/>
          <p:cNvSpPr txBox="1"/>
          <p:nvPr/>
        </p:nvSpPr>
        <p:spPr>
          <a:xfrm>
            <a:off x="4572000" y="5791200"/>
            <a:ext cx="3733800" cy="923330"/>
          </a:xfrm>
          <a:prstGeom prst="rect">
            <a:avLst/>
          </a:prstGeom>
          <a:noFill/>
        </p:spPr>
        <p:txBody>
          <a:bodyPr wrap="square" rtlCol="0">
            <a:spAutoFit/>
          </a:bodyPr>
          <a:lstStyle/>
          <a:p>
            <a:r>
              <a:rPr lang="en-US" b="1" dirty="0" smtClean="0">
                <a:solidFill>
                  <a:schemeClr val="bg1"/>
                </a:solidFill>
              </a:rPr>
              <a:t>VIIRS map of fractional snow cover derived from the C5 MODIS FSC algorithm</a:t>
            </a:r>
            <a:endParaRPr lang="en-US" dirty="0">
              <a:solidFill>
                <a:schemeClr val="bg1"/>
              </a:solidFill>
            </a:endParaRPr>
          </a:p>
        </p:txBody>
      </p:sp>
      <p:sp>
        <p:nvSpPr>
          <p:cNvPr id="10" name="TextBox 9"/>
          <p:cNvSpPr txBox="1"/>
          <p:nvPr/>
        </p:nvSpPr>
        <p:spPr>
          <a:xfrm>
            <a:off x="420390" y="3949589"/>
            <a:ext cx="1828800" cy="369332"/>
          </a:xfrm>
          <a:prstGeom prst="rect">
            <a:avLst/>
          </a:prstGeom>
          <a:noFill/>
        </p:spPr>
        <p:txBody>
          <a:bodyPr wrap="square" rtlCol="0">
            <a:spAutoFit/>
          </a:bodyPr>
          <a:lstStyle/>
          <a:p>
            <a:r>
              <a:rPr lang="en-US" b="1" dirty="0" smtClean="0"/>
              <a:t>NDSI&gt;0.4</a:t>
            </a:r>
            <a:endParaRPr lang="en-US" dirty="0"/>
          </a:p>
        </p:txBody>
      </p:sp>
      <p:sp>
        <p:nvSpPr>
          <p:cNvPr id="12" name="Rectangle 11"/>
          <p:cNvSpPr/>
          <p:nvPr/>
        </p:nvSpPr>
        <p:spPr>
          <a:xfrm>
            <a:off x="8077200" y="4904360"/>
            <a:ext cx="762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1447800"/>
            <a:ext cx="8458200" cy="615553"/>
          </a:xfrm>
          <a:prstGeom prst="rect">
            <a:avLst/>
          </a:prstGeom>
          <a:noFill/>
        </p:spPr>
        <p:txBody>
          <a:bodyPr wrap="square" rtlCol="0">
            <a:spAutoFit/>
          </a:bodyPr>
          <a:lstStyle/>
          <a:p>
            <a:endParaRPr lang="en-US" sz="1400" dirty="0" smtClean="0"/>
          </a:p>
          <a:p>
            <a:pPr algn="ctr"/>
            <a:r>
              <a:rPr lang="en-US" sz="2000" b="1" dirty="0" smtClean="0">
                <a:solidFill>
                  <a:srgbClr val="002060"/>
                </a:solidFill>
              </a:rPr>
              <a:t>Snow cover in the Hudson River Valley (near Albany)</a:t>
            </a:r>
            <a:endParaRPr lang="en-US" sz="2000" b="1" dirty="0">
              <a:solidFill>
                <a:srgbClr val="002060"/>
              </a:solidFill>
            </a:endParaRPr>
          </a:p>
        </p:txBody>
      </p:sp>
      <p:sp>
        <p:nvSpPr>
          <p:cNvPr id="6" name="TextBox 5"/>
          <p:cNvSpPr txBox="1"/>
          <p:nvPr/>
        </p:nvSpPr>
        <p:spPr>
          <a:xfrm>
            <a:off x="-1676400" y="1066800"/>
            <a:ext cx="1524000" cy="2893100"/>
          </a:xfrm>
          <a:prstGeom prst="rect">
            <a:avLst/>
          </a:prstGeom>
          <a:noFill/>
        </p:spPr>
        <p:txBody>
          <a:bodyPr wrap="square" rtlCol="0">
            <a:spAutoFit/>
          </a:bodyPr>
          <a:lstStyle/>
          <a:p>
            <a:pPr algn="r"/>
            <a:r>
              <a:rPr lang="en-US" sz="1400" i="1" dirty="0" smtClean="0">
                <a:solidFill>
                  <a:schemeClr val="bg1"/>
                </a:solidFill>
              </a:rPr>
              <a:t>Point we must emphasize is that in MODIS C6 and in VIIRS the observable amount of snow cover is reported based on the NDSI, and index.  It is not the physical amount of FSC on the ground.   </a:t>
            </a:r>
            <a:endParaRPr lang="en-US" sz="1400" i="1" dirty="0">
              <a:solidFill>
                <a:schemeClr val="bg1"/>
              </a:solidFill>
            </a:endParaRPr>
          </a:p>
        </p:txBody>
      </p:sp>
      <p:sp>
        <p:nvSpPr>
          <p:cNvPr id="7" name="TextBox 6"/>
          <p:cNvSpPr txBox="1"/>
          <p:nvPr/>
        </p:nvSpPr>
        <p:spPr>
          <a:xfrm>
            <a:off x="76200" y="381000"/>
            <a:ext cx="8991600" cy="830997"/>
          </a:xfrm>
          <a:prstGeom prst="rect">
            <a:avLst/>
          </a:prstGeom>
          <a:noFill/>
        </p:spPr>
        <p:txBody>
          <a:bodyPr wrap="square" rtlCol="0">
            <a:spAutoFit/>
          </a:bodyPr>
          <a:lstStyle/>
          <a:p>
            <a:pPr algn="ctr"/>
            <a:r>
              <a:rPr lang="en-US" sz="2400" b="1" dirty="0" smtClean="0">
                <a:solidFill>
                  <a:srgbClr val="002060"/>
                </a:solidFill>
              </a:rPr>
              <a:t>Snow cover extent is mapped more accurately with the NDSI-based FSC vs the binary snow covered area (SCA)</a:t>
            </a:r>
            <a:endParaRPr lang="en-US" sz="2400" b="1" dirty="0">
              <a:solidFill>
                <a:srgbClr val="002060"/>
              </a:solidFill>
            </a:endParaRPr>
          </a:p>
        </p:txBody>
      </p:sp>
      <p:grpSp>
        <p:nvGrpSpPr>
          <p:cNvPr id="11" name="Group 10"/>
          <p:cNvGrpSpPr/>
          <p:nvPr/>
        </p:nvGrpSpPr>
        <p:grpSpPr>
          <a:xfrm>
            <a:off x="228600" y="2334768"/>
            <a:ext cx="8609351" cy="2770632"/>
            <a:chOff x="228600" y="1496568"/>
            <a:chExt cx="8609351" cy="2770632"/>
          </a:xfrm>
        </p:grpSpPr>
        <p:pic>
          <p:nvPicPr>
            <p:cNvPr id="2" name="Picture 1" descr="NPP_VSCM_L2_2015065_thematic_SCA_500m_subset_mosaic.Hudson.png"/>
            <p:cNvPicPr>
              <a:picLocks noChangeAspect="1"/>
            </p:cNvPicPr>
            <p:nvPr/>
          </p:nvPicPr>
          <p:blipFill>
            <a:blip r:embed="rId3" cstate="print"/>
            <a:stretch>
              <a:fillRect/>
            </a:stretch>
          </p:blipFill>
          <p:spPr>
            <a:xfrm>
              <a:off x="3124200" y="1496568"/>
              <a:ext cx="2741951" cy="2770632"/>
            </a:xfrm>
            <a:prstGeom prst="rect">
              <a:avLst/>
            </a:prstGeom>
            <a:ln>
              <a:solidFill>
                <a:srgbClr val="0000FF"/>
              </a:solidFill>
            </a:ln>
          </p:spPr>
        </p:pic>
        <p:pic>
          <p:nvPicPr>
            <p:cNvPr id="3" name="Picture 2" descr="NPP_VIAE_L1_2015065_Reflectance_rgb_500m_subset_mosaic.Hudson.png"/>
            <p:cNvPicPr>
              <a:picLocks noChangeAspect="1"/>
            </p:cNvPicPr>
            <p:nvPr/>
          </p:nvPicPr>
          <p:blipFill>
            <a:blip r:embed="rId4" cstate="print"/>
            <a:stretch>
              <a:fillRect/>
            </a:stretch>
          </p:blipFill>
          <p:spPr>
            <a:xfrm>
              <a:off x="228600" y="1496568"/>
              <a:ext cx="2741951" cy="2770632"/>
            </a:xfrm>
            <a:prstGeom prst="rect">
              <a:avLst/>
            </a:prstGeom>
            <a:ln>
              <a:solidFill>
                <a:srgbClr val="0000FF"/>
              </a:solidFill>
            </a:ln>
          </p:spPr>
        </p:pic>
        <p:pic>
          <p:nvPicPr>
            <p:cNvPr id="4" name="Picture 3" descr="NPP_VIAE_L1_2015065_FSC_500m_subset_mosaic.Hudson.png"/>
            <p:cNvPicPr>
              <a:picLocks noChangeAspect="1"/>
            </p:cNvPicPr>
            <p:nvPr/>
          </p:nvPicPr>
          <p:blipFill>
            <a:blip r:embed="rId5" cstate="print"/>
            <a:stretch>
              <a:fillRect/>
            </a:stretch>
          </p:blipFill>
          <p:spPr>
            <a:xfrm>
              <a:off x="6096000" y="1496568"/>
              <a:ext cx="2741951" cy="2770632"/>
            </a:xfrm>
            <a:prstGeom prst="rect">
              <a:avLst/>
            </a:prstGeom>
            <a:ln>
              <a:solidFill>
                <a:srgbClr val="0000FF"/>
              </a:solidFill>
            </a:ln>
          </p:spPr>
        </p:pic>
        <p:sp>
          <p:nvSpPr>
            <p:cNvPr id="8" name="TextBox 7"/>
            <p:cNvSpPr txBox="1"/>
            <p:nvPr/>
          </p:nvSpPr>
          <p:spPr>
            <a:xfrm>
              <a:off x="228600" y="3805535"/>
              <a:ext cx="2209800" cy="461665"/>
            </a:xfrm>
            <a:prstGeom prst="rect">
              <a:avLst/>
            </a:prstGeom>
            <a:noFill/>
          </p:spPr>
          <p:txBody>
            <a:bodyPr wrap="square" rtlCol="0">
              <a:spAutoFit/>
            </a:bodyPr>
            <a:lstStyle/>
            <a:p>
              <a:r>
                <a:rPr lang="en-US" sz="1200" b="1" dirty="0" smtClean="0">
                  <a:solidFill>
                    <a:schemeClr val="bg1"/>
                  </a:solidFill>
                </a:rPr>
                <a:t>False color VIIRS VIAE bands I1,I2,I3</a:t>
              </a:r>
              <a:endParaRPr lang="en-US" sz="1200" b="1" dirty="0">
                <a:solidFill>
                  <a:schemeClr val="bg1"/>
                </a:solidFill>
              </a:endParaRPr>
            </a:p>
          </p:txBody>
        </p:sp>
        <p:sp>
          <p:nvSpPr>
            <p:cNvPr id="9" name="TextBox 8"/>
            <p:cNvSpPr txBox="1"/>
            <p:nvPr/>
          </p:nvSpPr>
          <p:spPr>
            <a:xfrm>
              <a:off x="3124200" y="3962400"/>
              <a:ext cx="3048000" cy="276999"/>
            </a:xfrm>
            <a:prstGeom prst="rect">
              <a:avLst/>
            </a:prstGeom>
            <a:noFill/>
          </p:spPr>
          <p:txBody>
            <a:bodyPr wrap="square" rtlCol="0">
              <a:spAutoFit/>
            </a:bodyPr>
            <a:lstStyle/>
            <a:p>
              <a:r>
                <a:rPr lang="en-US" sz="1200" b="1" dirty="0" smtClean="0"/>
                <a:t>Standard NPP VIIRS VSCM SCA</a:t>
              </a:r>
              <a:endParaRPr lang="en-US" sz="1200" b="1" dirty="0"/>
            </a:p>
          </p:txBody>
        </p:sp>
        <p:sp>
          <p:nvSpPr>
            <p:cNvPr id="10" name="TextBox 9"/>
            <p:cNvSpPr txBox="1"/>
            <p:nvPr/>
          </p:nvSpPr>
          <p:spPr>
            <a:xfrm>
              <a:off x="6096000" y="3962400"/>
              <a:ext cx="2057400" cy="276999"/>
            </a:xfrm>
            <a:prstGeom prst="rect">
              <a:avLst/>
            </a:prstGeom>
            <a:noFill/>
          </p:spPr>
          <p:txBody>
            <a:bodyPr wrap="square" rtlCol="0">
              <a:spAutoFit/>
            </a:bodyPr>
            <a:lstStyle/>
            <a:p>
              <a:r>
                <a:rPr lang="en-US" sz="1200" b="1" dirty="0" smtClean="0"/>
                <a:t>NASA VIIRS FSC</a:t>
              </a:r>
              <a:endParaRPr lang="en-US" sz="1200" b="1" dirty="0"/>
            </a:p>
          </p:txBody>
        </p:sp>
      </p:grpSp>
      <p:sp>
        <p:nvSpPr>
          <p:cNvPr id="12" name="TextBox 11"/>
          <p:cNvSpPr txBox="1"/>
          <p:nvPr/>
        </p:nvSpPr>
        <p:spPr>
          <a:xfrm>
            <a:off x="3200400" y="1981200"/>
            <a:ext cx="2743200" cy="369332"/>
          </a:xfrm>
          <a:prstGeom prst="rect">
            <a:avLst/>
          </a:prstGeom>
          <a:noFill/>
        </p:spPr>
        <p:txBody>
          <a:bodyPr wrap="square" rtlCol="0">
            <a:spAutoFit/>
          </a:bodyPr>
          <a:lstStyle/>
          <a:p>
            <a:pPr algn="ctr"/>
            <a:r>
              <a:rPr lang="en-US" b="1" dirty="0" smtClean="0">
                <a:solidFill>
                  <a:srgbClr val="002060"/>
                </a:solidFill>
              </a:rPr>
              <a:t>6 March 2015</a:t>
            </a:r>
            <a:endParaRPr lang="en-US" dirty="0"/>
          </a:p>
        </p:txBody>
      </p:sp>
      <p:sp>
        <p:nvSpPr>
          <p:cNvPr id="13" name="TextBox 12"/>
          <p:cNvSpPr txBox="1"/>
          <p:nvPr/>
        </p:nvSpPr>
        <p:spPr>
          <a:xfrm>
            <a:off x="533400" y="5715000"/>
            <a:ext cx="8077200" cy="584775"/>
          </a:xfrm>
          <a:prstGeom prst="rect">
            <a:avLst/>
          </a:prstGeom>
          <a:noFill/>
        </p:spPr>
        <p:txBody>
          <a:bodyPr wrap="square" rtlCol="0">
            <a:spAutoFit/>
          </a:bodyPr>
          <a:lstStyle/>
          <a:p>
            <a:r>
              <a:rPr lang="en-US" sz="1600" dirty="0" smtClean="0">
                <a:solidFill>
                  <a:srgbClr val="002060"/>
                </a:solidFill>
              </a:rPr>
              <a:t>For MODIS C6 and VIIRS Snow-cover extent, snow will be reported based on the NDSI, not FSC because we cannot see the actual amount of snow on the ground from above.</a:t>
            </a:r>
            <a:endParaRPr lang="en-US" sz="1600" dirty="0">
              <a:solidFill>
                <a:srgbClr val="002060"/>
              </a:solidFill>
            </a:endParaRPr>
          </a:p>
        </p:txBody>
      </p:sp>
      <p:sp>
        <p:nvSpPr>
          <p:cNvPr id="14" name="TextBox 13"/>
          <p:cNvSpPr txBox="1"/>
          <p:nvPr/>
        </p:nvSpPr>
        <p:spPr>
          <a:xfrm>
            <a:off x="1371600" y="2895600"/>
            <a:ext cx="1295400" cy="276999"/>
          </a:xfrm>
          <a:prstGeom prst="rect">
            <a:avLst/>
          </a:prstGeom>
          <a:noFill/>
        </p:spPr>
        <p:txBody>
          <a:bodyPr wrap="square" rtlCol="0">
            <a:spAutoFit/>
          </a:bodyPr>
          <a:lstStyle/>
          <a:p>
            <a:r>
              <a:rPr lang="en-US" sz="1200" b="1" dirty="0" smtClean="0">
                <a:solidFill>
                  <a:schemeClr val="bg1"/>
                </a:solidFill>
              </a:rPr>
              <a:t>Dense forests</a:t>
            </a:r>
            <a:endParaRPr lang="en-US" sz="1200" b="1" dirty="0">
              <a:solidFill>
                <a:schemeClr val="bg1"/>
              </a:solidFill>
            </a:endParaRPr>
          </a:p>
        </p:txBody>
      </p:sp>
      <p:pic>
        <p:nvPicPr>
          <p:cNvPr id="15" name="Picture 14" descr="FSClegendblue.png"/>
          <p:cNvPicPr>
            <a:picLocks noChangeAspect="1"/>
          </p:cNvPicPr>
          <p:nvPr/>
        </p:nvPicPr>
        <p:blipFill>
          <a:blip r:embed="rId6" cstate="print"/>
          <a:srcRect r="58758"/>
          <a:stretch>
            <a:fillRect/>
          </a:stretch>
        </p:blipFill>
        <p:spPr>
          <a:xfrm>
            <a:off x="8085581" y="1219200"/>
            <a:ext cx="1058419" cy="1981200"/>
          </a:xfrm>
          <a:prstGeom prst="rect">
            <a:avLst/>
          </a:prstGeom>
          <a:ln>
            <a:solidFill>
              <a:srgbClr val="002060"/>
            </a:solidFill>
          </a:ln>
        </p:spPr>
      </p:pic>
      <p:sp>
        <p:nvSpPr>
          <p:cNvPr id="16" name="TextBox 15"/>
          <p:cNvSpPr txBox="1"/>
          <p:nvPr/>
        </p:nvSpPr>
        <p:spPr>
          <a:xfrm>
            <a:off x="3657600" y="3959900"/>
            <a:ext cx="1828800" cy="369332"/>
          </a:xfrm>
          <a:prstGeom prst="rect">
            <a:avLst/>
          </a:prstGeom>
          <a:noFill/>
        </p:spPr>
        <p:txBody>
          <a:bodyPr wrap="square" rtlCol="0">
            <a:spAutoFit/>
          </a:bodyPr>
          <a:lstStyle/>
          <a:p>
            <a:r>
              <a:rPr lang="en-US" dirty="0" smtClean="0"/>
              <a:t>Binary snow map</a:t>
            </a:r>
            <a:endParaRPr lang="en-US" dirty="0"/>
          </a:p>
        </p:txBody>
      </p:sp>
      <p:sp>
        <p:nvSpPr>
          <p:cNvPr id="17" name="TextBox 16"/>
          <p:cNvSpPr txBox="1"/>
          <p:nvPr/>
        </p:nvSpPr>
        <p:spPr>
          <a:xfrm>
            <a:off x="6705600" y="3941802"/>
            <a:ext cx="1828800" cy="369332"/>
          </a:xfrm>
          <a:prstGeom prst="rect">
            <a:avLst/>
          </a:prstGeom>
          <a:noFill/>
        </p:spPr>
        <p:txBody>
          <a:bodyPr wrap="square" rtlCol="0">
            <a:spAutoFit/>
          </a:bodyPr>
          <a:lstStyle/>
          <a:p>
            <a:r>
              <a:rPr lang="en-US" dirty="0" smtClean="0"/>
              <a:t>FSC snow map</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smtClean="0"/>
              <a:t>VIIRS Sea Ice - Ice Surface Temperature (IST) Product</a:t>
            </a:r>
            <a:endParaRPr lang="en-US" dirty="0"/>
          </a:p>
        </p:txBody>
      </p:sp>
      <p:sp>
        <p:nvSpPr>
          <p:cNvPr id="6" name="TextBox 5"/>
          <p:cNvSpPr txBox="1"/>
          <p:nvPr/>
        </p:nvSpPr>
        <p:spPr>
          <a:xfrm>
            <a:off x="3599292" y="1690688"/>
            <a:ext cx="5249019" cy="3970318"/>
          </a:xfrm>
          <a:prstGeom prst="rect">
            <a:avLst/>
          </a:prstGeom>
          <a:noFill/>
        </p:spPr>
        <p:txBody>
          <a:bodyPr wrap="square" rtlCol="0">
            <a:spAutoFit/>
          </a:bodyPr>
          <a:lstStyle/>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dirty="0" smtClean="0"/>
              <a:t>The operational Suomi-NPP VIIRS IST product for the Arctic Ocean on March 17, 2013 is shown at left, before application of the VIIRS cloud mask.  </a:t>
            </a:r>
          </a:p>
          <a:p>
            <a:pPr marL="285750" indent="-285750">
              <a:buFont typeface="Arial" panose="020B0604020202020204" pitchFamily="34" charset="0"/>
              <a:buChar char="•"/>
            </a:pPr>
            <a:r>
              <a:rPr lang="en-US" dirty="0" smtClean="0"/>
              <a:t>The VIIRS IST provides surface temperatures:</a:t>
            </a:r>
          </a:p>
          <a:p>
            <a:pPr marL="742950" lvl="1" indent="-285750">
              <a:buFont typeface="Arial" panose="020B0604020202020204" pitchFamily="34" charset="0"/>
              <a:buChar char="•"/>
            </a:pPr>
            <a:r>
              <a:rPr lang="en-US" dirty="0" smtClean="0"/>
              <a:t>For Arctic and Antarctic</a:t>
            </a:r>
          </a:p>
          <a:p>
            <a:pPr marL="742950" lvl="1" indent="-285750">
              <a:buFont typeface="Arial" panose="020B0604020202020204" pitchFamily="34" charset="0"/>
              <a:buChar char="•"/>
            </a:pPr>
            <a:r>
              <a:rPr lang="en-US" dirty="0"/>
              <a:t>F</a:t>
            </a:r>
            <a:r>
              <a:rPr lang="en-US" dirty="0" smtClean="0"/>
              <a:t>or ice-covered oceans both day and night</a:t>
            </a:r>
          </a:p>
          <a:p>
            <a:pPr marL="742950" lvl="1" indent="-285750">
              <a:buFont typeface="Arial" panose="020B0604020202020204" pitchFamily="34" charset="0"/>
              <a:buChar char="•"/>
            </a:pPr>
            <a:r>
              <a:rPr lang="en-US" dirty="0"/>
              <a:t>Retrieved at VIIRS moderate resolution (750 m at nadir</a:t>
            </a:r>
            <a:r>
              <a:rPr lang="en-US" dirty="0" smtClean="0"/>
              <a:t>) </a:t>
            </a:r>
          </a:p>
          <a:p>
            <a:pPr marL="285750" indent="-285750">
              <a:buFont typeface="Arial" panose="020B0604020202020204" pitchFamily="34" charset="0"/>
              <a:buChar char="•"/>
            </a:pPr>
            <a:r>
              <a:rPr lang="en-US" dirty="0" smtClean="0"/>
              <a:t>The desired measurement uncertainty is 1 K over a measurement range of 213–275 K.</a:t>
            </a:r>
          </a:p>
          <a:p>
            <a:pPr marL="285750" indent="-285750">
              <a:buFont typeface="Arial" panose="020B0604020202020204" pitchFamily="34" charset="0"/>
              <a:buChar char="•"/>
            </a:pPr>
            <a:endParaRPr lang="en-US" b="1" dirty="0" smtClean="0"/>
          </a:p>
          <a:p>
            <a:endParaRPr lang="en-US" b="1" dirty="0" smtClean="0"/>
          </a:p>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689" y="1690688"/>
            <a:ext cx="3323481" cy="4424362"/>
          </a:xfrm>
          <a:prstGeom prst="rect">
            <a:avLst/>
          </a:prstGeom>
        </p:spPr>
      </p:pic>
    </p:spTree>
    <p:extLst>
      <p:ext uri="{BB962C8B-B14F-4D97-AF65-F5344CB8AC3E}">
        <p14:creationId xmlns:p14="http://schemas.microsoft.com/office/powerpoint/2010/main" val="244650044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VIIRS IST</a:t>
            </a:r>
            <a:endParaRPr lang="en-US" b="1" dirty="0"/>
          </a:p>
        </p:txBody>
      </p:sp>
      <p:sp>
        <p:nvSpPr>
          <p:cNvPr id="3" name="Content Placeholder 2"/>
          <p:cNvSpPr>
            <a:spLocks noGrp="1"/>
          </p:cNvSpPr>
          <p:nvPr>
            <p:ph idx="1"/>
          </p:nvPr>
        </p:nvSpPr>
        <p:spPr>
          <a:xfrm>
            <a:off x="457200" y="1825625"/>
            <a:ext cx="8368748" cy="4351338"/>
          </a:xfrm>
        </p:spPr>
        <p:txBody>
          <a:bodyPr>
            <a:normAutofit fontScale="77500" lnSpcReduction="20000"/>
          </a:bodyPr>
          <a:lstStyle/>
          <a:p>
            <a:pPr marL="0" indent="0">
              <a:buNone/>
            </a:pPr>
            <a:r>
              <a:rPr lang="en-US" dirty="0" smtClean="0"/>
              <a:t>The NASA VIIRS IST is computed using a split window algorithm that employs two VIIRS Infrared  bands, 10.76 </a:t>
            </a:r>
            <a:r>
              <a:rPr lang="en-US" dirty="0" err="1" smtClean="0"/>
              <a:t>μm</a:t>
            </a:r>
            <a:r>
              <a:rPr lang="en-US" dirty="0" smtClean="0"/>
              <a:t> (M15) and 12.01 </a:t>
            </a:r>
            <a:r>
              <a:rPr lang="en-US" dirty="0" err="1" smtClean="0"/>
              <a:t>μm</a:t>
            </a:r>
            <a:r>
              <a:rPr lang="en-US" dirty="0" smtClean="0"/>
              <a:t> (M16). This technique is based on the AVHRR heritage IST algorithm (</a:t>
            </a:r>
            <a:r>
              <a:rPr lang="en-US" i="1" dirty="0" smtClean="0"/>
              <a:t>Key and </a:t>
            </a:r>
            <a:r>
              <a:rPr lang="en-US" i="1" dirty="0" err="1" smtClean="0"/>
              <a:t>Haefliger</a:t>
            </a:r>
            <a:r>
              <a:rPr lang="en-US" dirty="0" smtClean="0"/>
              <a:t>, 1992):</a:t>
            </a:r>
          </a:p>
          <a:p>
            <a:pPr marL="0" indent="0">
              <a:buNone/>
            </a:pPr>
            <a:endParaRPr lang="en-US" dirty="0" smtClean="0"/>
          </a:p>
          <a:p>
            <a:pPr marL="0" indent="0" algn="ctr">
              <a:buNone/>
            </a:pPr>
            <a:r>
              <a:rPr lang="en-US" dirty="0" smtClean="0"/>
              <a:t>IST = a</a:t>
            </a:r>
            <a:r>
              <a:rPr lang="en-US" baseline="-25000" dirty="0" smtClean="0"/>
              <a:t>0 </a:t>
            </a:r>
            <a:r>
              <a:rPr lang="en-US" dirty="0" smtClean="0"/>
              <a:t>+</a:t>
            </a:r>
            <a:r>
              <a:rPr lang="en-US" baseline="-25000" dirty="0" smtClean="0"/>
              <a:t> </a:t>
            </a:r>
            <a:r>
              <a:rPr lang="en-US" baseline="30000" dirty="0" smtClean="0"/>
              <a:t> </a:t>
            </a:r>
            <a:r>
              <a:rPr lang="en-US" dirty="0" smtClean="0"/>
              <a:t>a</a:t>
            </a:r>
            <a:r>
              <a:rPr lang="en-US" baseline="-25000" dirty="0" smtClean="0"/>
              <a:t>1</a:t>
            </a:r>
            <a:r>
              <a:rPr lang="en-US" dirty="0" smtClean="0"/>
              <a:t>*T</a:t>
            </a:r>
            <a:r>
              <a:rPr lang="en-US" baseline="-25000" dirty="0" smtClean="0"/>
              <a:t>M15 </a:t>
            </a:r>
            <a:r>
              <a:rPr lang="en-US" dirty="0">
                <a:solidFill>
                  <a:prstClr val="black"/>
                </a:solidFill>
              </a:rPr>
              <a:t>+</a:t>
            </a:r>
            <a:r>
              <a:rPr lang="en-US" baseline="-25000" dirty="0">
                <a:solidFill>
                  <a:prstClr val="black"/>
                </a:solidFill>
              </a:rPr>
              <a:t> </a:t>
            </a:r>
            <a:r>
              <a:rPr lang="en-US" baseline="30000" dirty="0">
                <a:solidFill>
                  <a:prstClr val="black"/>
                </a:solidFill>
              </a:rPr>
              <a:t> </a:t>
            </a:r>
            <a:r>
              <a:rPr lang="en-US" dirty="0">
                <a:solidFill>
                  <a:prstClr val="black"/>
                </a:solidFill>
              </a:rPr>
              <a:t>a</a:t>
            </a:r>
            <a:r>
              <a:rPr lang="en-US" baseline="-25000" dirty="0">
                <a:solidFill>
                  <a:prstClr val="black"/>
                </a:solidFill>
              </a:rPr>
              <a:t>2</a:t>
            </a:r>
            <a:r>
              <a:rPr lang="en-US" dirty="0">
                <a:solidFill>
                  <a:prstClr val="black"/>
                </a:solidFill>
              </a:rPr>
              <a:t>*(T</a:t>
            </a:r>
            <a:r>
              <a:rPr lang="en-US" baseline="-25000" dirty="0">
                <a:solidFill>
                  <a:prstClr val="black"/>
                </a:solidFill>
              </a:rPr>
              <a:t>M15</a:t>
            </a:r>
            <a:r>
              <a:rPr lang="en-US" dirty="0">
                <a:solidFill>
                  <a:prstClr val="black"/>
                </a:solidFill>
              </a:rPr>
              <a:t> - T</a:t>
            </a:r>
            <a:r>
              <a:rPr lang="en-US" baseline="-25000" dirty="0">
                <a:solidFill>
                  <a:prstClr val="black"/>
                </a:solidFill>
              </a:rPr>
              <a:t>M16</a:t>
            </a:r>
            <a:r>
              <a:rPr lang="en-US" dirty="0">
                <a:solidFill>
                  <a:prstClr val="black"/>
                </a:solidFill>
              </a:rPr>
              <a:t>) + a</a:t>
            </a:r>
            <a:r>
              <a:rPr lang="en-US" baseline="-25000" dirty="0">
                <a:solidFill>
                  <a:prstClr val="black"/>
                </a:solidFill>
              </a:rPr>
              <a:t>3</a:t>
            </a:r>
            <a:r>
              <a:rPr lang="en-US" dirty="0">
                <a:solidFill>
                  <a:prstClr val="black"/>
                </a:solidFill>
              </a:rPr>
              <a:t>*(T</a:t>
            </a:r>
            <a:r>
              <a:rPr lang="en-US" baseline="-25000" dirty="0">
                <a:solidFill>
                  <a:prstClr val="black"/>
                </a:solidFill>
              </a:rPr>
              <a:t>M15</a:t>
            </a:r>
            <a:r>
              <a:rPr lang="en-US" dirty="0">
                <a:solidFill>
                  <a:prstClr val="black"/>
                </a:solidFill>
              </a:rPr>
              <a:t> - T</a:t>
            </a:r>
            <a:r>
              <a:rPr lang="en-US" baseline="-25000" dirty="0">
                <a:solidFill>
                  <a:prstClr val="black"/>
                </a:solidFill>
              </a:rPr>
              <a:t>M16</a:t>
            </a:r>
            <a:r>
              <a:rPr lang="en-US" dirty="0">
                <a:solidFill>
                  <a:prstClr val="black"/>
                </a:solidFill>
              </a:rPr>
              <a:t>) (sec(z)-1</a:t>
            </a:r>
            <a:r>
              <a:rPr lang="en-US" dirty="0" smtClean="0">
                <a:solidFill>
                  <a:prstClr val="black"/>
                </a:solidFill>
              </a:rPr>
              <a:t>),</a:t>
            </a:r>
            <a:endParaRPr lang="en-US" dirty="0">
              <a:solidFill>
                <a:prstClr val="black"/>
              </a:solidFill>
            </a:endParaRPr>
          </a:p>
          <a:p>
            <a:pPr marL="0" indent="0">
              <a:buNone/>
            </a:pPr>
            <a:endParaRPr lang="en-US" dirty="0">
              <a:solidFill>
                <a:prstClr val="black"/>
              </a:solidFill>
            </a:endParaRPr>
          </a:p>
          <a:p>
            <a:pPr marL="0" indent="0">
              <a:buNone/>
            </a:pPr>
            <a:r>
              <a:rPr lang="en-US" dirty="0">
                <a:solidFill>
                  <a:prstClr val="black"/>
                </a:solidFill>
              </a:rPr>
              <a:t>where </a:t>
            </a:r>
            <a:r>
              <a:rPr lang="en-US" dirty="0" smtClean="0"/>
              <a:t>T</a:t>
            </a:r>
            <a:r>
              <a:rPr lang="en-US" baseline="-25000" dirty="0" smtClean="0"/>
              <a:t>M15 </a:t>
            </a:r>
            <a:r>
              <a:rPr lang="en-US" dirty="0">
                <a:solidFill>
                  <a:prstClr val="black"/>
                </a:solidFill>
              </a:rPr>
              <a:t>and </a:t>
            </a:r>
            <a:r>
              <a:rPr lang="en-US" dirty="0" smtClean="0"/>
              <a:t>T</a:t>
            </a:r>
            <a:r>
              <a:rPr lang="en-US" baseline="-25000" dirty="0" smtClean="0"/>
              <a:t>M16 </a:t>
            </a:r>
            <a:r>
              <a:rPr lang="en-US" dirty="0">
                <a:solidFill>
                  <a:prstClr val="black"/>
                </a:solidFill>
              </a:rPr>
              <a:t>are the brightness temperatures for </a:t>
            </a:r>
            <a:r>
              <a:rPr lang="en-US" dirty="0" smtClean="0">
                <a:solidFill>
                  <a:prstClr val="black"/>
                </a:solidFill>
              </a:rPr>
              <a:t>VIIRS bands </a:t>
            </a:r>
            <a:r>
              <a:rPr lang="en-US" dirty="0">
                <a:solidFill>
                  <a:prstClr val="black"/>
                </a:solidFill>
              </a:rPr>
              <a:t>M15 and M16, respectively, and </a:t>
            </a:r>
            <a:r>
              <a:rPr lang="en-US" dirty="0" smtClean="0"/>
              <a:t>a</a:t>
            </a:r>
            <a:r>
              <a:rPr lang="en-US" baseline="-25000" dirty="0" smtClean="0"/>
              <a:t>0</a:t>
            </a:r>
            <a:r>
              <a:rPr lang="en-US" dirty="0">
                <a:solidFill>
                  <a:prstClr val="black"/>
                </a:solidFill>
              </a:rPr>
              <a:t>, </a:t>
            </a:r>
            <a:r>
              <a:rPr lang="en-US" dirty="0" smtClean="0"/>
              <a:t>a</a:t>
            </a:r>
            <a:r>
              <a:rPr lang="en-US" baseline="-25000" dirty="0" smtClean="0"/>
              <a:t>1</a:t>
            </a:r>
            <a:r>
              <a:rPr lang="en-US" dirty="0">
                <a:solidFill>
                  <a:prstClr val="black"/>
                </a:solidFill>
              </a:rPr>
              <a:t>, </a:t>
            </a:r>
            <a:r>
              <a:rPr lang="en-US" dirty="0" smtClean="0"/>
              <a:t>a</a:t>
            </a:r>
            <a:r>
              <a:rPr lang="en-US" baseline="-25000" dirty="0" smtClean="0"/>
              <a:t>2</a:t>
            </a:r>
            <a:r>
              <a:rPr lang="en-US" dirty="0">
                <a:solidFill>
                  <a:prstClr val="black"/>
                </a:solidFill>
              </a:rPr>
              <a:t>, and </a:t>
            </a:r>
            <a:r>
              <a:rPr lang="en-US" dirty="0" smtClean="0"/>
              <a:t>a</a:t>
            </a:r>
            <a:r>
              <a:rPr lang="en-US" baseline="-25000" dirty="0" smtClean="0"/>
              <a:t>3</a:t>
            </a:r>
            <a:r>
              <a:rPr lang="en-US" dirty="0" smtClean="0"/>
              <a:t> are regression coefficients determined empirically.</a:t>
            </a:r>
          </a:p>
          <a:p>
            <a:endParaRPr lang="en-US" dirty="0"/>
          </a:p>
        </p:txBody>
      </p:sp>
    </p:spTree>
    <p:extLst>
      <p:ext uri="{BB962C8B-B14F-4D97-AF65-F5344CB8AC3E}">
        <p14:creationId xmlns:p14="http://schemas.microsoft.com/office/powerpoint/2010/main" val="14163426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pPr algn="ctr"/>
            <a:r>
              <a:rPr lang="en-US" dirty="0" smtClean="0"/>
              <a:t>VIIRS IST Validation Approach - </a:t>
            </a:r>
            <a:r>
              <a:rPr lang="en-US" dirty="0" err="1" smtClean="0"/>
              <a:t>IceBridge</a:t>
            </a:r>
            <a:endParaRPr lang="en-US" dirty="0"/>
          </a:p>
        </p:txBody>
      </p:sp>
      <p:pic>
        <p:nvPicPr>
          <p:cNvPr id="4" name="Picture 3"/>
          <p:cNvPicPr>
            <a:picLocks noChangeAspect="1"/>
          </p:cNvPicPr>
          <p:nvPr/>
        </p:nvPicPr>
        <p:blipFill rotWithShape="1">
          <a:blip r:embed="rId3" cstate="print"/>
          <a:srcRect l="-743" r="49997"/>
          <a:stretch/>
        </p:blipFill>
        <p:spPr>
          <a:xfrm>
            <a:off x="718103" y="1690688"/>
            <a:ext cx="2331720" cy="2197450"/>
          </a:xfrm>
          <a:prstGeom prst="rect">
            <a:avLst/>
          </a:prstGeom>
        </p:spPr>
      </p:pic>
      <p:pic>
        <p:nvPicPr>
          <p:cNvPr id="5" name="Picture 4"/>
          <p:cNvPicPr>
            <a:picLocks noChangeAspect="1"/>
          </p:cNvPicPr>
          <p:nvPr/>
        </p:nvPicPr>
        <p:blipFill>
          <a:blip r:embed="rId4" cstate="print"/>
          <a:stretch>
            <a:fillRect/>
          </a:stretch>
        </p:blipFill>
        <p:spPr>
          <a:xfrm>
            <a:off x="1053143" y="4048010"/>
            <a:ext cx="1661640" cy="1550864"/>
          </a:xfrm>
          <a:prstGeom prst="rect">
            <a:avLst/>
          </a:prstGeom>
        </p:spPr>
      </p:pic>
      <p:sp>
        <p:nvSpPr>
          <p:cNvPr id="6" name="TextBox 5"/>
          <p:cNvSpPr txBox="1"/>
          <p:nvPr/>
        </p:nvSpPr>
        <p:spPr>
          <a:xfrm>
            <a:off x="3049823" y="1371600"/>
            <a:ext cx="5865827"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The </a:t>
            </a:r>
            <a:r>
              <a:rPr lang="en-US" sz="2400" dirty="0" err="1" smtClean="0"/>
              <a:t>IceBridge</a:t>
            </a:r>
            <a:r>
              <a:rPr lang="en-US" sz="2400" dirty="0" smtClean="0"/>
              <a:t> aircraft campaign commenced in 2009 and is ongoing, typically deploying a P-3 aircraft (left) over the Arctic during the spring and the NASA DC-8 over the Antarctic in the fall.  </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The aircraft deploys a </a:t>
            </a:r>
            <a:r>
              <a:rPr lang="en-US" sz="2400" dirty="0" err="1" smtClean="0"/>
              <a:t>Heitronics</a:t>
            </a:r>
            <a:r>
              <a:rPr lang="en-US" sz="2400" dirty="0" smtClean="0"/>
              <a:t>, Inc. KT-19 (left), which measures surface temperature with a resolution of 0.1° C.</a:t>
            </a:r>
          </a:p>
          <a:p>
            <a:pPr marL="285750" indent="-285750">
              <a:buFont typeface="Arial" panose="020B0604020202020204" pitchFamily="34" charset="0"/>
              <a:buChar char="•"/>
            </a:pPr>
            <a:r>
              <a:rPr lang="en-US" sz="2400" dirty="0" smtClean="0"/>
              <a:t>To obtain IST measurements, the aircraft flies about 460m above the surface, resulting in a KT-19 spot size of 15m. This pyrometer records at 10Hz.</a:t>
            </a:r>
            <a:endParaRPr lang="en-US" sz="2400" dirty="0"/>
          </a:p>
        </p:txBody>
      </p:sp>
    </p:spTree>
    <p:extLst>
      <p:ext uri="{BB962C8B-B14F-4D97-AF65-F5344CB8AC3E}">
        <p14:creationId xmlns:p14="http://schemas.microsoft.com/office/powerpoint/2010/main" val="35907576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VIIRS IST validation - </a:t>
            </a:r>
            <a:r>
              <a:rPr lang="en-US" dirty="0" err="1" smtClean="0"/>
              <a:t>IceBridge</a:t>
            </a:r>
            <a:endParaRPr lang="en-US" dirty="0"/>
          </a:p>
        </p:txBody>
      </p:sp>
      <p:pic>
        <p:nvPicPr>
          <p:cNvPr id="3" name="Picture 2" descr="http://asapdata.arc.nasa.gov/dms/trackmaps/1442615tm.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859" y="1204253"/>
            <a:ext cx="2876199" cy="29633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859" y="4167610"/>
            <a:ext cx="2876199" cy="2396833"/>
          </a:xfrm>
          <a:prstGeom prst="rect">
            <a:avLst/>
          </a:prstGeom>
        </p:spPr>
      </p:pic>
      <p:sp>
        <p:nvSpPr>
          <p:cNvPr id="5" name="TextBox 4"/>
          <p:cNvSpPr txBox="1"/>
          <p:nvPr/>
        </p:nvSpPr>
        <p:spPr>
          <a:xfrm>
            <a:off x="4184374" y="1690689"/>
            <a:ext cx="4403035" cy="369332"/>
          </a:xfrm>
          <a:prstGeom prst="rect">
            <a:avLst/>
          </a:prstGeom>
          <a:noFill/>
        </p:spPr>
        <p:txBody>
          <a:bodyPr wrap="square" rtlCol="0">
            <a:spAutoFit/>
          </a:bodyPr>
          <a:lstStyle/>
          <a:p>
            <a:endParaRPr lang="en-US"/>
          </a:p>
        </p:txBody>
      </p:sp>
      <p:sp>
        <p:nvSpPr>
          <p:cNvPr id="6" name="TextBox 5"/>
          <p:cNvSpPr txBox="1"/>
          <p:nvPr/>
        </p:nvSpPr>
        <p:spPr>
          <a:xfrm>
            <a:off x="3504850" y="1690688"/>
            <a:ext cx="5010501"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Example of validation efforts between </a:t>
            </a:r>
            <a:r>
              <a:rPr lang="en-US" sz="2400" dirty="0" err="1" smtClean="0"/>
              <a:t>IceBridge</a:t>
            </a:r>
            <a:r>
              <a:rPr lang="en-US" sz="2400" dirty="0" smtClean="0"/>
              <a:t> and the current operational VIIRS IST product</a:t>
            </a:r>
          </a:p>
          <a:p>
            <a:pPr marL="285750" indent="-285750">
              <a:buFont typeface="Arial" panose="020B0604020202020204" pitchFamily="34" charset="0"/>
              <a:buChar char="•"/>
            </a:pPr>
            <a:r>
              <a:rPr lang="en-US" sz="2400" dirty="0" smtClean="0"/>
              <a:t>The </a:t>
            </a:r>
            <a:r>
              <a:rPr lang="en-US" sz="2400" dirty="0"/>
              <a:t>map </a:t>
            </a:r>
            <a:r>
              <a:rPr lang="en-US" sz="2400" dirty="0" smtClean="0"/>
              <a:t>at </a:t>
            </a:r>
            <a:r>
              <a:rPr lang="en-US" sz="2400" dirty="0"/>
              <a:t>left shows a flight track by the P-3 on March 15, </a:t>
            </a:r>
            <a:r>
              <a:rPr lang="en-US" sz="2400" dirty="0" smtClean="0"/>
              <a:t>2014</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Comparison of the </a:t>
            </a:r>
            <a:r>
              <a:rPr lang="en-US" sz="2400" dirty="0" err="1" smtClean="0"/>
              <a:t>IceBridge</a:t>
            </a:r>
            <a:r>
              <a:rPr lang="en-US" sz="2400" dirty="0" smtClean="0"/>
              <a:t> KT-19 IST data and the VIIRS operational IST (left) is favorable for this flight</a:t>
            </a:r>
          </a:p>
        </p:txBody>
      </p:sp>
    </p:spTree>
    <p:extLst>
      <p:ext uri="{BB962C8B-B14F-4D97-AF65-F5344CB8AC3E}">
        <p14:creationId xmlns:p14="http://schemas.microsoft.com/office/powerpoint/2010/main" val="35497367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VIIRS IST Inter-comparison Approach</a:t>
            </a:r>
            <a:endParaRPr lang="en-US" dirty="0"/>
          </a:p>
        </p:txBody>
      </p:sp>
      <p:sp>
        <p:nvSpPr>
          <p:cNvPr id="3" name="Content Placeholder 2"/>
          <p:cNvSpPr>
            <a:spLocks noGrp="1"/>
          </p:cNvSpPr>
          <p:nvPr>
            <p:ph idx="1"/>
          </p:nvPr>
        </p:nvSpPr>
        <p:spPr/>
        <p:txBody>
          <a:bodyPr/>
          <a:lstStyle/>
          <a:p>
            <a:r>
              <a:rPr lang="en-US" dirty="0" smtClean="0"/>
              <a:t>MODIS IST</a:t>
            </a:r>
          </a:p>
          <a:p>
            <a:r>
              <a:rPr lang="en-US" dirty="0" smtClean="0"/>
              <a:t>MERRA surface temperature</a:t>
            </a:r>
          </a:p>
          <a:p>
            <a:r>
              <a:rPr lang="en-US" dirty="0" smtClean="0"/>
              <a:t>NCEP surface temperature</a:t>
            </a:r>
          </a:p>
          <a:p>
            <a:r>
              <a:rPr lang="en-US" dirty="0" smtClean="0"/>
              <a:t>IABP drifting buoys</a:t>
            </a:r>
            <a:endParaRPr lang="en-US" dirty="0"/>
          </a:p>
        </p:txBody>
      </p:sp>
    </p:spTree>
    <p:extLst>
      <p:ext uri="{BB962C8B-B14F-4D97-AF65-F5344CB8AC3E}">
        <p14:creationId xmlns:p14="http://schemas.microsoft.com/office/powerpoint/2010/main" val="15326924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533400"/>
            <a:ext cx="7315200" cy="923330"/>
          </a:xfrm>
          <a:prstGeom prst="rect">
            <a:avLst/>
          </a:prstGeom>
          <a:noFill/>
        </p:spPr>
        <p:txBody>
          <a:bodyPr wrap="square" rtlCol="0">
            <a:spAutoFit/>
          </a:bodyPr>
          <a:lstStyle/>
          <a:p>
            <a:pPr algn="ctr"/>
            <a:r>
              <a:rPr lang="en-US" sz="5400" b="1" dirty="0" smtClean="0">
                <a:solidFill>
                  <a:srgbClr val="002060"/>
                </a:solidFill>
              </a:rPr>
              <a:t>Outline</a:t>
            </a:r>
            <a:endParaRPr lang="en-US" sz="5400" b="1" dirty="0">
              <a:solidFill>
                <a:srgbClr val="002060"/>
              </a:solidFill>
            </a:endParaRPr>
          </a:p>
        </p:txBody>
      </p:sp>
      <p:sp>
        <p:nvSpPr>
          <p:cNvPr id="3" name="TextBox 2"/>
          <p:cNvSpPr txBox="1"/>
          <p:nvPr/>
        </p:nvSpPr>
        <p:spPr>
          <a:xfrm>
            <a:off x="1143000" y="1677412"/>
            <a:ext cx="7315200" cy="3539430"/>
          </a:xfrm>
          <a:prstGeom prst="rect">
            <a:avLst/>
          </a:prstGeom>
          <a:noFill/>
        </p:spPr>
        <p:txBody>
          <a:bodyPr wrap="square" rtlCol="0">
            <a:spAutoFit/>
          </a:bodyPr>
          <a:lstStyle/>
          <a:p>
            <a:pPr>
              <a:buFont typeface="Arial" pitchFamily="34" charset="0"/>
              <a:buChar char="•"/>
            </a:pPr>
            <a:r>
              <a:rPr lang="en-US" sz="2800" dirty="0" smtClean="0">
                <a:solidFill>
                  <a:srgbClr val="002060"/>
                </a:solidFill>
              </a:rPr>
              <a:t>MODIS Collection-6 (C6) snow products*</a:t>
            </a:r>
          </a:p>
          <a:p>
            <a:pPr>
              <a:buFont typeface="Arial" pitchFamily="34" charset="0"/>
              <a:buChar char="•"/>
            </a:pPr>
            <a:endParaRPr lang="en-US" sz="2800" dirty="0" smtClean="0">
              <a:solidFill>
                <a:srgbClr val="002060"/>
              </a:solidFill>
            </a:endParaRPr>
          </a:p>
          <a:p>
            <a:pPr>
              <a:buFont typeface="Arial" pitchFamily="34" charset="0"/>
              <a:buChar char="•"/>
            </a:pPr>
            <a:r>
              <a:rPr lang="en-US" sz="2800" dirty="0" smtClean="0">
                <a:solidFill>
                  <a:srgbClr val="002060"/>
                </a:solidFill>
              </a:rPr>
              <a:t>VIIRS snow and sea ice products</a:t>
            </a:r>
          </a:p>
          <a:p>
            <a:pPr lvl="1">
              <a:buFont typeface="Arial" pitchFamily="34" charset="0"/>
              <a:buChar char="•"/>
            </a:pPr>
            <a:r>
              <a:rPr lang="en-US" sz="2800" dirty="0" smtClean="0">
                <a:solidFill>
                  <a:srgbClr val="002060"/>
                </a:solidFill>
              </a:rPr>
              <a:t>SIPS test runs</a:t>
            </a:r>
          </a:p>
          <a:p>
            <a:pPr lvl="1">
              <a:buFont typeface="Arial" pitchFamily="34" charset="0"/>
              <a:buChar char="•"/>
            </a:pPr>
            <a:endParaRPr lang="en-US" sz="2800" dirty="0" smtClean="0">
              <a:solidFill>
                <a:srgbClr val="002060"/>
              </a:solidFill>
            </a:endParaRPr>
          </a:p>
          <a:p>
            <a:pPr>
              <a:buFont typeface="Arial" pitchFamily="34" charset="0"/>
              <a:buChar char="•"/>
            </a:pPr>
            <a:r>
              <a:rPr lang="en-US" sz="2800" dirty="0" smtClean="0">
                <a:solidFill>
                  <a:srgbClr val="002060"/>
                </a:solidFill>
              </a:rPr>
              <a:t>Some preliminary validation results</a:t>
            </a:r>
          </a:p>
          <a:p>
            <a:pPr>
              <a:buFont typeface="Arial" pitchFamily="34" charset="0"/>
              <a:buChar char="•"/>
            </a:pPr>
            <a:endParaRPr lang="en-US" sz="2800" dirty="0" smtClean="0">
              <a:solidFill>
                <a:srgbClr val="002060"/>
              </a:solidFill>
            </a:endParaRPr>
          </a:p>
          <a:p>
            <a:pPr>
              <a:buFont typeface="Arial" pitchFamily="34" charset="0"/>
              <a:buChar char="•"/>
            </a:pPr>
            <a:r>
              <a:rPr lang="en-US" sz="2800" dirty="0" smtClean="0">
                <a:solidFill>
                  <a:srgbClr val="002060"/>
                </a:solidFill>
              </a:rPr>
              <a:t>Conclusions and future work</a:t>
            </a:r>
          </a:p>
        </p:txBody>
      </p:sp>
      <p:sp>
        <p:nvSpPr>
          <p:cNvPr id="4" name="TextBox 3"/>
          <p:cNvSpPr txBox="1"/>
          <p:nvPr/>
        </p:nvSpPr>
        <p:spPr>
          <a:xfrm>
            <a:off x="533400" y="6031468"/>
            <a:ext cx="7467600" cy="369332"/>
          </a:xfrm>
          <a:prstGeom prst="rect">
            <a:avLst/>
          </a:prstGeom>
          <a:noFill/>
        </p:spPr>
        <p:txBody>
          <a:bodyPr wrap="square" rtlCol="0">
            <a:spAutoFit/>
          </a:bodyPr>
          <a:lstStyle/>
          <a:p>
            <a:r>
              <a:rPr lang="en-US" dirty="0" smtClean="0">
                <a:solidFill>
                  <a:srgbClr val="002060"/>
                </a:solidFill>
              </a:rPr>
              <a:t>*There were no substantial changes to the MODIS sea ice IST algorithm for C6</a:t>
            </a:r>
            <a:endParaRPr lang="en-US" dirty="0">
              <a:solidFill>
                <a:srgbClr val="002060"/>
              </a:solidFill>
            </a:endParaRPr>
          </a:p>
        </p:txBody>
      </p:sp>
      <p:cxnSp>
        <p:nvCxnSpPr>
          <p:cNvPr id="7" name="Straight Connector 6"/>
          <p:cNvCxnSpPr/>
          <p:nvPr/>
        </p:nvCxnSpPr>
        <p:spPr>
          <a:xfrm>
            <a:off x="533400" y="5943600"/>
            <a:ext cx="36576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VIIRS </a:t>
            </a:r>
            <a:r>
              <a:rPr lang="en-US" dirty="0"/>
              <a:t>I</a:t>
            </a:r>
            <a:r>
              <a:rPr lang="en-US" dirty="0" smtClean="0"/>
              <a:t>ce </a:t>
            </a:r>
            <a:r>
              <a:rPr lang="en-US" dirty="0"/>
              <a:t>E</a:t>
            </a:r>
            <a:r>
              <a:rPr lang="en-US" dirty="0" smtClean="0"/>
              <a:t>xtent</a:t>
            </a:r>
            <a:endParaRPr lang="en-US" dirty="0"/>
          </a:p>
        </p:txBody>
      </p:sp>
      <p:sp>
        <p:nvSpPr>
          <p:cNvPr id="3" name="Content Placeholder 2"/>
          <p:cNvSpPr>
            <a:spLocks noGrp="1"/>
          </p:cNvSpPr>
          <p:nvPr>
            <p:ph idx="1"/>
          </p:nvPr>
        </p:nvSpPr>
        <p:spPr>
          <a:xfrm>
            <a:off x="142875" y="1524000"/>
            <a:ext cx="8886825" cy="5032375"/>
          </a:xfrm>
        </p:spPr>
        <p:txBody>
          <a:bodyPr>
            <a:normAutofit/>
          </a:bodyPr>
          <a:lstStyle/>
          <a:p>
            <a:r>
              <a:rPr lang="en-US" dirty="0" smtClean="0"/>
              <a:t>There is no current VIIRS Ice Extent product</a:t>
            </a:r>
          </a:p>
          <a:p>
            <a:r>
              <a:rPr lang="en-US" dirty="0" smtClean="0"/>
              <a:t>The new NASA VIIRS Ice Extent product will follow the approach to the MODIS product:</a:t>
            </a:r>
          </a:p>
          <a:p>
            <a:pPr lvl="1"/>
            <a:r>
              <a:rPr lang="en-US" dirty="0" smtClean="0"/>
              <a:t>Reflectance-based (daytime): identification of sea ice uses the NDSI, which for VIIRS is:</a:t>
            </a:r>
          </a:p>
          <a:p>
            <a:pPr marL="457200" lvl="1" indent="0" algn="ctr">
              <a:buNone/>
            </a:pPr>
            <a:r>
              <a:rPr lang="en-US" dirty="0" smtClean="0"/>
              <a:t>NDSI = (M4-M10)/(M4+M10), </a:t>
            </a:r>
          </a:p>
          <a:p>
            <a:pPr marL="0" indent="0" algn="ctr">
              <a:buNone/>
            </a:pPr>
            <a:r>
              <a:rPr lang="en-US" sz="2400" dirty="0"/>
              <a:t>w</a:t>
            </a:r>
            <a:r>
              <a:rPr lang="en-US" sz="2400" dirty="0" smtClean="0"/>
              <a:t>here M4 is VIIRS band 4 (0.555 µm), M10 band 10 (1.61 µm)</a:t>
            </a:r>
          </a:p>
          <a:p>
            <a:pPr lvl="1"/>
            <a:r>
              <a:rPr lang="en-US" dirty="0" smtClean="0"/>
              <a:t>IST-based: Utilize the IST product to identify sea ice (polar night)</a:t>
            </a:r>
          </a:p>
          <a:p>
            <a:pPr marL="0" indent="0">
              <a:buNone/>
            </a:pPr>
            <a:endParaRPr lang="en-US" dirty="0"/>
          </a:p>
        </p:txBody>
      </p:sp>
    </p:spTree>
    <p:extLst>
      <p:ext uri="{BB962C8B-B14F-4D97-AF65-F5344CB8AC3E}">
        <p14:creationId xmlns:p14="http://schemas.microsoft.com/office/powerpoint/2010/main" val="419312663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VIIRS Ice Extent</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0" y="1904492"/>
            <a:ext cx="5141065" cy="4286758"/>
          </a:xfrm>
          <a:prstGeom prst="rect">
            <a:avLst/>
          </a:prstGeom>
        </p:spPr>
      </p:pic>
      <p:sp>
        <p:nvSpPr>
          <p:cNvPr id="6" name="TextBox 5"/>
          <p:cNvSpPr txBox="1"/>
          <p:nvPr/>
        </p:nvSpPr>
        <p:spPr>
          <a:xfrm>
            <a:off x="5929312" y="1904492"/>
            <a:ext cx="2586038"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Simulated VIIRS Ice Extent using VIIRS Ice Age Product</a:t>
            </a:r>
          </a:p>
          <a:p>
            <a:pPr marL="285750" indent="-285750">
              <a:buFont typeface="Arial" panose="020B0604020202020204" pitchFamily="34" charset="0"/>
              <a:buChar char="•"/>
            </a:pPr>
            <a:r>
              <a:rPr lang="en-US" sz="2800" dirty="0" smtClean="0"/>
              <a:t>Aug 10, 2013</a:t>
            </a:r>
            <a:endParaRPr lang="en-US" sz="2800" dirty="0"/>
          </a:p>
        </p:txBody>
      </p:sp>
    </p:spTree>
    <p:extLst>
      <p:ext uri="{BB962C8B-B14F-4D97-AF65-F5344CB8AC3E}">
        <p14:creationId xmlns:p14="http://schemas.microsoft.com/office/powerpoint/2010/main" val="425560675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VIIRS Ice Extent</a:t>
            </a:r>
            <a:endParaRPr lang="en-US" dirty="0"/>
          </a:p>
        </p:txBody>
      </p:sp>
      <p:sp>
        <p:nvSpPr>
          <p:cNvPr id="3" name="Content Placeholder 2"/>
          <p:cNvSpPr>
            <a:spLocks noGrp="1"/>
          </p:cNvSpPr>
          <p:nvPr>
            <p:ph idx="1"/>
          </p:nvPr>
        </p:nvSpPr>
        <p:spPr>
          <a:xfrm>
            <a:off x="628651" y="1825625"/>
            <a:ext cx="4050926" cy="4351338"/>
          </a:xfrm>
        </p:spPr>
        <p:txBody>
          <a:bodyPr>
            <a:normAutofit fontScale="92500" lnSpcReduction="20000"/>
          </a:bodyPr>
          <a:lstStyle/>
          <a:p>
            <a:r>
              <a:rPr lang="en-US" dirty="0" smtClean="0"/>
              <a:t>Validation Approach:</a:t>
            </a:r>
          </a:p>
          <a:p>
            <a:pPr lvl="1"/>
            <a:r>
              <a:rPr lang="en-US" dirty="0" err="1" smtClean="0"/>
              <a:t>IceBridge</a:t>
            </a:r>
            <a:endParaRPr lang="en-US" dirty="0" smtClean="0"/>
          </a:p>
          <a:p>
            <a:pPr lvl="1"/>
            <a:r>
              <a:rPr lang="en-US" dirty="0" smtClean="0"/>
              <a:t>Digital Globe imagery</a:t>
            </a:r>
          </a:p>
          <a:p>
            <a:r>
              <a:rPr lang="en-US" dirty="0" smtClean="0"/>
              <a:t>Inter-comparison Approach:</a:t>
            </a:r>
          </a:p>
          <a:p>
            <a:pPr lvl="1"/>
            <a:r>
              <a:rPr lang="en-US" dirty="0" smtClean="0"/>
              <a:t>MODIS Ice Extent</a:t>
            </a:r>
          </a:p>
          <a:p>
            <a:pPr lvl="1"/>
            <a:r>
              <a:rPr lang="en-US" dirty="0" smtClean="0"/>
              <a:t>VIIRS Ice Age</a:t>
            </a:r>
          </a:p>
          <a:p>
            <a:pPr lvl="1"/>
            <a:r>
              <a:rPr lang="en-US" dirty="0" smtClean="0"/>
              <a:t>VIIRS IST (flag to identify sea ice)</a:t>
            </a:r>
          </a:p>
          <a:p>
            <a:pPr lvl="1"/>
            <a:r>
              <a:rPr lang="en-US" dirty="0" smtClean="0"/>
              <a:t>NIC Ice charts</a:t>
            </a:r>
          </a:p>
          <a:p>
            <a:pPr lvl="1"/>
            <a:endParaRPr lang="en-US" dirty="0" smtClean="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8830" y="1690688"/>
            <a:ext cx="3165576" cy="3859306"/>
          </a:xfrm>
          <a:prstGeom prst="rect">
            <a:avLst/>
          </a:prstGeom>
        </p:spPr>
      </p:pic>
      <p:sp>
        <p:nvSpPr>
          <p:cNvPr id="5" name="TextBox 4"/>
          <p:cNvSpPr txBox="1"/>
          <p:nvPr/>
        </p:nvSpPr>
        <p:spPr>
          <a:xfrm>
            <a:off x="4902630" y="5688107"/>
            <a:ext cx="3936570" cy="646331"/>
          </a:xfrm>
          <a:prstGeom prst="rect">
            <a:avLst/>
          </a:prstGeom>
          <a:noFill/>
        </p:spPr>
        <p:txBody>
          <a:bodyPr wrap="square" rtlCol="0">
            <a:spAutoFit/>
          </a:bodyPr>
          <a:lstStyle/>
          <a:p>
            <a:r>
              <a:rPr lang="en-US" dirty="0" err="1" smtClean="0"/>
              <a:t>IceBridge</a:t>
            </a:r>
            <a:r>
              <a:rPr lang="en-US" dirty="0" smtClean="0"/>
              <a:t> flight tracks over VIIRS ice cover (ice age product), April 4, 2014</a:t>
            </a:r>
            <a:endParaRPr lang="en-US" dirty="0"/>
          </a:p>
        </p:txBody>
      </p:sp>
    </p:spTree>
    <p:extLst>
      <p:ext uri="{BB962C8B-B14F-4D97-AF65-F5344CB8AC3E}">
        <p14:creationId xmlns:p14="http://schemas.microsoft.com/office/powerpoint/2010/main" val="214199703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141274"/>
            <a:ext cx="7315200" cy="3416320"/>
          </a:xfrm>
          <a:prstGeom prst="rect">
            <a:avLst/>
          </a:prstGeom>
          <a:noFill/>
        </p:spPr>
        <p:txBody>
          <a:bodyPr wrap="square" rtlCol="0">
            <a:spAutoFit/>
          </a:bodyPr>
          <a:lstStyle/>
          <a:p>
            <a:pPr algn="ctr"/>
            <a:r>
              <a:rPr lang="en-US" sz="5400" b="1" dirty="0" smtClean="0">
                <a:solidFill>
                  <a:srgbClr val="002060"/>
                </a:solidFill>
              </a:rPr>
              <a:t>Science Investigator-led Processing System (SIPS) Test Runs for Snow Cover and Sea Ice IST</a:t>
            </a:r>
            <a:endParaRPr lang="en-US" sz="5400" b="1" dirty="0">
              <a:solidFill>
                <a:srgbClr val="002060"/>
              </a:solidFil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P_VIAE_L1.A2014255.1920.reflects.png"/>
          <p:cNvPicPr>
            <a:picLocks noChangeAspect="1"/>
          </p:cNvPicPr>
          <p:nvPr/>
        </p:nvPicPr>
        <p:blipFill>
          <a:blip r:embed="rId3" cstate="print"/>
          <a:stretch>
            <a:fillRect/>
          </a:stretch>
        </p:blipFill>
        <p:spPr>
          <a:xfrm>
            <a:off x="262467" y="1752600"/>
            <a:ext cx="4233333" cy="3048000"/>
          </a:xfrm>
          <a:prstGeom prst="rect">
            <a:avLst/>
          </a:prstGeom>
          <a:ln>
            <a:solidFill>
              <a:schemeClr val="accent1"/>
            </a:solidFill>
          </a:ln>
        </p:spPr>
      </p:pic>
      <p:pic>
        <p:nvPicPr>
          <p:cNvPr id="3" name="Picture 2" descr="VIIRSNP10_L2.A2014255.1920.P1_01146.2015124215604.fsc.png"/>
          <p:cNvPicPr>
            <a:picLocks noChangeAspect="1"/>
          </p:cNvPicPr>
          <p:nvPr/>
        </p:nvPicPr>
        <p:blipFill>
          <a:blip r:embed="rId4" cstate="print"/>
          <a:stretch>
            <a:fillRect/>
          </a:stretch>
        </p:blipFill>
        <p:spPr>
          <a:xfrm>
            <a:off x="4648200" y="1752600"/>
            <a:ext cx="4233334" cy="3048000"/>
          </a:xfrm>
          <a:prstGeom prst="rect">
            <a:avLst/>
          </a:prstGeom>
          <a:ln>
            <a:solidFill>
              <a:schemeClr val="accent1"/>
            </a:solidFill>
          </a:ln>
        </p:spPr>
      </p:pic>
      <p:sp>
        <p:nvSpPr>
          <p:cNvPr id="4" name="TextBox 3"/>
          <p:cNvSpPr txBox="1"/>
          <p:nvPr/>
        </p:nvSpPr>
        <p:spPr>
          <a:xfrm>
            <a:off x="990600" y="5433536"/>
            <a:ext cx="7696200" cy="523220"/>
          </a:xfrm>
          <a:prstGeom prst="rect">
            <a:avLst/>
          </a:prstGeom>
          <a:noFill/>
        </p:spPr>
        <p:txBody>
          <a:bodyPr wrap="square" rtlCol="0">
            <a:spAutoFit/>
          </a:bodyPr>
          <a:lstStyle/>
          <a:p>
            <a:r>
              <a:rPr lang="en-US" sz="1400" dirty="0" smtClean="0">
                <a:solidFill>
                  <a:srgbClr val="002060"/>
                </a:solidFill>
              </a:rPr>
              <a:t>Accurate detection of snow cover in Rocky Mountains.  There are snow commission errors associated with cloud edges or broken/scattered cloud cover.  </a:t>
            </a:r>
            <a:endParaRPr lang="en-US" sz="1400" dirty="0">
              <a:solidFill>
                <a:srgbClr val="002060"/>
              </a:solidFill>
            </a:endParaRPr>
          </a:p>
        </p:txBody>
      </p:sp>
      <p:sp>
        <p:nvSpPr>
          <p:cNvPr id="5" name="Title 2"/>
          <p:cNvSpPr txBox="1">
            <a:spLocks/>
          </p:cNvSpPr>
          <p:nvPr/>
        </p:nvSpPr>
        <p:spPr>
          <a:xfrm>
            <a:off x="228600" y="529553"/>
            <a:ext cx="8610600" cy="1070647"/>
          </a:xfrm>
          <a:prstGeom prst="rect">
            <a:avLst/>
          </a:prstGeom>
        </p:spPr>
        <p:txBody>
          <a:bodyPr vert="horz" lIns="480709" tIns="240355" rIns="480709" bIns="240355" rtlCol="0" anchor="ctr">
            <a:noAutofit/>
          </a:bodyPr>
          <a:lstStyle/>
          <a:p>
            <a:pPr lvl="0" algn="ctr">
              <a:spcBef>
                <a:spcPct val="0"/>
              </a:spcBef>
              <a:defRPr/>
            </a:pPr>
            <a:r>
              <a:rPr lang="en-US" sz="2400" b="1" dirty="0" smtClean="0">
                <a:solidFill>
                  <a:srgbClr val="002060"/>
                </a:solidFill>
              </a:rPr>
              <a:t>SIPS* snow cover global day test run of VIIRSNP10_L2 FSC (swath) Snow Cover for 12 September 2014</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7" name="Oval 6"/>
          <p:cNvSpPr/>
          <p:nvPr/>
        </p:nvSpPr>
        <p:spPr>
          <a:xfrm>
            <a:off x="7772400" y="1905000"/>
            <a:ext cx="9144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553200" y="1905000"/>
            <a:ext cx="1295400" cy="584775"/>
          </a:xfrm>
          <a:prstGeom prst="rect">
            <a:avLst/>
          </a:prstGeom>
          <a:noFill/>
        </p:spPr>
        <p:txBody>
          <a:bodyPr wrap="square" rtlCol="0">
            <a:spAutoFit/>
          </a:bodyPr>
          <a:lstStyle/>
          <a:p>
            <a:pPr algn="r"/>
            <a:r>
              <a:rPr lang="en-US" sz="1600" b="1" dirty="0" smtClean="0">
                <a:solidFill>
                  <a:srgbClr val="FF0000"/>
                </a:solidFill>
              </a:rPr>
              <a:t>Snow in Rocky Mts.</a:t>
            </a:r>
            <a:endParaRPr lang="en-US" sz="1600" b="1" dirty="0">
              <a:solidFill>
                <a:srgbClr val="FF0000"/>
              </a:solidFill>
            </a:endParaRPr>
          </a:p>
        </p:txBody>
      </p:sp>
      <p:sp>
        <p:nvSpPr>
          <p:cNvPr id="9" name="TextBox 8"/>
          <p:cNvSpPr txBox="1"/>
          <p:nvPr/>
        </p:nvSpPr>
        <p:spPr>
          <a:xfrm>
            <a:off x="5410200" y="4419600"/>
            <a:ext cx="1295400" cy="338554"/>
          </a:xfrm>
          <a:prstGeom prst="rect">
            <a:avLst/>
          </a:prstGeom>
          <a:noFill/>
        </p:spPr>
        <p:txBody>
          <a:bodyPr wrap="square" rtlCol="0">
            <a:spAutoFit/>
          </a:bodyPr>
          <a:lstStyle/>
          <a:p>
            <a:pPr algn="r"/>
            <a:r>
              <a:rPr lang="en-US" sz="1600" dirty="0" smtClean="0">
                <a:solidFill>
                  <a:srgbClr val="FF0000"/>
                </a:solidFill>
              </a:rPr>
              <a:t>cloud</a:t>
            </a:r>
            <a:endParaRPr lang="en-US" sz="1600" dirty="0">
              <a:solidFill>
                <a:srgbClr val="FF0000"/>
              </a:solidFill>
            </a:endParaRPr>
          </a:p>
        </p:txBody>
      </p:sp>
      <p:sp>
        <p:nvSpPr>
          <p:cNvPr id="10" name="TextBox 9"/>
          <p:cNvSpPr txBox="1"/>
          <p:nvPr/>
        </p:nvSpPr>
        <p:spPr>
          <a:xfrm>
            <a:off x="4724400" y="4038600"/>
            <a:ext cx="1295400" cy="307777"/>
          </a:xfrm>
          <a:prstGeom prst="rect">
            <a:avLst/>
          </a:prstGeom>
          <a:noFill/>
        </p:spPr>
        <p:txBody>
          <a:bodyPr wrap="square" rtlCol="0">
            <a:spAutoFit/>
          </a:bodyPr>
          <a:lstStyle/>
          <a:p>
            <a:r>
              <a:rPr lang="en-US" sz="1400" dirty="0" smtClean="0">
                <a:solidFill>
                  <a:schemeClr val="bg1"/>
                </a:solidFill>
              </a:rPr>
              <a:t>Hudson Bay</a:t>
            </a:r>
            <a:endParaRPr lang="en-US" sz="1400" dirty="0">
              <a:solidFill>
                <a:schemeClr val="bg1"/>
              </a:solidFill>
            </a:endParaRPr>
          </a:p>
        </p:txBody>
      </p:sp>
      <p:sp>
        <p:nvSpPr>
          <p:cNvPr id="11" name="TextBox 10"/>
          <p:cNvSpPr txBox="1"/>
          <p:nvPr/>
        </p:nvSpPr>
        <p:spPr>
          <a:xfrm>
            <a:off x="228600" y="4800600"/>
            <a:ext cx="4267200" cy="369332"/>
          </a:xfrm>
          <a:prstGeom prst="rect">
            <a:avLst/>
          </a:prstGeom>
          <a:noFill/>
        </p:spPr>
        <p:txBody>
          <a:bodyPr wrap="square" rtlCol="0">
            <a:spAutoFit/>
          </a:bodyPr>
          <a:lstStyle/>
          <a:p>
            <a:pPr algn="ctr"/>
            <a:r>
              <a:rPr lang="en-US" dirty="0" smtClean="0">
                <a:solidFill>
                  <a:srgbClr val="002060"/>
                </a:solidFill>
              </a:rPr>
              <a:t>VIAE image of bands I1,I2,I3</a:t>
            </a:r>
            <a:endParaRPr lang="en-US" dirty="0"/>
          </a:p>
        </p:txBody>
      </p:sp>
      <p:sp>
        <p:nvSpPr>
          <p:cNvPr id="12" name="TextBox 11"/>
          <p:cNvSpPr txBox="1"/>
          <p:nvPr/>
        </p:nvSpPr>
        <p:spPr>
          <a:xfrm>
            <a:off x="4648200" y="4800600"/>
            <a:ext cx="4267200" cy="369332"/>
          </a:xfrm>
          <a:prstGeom prst="rect">
            <a:avLst/>
          </a:prstGeom>
          <a:noFill/>
        </p:spPr>
        <p:txBody>
          <a:bodyPr wrap="square" rtlCol="0">
            <a:spAutoFit/>
          </a:bodyPr>
          <a:lstStyle/>
          <a:p>
            <a:pPr algn="ctr"/>
            <a:r>
              <a:rPr lang="en-US" dirty="0" smtClean="0">
                <a:solidFill>
                  <a:srgbClr val="002060"/>
                </a:solidFill>
              </a:rPr>
              <a:t>Snow cover from SIPS global day test run</a:t>
            </a:r>
            <a:endParaRPr lang="en-US" dirty="0"/>
          </a:p>
        </p:txBody>
      </p:sp>
      <p:sp>
        <p:nvSpPr>
          <p:cNvPr id="13" name="TextBox 12"/>
          <p:cNvSpPr txBox="1"/>
          <p:nvPr/>
        </p:nvSpPr>
        <p:spPr>
          <a:xfrm>
            <a:off x="7467600" y="3581400"/>
            <a:ext cx="1295400" cy="338554"/>
          </a:xfrm>
          <a:prstGeom prst="rect">
            <a:avLst/>
          </a:prstGeom>
          <a:noFill/>
        </p:spPr>
        <p:txBody>
          <a:bodyPr wrap="square" rtlCol="0">
            <a:spAutoFit/>
          </a:bodyPr>
          <a:lstStyle/>
          <a:p>
            <a:pPr algn="r"/>
            <a:r>
              <a:rPr lang="en-US" sz="1600" dirty="0" smtClean="0">
                <a:solidFill>
                  <a:srgbClr val="FF0000"/>
                </a:solidFill>
              </a:rPr>
              <a:t>cloud</a:t>
            </a:r>
            <a:endParaRPr lang="en-US" sz="1600" dirty="0">
              <a:solidFill>
                <a:srgbClr val="FF0000"/>
              </a:solidFill>
            </a:endParaRPr>
          </a:p>
        </p:txBody>
      </p:sp>
      <p:sp>
        <p:nvSpPr>
          <p:cNvPr id="14" name="TextBox 13"/>
          <p:cNvSpPr txBox="1"/>
          <p:nvPr/>
        </p:nvSpPr>
        <p:spPr>
          <a:xfrm>
            <a:off x="4114800" y="1752600"/>
            <a:ext cx="1295400" cy="338554"/>
          </a:xfrm>
          <a:prstGeom prst="rect">
            <a:avLst/>
          </a:prstGeom>
          <a:noFill/>
        </p:spPr>
        <p:txBody>
          <a:bodyPr wrap="square" rtlCol="0">
            <a:spAutoFit/>
          </a:bodyPr>
          <a:lstStyle/>
          <a:p>
            <a:pPr algn="r"/>
            <a:r>
              <a:rPr lang="en-US" sz="1600" dirty="0" smtClean="0">
                <a:solidFill>
                  <a:srgbClr val="FF0000"/>
                </a:solidFill>
              </a:rPr>
              <a:t>cloud</a:t>
            </a:r>
            <a:endParaRPr lang="en-US" sz="1600" dirty="0">
              <a:solidFill>
                <a:srgbClr val="FF0000"/>
              </a:solidFill>
            </a:endParaRPr>
          </a:p>
        </p:txBody>
      </p:sp>
      <p:sp>
        <p:nvSpPr>
          <p:cNvPr id="6" name="TextBox 5"/>
          <p:cNvSpPr txBox="1"/>
          <p:nvPr/>
        </p:nvSpPr>
        <p:spPr>
          <a:xfrm>
            <a:off x="304800" y="6400800"/>
            <a:ext cx="5029200" cy="276999"/>
          </a:xfrm>
          <a:prstGeom prst="rect">
            <a:avLst/>
          </a:prstGeom>
          <a:noFill/>
        </p:spPr>
        <p:txBody>
          <a:bodyPr wrap="square" rtlCol="0">
            <a:spAutoFit/>
          </a:bodyPr>
          <a:lstStyle/>
          <a:p>
            <a:r>
              <a:rPr lang="en-US" sz="1200" dirty="0" smtClean="0"/>
              <a:t>* </a:t>
            </a:r>
            <a:r>
              <a:rPr lang="en-US" sz="1200" dirty="0">
                <a:solidFill>
                  <a:srgbClr val="002060"/>
                </a:solidFill>
              </a:rPr>
              <a:t>Science Investigator-led Processing System </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92314"/>
            <a:ext cx="8229600" cy="1323439"/>
          </a:xfrm>
          <a:prstGeom prst="rect">
            <a:avLst/>
          </a:prstGeom>
          <a:noFill/>
        </p:spPr>
        <p:txBody>
          <a:bodyPr wrap="square" rtlCol="0">
            <a:spAutoFit/>
          </a:bodyPr>
          <a:lstStyle/>
          <a:p>
            <a:pPr algn="ctr"/>
            <a:r>
              <a:rPr lang="en-US" sz="4000" b="1" dirty="0" smtClean="0">
                <a:solidFill>
                  <a:srgbClr val="002060"/>
                </a:solidFill>
              </a:rPr>
              <a:t>NASA VIIRS Ice Surface Temperature - VIIRSNP29_L2</a:t>
            </a:r>
            <a:endParaRPr lang="en-US" sz="4000" b="1" dirty="0">
              <a:solidFill>
                <a:srgbClr val="002060"/>
              </a:solidFill>
            </a:endParaRPr>
          </a:p>
        </p:txBody>
      </p:sp>
      <p:sp>
        <p:nvSpPr>
          <p:cNvPr id="3" name="TextBox 2"/>
          <p:cNvSpPr txBox="1"/>
          <p:nvPr/>
        </p:nvSpPr>
        <p:spPr>
          <a:xfrm>
            <a:off x="685800" y="2427744"/>
            <a:ext cx="7848600" cy="2308324"/>
          </a:xfrm>
          <a:prstGeom prst="rect">
            <a:avLst/>
          </a:prstGeom>
          <a:noFill/>
        </p:spPr>
        <p:txBody>
          <a:bodyPr wrap="square" rtlCol="0">
            <a:spAutoFit/>
          </a:bodyPr>
          <a:lstStyle/>
          <a:p>
            <a:pPr>
              <a:buFont typeface="Arial" pitchFamily="34" charset="0"/>
              <a:buChar char="•"/>
            </a:pPr>
            <a:r>
              <a:rPr lang="en-US" sz="2400" dirty="0" smtClean="0">
                <a:solidFill>
                  <a:srgbClr val="002060"/>
                </a:solidFill>
              </a:rPr>
              <a:t>SIPS has begun adapting the MODIS sea ice surface temperature (IST) MOD29_L2 algorithm (C6) to create the NASA VIIRS IST algorithm and data product, VIIRSNP29_L2</a:t>
            </a:r>
          </a:p>
          <a:p>
            <a:pPr>
              <a:buFont typeface="Arial" pitchFamily="34" charset="0"/>
              <a:buChar char="•"/>
            </a:pPr>
            <a:endParaRPr lang="en-US" sz="2400" dirty="0" smtClean="0">
              <a:solidFill>
                <a:srgbClr val="002060"/>
              </a:solidFill>
            </a:endParaRPr>
          </a:p>
          <a:p>
            <a:pPr>
              <a:buFont typeface="Arial" pitchFamily="34" charset="0"/>
              <a:buChar char="•"/>
            </a:pPr>
            <a:r>
              <a:rPr lang="en-US" sz="2400" dirty="0" smtClean="0">
                <a:solidFill>
                  <a:srgbClr val="002060"/>
                </a:solidFill>
              </a:rPr>
              <a:t>SIPS and VIIRS Cryosphere Team collaborate to convert the algorithm code and evaluate test runs </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key"/>
          <p:cNvPicPr>
            <a:picLocks noChangeAspect="1" noChangeArrowheads="1"/>
          </p:cNvPicPr>
          <p:nvPr/>
        </p:nvPicPr>
        <p:blipFill>
          <a:blip r:embed="rId2" cstate="print"/>
          <a:srcRect b="67347"/>
          <a:stretch>
            <a:fillRect/>
          </a:stretch>
        </p:blipFill>
        <p:spPr bwMode="auto">
          <a:xfrm>
            <a:off x="2319866" y="6019800"/>
            <a:ext cx="4572000" cy="399011"/>
          </a:xfrm>
          <a:prstGeom prst="rect">
            <a:avLst/>
          </a:prstGeom>
          <a:noFill/>
        </p:spPr>
      </p:pic>
      <p:sp>
        <p:nvSpPr>
          <p:cNvPr id="6" name="Title 2"/>
          <p:cNvSpPr txBox="1">
            <a:spLocks/>
          </p:cNvSpPr>
          <p:nvPr/>
        </p:nvSpPr>
        <p:spPr>
          <a:xfrm>
            <a:off x="609600" y="304800"/>
            <a:ext cx="7848600" cy="1070647"/>
          </a:xfrm>
          <a:prstGeom prst="rect">
            <a:avLst/>
          </a:prstGeom>
        </p:spPr>
        <p:txBody>
          <a:bodyPr vert="horz" lIns="480709" tIns="240355" rIns="480709" bIns="240355" rtlCol="0" anchor="ctr">
            <a:noAutofit/>
          </a:bodyPr>
          <a:lstStyle/>
          <a:p>
            <a:pPr lvl="0" algn="ctr">
              <a:spcBef>
                <a:spcPct val="0"/>
              </a:spcBef>
              <a:defRPr/>
            </a:pPr>
            <a:r>
              <a:rPr lang="en-US" sz="2800" b="1" dirty="0" smtClean="0">
                <a:solidFill>
                  <a:srgbClr val="002060"/>
                </a:solidFill>
              </a:rPr>
              <a:t>SIPS* test run of NASA VIIRSNP29_L2 (swath)                                                            Ice Surface Temperature (IST)</a:t>
            </a:r>
            <a:endParaRPr kumimoji="0" lang="en-US" sz="2800" b="1" i="0" u="none" strike="noStrike" kern="1200" cap="none" spc="0" normalizeH="0" baseline="0" noProof="0" dirty="0">
              <a:ln>
                <a:noFill/>
              </a:ln>
              <a:solidFill>
                <a:srgbClr val="002060"/>
              </a:solidFill>
              <a:effectLst/>
              <a:uLnTx/>
              <a:uFillTx/>
              <a:latin typeface="+mj-lt"/>
              <a:ea typeface="+mj-ea"/>
              <a:cs typeface="+mj-cs"/>
            </a:endParaRPr>
          </a:p>
        </p:txBody>
      </p:sp>
      <p:sp>
        <p:nvSpPr>
          <p:cNvPr id="8" name="TextBox 7"/>
          <p:cNvSpPr txBox="1"/>
          <p:nvPr/>
        </p:nvSpPr>
        <p:spPr>
          <a:xfrm>
            <a:off x="6858000" y="6019800"/>
            <a:ext cx="381000" cy="369332"/>
          </a:xfrm>
          <a:prstGeom prst="rect">
            <a:avLst/>
          </a:prstGeom>
          <a:noFill/>
        </p:spPr>
        <p:txBody>
          <a:bodyPr wrap="square" rtlCol="0">
            <a:spAutoFit/>
          </a:bodyPr>
          <a:lstStyle/>
          <a:p>
            <a:r>
              <a:rPr lang="en-US" b="1" dirty="0" smtClean="0">
                <a:solidFill>
                  <a:srgbClr val="002060"/>
                </a:solidFill>
              </a:rPr>
              <a:t>K</a:t>
            </a:r>
            <a:endParaRPr lang="en-US" b="1" dirty="0">
              <a:solidFill>
                <a:srgbClr val="002060"/>
              </a:solidFill>
            </a:endParaRPr>
          </a:p>
        </p:txBody>
      </p:sp>
      <p:grpSp>
        <p:nvGrpSpPr>
          <p:cNvPr id="12" name="Group 11"/>
          <p:cNvGrpSpPr/>
          <p:nvPr/>
        </p:nvGrpSpPr>
        <p:grpSpPr>
          <a:xfrm>
            <a:off x="1447800" y="1517904"/>
            <a:ext cx="6311640" cy="4501896"/>
            <a:chOff x="1744133" y="1517904"/>
            <a:chExt cx="5992512" cy="4120896"/>
          </a:xfrm>
        </p:grpSpPr>
        <p:grpSp>
          <p:nvGrpSpPr>
            <p:cNvPr id="10" name="Group 9"/>
            <p:cNvGrpSpPr/>
            <p:nvPr/>
          </p:nvGrpSpPr>
          <p:grpSpPr>
            <a:xfrm>
              <a:off x="1744133" y="1517904"/>
              <a:ext cx="5992512" cy="4120896"/>
              <a:chOff x="1744133" y="1517904"/>
              <a:chExt cx="5992512" cy="4120896"/>
            </a:xfrm>
          </p:grpSpPr>
          <p:grpSp>
            <p:nvGrpSpPr>
              <p:cNvPr id="2" name="Group 1"/>
              <p:cNvGrpSpPr/>
              <p:nvPr/>
            </p:nvGrpSpPr>
            <p:grpSpPr>
              <a:xfrm>
                <a:off x="1744133" y="1517904"/>
                <a:ext cx="5723467" cy="4120896"/>
                <a:chOff x="24688800" y="13944600"/>
                <a:chExt cx="4656667" cy="3352800"/>
              </a:xfrm>
            </p:grpSpPr>
            <p:pic>
              <p:nvPicPr>
                <p:cNvPr id="3" name="Picture 2" descr="C:\Users\Dorothy\Desktop\VIIRSNP29_L2.A2014065.1520.P1_03110.0000000000000.IST.png"/>
                <p:cNvPicPr>
                  <a:picLocks noChangeAspect="1" noChangeArrowheads="1"/>
                </p:cNvPicPr>
                <p:nvPr/>
              </p:nvPicPr>
              <p:blipFill>
                <a:blip r:embed="rId3" cstate="print"/>
                <a:srcRect/>
                <a:stretch>
                  <a:fillRect/>
                </a:stretch>
              </p:blipFill>
              <p:spPr bwMode="auto">
                <a:xfrm>
                  <a:off x="24688800" y="13944600"/>
                  <a:ext cx="4656667" cy="3352800"/>
                </a:xfrm>
                <a:prstGeom prst="rect">
                  <a:avLst/>
                </a:prstGeom>
                <a:noFill/>
                <a:ln>
                  <a:solidFill>
                    <a:schemeClr val="accent1"/>
                  </a:solidFill>
                </a:ln>
              </p:spPr>
            </p:pic>
            <p:sp>
              <p:nvSpPr>
                <p:cNvPr id="4" name="TextBox 3"/>
                <p:cNvSpPr txBox="1"/>
                <p:nvPr/>
              </p:nvSpPr>
              <p:spPr>
                <a:xfrm>
                  <a:off x="25298400" y="15621000"/>
                  <a:ext cx="1676400" cy="400110"/>
                </a:xfrm>
                <a:prstGeom prst="rect">
                  <a:avLst/>
                </a:prstGeom>
                <a:noFill/>
              </p:spPr>
              <p:txBody>
                <a:bodyPr wrap="square" rtlCol="0">
                  <a:spAutoFit/>
                </a:bodyPr>
                <a:lstStyle/>
                <a:p>
                  <a:r>
                    <a:rPr lang="en-US" sz="2000" b="1" dirty="0" smtClean="0">
                      <a:solidFill>
                        <a:schemeClr val="bg1"/>
                      </a:solidFill>
                    </a:rPr>
                    <a:t>Greenland</a:t>
                  </a:r>
                  <a:endParaRPr lang="en-US" sz="2000" b="1" dirty="0">
                    <a:solidFill>
                      <a:schemeClr val="bg1"/>
                    </a:solidFill>
                  </a:endParaRPr>
                </a:p>
              </p:txBody>
            </p:sp>
          </p:grpSp>
          <p:sp>
            <p:nvSpPr>
              <p:cNvPr id="9" name="TextBox 8"/>
              <p:cNvSpPr txBox="1"/>
              <p:nvPr/>
            </p:nvSpPr>
            <p:spPr>
              <a:xfrm>
                <a:off x="5984045" y="1584486"/>
                <a:ext cx="1752600" cy="584775"/>
              </a:xfrm>
              <a:prstGeom prst="rect">
                <a:avLst/>
              </a:prstGeom>
              <a:noFill/>
            </p:spPr>
            <p:txBody>
              <a:bodyPr wrap="square" rtlCol="0">
                <a:spAutoFit/>
              </a:bodyPr>
              <a:lstStyle/>
              <a:p>
                <a:r>
                  <a:rPr lang="en-US" sz="1600" b="1" dirty="0" smtClean="0">
                    <a:solidFill>
                      <a:schemeClr val="bg1"/>
                    </a:solidFill>
                  </a:rPr>
                  <a:t>6 March 2014</a:t>
                </a:r>
              </a:p>
              <a:p>
                <a:r>
                  <a:rPr lang="en-US" sz="1600" b="1" dirty="0" smtClean="0">
                    <a:solidFill>
                      <a:schemeClr val="bg1"/>
                    </a:solidFill>
                  </a:rPr>
                  <a:t>1520 UTC</a:t>
                </a:r>
                <a:endParaRPr lang="en-US" sz="1600" b="1" dirty="0">
                  <a:solidFill>
                    <a:schemeClr val="bg1"/>
                  </a:solidFill>
                </a:endParaRPr>
              </a:p>
            </p:txBody>
          </p:sp>
        </p:grpSp>
        <p:sp>
          <p:nvSpPr>
            <p:cNvPr id="11" name="TextBox 10"/>
            <p:cNvSpPr txBox="1"/>
            <p:nvPr/>
          </p:nvSpPr>
          <p:spPr>
            <a:xfrm>
              <a:off x="1752600" y="1524000"/>
              <a:ext cx="1752600" cy="338554"/>
            </a:xfrm>
            <a:prstGeom prst="rect">
              <a:avLst/>
            </a:prstGeom>
            <a:noFill/>
          </p:spPr>
          <p:txBody>
            <a:bodyPr wrap="square" rtlCol="0">
              <a:spAutoFit/>
            </a:bodyPr>
            <a:lstStyle/>
            <a:p>
              <a:r>
                <a:rPr lang="en-US" sz="1600" b="1" dirty="0" smtClean="0">
                  <a:solidFill>
                    <a:schemeClr val="bg1"/>
                  </a:solidFill>
                </a:rPr>
                <a:t>cloud</a:t>
              </a:r>
              <a:endParaRPr lang="en-US" sz="1600" b="1" dirty="0">
                <a:solidFill>
                  <a:schemeClr val="bg1"/>
                </a:solidFill>
              </a:endParaRPr>
            </a:p>
          </p:txBody>
        </p:sp>
      </p:grpSp>
      <p:sp>
        <p:nvSpPr>
          <p:cNvPr id="13" name="TextBox 12"/>
          <p:cNvSpPr txBox="1"/>
          <p:nvPr/>
        </p:nvSpPr>
        <p:spPr>
          <a:xfrm>
            <a:off x="4648200" y="2819400"/>
            <a:ext cx="762000" cy="338554"/>
          </a:xfrm>
          <a:prstGeom prst="rect">
            <a:avLst/>
          </a:prstGeom>
          <a:noFill/>
        </p:spPr>
        <p:txBody>
          <a:bodyPr wrap="square" rtlCol="0">
            <a:spAutoFit/>
          </a:bodyPr>
          <a:lstStyle/>
          <a:p>
            <a:r>
              <a:rPr lang="en-US" sz="1600" b="1" dirty="0" smtClean="0">
                <a:solidFill>
                  <a:schemeClr val="bg1"/>
                </a:solidFill>
              </a:rPr>
              <a:t>cloud</a:t>
            </a:r>
            <a:endParaRPr lang="en-US" sz="1600" b="1" dirty="0">
              <a:solidFill>
                <a:schemeClr val="bg1"/>
              </a:solidFill>
            </a:endParaRPr>
          </a:p>
        </p:txBody>
      </p:sp>
      <p:sp>
        <p:nvSpPr>
          <p:cNvPr id="14" name="TextBox 13"/>
          <p:cNvSpPr txBox="1"/>
          <p:nvPr/>
        </p:nvSpPr>
        <p:spPr>
          <a:xfrm>
            <a:off x="304800" y="6400800"/>
            <a:ext cx="5029200" cy="276999"/>
          </a:xfrm>
          <a:prstGeom prst="rect">
            <a:avLst/>
          </a:prstGeom>
          <a:noFill/>
        </p:spPr>
        <p:txBody>
          <a:bodyPr wrap="square" rtlCol="0">
            <a:spAutoFit/>
          </a:bodyPr>
          <a:lstStyle/>
          <a:p>
            <a:r>
              <a:rPr lang="en-US" sz="1200" dirty="0" smtClean="0"/>
              <a:t>* </a:t>
            </a:r>
            <a:r>
              <a:rPr lang="en-US" sz="1200" dirty="0">
                <a:solidFill>
                  <a:srgbClr val="002060"/>
                </a:solidFill>
              </a:rPr>
              <a:t>Science Investigator-led Processing System </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991612"/>
            <a:ext cx="7315200" cy="3046988"/>
          </a:xfrm>
          <a:prstGeom prst="rect">
            <a:avLst/>
          </a:prstGeom>
          <a:noFill/>
        </p:spPr>
        <p:txBody>
          <a:bodyPr wrap="square" rtlCol="0">
            <a:spAutoFit/>
          </a:bodyPr>
          <a:lstStyle/>
          <a:p>
            <a:pPr algn="ctr"/>
            <a:r>
              <a:rPr lang="en-US" sz="4800" b="1" dirty="0" smtClean="0">
                <a:solidFill>
                  <a:srgbClr val="002060"/>
                </a:solidFill>
              </a:rPr>
              <a:t>Preliminary Validation of MODIS, VIIRS and Landsat-7 surface-temperature products</a:t>
            </a:r>
            <a:endParaRPr lang="en-US" sz="4800" b="1" dirty="0">
              <a:solidFill>
                <a:srgbClr val="002060"/>
              </a:solidFill>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381000"/>
            <a:ext cx="8839200" cy="492443"/>
          </a:xfrm>
          <a:prstGeom prst="rect">
            <a:avLst/>
          </a:prstGeom>
          <a:noFill/>
        </p:spPr>
        <p:txBody>
          <a:bodyPr wrap="square" rtlCol="0">
            <a:spAutoFit/>
          </a:bodyPr>
          <a:lstStyle/>
          <a:p>
            <a:pPr algn="ctr"/>
            <a:r>
              <a:rPr lang="en-US" sz="2600" b="1" dirty="0" smtClean="0">
                <a:solidFill>
                  <a:srgbClr val="002060"/>
                </a:solidFill>
              </a:rPr>
              <a:t>MODIS, VIIRS &amp; Landsat-7 LST Validation – Preliminary Results</a:t>
            </a:r>
            <a:endParaRPr lang="en-US" sz="2600" b="1" dirty="0">
              <a:solidFill>
                <a:srgbClr val="002060"/>
              </a:solidFill>
            </a:endParaRPr>
          </a:p>
        </p:txBody>
      </p:sp>
      <p:graphicFrame>
        <p:nvGraphicFramePr>
          <p:cNvPr id="7" name="Table 6"/>
          <p:cNvGraphicFramePr>
            <a:graphicFrameLocks noGrp="1"/>
          </p:cNvGraphicFramePr>
          <p:nvPr/>
        </p:nvGraphicFramePr>
        <p:xfrm>
          <a:off x="1539240" y="1828800"/>
          <a:ext cx="6080760" cy="1524000"/>
        </p:xfrm>
        <a:graphic>
          <a:graphicData uri="http://schemas.openxmlformats.org/drawingml/2006/table">
            <a:tbl>
              <a:tblPr/>
              <a:tblGrid>
                <a:gridCol w="1210945"/>
                <a:gridCol w="1315085"/>
                <a:gridCol w="967740"/>
                <a:gridCol w="1296670"/>
                <a:gridCol w="1290320"/>
              </a:tblGrid>
              <a:tr h="0">
                <a:tc>
                  <a:txBody>
                    <a:bodyPr/>
                    <a:lstStyle/>
                    <a:p>
                      <a:pPr marL="0" marR="0">
                        <a:spcBef>
                          <a:spcPts val="0"/>
                        </a:spcBef>
                        <a:spcAft>
                          <a:spcPts val="0"/>
                        </a:spcAft>
                      </a:pPr>
                      <a:r>
                        <a:rPr lang="en-US" sz="1000" dirty="0">
                          <a:latin typeface="Calibri"/>
                          <a:ea typeface="Calibri"/>
                          <a:cs typeface="Times New Roman"/>
                        </a:rPr>
                        <a:t>Satellite</a:t>
                      </a:r>
                      <a:endParaRPr lang="en-US"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Calibri"/>
                          <a:ea typeface="Calibri"/>
                          <a:cs typeface="Times New Roman"/>
                        </a:rPr>
                        <a:t>Time (local)</a:t>
                      </a:r>
                      <a:endParaRPr lang="en-US"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Calibri"/>
                          <a:ea typeface="Calibri"/>
                          <a:cs typeface="Times New Roman"/>
                        </a:rPr>
                        <a:t>Satellite-derived temperature (°C) at time of overpass</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Calibri"/>
                          <a:ea typeface="Calibri"/>
                          <a:cs typeface="Times New Roman"/>
                        </a:rPr>
                        <a:t>Thermochron temperature (°C) at time of overpass (avg of both)*</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Calibri"/>
                          <a:ea typeface="Calibri"/>
                          <a:cs typeface="Times New Roman"/>
                        </a:rPr>
                        <a:t>Difference between satellite-derived temperature and thermochron temperature (°C)</a:t>
                      </a:r>
                      <a:endParaRPr lang="en-US"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0"/>
                        </a:spcBef>
                        <a:spcAft>
                          <a:spcPts val="0"/>
                        </a:spcAft>
                      </a:pPr>
                      <a:r>
                        <a:rPr lang="en-US" sz="1000">
                          <a:latin typeface="Calibri"/>
                          <a:ea typeface="Calibri"/>
                          <a:cs typeface="Times New Roman"/>
                        </a:rPr>
                        <a:t>Terra MODIS</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Calibri"/>
                          <a:ea typeface="Calibri"/>
                          <a:cs typeface="Times New Roman"/>
                        </a:rPr>
                        <a:t>12:35 </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Calibri"/>
                          <a:ea typeface="Calibri"/>
                          <a:cs typeface="Times New Roman"/>
                        </a:rPr>
                        <a:t>-2.25</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Calibri"/>
                          <a:ea typeface="Calibri"/>
                          <a:cs typeface="Times New Roman"/>
                        </a:rPr>
                        <a:t>-2.93</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Calibri"/>
                          <a:ea typeface="Calibri"/>
                          <a:cs typeface="Times New Roman"/>
                        </a:rPr>
                        <a:t>0.68</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0"/>
                        </a:spcBef>
                        <a:spcAft>
                          <a:spcPts val="0"/>
                        </a:spcAft>
                      </a:pPr>
                      <a:r>
                        <a:rPr lang="en-US" sz="1000">
                          <a:latin typeface="Calibri"/>
                          <a:ea typeface="Calibri"/>
                          <a:cs typeface="Times New Roman"/>
                        </a:rPr>
                        <a:t>Aqua MODIS</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Calibri"/>
                          <a:ea typeface="Calibri"/>
                          <a:cs typeface="Times New Roman"/>
                        </a:rPr>
                        <a:t>14:20 </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Calibri"/>
                          <a:ea typeface="Calibri"/>
                          <a:cs typeface="Times New Roman"/>
                        </a:rPr>
                        <a:t>-1.07</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Calibri"/>
                          <a:ea typeface="Calibri"/>
                          <a:cs typeface="Times New Roman"/>
                        </a:rPr>
                        <a:t>-0.77</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Calibri"/>
                          <a:ea typeface="Calibri"/>
                          <a:cs typeface="Times New Roman"/>
                        </a:rPr>
                        <a:t>0.30</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0"/>
                        </a:spcBef>
                        <a:spcAft>
                          <a:spcPts val="0"/>
                        </a:spcAft>
                      </a:pPr>
                      <a:r>
                        <a:rPr lang="en-US" sz="1000">
                          <a:latin typeface="Calibri"/>
                          <a:ea typeface="Calibri"/>
                          <a:cs typeface="Times New Roman"/>
                        </a:rPr>
                        <a:t>VIIRS</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Calibri"/>
                          <a:ea typeface="Calibri"/>
                          <a:cs typeface="Times New Roman"/>
                        </a:rPr>
                        <a:t>13:40</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Calibri"/>
                          <a:ea typeface="Calibri"/>
                          <a:cs typeface="Times New Roman"/>
                        </a:rPr>
                        <a:t>-0.29</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Calibri"/>
                          <a:ea typeface="Calibri"/>
                          <a:cs typeface="Times New Roman"/>
                        </a:rPr>
                        <a:t>-1.42</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Calibri"/>
                          <a:ea typeface="Calibri"/>
                          <a:cs typeface="Times New Roman"/>
                        </a:rPr>
                        <a:t>1.13</a:t>
                      </a:r>
                      <a:endParaRPr lang="en-US"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0"/>
                        </a:spcBef>
                        <a:spcAft>
                          <a:spcPts val="0"/>
                        </a:spcAft>
                      </a:pPr>
                      <a:r>
                        <a:rPr lang="en-US" sz="1000">
                          <a:latin typeface="Calibri"/>
                          <a:ea typeface="Calibri"/>
                          <a:cs typeface="Times New Roman"/>
                        </a:rPr>
                        <a:t>VIIRS</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Calibri"/>
                          <a:ea typeface="Calibri"/>
                          <a:cs typeface="Times New Roman"/>
                        </a:rPr>
                        <a:t>15:20</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Calibri"/>
                          <a:ea typeface="Calibri"/>
                          <a:cs typeface="Times New Roman"/>
                        </a:rPr>
                        <a:t>+0.84</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Calibri"/>
                          <a:ea typeface="Calibri"/>
                          <a:cs typeface="Times New Roman"/>
                        </a:rPr>
                        <a:t>-1.22</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Calibri"/>
                          <a:ea typeface="Calibri"/>
                          <a:cs typeface="Times New Roman"/>
                        </a:rPr>
                        <a:t>2.06</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0"/>
                        </a:spcBef>
                        <a:spcAft>
                          <a:spcPts val="0"/>
                        </a:spcAft>
                      </a:pPr>
                      <a:r>
                        <a:rPr lang="en-US" sz="1000">
                          <a:latin typeface="Calibri"/>
                          <a:ea typeface="Calibri"/>
                          <a:cs typeface="Times New Roman"/>
                        </a:rPr>
                        <a:t>Landsat-7</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Calibri"/>
                          <a:ea typeface="Calibri"/>
                          <a:cs typeface="Times New Roman"/>
                        </a:rPr>
                        <a:t>12:20</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Calibri"/>
                          <a:ea typeface="Calibri"/>
                          <a:cs typeface="Times New Roman"/>
                        </a:rPr>
                        <a:t>-2.78***</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a:latin typeface="Calibri"/>
                          <a:ea typeface="Calibri"/>
                          <a:cs typeface="Times New Roman"/>
                        </a:rPr>
                        <a:t>-3.02**</a:t>
                      </a:r>
                      <a:endParaRPr lang="en-US" sz="12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dirty="0">
                          <a:latin typeface="Calibri"/>
                          <a:ea typeface="Calibri"/>
                          <a:cs typeface="Times New Roman"/>
                        </a:rPr>
                        <a:t>0.24</a:t>
                      </a:r>
                      <a:endParaRPr lang="en-US"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49" name="Rectangle 1"/>
          <p:cNvSpPr>
            <a:spLocks noChangeArrowheads="1"/>
          </p:cNvSpPr>
          <p:nvPr/>
        </p:nvSpPr>
        <p:spPr bwMode="auto">
          <a:xfrm>
            <a:off x="1524000" y="3429000"/>
            <a:ext cx="4515980"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*average of temperatures from two thermochrons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**average of 10 minutes (12:15:01 to 12:25:01) and average of both thermochrons</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***using Yale Center for Earth Observation, 2010 document</a:t>
            </a:r>
            <a:endParaRPr kumimoji="0" 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3" name="Group 12"/>
          <p:cNvGrpSpPr/>
          <p:nvPr/>
        </p:nvGrpSpPr>
        <p:grpSpPr>
          <a:xfrm>
            <a:off x="5257800" y="4191000"/>
            <a:ext cx="3124200" cy="2514600"/>
            <a:chOff x="2590800" y="3886200"/>
            <a:chExt cx="3124200" cy="2514600"/>
          </a:xfrm>
        </p:grpSpPr>
        <p:pic>
          <p:nvPicPr>
            <p:cNvPr id="8" name="Picture 2"/>
            <p:cNvPicPr>
              <a:picLocks noChangeAspect="1" noChangeArrowheads="1"/>
            </p:cNvPicPr>
            <p:nvPr/>
          </p:nvPicPr>
          <p:blipFill>
            <a:blip r:embed="rId2" cstate="print"/>
            <a:srcRect l="15534" t="65123" r="77670" b="27216"/>
            <a:stretch>
              <a:fillRect/>
            </a:stretch>
          </p:blipFill>
          <p:spPr bwMode="auto">
            <a:xfrm>
              <a:off x="3514725" y="3886200"/>
              <a:ext cx="2200275" cy="2514600"/>
            </a:xfrm>
            <a:prstGeom prst="rect">
              <a:avLst/>
            </a:prstGeom>
            <a:noFill/>
            <a:ln w="9525">
              <a:solidFill>
                <a:srgbClr val="0000FF"/>
              </a:solidFill>
              <a:miter lim="800000"/>
              <a:headEnd/>
              <a:tailEnd/>
            </a:ln>
          </p:spPr>
        </p:pic>
        <p:sp>
          <p:nvSpPr>
            <p:cNvPr id="6" name="TextBox 5"/>
            <p:cNvSpPr txBox="1"/>
            <p:nvPr/>
          </p:nvSpPr>
          <p:spPr>
            <a:xfrm>
              <a:off x="2590800" y="4495800"/>
              <a:ext cx="1447800" cy="369332"/>
            </a:xfrm>
            <a:prstGeom prst="rect">
              <a:avLst/>
            </a:prstGeom>
            <a:noFill/>
            <a:ln>
              <a:noFill/>
            </a:ln>
          </p:spPr>
          <p:txBody>
            <a:bodyPr wrap="square" rtlCol="0">
              <a:spAutoFit/>
            </a:bodyPr>
            <a:lstStyle/>
            <a:p>
              <a:r>
                <a:rPr lang="en-US" b="1" dirty="0" smtClean="0">
                  <a:solidFill>
                    <a:srgbClr val="0000FF"/>
                  </a:solidFill>
                </a:rPr>
                <a:t>Douglas Lake</a:t>
              </a:r>
              <a:endParaRPr lang="en-US" b="1" dirty="0">
                <a:solidFill>
                  <a:srgbClr val="0000FF"/>
                </a:solidFill>
              </a:endParaRPr>
            </a:p>
          </p:txBody>
        </p:sp>
        <p:cxnSp>
          <p:nvCxnSpPr>
            <p:cNvPr id="10" name="Straight Arrow Connector 9"/>
            <p:cNvCxnSpPr/>
            <p:nvPr/>
          </p:nvCxnSpPr>
          <p:spPr>
            <a:xfrm>
              <a:off x="3733800" y="4876800"/>
              <a:ext cx="533400" cy="152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447800" y="1219200"/>
            <a:ext cx="6248400" cy="923330"/>
          </a:xfrm>
          <a:prstGeom prst="rect">
            <a:avLst/>
          </a:prstGeom>
          <a:noFill/>
        </p:spPr>
        <p:txBody>
          <a:bodyPr wrap="square" rtlCol="0">
            <a:spAutoFit/>
          </a:bodyPr>
          <a:lstStyle/>
          <a:p>
            <a:pPr lvl="0" algn="ctr"/>
            <a:r>
              <a:rPr lang="en-US" b="1" dirty="0" smtClean="0">
                <a:solidFill>
                  <a:srgbClr val="0000FF"/>
                </a:solidFill>
                <a:ea typeface="Calibri" pitchFamily="34" charset="0"/>
                <a:cs typeface="Times New Roman" pitchFamily="18" charset="0"/>
              </a:rPr>
              <a:t>Satellite and in-situ temperatures on Douglas Lake, Michigan,    28 March 2015</a:t>
            </a:r>
            <a:endParaRPr lang="en-US" b="1" dirty="0" smtClean="0">
              <a:solidFill>
                <a:srgbClr val="0000FF"/>
              </a:solidFill>
              <a:cs typeface="Arial" pitchFamily="34" charset="0"/>
            </a:endParaRPr>
          </a:p>
          <a:p>
            <a:endParaRPr lang="en-US" dirty="0"/>
          </a:p>
        </p:txBody>
      </p:sp>
      <p:sp>
        <p:nvSpPr>
          <p:cNvPr id="14" name="TextBox 13"/>
          <p:cNvSpPr txBox="1"/>
          <p:nvPr/>
        </p:nvSpPr>
        <p:spPr>
          <a:xfrm>
            <a:off x="6400800" y="4191000"/>
            <a:ext cx="1981200" cy="584775"/>
          </a:xfrm>
          <a:prstGeom prst="rect">
            <a:avLst/>
          </a:prstGeom>
          <a:noFill/>
        </p:spPr>
        <p:txBody>
          <a:bodyPr wrap="square" rtlCol="0">
            <a:spAutoFit/>
          </a:bodyPr>
          <a:lstStyle/>
          <a:p>
            <a:pPr algn="ctr"/>
            <a:r>
              <a:rPr lang="en-US" sz="1600" b="1" dirty="0" smtClean="0">
                <a:solidFill>
                  <a:schemeClr val="bg1"/>
                </a:solidFill>
              </a:rPr>
              <a:t>Landsat-8 OLI image of Douglas Lake</a:t>
            </a:r>
            <a:endParaRPr lang="en-US" sz="1600" b="1" dirty="0">
              <a:solidFill>
                <a:schemeClr val="bg1"/>
              </a:solidFill>
            </a:endParaRPr>
          </a:p>
        </p:txBody>
      </p:sp>
      <p:pic>
        <p:nvPicPr>
          <p:cNvPr id="36868" name="Picture 4" descr="https://www.lsa.umich.edu/UMICH/umbs/Home/About%20Us/Contact%20Us/Travel%20to%20UMBS/drivingmaps.jpg"/>
          <p:cNvPicPr>
            <a:picLocks noChangeAspect="1" noChangeArrowheads="1"/>
          </p:cNvPicPr>
          <p:nvPr/>
        </p:nvPicPr>
        <p:blipFill>
          <a:blip r:embed="rId3" cstate="print"/>
          <a:srcRect r="50000"/>
          <a:stretch>
            <a:fillRect/>
          </a:stretch>
        </p:blipFill>
        <p:spPr bwMode="auto">
          <a:xfrm>
            <a:off x="685800" y="4120930"/>
            <a:ext cx="2362200" cy="2660870"/>
          </a:xfrm>
          <a:prstGeom prst="rect">
            <a:avLst/>
          </a:prstGeom>
          <a:noFill/>
          <a:ln>
            <a:solidFill>
              <a:srgbClr val="0000FF"/>
            </a:solidFill>
          </a:ln>
        </p:spPr>
      </p:pic>
      <p:sp>
        <p:nvSpPr>
          <p:cNvPr id="15" name="TextBox 14"/>
          <p:cNvSpPr txBox="1"/>
          <p:nvPr/>
        </p:nvSpPr>
        <p:spPr>
          <a:xfrm>
            <a:off x="838200" y="5334000"/>
            <a:ext cx="1752600" cy="584775"/>
          </a:xfrm>
          <a:prstGeom prst="rect">
            <a:avLst/>
          </a:prstGeom>
          <a:noFill/>
        </p:spPr>
        <p:txBody>
          <a:bodyPr wrap="square" rtlCol="0">
            <a:spAutoFit/>
          </a:bodyPr>
          <a:lstStyle/>
          <a:p>
            <a:pPr algn="r"/>
            <a:r>
              <a:rPr lang="en-US" sz="1600" b="1" dirty="0" smtClean="0">
                <a:solidFill>
                  <a:srgbClr val="FF0000"/>
                </a:solidFill>
              </a:rPr>
              <a:t>Lower Peninsula of Michigan</a:t>
            </a:r>
            <a:endParaRPr lang="en-US" sz="1600" b="1" dirty="0">
              <a:solidFill>
                <a:srgbClr val="FF0000"/>
              </a:solidFill>
            </a:endParaRPr>
          </a:p>
        </p:txBody>
      </p:sp>
      <p:sp>
        <p:nvSpPr>
          <p:cNvPr id="16" name="Oval 15"/>
          <p:cNvSpPr/>
          <p:nvPr/>
        </p:nvSpPr>
        <p:spPr>
          <a:xfrm>
            <a:off x="1545266" y="4218396"/>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a:off x="1828800" y="4114800"/>
            <a:ext cx="457200" cy="152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828800"/>
            <a:ext cx="8077200" cy="3077766"/>
          </a:xfrm>
          <a:prstGeom prst="rect">
            <a:avLst/>
          </a:prstGeom>
          <a:noFill/>
        </p:spPr>
        <p:txBody>
          <a:bodyPr wrap="square" rtlCol="0">
            <a:spAutoFit/>
          </a:bodyPr>
          <a:lstStyle/>
          <a:p>
            <a:pPr algn="ctr"/>
            <a:endParaRPr lang="en-US" sz="2200" dirty="0" smtClean="0">
              <a:solidFill>
                <a:srgbClr val="002060"/>
              </a:solidFill>
            </a:endParaRPr>
          </a:p>
          <a:p>
            <a:r>
              <a:rPr lang="en-US" sz="3200" b="1" dirty="0" smtClean="0">
                <a:solidFill>
                  <a:srgbClr val="002060"/>
                </a:solidFill>
              </a:rPr>
              <a:t>There is good continuity between MODIS and VIIRS snow-cover algorithms, and between MODIS and VIIRS sea ice algorithms for development of climate-data records (CDRs)</a:t>
            </a:r>
          </a:p>
          <a:p>
            <a:pPr algn="ctr"/>
            <a:endParaRPr lang="en-US" sz="2200" dirty="0" smtClean="0">
              <a:solidFill>
                <a:srgbClr val="002060"/>
              </a:solidFill>
            </a:endParaRPr>
          </a:p>
          <a:p>
            <a:endParaRPr lang="en-US" sz="2200" dirty="0" smtClean="0">
              <a:solidFill>
                <a:srgbClr val="002060"/>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524000"/>
            <a:ext cx="7315200" cy="923330"/>
          </a:xfrm>
          <a:prstGeom prst="rect">
            <a:avLst/>
          </a:prstGeom>
          <a:noFill/>
        </p:spPr>
        <p:txBody>
          <a:bodyPr wrap="square" rtlCol="0">
            <a:spAutoFit/>
          </a:bodyPr>
          <a:lstStyle/>
          <a:p>
            <a:pPr algn="ctr"/>
            <a:r>
              <a:rPr lang="en-US" sz="5400" b="1" dirty="0" smtClean="0">
                <a:solidFill>
                  <a:srgbClr val="002060"/>
                </a:solidFill>
              </a:rPr>
              <a:t>MODIS Snow Cover</a:t>
            </a:r>
            <a:endParaRPr lang="en-US" sz="5400" b="1" dirty="0">
              <a:solidFill>
                <a:srgbClr val="002060"/>
              </a:solidFill>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orothy\Desktop\MOD10_L2_2015065_Fractional_Snow_Cover_500m_subset_mosaic.png"/>
          <p:cNvPicPr>
            <a:picLocks noChangeAspect="1" noChangeArrowheads="1"/>
          </p:cNvPicPr>
          <p:nvPr/>
        </p:nvPicPr>
        <p:blipFill>
          <a:blip r:embed="rId3" cstate="print"/>
          <a:srcRect/>
          <a:stretch>
            <a:fillRect/>
          </a:stretch>
        </p:blipFill>
        <p:spPr bwMode="auto">
          <a:xfrm>
            <a:off x="4572000" y="1752600"/>
            <a:ext cx="4382837" cy="2921015"/>
          </a:xfrm>
          <a:prstGeom prst="rect">
            <a:avLst/>
          </a:prstGeom>
          <a:noFill/>
          <a:ln>
            <a:solidFill>
              <a:schemeClr val="accent1"/>
            </a:solidFill>
          </a:ln>
        </p:spPr>
      </p:pic>
      <p:sp>
        <p:nvSpPr>
          <p:cNvPr id="3" name="TextBox 2"/>
          <p:cNvSpPr txBox="1"/>
          <p:nvPr/>
        </p:nvSpPr>
        <p:spPr>
          <a:xfrm>
            <a:off x="4648200" y="3817203"/>
            <a:ext cx="3581400" cy="830997"/>
          </a:xfrm>
          <a:prstGeom prst="rect">
            <a:avLst/>
          </a:prstGeom>
          <a:noFill/>
        </p:spPr>
        <p:txBody>
          <a:bodyPr wrap="square" rtlCol="0">
            <a:spAutoFit/>
          </a:bodyPr>
          <a:lstStyle/>
          <a:p>
            <a:r>
              <a:rPr lang="en-US" sz="1600" b="1" dirty="0" smtClean="0">
                <a:solidFill>
                  <a:schemeClr val="bg1"/>
                </a:solidFill>
              </a:rPr>
              <a:t>MOD10_L2 MOD10_L2_2015065_Fractional_Snow_Cover_500m_subset_mosaic</a:t>
            </a:r>
            <a:endParaRPr lang="en-US" sz="1600" b="1" dirty="0">
              <a:solidFill>
                <a:schemeClr val="bg1"/>
              </a:solidFill>
            </a:endParaRPr>
          </a:p>
        </p:txBody>
      </p:sp>
      <p:pic>
        <p:nvPicPr>
          <p:cNvPr id="4" name="Picture 2" descr="C:\Users\dkhall1.NDC\Desktop\NPP_VIAE_L1_2015065_FSC_500m_subset_mosaic.png"/>
          <p:cNvPicPr>
            <a:picLocks noChangeAspect="1" noChangeArrowheads="1"/>
          </p:cNvPicPr>
          <p:nvPr/>
        </p:nvPicPr>
        <p:blipFill>
          <a:blip r:embed="rId4" cstate="print"/>
          <a:srcRect/>
          <a:stretch>
            <a:fillRect/>
          </a:stretch>
        </p:blipFill>
        <p:spPr bwMode="auto">
          <a:xfrm>
            <a:off x="227295" y="1752600"/>
            <a:ext cx="4344705" cy="2895600"/>
          </a:xfrm>
          <a:prstGeom prst="rect">
            <a:avLst/>
          </a:prstGeom>
          <a:noFill/>
          <a:ln>
            <a:solidFill>
              <a:schemeClr val="accent1"/>
            </a:solidFill>
          </a:ln>
        </p:spPr>
      </p:pic>
      <p:sp>
        <p:nvSpPr>
          <p:cNvPr id="5" name="TextBox 4"/>
          <p:cNvSpPr txBox="1"/>
          <p:nvPr/>
        </p:nvSpPr>
        <p:spPr>
          <a:xfrm>
            <a:off x="304800" y="4063425"/>
            <a:ext cx="3733800" cy="584775"/>
          </a:xfrm>
          <a:prstGeom prst="rect">
            <a:avLst/>
          </a:prstGeom>
          <a:noFill/>
        </p:spPr>
        <p:txBody>
          <a:bodyPr wrap="square" rtlCol="0">
            <a:spAutoFit/>
          </a:bodyPr>
          <a:lstStyle/>
          <a:p>
            <a:r>
              <a:rPr lang="en-US" sz="1600" b="1" dirty="0" smtClean="0">
                <a:solidFill>
                  <a:schemeClr val="bg1"/>
                </a:solidFill>
              </a:rPr>
              <a:t>VIIRS map of fractional snow cover derived from the MODIS FSC algorithm</a:t>
            </a:r>
            <a:endParaRPr lang="en-US" sz="1600" dirty="0">
              <a:solidFill>
                <a:schemeClr val="bg1"/>
              </a:solidFill>
            </a:endParaRPr>
          </a:p>
        </p:txBody>
      </p:sp>
      <p:sp>
        <p:nvSpPr>
          <p:cNvPr id="6" name="TextBox 5"/>
          <p:cNvSpPr txBox="1"/>
          <p:nvPr/>
        </p:nvSpPr>
        <p:spPr>
          <a:xfrm>
            <a:off x="0" y="304800"/>
            <a:ext cx="9144000" cy="1200329"/>
          </a:xfrm>
          <a:prstGeom prst="rect">
            <a:avLst/>
          </a:prstGeom>
          <a:noFill/>
        </p:spPr>
        <p:txBody>
          <a:bodyPr wrap="square" rtlCol="0">
            <a:spAutoFit/>
          </a:bodyPr>
          <a:lstStyle/>
          <a:p>
            <a:pPr algn="ctr"/>
            <a:r>
              <a:rPr lang="en-US" sz="2400" b="1" dirty="0" smtClean="0">
                <a:solidFill>
                  <a:srgbClr val="002060"/>
                </a:solidFill>
              </a:rPr>
              <a:t>NASA VIIRS FSC (left) and MODIS FSC (right) of the Eastern United States at 500-m resolution</a:t>
            </a:r>
          </a:p>
          <a:p>
            <a:pPr algn="ctr"/>
            <a:r>
              <a:rPr lang="en-US" sz="2400" b="1" dirty="0" smtClean="0">
                <a:solidFill>
                  <a:srgbClr val="002060"/>
                </a:solidFill>
              </a:rPr>
              <a:t>Excellent progress toward development of a CDR</a:t>
            </a:r>
            <a:endParaRPr lang="en-US" sz="2400" b="1" dirty="0">
              <a:solidFill>
                <a:srgbClr val="002060"/>
              </a:solidFill>
            </a:endParaRPr>
          </a:p>
        </p:txBody>
      </p:sp>
      <p:sp>
        <p:nvSpPr>
          <p:cNvPr id="7" name="TextBox 6"/>
          <p:cNvSpPr txBox="1"/>
          <p:nvPr/>
        </p:nvSpPr>
        <p:spPr>
          <a:xfrm>
            <a:off x="3733800" y="2057400"/>
            <a:ext cx="1828800" cy="369332"/>
          </a:xfrm>
          <a:prstGeom prst="rect">
            <a:avLst/>
          </a:prstGeom>
          <a:noFill/>
        </p:spPr>
        <p:txBody>
          <a:bodyPr wrap="square" rtlCol="0">
            <a:spAutoFit/>
          </a:bodyPr>
          <a:lstStyle/>
          <a:p>
            <a:r>
              <a:rPr lang="en-US" b="1" dirty="0" smtClean="0">
                <a:solidFill>
                  <a:srgbClr val="002060"/>
                </a:solidFill>
              </a:rPr>
              <a:t>6 March 2015</a:t>
            </a:r>
            <a:endParaRPr lang="en-US" dirty="0">
              <a:solidFill>
                <a:srgbClr val="002060"/>
              </a:solidFill>
            </a:endParaRPr>
          </a:p>
        </p:txBody>
      </p:sp>
      <p:sp>
        <p:nvSpPr>
          <p:cNvPr id="8" name="Oval 7"/>
          <p:cNvSpPr/>
          <p:nvPr/>
        </p:nvSpPr>
        <p:spPr>
          <a:xfrm>
            <a:off x="5943600" y="3276600"/>
            <a:ext cx="762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FSClegendblue.png"/>
          <p:cNvPicPr>
            <a:picLocks noChangeAspect="1"/>
          </p:cNvPicPr>
          <p:nvPr/>
        </p:nvPicPr>
        <p:blipFill>
          <a:blip r:embed="rId5" cstate="print"/>
          <a:srcRect r="58758"/>
          <a:stretch>
            <a:fillRect/>
          </a:stretch>
        </p:blipFill>
        <p:spPr>
          <a:xfrm>
            <a:off x="4038600" y="4724400"/>
            <a:ext cx="1058419" cy="1981200"/>
          </a:xfrm>
          <a:prstGeom prst="rect">
            <a:avLst/>
          </a:prstGeom>
          <a:ln>
            <a:solidFill>
              <a:srgbClr val="002060"/>
            </a:solidFill>
          </a:ln>
        </p:spPr>
      </p:pic>
      <p:sp>
        <p:nvSpPr>
          <p:cNvPr id="12" name="Oval 11"/>
          <p:cNvSpPr/>
          <p:nvPr/>
        </p:nvSpPr>
        <p:spPr>
          <a:xfrm>
            <a:off x="1600200" y="3276600"/>
            <a:ext cx="762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981200" y="1752600"/>
            <a:ext cx="838200" cy="307777"/>
          </a:xfrm>
          <a:prstGeom prst="rect">
            <a:avLst/>
          </a:prstGeom>
          <a:noFill/>
        </p:spPr>
        <p:txBody>
          <a:bodyPr wrap="square" rtlCol="0">
            <a:spAutoFit/>
          </a:bodyPr>
          <a:lstStyle/>
          <a:p>
            <a:r>
              <a:rPr lang="en-US" sz="1400" dirty="0" smtClean="0"/>
              <a:t>cloud</a:t>
            </a:r>
            <a:endParaRPr lang="en-US" sz="1400" dirty="0"/>
          </a:p>
        </p:txBody>
      </p:sp>
      <p:sp>
        <p:nvSpPr>
          <p:cNvPr id="15" name="TextBox 14"/>
          <p:cNvSpPr txBox="1"/>
          <p:nvPr/>
        </p:nvSpPr>
        <p:spPr>
          <a:xfrm>
            <a:off x="6248400" y="1905000"/>
            <a:ext cx="838200" cy="307777"/>
          </a:xfrm>
          <a:prstGeom prst="rect">
            <a:avLst/>
          </a:prstGeom>
          <a:noFill/>
        </p:spPr>
        <p:txBody>
          <a:bodyPr wrap="square" rtlCol="0">
            <a:spAutoFit/>
          </a:bodyPr>
          <a:lstStyle/>
          <a:p>
            <a:r>
              <a:rPr lang="en-US" sz="1400" dirty="0" smtClean="0"/>
              <a:t>cloud</a:t>
            </a:r>
            <a:endParaRPr lang="en-US" sz="1400" dirty="0"/>
          </a:p>
        </p:txBody>
      </p:sp>
      <p:sp>
        <p:nvSpPr>
          <p:cNvPr id="16" name="TextBox 15"/>
          <p:cNvSpPr txBox="1"/>
          <p:nvPr/>
        </p:nvSpPr>
        <p:spPr>
          <a:xfrm>
            <a:off x="381000" y="2590800"/>
            <a:ext cx="838200" cy="307777"/>
          </a:xfrm>
          <a:prstGeom prst="rect">
            <a:avLst/>
          </a:prstGeom>
          <a:noFill/>
        </p:spPr>
        <p:txBody>
          <a:bodyPr wrap="square" rtlCol="0">
            <a:spAutoFit/>
          </a:bodyPr>
          <a:lstStyle/>
          <a:p>
            <a:r>
              <a:rPr lang="en-US" sz="1400" dirty="0" smtClean="0"/>
              <a:t>cloud</a:t>
            </a:r>
            <a:endParaRPr lang="en-US" sz="1400" dirty="0"/>
          </a:p>
        </p:txBody>
      </p:sp>
      <p:sp>
        <p:nvSpPr>
          <p:cNvPr id="17" name="TextBox 16"/>
          <p:cNvSpPr txBox="1"/>
          <p:nvPr/>
        </p:nvSpPr>
        <p:spPr>
          <a:xfrm>
            <a:off x="7620000" y="1752600"/>
            <a:ext cx="838200" cy="307777"/>
          </a:xfrm>
          <a:prstGeom prst="rect">
            <a:avLst/>
          </a:prstGeom>
          <a:noFill/>
        </p:spPr>
        <p:txBody>
          <a:bodyPr wrap="square" rtlCol="0">
            <a:spAutoFit/>
          </a:bodyPr>
          <a:lstStyle/>
          <a:p>
            <a:r>
              <a:rPr lang="en-US" sz="1400" dirty="0" smtClean="0"/>
              <a:t>cloud</a:t>
            </a:r>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8839200" cy="923330"/>
          </a:xfrm>
          <a:prstGeom prst="rect">
            <a:avLst/>
          </a:prstGeom>
          <a:noFill/>
        </p:spPr>
        <p:txBody>
          <a:bodyPr wrap="square" rtlCol="0">
            <a:spAutoFit/>
          </a:bodyPr>
          <a:lstStyle/>
          <a:p>
            <a:pPr algn="ctr"/>
            <a:r>
              <a:rPr lang="en-US" sz="5400" b="1" dirty="0" smtClean="0">
                <a:solidFill>
                  <a:srgbClr val="002060"/>
                </a:solidFill>
              </a:rPr>
              <a:t>Conclusions - Snow</a:t>
            </a:r>
            <a:endParaRPr lang="en-US" sz="5400" b="1" dirty="0">
              <a:solidFill>
                <a:srgbClr val="002060"/>
              </a:solidFill>
            </a:endParaRPr>
          </a:p>
        </p:txBody>
      </p:sp>
      <p:sp>
        <p:nvSpPr>
          <p:cNvPr id="3" name="TextBox 2"/>
          <p:cNvSpPr txBox="1"/>
          <p:nvPr/>
        </p:nvSpPr>
        <p:spPr>
          <a:xfrm>
            <a:off x="533400" y="1297662"/>
            <a:ext cx="8077200" cy="4493538"/>
          </a:xfrm>
          <a:prstGeom prst="rect">
            <a:avLst/>
          </a:prstGeom>
          <a:noFill/>
        </p:spPr>
        <p:txBody>
          <a:bodyPr wrap="square" rtlCol="0">
            <a:spAutoFit/>
          </a:bodyPr>
          <a:lstStyle/>
          <a:p>
            <a:pPr>
              <a:buFont typeface="Arial" pitchFamily="34" charset="0"/>
              <a:buChar char="•"/>
            </a:pPr>
            <a:r>
              <a:rPr lang="en-US" sz="2400" dirty="0" smtClean="0">
                <a:solidFill>
                  <a:srgbClr val="002060"/>
                </a:solidFill>
              </a:rPr>
              <a:t>Drop binary snow-cover product for MODIS C6; detect snow using the NDSI; drop fractional snow cover (FSC) terminology</a:t>
            </a:r>
          </a:p>
          <a:p>
            <a:pPr>
              <a:buFont typeface="Arial" pitchFamily="34" charset="0"/>
              <a:buChar char="•"/>
            </a:pPr>
            <a:r>
              <a:rPr lang="en-US" sz="2400" dirty="0" smtClean="0">
                <a:solidFill>
                  <a:srgbClr val="002060"/>
                </a:solidFill>
              </a:rPr>
              <a:t>Develop screens to alleviate snow commission errors</a:t>
            </a:r>
          </a:p>
          <a:p>
            <a:pPr>
              <a:buFont typeface="Arial" pitchFamily="34" charset="0"/>
              <a:buChar char="•"/>
            </a:pPr>
            <a:r>
              <a:rPr lang="en-US" sz="2400" dirty="0" smtClean="0">
                <a:solidFill>
                  <a:srgbClr val="002060"/>
                </a:solidFill>
              </a:rPr>
              <a:t>Re-evaluate use of the surface temperature screen for C6</a:t>
            </a:r>
          </a:p>
          <a:p>
            <a:pPr>
              <a:buFont typeface="Arial" pitchFamily="34" charset="0"/>
              <a:buChar char="•"/>
            </a:pPr>
            <a:r>
              <a:rPr lang="en-US" sz="2400" dirty="0" smtClean="0">
                <a:solidFill>
                  <a:srgbClr val="002060"/>
                </a:solidFill>
              </a:rPr>
              <a:t>For </a:t>
            </a:r>
            <a:r>
              <a:rPr lang="en-US" sz="2400" dirty="0" err="1" smtClean="0">
                <a:solidFill>
                  <a:srgbClr val="002060"/>
                </a:solidFill>
              </a:rPr>
              <a:t>SnowPEX</a:t>
            </a:r>
            <a:r>
              <a:rPr lang="en-US" sz="2400" dirty="0" smtClean="0">
                <a:solidFill>
                  <a:srgbClr val="002060"/>
                </a:solidFill>
              </a:rPr>
              <a:t>, the MODIS snow project has so far contributed five years of MOD10A1 SCE products in the required format</a:t>
            </a:r>
          </a:p>
          <a:p>
            <a:pPr>
              <a:buFont typeface="Arial" pitchFamily="34" charset="0"/>
              <a:buChar char="•"/>
            </a:pPr>
            <a:r>
              <a:rPr lang="en-US" sz="2400" dirty="0" smtClean="0">
                <a:solidFill>
                  <a:srgbClr val="002060"/>
                </a:solidFill>
              </a:rPr>
              <a:t>No substantial changes in MODIS sea ice IST algorithm for C6</a:t>
            </a:r>
          </a:p>
          <a:p>
            <a:pPr>
              <a:buFont typeface="Arial" pitchFamily="34" charset="0"/>
              <a:buChar char="•"/>
            </a:pPr>
            <a:r>
              <a:rPr lang="en-US" sz="2400" dirty="0" smtClean="0">
                <a:solidFill>
                  <a:srgbClr val="002060"/>
                </a:solidFill>
              </a:rPr>
              <a:t>There is good continuity between MODIS and VIIRS snow-cover algorithms and products</a:t>
            </a:r>
          </a:p>
          <a:p>
            <a:pPr>
              <a:buFont typeface="Arial" pitchFamily="34" charset="0"/>
              <a:buChar char="•"/>
            </a:pPr>
            <a:r>
              <a:rPr lang="en-US" sz="2400" dirty="0" smtClean="0">
                <a:solidFill>
                  <a:srgbClr val="002060"/>
                </a:solidFill>
              </a:rPr>
              <a:t>A SIPS test run of snow cover has been conducted successfully</a:t>
            </a:r>
          </a:p>
          <a:p>
            <a:endParaRPr lang="en-US" sz="2400" dirty="0" smtClean="0">
              <a:solidFill>
                <a:srgbClr val="002060"/>
              </a:solidFill>
            </a:endParaRPr>
          </a:p>
          <a:p>
            <a:endParaRPr lang="en-US" sz="2200" dirty="0" smtClean="0">
              <a:solidFill>
                <a:srgbClr val="002060"/>
              </a:solidFill>
            </a:endParaRPr>
          </a:p>
        </p:txBody>
      </p:sp>
    </p:spTree>
    <p:extLst>
      <p:ext uri="{BB962C8B-B14F-4D97-AF65-F5344CB8AC3E}">
        <p14:creationId xmlns:p14="http://schemas.microsoft.com/office/powerpoint/2010/main" val="264361749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600200"/>
            <a:ext cx="8382000" cy="3785652"/>
          </a:xfrm>
          <a:prstGeom prst="rect">
            <a:avLst/>
          </a:prstGeom>
          <a:noFill/>
        </p:spPr>
        <p:txBody>
          <a:bodyPr wrap="square" rtlCol="0">
            <a:spAutoFit/>
          </a:bodyPr>
          <a:lstStyle/>
          <a:p>
            <a:pPr>
              <a:buFont typeface="Arial" pitchFamily="34" charset="0"/>
              <a:buChar char="•"/>
            </a:pPr>
            <a:r>
              <a:rPr lang="en-US" sz="2400" dirty="0" smtClean="0">
                <a:solidFill>
                  <a:srgbClr val="002060"/>
                </a:solidFill>
              </a:rPr>
              <a:t>The NASA VIIRS IST is computed using a split window algorithm that is based on the AVHRR heritage IST algorithm and the MODIS IST algorithm (</a:t>
            </a:r>
            <a:r>
              <a:rPr lang="en-US" sz="2400" i="1" dirty="0" smtClean="0">
                <a:solidFill>
                  <a:srgbClr val="002060"/>
                </a:solidFill>
              </a:rPr>
              <a:t>Key and </a:t>
            </a:r>
            <a:r>
              <a:rPr lang="en-US" sz="2400" i="1" dirty="0" err="1" smtClean="0">
                <a:solidFill>
                  <a:srgbClr val="002060"/>
                </a:solidFill>
              </a:rPr>
              <a:t>Haefliger</a:t>
            </a:r>
            <a:r>
              <a:rPr lang="en-US" sz="2400" dirty="0" smtClean="0">
                <a:solidFill>
                  <a:srgbClr val="002060"/>
                </a:solidFill>
              </a:rPr>
              <a:t>, 1992)</a:t>
            </a:r>
          </a:p>
          <a:p>
            <a:pPr>
              <a:buFont typeface="Arial" pitchFamily="34" charset="0"/>
              <a:buChar char="•"/>
            </a:pPr>
            <a:r>
              <a:rPr lang="en-US" sz="2400" dirty="0" smtClean="0">
                <a:solidFill>
                  <a:srgbClr val="002060"/>
                </a:solidFill>
              </a:rPr>
              <a:t>Comparison of the </a:t>
            </a:r>
            <a:r>
              <a:rPr lang="en-US" sz="2400" dirty="0" err="1" smtClean="0">
                <a:solidFill>
                  <a:srgbClr val="002060"/>
                </a:solidFill>
              </a:rPr>
              <a:t>IceBridge</a:t>
            </a:r>
            <a:r>
              <a:rPr lang="en-US" sz="2400" dirty="0" smtClean="0">
                <a:solidFill>
                  <a:srgbClr val="002060"/>
                </a:solidFill>
              </a:rPr>
              <a:t> KT-19 IST and the VIIRS operational IST has been favorable</a:t>
            </a:r>
          </a:p>
          <a:p>
            <a:pPr>
              <a:buFont typeface="Arial" pitchFamily="34" charset="0"/>
              <a:buChar char="•"/>
            </a:pPr>
            <a:r>
              <a:rPr lang="en-US" sz="2400" dirty="0" smtClean="0">
                <a:solidFill>
                  <a:srgbClr val="002060"/>
                </a:solidFill>
              </a:rPr>
              <a:t>The new NASA VIIRS Ice Extent product will follow the algorithm approach of the MODIS product</a:t>
            </a:r>
          </a:p>
          <a:p>
            <a:pPr>
              <a:buFont typeface="Arial" pitchFamily="34" charset="0"/>
              <a:buChar char="•"/>
            </a:pPr>
            <a:r>
              <a:rPr lang="en-US" sz="2400" dirty="0" smtClean="0">
                <a:solidFill>
                  <a:srgbClr val="002060"/>
                </a:solidFill>
              </a:rPr>
              <a:t>Both </a:t>
            </a:r>
            <a:r>
              <a:rPr lang="en-US" sz="2400" dirty="0" err="1" smtClean="0">
                <a:solidFill>
                  <a:srgbClr val="002060"/>
                </a:solidFill>
              </a:rPr>
              <a:t>intercomparison</a:t>
            </a:r>
            <a:r>
              <a:rPr lang="en-US" sz="2400" dirty="0" smtClean="0">
                <a:solidFill>
                  <a:srgbClr val="002060"/>
                </a:solidFill>
              </a:rPr>
              <a:t> and validation are being conducted to evaluate the VIIRS sea ice products</a:t>
            </a:r>
          </a:p>
          <a:p>
            <a:pPr>
              <a:buFont typeface="Arial" pitchFamily="34" charset="0"/>
              <a:buChar char="•"/>
            </a:pPr>
            <a:r>
              <a:rPr lang="en-US" sz="2400" dirty="0" smtClean="0">
                <a:solidFill>
                  <a:srgbClr val="002060"/>
                </a:solidFill>
              </a:rPr>
              <a:t>A SIPS test run of sea ice IST has been successfully conducted</a:t>
            </a:r>
            <a:endParaRPr lang="en-US" sz="2400" dirty="0">
              <a:solidFill>
                <a:srgbClr val="002060"/>
              </a:solidFill>
            </a:endParaRPr>
          </a:p>
        </p:txBody>
      </p:sp>
      <p:sp>
        <p:nvSpPr>
          <p:cNvPr id="3" name="TextBox 2"/>
          <p:cNvSpPr txBox="1"/>
          <p:nvPr/>
        </p:nvSpPr>
        <p:spPr>
          <a:xfrm>
            <a:off x="152400" y="152400"/>
            <a:ext cx="8839200" cy="923330"/>
          </a:xfrm>
          <a:prstGeom prst="rect">
            <a:avLst/>
          </a:prstGeom>
          <a:noFill/>
        </p:spPr>
        <p:txBody>
          <a:bodyPr wrap="square" rtlCol="0">
            <a:spAutoFit/>
          </a:bodyPr>
          <a:lstStyle/>
          <a:p>
            <a:pPr algn="ctr"/>
            <a:r>
              <a:rPr lang="en-US" sz="5400" b="1" dirty="0" smtClean="0">
                <a:solidFill>
                  <a:srgbClr val="002060"/>
                </a:solidFill>
              </a:rPr>
              <a:t>Conclusions – Sea Ice</a:t>
            </a:r>
            <a:endParaRPr lang="en-US" sz="5400" b="1" dirty="0">
              <a:solidFill>
                <a:srgbClr val="00206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457200"/>
            <a:ext cx="8839200" cy="923330"/>
          </a:xfrm>
          <a:prstGeom prst="rect">
            <a:avLst/>
          </a:prstGeom>
          <a:noFill/>
        </p:spPr>
        <p:txBody>
          <a:bodyPr wrap="square" rtlCol="0">
            <a:spAutoFit/>
          </a:bodyPr>
          <a:lstStyle/>
          <a:p>
            <a:pPr algn="ctr"/>
            <a:r>
              <a:rPr lang="en-US" sz="5400" b="1" dirty="0" smtClean="0">
                <a:solidFill>
                  <a:srgbClr val="002060"/>
                </a:solidFill>
              </a:rPr>
              <a:t>Future Work</a:t>
            </a:r>
            <a:endParaRPr lang="en-US" sz="5400" b="1" dirty="0">
              <a:solidFill>
                <a:srgbClr val="002060"/>
              </a:solidFill>
            </a:endParaRPr>
          </a:p>
        </p:txBody>
      </p:sp>
      <p:sp>
        <p:nvSpPr>
          <p:cNvPr id="3" name="TextBox 2"/>
          <p:cNvSpPr txBox="1"/>
          <p:nvPr/>
        </p:nvSpPr>
        <p:spPr>
          <a:xfrm>
            <a:off x="457200" y="990600"/>
            <a:ext cx="8077200" cy="3754874"/>
          </a:xfrm>
          <a:prstGeom prst="rect">
            <a:avLst/>
          </a:prstGeom>
          <a:noFill/>
        </p:spPr>
        <p:txBody>
          <a:bodyPr wrap="square" rtlCol="0">
            <a:spAutoFit/>
          </a:bodyPr>
          <a:lstStyle/>
          <a:p>
            <a:pPr algn="ctr"/>
            <a:endParaRPr lang="en-US" sz="2200" dirty="0" smtClean="0">
              <a:solidFill>
                <a:srgbClr val="002060"/>
              </a:solidFill>
            </a:endParaRPr>
          </a:p>
          <a:p>
            <a:pPr algn="ctr"/>
            <a:endParaRPr lang="en-US" sz="2200" dirty="0" smtClean="0">
              <a:solidFill>
                <a:srgbClr val="002060"/>
              </a:solidFill>
            </a:endParaRPr>
          </a:p>
          <a:p>
            <a:pPr algn="ctr"/>
            <a:r>
              <a:rPr lang="en-US" sz="2200" b="1" dirty="0" smtClean="0">
                <a:solidFill>
                  <a:srgbClr val="002060"/>
                </a:solidFill>
              </a:rPr>
              <a:t>MODIS snow and sea ice</a:t>
            </a:r>
          </a:p>
          <a:p>
            <a:pPr>
              <a:buFont typeface="Arial" pitchFamily="34" charset="0"/>
              <a:buChar char="•"/>
            </a:pPr>
            <a:r>
              <a:rPr lang="en-US" sz="2200" dirty="0" smtClean="0">
                <a:solidFill>
                  <a:srgbClr val="002060"/>
                </a:solidFill>
              </a:rPr>
              <a:t>MODIS C6 snow cover will be provided as NDSI, not FSC</a:t>
            </a:r>
          </a:p>
          <a:p>
            <a:pPr lvl="1">
              <a:buFont typeface="Arial" pitchFamily="34" charset="0"/>
              <a:buChar char="•"/>
            </a:pPr>
            <a:r>
              <a:rPr lang="en-US" dirty="0" smtClean="0">
                <a:solidFill>
                  <a:srgbClr val="002060"/>
                </a:solidFill>
              </a:rPr>
              <a:t>the binary snow cover and regression calculated FSC will no longer be output</a:t>
            </a:r>
          </a:p>
          <a:p>
            <a:pPr>
              <a:buFont typeface="Arial" pitchFamily="34" charset="0"/>
              <a:buChar char="•"/>
            </a:pPr>
            <a:r>
              <a:rPr lang="en-US" sz="2200" dirty="0" smtClean="0">
                <a:solidFill>
                  <a:srgbClr val="002060"/>
                </a:solidFill>
              </a:rPr>
              <a:t>MODIS snow-cover changes for C6 focus on creating additional screens to prevent snow commission errors, and reducing cloud/snow confusion</a:t>
            </a:r>
          </a:p>
          <a:p>
            <a:pPr>
              <a:buFont typeface="Arial" pitchFamily="34" charset="0"/>
              <a:buChar char="•"/>
            </a:pPr>
            <a:r>
              <a:rPr lang="en-US" sz="2200" dirty="0" smtClean="0">
                <a:solidFill>
                  <a:srgbClr val="002060"/>
                </a:solidFill>
              </a:rPr>
              <a:t>Deliver algorithms for the new snow cover products for Tier 2 processing</a:t>
            </a:r>
          </a:p>
          <a:p>
            <a:endParaRPr lang="en-US" sz="2200" dirty="0" smtClean="0">
              <a:solidFill>
                <a:srgbClr val="002060"/>
              </a:solidFil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8839200" cy="923330"/>
          </a:xfrm>
          <a:prstGeom prst="rect">
            <a:avLst/>
          </a:prstGeom>
          <a:noFill/>
        </p:spPr>
        <p:txBody>
          <a:bodyPr wrap="square" rtlCol="0">
            <a:spAutoFit/>
          </a:bodyPr>
          <a:lstStyle/>
          <a:p>
            <a:pPr algn="ctr"/>
            <a:r>
              <a:rPr lang="en-US" sz="5400" b="1" dirty="0" smtClean="0">
                <a:solidFill>
                  <a:srgbClr val="002060"/>
                </a:solidFill>
              </a:rPr>
              <a:t>Future Work</a:t>
            </a:r>
            <a:endParaRPr lang="en-US" sz="5400" b="1" dirty="0">
              <a:solidFill>
                <a:srgbClr val="002060"/>
              </a:solidFill>
            </a:endParaRPr>
          </a:p>
        </p:txBody>
      </p:sp>
      <p:sp>
        <p:nvSpPr>
          <p:cNvPr id="3" name="TextBox 2"/>
          <p:cNvSpPr txBox="1"/>
          <p:nvPr/>
        </p:nvSpPr>
        <p:spPr>
          <a:xfrm>
            <a:off x="457200" y="914400"/>
            <a:ext cx="8305800" cy="4832092"/>
          </a:xfrm>
          <a:prstGeom prst="rect">
            <a:avLst/>
          </a:prstGeom>
          <a:noFill/>
        </p:spPr>
        <p:txBody>
          <a:bodyPr wrap="square" rtlCol="0">
            <a:spAutoFit/>
          </a:bodyPr>
          <a:lstStyle/>
          <a:p>
            <a:pPr marL="342900" indent="-342900">
              <a:buFont typeface="Arial" panose="020B0604020202020204" pitchFamily="34" charset="0"/>
              <a:buChar char="•"/>
            </a:pPr>
            <a:endParaRPr lang="en-US" sz="2200" dirty="0" smtClean="0">
              <a:solidFill>
                <a:srgbClr val="002060"/>
              </a:solidFill>
            </a:endParaRPr>
          </a:p>
          <a:p>
            <a:pPr algn="ctr"/>
            <a:r>
              <a:rPr lang="en-US" sz="2200" b="1" dirty="0" smtClean="0">
                <a:solidFill>
                  <a:srgbClr val="002060"/>
                </a:solidFill>
              </a:rPr>
              <a:t>VIIRS snow and sea ice</a:t>
            </a:r>
          </a:p>
          <a:p>
            <a:pPr marL="342900" indent="-342900">
              <a:buFont typeface="Arial" panose="020B0604020202020204" pitchFamily="34" charset="0"/>
              <a:buChar char="•"/>
            </a:pPr>
            <a:r>
              <a:rPr lang="en-US" sz="2200" dirty="0" smtClean="0">
                <a:solidFill>
                  <a:srgbClr val="002060"/>
                </a:solidFill>
              </a:rPr>
              <a:t>Next version of VIIRS snow cover algorithm will include revisions from MODIS C6 algorithm</a:t>
            </a:r>
          </a:p>
          <a:p>
            <a:pPr marL="342900" indent="-342900">
              <a:buFont typeface="Arial" panose="020B0604020202020204" pitchFamily="34" charset="0"/>
              <a:buChar char="•"/>
            </a:pPr>
            <a:r>
              <a:rPr lang="en-US" sz="2200" dirty="0">
                <a:solidFill>
                  <a:srgbClr val="002060"/>
                </a:solidFill>
              </a:rPr>
              <a:t>W</a:t>
            </a:r>
            <a:r>
              <a:rPr lang="en-US" sz="2200" dirty="0" smtClean="0">
                <a:solidFill>
                  <a:srgbClr val="002060"/>
                </a:solidFill>
              </a:rPr>
              <a:t>ill </a:t>
            </a:r>
            <a:r>
              <a:rPr lang="en-US" sz="2200" dirty="0">
                <a:solidFill>
                  <a:srgbClr val="002060"/>
                </a:solidFill>
              </a:rPr>
              <a:t>d</a:t>
            </a:r>
            <a:r>
              <a:rPr lang="en-US" sz="2200" dirty="0" smtClean="0">
                <a:solidFill>
                  <a:srgbClr val="002060"/>
                </a:solidFill>
              </a:rPr>
              <a:t>evelop daily gridded NASA VIIRSNP10* (snow) and NASA VIIRSNP29* (sea ice) tiled and CMG products</a:t>
            </a:r>
          </a:p>
          <a:p>
            <a:pPr marL="342900" indent="-342900">
              <a:buFont typeface="Arial" panose="020B0604020202020204" pitchFamily="34" charset="0"/>
              <a:buChar char="•"/>
            </a:pPr>
            <a:r>
              <a:rPr lang="en-US" sz="2200" dirty="0">
                <a:solidFill>
                  <a:srgbClr val="002060"/>
                </a:solidFill>
              </a:rPr>
              <a:t>W</a:t>
            </a:r>
            <a:r>
              <a:rPr lang="en-US" sz="2200" dirty="0" smtClean="0">
                <a:solidFill>
                  <a:srgbClr val="002060"/>
                </a:solidFill>
              </a:rPr>
              <a:t>ill evaluate and adjust coefficients for NASA VIIRS IST algorithm</a:t>
            </a:r>
          </a:p>
          <a:p>
            <a:pPr marL="342900" indent="-342900">
              <a:buFont typeface="Arial" panose="020B0604020202020204" pitchFamily="34" charset="0"/>
              <a:buChar char="•"/>
            </a:pPr>
            <a:r>
              <a:rPr lang="en-US" sz="2200" dirty="0" smtClean="0">
                <a:solidFill>
                  <a:srgbClr val="002060"/>
                </a:solidFill>
              </a:rPr>
              <a:t>Develop, along with SIPS, initial VIIRS </a:t>
            </a:r>
            <a:r>
              <a:rPr lang="en-US" sz="2200" dirty="0">
                <a:solidFill>
                  <a:srgbClr val="002060"/>
                </a:solidFill>
              </a:rPr>
              <a:t>sea ice extent </a:t>
            </a:r>
            <a:r>
              <a:rPr lang="en-US" sz="2200" dirty="0" smtClean="0">
                <a:solidFill>
                  <a:srgbClr val="002060"/>
                </a:solidFill>
              </a:rPr>
              <a:t>algorithm based on the MODIS sea ice extent algorithm</a:t>
            </a:r>
          </a:p>
          <a:p>
            <a:pPr marL="342900" indent="-342900">
              <a:buFont typeface="Arial" panose="020B0604020202020204" pitchFamily="34" charset="0"/>
              <a:buChar char="•"/>
            </a:pPr>
            <a:r>
              <a:rPr lang="en-US" sz="2200" dirty="0" smtClean="0">
                <a:solidFill>
                  <a:srgbClr val="002060"/>
                </a:solidFill>
              </a:rPr>
              <a:t>Validate and </a:t>
            </a:r>
            <a:r>
              <a:rPr lang="en-US" sz="2200" dirty="0" err="1" smtClean="0">
                <a:solidFill>
                  <a:srgbClr val="002060"/>
                </a:solidFill>
              </a:rPr>
              <a:t>intercompare</a:t>
            </a:r>
            <a:r>
              <a:rPr lang="en-US" sz="2200" dirty="0" smtClean="0">
                <a:solidFill>
                  <a:srgbClr val="002060"/>
                </a:solidFill>
              </a:rPr>
              <a:t> NASA VIIRS snow sea ice extent products</a:t>
            </a:r>
          </a:p>
          <a:p>
            <a:pPr marL="342900" indent="-342900">
              <a:buFont typeface="Arial" panose="020B0604020202020204" pitchFamily="34" charset="0"/>
              <a:buChar char="•"/>
            </a:pPr>
            <a:r>
              <a:rPr lang="en-US" sz="2200" dirty="0" smtClean="0">
                <a:solidFill>
                  <a:srgbClr val="002060"/>
                </a:solidFill>
              </a:rPr>
              <a:t>Continue validation and </a:t>
            </a:r>
            <a:r>
              <a:rPr lang="en-US" sz="2200" dirty="0" err="1" smtClean="0">
                <a:solidFill>
                  <a:srgbClr val="002060"/>
                </a:solidFill>
              </a:rPr>
              <a:t>intercomparison</a:t>
            </a:r>
            <a:r>
              <a:rPr lang="en-US" sz="2200" dirty="0" smtClean="0">
                <a:solidFill>
                  <a:srgbClr val="002060"/>
                </a:solidFill>
              </a:rPr>
              <a:t> of surface temperature using </a:t>
            </a:r>
            <a:r>
              <a:rPr lang="en-US" sz="2200" dirty="0" err="1" smtClean="0">
                <a:solidFill>
                  <a:srgbClr val="002060"/>
                </a:solidFill>
              </a:rPr>
              <a:t>IceBridge</a:t>
            </a:r>
            <a:r>
              <a:rPr lang="en-US" sz="2200" dirty="0" smtClean="0">
                <a:solidFill>
                  <a:srgbClr val="002060"/>
                </a:solidFill>
              </a:rPr>
              <a:t> aircraft and in-situ measurements</a:t>
            </a:r>
          </a:p>
          <a:p>
            <a:pPr marL="342900" indent="-342900">
              <a:buFont typeface="Arial" panose="020B0604020202020204" pitchFamily="34" charset="0"/>
              <a:buChar char="•"/>
            </a:pPr>
            <a:r>
              <a:rPr lang="en-US" sz="2200" dirty="0" smtClean="0">
                <a:solidFill>
                  <a:srgbClr val="002060"/>
                </a:solidFill>
              </a:rPr>
              <a:t>Write ATBDs and user guides for the NASA VIIRS cryospheric products</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762000"/>
            <a:ext cx="7315200" cy="1077218"/>
          </a:xfrm>
          <a:prstGeom prst="rect">
            <a:avLst/>
          </a:prstGeom>
          <a:noFill/>
        </p:spPr>
        <p:txBody>
          <a:bodyPr wrap="square" rtlCol="0">
            <a:spAutoFit/>
          </a:bodyPr>
          <a:lstStyle/>
          <a:p>
            <a:pPr algn="ctr"/>
            <a:r>
              <a:rPr lang="en-US" sz="3200" b="1" dirty="0" smtClean="0">
                <a:solidFill>
                  <a:srgbClr val="002060"/>
                </a:solidFill>
              </a:rPr>
              <a:t>Primary MODIS Snow-Cover Collection-6 (C6) Revisions</a:t>
            </a:r>
            <a:endParaRPr lang="en-US" sz="3200" b="1" dirty="0">
              <a:solidFill>
                <a:srgbClr val="002060"/>
              </a:solidFill>
            </a:endParaRPr>
          </a:p>
        </p:txBody>
      </p:sp>
      <p:sp>
        <p:nvSpPr>
          <p:cNvPr id="3" name="TextBox 2"/>
          <p:cNvSpPr txBox="1"/>
          <p:nvPr/>
        </p:nvSpPr>
        <p:spPr>
          <a:xfrm>
            <a:off x="914400" y="2209800"/>
            <a:ext cx="7315200" cy="3447098"/>
          </a:xfrm>
          <a:prstGeom prst="rect">
            <a:avLst/>
          </a:prstGeom>
          <a:noFill/>
        </p:spPr>
        <p:txBody>
          <a:bodyPr wrap="square" rtlCol="0">
            <a:spAutoFit/>
          </a:bodyPr>
          <a:lstStyle/>
          <a:p>
            <a:pPr>
              <a:buFont typeface="Arial" pitchFamily="34" charset="0"/>
              <a:buChar char="•"/>
            </a:pPr>
            <a:r>
              <a:rPr lang="en-US" sz="2000" dirty="0" smtClean="0">
                <a:solidFill>
                  <a:srgbClr val="002060"/>
                </a:solidFill>
              </a:rPr>
              <a:t>Drop binary snow-cover product; detect snow using the Normalized Difference Snow Index (NDSI); drop fractional snow cover (FSC) terminology</a:t>
            </a:r>
          </a:p>
          <a:p>
            <a:pPr>
              <a:buFont typeface="Arial" pitchFamily="34" charset="0"/>
              <a:buChar char="•"/>
            </a:pPr>
            <a:r>
              <a:rPr lang="en-US" sz="2000" dirty="0" smtClean="0">
                <a:solidFill>
                  <a:srgbClr val="002060"/>
                </a:solidFill>
              </a:rPr>
              <a:t>Develop screens to alleviate snow commission errors.  (A non-snow feature with NDSI &gt; 0.0 will cause a snow commission error.) </a:t>
            </a:r>
          </a:p>
          <a:p>
            <a:pPr>
              <a:buFont typeface="Arial" pitchFamily="34" charset="0"/>
              <a:buChar char="•"/>
            </a:pPr>
            <a:r>
              <a:rPr lang="en-US" sz="2000" dirty="0" smtClean="0">
                <a:solidFill>
                  <a:srgbClr val="002060"/>
                </a:solidFill>
              </a:rPr>
              <a:t>Output will be:</a:t>
            </a:r>
          </a:p>
          <a:p>
            <a:pPr lvl="1">
              <a:buFont typeface="Arial" pitchFamily="34" charset="0"/>
              <a:buChar char="•"/>
            </a:pPr>
            <a:r>
              <a:rPr lang="en-US" sz="2000" dirty="0" smtClean="0">
                <a:solidFill>
                  <a:srgbClr val="002060"/>
                </a:solidFill>
              </a:rPr>
              <a:t> An NDSI snow cover extent map</a:t>
            </a:r>
          </a:p>
          <a:p>
            <a:pPr lvl="2">
              <a:buFont typeface="Arial" pitchFamily="34" charset="0"/>
              <a:buChar char="•"/>
            </a:pPr>
            <a:r>
              <a:rPr lang="en-US" sz="2000" dirty="0" smtClean="0">
                <a:solidFill>
                  <a:srgbClr val="002060"/>
                </a:solidFill>
              </a:rPr>
              <a:t>It will be thematic, including cloud mask, ocean mask, etc. </a:t>
            </a:r>
          </a:p>
          <a:p>
            <a:pPr lvl="1">
              <a:buFont typeface="Arial" pitchFamily="34" charset="0"/>
              <a:buChar char="•"/>
            </a:pPr>
            <a:r>
              <a:rPr lang="en-US" sz="2000" dirty="0" smtClean="0">
                <a:solidFill>
                  <a:srgbClr val="002060"/>
                </a:solidFill>
              </a:rPr>
              <a:t>A general QA value for each pixel</a:t>
            </a:r>
          </a:p>
          <a:p>
            <a:pPr lvl="1">
              <a:buFont typeface="Arial" pitchFamily="34" charset="0"/>
              <a:buChar char="•"/>
            </a:pPr>
            <a:r>
              <a:rPr lang="en-US" sz="2000" dirty="0" smtClean="0">
                <a:solidFill>
                  <a:srgbClr val="002060"/>
                </a:solidFill>
              </a:rPr>
              <a:t>QA bit flags for screens applied in the algorithm </a:t>
            </a:r>
          </a:p>
          <a:p>
            <a:endParaRPr lang="en-US" dirty="0" smtClean="0">
              <a:solidFill>
                <a:srgbClr val="002060"/>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847195"/>
            <a:ext cx="8229600" cy="4401205"/>
          </a:xfrm>
          <a:prstGeom prst="rect">
            <a:avLst/>
          </a:prstGeom>
          <a:noFill/>
        </p:spPr>
        <p:txBody>
          <a:bodyPr wrap="square" rtlCol="0">
            <a:spAutoFit/>
          </a:bodyPr>
          <a:lstStyle/>
          <a:p>
            <a:pPr>
              <a:buFont typeface="Arial" pitchFamily="34" charset="0"/>
              <a:buChar char="•"/>
            </a:pPr>
            <a:r>
              <a:rPr lang="en-US" sz="2000" dirty="0" smtClean="0">
                <a:solidFill>
                  <a:srgbClr val="002060"/>
                </a:solidFill>
              </a:rPr>
              <a:t>Develop screens based on reflectance characteristics to prevent false snow detections on non-snow features </a:t>
            </a:r>
          </a:p>
          <a:p>
            <a:pPr>
              <a:buFont typeface="Arial" pitchFamily="34" charset="0"/>
              <a:buChar char="•"/>
            </a:pPr>
            <a:r>
              <a:rPr lang="en-US" sz="2000" dirty="0" smtClean="0">
                <a:solidFill>
                  <a:srgbClr val="002060"/>
                </a:solidFill>
              </a:rPr>
              <a:t>Re-evaluate use of the surface temperature screen which is very effective at alleviating snow commission errors on warm features, but has the drawback that it can reverse snow detection of mountain snow cover in spring and summer   </a:t>
            </a:r>
          </a:p>
          <a:p>
            <a:pPr lvl="1">
              <a:buFont typeface="Arial" pitchFamily="34" charset="0"/>
              <a:buChar char="•"/>
            </a:pPr>
            <a:r>
              <a:rPr lang="en-US" sz="2000" dirty="0" smtClean="0">
                <a:solidFill>
                  <a:srgbClr val="002060"/>
                </a:solidFill>
              </a:rPr>
              <a:t>Probably apply surface temperature screen at elevations lower than 1300 m</a:t>
            </a:r>
          </a:p>
          <a:p>
            <a:pPr>
              <a:buFont typeface="Arial" pitchFamily="34" charset="0"/>
              <a:buChar char="•"/>
            </a:pPr>
            <a:r>
              <a:rPr lang="en-US" sz="2000" dirty="0" smtClean="0">
                <a:solidFill>
                  <a:srgbClr val="002060"/>
                </a:solidFill>
              </a:rPr>
              <a:t>Screens are needed for:</a:t>
            </a:r>
          </a:p>
          <a:p>
            <a:pPr lvl="3">
              <a:buFont typeface="Arial" pitchFamily="34" charset="0"/>
              <a:buChar char="•"/>
            </a:pPr>
            <a:r>
              <a:rPr lang="en-US" sz="2000" dirty="0" smtClean="0">
                <a:solidFill>
                  <a:srgbClr val="002060"/>
                </a:solidFill>
              </a:rPr>
              <a:t>Low illumination and/or reflectance situations, e.g. cloud-shadowed landscape</a:t>
            </a:r>
          </a:p>
          <a:p>
            <a:pPr lvl="2">
              <a:buFont typeface="Arial" pitchFamily="34" charset="0"/>
              <a:buChar char="•"/>
            </a:pPr>
            <a:r>
              <a:rPr lang="en-US" sz="2000" dirty="0" smtClean="0">
                <a:solidFill>
                  <a:srgbClr val="002060"/>
                </a:solidFill>
              </a:rPr>
              <a:t>Some bright surface mineral features</a:t>
            </a:r>
          </a:p>
          <a:p>
            <a:pPr lvl="2">
              <a:buFont typeface="Arial" pitchFamily="34" charset="0"/>
              <a:buChar char="•"/>
            </a:pPr>
            <a:r>
              <a:rPr lang="en-US" sz="2000" dirty="0" smtClean="0">
                <a:solidFill>
                  <a:srgbClr val="002060"/>
                </a:solidFill>
              </a:rPr>
              <a:t>Cloud/snow discrimination; will use the MOD35_L2 cloud mask </a:t>
            </a:r>
          </a:p>
          <a:p>
            <a:pPr lvl="2">
              <a:buFont typeface="Arial" pitchFamily="34" charset="0"/>
              <a:buChar char="•"/>
            </a:pPr>
            <a:endParaRPr lang="en-US" sz="2000" dirty="0" smtClean="0">
              <a:solidFill>
                <a:srgbClr val="002060"/>
              </a:solidFill>
            </a:endParaRPr>
          </a:p>
        </p:txBody>
      </p:sp>
      <p:sp>
        <p:nvSpPr>
          <p:cNvPr id="4" name="TextBox 3"/>
          <p:cNvSpPr txBox="1"/>
          <p:nvPr/>
        </p:nvSpPr>
        <p:spPr>
          <a:xfrm>
            <a:off x="914400" y="522982"/>
            <a:ext cx="7315200" cy="1077218"/>
          </a:xfrm>
          <a:prstGeom prst="rect">
            <a:avLst/>
          </a:prstGeom>
          <a:noFill/>
        </p:spPr>
        <p:txBody>
          <a:bodyPr wrap="square" rtlCol="0">
            <a:spAutoFit/>
          </a:bodyPr>
          <a:lstStyle/>
          <a:p>
            <a:pPr algn="ctr"/>
            <a:r>
              <a:rPr lang="en-US" sz="3200" b="1" dirty="0" smtClean="0">
                <a:solidFill>
                  <a:srgbClr val="002060"/>
                </a:solidFill>
              </a:rPr>
              <a:t>MODIS Snow-Cover Screens to Reduce </a:t>
            </a:r>
            <a:r>
              <a:rPr lang="en-US" sz="3200" b="1" dirty="0">
                <a:solidFill>
                  <a:srgbClr val="002060"/>
                </a:solidFill>
              </a:rPr>
              <a:t>S</a:t>
            </a:r>
            <a:r>
              <a:rPr lang="en-US" sz="3200" b="1" dirty="0" smtClean="0">
                <a:solidFill>
                  <a:srgbClr val="002060"/>
                </a:solidFill>
              </a:rPr>
              <a:t>now </a:t>
            </a:r>
            <a:r>
              <a:rPr lang="en-US" sz="3200" b="1" dirty="0">
                <a:solidFill>
                  <a:srgbClr val="002060"/>
                </a:solidFill>
              </a:rPr>
              <a:t>C</a:t>
            </a:r>
            <a:r>
              <a:rPr lang="en-US" sz="3200" b="1" dirty="0" smtClean="0">
                <a:solidFill>
                  <a:srgbClr val="002060"/>
                </a:solidFill>
              </a:rPr>
              <a:t>ommission </a:t>
            </a:r>
            <a:r>
              <a:rPr lang="en-US" sz="3200" b="1" dirty="0">
                <a:solidFill>
                  <a:srgbClr val="002060"/>
                </a:solidFill>
              </a:rPr>
              <a:t>E</a:t>
            </a:r>
            <a:r>
              <a:rPr lang="en-US" sz="3200" b="1" dirty="0" smtClean="0">
                <a:solidFill>
                  <a:srgbClr val="002060"/>
                </a:solidFill>
              </a:rPr>
              <a:t>rrors in C6</a:t>
            </a:r>
            <a:endParaRPr lang="en-US" sz="3200" b="1" dirty="0">
              <a:solidFill>
                <a:srgbClr val="002060"/>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dia_snow_low_commission_error_block.png"/>
          <p:cNvPicPr>
            <a:picLocks noChangeAspect="1"/>
          </p:cNvPicPr>
          <p:nvPr/>
        </p:nvPicPr>
        <p:blipFill>
          <a:blip r:embed="rId3" cstate="print"/>
          <a:stretch>
            <a:fillRect/>
          </a:stretch>
        </p:blipFill>
        <p:spPr>
          <a:xfrm>
            <a:off x="0" y="457197"/>
            <a:ext cx="9144000" cy="2063802"/>
          </a:xfrm>
          <a:prstGeom prst="rect">
            <a:avLst/>
          </a:prstGeom>
        </p:spPr>
      </p:pic>
      <p:pic>
        <p:nvPicPr>
          <p:cNvPr id="5" name="Picture 4" descr="india_snow_mountain_commission_error_block.png"/>
          <p:cNvPicPr>
            <a:picLocks noChangeAspect="1"/>
          </p:cNvPicPr>
          <p:nvPr/>
        </p:nvPicPr>
        <p:blipFill>
          <a:blip r:embed="rId4" cstate="print"/>
          <a:stretch>
            <a:fillRect/>
          </a:stretch>
        </p:blipFill>
        <p:spPr>
          <a:xfrm>
            <a:off x="0" y="4724400"/>
            <a:ext cx="9144000" cy="2060408"/>
          </a:xfrm>
          <a:prstGeom prst="rect">
            <a:avLst/>
          </a:prstGeom>
        </p:spPr>
      </p:pic>
      <p:sp>
        <p:nvSpPr>
          <p:cNvPr id="6" name="TextBox 5"/>
          <p:cNvSpPr txBox="1"/>
          <p:nvPr/>
        </p:nvSpPr>
        <p:spPr>
          <a:xfrm>
            <a:off x="914400" y="2667000"/>
            <a:ext cx="2209800" cy="1815882"/>
          </a:xfrm>
          <a:prstGeom prst="rect">
            <a:avLst/>
          </a:prstGeom>
          <a:noFill/>
        </p:spPr>
        <p:txBody>
          <a:bodyPr wrap="square" rtlCol="0">
            <a:spAutoFit/>
          </a:bodyPr>
          <a:lstStyle/>
          <a:p>
            <a:pPr algn="ctr"/>
            <a:r>
              <a:rPr lang="en-US" sz="1600" b="1" dirty="0" smtClean="0">
                <a:solidFill>
                  <a:srgbClr val="0000FF"/>
                </a:solidFill>
              </a:rPr>
              <a:t>Top - regions of low reflectance;  </a:t>
            </a:r>
          </a:p>
          <a:p>
            <a:pPr algn="ctr"/>
            <a:endParaRPr lang="en-US" sz="1600" b="1" dirty="0" smtClean="0">
              <a:solidFill>
                <a:srgbClr val="0000FF"/>
              </a:solidFill>
            </a:endParaRPr>
          </a:p>
          <a:p>
            <a:pPr algn="ctr"/>
            <a:endParaRPr lang="en-US" sz="1600" b="1" dirty="0" smtClean="0">
              <a:solidFill>
                <a:srgbClr val="0000FF"/>
              </a:solidFill>
            </a:endParaRPr>
          </a:p>
          <a:p>
            <a:pPr algn="ctr"/>
            <a:endParaRPr lang="en-US" sz="1600" b="1" dirty="0" smtClean="0">
              <a:solidFill>
                <a:srgbClr val="0000FF"/>
              </a:solidFill>
            </a:endParaRPr>
          </a:p>
          <a:p>
            <a:pPr algn="ctr"/>
            <a:r>
              <a:rPr lang="en-US" sz="1600" b="1" dirty="0" smtClean="0">
                <a:solidFill>
                  <a:srgbClr val="0000FF"/>
                </a:solidFill>
              </a:rPr>
              <a:t>Bottom - snow covered Himalayas    </a:t>
            </a:r>
            <a:endParaRPr lang="en-US" sz="1600" b="1" dirty="0">
              <a:solidFill>
                <a:srgbClr val="0000FF"/>
              </a:solidFill>
            </a:endParaRPr>
          </a:p>
        </p:txBody>
      </p:sp>
      <p:sp>
        <p:nvSpPr>
          <p:cNvPr id="8" name="TextBox 7"/>
          <p:cNvSpPr txBox="1"/>
          <p:nvPr/>
        </p:nvSpPr>
        <p:spPr>
          <a:xfrm>
            <a:off x="5029200" y="2514600"/>
            <a:ext cx="2133600" cy="2062103"/>
          </a:xfrm>
          <a:prstGeom prst="rect">
            <a:avLst/>
          </a:prstGeom>
          <a:noFill/>
        </p:spPr>
        <p:txBody>
          <a:bodyPr wrap="square" rtlCol="0">
            <a:spAutoFit/>
          </a:bodyPr>
          <a:lstStyle/>
          <a:p>
            <a:pPr algn="ctr"/>
            <a:r>
              <a:rPr lang="en-US" sz="1600" b="1" dirty="0" smtClean="0">
                <a:solidFill>
                  <a:srgbClr val="0000FF"/>
                </a:solidFill>
              </a:rPr>
              <a:t>Spectral screens applied prevent  snow commission errors in above situations and have minimal effect on snow cover detection in the Himalayas (below).  </a:t>
            </a:r>
            <a:endParaRPr lang="en-US" sz="1600" b="1" dirty="0">
              <a:solidFill>
                <a:srgbClr val="0000FF"/>
              </a:solidFill>
            </a:endParaRPr>
          </a:p>
        </p:txBody>
      </p:sp>
      <p:sp>
        <p:nvSpPr>
          <p:cNvPr id="10" name="TextBox 9"/>
          <p:cNvSpPr txBox="1"/>
          <p:nvPr/>
        </p:nvSpPr>
        <p:spPr>
          <a:xfrm>
            <a:off x="0" y="11668"/>
            <a:ext cx="9144000" cy="1107996"/>
          </a:xfrm>
          <a:prstGeom prst="rect">
            <a:avLst/>
          </a:prstGeom>
          <a:noFill/>
        </p:spPr>
        <p:txBody>
          <a:bodyPr wrap="square" rtlCol="0">
            <a:spAutoFit/>
          </a:bodyPr>
          <a:lstStyle/>
          <a:p>
            <a:pPr algn="ctr"/>
            <a:r>
              <a:rPr lang="en-US" sz="2400" b="1" dirty="0" smtClean="0">
                <a:solidFill>
                  <a:srgbClr val="FF0000"/>
                </a:solidFill>
                <a:effectLst>
                  <a:outerShdw blurRad="38100" dist="38100" dir="2700000" algn="tl">
                    <a:srgbClr val="000000">
                      <a:alpha val="43137"/>
                    </a:srgbClr>
                  </a:outerShdw>
                </a:effectLst>
              </a:rPr>
              <a:t>Screens developed to prevent snow commission errors based reflectance characteristics - India and Himalayas  </a:t>
            </a:r>
          </a:p>
          <a:p>
            <a:pPr algn="ctr"/>
            <a:endParaRPr lang="en-US" b="1" dirty="0">
              <a:solidFill>
                <a:srgbClr val="FF0000"/>
              </a:solidFill>
              <a:effectLst>
                <a:outerShdw blurRad="38100" dist="38100" dir="2700000" algn="tl">
                  <a:srgbClr val="000000">
                    <a:alpha val="43137"/>
                  </a:srgbClr>
                </a:outerShdw>
              </a:effectLst>
            </a:endParaRPr>
          </a:p>
        </p:txBody>
      </p:sp>
      <p:sp>
        <p:nvSpPr>
          <p:cNvPr id="12" name="TextBox 11"/>
          <p:cNvSpPr txBox="1"/>
          <p:nvPr/>
        </p:nvSpPr>
        <p:spPr>
          <a:xfrm>
            <a:off x="990600" y="2237601"/>
            <a:ext cx="2133600" cy="276999"/>
          </a:xfrm>
          <a:prstGeom prst="rect">
            <a:avLst/>
          </a:prstGeom>
          <a:noFill/>
        </p:spPr>
        <p:txBody>
          <a:bodyPr wrap="square" rtlCol="0">
            <a:spAutoFit/>
          </a:bodyPr>
          <a:lstStyle/>
          <a:p>
            <a:r>
              <a:rPr lang="en-US" sz="1200" b="1" dirty="0" smtClean="0">
                <a:solidFill>
                  <a:schemeClr val="bg1"/>
                </a:solidFill>
              </a:rPr>
              <a:t>MODO2HKM 2003003.0440</a:t>
            </a:r>
            <a:endParaRPr lang="en-US" sz="1200" dirty="0">
              <a:solidFill>
                <a:schemeClr val="bg1"/>
              </a:solidFill>
            </a:endParaRPr>
          </a:p>
        </p:txBody>
      </p:sp>
      <p:sp>
        <p:nvSpPr>
          <p:cNvPr id="13" name="TextBox 12"/>
          <p:cNvSpPr txBox="1"/>
          <p:nvPr/>
        </p:nvSpPr>
        <p:spPr>
          <a:xfrm>
            <a:off x="3048000" y="2209800"/>
            <a:ext cx="1828800" cy="276999"/>
          </a:xfrm>
          <a:prstGeom prst="rect">
            <a:avLst/>
          </a:prstGeom>
          <a:noFill/>
        </p:spPr>
        <p:txBody>
          <a:bodyPr wrap="square" rtlCol="0">
            <a:spAutoFit/>
          </a:bodyPr>
          <a:lstStyle/>
          <a:p>
            <a:r>
              <a:rPr lang="en-US" sz="1200" b="1" dirty="0" smtClean="0">
                <a:solidFill>
                  <a:schemeClr val="bg1"/>
                </a:solidFill>
              </a:rPr>
              <a:t>MOD10_L2 FSC</a:t>
            </a:r>
            <a:endParaRPr lang="en-US" sz="1200" dirty="0"/>
          </a:p>
        </p:txBody>
      </p:sp>
      <p:sp>
        <p:nvSpPr>
          <p:cNvPr id="16" name="TextBox 15"/>
          <p:cNvSpPr txBox="1"/>
          <p:nvPr/>
        </p:nvSpPr>
        <p:spPr>
          <a:xfrm>
            <a:off x="2971800" y="2514600"/>
            <a:ext cx="2103783" cy="2062103"/>
          </a:xfrm>
          <a:prstGeom prst="rect">
            <a:avLst/>
          </a:prstGeom>
          <a:noFill/>
        </p:spPr>
        <p:txBody>
          <a:bodyPr wrap="square" rtlCol="0">
            <a:spAutoFit/>
          </a:bodyPr>
          <a:lstStyle/>
          <a:p>
            <a:pPr algn="ctr"/>
            <a:r>
              <a:rPr lang="en-US" sz="1600" b="1" dirty="0" smtClean="0">
                <a:solidFill>
                  <a:srgbClr val="0000FF"/>
                </a:solidFill>
              </a:rPr>
              <a:t>Top - image has snow commission errors (blue) in snow free region.  Only the low visible reflectance screen is applied and results in no decision, the orange pixels.  </a:t>
            </a:r>
            <a:endParaRPr lang="en-US" sz="1600" b="1" dirty="0">
              <a:solidFill>
                <a:srgbClr val="0000FF"/>
              </a:solidFill>
            </a:endParaRPr>
          </a:p>
        </p:txBody>
      </p:sp>
      <p:sp>
        <p:nvSpPr>
          <p:cNvPr id="18" name="TextBox 17"/>
          <p:cNvSpPr txBox="1"/>
          <p:nvPr/>
        </p:nvSpPr>
        <p:spPr>
          <a:xfrm>
            <a:off x="7010400" y="2667000"/>
            <a:ext cx="2133600" cy="1569660"/>
          </a:xfrm>
          <a:prstGeom prst="rect">
            <a:avLst/>
          </a:prstGeom>
          <a:noFill/>
        </p:spPr>
        <p:txBody>
          <a:bodyPr wrap="square" rtlCol="0">
            <a:spAutoFit/>
          </a:bodyPr>
          <a:lstStyle/>
          <a:p>
            <a:pPr algn="ctr"/>
            <a:r>
              <a:rPr lang="en-US" sz="1600" b="1" dirty="0" smtClean="0">
                <a:solidFill>
                  <a:srgbClr val="0000FF"/>
                </a:solidFill>
              </a:rPr>
              <a:t>Screens are set as bit flags in the QA to track which screen(s) were applied.  Shades of gray indicate which flag(s) were set to on.  </a:t>
            </a:r>
            <a:endParaRPr lang="en-US" sz="1600" b="1"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2325231"/>
            <a:ext cx="8077200" cy="2000548"/>
          </a:xfrm>
          <a:prstGeom prst="rect">
            <a:avLst/>
          </a:prstGeom>
          <a:noFill/>
        </p:spPr>
        <p:txBody>
          <a:bodyPr wrap="square" rtlCol="0">
            <a:spAutoFit/>
          </a:bodyPr>
          <a:lstStyle/>
          <a:p>
            <a:pPr>
              <a:buFont typeface="Arial" pitchFamily="34" charset="0"/>
              <a:buChar char="•"/>
            </a:pPr>
            <a:r>
              <a:rPr lang="en-US" sz="2400" b="1" dirty="0" smtClean="0">
                <a:solidFill>
                  <a:srgbClr val="002060"/>
                </a:solidFill>
              </a:rPr>
              <a:t>Use more information from the MOD35_L2 cloud mask:</a:t>
            </a:r>
          </a:p>
          <a:p>
            <a:pPr lvl="1"/>
            <a:endParaRPr lang="en-US" sz="2000" dirty="0" smtClean="0">
              <a:solidFill>
                <a:srgbClr val="002060"/>
              </a:solidFill>
            </a:endParaRPr>
          </a:p>
          <a:p>
            <a:pPr lvl="1">
              <a:buFont typeface="Arial" pitchFamily="34" charset="0"/>
              <a:buChar char="•"/>
            </a:pPr>
            <a:r>
              <a:rPr lang="en-US" sz="2000" dirty="0" smtClean="0">
                <a:solidFill>
                  <a:srgbClr val="002060"/>
                </a:solidFill>
              </a:rPr>
              <a:t>Reduce cloud mask detection of snow as ‘certain cloud’ in some situations by examining MOD35 processing path and cloud spectral tests results, to reduce snow/cloud confusion</a:t>
            </a:r>
          </a:p>
          <a:p>
            <a:pPr lvl="1">
              <a:buFont typeface="Arial" pitchFamily="34" charset="0"/>
              <a:buChar char="•"/>
            </a:pPr>
            <a:endParaRPr lang="en-US" sz="2000" dirty="0" smtClean="0">
              <a:solidFill>
                <a:srgbClr val="002060"/>
              </a:solidFill>
            </a:endParaRPr>
          </a:p>
        </p:txBody>
      </p:sp>
      <p:sp>
        <p:nvSpPr>
          <p:cNvPr id="4" name="TextBox 3"/>
          <p:cNvSpPr txBox="1"/>
          <p:nvPr/>
        </p:nvSpPr>
        <p:spPr>
          <a:xfrm>
            <a:off x="990600" y="990600"/>
            <a:ext cx="7315200" cy="584775"/>
          </a:xfrm>
          <a:prstGeom prst="rect">
            <a:avLst/>
          </a:prstGeom>
          <a:noFill/>
        </p:spPr>
        <p:txBody>
          <a:bodyPr wrap="square" rtlCol="0">
            <a:spAutoFit/>
          </a:bodyPr>
          <a:lstStyle/>
          <a:p>
            <a:pPr algn="ctr"/>
            <a:r>
              <a:rPr lang="en-US" sz="3200" b="1" dirty="0" smtClean="0">
                <a:solidFill>
                  <a:srgbClr val="002060"/>
                </a:solidFill>
              </a:rPr>
              <a:t>MODIS Snow-Cover C6 Revisions, cont’d.</a:t>
            </a:r>
            <a:endParaRPr lang="en-US" sz="3200" b="1" dirty="0">
              <a:solidFill>
                <a:srgbClr val="002060"/>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213" y="496669"/>
            <a:ext cx="8520742" cy="646331"/>
          </a:xfrm>
          <a:prstGeom prst="rect">
            <a:avLst/>
          </a:prstGeom>
          <a:noFill/>
        </p:spPr>
        <p:txBody>
          <a:bodyPr wrap="square" rtlCol="0">
            <a:spAutoFit/>
          </a:bodyPr>
          <a:lstStyle/>
          <a:p>
            <a:pPr algn="ctr"/>
            <a:r>
              <a:rPr lang="en-US" sz="3600" b="1" dirty="0">
                <a:solidFill>
                  <a:srgbClr val="002060"/>
                </a:solidFill>
              </a:rPr>
              <a:t>MODIS Snow Products used in </a:t>
            </a:r>
            <a:r>
              <a:rPr lang="en-US" sz="3600" b="1" dirty="0" err="1">
                <a:solidFill>
                  <a:srgbClr val="002060"/>
                </a:solidFill>
              </a:rPr>
              <a:t>SnowPEX</a:t>
            </a:r>
            <a:endParaRPr lang="en-US" sz="3600" b="1" dirty="0">
              <a:solidFill>
                <a:srgbClr val="002060"/>
              </a:solidFill>
            </a:endParaRPr>
          </a:p>
        </p:txBody>
      </p:sp>
      <p:sp>
        <p:nvSpPr>
          <p:cNvPr id="4" name="TextBox 3"/>
          <p:cNvSpPr txBox="1"/>
          <p:nvPr/>
        </p:nvSpPr>
        <p:spPr>
          <a:xfrm>
            <a:off x="311629" y="1066800"/>
            <a:ext cx="8520742" cy="5324535"/>
          </a:xfrm>
          <a:prstGeom prst="rect">
            <a:avLst/>
          </a:prstGeom>
          <a:noFill/>
        </p:spPr>
        <p:txBody>
          <a:bodyPr wrap="square" rtlCol="0">
            <a:spAutoFit/>
          </a:bodyPr>
          <a:lstStyle/>
          <a:p>
            <a:pPr algn="ctr"/>
            <a:endParaRPr lang="en-US" sz="2000" b="1" dirty="0">
              <a:solidFill>
                <a:srgbClr val="002060"/>
              </a:solidFill>
            </a:endParaRPr>
          </a:p>
          <a:p>
            <a:pPr marL="342900" indent="-342900">
              <a:buFont typeface="Arial" panose="020B0604020202020204" pitchFamily="34" charset="0"/>
              <a:buChar char="•"/>
            </a:pPr>
            <a:r>
              <a:rPr lang="en-US" sz="2000" dirty="0">
                <a:solidFill>
                  <a:srgbClr val="002060"/>
                </a:solidFill>
              </a:rPr>
              <a:t>Satellite Snow Products </a:t>
            </a:r>
            <a:r>
              <a:rPr lang="en-US" sz="2000" dirty="0" err="1">
                <a:solidFill>
                  <a:srgbClr val="002060"/>
                </a:solidFill>
              </a:rPr>
              <a:t>intercomparison</a:t>
            </a:r>
            <a:r>
              <a:rPr lang="en-US" sz="2000" dirty="0">
                <a:solidFill>
                  <a:srgbClr val="002060"/>
                </a:solidFill>
              </a:rPr>
              <a:t> and evaluation Exercise (</a:t>
            </a:r>
            <a:r>
              <a:rPr lang="en-US" sz="2000" dirty="0" err="1">
                <a:solidFill>
                  <a:srgbClr val="002060"/>
                </a:solidFill>
              </a:rPr>
              <a:t>SnowPEX</a:t>
            </a:r>
            <a:r>
              <a:rPr lang="en-US" sz="2000" dirty="0">
                <a:solidFill>
                  <a:srgbClr val="002060"/>
                </a:solidFill>
              </a:rPr>
              <a:t>)</a:t>
            </a:r>
            <a:r>
              <a:rPr lang="en-US" sz="2000" dirty="0" smtClean="0">
                <a:solidFill>
                  <a:srgbClr val="002060"/>
                </a:solidFill>
              </a:rPr>
              <a:t> </a:t>
            </a:r>
            <a:r>
              <a:rPr lang="en-US" sz="2000" dirty="0">
                <a:solidFill>
                  <a:srgbClr val="002060"/>
                </a:solidFill>
              </a:rPr>
              <a:t>consists of an international team that </a:t>
            </a:r>
            <a:r>
              <a:rPr lang="en-US" sz="2000" dirty="0" smtClean="0">
                <a:solidFill>
                  <a:srgbClr val="002060"/>
                </a:solidFill>
              </a:rPr>
              <a:t>will </a:t>
            </a:r>
            <a:r>
              <a:rPr lang="en-US" sz="2000" dirty="0">
                <a:solidFill>
                  <a:srgbClr val="002060"/>
                </a:solidFill>
              </a:rPr>
              <a:t>evaluate and compare current global / hemispheric snow-cover products to quantify uncertainty of long-term trends in snow-cover extent (SCE) and snow-water equivalent (SWE)</a:t>
            </a:r>
          </a:p>
          <a:p>
            <a:pPr marL="342900" indent="-342900">
              <a:buFont typeface="Arial" panose="020B0604020202020204" pitchFamily="34" charset="0"/>
              <a:buChar char="•"/>
            </a:pPr>
            <a:endParaRPr lang="en-US" sz="2000" dirty="0">
              <a:solidFill>
                <a:srgbClr val="002060"/>
              </a:solidFill>
            </a:endParaRPr>
          </a:p>
          <a:p>
            <a:pPr marL="342900" indent="-342900">
              <a:buFont typeface="Arial" panose="020B0604020202020204" pitchFamily="34" charset="0"/>
              <a:buChar char="•"/>
            </a:pPr>
            <a:r>
              <a:rPr lang="en-US" sz="2000" dirty="0">
                <a:solidFill>
                  <a:srgbClr val="002060"/>
                </a:solidFill>
              </a:rPr>
              <a:t>ESA initiated </a:t>
            </a:r>
            <a:r>
              <a:rPr lang="en-US" sz="2000" dirty="0" err="1">
                <a:solidFill>
                  <a:srgbClr val="002060"/>
                </a:solidFill>
              </a:rPr>
              <a:t>SnowPEX</a:t>
            </a:r>
            <a:r>
              <a:rPr lang="en-US" sz="2000" dirty="0">
                <a:solidFill>
                  <a:srgbClr val="002060"/>
                </a:solidFill>
              </a:rPr>
              <a:t>, a high priority for the Global Cryosphere Watch (GCW)</a:t>
            </a:r>
          </a:p>
          <a:p>
            <a:pPr marL="342900" indent="-342900">
              <a:buFont typeface="Arial" panose="020B0604020202020204" pitchFamily="34" charset="0"/>
              <a:buChar char="•"/>
            </a:pPr>
            <a:endParaRPr lang="en-US" sz="2000" dirty="0">
              <a:solidFill>
                <a:srgbClr val="002060"/>
              </a:solidFill>
            </a:endParaRPr>
          </a:p>
          <a:p>
            <a:pPr marL="342900" indent="-342900">
              <a:buFont typeface="Arial" panose="020B0604020202020204" pitchFamily="34" charset="0"/>
              <a:buChar char="•"/>
            </a:pPr>
            <a:r>
              <a:rPr lang="en-US" sz="2000" dirty="0">
                <a:solidFill>
                  <a:srgbClr val="002060"/>
                </a:solidFill>
              </a:rPr>
              <a:t>The MODIS snow project has so far contributed five years of MOD10A1 SCE products in the format required by </a:t>
            </a:r>
            <a:r>
              <a:rPr lang="en-US" sz="2000" dirty="0" err="1" smtClean="0">
                <a:solidFill>
                  <a:srgbClr val="002060"/>
                </a:solidFill>
              </a:rPr>
              <a:t>SnowPEX</a:t>
            </a:r>
            <a:endParaRPr lang="en-US" sz="2000" dirty="0" smtClean="0">
              <a:solidFill>
                <a:srgbClr val="002060"/>
              </a:solidFill>
            </a:endParaRPr>
          </a:p>
          <a:p>
            <a:pPr marL="342900" indent="-342900">
              <a:buFont typeface="Arial" panose="020B0604020202020204" pitchFamily="34" charset="0"/>
              <a:buChar char="•"/>
            </a:pPr>
            <a:endParaRPr lang="en-US" sz="2000" dirty="0">
              <a:solidFill>
                <a:srgbClr val="002060"/>
              </a:solidFill>
            </a:endParaRPr>
          </a:p>
          <a:p>
            <a:pPr marL="342900" indent="-342900">
              <a:buFont typeface="Arial" panose="020B0604020202020204" pitchFamily="34" charset="0"/>
              <a:buChar char="•"/>
            </a:pPr>
            <a:r>
              <a:rPr lang="en-US" sz="2000" dirty="0" smtClean="0">
                <a:solidFill>
                  <a:srgbClr val="002060"/>
                </a:solidFill>
              </a:rPr>
              <a:t>Snow map validation for </a:t>
            </a:r>
            <a:r>
              <a:rPr lang="en-US" sz="2000" dirty="0" err="1" smtClean="0">
                <a:solidFill>
                  <a:srgbClr val="002060"/>
                </a:solidFill>
              </a:rPr>
              <a:t>SnowPEX</a:t>
            </a:r>
            <a:r>
              <a:rPr lang="en-US" sz="2000" dirty="0" smtClean="0">
                <a:solidFill>
                  <a:srgbClr val="002060"/>
                </a:solidFill>
              </a:rPr>
              <a:t> </a:t>
            </a:r>
            <a:r>
              <a:rPr lang="en-US" sz="2000" dirty="0">
                <a:solidFill>
                  <a:srgbClr val="002060"/>
                </a:solidFill>
              </a:rPr>
              <a:t>will be accomplished using Landsat and other high-resolution </a:t>
            </a:r>
            <a:r>
              <a:rPr lang="en-US" sz="2000" dirty="0" smtClean="0">
                <a:solidFill>
                  <a:srgbClr val="002060"/>
                </a:solidFill>
              </a:rPr>
              <a:t>imagery</a:t>
            </a:r>
          </a:p>
          <a:p>
            <a:pPr marL="342900" indent="-342900">
              <a:buFont typeface="Arial" panose="020B0604020202020204" pitchFamily="34" charset="0"/>
              <a:buChar char="•"/>
            </a:pPr>
            <a:endParaRPr lang="en-US" sz="2000" dirty="0">
              <a:solidFill>
                <a:srgbClr val="002060"/>
              </a:solidFill>
            </a:endParaRPr>
          </a:p>
          <a:p>
            <a:pPr marL="342900" indent="-342900">
              <a:buFont typeface="Arial" panose="020B0604020202020204" pitchFamily="34" charset="0"/>
              <a:buChar char="•"/>
            </a:pPr>
            <a:r>
              <a:rPr lang="en-US" sz="2000" dirty="0" smtClean="0">
                <a:solidFill>
                  <a:srgbClr val="002060"/>
                </a:solidFill>
              </a:rPr>
              <a:t>The standard MODIS snow-cover product, MOD10A1, is one of the key products of interest to </a:t>
            </a:r>
            <a:r>
              <a:rPr lang="en-US" sz="2000" dirty="0" err="1" smtClean="0">
                <a:solidFill>
                  <a:srgbClr val="002060"/>
                </a:solidFill>
              </a:rPr>
              <a:t>SnowPEX</a:t>
            </a:r>
            <a:endParaRPr lang="en-US" sz="2000" dirty="0">
              <a:solidFill>
                <a:srgbClr val="002060"/>
              </a:solidFill>
            </a:endParaRPr>
          </a:p>
        </p:txBody>
      </p:sp>
    </p:spTree>
    <p:extLst>
      <p:ext uri="{BB962C8B-B14F-4D97-AF65-F5344CB8AC3E}">
        <p14:creationId xmlns:p14="http://schemas.microsoft.com/office/powerpoint/2010/main" val="24079845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739914"/>
            <a:ext cx="7315200" cy="707886"/>
          </a:xfrm>
          <a:prstGeom prst="rect">
            <a:avLst/>
          </a:prstGeom>
          <a:noFill/>
        </p:spPr>
        <p:txBody>
          <a:bodyPr wrap="square" rtlCol="0">
            <a:spAutoFit/>
          </a:bodyPr>
          <a:lstStyle/>
          <a:p>
            <a:pPr algn="ctr"/>
            <a:r>
              <a:rPr lang="en-US" sz="4000" b="1" dirty="0" smtClean="0">
                <a:solidFill>
                  <a:srgbClr val="002060"/>
                </a:solidFill>
              </a:rPr>
              <a:t>MODIS Collection-6 (C6) status</a:t>
            </a:r>
            <a:endParaRPr lang="en-US" sz="4000" b="1" dirty="0">
              <a:solidFill>
                <a:srgbClr val="002060"/>
              </a:solidFill>
            </a:endParaRPr>
          </a:p>
        </p:txBody>
      </p:sp>
      <p:sp>
        <p:nvSpPr>
          <p:cNvPr id="3" name="Rectangle 2"/>
          <p:cNvSpPr/>
          <p:nvPr/>
        </p:nvSpPr>
        <p:spPr>
          <a:xfrm>
            <a:off x="685800" y="1720602"/>
            <a:ext cx="8077200" cy="3308598"/>
          </a:xfrm>
          <a:prstGeom prst="rect">
            <a:avLst/>
          </a:prstGeom>
        </p:spPr>
        <p:txBody>
          <a:bodyPr wrap="square">
            <a:spAutoFit/>
          </a:bodyPr>
          <a:lstStyle/>
          <a:p>
            <a:endParaRPr lang="en-US" sz="1900" dirty="0" smtClean="0">
              <a:solidFill>
                <a:srgbClr val="002060"/>
              </a:solidFill>
            </a:endParaRPr>
          </a:p>
          <a:p>
            <a:pPr>
              <a:buFont typeface="Arial" pitchFamily="34" charset="0"/>
              <a:buChar char="•"/>
            </a:pPr>
            <a:r>
              <a:rPr lang="en-US" sz="1900" dirty="0" smtClean="0">
                <a:solidFill>
                  <a:srgbClr val="002060"/>
                </a:solidFill>
              </a:rPr>
              <a:t> Implemented the Quantitative Image Retrieval (QIR) algorithm* for Aqua MODIS band 6 (1.6 µm).  </a:t>
            </a:r>
            <a:r>
              <a:rPr lang="en-US" sz="1900" dirty="0" smtClean="0">
                <a:solidFill>
                  <a:srgbClr val="002060"/>
                </a:solidFill>
                <a:effectLst>
                  <a:outerShdw blurRad="38100" dist="38100" dir="2700000" algn="tl">
                    <a:srgbClr val="000000">
                      <a:alpha val="43137"/>
                    </a:srgbClr>
                  </a:outerShdw>
                </a:effectLst>
              </a:rPr>
              <a:t>Terra and Aqua will use same snow algorithm in C6.  </a:t>
            </a:r>
            <a:r>
              <a:rPr lang="en-US" sz="1900" dirty="0" smtClean="0">
                <a:solidFill>
                  <a:srgbClr val="002060"/>
                </a:solidFill>
              </a:rPr>
              <a:t>MODAPS has implemented the QIR algorithm for testing and production.  </a:t>
            </a:r>
            <a:r>
              <a:rPr lang="en-US" sz="1900" dirty="0" smtClean="0">
                <a:solidFill>
                  <a:srgbClr val="002060"/>
                </a:solidFill>
                <a:effectLst>
                  <a:outerShdw blurRad="38100" dist="38100" dir="2700000" algn="tl">
                    <a:srgbClr val="000000">
                      <a:alpha val="43137"/>
                    </a:srgbClr>
                  </a:outerShdw>
                </a:effectLst>
              </a:rPr>
              <a:t>This should greatly improve the MODIS Aqua snow-cover product.</a:t>
            </a:r>
            <a:endParaRPr lang="en-US" sz="1900" dirty="0" smtClean="0">
              <a:solidFill>
                <a:srgbClr val="002060"/>
              </a:solidFill>
            </a:endParaRPr>
          </a:p>
          <a:p>
            <a:endParaRPr lang="en-US" sz="1900" dirty="0" smtClean="0">
              <a:solidFill>
                <a:srgbClr val="002060"/>
              </a:solidFill>
            </a:endParaRPr>
          </a:p>
          <a:p>
            <a:pPr>
              <a:buFont typeface="Arial" pitchFamily="34" charset="0"/>
              <a:buChar char="•"/>
            </a:pPr>
            <a:r>
              <a:rPr lang="en-US" sz="1900" dirty="0" smtClean="0">
                <a:solidFill>
                  <a:srgbClr val="002060"/>
                </a:solidFill>
              </a:rPr>
              <a:t>Increased accuracy of the UMD land/water mask has improved the accuracy of the snow products</a:t>
            </a:r>
          </a:p>
          <a:p>
            <a:pPr>
              <a:buFont typeface="Arial" pitchFamily="34" charset="0"/>
              <a:buChar char="•"/>
            </a:pPr>
            <a:endParaRPr lang="en-US" sz="1900" dirty="0" smtClean="0">
              <a:solidFill>
                <a:srgbClr val="002060"/>
              </a:solidFill>
            </a:endParaRPr>
          </a:p>
          <a:p>
            <a:pPr>
              <a:buFont typeface="Arial" pitchFamily="34" charset="0"/>
              <a:buChar char="•"/>
            </a:pPr>
            <a:r>
              <a:rPr lang="en-US" sz="1900" dirty="0" smtClean="0">
                <a:solidFill>
                  <a:srgbClr val="002060"/>
                </a:solidFill>
                <a:effectLst>
                  <a:outerShdw blurRad="38100" dist="38100" dir="2700000" algn="tl">
                    <a:srgbClr val="000000">
                      <a:alpha val="43137"/>
                    </a:srgbClr>
                  </a:outerShdw>
                </a:effectLst>
              </a:rPr>
              <a:t>When evaluation of the C6 algorithm has been completed, MODAPS will make the product in Tier 2 processing</a:t>
            </a:r>
            <a:endParaRPr lang="en-US" sz="1900" dirty="0" smtClean="0">
              <a:solidFill>
                <a:srgbClr val="002060"/>
              </a:solidFill>
            </a:endParaRPr>
          </a:p>
        </p:txBody>
      </p:sp>
      <p:sp>
        <p:nvSpPr>
          <p:cNvPr id="4" name="TextBox 3"/>
          <p:cNvSpPr txBox="1"/>
          <p:nvPr/>
        </p:nvSpPr>
        <p:spPr>
          <a:xfrm>
            <a:off x="533400" y="6172200"/>
            <a:ext cx="7010400" cy="461665"/>
          </a:xfrm>
          <a:prstGeom prst="rect">
            <a:avLst/>
          </a:prstGeom>
          <a:noFill/>
        </p:spPr>
        <p:txBody>
          <a:bodyPr wrap="square" rtlCol="0">
            <a:spAutoFit/>
          </a:bodyPr>
          <a:lstStyle/>
          <a:p>
            <a:r>
              <a:rPr lang="en-US" sz="1200" dirty="0" smtClean="0">
                <a:solidFill>
                  <a:srgbClr val="002060"/>
                </a:solidFill>
              </a:rPr>
              <a:t>*Developed by Irina </a:t>
            </a:r>
            <a:r>
              <a:rPr lang="en-US" sz="1200" dirty="0" err="1" smtClean="0">
                <a:solidFill>
                  <a:srgbClr val="002060"/>
                </a:solidFill>
              </a:rPr>
              <a:t>Gladkova</a:t>
            </a:r>
            <a:r>
              <a:rPr lang="en-US" sz="1200" dirty="0" smtClean="0">
                <a:solidFill>
                  <a:srgbClr val="002060"/>
                </a:solidFill>
              </a:rPr>
              <a:t> et al. - QIR url: csdirs.ccny.cuny.edu/</a:t>
            </a:r>
            <a:r>
              <a:rPr lang="en-US" sz="1200" dirty="0" err="1" smtClean="0">
                <a:solidFill>
                  <a:srgbClr val="002060"/>
                </a:solidFill>
              </a:rPr>
              <a:t>csdirs</a:t>
            </a:r>
            <a:r>
              <a:rPr lang="en-US" sz="1200" dirty="0" smtClean="0">
                <a:solidFill>
                  <a:srgbClr val="002060"/>
                </a:solidFill>
              </a:rPr>
              <a:t>/projects/multi-band-statistical-restoration-aqua</a:t>
            </a:r>
            <a:endParaRPr lang="en-US" sz="1200"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18619</TotalTime>
  <Words>3025</Words>
  <Application>Microsoft Macintosh PowerPoint</Application>
  <PresentationFormat>On-screen Show (4:3)</PresentationFormat>
  <Paragraphs>312</Paragraphs>
  <Slides>34</Slides>
  <Notes>24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VIIRS Sea Ice - Ice Surface Temperature (IST) Product</vt:lpstr>
      <vt:lpstr>VIIRS IST</vt:lpstr>
      <vt:lpstr>VIIRS IST Validation Approach - IceBridge</vt:lpstr>
      <vt:lpstr>VIIRS IST validation - IceBridge</vt:lpstr>
      <vt:lpstr>VIIRS IST Inter-comparison Approach</vt:lpstr>
      <vt:lpstr>VIIRS Ice Extent</vt:lpstr>
      <vt:lpstr>VIIRS Ice Extent</vt:lpstr>
      <vt:lpstr>VIIRS Ice Extent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dorothy k. hall</dc:creator>
  <cp:lastModifiedBy>Brandon Maccherone</cp:lastModifiedBy>
  <cp:revision>409</cp:revision>
  <dcterms:created xsi:type="dcterms:W3CDTF">2015-01-27T14:58:12Z</dcterms:created>
  <dcterms:modified xsi:type="dcterms:W3CDTF">2015-05-28T19:02:30Z</dcterms:modified>
</cp:coreProperties>
</file>