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36" r:id="rId3"/>
    <p:sldId id="305" r:id="rId4"/>
    <p:sldId id="261" r:id="rId5"/>
    <p:sldId id="325" r:id="rId6"/>
    <p:sldId id="331" r:id="rId7"/>
    <p:sldId id="342" r:id="rId8"/>
    <p:sldId id="338" r:id="rId9"/>
    <p:sldId id="339" r:id="rId10"/>
    <p:sldId id="337" r:id="rId11"/>
    <p:sldId id="282" r:id="rId12"/>
    <p:sldId id="290" r:id="rId13"/>
    <p:sldId id="292" r:id="rId14"/>
    <p:sldId id="291" r:id="rId15"/>
    <p:sldId id="335" r:id="rId16"/>
    <p:sldId id="309" r:id="rId17"/>
    <p:sldId id="310" r:id="rId18"/>
    <p:sldId id="303" r:id="rId19"/>
    <p:sldId id="343" r:id="rId20"/>
    <p:sldId id="344" r:id="rId21"/>
    <p:sldId id="311" r:id="rId22"/>
    <p:sldId id="312" r:id="rId23"/>
    <p:sldId id="313" r:id="rId24"/>
    <p:sldId id="346" r:id="rId25"/>
    <p:sldId id="347" r:id="rId26"/>
    <p:sldId id="320" r:id="rId27"/>
    <p:sldId id="330" r:id="rId28"/>
    <p:sldId id="349" r:id="rId29"/>
    <p:sldId id="306" r:id="rId30"/>
    <p:sldId id="353" r:id="rId31"/>
    <p:sldId id="322" r:id="rId32"/>
    <p:sldId id="302" r:id="rId33"/>
    <p:sldId id="308" r:id="rId34"/>
    <p:sldId id="321" r:id="rId35"/>
    <p:sldId id="285" r:id="rId36"/>
    <p:sldId id="350" r:id="rId37"/>
    <p:sldId id="262" r:id="rId38"/>
    <p:sldId id="26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3" autoAdjust="0"/>
    <p:restoredTop sz="94660"/>
  </p:normalViewPr>
  <p:slideViewPr>
    <p:cSldViewPr snapToGrid="0" snapToObjects="1">
      <p:cViewPr>
        <p:scale>
          <a:sx n="103" d="100"/>
          <a:sy n="103" d="100"/>
        </p:scale>
        <p:origin x="-1712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F19BB-7566-4AFC-AF9E-C81BD1D55FE9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1E7FF-3F6A-4319-B194-F3E6A82B0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0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band Howard Gordon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1E7FF-3F6A-4319-B194-F3E6A82B0E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15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Avg global PIC =~5E11 moles PIC or 6E12 grams.  Turning over daily means 6e12 * 365 =2.19*10^15 g per year produced (or 2.2Pg/year) = the same CO2 produced.  Total Global annual NPP=~105.9  x 10^15g/y(Longhurst et al., 1995) and marine NPP is ~47.5E15 gC/y.    2.19E15/47.5E15 = 4.6% of total marine NPP;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179618-A30D-491B-A4A9-BAE0403B877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Paradigm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1E7FF-3F6A-4319-B194-F3E6A82B0E1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13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resolution for</a:t>
            </a:r>
            <a:r>
              <a:rPr lang="en-US" baseline="0" dirty="0" smtClean="0"/>
              <a:t> sub-mesoscale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1E7FF-3F6A-4319-B194-F3E6A82B0E1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1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resolution for</a:t>
            </a:r>
            <a:r>
              <a:rPr lang="en-US" baseline="0" dirty="0" smtClean="0"/>
              <a:t> sub-mesoscale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1E7FF-3F6A-4319-B194-F3E6A82B0E1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1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jpe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jpe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Relationship Id="rId3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4014" y="94619"/>
            <a:ext cx="87879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Helvetica Light"/>
                <a:cs typeface="Helvetica Light"/>
              </a:rPr>
              <a:t>Using AQUA MODIS PIC concentration to determine coccolithophore bloom phenology</a:t>
            </a:r>
            <a:endParaRPr lang="en-US" sz="32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477" y="5375416"/>
            <a:ext cx="5141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Jason Hopkins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Helvetica Light"/>
                <a:cs typeface="Helvetica Light"/>
              </a:rPr>
              <a:t>Post doctoral researcher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Helvetica Light"/>
                <a:cs typeface="Helvetica Light"/>
              </a:rPr>
              <a:t>Bigelow Laboratory for Ocean Sciences</a:t>
            </a:r>
            <a:endParaRPr lang="en-US" sz="2000" dirty="0">
              <a:solidFill>
                <a:schemeClr val="bg1"/>
              </a:solidFill>
              <a:latin typeface="Helvetica Light"/>
              <a:cs typeface="Helvetica Light"/>
            </a:endParaRPr>
          </a:p>
          <a:p>
            <a:r>
              <a:rPr lang="en-US" sz="2000" b="1" dirty="0" err="1">
                <a:solidFill>
                  <a:srgbClr val="000000"/>
                </a:solidFill>
                <a:latin typeface="Helvetica Light"/>
                <a:cs typeface="Helvetica Light"/>
              </a:rPr>
              <a:t>j</a:t>
            </a:r>
            <a:r>
              <a:rPr lang="en-US" sz="2000" b="1" dirty="0" err="1" smtClean="0">
                <a:solidFill>
                  <a:srgbClr val="000000"/>
                </a:solidFill>
                <a:latin typeface="Helvetica Light"/>
                <a:cs typeface="Helvetica Light"/>
              </a:rPr>
              <a:t>hopkins@bigelow.org</a:t>
            </a:r>
            <a:endParaRPr lang="en-US" sz="2000" b="1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  <p:pic>
        <p:nvPicPr>
          <p:cNvPr id="1026" name="Picture 2" descr="Z:\Communications\Logo and templates\logos\A Primary logo\Two Color\CMYK\JPG\BL_Logo_CMY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89374"/>
            <a:ext cx="27432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572" y="5030776"/>
            <a:ext cx="1093228" cy="9357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07" y="1249877"/>
            <a:ext cx="7195127" cy="36176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0407" y="4559785"/>
            <a:ext cx="23631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Helvetica Light"/>
              </a:rPr>
              <a:t>http://visibleearth.nasa.gov/</a:t>
            </a:r>
          </a:p>
        </p:txBody>
      </p:sp>
    </p:spTree>
    <p:extLst>
      <p:ext uri="{BB962C8B-B14F-4D97-AF65-F5344CB8AC3E}">
        <p14:creationId xmlns:p14="http://schemas.microsoft.com/office/powerpoint/2010/main" val="396446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>
          <a:xfrm>
            <a:off x="182563" y="-206375"/>
            <a:ext cx="91440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400" b="1" dirty="0" smtClean="0">
                <a:latin typeface="Helvetica"/>
                <a:cs typeface="Helvetica"/>
              </a:rPr>
              <a:t>Relating surface to integrated PIC</a:t>
            </a:r>
          </a:p>
        </p:txBody>
      </p:sp>
      <p:sp>
        <p:nvSpPr>
          <p:cNvPr id="74755" name="Text Box 7"/>
          <p:cNvSpPr txBox="1">
            <a:spLocks noChangeArrowheads="1"/>
          </p:cNvSpPr>
          <p:nvPr/>
        </p:nvSpPr>
        <p:spPr bwMode="auto">
          <a:xfrm>
            <a:off x="609600" y="6094413"/>
            <a:ext cx="735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alibri" pitchFamily="34" charset="0"/>
              </a:rPr>
              <a:t>The more surface PIC, the more likely it is confined to the surface layer</a:t>
            </a:r>
          </a:p>
        </p:txBody>
      </p:sp>
      <p:pic>
        <p:nvPicPr>
          <p:cNvPr id="74756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61" t="8951" r="4626" b="1593"/>
          <a:stretch>
            <a:fillRect/>
          </a:stretch>
        </p:blipFill>
        <p:spPr>
          <a:xfrm>
            <a:off x="415925" y="706437"/>
            <a:ext cx="8307388" cy="5754688"/>
          </a:xfrm>
        </p:spPr>
      </p:pic>
      <p:sp>
        <p:nvSpPr>
          <p:cNvPr id="28688" name="Text Box 16"/>
          <p:cNvSpPr txBox="1">
            <a:spLocks noChangeArrowheads="1"/>
          </p:cNvSpPr>
          <p:nvPr/>
        </p:nvSpPr>
        <p:spPr bwMode="auto">
          <a:xfrm rot="20354300">
            <a:off x="4617774" y="3499053"/>
            <a:ext cx="3351207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Integrated PIC </a:t>
            </a:r>
            <a:r>
              <a:rPr lang="en-US" altLang="en-US" dirty="0">
                <a:solidFill>
                  <a:srgbClr val="000000"/>
                </a:solidFill>
                <a:latin typeface="Helvetica Light"/>
                <a:cs typeface="Helvetica Light"/>
              </a:rPr>
              <a:t>&lt; expected if 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  <a:latin typeface="Helvetica Light"/>
                <a:cs typeface="Helvetica Light"/>
              </a:rPr>
              <a:t>s</a:t>
            </a:r>
            <a:r>
              <a:rPr lang="en-US" alt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urface PIC homogenous </a:t>
            </a:r>
            <a:r>
              <a:rPr lang="en-US" altLang="en-US" dirty="0">
                <a:solidFill>
                  <a:srgbClr val="000000"/>
                </a:solidFill>
                <a:latin typeface="Helvetica Light"/>
                <a:cs typeface="Helvetica Light"/>
              </a:rPr>
              <a:t>dist.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 rot="20596706">
            <a:off x="3114477" y="1877626"/>
            <a:ext cx="3517865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Integrated PIC </a:t>
            </a:r>
            <a:r>
              <a:rPr lang="en-US" altLang="en-US" dirty="0">
                <a:solidFill>
                  <a:srgbClr val="000000"/>
                </a:solidFill>
                <a:latin typeface="Helvetica Light"/>
                <a:cs typeface="Helvetica Light"/>
              </a:rPr>
              <a:t>&gt; expected if 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  <a:latin typeface="Helvetica Light"/>
                <a:cs typeface="Helvetica Light"/>
              </a:rPr>
              <a:t>s</a:t>
            </a:r>
            <a:r>
              <a:rPr lang="en-US" alt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urface PIC homogenously </a:t>
            </a:r>
            <a:r>
              <a:rPr lang="en-US" altLang="en-US" dirty="0">
                <a:solidFill>
                  <a:srgbClr val="000000"/>
                </a:solidFill>
                <a:latin typeface="Helvetica Light"/>
                <a:cs typeface="Helvetica Light"/>
              </a:rPr>
              <a:t>dist.</a:t>
            </a:r>
          </a:p>
        </p:txBody>
      </p:sp>
      <p:sp>
        <p:nvSpPr>
          <p:cNvPr id="74760" name="Text Box 19"/>
          <p:cNvSpPr txBox="1">
            <a:spLocks noChangeArrowheads="1"/>
          </p:cNvSpPr>
          <p:nvPr/>
        </p:nvSpPr>
        <p:spPr bwMode="auto">
          <a:xfrm rot="-5400000">
            <a:off x="-2351426" y="3388035"/>
            <a:ext cx="5763305" cy="4001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  <a:latin typeface="Helvetica Light"/>
                <a:cs typeface="Helvetica Light"/>
              </a:rPr>
              <a:t>Integrated PIC (to 100m depth; </a:t>
            </a:r>
            <a:r>
              <a:rPr lang="en-US" altLang="en-US" sz="2000" dirty="0" err="1">
                <a:solidFill>
                  <a:srgbClr val="000000"/>
                </a:solidFill>
                <a:latin typeface="Helvetica Light"/>
                <a:cs typeface="Helvetica Light"/>
              </a:rPr>
              <a:t>mmol</a:t>
            </a:r>
            <a:r>
              <a:rPr lang="en-US" altLang="en-US" sz="2000" dirty="0">
                <a:solidFill>
                  <a:srgbClr val="000000"/>
                </a:solidFill>
                <a:latin typeface="Helvetica Light"/>
                <a:cs typeface="Helvetica Light"/>
              </a:rPr>
              <a:t> m</a:t>
            </a:r>
            <a:r>
              <a:rPr lang="en-US" altLang="en-US" sz="2000" baseline="30000" dirty="0">
                <a:solidFill>
                  <a:srgbClr val="000000"/>
                </a:solidFill>
                <a:latin typeface="Helvetica Light"/>
                <a:cs typeface="Helvetica Light"/>
              </a:rPr>
              <a:t>-2</a:t>
            </a:r>
            <a:r>
              <a:rPr lang="en-US" altLang="en-US" sz="2000" dirty="0">
                <a:solidFill>
                  <a:srgbClr val="000000"/>
                </a:solidFill>
                <a:latin typeface="Helvetica Light"/>
                <a:cs typeface="Helvetica Light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299393" y="6449586"/>
            <a:ext cx="8423920" cy="2198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59" name="Text Box 18"/>
          <p:cNvSpPr txBox="1">
            <a:spLocks noChangeArrowheads="1"/>
          </p:cNvSpPr>
          <p:nvPr/>
        </p:nvSpPr>
        <p:spPr bwMode="auto">
          <a:xfrm>
            <a:off x="3427413" y="6207802"/>
            <a:ext cx="2716791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  <a:latin typeface="Helvetica Light"/>
                <a:cs typeface="Helvetica Light"/>
              </a:rPr>
              <a:t>Surface PIC </a:t>
            </a:r>
            <a:r>
              <a:rPr lang="en-US" altLang="en-US" sz="2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(</a:t>
            </a:r>
            <a:r>
              <a:rPr lang="en-US" altLang="en-US" sz="2000" dirty="0">
                <a:solidFill>
                  <a:srgbClr val="000000"/>
                </a:solidFill>
                <a:latin typeface="Helvetica Light"/>
                <a:cs typeface="Helvetica Light"/>
              </a:rPr>
              <a:t>µ</a:t>
            </a:r>
            <a:r>
              <a:rPr lang="en-US" altLang="en-US" sz="2000" dirty="0" err="1" smtClean="0">
                <a:solidFill>
                  <a:srgbClr val="000000"/>
                </a:solidFill>
                <a:latin typeface="Helvetica Light"/>
                <a:cs typeface="Helvetica Light"/>
              </a:rPr>
              <a:t>mol</a:t>
            </a:r>
            <a:r>
              <a:rPr lang="en-US" altLang="en-US" sz="2000" dirty="0" smtClean="0">
                <a:solidFill>
                  <a:srgbClr val="000000"/>
                </a:solidFill>
                <a:latin typeface="Helvetica Light"/>
                <a:cs typeface="Helvetica Light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Helvetica Light"/>
                <a:cs typeface="Helvetica Light"/>
              </a:rPr>
              <a:t>L</a:t>
            </a:r>
            <a:r>
              <a:rPr lang="en-US" altLang="en-US" sz="2000" baseline="30000" dirty="0">
                <a:solidFill>
                  <a:srgbClr val="000000"/>
                </a:solidFill>
                <a:latin typeface="Helvetica Light"/>
                <a:cs typeface="Helvetica Light"/>
              </a:rPr>
              <a:t>-1</a:t>
            </a:r>
            <a:r>
              <a:rPr lang="en-US" altLang="en-US" sz="2000" dirty="0">
                <a:solidFill>
                  <a:srgbClr val="000000"/>
                </a:solidFill>
                <a:latin typeface="Helvetica Light"/>
                <a:cs typeface="Helvetica Light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078019"/>
      </p:ext>
    </p:extLst>
  </p:cSld>
  <p:clrMapOvr>
    <a:masterClrMapping/>
  </p:clrMapOvr>
  <p:transition xmlns:p14="http://schemas.microsoft.com/office/powerpoint/2010/main" advTm="100153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1" animBg="1"/>
      <p:bldP spid="2868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25" y="775861"/>
            <a:ext cx="8147551" cy="5475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794" y="157272"/>
            <a:ext cx="5279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Helvetica"/>
                <a:cs typeface="Helvetica"/>
              </a:rPr>
              <a:t>C</a:t>
            </a:r>
            <a:r>
              <a:rPr lang="en-US" sz="2400" b="1" dirty="0" smtClean="0">
                <a:latin typeface="Helvetica"/>
                <a:cs typeface="Helvetica"/>
              </a:rPr>
              <a:t>occolithophore bloom phenology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3838" y="1085271"/>
            <a:ext cx="17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 Light"/>
                <a:cs typeface="Helvetica Light"/>
              </a:rPr>
              <a:t>North Atlantic</a:t>
            </a: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4271" y="6322742"/>
            <a:ext cx="2333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Light"/>
                <a:cs typeface="Helvetica Light"/>
              </a:rPr>
              <a:t>Hopkins et al., 2015, GBC</a:t>
            </a:r>
            <a:endParaRPr lang="en-US" sz="1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455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794" y="157272"/>
            <a:ext cx="2613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Bloom start date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3" name="Picture 2" descr="NEW_PAPER_START_P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2" y="747319"/>
            <a:ext cx="8471796" cy="53633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74271" y="6322742"/>
            <a:ext cx="2333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Light"/>
                <a:cs typeface="Helvetica Light"/>
              </a:rPr>
              <a:t>Hopkins et al., 2015, GBC</a:t>
            </a:r>
            <a:endParaRPr lang="en-US" sz="1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0436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794" y="157272"/>
            <a:ext cx="2647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Bloom peak date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1" y="806551"/>
            <a:ext cx="8346498" cy="5244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4271" y="6322742"/>
            <a:ext cx="2333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Light"/>
                <a:cs typeface="Helvetica Light"/>
              </a:rPr>
              <a:t>Hopkins et al., 2015, GBC</a:t>
            </a:r>
            <a:endParaRPr lang="en-US" sz="1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1909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794" y="157272"/>
            <a:ext cx="4049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Bloom peak concentration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2" y="996709"/>
            <a:ext cx="8471796" cy="4864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4271" y="6322742"/>
            <a:ext cx="2333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Light"/>
                <a:cs typeface="Helvetica Light"/>
              </a:rPr>
              <a:t>Hopkins et al., 2015, GBC</a:t>
            </a:r>
            <a:endParaRPr lang="en-US" sz="1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2128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794" y="157272"/>
            <a:ext cx="4084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Phytoplankton succession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5" name="Picture 4" descr="Screen Shot 2013-11-27 at 17.20.4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20" y="1094464"/>
            <a:ext cx="6223560" cy="4899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8510" y="6322742"/>
            <a:ext cx="4883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Helvetica Light"/>
                <a:cs typeface="Helvetica Light"/>
              </a:rPr>
              <a:t>Margalef</a:t>
            </a:r>
            <a:r>
              <a:rPr lang="en-US" sz="1400" dirty="0" smtClean="0">
                <a:latin typeface="Helvetica Light"/>
                <a:cs typeface="Helvetica Light"/>
              </a:rPr>
              <a:t>, </a:t>
            </a:r>
            <a:r>
              <a:rPr lang="en-US" sz="1400" dirty="0" err="1" smtClean="0">
                <a:latin typeface="Helvetica Light"/>
                <a:cs typeface="Helvetica Light"/>
              </a:rPr>
              <a:t>Oceanologica</a:t>
            </a:r>
            <a:r>
              <a:rPr lang="en-US" sz="1400" dirty="0" smtClean="0">
                <a:latin typeface="Helvetica Light"/>
                <a:cs typeface="Helvetica Light"/>
              </a:rPr>
              <a:t> acta.,1978 (Image: Balch, 2004)</a:t>
            </a:r>
            <a:endParaRPr lang="en-US" sz="1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68162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794" y="15727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Succession in peaks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73" y="913158"/>
            <a:ext cx="6820054" cy="503168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extBox 3"/>
          <p:cNvSpPr txBox="1"/>
          <p:nvPr/>
        </p:nvSpPr>
        <p:spPr>
          <a:xfrm>
            <a:off x="2059708" y="1171523"/>
            <a:ext cx="262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Species succession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46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05"/>
    </mc:Choice>
    <mc:Fallback xmlns="">
      <p:transition spd="slow" advTm="2640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794" y="157272"/>
            <a:ext cx="369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Co-occurrence of peaks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64" y="918572"/>
            <a:ext cx="6819071" cy="502085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TextBox 8"/>
          <p:cNvSpPr txBox="1"/>
          <p:nvPr/>
        </p:nvSpPr>
        <p:spPr>
          <a:xfrm>
            <a:off x="2072036" y="1171523"/>
            <a:ext cx="288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 Light"/>
                <a:cs typeface="Helvetica Light"/>
              </a:rPr>
              <a:t>Species co-existence</a:t>
            </a:r>
            <a:endParaRPr lang="en-US" dirty="0">
              <a:solidFill>
                <a:srgbClr val="000000"/>
              </a:solidFill>
              <a:latin typeface="Helvetica Light"/>
              <a:cs typeface="Helvetica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3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76"/>
    </mc:Choice>
    <mc:Fallback xmlns="">
      <p:transition spd="slow" advTm="4387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794" y="157272"/>
            <a:ext cx="478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PIC and chlorophyll time-series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89529" y="54385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NEW_FIG4_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321" y="618937"/>
            <a:ext cx="6449359" cy="60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87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794" y="15727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Succession in peaks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73" y="913158"/>
            <a:ext cx="6820054" cy="503168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Left-Right Arrow 4"/>
          <p:cNvSpPr/>
          <p:nvPr/>
        </p:nvSpPr>
        <p:spPr>
          <a:xfrm>
            <a:off x="3311378" y="1742787"/>
            <a:ext cx="1262934" cy="243179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36038" y="1269937"/>
            <a:ext cx="135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 Light"/>
                <a:cs typeface="Helvetica Light"/>
              </a:rPr>
              <a:t>&gt;24 DAYS</a:t>
            </a: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3" name="Picture 2" descr="TIMESERIES_SA_TICK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04" y="1985965"/>
            <a:ext cx="2642084" cy="17373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88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05"/>
    </mc:Choice>
    <mc:Fallback xmlns="">
      <p:transition spd="slow" advTm="2640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000" y="702235"/>
            <a:ext cx="6633882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Helvetica Light"/>
                <a:cs typeface="Helvetica Light"/>
              </a:rPr>
              <a:t>ACKNOWLEDGEMENTS</a:t>
            </a:r>
          </a:p>
          <a:p>
            <a:endParaRPr lang="en-US" sz="2800" dirty="0">
              <a:latin typeface="Helvetica Light"/>
              <a:cs typeface="Helvetica Light"/>
            </a:endParaRPr>
          </a:p>
          <a:p>
            <a:r>
              <a:rPr lang="en-US" sz="2800" dirty="0">
                <a:latin typeface="Helvetica Light"/>
                <a:cs typeface="Helvetica Light"/>
              </a:rPr>
              <a:t>University of Southampton</a:t>
            </a:r>
          </a:p>
          <a:p>
            <a:r>
              <a:rPr lang="en-US" sz="2800" dirty="0">
                <a:latin typeface="Helvetica Light"/>
                <a:cs typeface="Helvetica Light"/>
              </a:rPr>
              <a:t>NASA </a:t>
            </a:r>
            <a:endParaRPr lang="en-US" sz="2800" dirty="0" smtClean="0">
              <a:latin typeface="Helvetica Light"/>
              <a:cs typeface="Helvetica Light"/>
            </a:endParaRPr>
          </a:p>
          <a:p>
            <a:endParaRPr lang="en-US" sz="2800" dirty="0">
              <a:latin typeface="Helvetica Light"/>
              <a:cs typeface="Helvetica Light"/>
            </a:endParaRPr>
          </a:p>
          <a:p>
            <a:r>
              <a:rPr lang="en-US" sz="2800" dirty="0">
                <a:latin typeface="Helvetica Light"/>
                <a:cs typeface="Helvetica Light"/>
              </a:rPr>
              <a:t>Stephanie Henson &amp; Alex </a:t>
            </a:r>
            <a:r>
              <a:rPr lang="en-US" sz="2800" dirty="0" err="1">
                <a:latin typeface="Helvetica Light"/>
                <a:cs typeface="Helvetica Light"/>
              </a:rPr>
              <a:t>Poulton</a:t>
            </a:r>
            <a:r>
              <a:rPr lang="en-US" sz="2800" dirty="0">
                <a:latin typeface="Helvetica Light"/>
                <a:cs typeface="Helvetica Light"/>
              </a:rPr>
              <a:t>, NOC </a:t>
            </a:r>
            <a:r>
              <a:rPr lang="en-US" sz="2800" dirty="0" smtClean="0">
                <a:latin typeface="Helvetica Light"/>
                <a:cs typeface="Helvetica Light"/>
              </a:rPr>
              <a:t>Southampton</a:t>
            </a:r>
          </a:p>
          <a:p>
            <a:endParaRPr lang="en-US" sz="2800" dirty="0">
              <a:latin typeface="Helvetica Light"/>
              <a:cs typeface="Helvetica Light"/>
            </a:endParaRPr>
          </a:p>
          <a:p>
            <a:r>
              <a:rPr lang="en-US" sz="2800" dirty="0">
                <a:latin typeface="Helvetica Light"/>
                <a:cs typeface="Helvetica Light"/>
              </a:rPr>
              <a:t>Barney Balch, Bruce Bowler, Dave </a:t>
            </a:r>
            <a:r>
              <a:rPr lang="en-US" sz="2800" dirty="0" err="1">
                <a:latin typeface="Helvetica Light"/>
                <a:cs typeface="Helvetica Light"/>
              </a:rPr>
              <a:t>Drapeau</a:t>
            </a:r>
            <a:r>
              <a:rPr lang="en-US" sz="2800" dirty="0">
                <a:latin typeface="Helvetica Light"/>
                <a:cs typeface="Helvetica Light"/>
              </a:rPr>
              <a:t>, Laura </a:t>
            </a:r>
            <a:r>
              <a:rPr lang="en-US" sz="2800" dirty="0" err="1">
                <a:latin typeface="Helvetica Light"/>
                <a:cs typeface="Helvetica Light"/>
              </a:rPr>
              <a:t>Lubelczyk</a:t>
            </a:r>
            <a:r>
              <a:rPr lang="en-US" sz="2800" dirty="0">
                <a:latin typeface="Helvetica Light"/>
                <a:cs typeface="Helvetica Light"/>
              </a:rPr>
              <a:t>, Meredith White &amp; Catherine Mitchell, </a:t>
            </a:r>
            <a:r>
              <a:rPr lang="en-US" sz="2800" dirty="0" smtClean="0">
                <a:latin typeface="Helvetica Light"/>
                <a:cs typeface="Helvetica Light"/>
              </a:rPr>
              <a:t>BLOS</a:t>
            </a:r>
          </a:p>
          <a:p>
            <a:endParaRPr lang="en-US" sz="2800" dirty="0">
              <a:latin typeface="Helvetica Light"/>
              <a:cs typeface="Helvetica Light"/>
            </a:endParaRPr>
          </a:p>
          <a:p>
            <a:r>
              <a:rPr lang="en-US" sz="2800" dirty="0" smtClean="0">
                <a:latin typeface="Helvetica Light"/>
                <a:cs typeface="Helvetica Light"/>
              </a:rPr>
              <a:t>NASA OBPG</a:t>
            </a:r>
          </a:p>
        </p:txBody>
      </p:sp>
    </p:spTree>
    <p:extLst>
      <p:ext uri="{BB962C8B-B14F-4D97-AF65-F5344CB8AC3E}">
        <p14:creationId xmlns:p14="http://schemas.microsoft.com/office/powerpoint/2010/main" val="119070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794" y="157272"/>
            <a:ext cx="369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Co-occurrence of peaks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64" y="918572"/>
            <a:ext cx="6819071" cy="502085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Left-Right Arrow 4"/>
          <p:cNvSpPr/>
          <p:nvPr/>
        </p:nvSpPr>
        <p:spPr>
          <a:xfrm>
            <a:off x="3299048" y="1742787"/>
            <a:ext cx="378326" cy="243179"/>
          </a:xfrm>
          <a:prstGeom prst="leftRightArrow">
            <a:avLst/>
          </a:prstGeom>
          <a:solidFill>
            <a:schemeClr val="accent2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71915" y="1269937"/>
            <a:ext cx="1351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 Light"/>
                <a:cs typeface="Helvetica Light"/>
              </a:rPr>
              <a:t>&lt;16 DAYS</a:t>
            </a: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04" y="2039111"/>
            <a:ext cx="2642084" cy="16310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040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76"/>
    </mc:Choice>
    <mc:Fallback xmlns="">
      <p:transition spd="slow" advTm="4387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794" y="157272"/>
            <a:ext cx="4851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Pixels with succession in peaks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2" name="Picture 1" descr="NEW_SUCC_IMAGE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8" y="960658"/>
            <a:ext cx="8629464" cy="524874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160286" y="6362475"/>
            <a:ext cx="8815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  <a:cs typeface="Helvetica Light"/>
              </a:rPr>
              <a:t>White bounded areas represent regions with low variability, persistent periods of missing data or water column depths &lt;150 m </a:t>
            </a:r>
            <a:endParaRPr lang="en-US" sz="12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469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63"/>
    </mc:Choice>
    <mc:Fallback xmlns="">
      <p:transition spd="slow" advTm="364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794" y="157272"/>
            <a:ext cx="323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Peaks that co-occur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8" y="978003"/>
            <a:ext cx="8629464" cy="521405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extBox 6"/>
          <p:cNvSpPr txBox="1"/>
          <p:nvPr/>
        </p:nvSpPr>
        <p:spPr>
          <a:xfrm>
            <a:off x="160286" y="6362475"/>
            <a:ext cx="8815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 Light"/>
                <a:cs typeface="Helvetica Light"/>
              </a:rPr>
              <a:t>White bounded areas represent regions with low variability, persistent periods of missing data or water column depths &lt;150 m </a:t>
            </a:r>
            <a:endParaRPr lang="en-US" sz="12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7329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23"/>
    </mc:Choice>
    <mc:Fallback xmlns="">
      <p:transition spd="slow" advTm="154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794" y="1731867"/>
            <a:ext cx="4340251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Silicate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Relatively high Fe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3326" y="2102112"/>
            <a:ext cx="2690322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FFFF"/>
                </a:solidFill>
                <a:latin typeface="Helvetica Light"/>
                <a:cs typeface="Helvetica Light"/>
              </a:rPr>
              <a:t>No </a:t>
            </a:r>
            <a:r>
              <a:rPr lang="en-US" sz="2000" b="1" dirty="0" smtClean="0">
                <a:solidFill>
                  <a:srgbClr val="FFFFFF"/>
                </a:solidFill>
                <a:latin typeface="Helvetica Light"/>
                <a:cs typeface="Helvetica Light"/>
              </a:rPr>
              <a:t>silicate</a:t>
            </a: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Relatively low Fe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822" y="3795193"/>
            <a:ext cx="2504837" cy="2435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9463" y="4715429"/>
            <a:ext cx="1450798" cy="10854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794" y="157272"/>
            <a:ext cx="476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Coccolithophores and diatoms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1961" y="1023981"/>
            <a:ext cx="2191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Helvetica"/>
                <a:cs typeface="Helvetica"/>
              </a:rPr>
              <a:t>LARGE</a:t>
            </a:r>
            <a:endParaRPr lang="en-US" sz="4000" b="1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9463" y="1164448"/>
            <a:ext cx="1189024" cy="37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SMALL</a:t>
            </a:r>
            <a:endParaRPr lang="en-US" b="1" dirty="0">
              <a:latin typeface="Helvetic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63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48"/>
    </mc:Choice>
    <mc:Fallback xmlns="">
      <p:transition spd="slow" advTm="2374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2794" y="157272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The case for Fe?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34"/>
          <a:stretch/>
        </p:blipFill>
        <p:spPr>
          <a:xfrm>
            <a:off x="1376262" y="1616927"/>
            <a:ext cx="6391476" cy="36241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29883" y="2096429"/>
            <a:ext cx="356839" cy="36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376262" y="1619584"/>
            <a:ext cx="6391476" cy="3618833"/>
            <a:chOff x="1376262" y="1619584"/>
            <a:chExt cx="6391476" cy="3618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66" b="33317"/>
            <a:stretch/>
          </p:blipFill>
          <p:spPr>
            <a:xfrm>
              <a:off x="1376262" y="1619584"/>
              <a:ext cx="6391476" cy="361883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141034" y="2051824"/>
              <a:ext cx="334537" cy="43489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67416" y="1115122"/>
            <a:ext cx="549724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Timing gap between chlorophyll peak and PIC peak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52946" y="6340139"/>
            <a:ext cx="342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Helvetica Light"/>
                <a:cs typeface="Helvetica Light"/>
              </a:rPr>
              <a:t>Misumi</a:t>
            </a:r>
            <a:r>
              <a:rPr lang="en-US" sz="1400" dirty="0" smtClean="0">
                <a:latin typeface="Helvetica Light"/>
                <a:cs typeface="Helvetica Light"/>
              </a:rPr>
              <a:t> et al., 2014 </a:t>
            </a:r>
            <a:r>
              <a:rPr lang="en-US" sz="1400" dirty="0" err="1" smtClean="0">
                <a:latin typeface="Helvetica Light"/>
                <a:cs typeface="Helvetica Light"/>
              </a:rPr>
              <a:t>Biogeosciences</a:t>
            </a:r>
            <a:endParaRPr lang="en-US" sz="1400" dirty="0">
              <a:latin typeface="Helvetica Light"/>
              <a:cs typeface="Helvetica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9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33"/>
    </mc:Choice>
    <mc:Fallback xmlns="">
      <p:transition spd="slow" advTm="3063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2794" y="157272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The case for Fe?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34"/>
          <a:stretch/>
        </p:blipFill>
        <p:spPr>
          <a:xfrm>
            <a:off x="1376262" y="1616927"/>
            <a:ext cx="6391476" cy="36241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29883" y="2096429"/>
            <a:ext cx="356839" cy="3679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76262" y="1627528"/>
            <a:ext cx="6391476" cy="3602944"/>
            <a:chOff x="1376262" y="1627528"/>
            <a:chExt cx="6391476" cy="36029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29"/>
            <a:stretch/>
          </p:blipFill>
          <p:spPr>
            <a:xfrm>
              <a:off x="1376262" y="1627528"/>
              <a:ext cx="6391476" cy="360294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141034" y="2096429"/>
              <a:ext cx="345688" cy="34568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67416" y="1115122"/>
            <a:ext cx="549724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No timing gap between chlorophyll peak and PIC peak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52946" y="6340139"/>
            <a:ext cx="3423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Helvetica Light"/>
                <a:cs typeface="Helvetica Light"/>
              </a:rPr>
              <a:t>Misumi</a:t>
            </a:r>
            <a:r>
              <a:rPr lang="en-US" sz="1400" dirty="0" smtClean="0">
                <a:latin typeface="Helvetica Light"/>
                <a:cs typeface="Helvetica Light"/>
              </a:rPr>
              <a:t> et al., 2014 </a:t>
            </a:r>
            <a:r>
              <a:rPr lang="en-US" sz="1400" dirty="0" err="1" smtClean="0">
                <a:latin typeface="Helvetica Light"/>
                <a:cs typeface="Helvetica Light"/>
              </a:rPr>
              <a:t>Biogeosciences</a:t>
            </a:r>
            <a:endParaRPr lang="en-US" sz="1400" dirty="0">
              <a:latin typeface="Helvetica Light"/>
              <a:cs typeface="Helvetica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3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33"/>
    </mc:Choice>
    <mc:Fallback xmlns="">
      <p:transition spd="slow" advTm="3063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12" y="1731867"/>
            <a:ext cx="434025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Large diatoms dominate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Coccolithophores have to wait until diatom population has diminished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5565" y="1731867"/>
            <a:ext cx="429843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Large diatoms unable to establish dominance in bloom</a:t>
            </a:r>
            <a:endParaRPr lang="en-US" sz="2400" dirty="0">
              <a:solidFill>
                <a:srgbClr val="FFFFFF"/>
              </a:solidFill>
              <a:latin typeface="Helvetica Light"/>
              <a:cs typeface="Helvetica Light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Coccolithophores can bloom with other phytoplankton taxa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1647" y="3795193"/>
            <a:ext cx="2504837" cy="24352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9463" y="4715429"/>
            <a:ext cx="1450798" cy="10854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794" y="157272"/>
            <a:ext cx="4764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Coccolithophores and diatoms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1961" y="1023981"/>
            <a:ext cx="2191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Helvetica"/>
                <a:cs typeface="Helvetica"/>
              </a:rPr>
              <a:t>HIGH Fe</a:t>
            </a:r>
            <a:endParaRPr lang="en-US" sz="4000" b="1" dirty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9463" y="1164448"/>
            <a:ext cx="1189024" cy="378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LOW Fe</a:t>
            </a:r>
            <a:endParaRPr lang="en-US" b="1" dirty="0">
              <a:latin typeface="Helvetic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6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33"/>
    </mc:Choice>
    <mc:Fallback xmlns="">
      <p:transition spd="slow" advTm="3063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9603" y="3013502"/>
            <a:ext cx="4224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Helvetica Light"/>
                <a:cs typeface="Helvetica Light"/>
              </a:rPr>
              <a:t>Ongoing work</a:t>
            </a:r>
            <a:endParaRPr lang="en-US" sz="48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1671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2794" y="157272"/>
            <a:ext cx="4012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The merged PIC algorithm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863" y="2090172"/>
            <a:ext cx="79842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Helvetica Light"/>
                <a:cs typeface="Helvetica Light"/>
              </a:rPr>
              <a:t>Recent changes to PIC algorithm</a:t>
            </a:r>
          </a:p>
          <a:p>
            <a:endParaRPr lang="en-US" sz="2800" u="sng" dirty="0">
              <a:latin typeface="Helvetica Light"/>
              <a:cs typeface="Helvetica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 Light"/>
                <a:cs typeface="Helvetica Light"/>
              </a:rPr>
              <a:t>LUT modified to reflect data from increased number of in-situ acid labile b</a:t>
            </a:r>
            <a:r>
              <a:rPr lang="en-US" sz="2800" baseline="-25000" dirty="0" smtClean="0">
                <a:latin typeface="Helvetica Light"/>
                <a:cs typeface="Helvetica Light"/>
              </a:rPr>
              <a:t>b</a:t>
            </a:r>
            <a:r>
              <a:rPr lang="en-US" sz="2800" dirty="0" smtClean="0">
                <a:latin typeface="Helvetica Light"/>
                <a:cs typeface="Helvetica Light"/>
              </a:rPr>
              <a:t> measurements</a:t>
            </a:r>
            <a:br>
              <a:rPr lang="en-US" sz="2800" dirty="0" smtClean="0">
                <a:latin typeface="Helvetica Light"/>
                <a:cs typeface="Helvetica Light"/>
              </a:rPr>
            </a:br>
            <a:endParaRPr lang="en-US" sz="2800" dirty="0" smtClean="0">
              <a:latin typeface="Helvetica Light"/>
              <a:cs typeface="Helvetica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 Light"/>
                <a:cs typeface="Helvetica Light"/>
              </a:rPr>
              <a:t>New b</a:t>
            </a:r>
            <a:r>
              <a:rPr lang="en-US" sz="2800" baseline="-25000" dirty="0" smtClean="0">
                <a:latin typeface="Helvetica Light"/>
                <a:cs typeface="Helvetica Light"/>
              </a:rPr>
              <a:t>b</a:t>
            </a:r>
            <a:r>
              <a:rPr lang="en-US" sz="2800" dirty="0" smtClean="0">
                <a:latin typeface="Helvetica Light"/>
                <a:cs typeface="Helvetica Light"/>
              </a:rPr>
              <a:t>* implemented (now 1.628 m</a:t>
            </a:r>
            <a:r>
              <a:rPr lang="en-US" sz="2800" baseline="30000" dirty="0" smtClean="0">
                <a:latin typeface="Helvetica Light"/>
                <a:cs typeface="Helvetica Light"/>
              </a:rPr>
              <a:t>2</a:t>
            </a:r>
            <a:r>
              <a:rPr lang="en-US" sz="2800" dirty="0" smtClean="0">
                <a:latin typeface="Helvetica Light"/>
                <a:cs typeface="Helvetica Light"/>
              </a:rPr>
              <a:t> mol</a:t>
            </a:r>
            <a:r>
              <a:rPr lang="en-US" sz="2800" baseline="30000" dirty="0" smtClean="0">
                <a:latin typeface="Helvetica Light"/>
                <a:cs typeface="Helvetica Light"/>
              </a:rPr>
              <a:t>-1</a:t>
            </a:r>
            <a:r>
              <a:rPr lang="en-US" sz="2800" dirty="0" smtClean="0">
                <a:latin typeface="Helvetica Light"/>
                <a:cs typeface="Helvetica Light"/>
              </a:rPr>
              <a:t>)</a:t>
            </a:r>
            <a:endParaRPr lang="en-US" sz="2800" baseline="300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5428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2794" y="157272"/>
            <a:ext cx="7835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Satellite PIC and in-situ PIC matchups –Terra MODIS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4" y="1306793"/>
            <a:ext cx="5507411" cy="3671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455" y="1699492"/>
            <a:ext cx="2429163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Helvetica Light"/>
                <a:cs typeface="Helvetica Light"/>
              </a:rPr>
              <a:t>y</a:t>
            </a:r>
            <a:r>
              <a:rPr lang="en-US" sz="1100" dirty="0" smtClean="0">
                <a:solidFill>
                  <a:schemeClr val="bg1"/>
                </a:solidFill>
                <a:latin typeface="Helvetica Light"/>
                <a:cs typeface="Helvetica Light"/>
              </a:rPr>
              <a:t> = 1.042x-0.145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Helvetica Light"/>
                <a:cs typeface="Helvetica Light"/>
              </a:rPr>
              <a:t>R</a:t>
            </a:r>
            <a:r>
              <a:rPr lang="en-US" sz="1100" baseline="30000" dirty="0" smtClean="0">
                <a:solidFill>
                  <a:schemeClr val="bg1"/>
                </a:solidFill>
                <a:latin typeface="Helvetica Light"/>
                <a:cs typeface="Helvetica Light"/>
              </a:rPr>
              <a:t>2</a:t>
            </a:r>
            <a:r>
              <a:rPr lang="en-US" sz="1100" dirty="0" smtClean="0">
                <a:solidFill>
                  <a:schemeClr val="bg1"/>
                </a:solidFill>
                <a:latin typeface="Helvetica Light"/>
                <a:cs typeface="Helvetica Light"/>
              </a:rPr>
              <a:t> = 0.694</a:t>
            </a:r>
            <a:endParaRPr lang="en-US" sz="11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995151" y="1810327"/>
            <a:ext cx="69272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37" y="1306793"/>
            <a:ext cx="2738685" cy="1690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5406" y="1385455"/>
            <a:ext cx="2392218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Helvetica Light"/>
                <a:cs typeface="Helvetica Light"/>
              </a:rPr>
              <a:t>MODIS TERRA PIC MATCHUPS</a:t>
            </a:r>
            <a:endParaRPr lang="en-US" sz="11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9813" y="4714133"/>
            <a:ext cx="1383404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Helvetica Light"/>
                <a:cs typeface="Helvetica Light"/>
              </a:rPr>
              <a:t>Field PIC (</a:t>
            </a:r>
            <a:r>
              <a:rPr lang="en-US" sz="1100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mol</a:t>
            </a:r>
            <a:r>
              <a:rPr lang="en-US" sz="1100" dirty="0" smtClean="0">
                <a:solidFill>
                  <a:schemeClr val="bg1"/>
                </a:solidFill>
                <a:latin typeface="Helvetica Light"/>
                <a:cs typeface="Helvetica Light"/>
              </a:rPr>
              <a:t> m</a:t>
            </a:r>
            <a:r>
              <a:rPr lang="en-US" sz="1100" baseline="30000" dirty="0" smtClean="0">
                <a:solidFill>
                  <a:schemeClr val="bg1"/>
                </a:solidFill>
                <a:latin typeface="Helvetica Light"/>
                <a:cs typeface="Helvetica Light"/>
              </a:rPr>
              <a:t>-3</a:t>
            </a:r>
            <a:r>
              <a:rPr lang="en-US" sz="1100" dirty="0" smtClean="0">
                <a:solidFill>
                  <a:schemeClr val="bg1"/>
                </a:solidFill>
                <a:latin typeface="Helvetica Light"/>
                <a:cs typeface="Helvetica Light"/>
              </a:rPr>
              <a:t>)</a:t>
            </a:r>
            <a:endParaRPr lang="en-US" sz="11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10885" y="3011791"/>
            <a:ext cx="1698491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Helvetica Light"/>
                <a:cs typeface="Helvetica Light"/>
              </a:rPr>
              <a:t>TERRA PIC (</a:t>
            </a:r>
            <a:r>
              <a:rPr lang="en-US" sz="1100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mol</a:t>
            </a:r>
            <a:r>
              <a:rPr lang="en-US" sz="1100" dirty="0" smtClean="0">
                <a:solidFill>
                  <a:schemeClr val="bg1"/>
                </a:solidFill>
                <a:latin typeface="Helvetica Light"/>
                <a:cs typeface="Helvetica Light"/>
              </a:rPr>
              <a:t> m</a:t>
            </a:r>
            <a:r>
              <a:rPr lang="en-US" sz="1100" baseline="30000" dirty="0" smtClean="0">
                <a:solidFill>
                  <a:schemeClr val="bg1"/>
                </a:solidFill>
                <a:latin typeface="Helvetica Light"/>
                <a:cs typeface="Helvetica Light"/>
              </a:rPr>
              <a:t>-3</a:t>
            </a:r>
            <a:r>
              <a:rPr lang="en-US" sz="1100" dirty="0" smtClean="0">
                <a:solidFill>
                  <a:schemeClr val="bg1"/>
                </a:solidFill>
                <a:latin typeface="Helvetica Light"/>
                <a:cs typeface="Helvetica Light"/>
              </a:rPr>
              <a:t>)</a:t>
            </a:r>
            <a:endParaRPr lang="en-US" sz="11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832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hux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4" y="686733"/>
            <a:ext cx="7836772" cy="58801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15722" y="6501534"/>
            <a:ext cx="2228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Light"/>
                <a:cs typeface="Helvetica Light"/>
              </a:rPr>
              <a:t>Image: A </a:t>
            </a:r>
            <a:r>
              <a:rPr lang="en-US" sz="1400" dirty="0" err="1" smtClean="0">
                <a:latin typeface="Helvetica Light"/>
                <a:cs typeface="Helvetica Light"/>
              </a:rPr>
              <a:t>Poulton</a:t>
            </a:r>
            <a:r>
              <a:rPr lang="en-US" sz="1400" dirty="0" smtClean="0">
                <a:latin typeface="Helvetica Light"/>
                <a:cs typeface="Helvetica Light"/>
              </a:rPr>
              <a:t>, NOCS</a:t>
            </a:r>
            <a:endParaRPr lang="en-US" sz="1400" dirty="0">
              <a:latin typeface="Helvetica Light"/>
              <a:cs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794" y="157272"/>
            <a:ext cx="274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Helvetica"/>
                <a:cs typeface="Helvetica"/>
              </a:rPr>
              <a:t>Emiliania huxleyi</a:t>
            </a:r>
            <a:endParaRPr lang="en-US" sz="2400" b="1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585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2794" y="157272"/>
            <a:ext cx="7863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Satellite PIC and in-situ PIC matchups –Aqua MODIS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3" y="1306793"/>
            <a:ext cx="5535121" cy="3690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37" y="1306793"/>
            <a:ext cx="2738685" cy="16902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5455" y="1699492"/>
            <a:ext cx="2429163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Helvetica Light"/>
                <a:cs typeface="Helvetica Light"/>
              </a:rPr>
              <a:t>y</a:t>
            </a:r>
            <a:r>
              <a:rPr lang="en-US" sz="1100" dirty="0" smtClean="0">
                <a:solidFill>
                  <a:schemeClr val="bg1"/>
                </a:solidFill>
                <a:latin typeface="Helvetica Light"/>
                <a:cs typeface="Helvetica Light"/>
              </a:rPr>
              <a:t> = 0.7885x-0.886</a:t>
            </a:r>
          </a:p>
          <a:p>
            <a:r>
              <a:rPr lang="en-US" sz="1100" dirty="0" smtClean="0">
                <a:solidFill>
                  <a:schemeClr val="bg1"/>
                </a:solidFill>
                <a:latin typeface="Helvetica Light"/>
                <a:cs typeface="Helvetica Light"/>
              </a:rPr>
              <a:t>R</a:t>
            </a:r>
            <a:r>
              <a:rPr lang="en-US" sz="1100" baseline="30000" dirty="0" smtClean="0">
                <a:solidFill>
                  <a:schemeClr val="bg1"/>
                </a:solidFill>
                <a:latin typeface="Helvetica Light"/>
                <a:cs typeface="Helvetica Light"/>
              </a:rPr>
              <a:t>2</a:t>
            </a:r>
            <a:r>
              <a:rPr lang="en-US" sz="1100" dirty="0" smtClean="0">
                <a:solidFill>
                  <a:schemeClr val="bg1"/>
                </a:solidFill>
                <a:latin typeface="Helvetica Light"/>
                <a:cs typeface="Helvetica Light"/>
              </a:rPr>
              <a:t> = 0.639</a:t>
            </a:r>
            <a:endParaRPr lang="en-US" sz="11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995151" y="1810327"/>
            <a:ext cx="69272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45406" y="1385455"/>
            <a:ext cx="2392218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Helvetica Light"/>
                <a:cs typeface="Helvetica Light"/>
              </a:rPr>
              <a:t>MODIS AQUA PIC MATCHUPS</a:t>
            </a:r>
            <a:endParaRPr lang="en-US" sz="11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9533" y="4738513"/>
            <a:ext cx="1463964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Helvetica Light"/>
                <a:cs typeface="Helvetica Light"/>
              </a:rPr>
              <a:t>Field PIC (</a:t>
            </a:r>
            <a:r>
              <a:rPr lang="en-US" sz="1100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mol</a:t>
            </a:r>
            <a:r>
              <a:rPr lang="en-US" sz="1100" dirty="0" smtClean="0">
                <a:solidFill>
                  <a:schemeClr val="bg1"/>
                </a:solidFill>
                <a:latin typeface="Helvetica Light"/>
                <a:cs typeface="Helvetica Light"/>
              </a:rPr>
              <a:t> m</a:t>
            </a:r>
            <a:r>
              <a:rPr lang="en-US" sz="1100" baseline="30000" dirty="0" smtClean="0">
                <a:solidFill>
                  <a:schemeClr val="bg1"/>
                </a:solidFill>
                <a:latin typeface="Helvetica Light"/>
                <a:cs typeface="Helvetica Light"/>
              </a:rPr>
              <a:t>-3</a:t>
            </a:r>
            <a:r>
              <a:rPr lang="en-US" sz="1100" dirty="0" smtClean="0">
                <a:solidFill>
                  <a:schemeClr val="bg1"/>
                </a:solidFill>
                <a:latin typeface="Helvetica Light"/>
                <a:cs typeface="Helvetica Light"/>
              </a:rPr>
              <a:t>)</a:t>
            </a:r>
            <a:endParaRPr lang="en-US" sz="11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1534" y="3021028"/>
            <a:ext cx="1467532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  <a:latin typeface="Helvetica Light"/>
                <a:cs typeface="Helvetica Light"/>
              </a:rPr>
              <a:t>AQUA PIC (</a:t>
            </a:r>
            <a:r>
              <a:rPr lang="en-US" sz="1100" dirty="0" err="1" smtClean="0">
                <a:solidFill>
                  <a:schemeClr val="bg1"/>
                </a:solidFill>
                <a:latin typeface="Helvetica Light"/>
                <a:cs typeface="Helvetica Light"/>
              </a:rPr>
              <a:t>mol</a:t>
            </a:r>
            <a:r>
              <a:rPr lang="en-US" sz="1100" dirty="0" smtClean="0">
                <a:solidFill>
                  <a:schemeClr val="bg1"/>
                </a:solidFill>
                <a:latin typeface="Helvetica Light"/>
                <a:cs typeface="Helvetica Light"/>
              </a:rPr>
              <a:t> m</a:t>
            </a:r>
            <a:r>
              <a:rPr lang="en-US" sz="1100" baseline="30000" dirty="0" smtClean="0">
                <a:solidFill>
                  <a:schemeClr val="bg1"/>
                </a:solidFill>
                <a:latin typeface="Helvetica Light"/>
                <a:cs typeface="Helvetica Light"/>
              </a:rPr>
              <a:t>-3</a:t>
            </a:r>
            <a:r>
              <a:rPr lang="en-US" sz="1100" dirty="0" smtClean="0">
                <a:solidFill>
                  <a:schemeClr val="bg1"/>
                </a:solidFill>
                <a:latin typeface="Helvetica Light"/>
                <a:cs typeface="Helvetica Light"/>
              </a:rPr>
              <a:t>)</a:t>
            </a:r>
            <a:endParaRPr lang="en-US" sz="11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33782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2794" y="157272"/>
            <a:ext cx="3291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Ongoing work - MISR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35" y="976271"/>
            <a:ext cx="6365730" cy="497322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5653668" y="6211227"/>
            <a:ext cx="3233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Light"/>
                <a:cs typeface="Helvetica Light"/>
              </a:rPr>
              <a:t>https://www-misr.jpl.nasa.gov</a:t>
            </a:r>
            <a:r>
              <a:rPr lang="en-US" sz="1400" dirty="0" smtClean="0">
                <a:latin typeface="Helvetica Light"/>
                <a:cs typeface="Helvetica Light"/>
              </a:rPr>
              <a:t>/</a:t>
            </a:r>
            <a:endParaRPr lang="en-US" sz="1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929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2794" y="157272"/>
            <a:ext cx="7136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Ongoing work –</a:t>
            </a:r>
            <a:r>
              <a:rPr lang="en-US" sz="2400" b="1" dirty="0">
                <a:latin typeface="Helvetica"/>
                <a:cs typeface="Helvetica"/>
              </a:rPr>
              <a:t> </a:t>
            </a:r>
            <a:r>
              <a:rPr lang="en-US" sz="2400" b="1" dirty="0" smtClean="0">
                <a:latin typeface="Helvetica"/>
                <a:cs typeface="Helvetica"/>
              </a:rPr>
              <a:t>PIC at sub-kilometer resolution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59" y="1018751"/>
            <a:ext cx="6674282" cy="48204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47171" y="3429000"/>
            <a:ext cx="1382751" cy="7750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16544" y="6266985"/>
            <a:ext cx="3337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Light"/>
                <a:cs typeface="Helvetica Light"/>
              </a:rPr>
              <a:t>http://</a:t>
            </a:r>
            <a:r>
              <a:rPr lang="en-US" sz="1400" dirty="0" smtClean="0">
                <a:latin typeface="Helvetica Light"/>
                <a:cs typeface="Helvetica Light"/>
              </a:rPr>
              <a:t>earthobservatory.nasa.gov</a:t>
            </a:r>
            <a:endParaRPr lang="en-US" sz="1400" dirty="0">
              <a:latin typeface="Helvetica Light"/>
              <a:cs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59" y="1018751"/>
            <a:ext cx="6674282" cy="482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1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2794" y="157272"/>
            <a:ext cx="6280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Ongoing work – Edge detection algorithm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41" y="721113"/>
            <a:ext cx="4659006" cy="5651594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88288" y="2493667"/>
            <a:ext cx="4182967" cy="314324"/>
            <a:chOff x="2368" y="1359"/>
            <a:chExt cx="3056" cy="261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370" y="1359"/>
              <a:ext cx="3054" cy="261"/>
              <a:chOff x="2370" y="1359"/>
              <a:chExt cx="3054" cy="261"/>
            </a:xfrm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2373" y="1470"/>
                <a:ext cx="3033" cy="150"/>
              </a:xfrm>
              <a:custGeom>
                <a:avLst/>
                <a:gdLst>
                  <a:gd name="T0" fmla="*/ 33 w 3033"/>
                  <a:gd name="T1" fmla="*/ 150 h 150"/>
                  <a:gd name="T2" fmla="*/ 93 w 3033"/>
                  <a:gd name="T3" fmla="*/ 117 h 150"/>
                  <a:gd name="T4" fmla="*/ 165 w 3033"/>
                  <a:gd name="T5" fmla="*/ 93 h 150"/>
                  <a:gd name="T6" fmla="*/ 231 w 3033"/>
                  <a:gd name="T7" fmla="*/ 96 h 150"/>
                  <a:gd name="T8" fmla="*/ 321 w 3033"/>
                  <a:gd name="T9" fmla="*/ 123 h 150"/>
                  <a:gd name="T10" fmla="*/ 348 w 3033"/>
                  <a:gd name="T11" fmla="*/ 93 h 150"/>
                  <a:gd name="T12" fmla="*/ 423 w 3033"/>
                  <a:gd name="T13" fmla="*/ 117 h 150"/>
                  <a:gd name="T14" fmla="*/ 444 w 3033"/>
                  <a:gd name="T15" fmla="*/ 81 h 150"/>
                  <a:gd name="T16" fmla="*/ 513 w 3033"/>
                  <a:gd name="T17" fmla="*/ 60 h 150"/>
                  <a:gd name="T18" fmla="*/ 570 w 3033"/>
                  <a:gd name="T19" fmla="*/ 45 h 150"/>
                  <a:gd name="T20" fmla="*/ 642 w 3033"/>
                  <a:gd name="T21" fmla="*/ 57 h 150"/>
                  <a:gd name="T22" fmla="*/ 705 w 3033"/>
                  <a:gd name="T23" fmla="*/ 93 h 150"/>
                  <a:gd name="T24" fmla="*/ 768 w 3033"/>
                  <a:gd name="T25" fmla="*/ 72 h 150"/>
                  <a:gd name="T26" fmla="*/ 837 w 3033"/>
                  <a:gd name="T27" fmla="*/ 99 h 150"/>
                  <a:gd name="T28" fmla="*/ 966 w 3033"/>
                  <a:gd name="T29" fmla="*/ 123 h 150"/>
                  <a:gd name="T30" fmla="*/ 1059 w 3033"/>
                  <a:gd name="T31" fmla="*/ 75 h 150"/>
                  <a:gd name="T32" fmla="*/ 1182 w 3033"/>
                  <a:gd name="T33" fmla="*/ 63 h 150"/>
                  <a:gd name="T34" fmla="*/ 1281 w 3033"/>
                  <a:gd name="T35" fmla="*/ 57 h 150"/>
                  <a:gd name="T36" fmla="*/ 1380 w 3033"/>
                  <a:gd name="T37" fmla="*/ 39 h 150"/>
                  <a:gd name="T38" fmla="*/ 1467 w 3033"/>
                  <a:gd name="T39" fmla="*/ 24 h 150"/>
                  <a:gd name="T40" fmla="*/ 1536 w 3033"/>
                  <a:gd name="T41" fmla="*/ 36 h 150"/>
                  <a:gd name="T42" fmla="*/ 1578 w 3033"/>
                  <a:gd name="T43" fmla="*/ 12 h 150"/>
                  <a:gd name="T44" fmla="*/ 1665 w 3033"/>
                  <a:gd name="T45" fmla="*/ 33 h 150"/>
                  <a:gd name="T46" fmla="*/ 1740 w 3033"/>
                  <a:gd name="T47" fmla="*/ 21 h 150"/>
                  <a:gd name="T48" fmla="*/ 1839 w 3033"/>
                  <a:gd name="T49" fmla="*/ 48 h 150"/>
                  <a:gd name="T50" fmla="*/ 1926 w 3033"/>
                  <a:gd name="T51" fmla="*/ 42 h 150"/>
                  <a:gd name="T52" fmla="*/ 1920 w 3033"/>
                  <a:gd name="T53" fmla="*/ 87 h 150"/>
                  <a:gd name="T54" fmla="*/ 1995 w 3033"/>
                  <a:gd name="T55" fmla="*/ 99 h 150"/>
                  <a:gd name="T56" fmla="*/ 1995 w 3033"/>
                  <a:gd name="T57" fmla="*/ 57 h 150"/>
                  <a:gd name="T58" fmla="*/ 2025 w 3033"/>
                  <a:gd name="T59" fmla="*/ 39 h 150"/>
                  <a:gd name="T60" fmla="*/ 2151 w 3033"/>
                  <a:gd name="T61" fmla="*/ 63 h 150"/>
                  <a:gd name="T62" fmla="*/ 2250 w 3033"/>
                  <a:gd name="T63" fmla="*/ 81 h 150"/>
                  <a:gd name="T64" fmla="*/ 2304 w 3033"/>
                  <a:gd name="T65" fmla="*/ 51 h 150"/>
                  <a:gd name="T66" fmla="*/ 2340 w 3033"/>
                  <a:gd name="T67" fmla="*/ 39 h 150"/>
                  <a:gd name="T68" fmla="*/ 2418 w 3033"/>
                  <a:gd name="T69" fmla="*/ 42 h 150"/>
                  <a:gd name="T70" fmla="*/ 2529 w 3033"/>
                  <a:gd name="T71" fmla="*/ 54 h 150"/>
                  <a:gd name="T72" fmla="*/ 2574 w 3033"/>
                  <a:gd name="T73" fmla="*/ 117 h 150"/>
                  <a:gd name="T74" fmla="*/ 2637 w 3033"/>
                  <a:gd name="T75" fmla="*/ 81 h 150"/>
                  <a:gd name="T76" fmla="*/ 2631 w 3033"/>
                  <a:gd name="T77" fmla="*/ 129 h 150"/>
                  <a:gd name="T78" fmla="*/ 2700 w 3033"/>
                  <a:gd name="T79" fmla="*/ 102 h 150"/>
                  <a:gd name="T80" fmla="*/ 2769 w 3033"/>
                  <a:gd name="T81" fmla="*/ 108 h 150"/>
                  <a:gd name="T82" fmla="*/ 2865 w 3033"/>
                  <a:gd name="T83" fmla="*/ 108 h 150"/>
                  <a:gd name="T84" fmla="*/ 2883 w 3033"/>
                  <a:gd name="T85" fmla="*/ 63 h 150"/>
                  <a:gd name="T86" fmla="*/ 2958 w 3033"/>
                  <a:gd name="T87" fmla="*/ 60 h 150"/>
                  <a:gd name="T88" fmla="*/ 3024 w 3033"/>
                  <a:gd name="T89" fmla="*/ 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33" h="150">
                    <a:moveTo>
                      <a:pt x="0" y="141"/>
                    </a:moveTo>
                    <a:lnTo>
                      <a:pt x="9" y="123"/>
                    </a:lnTo>
                    <a:lnTo>
                      <a:pt x="33" y="150"/>
                    </a:lnTo>
                    <a:lnTo>
                      <a:pt x="39" y="111"/>
                    </a:lnTo>
                    <a:lnTo>
                      <a:pt x="60" y="99"/>
                    </a:lnTo>
                    <a:lnTo>
                      <a:pt x="93" y="117"/>
                    </a:lnTo>
                    <a:lnTo>
                      <a:pt x="126" y="126"/>
                    </a:lnTo>
                    <a:lnTo>
                      <a:pt x="141" y="78"/>
                    </a:lnTo>
                    <a:lnTo>
                      <a:pt x="165" y="93"/>
                    </a:lnTo>
                    <a:lnTo>
                      <a:pt x="192" y="93"/>
                    </a:lnTo>
                    <a:lnTo>
                      <a:pt x="204" y="111"/>
                    </a:lnTo>
                    <a:lnTo>
                      <a:pt x="231" y="96"/>
                    </a:lnTo>
                    <a:lnTo>
                      <a:pt x="249" y="117"/>
                    </a:lnTo>
                    <a:lnTo>
                      <a:pt x="279" y="117"/>
                    </a:lnTo>
                    <a:lnTo>
                      <a:pt x="321" y="123"/>
                    </a:lnTo>
                    <a:lnTo>
                      <a:pt x="348" y="132"/>
                    </a:lnTo>
                    <a:lnTo>
                      <a:pt x="339" y="111"/>
                    </a:lnTo>
                    <a:lnTo>
                      <a:pt x="348" y="93"/>
                    </a:lnTo>
                    <a:lnTo>
                      <a:pt x="381" y="96"/>
                    </a:lnTo>
                    <a:lnTo>
                      <a:pt x="405" y="102"/>
                    </a:lnTo>
                    <a:lnTo>
                      <a:pt x="423" y="117"/>
                    </a:lnTo>
                    <a:lnTo>
                      <a:pt x="450" y="114"/>
                    </a:lnTo>
                    <a:lnTo>
                      <a:pt x="462" y="90"/>
                    </a:lnTo>
                    <a:lnTo>
                      <a:pt x="444" y="81"/>
                    </a:lnTo>
                    <a:cubicBezTo>
                      <a:pt x="452" y="75"/>
                      <a:pt x="460" y="69"/>
                      <a:pt x="468" y="63"/>
                    </a:cubicBezTo>
                    <a:cubicBezTo>
                      <a:pt x="471" y="61"/>
                      <a:pt x="477" y="57"/>
                      <a:pt x="477" y="57"/>
                    </a:cubicBezTo>
                    <a:lnTo>
                      <a:pt x="513" y="60"/>
                    </a:lnTo>
                    <a:lnTo>
                      <a:pt x="534" y="66"/>
                    </a:lnTo>
                    <a:lnTo>
                      <a:pt x="552" y="63"/>
                    </a:lnTo>
                    <a:lnTo>
                      <a:pt x="570" y="45"/>
                    </a:lnTo>
                    <a:lnTo>
                      <a:pt x="597" y="60"/>
                    </a:lnTo>
                    <a:lnTo>
                      <a:pt x="624" y="75"/>
                    </a:lnTo>
                    <a:lnTo>
                      <a:pt x="642" y="57"/>
                    </a:lnTo>
                    <a:lnTo>
                      <a:pt x="660" y="75"/>
                    </a:lnTo>
                    <a:lnTo>
                      <a:pt x="684" y="102"/>
                    </a:lnTo>
                    <a:lnTo>
                      <a:pt x="705" y="93"/>
                    </a:lnTo>
                    <a:lnTo>
                      <a:pt x="711" y="66"/>
                    </a:lnTo>
                    <a:lnTo>
                      <a:pt x="738" y="78"/>
                    </a:lnTo>
                    <a:lnTo>
                      <a:pt x="768" y="72"/>
                    </a:lnTo>
                    <a:lnTo>
                      <a:pt x="783" y="60"/>
                    </a:lnTo>
                    <a:lnTo>
                      <a:pt x="816" y="84"/>
                    </a:lnTo>
                    <a:lnTo>
                      <a:pt x="837" y="99"/>
                    </a:lnTo>
                    <a:lnTo>
                      <a:pt x="882" y="123"/>
                    </a:lnTo>
                    <a:lnTo>
                      <a:pt x="909" y="117"/>
                    </a:lnTo>
                    <a:lnTo>
                      <a:pt x="966" y="123"/>
                    </a:lnTo>
                    <a:lnTo>
                      <a:pt x="987" y="105"/>
                    </a:lnTo>
                    <a:lnTo>
                      <a:pt x="1008" y="99"/>
                    </a:lnTo>
                    <a:lnTo>
                      <a:pt x="1059" y="75"/>
                    </a:lnTo>
                    <a:lnTo>
                      <a:pt x="1080" y="72"/>
                    </a:lnTo>
                    <a:lnTo>
                      <a:pt x="1116" y="63"/>
                    </a:lnTo>
                    <a:lnTo>
                      <a:pt x="1182" y="63"/>
                    </a:lnTo>
                    <a:lnTo>
                      <a:pt x="1215" y="66"/>
                    </a:lnTo>
                    <a:lnTo>
                      <a:pt x="1260" y="78"/>
                    </a:lnTo>
                    <a:lnTo>
                      <a:pt x="1281" y="57"/>
                    </a:lnTo>
                    <a:lnTo>
                      <a:pt x="1323" y="57"/>
                    </a:lnTo>
                    <a:lnTo>
                      <a:pt x="1362" y="45"/>
                    </a:lnTo>
                    <a:lnTo>
                      <a:pt x="1380" y="39"/>
                    </a:lnTo>
                    <a:lnTo>
                      <a:pt x="1389" y="21"/>
                    </a:lnTo>
                    <a:lnTo>
                      <a:pt x="1431" y="24"/>
                    </a:lnTo>
                    <a:lnTo>
                      <a:pt x="1467" y="24"/>
                    </a:lnTo>
                    <a:lnTo>
                      <a:pt x="1488" y="0"/>
                    </a:lnTo>
                    <a:lnTo>
                      <a:pt x="1524" y="12"/>
                    </a:lnTo>
                    <a:lnTo>
                      <a:pt x="1536" y="36"/>
                    </a:lnTo>
                    <a:lnTo>
                      <a:pt x="1548" y="57"/>
                    </a:lnTo>
                    <a:lnTo>
                      <a:pt x="1551" y="24"/>
                    </a:lnTo>
                    <a:lnTo>
                      <a:pt x="1578" y="12"/>
                    </a:lnTo>
                    <a:lnTo>
                      <a:pt x="1608" y="51"/>
                    </a:lnTo>
                    <a:lnTo>
                      <a:pt x="1638" y="24"/>
                    </a:lnTo>
                    <a:lnTo>
                      <a:pt x="1665" y="33"/>
                    </a:lnTo>
                    <a:lnTo>
                      <a:pt x="1680" y="15"/>
                    </a:lnTo>
                    <a:lnTo>
                      <a:pt x="1704" y="15"/>
                    </a:lnTo>
                    <a:cubicBezTo>
                      <a:pt x="1736" y="18"/>
                      <a:pt x="1725" y="14"/>
                      <a:pt x="1740" y="21"/>
                    </a:cubicBezTo>
                    <a:lnTo>
                      <a:pt x="1770" y="57"/>
                    </a:lnTo>
                    <a:lnTo>
                      <a:pt x="1791" y="54"/>
                    </a:lnTo>
                    <a:lnTo>
                      <a:pt x="1839" y="48"/>
                    </a:lnTo>
                    <a:lnTo>
                      <a:pt x="1860" y="39"/>
                    </a:lnTo>
                    <a:lnTo>
                      <a:pt x="1878" y="45"/>
                    </a:lnTo>
                    <a:lnTo>
                      <a:pt x="1926" y="42"/>
                    </a:lnTo>
                    <a:lnTo>
                      <a:pt x="1950" y="54"/>
                    </a:lnTo>
                    <a:lnTo>
                      <a:pt x="1932" y="63"/>
                    </a:lnTo>
                    <a:lnTo>
                      <a:pt x="1920" y="87"/>
                    </a:lnTo>
                    <a:lnTo>
                      <a:pt x="1959" y="102"/>
                    </a:lnTo>
                    <a:lnTo>
                      <a:pt x="1977" y="99"/>
                    </a:lnTo>
                    <a:lnTo>
                      <a:pt x="1995" y="99"/>
                    </a:lnTo>
                    <a:lnTo>
                      <a:pt x="1974" y="72"/>
                    </a:lnTo>
                    <a:lnTo>
                      <a:pt x="1959" y="60"/>
                    </a:lnTo>
                    <a:lnTo>
                      <a:pt x="1995" y="57"/>
                    </a:lnTo>
                    <a:lnTo>
                      <a:pt x="2019" y="87"/>
                    </a:lnTo>
                    <a:lnTo>
                      <a:pt x="2007" y="60"/>
                    </a:lnTo>
                    <a:lnTo>
                      <a:pt x="2025" y="39"/>
                    </a:lnTo>
                    <a:lnTo>
                      <a:pt x="2055" y="51"/>
                    </a:lnTo>
                    <a:lnTo>
                      <a:pt x="2097" y="66"/>
                    </a:lnTo>
                    <a:lnTo>
                      <a:pt x="2151" y="63"/>
                    </a:lnTo>
                    <a:lnTo>
                      <a:pt x="2193" y="66"/>
                    </a:lnTo>
                    <a:lnTo>
                      <a:pt x="2220" y="84"/>
                    </a:lnTo>
                    <a:lnTo>
                      <a:pt x="2250" y="81"/>
                    </a:lnTo>
                    <a:lnTo>
                      <a:pt x="2268" y="75"/>
                    </a:lnTo>
                    <a:lnTo>
                      <a:pt x="2298" y="81"/>
                    </a:lnTo>
                    <a:lnTo>
                      <a:pt x="2304" y="51"/>
                    </a:lnTo>
                    <a:lnTo>
                      <a:pt x="2301" y="33"/>
                    </a:lnTo>
                    <a:lnTo>
                      <a:pt x="2322" y="24"/>
                    </a:lnTo>
                    <a:lnTo>
                      <a:pt x="2340" y="39"/>
                    </a:lnTo>
                    <a:lnTo>
                      <a:pt x="2367" y="42"/>
                    </a:lnTo>
                    <a:lnTo>
                      <a:pt x="2400" y="39"/>
                    </a:lnTo>
                    <a:lnTo>
                      <a:pt x="2418" y="42"/>
                    </a:lnTo>
                    <a:lnTo>
                      <a:pt x="2448" y="54"/>
                    </a:lnTo>
                    <a:lnTo>
                      <a:pt x="2487" y="60"/>
                    </a:lnTo>
                    <a:lnTo>
                      <a:pt x="2529" y="54"/>
                    </a:lnTo>
                    <a:lnTo>
                      <a:pt x="2538" y="75"/>
                    </a:lnTo>
                    <a:lnTo>
                      <a:pt x="2526" y="102"/>
                    </a:lnTo>
                    <a:lnTo>
                      <a:pt x="2574" y="117"/>
                    </a:lnTo>
                    <a:lnTo>
                      <a:pt x="2592" y="105"/>
                    </a:lnTo>
                    <a:lnTo>
                      <a:pt x="2622" y="99"/>
                    </a:lnTo>
                    <a:lnTo>
                      <a:pt x="2637" y="81"/>
                    </a:lnTo>
                    <a:lnTo>
                      <a:pt x="2661" y="102"/>
                    </a:lnTo>
                    <a:lnTo>
                      <a:pt x="2643" y="111"/>
                    </a:lnTo>
                    <a:lnTo>
                      <a:pt x="2631" y="129"/>
                    </a:lnTo>
                    <a:lnTo>
                      <a:pt x="2658" y="132"/>
                    </a:lnTo>
                    <a:lnTo>
                      <a:pt x="2670" y="111"/>
                    </a:lnTo>
                    <a:lnTo>
                      <a:pt x="2700" y="102"/>
                    </a:lnTo>
                    <a:lnTo>
                      <a:pt x="2721" y="90"/>
                    </a:lnTo>
                    <a:lnTo>
                      <a:pt x="2736" y="78"/>
                    </a:lnTo>
                    <a:lnTo>
                      <a:pt x="2769" y="108"/>
                    </a:lnTo>
                    <a:lnTo>
                      <a:pt x="2790" y="108"/>
                    </a:lnTo>
                    <a:lnTo>
                      <a:pt x="2826" y="102"/>
                    </a:lnTo>
                    <a:lnTo>
                      <a:pt x="2865" y="108"/>
                    </a:lnTo>
                    <a:lnTo>
                      <a:pt x="2883" y="102"/>
                    </a:lnTo>
                    <a:lnTo>
                      <a:pt x="2877" y="84"/>
                    </a:lnTo>
                    <a:lnTo>
                      <a:pt x="2883" y="63"/>
                    </a:lnTo>
                    <a:lnTo>
                      <a:pt x="2907" y="39"/>
                    </a:lnTo>
                    <a:lnTo>
                      <a:pt x="2931" y="45"/>
                    </a:lnTo>
                    <a:lnTo>
                      <a:pt x="2958" y="60"/>
                    </a:lnTo>
                    <a:lnTo>
                      <a:pt x="2985" y="63"/>
                    </a:lnTo>
                    <a:lnTo>
                      <a:pt x="3003" y="51"/>
                    </a:lnTo>
                    <a:lnTo>
                      <a:pt x="3024" y="45"/>
                    </a:lnTo>
                    <a:lnTo>
                      <a:pt x="3033" y="63"/>
                    </a:ln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3435" y="1362"/>
                <a:ext cx="1602" cy="63"/>
              </a:xfrm>
              <a:custGeom>
                <a:avLst/>
                <a:gdLst>
                  <a:gd name="T0" fmla="*/ 0 w 1602"/>
                  <a:gd name="T1" fmla="*/ 36 h 63"/>
                  <a:gd name="T2" fmla="*/ 18 w 1602"/>
                  <a:gd name="T3" fmla="*/ 45 h 63"/>
                  <a:gd name="T4" fmla="*/ 39 w 1602"/>
                  <a:gd name="T5" fmla="*/ 24 h 63"/>
                  <a:gd name="T6" fmla="*/ 72 w 1602"/>
                  <a:gd name="T7" fmla="*/ 42 h 63"/>
                  <a:gd name="T8" fmla="*/ 114 w 1602"/>
                  <a:gd name="T9" fmla="*/ 27 h 63"/>
                  <a:gd name="T10" fmla="*/ 129 w 1602"/>
                  <a:gd name="T11" fmla="*/ 45 h 63"/>
                  <a:gd name="T12" fmla="*/ 159 w 1602"/>
                  <a:gd name="T13" fmla="*/ 48 h 63"/>
                  <a:gd name="T14" fmla="*/ 183 w 1602"/>
                  <a:gd name="T15" fmla="*/ 33 h 63"/>
                  <a:gd name="T16" fmla="*/ 204 w 1602"/>
                  <a:gd name="T17" fmla="*/ 27 h 63"/>
                  <a:gd name="T18" fmla="*/ 243 w 1602"/>
                  <a:gd name="T19" fmla="*/ 42 h 63"/>
                  <a:gd name="T20" fmla="*/ 285 w 1602"/>
                  <a:gd name="T21" fmla="*/ 27 h 63"/>
                  <a:gd name="T22" fmla="*/ 330 w 1602"/>
                  <a:gd name="T23" fmla="*/ 30 h 63"/>
                  <a:gd name="T24" fmla="*/ 372 w 1602"/>
                  <a:gd name="T25" fmla="*/ 36 h 63"/>
                  <a:gd name="T26" fmla="*/ 399 w 1602"/>
                  <a:gd name="T27" fmla="*/ 36 h 63"/>
                  <a:gd name="T28" fmla="*/ 435 w 1602"/>
                  <a:gd name="T29" fmla="*/ 36 h 63"/>
                  <a:gd name="T30" fmla="*/ 489 w 1602"/>
                  <a:gd name="T31" fmla="*/ 60 h 63"/>
                  <a:gd name="T32" fmla="*/ 498 w 1602"/>
                  <a:gd name="T33" fmla="*/ 33 h 63"/>
                  <a:gd name="T34" fmla="*/ 534 w 1602"/>
                  <a:gd name="T35" fmla="*/ 36 h 63"/>
                  <a:gd name="T36" fmla="*/ 570 w 1602"/>
                  <a:gd name="T37" fmla="*/ 30 h 63"/>
                  <a:gd name="T38" fmla="*/ 600 w 1602"/>
                  <a:gd name="T39" fmla="*/ 24 h 63"/>
                  <a:gd name="T40" fmla="*/ 597 w 1602"/>
                  <a:gd name="T41" fmla="*/ 45 h 63"/>
                  <a:gd name="T42" fmla="*/ 615 w 1602"/>
                  <a:gd name="T43" fmla="*/ 54 h 63"/>
                  <a:gd name="T44" fmla="*/ 651 w 1602"/>
                  <a:gd name="T45" fmla="*/ 48 h 63"/>
                  <a:gd name="T46" fmla="*/ 684 w 1602"/>
                  <a:gd name="T47" fmla="*/ 63 h 63"/>
                  <a:gd name="T48" fmla="*/ 708 w 1602"/>
                  <a:gd name="T49" fmla="*/ 45 h 63"/>
                  <a:gd name="T50" fmla="*/ 726 w 1602"/>
                  <a:gd name="T51" fmla="*/ 45 h 63"/>
                  <a:gd name="T52" fmla="*/ 759 w 1602"/>
                  <a:gd name="T53" fmla="*/ 60 h 63"/>
                  <a:gd name="T54" fmla="*/ 792 w 1602"/>
                  <a:gd name="T55" fmla="*/ 33 h 63"/>
                  <a:gd name="T56" fmla="*/ 801 w 1602"/>
                  <a:gd name="T57" fmla="*/ 60 h 63"/>
                  <a:gd name="T58" fmla="*/ 825 w 1602"/>
                  <a:gd name="T59" fmla="*/ 30 h 63"/>
                  <a:gd name="T60" fmla="*/ 843 w 1602"/>
                  <a:gd name="T61" fmla="*/ 24 h 63"/>
                  <a:gd name="T62" fmla="*/ 867 w 1602"/>
                  <a:gd name="T63" fmla="*/ 36 h 63"/>
                  <a:gd name="T64" fmla="*/ 891 w 1602"/>
                  <a:gd name="T65" fmla="*/ 15 h 63"/>
                  <a:gd name="T66" fmla="*/ 921 w 1602"/>
                  <a:gd name="T67" fmla="*/ 24 h 63"/>
                  <a:gd name="T68" fmla="*/ 927 w 1602"/>
                  <a:gd name="T69" fmla="*/ 6 h 63"/>
                  <a:gd name="T70" fmla="*/ 972 w 1602"/>
                  <a:gd name="T71" fmla="*/ 30 h 63"/>
                  <a:gd name="T72" fmla="*/ 990 w 1602"/>
                  <a:gd name="T73" fmla="*/ 33 h 63"/>
                  <a:gd name="T74" fmla="*/ 1026 w 1602"/>
                  <a:gd name="T75" fmla="*/ 30 h 63"/>
                  <a:gd name="T76" fmla="*/ 1062 w 1602"/>
                  <a:gd name="T77" fmla="*/ 18 h 63"/>
                  <a:gd name="T78" fmla="*/ 1080 w 1602"/>
                  <a:gd name="T79" fmla="*/ 18 h 63"/>
                  <a:gd name="T80" fmla="*/ 1098 w 1602"/>
                  <a:gd name="T81" fmla="*/ 18 h 63"/>
                  <a:gd name="T82" fmla="*/ 1131 w 1602"/>
                  <a:gd name="T83" fmla="*/ 6 h 63"/>
                  <a:gd name="T84" fmla="*/ 1149 w 1602"/>
                  <a:gd name="T85" fmla="*/ 0 h 63"/>
                  <a:gd name="T86" fmla="*/ 1185 w 1602"/>
                  <a:gd name="T87" fmla="*/ 6 h 63"/>
                  <a:gd name="T88" fmla="*/ 1212 w 1602"/>
                  <a:gd name="T89" fmla="*/ 6 h 63"/>
                  <a:gd name="T90" fmla="*/ 1236 w 1602"/>
                  <a:gd name="T91" fmla="*/ 6 h 63"/>
                  <a:gd name="T92" fmla="*/ 1290 w 1602"/>
                  <a:gd name="T93" fmla="*/ 18 h 63"/>
                  <a:gd name="T94" fmla="*/ 1329 w 1602"/>
                  <a:gd name="T95" fmla="*/ 24 h 63"/>
                  <a:gd name="T96" fmla="*/ 1350 w 1602"/>
                  <a:gd name="T97" fmla="*/ 24 h 63"/>
                  <a:gd name="T98" fmla="*/ 1377 w 1602"/>
                  <a:gd name="T99" fmla="*/ 39 h 63"/>
                  <a:gd name="T100" fmla="*/ 1410 w 1602"/>
                  <a:gd name="T101" fmla="*/ 48 h 63"/>
                  <a:gd name="T102" fmla="*/ 1437 w 1602"/>
                  <a:gd name="T103" fmla="*/ 42 h 63"/>
                  <a:gd name="T104" fmla="*/ 1464 w 1602"/>
                  <a:gd name="T105" fmla="*/ 39 h 63"/>
                  <a:gd name="T106" fmla="*/ 1497 w 1602"/>
                  <a:gd name="T107" fmla="*/ 33 h 63"/>
                  <a:gd name="T108" fmla="*/ 1524 w 1602"/>
                  <a:gd name="T109" fmla="*/ 39 h 63"/>
                  <a:gd name="T110" fmla="*/ 1557 w 1602"/>
                  <a:gd name="T111" fmla="*/ 45 h 63"/>
                  <a:gd name="T112" fmla="*/ 1578 w 1602"/>
                  <a:gd name="T113" fmla="*/ 48 h 63"/>
                  <a:gd name="T114" fmla="*/ 1602 w 1602"/>
                  <a:gd name="T115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02" h="63">
                    <a:moveTo>
                      <a:pt x="0" y="36"/>
                    </a:moveTo>
                    <a:lnTo>
                      <a:pt x="18" y="45"/>
                    </a:lnTo>
                    <a:lnTo>
                      <a:pt x="39" y="24"/>
                    </a:lnTo>
                    <a:lnTo>
                      <a:pt x="72" y="42"/>
                    </a:lnTo>
                    <a:lnTo>
                      <a:pt x="114" y="27"/>
                    </a:lnTo>
                    <a:lnTo>
                      <a:pt x="129" y="45"/>
                    </a:lnTo>
                    <a:lnTo>
                      <a:pt x="159" y="48"/>
                    </a:lnTo>
                    <a:lnTo>
                      <a:pt x="183" y="33"/>
                    </a:lnTo>
                    <a:lnTo>
                      <a:pt x="204" y="27"/>
                    </a:lnTo>
                    <a:lnTo>
                      <a:pt x="243" y="42"/>
                    </a:lnTo>
                    <a:lnTo>
                      <a:pt x="285" y="27"/>
                    </a:lnTo>
                    <a:lnTo>
                      <a:pt x="330" y="30"/>
                    </a:lnTo>
                    <a:lnTo>
                      <a:pt x="372" y="36"/>
                    </a:lnTo>
                    <a:lnTo>
                      <a:pt x="399" y="36"/>
                    </a:lnTo>
                    <a:lnTo>
                      <a:pt x="435" y="36"/>
                    </a:lnTo>
                    <a:lnTo>
                      <a:pt x="489" y="60"/>
                    </a:lnTo>
                    <a:lnTo>
                      <a:pt x="498" y="33"/>
                    </a:lnTo>
                    <a:lnTo>
                      <a:pt x="534" y="36"/>
                    </a:lnTo>
                    <a:lnTo>
                      <a:pt x="570" y="30"/>
                    </a:lnTo>
                    <a:lnTo>
                      <a:pt x="600" y="24"/>
                    </a:lnTo>
                    <a:lnTo>
                      <a:pt x="597" y="45"/>
                    </a:lnTo>
                    <a:lnTo>
                      <a:pt x="615" y="54"/>
                    </a:lnTo>
                    <a:lnTo>
                      <a:pt x="651" y="48"/>
                    </a:lnTo>
                    <a:lnTo>
                      <a:pt x="684" y="63"/>
                    </a:lnTo>
                    <a:lnTo>
                      <a:pt x="708" y="45"/>
                    </a:lnTo>
                    <a:lnTo>
                      <a:pt x="726" y="45"/>
                    </a:lnTo>
                    <a:lnTo>
                      <a:pt x="759" y="60"/>
                    </a:lnTo>
                    <a:lnTo>
                      <a:pt x="792" y="33"/>
                    </a:lnTo>
                    <a:lnTo>
                      <a:pt x="801" y="60"/>
                    </a:lnTo>
                    <a:lnTo>
                      <a:pt x="825" y="30"/>
                    </a:lnTo>
                    <a:lnTo>
                      <a:pt x="843" y="24"/>
                    </a:lnTo>
                    <a:lnTo>
                      <a:pt x="867" y="36"/>
                    </a:lnTo>
                    <a:lnTo>
                      <a:pt x="891" y="15"/>
                    </a:lnTo>
                    <a:lnTo>
                      <a:pt x="921" y="24"/>
                    </a:lnTo>
                    <a:lnTo>
                      <a:pt x="927" y="6"/>
                    </a:lnTo>
                    <a:lnTo>
                      <a:pt x="972" y="30"/>
                    </a:lnTo>
                    <a:lnTo>
                      <a:pt x="990" y="33"/>
                    </a:lnTo>
                    <a:lnTo>
                      <a:pt x="1026" y="30"/>
                    </a:lnTo>
                    <a:lnTo>
                      <a:pt x="1062" y="18"/>
                    </a:lnTo>
                    <a:lnTo>
                      <a:pt x="1080" y="18"/>
                    </a:lnTo>
                    <a:lnTo>
                      <a:pt x="1098" y="18"/>
                    </a:lnTo>
                    <a:lnTo>
                      <a:pt x="1131" y="6"/>
                    </a:lnTo>
                    <a:lnTo>
                      <a:pt x="1149" y="0"/>
                    </a:lnTo>
                    <a:lnTo>
                      <a:pt x="1185" y="6"/>
                    </a:lnTo>
                    <a:lnTo>
                      <a:pt x="1212" y="6"/>
                    </a:lnTo>
                    <a:lnTo>
                      <a:pt x="1236" y="6"/>
                    </a:lnTo>
                    <a:lnTo>
                      <a:pt x="1290" y="18"/>
                    </a:lnTo>
                    <a:lnTo>
                      <a:pt x="1329" y="24"/>
                    </a:lnTo>
                    <a:lnTo>
                      <a:pt x="1350" y="24"/>
                    </a:lnTo>
                    <a:lnTo>
                      <a:pt x="1377" y="39"/>
                    </a:lnTo>
                    <a:lnTo>
                      <a:pt x="1410" y="48"/>
                    </a:lnTo>
                    <a:lnTo>
                      <a:pt x="1437" y="42"/>
                    </a:lnTo>
                    <a:lnTo>
                      <a:pt x="1464" y="39"/>
                    </a:lnTo>
                    <a:lnTo>
                      <a:pt x="1497" y="33"/>
                    </a:lnTo>
                    <a:lnTo>
                      <a:pt x="1524" y="39"/>
                    </a:lnTo>
                    <a:lnTo>
                      <a:pt x="1557" y="45"/>
                    </a:lnTo>
                    <a:lnTo>
                      <a:pt x="1578" y="48"/>
                    </a:lnTo>
                    <a:lnTo>
                      <a:pt x="1602" y="42"/>
                    </a:ln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5040" y="1359"/>
                <a:ext cx="384" cy="81"/>
              </a:xfrm>
              <a:custGeom>
                <a:avLst/>
                <a:gdLst>
                  <a:gd name="T0" fmla="*/ 0 w 384"/>
                  <a:gd name="T1" fmla="*/ 36 h 81"/>
                  <a:gd name="T2" fmla="*/ 18 w 384"/>
                  <a:gd name="T3" fmla="*/ 30 h 81"/>
                  <a:gd name="T4" fmla="*/ 54 w 384"/>
                  <a:gd name="T5" fmla="*/ 60 h 81"/>
                  <a:gd name="T6" fmla="*/ 99 w 384"/>
                  <a:gd name="T7" fmla="*/ 81 h 81"/>
                  <a:gd name="T8" fmla="*/ 144 w 384"/>
                  <a:gd name="T9" fmla="*/ 42 h 81"/>
                  <a:gd name="T10" fmla="*/ 159 w 384"/>
                  <a:gd name="T11" fmla="*/ 30 h 81"/>
                  <a:gd name="T12" fmla="*/ 201 w 384"/>
                  <a:gd name="T13" fmla="*/ 51 h 81"/>
                  <a:gd name="T14" fmla="*/ 234 w 384"/>
                  <a:gd name="T15" fmla="*/ 57 h 81"/>
                  <a:gd name="T16" fmla="*/ 270 w 384"/>
                  <a:gd name="T17" fmla="*/ 36 h 81"/>
                  <a:gd name="T18" fmla="*/ 285 w 384"/>
                  <a:gd name="T19" fmla="*/ 0 h 81"/>
                  <a:gd name="T20" fmla="*/ 339 w 384"/>
                  <a:gd name="T21" fmla="*/ 9 h 81"/>
                  <a:gd name="T22" fmla="*/ 363 w 384"/>
                  <a:gd name="T23" fmla="*/ 21 h 81"/>
                  <a:gd name="T24" fmla="*/ 384 w 384"/>
                  <a:gd name="T25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4" h="81">
                    <a:moveTo>
                      <a:pt x="0" y="36"/>
                    </a:moveTo>
                    <a:lnTo>
                      <a:pt x="18" y="30"/>
                    </a:lnTo>
                    <a:lnTo>
                      <a:pt x="54" y="60"/>
                    </a:lnTo>
                    <a:lnTo>
                      <a:pt x="99" y="81"/>
                    </a:lnTo>
                    <a:lnTo>
                      <a:pt x="144" y="42"/>
                    </a:lnTo>
                    <a:lnTo>
                      <a:pt x="159" y="30"/>
                    </a:lnTo>
                    <a:lnTo>
                      <a:pt x="201" y="51"/>
                    </a:lnTo>
                    <a:lnTo>
                      <a:pt x="234" y="57"/>
                    </a:lnTo>
                    <a:lnTo>
                      <a:pt x="270" y="36"/>
                    </a:lnTo>
                    <a:lnTo>
                      <a:pt x="285" y="0"/>
                    </a:lnTo>
                    <a:lnTo>
                      <a:pt x="339" y="9"/>
                    </a:lnTo>
                    <a:lnTo>
                      <a:pt x="363" y="21"/>
                    </a:lnTo>
                    <a:lnTo>
                      <a:pt x="384" y="33"/>
                    </a:ln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370" y="1410"/>
                <a:ext cx="879" cy="75"/>
              </a:xfrm>
              <a:custGeom>
                <a:avLst/>
                <a:gdLst>
                  <a:gd name="T0" fmla="*/ 0 w 879"/>
                  <a:gd name="T1" fmla="*/ 0 h 75"/>
                  <a:gd name="T2" fmla="*/ 27 w 879"/>
                  <a:gd name="T3" fmla="*/ 18 h 75"/>
                  <a:gd name="T4" fmla="*/ 72 w 879"/>
                  <a:gd name="T5" fmla="*/ 18 h 75"/>
                  <a:gd name="T6" fmla="*/ 111 w 879"/>
                  <a:gd name="T7" fmla="*/ 24 h 75"/>
                  <a:gd name="T8" fmla="*/ 138 w 879"/>
                  <a:gd name="T9" fmla="*/ 18 h 75"/>
                  <a:gd name="T10" fmla="*/ 213 w 879"/>
                  <a:gd name="T11" fmla="*/ 9 h 75"/>
                  <a:gd name="T12" fmla="*/ 246 w 879"/>
                  <a:gd name="T13" fmla="*/ 27 h 75"/>
                  <a:gd name="T14" fmla="*/ 369 w 879"/>
                  <a:gd name="T15" fmla="*/ 57 h 75"/>
                  <a:gd name="T16" fmla="*/ 417 w 879"/>
                  <a:gd name="T17" fmla="*/ 51 h 75"/>
                  <a:gd name="T18" fmla="*/ 441 w 879"/>
                  <a:gd name="T19" fmla="*/ 75 h 75"/>
                  <a:gd name="T20" fmla="*/ 468 w 879"/>
                  <a:gd name="T21" fmla="*/ 57 h 75"/>
                  <a:gd name="T22" fmla="*/ 495 w 879"/>
                  <a:gd name="T23" fmla="*/ 60 h 75"/>
                  <a:gd name="T24" fmla="*/ 513 w 879"/>
                  <a:gd name="T25" fmla="*/ 45 h 75"/>
                  <a:gd name="T26" fmla="*/ 531 w 879"/>
                  <a:gd name="T27" fmla="*/ 48 h 75"/>
                  <a:gd name="T28" fmla="*/ 567 w 879"/>
                  <a:gd name="T29" fmla="*/ 39 h 75"/>
                  <a:gd name="T30" fmla="*/ 588 w 879"/>
                  <a:gd name="T31" fmla="*/ 39 h 75"/>
                  <a:gd name="T32" fmla="*/ 612 w 879"/>
                  <a:gd name="T33" fmla="*/ 33 h 75"/>
                  <a:gd name="T34" fmla="*/ 633 w 879"/>
                  <a:gd name="T35" fmla="*/ 36 h 75"/>
                  <a:gd name="T36" fmla="*/ 678 w 879"/>
                  <a:gd name="T37" fmla="*/ 21 h 75"/>
                  <a:gd name="T38" fmla="*/ 735 w 879"/>
                  <a:gd name="T39" fmla="*/ 18 h 75"/>
                  <a:gd name="T40" fmla="*/ 756 w 879"/>
                  <a:gd name="T41" fmla="*/ 24 h 75"/>
                  <a:gd name="T42" fmla="*/ 798 w 879"/>
                  <a:gd name="T43" fmla="*/ 27 h 75"/>
                  <a:gd name="T44" fmla="*/ 837 w 879"/>
                  <a:gd name="T45" fmla="*/ 24 h 75"/>
                  <a:gd name="T46" fmla="*/ 879 w 879"/>
                  <a:gd name="T4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79" h="75">
                    <a:moveTo>
                      <a:pt x="0" y="0"/>
                    </a:moveTo>
                    <a:lnTo>
                      <a:pt x="27" y="18"/>
                    </a:lnTo>
                    <a:lnTo>
                      <a:pt x="72" y="18"/>
                    </a:lnTo>
                    <a:lnTo>
                      <a:pt x="111" y="24"/>
                    </a:lnTo>
                    <a:lnTo>
                      <a:pt x="138" y="18"/>
                    </a:lnTo>
                    <a:lnTo>
                      <a:pt x="213" y="9"/>
                    </a:lnTo>
                    <a:lnTo>
                      <a:pt x="246" y="27"/>
                    </a:lnTo>
                    <a:lnTo>
                      <a:pt x="369" y="57"/>
                    </a:lnTo>
                    <a:lnTo>
                      <a:pt x="417" y="51"/>
                    </a:lnTo>
                    <a:lnTo>
                      <a:pt x="441" y="75"/>
                    </a:lnTo>
                    <a:lnTo>
                      <a:pt x="468" y="57"/>
                    </a:lnTo>
                    <a:lnTo>
                      <a:pt x="495" y="60"/>
                    </a:lnTo>
                    <a:lnTo>
                      <a:pt x="513" y="45"/>
                    </a:lnTo>
                    <a:lnTo>
                      <a:pt x="531" y="48"/>
                    </a:lnTo>
                    <a:lnTo>
                      <a:pt x="567" y="39"/>
                    </a:lnTo>
                    <a:lnTo>
                      <a:pt x="588" y="39"/>
                    </a:lnTo>
                    <a:lnTo>
                      <a:pt x="612" y="33"/>
                    </a:lnTo>
                    <a:lnTo>
                      <a:pt x="633" y="36"/>
                    </a:lnTo>
                    <a:lnTo>
                      <a:pt x="678" y="21"/>
                    </a:lnTo>
                    <a:lnTo>
                      <a:pt x="735" y="18"/>
                    </a:lnTo>
                    <a:lnTo>
                      <a:pt x="756" y="24"/>
                    </a:lnTo>
                    <a:lnTo>
                      <a:pt x="798" y="27"/>
                    </a:lnTo>
                    <a:lnTo>
                      <a:pt x="837" y="24"/>
                    </a:lnTo>
                    <a:lnTo>
                      <a:pt x="879" y="0"/>
                    </a:lnTo>
                  </a:path>
                </a:pathLst>
              </a:custGeom>
              <a:noFill/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368" y="1425"/>
              <a:ext cx="3041" cy="132"/>
              <a:chOff x="2368" y="1425"/>
              <a:chExt cx="3041" cy="132"/>
            </a:xfrm>
          </p:grpSpPr>
          <p:sp>
            <p:nvSpPr>
              <p:cNvPr id="7" name="Freeform 6"/>
              <p:cNvSpPr>
                <a:spLocks/>
              </p:cNvSpPr>
              <p:nvPr/>
            </p:nvSpPr>
            <p:spPr bwMode="auto">
              <a:xfrm>
                <a:off x="2368" y="1472"/>
                <a:ext cx="868" cy="44"/>
              </a:xfrm>
              <a:custGeom>
                <a:avLst/>
                <a:gdLst>
                  <a:gd name="T0" fmla="*/ 0 w 868"/>
                  <a:gd name="T1" fmla="*/ 24 h 44"/>
                  <a:gd name="T2" fmla="*/ 56 w 868"/>
                  <a:gd name="T3" fmla="*/ 16 h 44"/>
                  <a:gd name="T4" fmla="*/ 104 w 868"/>
                  <a:gd name="T5" fmla="*/ 28 h 44"/>
                  <a:gd name="T6" fmla="*/ 128 w 868"/>
                  <a:gd name="T7" fmla="*/ 24 h 44"/>
                  <a:gd name="T8" fmla="*/ 200 w 868"/>
                  <a:gd name="T9" fmla="*/ 44 h 44"/>
                  <a:gd name="T10" fmla="*/ 232 w 868"/>
                  <a:gd name="T11" fmla="*/ 40 h 44"/>
                  <a:gd name="T12" fmla="*/ 288 w 868"/>
                  <a:gd name="T13" fmla="*/ 28 h 44"/>
                  <a:gd name="T14" fmla="*/ 332 w 868"/>
                  <a:gd name="T15" fmla="*/ 24 h 44"/>
                  <a:gd name="T16" fmla="*/ 368 w 868"/>
                  <a:gd name="T17" fmla="*/ 28 h 44"/>
                  <a:gd name="T18" fmla="*/ 400 w 868"/>
                  <a:gd name="T19" fmla="*/ 24 h 44"/>
                  <a:gd name="T20" fmla="*/ 452 w 868"/>
                  <a:gd name="T21" fmla="*/ 20 h 44"/>
                  <a:gd name="T22" fmla="*/ 532 w 868"/>
                  <a:gd name="T23" fmla="*/ 20 h 44"/>
                  <a:gd name="T24" fmla="*/ 584 w 868"/>
                  <a:gd name="T25" fmla="*/ 20 h 44"/>
                  <a:gd name="T26" fmla="*/ 624 w 868"/>
                  <a:gd name="T27" fmla="*/ 8 h 44"/>
                  <a:gd name="T28" fmla="*/ 664 w 868"/>
                  <a:gd name="T29" fmla="*/ 0 h 44"/>
                  <a:gd name="T30" fmla="*/ 728 w 868"/>
                  <a:gd name="T31" fmla="*/ 20 h 44"/>
                  <a:gd name="T32" fmla="*/ 792 w 868"/>
                  <a:gd name="T33" fmla="*/ 32 h 44"/>
                  <a:gd name="T34" fmla="*/ 868 w 868"/>
                  <a:gd name="T35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68" h="44">
                    <a:moveTo>
                      <a:pt x="0" y="24"/>
                    </a:moveTo>
                    <a:lnTo>
                      <a:pt x="56" y="16"/>
                    </a:lnTo>
                    <a:lnTo>
                      <a:pt x="104" y="28"/>
                    </a:lnTo>
                    <a:lnTo>
                      <a:pt x="128" y="24"/>
                    </a:lnTo>
                    <a:lnTo>
                      <a:pt x="200" y="44"/>
                    </a:lnTo>
                    <a:lnTo>
                      <a:pt x="232" y="40"/>
                    </a:lnTo>
                    <a:lnTo>
                      <a:pt x="288" y="28"/>
                    </a:lnTo>
                    <a:lnTo>
                      <a:pt x="332" y="24"/>
                    </a:lnTo>
                    <a:lnTo>
                      <a:pt x="368" y="28"/>
                    </a:lnTo>
                    <a:lnTo>
                      <a:pt x="400" y="24"/>
                    </a:lnTo>
                    <a:lnTo>
                      <a:pt x="452" y="20"/>
                    </a:lnTo>
                    <a:lnTo>
                      <a:pt x="532" y="20"/>
                    </a:lnTo>
                    <a:lnTo>
                      <a:pt x="584" y="20"/>
                    </a:lnTo>
                    <a:lnTo>
                      <a:pt x="624" y="8"/>
                    </a:lnTo>
                    <a:lnTo>
                      <a:pt x="664" y="0"/>
                    </a:lnTo>
                    <a:lnTo>
                      <a:pt x="728" y="20"/>
                    </a:lnTo>
                    <a:lnTo>
                      <a:pt x="792" y="32"/>
                    </a:lnTo>
                    <a:lnTo>
                      <a:pt x="868" y="32"/>
                    </a:lnTo>
                  </a:path>
                </a:pathLst>
              </a:custGeom>
              <a:noFill/>
              <a:ln w="9525" cap="flat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333" y="1437"/>
                <a:ext cx="135" cy="120"/>
              </a:xfrm>
              <a:custGeom>
                <a:avLst/>
                <a:gdLst>
                  <a:gd name="T0" fmla="*/ 0 w 135"/>
                  <a:gd name="T1" fmla="*/ 120 h 120"/>
                  <a:gd name="T2" fmla="*/ 12 w 135"/>
                  <a:gd name="T3" fmla="*/ 105 h 120"/>
                  <a:gd name="T4" fmla="*/ 36 w 135"/>
                  <a:gd name="T5" fmla="*/ 99 h 120"/>
                  <a:gd name="T6" fmla="*/ 45 w 135"/>
                  <a:gd name="T7" fmla="*/ 78 h 120"/>
                  <a:gd name="T8" fmla="*/ 42 w 135"/>
                  <a:gd name="T9" fmla="*/ 57 h 120"/>
                  <a:gd name="T10" fmla="*/ 57 w 135"/>
                  <a:gd name="T11" fmla="*/ 24 h 120"/>
                  <a:gd name="T12" fmla="*/ 84 w 135"/>
                  <a:gd name="T13" fmla="*/ 0 h 120"/>
                  <a:gd name="T14" fmla="*/ 105 w 135"/>
                  <a:gd name="T15" fmla="*/ 9 h 120"/>
                  <a:gd name="T16" fmla="*/ 93 w 135"/>
                  <a:gd name="T17" fmla="*/ 39 h 120"/>
                  <a:gd name="T18" fmla="*/ 78 w 135"/>
                  <a:gd name="T19" fmla="*/ 66 h 120"/>
                  <a:gd name="T20" fmla="*/ 99 w 135"/>
                  <a:gd name="T21" fmla="*/ 84 h 120"/>
                  <a:gd name="T22" fmla="*/ 135 w 135"/>
                  <a:gd name="T23" fmla="*/ 8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5" h="120">
                    <a:moveTo>
                      <a:pt x="0" y="120"/>
                    </a:moveTo>
                    <a:lnTo>
                      <a:pt x="12" y="105"/>
                    </a:lnTo>
                    <a:lnTo>
                      <a:pt x="36" y="99"/>
                    </a:lnTo>
                    <a:lnTo>
                      <a:pt x="45" y="78"/>
                    </a:lnTo>
                    <a:lnTo>
                      <a:pt x="42" y="57"/>
                    </a:lnTo>
                    <a:lnTo>
                      <a:pt x="57" y="24"/>
                    </a:lnTo>
                    <a:lnTo>
                      <a:pt x="84" y="0"/>
                    </a:lnTo>
                    <a:lnTo>
                      <a:pt x="105" y="9"/>
                    </a:lnTo>
                    <a:lnTo>
                      <a:pt x="93" y="39"/>
                    </a:lnTo>
                    <a:lnTo>
                      <a:pt x="78" y="66"/>
                    </a:lnTo>
                    <a:lnTo>
                      <a:pt x="99" y="84"/>
                    </a:lnTo>
                    <a:lnTo>
                      <a:pt x="135" y="81"/>
                    </a:lnTo>
                  </a:path>
                </a:pathLst>
              </a:custGeom>
              <a:noFill/>
              <a:ln w="9525" cap="flat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564" y="1434"/>
                <a:ext cx="426" cy="87"/>
              </a:xfrm>
              <a:custGeom>
                <a:avLst/>
                <a:gdLst>
                  <a:gd name="T0" fmla="*/ 24 w 426"/>
                  <a:gd name="T1" fmla="*/ 87 h 87"/>
                  <a:gd name="T2" fmla="*/ 21 w 426"/>
                  <a:gd name="T3" fmla="*/ 66 h 87"/>
                  <a:gd name="T4" fmla="*/ 0 w 426"/>
                  <a:gd name="T5" fmla="*/ 63 h 87"/>
                  <a:gd name="T6" fmla="*/ 18 w 426"/>
                  <a:gd name="T7" fmla="*/ 48 h 87"/>
                  <a:gd name="T8" fmla="*/ 48 w 426"/>
                  <a:gd name="T9" fmla="*/ 48 h 87"/>
                  <a:gd name="T10" fmla="*/ 78 w 426"/>
                  <a:gd name="T11" fmla="*/ 51 h 87"/>
                  <a:gd name="T12" fmla="*/ 129 w 426"/>
                  <a:gd name="T13" fmla="*/ 48 h 87"/>
                  <a:gd name="T14" fmla="*/ 150 w 426"/>
                  <a:gd name="T15" fmla="*/ 42 h 87"/>
                  <a:gd name="T16" fmla="*/ 171 w 426"/>
                  <a:gd name="T17" fmla="*/ 33 h 87"/>
                  <a:gd name="T18" fmla="*/ 198 w 426"/>
                  <a:gd name="T19" fmla="*/ 30 h 87"/>
                  <a:gd name="T20" fmla="*/ 216 w 426"/>
                  <a:gd name="T21" fmla="*/ 27 h 87"/>
                  <a:gd name="T22" fmla="*/ 237 w 426"/>
                  <a:gd name="T23" fmla="*/ 18 h 87"/>
                  <a:gd name="T24" fmla="*/ 261 w 426"/>
                  <a:gd name="T25" fmla="*/ 9 h 87"/>
                  <a:gd name="T26" fmla="*/ 309 w 426"/>
                  <a:gd name="T27" fmla="*/ 0 h 87"/>
                  <a:gd name="T28" fmla="*/ 360 w 426"/>
                  <a:gd name="T29" fmla="*/ 9 h 87"/>
                  <a:gd name="T30" fmla="*/ 402 w 426"/>
                  <a:gd name="T31" fmla="*/ 12 h 87"/>
                  <a:gd name="T32" fmla="*/ 423 w 426"/>
                  <a:gd name="T33" fmla="*/ 15 h 87"/>
                  <a:gd name="T34" fmla="*/ 426 w 426"/>
                  <a:gd name="T35" fmla="*/ 3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6" h="87">
                    <a:moveTo>
                      <a:pt x="24" y="87"/>
                    </a:moveTo>
                    <a:lnTo>
                      <a:pt x="21" y="66"/>
                    </a:lnTo>
                    <a:lnTo>
                      <a:pt x="0" y="63"/>
                    </a:lnTo>
                    <a:lnTo>
                      <a:pt x="18" y="48"/>
                    </a:lnTo>
                    <a:lnTo>
                      <a:pt x="48" y="48"/>
                    </a:lnTo>
                    <a:lnTo>
                      <a:pt x="78" y="51"/>
                    </a:lnTo>
                    <a:lnTo>
                      <a:pt x="129" y="48"/>
                    </a:lnTo>
                    <a:lnTo>
                      <a:pt x="150" y="42"/>
                    </a:lnTo>
                    <a:lnTo>
                      <a:pt x="171" y="33"/>
                    </a:lnTo>
                    <a:lnTo>
                      <a:pt x="198" y="30"/>
                    </a:lnTo>
                    <a:lnTo>
                      <a:pt x="216" y="27"/>
                    </a:lnTo>
                    <a:lnTo>
                      <a:pt x="237" y="18"/>
                    </a:lnTo>
                    <a:lnTo>
                      <a:pt x="261" y="9"/>
                    </a:lnTo>
                    <a:lnTo>
                      <a:pt x="309" y="0"/>
                    </a:lnTo>
                    <a:lnTo>
                      <a:pt x="360" y="9"/>
                    </a:lnTo>
                    <a:lnTo>
                      <a:pt x="402" y="12"/>
                    </a:lnTo>
                    <a:lnTo>
                      <a:pt x="423" y="15"/>
                    </a:lnTo>
                    <a:lnTo>
                      <a:pt x="426" y="39"/>
                    </a:lnTo>
                  </a:path>
                </a:pathLst>
              </a:custGeom>
              <a:noFill/>
              <a:ln w="9525" cap="flat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990" y="1425"/>
                <a:ext cx="1083" cy="63"/>
              </a:xfrm>
              <a:custGeom>
                <a:avLst/>
                <a:gdLst>
                  <a:gd name="T0" fmla="*/ 0 w 1083"/>
                  <a:gd name="T1" fmla="*/ 54 h 63"/>
                  <a:gd name="T2" fmla="*/ 18 w 1083"/>
                  <a:gd name="T3" fmla="*/ 39 h 63"/>
                  <a:gd name="T4" fmla="*/ 51 w 1083"/>
                  <a:gd name="T5" fmla="*/ 27 h 63"/>
                  <a:gd name="T6" fmla="*/ 69 w 1083"/>
                  <a:gd name="T7" fmla="*/ 30 h 63"/>
                  <a:gd name="T8" fmla="*/ 108 w 1083"/>
                  <a:gd name="T9" fmla="*/ 42 h 63"/>
                  <a:gd name="T10" fmla="*/ 126 w 1083"/>
                  <a:gd name="T11" fmla="*/ 45 h 63"/>
                  <a:gd name="T12" fmla="*/ 135 w 1083"/>
                  <a:gd name="T13" fmla="*/ 24 h 63"/>
                  <a:gd name="T14" fmla="*/ 156 w 1083"/>
                  <a:gd name="T15" fmla="*/ 57 h 63"/>
                  <a:gd name="T16" fmla="*/ 177 w 1083"/>
                  <a:gd name="T17" fmla="*/ 51 h 63"/>
                  <a:gd name="T18" fmla="*/ 204 w 1083"/>
                  <a:gd name="T19" fmla="*/ 30 h 63"/>
                  <a:gd name="T20" fmla="*/ 225 w 1083"/>
                  <a:gd name="T21" fmla="*/ 48 h 63"/>
                  <a:gd name="T22" fmla="*/ 246 w 1083"/>
                  <a:gd name="T23" fmla="*/ 42 h 63"/>
                  <a:gd name="T24" fmla="*/ 306 w 1083"/>
                  <a:gd name="T25" fmla="*/ 27 h 63"/>
                  <a:gd name="T26" fmla="*/ 327 w 1083"/>
                  <a:gd name="T27" fmla="*/ 39 h 63"/>
                  <a:gd name="T28" fmla="*/ 357 w 1083"/>
                  <a:gd name="T29" fmla="*/ 30 h 63"/>
                  <a:gd name="T30" fmla="*/ 390 w 1083"/>
                  <a:gd name="T31" fmla="*/ 60 h 63"/>
                  <a:gd name="T32" fmla="*/ 417 w 1083"/>
                  <a:gd name="T33" fmla="*/ 63 h 63"/>
                  <a:gd name="T34" fmla="*/ 417 w 1083"/>
                  <a:gd name="T35" fmla="*/ 42 h 63"/>
                  <a:gd name="T36" fmla="*/ 468 w 1083"/>
                  <a:gd name="T37" fmla="*/ 9 h 63"/>
                  <a:gd name="T38" fmla="*/ 486 w 1083"/>
                  <a:gd name="T39" fmla="*/ 3 h 63"/>
                  <a:gd name="T40" fmla="*/ 525 w 1083"/>
                  <a:gd name="T41" fmla="*/ 0 h 63"/>
                  <a:gd name="T42" fmla="*/ 543 w 1083"/>
                  <a:gd name="T43" fmla="*/ 24 h 63"/>
                  <a:gd name="T44" fmla="*/ 561 w 1083"/>
                  <a:gd name="T45" fmla="*/ 18 h 63"/>
                  <a:gd name="T46" fmla="*/ 594 w 1083"/>
                  <a:gd name="T47" fmla="*/ 6 h 63"/>
                  <a:gd name="T48" fmla="*/ 624 w 1083"/>
                  <a:gd name="T49" fmla="*/ 6 h 63"/>
                  <a:gd name="T50" fmla="*/ 651 w 1083"/>
                  <a:gd name="T51" fmla="*/ 21 h 63"/>
                  <a:gd name="T52" fmla="*/ 696 w 1083"/>
                  <a:gd name="T53" fmla="*/ 27 h 63"/>
                  <a:gd name="T54" fmla="*/ 714 w 1083"/>
                  <a:gd name="T55" fmla="*/ 30 h 63"/>
                  <a:gd name="T56" fmla="*/ 759 w 1083"/>
                  <a:gd name="T57" fmla="*/ 21 h 63"/>
                  <a:gd name="T58" fmla="*/ 801 w 1083"/>
                  <a:gd name="T59" fmla="*/ 15 h 63"/>
                  <a:gd name="T60" fmla="*/ 819 w 1083"/>
                  <a:gd name="T61" fmla="*/ 18 h 63"/>
                  <a:gd name="T62" fmla="*/ 849 w 1083"/>
                  <a:gd name="T63" fmla="*/ 30 h 63"/>
                  <a:gd name="T64" fmla="*/ 885 w 1083"/>
                  <a:gd name="T65" fmla="*/ 36 h 63"/>
                  <a:gd name="T66" fmla="*/ 906 w 1083"/>
                  <a:gd name="T67" fmla="*/ 39 h 63"/>
                  <a:gd name="T68" fmla="*/ 948 w 1083"/>
                  <a:gd name="T69" fmla="*/ 36 h 63"/>
                  <a:gd name="T70" fmla="*/ 978 w 1083"/>
                  <a:gd name="T71" fmla="*/ 27 h 63"/>
                  <a:gd name="T72" fmla="*/ 1032 w 1083"/>
                  <a:gd name="T73" fmla="*/ 24 h 63"/>
                  <a:gd name="T74" fmla="*/ 1083 w 1083"/>
                  <a:gd name="T75" fmla="*/ 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83" h="63">
                    <a:moveTo>
                      <a:pt x="0" y="54"/>
                    </a:moveTo>
                    <a:lnTo>
                      <a:pt x="18" y="39"/>
                    </a:lnTo>
                    <a:lnTo>
                      <a:pt x="51" y="27"/>
                    </a:lnTo>
                    <a:lnTo>
                      <a:pt x="69" y="30"/>
                    </a:lnTo>
                    <a:lnTo>
                      <a:pt x="108" y="42"/>
                    </a:lnTo>
                    <a:lnTo>
                      <a:pt x="126" y="45"/>
                    </a:lnTo>
                    <a:lnTo>
                      <a:pt x="135" y="24"/>
                    </a:lnTo>
                    <a:lnTo>
                      <a:pt x="156" y="57"/>
                    </a:lnTo>
                    <a:lnTo>
                      <a:pt x="177" y="51"/>
                    </a:lnTo>
                    <a:lnTo>
                      <a:pt x="204" y="30"/>
                    </a:lnTo>
                    <a:lnTo>
                      <a:pt x="225" y="48"/>
                    </a:lnTo>
                    <a:lnTo>
                      <a:pt x="246" y="42"/>
                    </a:lnTo>
                    <a:lnTo>
                      <a:pt x="306" y="27"/>
                    </a:lnTo>
                    <a:lnTo>
                      <a:pt x="327" y="39"/>
                    </a:lnTo>
                    <a:lnTo>
                      <a:pt x="357" y="30"/>
                    </a:lnTo>
                    <a:lnTo>
                      <a:pt x="390" y="60"/>
                    </a:lnTo>
                    <a:lnTo>
                      <a:pt x="417" y="63"/>
                    </a:lnTo>
                    <a:lnTo>
                      <a:pt x="417" y="42"/>
                    </a:lnTo>
                    <a:lnTo>
                      <a:pt x="468" y="9"/>
                    </a:lnTo>
                    <a:lnTo>
                      <a:pt x="486" y="3"/>
                    </a:lnTo>
                    <a:lnTo>
                      <a:pt x="525" y="0"/>
                    </a:lnTo>
                    <a:lnTo>
                      <a:pt x="543" y="24"/>
                    </a:lnTo>
                    <a:lnTo>
                      <a:pt x="561" y="18"/>
                    </a:lnTo>
                    <a:lnTo>
                      <a:pt x="594" y="6"/>
                    </a:lnTo>
                    <a:lnTo>
                      <a:pt x="624" y="6"/>
                    </a:lnTo>
                    <a:lnTo>
                      <a:pt x="651" y="21"/>
                    </a:lnTo>
                    <a:lnTo>
                      <a:pt x="696" y="27"/>
                    </a:lnTo>
                    <a:lnTo>
                      <a:pt x="714" y="30"/>
                    </a:lnTo>
                    <a:lnTo>
                      <a:pt x="759" y="21"/>
                    </a:lnTo>
                    <a:lnTo>
                      <a:pt x="801" y="15"/>
                    </a:lnTo>
                    <a:lnTo>
                      <a:pt x="819" y="18"/>
                    </a:lnTo>
                    <a:lnTo>
                      <a:pt x="849" y="30"/>
                    </a:lnTo>
                    <a:lnTo>
                      <a:pt x="885" y="36"/>
                    </a:lnTo>
                    <a:lnTo>
                      <a:pt x="906" y="39"/>
                    </a:lnTo>
                    <a:lnTo>
                      <a:pt x="948" y="36"/>
                    </a:lnTo>
                    <a:lnTo>
                      <a:pt x="978" y="27"/>
                    </a:lnTo>
                    <a:lnTo>
                      <a:pt x="1032" y="24"/>
                    </a:lnTo>
                    <a:lnTo>
                      <a:pt x="1083" y="3"/>
                    </a:lnTo>
                  </a:path>
                </a:pathLst>
              </a:custGeom>
              <a:noFill/>
              <a:ln w="9525" cap="flat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5163" y="1443"/>
                <a:ext cx="168" cy="42"/>
              </a:xfrm>
              <a:custGeom>
                <a:avLst/>
                <a:gdLst>
                  <a:gd name="T0" fmla="*/ 0 w 168"/>
                  <a:gd name="T1" fmla="*/ 6 h 42"/>
                  <a:gd name="T2" fmla="*/ 9 w 168"/>
                  <a:gd name="T3" fmla="*/ 36 h 42"/>
                  <a:gd name="T4" fmla="*/ 45 w 168"/>
                  <a:gd name="T5" fmla="*/ 42 h 42"/>
                  <a:gd name="T6" fmla="*/ 75 w 168"/>
                  <a:gd name="T7" fmla="*/ 24 h 42"/>
                  <a:gd name="T8" fmla="*/ 117 w 168"/>
                  <a:gd name="T9" fmla="*/ 24 h 42"/>
                  <a:gd name="T10" fmla="*/ 138 w 168"/>
                  <a:gd name="T11" fmla="*/ 27 h 42"/>
                  <a:gd name="T12" fmla="*/ 117 w 168"/>
                  <a:gd name="T13" fmla="*/ 0 h 42"/>
                  <a:gd name="T14" fmla="*/ 147 w 168"/>
                  <a:gd name="T15" fmla="*/ 21 h 42"/>
                  <a:gd name="T16" fmla="*/ 168 w 168"/>
                  <a:gd name="T17" fmla="*/ 1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42">
                    <a:moveTo>
                      <a:pt x="0" y="6"/>
                    </a:moveTo>
                    <a:lnTo>
                      <a:pt x="9" y="36"/>
                    </a:lnTo>
                    <a:lnTo>
                      <a:pt x="45" y="42"/>
                    </a:lnTo>
                    <a:lnTo>
                      <a:pt x="75" y="24"/>
                    </a:lnTo>
                    <a:lnTo>
                      <a:pt x="117" y="24"/>
                    </a:lnTo>
                    <a:lnTo>
                      <a:pt x="138" y="27"/>
                    </a:lnTo>
                    <a:lnTo>
                      <a:pt x="117" y="0"/>
                    </a:lnTo>
                    <a:lnTo>
                      <a:pt x="147" y="21"/>
                    </a:lnTo>
                    <a:lnTo>
                      <a:pt x="168" y="15"/>
                    </a:lnTo>
                  </a:path>
                </a:pathLst>
              </a:custGeom>
              <a:noFill/>
              <a:ln w="9525" cap="flat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5361" y="1473"/>
                <a:ext cx="48" cy="6"/>
              </a:xfrm>
              <a:custGeom>
                <a:avLst/>
                <a:gdLst>
                  <a:gd name="T0" fmla="*/ 0 w 48"/>
                  <a:gd name="T1" fmla="*/ 6 h 6"/>
                  <a:gd name="T2" fmla="*/ 30 w 48"/>
                  <a:gd name="T3" fmla="*/ 0 h 6"/>
                  <a:gd name="T4" fmla="*/ 48 w 48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6">
                    <a:moveTo>
                      <a:pt x="0" y="6"/>
                    </a:moveTo>
                    <a:lnTo>
                      <a:pt x="30" y="0"/>
                    </a:lnTo>
                    <a:lnTo>
                      <a:pt x="48" y="3"/>
                    </a:lnTo>
                  </a:path>
                </a:pathLst>
              </a:custGeom>
              <a:noFill/>
              <a:ln w="9525" cap="flat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13658" y="5364560"/>
            <a:ext cx="4313156" cy="314324"/>
            <a:chOff x="2368" y="1359"/>
            <a:chExt cx="3056" cy="261"/>
          </a:xfrm>
        </p:grpSpPr>
        <p:grpSp>
          <p:nvGrpSpPr>
            <p:cNvPr id="34" name="Group 33"/>
            <p:cNvGrpSpPr>
              <a:grpSpLocks/>
            </p:cNvGrpSpPr>
            <p:nvPr/>
          </p:nvGrpSpPr>
          <p:grpSpPr bwMode="auto">
            <a:xfrm>
              <a:off x="2370" y="1359"/>
              <a:ext cx="3054" cy="261"/>
              <a:chOff x="2370" y="1359"/>
              <a:chExt cx="3054" cy="261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2373" y="1470"/>
                <a:ext cx="3033" cy="150"/>
              </a:xfrm>
              <a:custGeom>
                <a:avLst/>
                <a:gdLst>
                  <a:gd name="T0" fmla="*/ 33 w 3033"/>
                  <a:gd name="T1" fmla="*/ 150 h 150"/>
                  <a:gd name="T2" fmla="*/ 93 w 3033"/>
                  <a:gd name="T3" fmla="*/ 117 h 150"/>
                  <a:gd name="T4" fmla="*/ 165 w 3033"/>
                  <a:gd name="T5" fmla="*/ 93 h 150"/>
                  <a:gd name="T6" fmla="*/ 231 w 3033"/>
                  <a:gd name="T7" fmla="*/ 96 h 150"/>
                  <a:gd name="T8" fmla="*/ 321 w 3033"/>
                  <a:gd name="T9" fmla="*/ 123 h 150"/>
                  <a:gd name="T10" fmla="*/ 348 w 3033"/>
                  <a:gd name="T11" fmla="*/ 93 h 150"/>
                  <a:gd name="T12" fmla="*/ 423 w 3033"/>
                  <a:gd name="T13" fmla="*/ 117 h 150"/>
                  <a:gd name="T14" fmla="*/ 444 w 3033"/>
                  <a:gd name="T15" fmla="*/ 81 h 150"/>
                  <a:gd name="T16" fmla="*/ 513 w 3033"/>
                  <a:gd name="T17" fmla="*/ 60 h 150"/>
                  <a:gd name="T18" fmla="*/ 570 w 3033"/>
                  <a:gd name="T19" fmla="*/ 45 h 150"/>
                  <a:gd name="T20" fmla="*/ 642 w 3033"/>
                  <a:gd name="T21" fmla="*/ 57 h 150"/>
                  <a:gd name="T22" fmla="*/ 705 w 3033"/>
                  <a:gd name="T23" fmla="*/ 93 h 150"/>
                  <a:gd name="T24" fmla="*/ 768 w 3033"/>
                  <a:gd name="T25" fmla="*/ 72 h 150"/>
                  <a:gd name="T26" fmla="*/ 837 w 3033"/>
                  <a:gd name="T27" fmla="*/ 99 h 150"/>
                  <a:gd name="T28" fmla="*/ 966 w 3033"/>
                  <a:gd name="T29" fmla="*/ 123 h 150"/>
                  <a:gd name="T30" fmla="*/ 1059 w 3033"/>
                  <a:gd name="T31" fmla="*/ 75 h 150"/>
                  <a:gd name="T32" fmla="*/ 1182 w 3033"/>
                  <a:gd name="T33" fmla="*/ 63 h 150"/>
                  <a:gd name="T34" fmla="*/ 1281 w 3033"/>
                  <a:gd name="T35" fmla="*/ 57 h 150"/>
                  <a:gd name="T36" fmla="*/ 1380 w 3033"/>
                  <a:gd name="T37" fmla="*/ 39 h 150"/>
                  <a:gd name="T38" fmla="*/ 1467 w 3033"/>
                  <a:gd name="T39" fmla="*/ 24 h 150"/>
                  <a:gd name="T40" fmla="*/ 1536 w 3033"/>
                  <a:gd name="T41" fmla="*/ 36 h 150"/>
                  <a:gd name="T42" fmla="*/ 1578 w 3033"/>
                  <a:gd name="T43" fmla="*/ 12 h 150"/>
                  <a:gd name="T44" fmla="*/ 1665 w 3033"/>
                  <a:gd name="T45" fmla="*/ 33 h 150"/>
                  <a:gd name="T46" fmla="*/ 1740 w 3033"/>
                  <a:gd name="T47" fmla="*/ 21 h 150"/>
                  <a:gd name="T48" fmla="*/ 1839 w 3033"/>
                  <a:gd name="T49" fmla="*/ 48 h 150"/>
                  <a:gd name="T50" fmla="*/ 1926 w 3033"/>
                  <a:gd name="T51" fmla="*/ 42 h 150"/>
                  <a:gd name="T52" fmla="*/ 1920 w 3033"/>
                  <a:gd name="T53" fmla="*/ 87 h 150"/>
                  <a:gd name="T54" fmla="*/ 1995 w 3033"/>
                  <a:gd name="T55" fmla="*/ 99 h 150"/>
                  <a:gd name="T56" fmla="*/ 1995 w 3033"/>
                  <a:gd name="T57" fmla="*/ 57 h 150"/>
                  <a:gd name="T58" fmla="*/ 2025 w 3033"/>
                  <a:gd name="T59" fmla="*/ 39 h 150"/>
                  <a:gd name="T60" fmla="*/ 2151 w 3033"/>
                  <a:gd name="T61" fmla="*/ 63 h 150"/>
                  <a:gd name="T62" fmla="*/ 2250 w 3033"/>
                  <a:gd name="T63" fmla="*/ 81 h 150"/>
                  <a:gd name="T64" fmla="*/ 2304 w 3033"/>
                  <a:gd name="T65" fmla="*/ 51 h 150"/>
                  <a:gd name="T66" fmla="*/ 2340 w 3033"/>
                  <a:gd name="T67" fmla="*/ 39 h 150"/>
                  <a:gd name="T68" fmla="*/ 2418 w 3033"/>
                  <a:gd name="T69" fmla="*/ 42 h 150"/>
                  <a:gd name="T70" fmla="*/ 2529 w 3033"/>
                  <a:gd name="T71" fmla="*/ 54 h 150"/>
                  <a:gd name="T72" fmla="*/ 2574 w 3033"/>
                  <a:gd name="T73" fmla="*/ 117 h 150"/>
                  <a:gd name="T74" fmla="*/ 2637 w 3033"/>
                  <a:gd name="T75" fmla="*/ 81 h 150"/>
                  <a:gd name="T76" fmla="*/ 2631 w 3033"/>
                  <a:gd name="T77" fmla="*/ 129 h 150"/>
                  <a:gd name="T78" fmla="*/ 2700 w 3033"/>
                  <a:gd name="T79" fmla="*/ 102 h 150"/>
                  <a:gd name="T80" fmla="*/ 2769 w 3033"/>
                  <a:gd name="T81" fmla="*/ 108 h 150"/>
                  <a:gd name="T82" fmla="*/ 2865 w 3033"/>
                  <a:gd name="T83" fmla="*/ 108 h 150"/>
                  <a:gd name="T84" fmla="*/ 2883 w 3033"/>
                  <a:gd name="T85" fmla="*/ 63 h 150"/>
                  <a:gd name="T86" fmla="*/ 2958 w 3033"/>
                  <a:gd name="T87" fmla="*/ 60 h 150"/>
                  <a:gd name="T88" fmla="*/ 3024 w 3033"/>
                  <a:gd name="T89" fmla="*/ 4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033" h="150">
                    <a:moveTo>
                      <a:pt x="0" y="141"/>
                    </a:moveTo>
                    <a:lnTo>
                      <a:pt x="9" y="123"/>
                    </a:lnTo>
                    <a:lnTo>
                      <a:pt x="33" y="150"/>
                    </a:lnTo>
                    <a:lnTo>
                      <a:pt x="39" y="111"/>
                    </a:lnTo>
                    <a:lnTo>
                      <a:pt x="60" y="99"/>
                    </a:lnTo>
                    <a:lnTo>
                      <a:pt x="93" y="117"/>
                    </a:lnTo>
                    <a:lnTo>
                      <a:pt x="126" y="126"/>
                    </a:lnTo>
                    <a:lnTo>
                      <a:pt x="141" y="78"/>
                    </a:lnTo>
                    <a:lnTo>
                      <a:pt x="165" y="93"/>
                    </a:lnTo>
                    <a:lnTo>
                      <a:pt x="192" y="93"/>
                    </a:lnTo>
                    <a:lnTo>
                      <a:pt x="204" y="111"/>
                    </a:lnTo>
                    <a:lnTo>
                      <a:pt x="231" y="96"/>
                    </a:lnTo>
                    <a:lnTo>
                      <a:pt x="249" y="117"/>
                    </a:lnTo>
                    <a:lnTo>
                      <a:pt x="279" y="117"/>
                    </a:lnTo>
                    <a:lnTo>
                      <a:pt x="321" y="123"/>
                    </a:lnTo>
                    <a:lnTo>
                      <a:pt x="348" y="132"/>
                    </a:lnTo>
                    <a:lnTo>
                      <a:pt x="339" y="111"/>
                    </a:lnTo>
                    <a:lnTo>
                      <a:pt x="348" y="93"/>
                    </a:lnTo>
                    <a:lnTo>
                      <a:pt x="381" y="96"/>
                    </a:lnTo>
                    <a:lnTo>
                      <a:pt x="405" y="102"/>
                    </a:lnTo>
                    <a:lnTo>
                      <a:pt x="423" y="117"/>
                    </a:lnTo>
                    <a:lnTo>
                      <a:pt x="450" y="114"/>
                    </a:lnTo>
                    <a:lnTo>
                      <a:pt x="462" y="90"/>
                    </a:lnTo>
                    <a:lnTo>
                      <a:pt x="444" y="81"/>
                    </a:lnTo>
                    <a:cubicBezTo>
                      <a:pt x="452" y="75"/>
                      <a:pt x="460" y="69"/>
                      <a:pt x="468" y="63"/>
                    </a:cubicBezTo>
                    <a:cubicBezTo>
                      <a:pt x="471" y="61"/>
                      <a:pt x="477" y="57"/>
                      <a:pt x="477" y="57"/>
                    </a:cubicBezTo>
                    <a:lnTo>
                      <a:pt x="513" y="60"/>
                    </a:lnTo>
                    <a:lnTo>
                      <a:pt x="534" y="66"/>
                    </a:lnTo>
                    <a:lnTo>
                      <a:pt x="552" y="63"/>
                    </a:lnTo>
                    <a:lnTo>
                      <a:pt x="570" y="45"/>
                    </a:lnTo>
                    <a:lnTo>
                      <a:pt x="597" y="60"/>
                    </a:lnTo>
                    <a:lnTo>
                      <a:pt x="624" y="75"/>
                    </a:lnTo>
                    <a:lnTo>
                      <a:pt x="642" y="57"/>
                    </a:lnTo>
                    <a:lnTo>
                      <a:pt x="660" y="75"/>
                    </a:lnTo>
                    <a:lnTo>
                      <a:pt x="684" y="102"/>
                    </a:lnTo>
                    <a:lnTo>
                      <a:pt x="705" y="93"/>
                    </a:lnTo>
                    <a:lnTo>
                      <a:pt x="711" y="66"/>
                    </a:lnTo>
                    <a:lnTo>
                      <a:pt x="738" y="78"/>
                    </a:lnTo>
                    <a:lnTo>
                      <a:pt x="768" y="72"/>
                    </a:lnTo>
                    <a:lnTo>
                      <a:pt x="783" y="60"/>
                    </a:lnTo>
                    <a:lnTo>
                      <a:pt x="816" y="84"/>
                    </a:lnTo>
                    <a:lnTo>
                      <a:pt x="837" y="99"/>
                    </a:lnTo>
                    <a:lnTo>
                      <a:pt x="882" y="123"/>
                    </a:lnTo>
                    <a:lnTo>
                      <a:pt x="909" y="117"/>
                    </a:lnTo>
                    <a:lnTo>
                      <a:pt x="966" y="123"/>
                    </a:lnTo>
                    <a:lnTo>
                      <a:pt x="987" y="105"/>
                    </a:lnTo>
                    <a:lnTo>
                      <a:pt x="1008" y="99"/>
                    </a:lnTo>
                    <a:lnTo>
                      <a:pt x="1059" y="75"/>
                    </a:lnTo>
                    <a:lnTo>
                      <a:pt x="1080" y="72"/>
                    </a:lnTo>
                    <a:lnTo>
                      <a:pt x="1116" y="63"/>
                    </a:lnTo>
                    <a:lnTo>
                      <a:pt x="1182" y="63"/>
                    </a:lnTo>
                    <a:lnTo>
                      <a:pt x="1215" y="66"/>
                    </a:lnTo>
                    <a:lnTo>
                      <a:pt x="1260" y="78"/>
                    </a:lnTo>
                    <a:lnTo>
                      <a:pt x="1281" y="57"/>
                    </a:lnTo>
                    <a:lnTo>
                      <a:pt x="1323" y="57"/>
                    </a:lnTo>
                    <a:lnTo>
                      <a:pt x="1362" y="45"/>
                    </a:lnTo>
                    <a:lnTo>
                      <a:pt x="1380" y="39"/>
                    </a:lnTo>
                    <a:lnTo>
                      <a:pt x="1389" y="21"/>
                    </a:lnTo>
                    <a:lnTo>
                      <a:pt x="1431" y="24"/>
                    </a:lnTo>
                    <a:lnTo>
                      <a:pt x="1467" y="24"/>
                    </a:lnTo>
                    <a:lnTo>
                      <a:pt x="1488" y="0"/>
                    </a:lnTo>
                    <a:lnTo>
                      <a:pt x="1524" y="12"/>
                    </a:lnTo>
                    <a:lnTo>
                      <a:pt x="1536" y="36"/>
                    </a:lnTo>
                    <a:lnTo>
                      <a:pt x="1548" y="57"/>
                    </a:lnTo>
                    <a:lnTo>
                      <a:pt x="1551" y="24"/>
                    </a:lnTo>
                    <a:lnTo>
                      <a:pt x="1578" y="12"/>
                    </a:lnTo>
                    <a:lnTo>
                      <a:pt x="1608" y="51"/>
                    </a:lnTo>
                    <a:lnTo>
                      <a:pt x="1638" y="24"/>
                    </a:lnTo>
                    <a:lnTo>
                      <a:pt x="1665" y="33"/>
                    </a:lnTo>
                    <a:lnTo>
                      <a:pt x="1680" y="15"/>
                    </a:lnTo>
                    <a:lnTo>
                      <a:pt x="1704" y="15"/>
                    </a:lnTo>
                    <a:cubicBezTo>
                      <a:pt x="1736" y="18"/>
                      <a:pt x="1725" y="14"/>
                      <a:pt x="1740" y="21"/>
                    </a:cubicBezTo>
                    <a:lnTo>
                      <a:pt x="1770" y="57"/>
                    </a:lnTo>
                    <a:lnTo>
                      <a:pt x="1791" y="54"/>
                    </a:lnTo>
                    <a:lnTo>
                      <a:pt x="1839" y="48"/>
                    </a:lnTo>
                    <a:lnTo>
                      <a:pt x="1860" y="39"/>
                    </a:lnTo>
                    <a:lnTo>
                      <a:pt x="1878" y="45"/>
                    </a:lnTo>
                    <a:lnTo>
                      <a:pt x="1926" y="42"/>
                    </a:lnTo>
                    <a:lnTo>
                      <a:pt x="1950" y="54"/>
                    </a:lnTo>
                    <a:lnTo>
                      <a:pt x="1932" y="63"/>
                    </a:lnTo>
                    <a:lnTo>
                      <a:pt x="1920" y="87"/>
                    </a:lnTo>
                    <a:lnTo>
                      <a:pt x="1959" y="102"/>
                    </a:lnTo>
                    <a:lnTo>
                      <a:pt x="1977" y="99"/>
                    </a:lnTo>
                    <a:lnTo>
                      <a:pt x="1995" y="99"/>
                    </a:lnTo>
                    <a:lnTo>
                      <a:pt x="1974" y="72"/>
                    </a:lnTo>
                    <a:lnTo>
                      <a:pt x="1959" y="60"/>
                    </a:lnTo>
                    <a:lnTo>
                      <a:pt x="1995" y="57"/>
                    </a:lnTo>
                    <a:lnTo>
                      <a:pt x="2019" y="87"/>
                    </a:lnTo>
                    <a:lnTo>
                      <a:pt x="2007" y="60"/>
                    </a:lnTo>
                    <a:lnTo>
                      <a:pt x="2025" y="39"/>
                    </a:lnTo>
                    <a:lnTo>
                      <a:pt x="2055" y="51"/>
                    </a:lnTo>
                    <a:lnTo>
                      <a:pt x="2097" y="66"/>
                    </a:lnTo>
                    <a:lnTo>
                      <a:pt x="2151" y="63"/>
                    </a:lnTo>
                    <a:lnTo>
                      <a:pt x="2193" y="66"/>
                    </a:lnTo>
                    <a:lnTo>
                      <a:pt x="2220" y="84"/>
                    </a:lnTo>
                    <a:lnTo>
                      <a:pt x="2250" y="81"/>
                    </a:lnTo>
                    <a:lnTo>
                      <a:pt x="2268" y="75"/>
                    </a:lnTo>
                    <a:lnTo>
                      <a:pt x="2298" y="81"/>
                    </a:lnTo>
                    <a:lnTo>
                      <a:pt x="2304" y="51"/>
                    </a:lnTo>
                    <a:lnTo>
                      <a:pt x="2301" y="33"/>
                    </a:lnTo>
                    <a:lnTo>
                      <a:pt x="2322" y="24"/>
                    </a:lnTo>
                    <a:lnTo>
                      <a:pt x="2340" y="39"/>
                    </a:lnTo>
                    <a:lnTo>
                      <a:pt x="2367" y="42"/>
                    </a:lnTo>
                    <a:lnTo>
                      <a:pt x="2400" y="39"/>
                    </a:lnTo>
                    <a:lnTo>
                      <a:pt x="2418" y="42"/>
                    </a:lnTo>
                    <a:lnTo>
                      <a:pt x="2448" y="54"/>
                    </a:lnTo>
                    <a:lnTo>
                      <a:pt x="2487" y="60"/>
                    </a:lnTo>
                    <a:lnTo>
                      <a:pt x="2529" y="54"/>
                    </a:lnTo>
                    <a:lnTo>
                      <a:pt x="2538" y="75"/>
                    </a:lnTo>
                    <a:lnTo>
                      <a:pt x="2526" y="102"/>
                    </a:lnTo>
                    <a:lnTo>
                      <a:pt x="2574" y="117"/>
                    </a:lnTo>
                    <a:lnTo>
                      <a:pt x="2592" y="105"/>
                    </a:lnTo>
                    <a:lnTo>
                      <a:pt x="2622" y="99"/>
                    </a:lnTo>
                    <a:lnTo>
                      <a:pt x="2637" y="81"/>
                    </a:lnTo>
                    <a:lnTo>
                      <a:pt x="2661" y="102"/>
                    </a:lnTo>
                    <a:lnTo>
                      <a:pt x="2643" y="111"/>
                    </a:lnTo>
                    <a:lnTo>
                      <a:pt x="2631" y="129"/>
                    </a:lnTo>
                    <a:lnTo>
                      <a:pt x="2658" y="132"/>
                    </a:lnTo>
                    <a:lnTo>
                      <a:pt x="2670" y="111"/>
                    </a:lnTo>
                    <a:lnTo>
                      <a:pt x="2700" y="102"/>
                    </a:lnTo>
                    <a:lnTo>
                      <a:pt x="2721" y="90"/>
                    </a:lnTo>
                    <a:lnTo>
                      <a:pt x="2736" y="78"/>
                    </a:lnTo>
                    <a:lnTo>
                      <a:pt x="2769" y="108"/>
                    </a:lnTo>
                    <a:lnTo>
                      <a:pt x="2790" y="108"/>
                    </a:lnTo>
                    <a:lnTo>
                      <a:pt x="2826" y="102"/>
                    </a:lnTo>
                    <a:lnTo>
                      <a:pt x="2865" y="108"/>
                    </a:lnTo>
                    <a:lnTo>
                      <a:pt x="2883" y="102"/>
                    </a:lnTo>
                    <a:lnTo>
                      <a:pt x="2877" y="84"/>
                    </a:lnTo>
                    <a:lnTo>
                      <a:pt x="2883" y="63"/>
                    </a:lnTo>
                    <a:lnTo>
                      <a:pt x="2907" y="39"/>
                    </a:lnTo>
                    <a:lnTo>
                      <a:pt x="2931" y="45"/>
                    </a:lnTo>
                    <a:lnTo>
                      <a:pt x="2958" y="60"/>
                    </a:lnTo>
                    <a:lnTo>
                      <a:pt x="2985" y="63"/>
                    </a:lnTo>
                    <a:lnTo>
                      <a:pt x="3003" y="51"/>
                    </a:lnTo>
                    <a:lnTo>
                      <a:pt x="3024" y="45"/>
                    </a:lnTo>
                    <a:lnTo>
                      <a:pt x="3033" y="6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3435" y="1362"/>
                <a:ext cx="1602" cy="63"/>
              </a:xfrm>
              <a:custGeom>
                <a:avLst/>
                <a:gdLst>
                  <a:gd name="T0" fmla="*/ 0 w 1602"/>
                  <a:gd name="T1" fmla="*/ 36 h 63"/>
                  <a:gd name="T2" fmla="*/ 18 w 1602"/>
                  <a:gd name="T3" fmla="*/ 45 h 63"/>
                  <a:gd name="T4" fmla="*/ 39 w 1602"/>
                  <a:gd name="T5" fmla="*/ 24 h 63"/>
                  <a:gd name="T6" fmla="*/ 72 w 1602"/>
                  <a:gd name="T7" fmla="*/ 42 h 63"/>
                  <a:gd name="T8" fmla="*/ 114 w 1602"/>
                  <a:gd name="T9" fmla="*/ 27 h 63"/>
                  <a:gd name="T10" fmla="*/ 129 w 1602"/>
                  <a:gd name="T11" fmla="*/ 45 h 63"/>
                  <a:gd name="T12" fmla="*/ 159 w 1602"/>
                  <a:gd name="T13" fmla="*/ 48 h 63"/>
                  <a:gd name="T14" fmla="*/ 183 w 1602"/>
                  <a:gd name="T15" fmla="*/ 33 h 63"/>
                  <a:gd name="T16" fmla="*/ 204 w 1602"/>
                  <a:gd name="T17" fmla="*/ 27 h 63"/>
                  <a:gd name="T18" fmla="*/ 243 w 1602"/>
                  <a:gd name="T19" fmla="*/ 42 h 63"/>
                  <a:gd name="T20" fmla="*/ 285 w 1602"/>
                  <a:gd name="T21" fmla="*/ 27 h 63"/>
                  <a:gd name="T22" fmla="*/ 330 w 1602"/>
                  <a:gd name="T23" fmla="*/ 30 h 63"/>
                  <a:gd name="T24" fmla="*/ 372 w 1602"/>
                  <a:gd name="T25" fmla="*/ 36 h 63"/>
                  <a:gd name="T26" fmla="*/ 399 w 1602"/>
                  <a:gd name="T27" fmla="*/ 36 h 63"/>
                  <a:gd name="T28" fmla="*/ 435 w 1602"/>
                  <a:gd name="T29" fmla="*/ 36 h 63"/>
                  <a:gd name="T30" fmla="*/ 489 w 1602"/>
                  <a:gd name="T31" fmla="*/ 60 h 63"/>
                  <a:gd name="T32" fmla="*/ 498 w 1602"/>
                  <a:gd name="T33" fmla="*/ 33 h 63"/>
                  <a:gd name="T34" fmla="*/ 534 w 1602"/>
                  <a:gd name="T35" fmla="*/ 36 h 63"/>
                  <a:gd name="T36" fmla="*/ 570 w 1602"/>
                  <a:gd name="T37" fmla="*/ 30 h 63"/>
                  <a:gd name="T38" fmla="*/ 600 w 1602"/>
                  <a:gd name="T39" fmla="*/ 24 h 63"/>
                  <a:gd name="T40" fmla="*/ 597 w 1602"/>
                  <a:gd name="T41" fmla="*/ 45 h 63"/>
                  <a:gd name="T42" fmla="*/ 615 w 1602"/>
                  <a:gd name="T43" fmla="*/ 54 h 63"/>
                  <a:gd name="T44" fmla="*/ 651 w 1602"/>
                  <a:gd name="T45" fmla="*/ 48 h 63"/>
                  <a:gd name="T46" fmla="*/ 684 w 1602"/>
                  <a:gd name="T47" fmla="*/ 63 h 63"/>
                  <a:gd name="T48" fmla="*/ 708 w 1602"/>
                  <a:gd name="T49" fmla="*/ 45 h 63"/>
                  <a:gd name="T50" fmla="*/ 726 w 1602"/>
                  <a:gd name="T51" fmla="*/ 45 h 63"/>
                  <a:gd name="T52" fmla="*/ 759 w 1602"/>
                  <a:gd name="T53" fmla="*/ 60 h 63"/>
                  <a:gd name="T54" fmla="*/ 792 w 1602"/>
                  <a:gd name="T55" fmla="*/ 33 h 63"/>
                  <a:gd name="T56" fmla="*/ 801 w 1602"/>
                  <a:gd name="T57" fmla="*/ 60 h 63"/>
                  <a:gd name="T58" fmla="*/ 825 w 1602"/>
                  <a:gd name="T59" fmla="*/ 30 h 63"/>
                  <a:gd name="T60" fmla="*/ 843 w 1602"/>
                  <a:gd name="T61" fmla="*/ 24 h 63"/>
                  <a:gd name="T62" fmla="*/ 867 w 1602"/>
                  <a:gd name="T63" fmla="*/ 36 h 63"/>
                  <a:gd name="T64" fmla="*/ 891 w 1602"/>
                  <a:gd name="T65" fmla="*/ 15 h 63"/>
                  <a:gd name="T66" fmla="*/ 921 w 1602"/>
                  <a:gd name="T67" fmla="*/ 24 h 63"/>
                  <a:gd name="T68" fmla="*/ 927 w 1602"/>
                  <a:gd name="T69" fmla="*/ 6 h 63"/>
                  <a:gd name="T70" fmla="*/ 972 w 1602"/>
                  <a:gd name="T71" fmla="*/ 30 h 63"/>
                  <a:gd name="T72" fmla="*/ 990 w 1602"/>
                  <a:gd name="T73" fmla="*/ 33 h 63"/>
                  <a:gd name="T74" fmla="*/ 1026 w 1602"/>
                  <a:gd name="T75" fmla="*/ 30 h 63"/>
                  <a:gd name="T76" fmla="*/ 1062 w 1602"/>
                  <a:gd name="T77" fmla="*/ 18 h 63"/>
                  <a:gd name="T78" fmla="*/ 1080 w 1602"/>
                  <a:gd name="T79" fmla="*/ 18 h 63"/>
                  <a:gd name="T80" fmla="*/ 1098 w 1602"/>
                  <a:gd name="T81" fmla="*/ 18 h 63"/>
                  <a:gd name="T82" fmla="*/ 1131 w 1602"/>
                  <a:gd name="T83" fmla="*/ 6 h 63"/>
                  <a:gd name="T84" fmla="*/ 1149 w 1602"/>
                  <a:gd name="T85" fmla="*/ 0 h 63"/>
                  <a:gd name="T86" fmla="*/ 1185 w 1602"/>
                  <a:gd name="T87" fmla="*/ 6 h 63"/>
                  <a:gd name="T88" fmla="*/ 1212 w 1602"/>
                  <a:gd name="T89" fmla="*/ 6 h 63"/>
                  <a:gd name="T90" fmla="*/ 1236 w 1602"/>
                  <a:gd name="T91" fmla="*/ 6 h 63"/>
                  <a:gd name="T92" fmla="*/ 1290 w 1602"/>
                  <a:gd name="T93" fmla="*/ 18 h 63"/>
                  <a:gd name="T94" fmla="*/ 1329 w 1602"/>
                  <a:gd name="T95" fmla="*/ 24 h 63"/>
                  <a:gd name="T96" fmla="*/ 1350 w 1602"/>
                  <a:gd name="T97" fmla="*/ 24 h 63"/>
                  <a:gd name="T98" fmla="*/ 1377 w 1602"/>
                  <a:gd name="T99" fmla="*/ 39 h 63"/>
                  <a:gd name="T100" fmla="*/ 1410 w 1602"/>
                  <a:gd name="T101" fmla="*/ 48 h 63"/>
                  <a:gd name="T102" fmla="*/ 1437 w 1602"/>
                  <a:gd name="T103" fmla="*/ 42 h 63"/>
                  <a:gd name="T104" fmla="*/ 1464 w 1602"/>
                  <a:gd name="T105" fmla="*/ 39 h 63"/>
                  <a:gd name="T106" fmla="*/ 1497 w 1602"/>
                  <a:gd name="T107" fmla="*/ 33 h 63"/>
                  <a:gd name="T108" fmla="*/ 1524 w 1602"/>
                  <a:gd name="T109" fmla="*/ 39 h 63"/>
                  <a:gd name="T110" fmla="*/ 1557 w 1602"/>
                  <a:gd name="T111" fmla="*/ 45 h 63"/>
                  <a:gd name="T112" fmla="*/ 1578 w 1602"/>
                  <a:gd name="T113" fmla="*/ 48 h 63"/>
                  <a:gd name="T114" fmla="*/ 1602 w 1602"/>
                  <a:gd name="T115" fmla="*/ 4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02" h="63">
                    <a:moveTo>
                      <a:pt x="0" y="36"/>
                    </a:moveTo>
                    <a:lnTo>
                      <a:pt x="18" y="45"/>
                    </a:lnTo>
                    <a:lnTo>
                      <a:pt x="39" y="24"/>
                    </a:lnTo>
                    <a:lnTo>
                      <a:pt x="72" y="42"/>
                    </a:lnTo>
                    <a:lnTo>
                      <a:pt x="114" y="27"/>
                    </a:lnTo>
                    <a:lnTo>
                      <a:pt x="129" y="45"/>
                    </a:lnTo>
                    <a:lnTo>
                      <a:pt x="159" y="48"/>
                    </a:lnTo>
                    <a:lnTo>
                      <a:pt x="183" y="33"/>
                    </a:lnTo>
                    <a:lnTo>
                      <a:pt x="204" y="27"/>
                    </a:lnTo>
                    <a:lnTo>
                      <a:pt x="243" y="42"/>
                    </a:lnTo>
                    <a:lnTo>
                      <a:pt x="285" y="27"/>
                    </a:lnTo>
                    <a:lnTo>
                      <a:pt x="330" y="30"/>
                    </a:lnTo>
                    <a:lnTo>
                      <a:pt x="372" y="36"/>
                    </a:lnTo>
                    <a:lnTo>
                      <a:pt x="399" y="36"/>
                    </a:lnTo>
                    <a:lnTo>
                      <a:pt x="435" y="36"/>
                    </a:lnTo>
                    <a:lnTo>
                      <a:pt x="489" y="60"/>
                    </a:lnTo>
                    <a:lnTo>
                      <a:pt x="498" y="33"/>
                    </a:lnTo>
                    <a:lnTo>
                      <a:pt x="534" y="36"/>
                    </a:lnTo>
                    <a:lnTo>
                      <a:pt x="570" y="30"/>
                    </a:lnTo>
                    <a:lnTo>
                      <a:pt x="600" y="24"/>
                    </a:lnTo>
                    <a:lnTo>
                      <a:pt x="597" y="45"/>
                    </a:lnTo>
                    <a:lnTo>
                      <a:pt x="615" y="54"/>
                    </a:lnTo>
                    <a:lnTo>
                      <a:pt x="651" y="48"/>
                    </a:lnTo>
                    <a:lnTo>
                      <a:pt x="684" y="63"/>
                    </a:lnTo>
                    <a:lnTo>
                      <a:pt x="708" y="45"/>
                    </a:lnTo>
                    <a:lnTo>
                      <a:pt x="726" y="45"/>
                    </a:lnTo>
                    <a:lnTo>
                      <a:pt x="759" y="60"/>
                    </a:lnTo>
                    <a:lnTo>
                      <a:pt x="792" y="33"/>
                    </a:lnTo>
                    <a:lnTo>
                      <a:pt x="801" y="60"/>
                    </a:lnTo>
                    <a:lnTo>
                      <a:pt x="825" y="30"/>
                    </a:lnTo>
                    <a:lnTo>
                      <a:pt x="843" y="24"/>
                    </a:lnTo>
                    <a:lnTo>
                      <a:pt x="867" y="36"/>
                    </a:lnTo>
                    <a:lnTo>
                      <a:pt x="891" y="15"/>
                    </a:lnTo>
                    <a:lnTo>
                      <a:pt x="921" y="24"/>
                    </a:lnTo>
                    <a:lnTo>
                      <a:pt x="927" y="6"/>
                    </a:lnTo>
                    <a:lnTo>
                      <a:pt x="972" y="30"/>
                    </a:lnTo>
                    <a:lnTo>
                      <a:pt x="990" y="33"/>
                    </a:lnTo>
                    <a:lnTo>
                      <a:pt x="1026" y="30"/>
                    </a:lnTo>
                    <a:lnTo>
                      <a:pt x="1062" y="18"/>
                    </a:lnTo>
                    <a:lnTo>
                      <a:pt x="1080" y="18"/>
                    </a:lnTo>
                    <a:lnTo>
                      <a:pt x="1098" y="18"/>
                    </a:lnTo>
                    <a:lnTo>
                      <a:pt x="1131" y="6"/>
                    </a:lnTo>
                    <a:lnTo>
                      <a:pt x="1149" y="0"/>
                    </a:lnTo>
                    <a:lnTo>
                      <a:pt x="1185" y="6"/>
                    </a:lnTo>
                    <a:lnTo>
                      <a:pt x="1212" y="6"/>
                    </a:lnTo>
                    <a:lnTo>
                      <a:pt x="1236" y="6"/>
                    </a:lnTo>
                    <a:lnTo>
                      <a:pt x="1290" y="18"/>
                    </a:lnTo>
                    <a:lnTo>
                      <a:pt x="1329" y="24"/>
                    </a:lnTo>
                    <a:lnTo>
                      <a:pt x="1350" y="24"/>
                    </a:lnTo>
                    <a:lnTo>
                      <a:pt x="1377" y="39"/>
                    </a:lnTo>
                    <a:lnTo>
                      <a:pt x="1410" y="48"/>
                    </a:lnTo>
                    <a:lnTo>
                      <a:pt x="1437" y="42"/>
                    </a:lnTo>
                    <a:lnTo>
                      <a:pt x="1464" y="39"/>
                    </a:lnTo>
                    <a:lnTo>
                      <a:pt x="1497" y="33"/>
                    </a:lnTo>
                    <a:lnTo>
                      <a:pt x="1524" y="39"/>
                    </a:lnTo>
                    <a:lnTo>
                      <a:pt x="1557" y="45"/>
                    </a:lnTo>
                    <a:lnTo>
                      <a:pt x="1578" y="48"/>
                    </a:lnTo>
                    <a:lnTo>
                      <a:pt x="1602" y="42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5040" y="1359"/>
                <a:ext cx="384" cy="81"/>
              </a:xfrm>
              <a:custGeom>
                <a:avLst/>
                <a:gdLst>
                  <a:gd name="T0" fmla="*/ 0 w 384"/>
                  <a:gd name="T1" fmla="*/ 36 h 81"/>
                  <a:gd name="T2" fmla="*/ 18 w 384"/>
                  <a:gd name="T3" fmla="*/ 30 h 81"/>
                  <a:gd name="T4" fmla="*/ 54 w 384"/>
                  <a:gd name="T5" fmla="*/ 60 h 81"/>
                  <a:gd name="T6" fmla="*/ 99 w 384"/>
                  <a:gd name="T7" fmla="*/ 81 h 81"/>
                  <a:gd name="T8" fmla="*/ 144 w 384"/>
                  <a:gd name="T9" fmla="*/ 42 h 81"/>
                  <a:gd name="T10" fmla="*/ 159 w 384"/>
                  <a:gd name="T11" fmla="*/ 30 h 81"/>
                  <a:gd name="T12" fmla="*/ 201 w 384"/>
                  <a:gd name="T13" fmla="*/ 51 h 81"/>
                  <a:gd name="T14" fmla="*/ 234 w 384"/>
                  <a:gd name="T15" fmla="*/ 57 h 81"/>
                  <a:gd name="T16" fmla="*/ 270 w 384"/>
                  <a:gd name="T17" fmla="*/ 36 h 81"/>
                  <a:gd name="T18" fmla="*/ 285 w 384"/>
                  <a:gd name="T19" fmla="*/ 0 h 81"/>
                  <a:gd name="T20" fmla="*/ 339 w 384"/>
                  <a:gd name="T21" fmla="*/ 9 h 81"/>
                  <a:gd name="T22" fmla="*/ 363 w 384"/>
                  <a:gd name="T23" fmla="*/ 21 h 81"/>
                  <a:gd name="T24" fmla="*/ 384 w 384"/>
                  <a:gd name="T25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4" h="81">
                    <a:moveTo>
                      <a:pt x="0" y="36"/>
                    </a:moveTo>
                    <a:lnTo>
                      <a:pt x="18" y="30"/>
                    </a:lnTo>
                    <a:lnTo>
                      <a:pt x="54" y="60"/>
                    </a:lnTo>
                    <a:lnTo>
                      <a:pt x="99" y="81"/>
                    </a:lnTo>
                    <a:lnTo>
                      <a:pt x="144" y="42"/>
                    </a:lnTo>
                    <a:lnTo>
                      <a:pt x="159" y="30"/>
                    </a:lnTo>
                    <a:lnTo>
                      <a:pt x="201" y="51"/>
                    </a:lnTo>
                    <a:lnTo>
                      <a:pt x="234" y="57"/>
                    </a:lnTo>
                    <a:lnTo>
                      <a:pt x="270" y="36"/>
                    </a:lnTo>
                    <a:lnTo>
                      <a:pt x="285" y="0"/>
                    </a:lnTo>
                    <a:lnTo>
                      <a:pt x="339" y="9"/>
                    </a:lnTo>
                    <a:lnTo>
                      <a:pt x="363" y="21"/>
                    </a:lnTo>
                    <a:lnTo>
                      <a:pt x="384" y="33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2370" y="1410"/>
                <a:ext cx="879" cy="75"/>
              </a:xfrm>
              <a:custGeom>
                <a:avLst/>
                <a:gdLst>
                  <a:gd name="T0" fmla="*/ 0 w 879"/>
                  <a:gd name="T1" fmla="*/ 0 h 75"/>
                  <a:gd name="T2" fmla="*/ 27 w 879"/>
                  <a:gd name="T3" fmla="*/ 18 h 75"/>
                  <a:gd name="T4" fmla="*/ 72 w 879"/>
                  <a:gd name="T5" fmla="*/ 18 h 75"/>
                  <a:gd name="T6" fmla="*/ 111 w 879"/>
                  <a:gd name="T7" fmla="*/ 24 h 75"/>
                  <a:gd name="T8" fmla="*/ 138 w 879"/>
                  <a:gd name="T9" fmla="*/ 18 h 75"/>
                  <a:gd name="T10" fmla="*/ 213 w 879"/>
                  <a:gd name="T11" fmla="*/ 9 h 75"/>
                  <a:gd name="T12" fmla="*/ 246 w 879"/>
                  <a:gd name="T13" fmla="*/ 27 h 75"/>
                  <a:gd name="T14" fmla="*/ 369 w 879"/>
                  <a:gd name="T15" fmla="*/ 57 h 75"/>
                  <a:gd name="T16" fmla="*/ 417 w 879"/>
                  <a:gd name="T17" fmla="*/ 51 h 75"/>
                  <a:gd name="T18" fmla="*/ 441 w 879"/>
                  <a:gd name="T19" fmla="*/ 75 h 75"/>
                  <a:gd name="T20" fmla="*/ 468 w 879"/>
                  <a:gd name="T21" fmla="*/ 57 h 75"/>
                  <a:gd name="T22" fmla="*/ 495 w 879"/>
                  <a:gd name="T23" fmla="*/ 60 h 75"/>
                  <a:gd name="T24" fmla="*/ 513 w 879"/>
                  <a:gd name="T25" fmla="*/ 45 h 75"/>
                  <a:gd name="T26" fmla="*/ 531 w 879"/>
                  <a:gd name="T27" fmla="*/ 48 h 75"/>
                  <a:gd name="T28" fmla="*/ 567 w 879"/>
                  <a:gd name="T29" fmla="*/ 39 h 75"/>
                  <a:gd name="T30" fmla="*/ 588 w 879"/>
                  <a:gd name="T31" fmla="*/ 39 h 75"/>
                  <a:gd name="T32" fmla="*/ 612 w 879"/>
                  <a:gd name="T33" fmla="*/ 33 h 75"/>
                  <a:gd name="T34" fmla="*/ 633 w 879"/>
                  <a:gd name="T35" fmla="*/ 36 h 75"/>
                  <a:gd name="T36" fmla="*/ 678 w 879"/>
                  <a:gd name="T37" fmla="*/ 21 h 75"/>
                  <a:gd name="T38" fmla="*/ 735 w 879"/>
                  <a:gd name="T39" fmla="*/ 18 h 75"/>
                  <a:gd name="T40" fmla="*/ 756 w 879"/>
                  <a:gd name="T41" fmla="*/ 24 h 75"/>
                  <a:gd name="T42" fmla="*/ 798 w 879"/>
                  <a:gd name="T43" fmla="*/ 27 h 75"/>
                  <a:gd name="T44" fmla="*/ 837 w 879"/>
                  <a:gd name="T45" fmla="*/ 24 h 75"/>
                  <a:gd name="T46" fmla="*/ 879 w 879"/>
                  <a:gd name="T4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79" h="75">
                    <a:moveTo>
                      <a:pt x="0" y="0"/>
                    </a:moveTo>
                    <a:lnTo>
                      <a:pt x="27" y="18"/>
                    </a:lnTo>
                    <a:lnTo>
                      <a:pt x="72" y="18"/>
                    </a:lnTo>
                    <a:lnTo>
                      <a:pt x="111" y="24"/>
                    </a:lnTo>
                    <a:lnTo>
                      <a:pt x="138" y="18"/>
                    </a:lnTo>
                    <a:lnTo>
                      <a:pt x="213" y="9"/>
                    </a:lnTo>
                    <a:lnTo>
                      <a:pt x="246" y="27"/>
                    </a:lnTo>
                    <a:lnTo>
                      <a:pt x="369" y="57"/>
                    </a:lnTo>
                    <a:lnTo>
                      <a:pt x="417" y="51"/>
                    </a:lnTo>
                    <a:lnTo>
                      <a:pt x="441" y="75"/>
                    </a:lnTo>
                    <a:lnTo>
                      <a:pt x="468" y="57"/>
                    </a:lnTo>
                    <a:lnTo>
                      <a:pt x="495" y="60"/>
                    </a:lnTo>
                    <a:lnTo>
                      <a:pt x="513" y="45"/>
                    </a:lnTo>
                    <a:lnTo>
                      <a:pt x="531" y="48"/>
                    </a:lnTo>
                    <a:lnTo>
                      <a:pt x="567" y="39"/>
                    </a:lnTo>
                    <a:lnTo>
                      <a:pt x="588" y="39"/>
                    </a:lnTo>
                    <a:lnTo>
                      <a:pt x="612" y="33"/>
                    </a:lnTo>
                    <a:lnTo>
                      <a:pt x="633" y="36"/>
                    </a:lnTo>
                    <a:lnTo>
                      <a:pt x="678" y="21"/>
                    </a:lnTo>
                    <a:lnTo>
                      <a:pt x="735" y="18"/>
                    </a:lnTo>
                    <a:lnTo>
                      <a:pt x="756" y="24"/>
                    </a:lnTo>
                    <a:lnTo>
                      <a:pt x="798" y="27"/>
                    </a:lnTo>
                    <a:lnTo>
                      <a:pt x="837" y="24"/>
                    </a:lnTo>
                    <a:lnTo>
                      <a:pt x="879" y="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" name="Group 34"/>
            <p:cNvGrpSpPr>
              <a:grpSpLocks/>
            </p:cNvGrpSpPr>
            <p:nvPr/>
          </p:nvGrpSpPr>
          <p:grpSpPr bwMode="auto">
            <a:xfrm>
              <a:off x="2368" y="1425"/>
              <a:ext cx="3041" cy="132"/>
              <a:chOff x="2368" y="1425"/>
              <a:chExt cx="3041" cy="132"/>
            </a:xfrm>
          </p:grpSpPr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2368" y="1472"/>
                <a:ext cx="868" cy="44"/>
              </a:xfrm>
              <a:custGeom>
                <a:avLst/>
                <a:gdLst>
                  <a:gd name="T0" fmla="*/ 0 w 868"/>
                  <a:gd name="T1" fmla="*/ 24 h 44"/>
                  <a:gd name="T2" fmla="*/ 56 w 868"/>
                  <a:gd name="T3" fmla="*/ 16 h 44"/>
                  <a:gd name="T4" fmla="*/ 104 w 868"/>
                  <a:gd name="T5" fmla="*/ 28 h 44"/>
                  <a:gd name="T6" fmla="*/ 128 w 868"/>
                  <a:gd name="T7" fmla="*/ 24 h 44"/>
                  <a:gd name="T8" fmla="*/ 200 w 868"/>
                  <a:gd name="T9" fmla="*/ 44 h 44"/>
                  <a:gd name="T10" fmla="*/ 232 w 868"/>
                  <a:gd name="T11" fmla="*/ 40 h 44"/>
                  <a:gd name="T12" fmla="*/ 288 w 868"/>
                  <a:gd name="T13" fmla="*/ 28 h 44"/>
                  <a:gd name="T14" fmla="*/ 332 w 868"/>
                  <a:gd name="T15" fmla="*/ 24 h 44"/>
                  <a:gd name="T16" fmla="*/ 368 w 868"/>
                  <a:gd name="T17" fmla="*/ 28 h 44"/>
                  <a:gd name="T18" fmla="*/ 400 w 868"/>
                  <a:gd name="T19" fmla="*/ 24 h 44"/>
                  <a:gd name="T20" fmla="*/ 452 w 868"/>
                  <a:gd name="T21" fmla="*/ 20 h 44"/>
                  <a:gd name="T22" fmla="*/ 532 w 868"/>
                  <a:gd name="T23" fmla="*/ 20 h 44"/>
                  <a:gd name="T24" fmla="*/ 584 w 868"/>
                  <a:gd name="T25" fmla="*/ 20 h 44"/>
                  <a:gd name="T26" fmla="*/ 624 w 868"/>
                  <a:gd name="T27" fmla="*/ 8 h 44"/>
                  <a:gd name="T28" fmla="*/ 664 w 868"/>
                  <a:gd name="T29" fmla="*/ 0 h 44"/>
                  <a:gd name="T30" fmla="*/ 728 w 868"/>
                  <a:gd name="T31" fmla="*/ 20 h 44"/>
                  <a:gd name="T32" fmla="*/ 792 w 868"/>
                  <a:gd name="T33" fmla="*/ 32 h 44"/>
                  <a:gd name="T34" fmla="*/ 868 w 868"/>
                  <a:gd name="T35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68" h="44">
                    <a:moveTo>
                      <a:pt x="0" y="24"/>
                    </a:moveTo>
                    <a:lnTo>
                      <a:pt x="56" y="16"/>
                    </a:lnTo>
                    <a:lnTo>
                      <a:pt x="104" y="28"/>
                    </a:lnTo>
                    <a:lnTo>
                      <a:pt x="128" y="24"/>
                    </a:lnTo>
                    <a:lnTo>
                      <a:pt x="200" y="44"/>
                    </a:lnTo>
                    <a:lnTo>
                      <a:pt x="232" y="40"/>
                    </a:lnTo>
                    <a:lnTo>
                      <a:pt x="288" y="28"/>
                    </a:lnTo>
                    <a:lnTo>
                      <a:pt x="332" y="24"/>
                    </a:lnTo>
                    <a:lnTo>
                      <a:pt x="368" y="28"/>
                    </a:lnTo>
                    <a:lnTo>
                      <a:pt x="400" y="24"/>
                    </a:lnTo>
                    <a:lnTo>
                      <a:pt x="452" y="20"/>
                    </a:lnTo>
                    <a:lnTo>
                      <a:pt x="532" y="20"/>
                    </a:lnTo>
                    <a:lnTo>
                      <a:pt x="584" y="20"/>
                    </a:lnTo>
                    <a:lnTo>
                      <a:pt x="624" y="8"/>
                    </a:lnTo>
                    <a:lnTo>
                      <a:pt x="664" y="0"/>
                    </a:lnTo>
                    <a:lnTo>
                      <a:pt x="728" y="20"/>
                    </a:lnTo>
                    <a:lnTo>
                      <a:pt x="792" y="32"/>
                    </a:lnTo>
                    <a:lnTo>
                      <a:pt x="868" y="32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3333" y="1437"/>
                <a:ext cx="135" cy="120"/>
              </a:xfrm>
              <a:custGeom>
                <a:avLst/>
                <a:gdLst>
                  <a:gd name="T0" fmla="*/ 0 w 135"/>
                  <a:gd name="T1" fmla="*/ 120 h 120"/>
                  <a:gd name="T2" fmla="*/ 12 w 135"/>
                  <a:gd name="T3" fmla="*/ 105 h 120"/>
                  <a:gd name="T4" fmla="*/ 36 w 135"/>
                  <a:gd name="T5" fmla="*/ 99 h 120"/>
                  <a:gd name="T6" fmla="*/ 45 w 135"/>
                  <a:gd name="T7" fmla="*/ 78 h 120"/>
                  <a:gd name="T8" fmla="*/ 42 w 135"/>
                  <a:gd name="T9" fmla="*/ 57 h 120"/>
                  <a:gd name="T10" fmla="*/ 57 w 135"/>
                  <a:gd name="T11" fmla="*/ 24 h 120"/>
                  <a:gd name="T12" fmla="*/ 84 w 135"/>
                  <a:gd name="T13" fmla="*/ 0 h 120"/>
                  <a:gd name="T14" fmla="*/ 105 w 135"/>
                  <a:gd name="T15" fmla="*/ 9 h 120"/>
                  <a:gd name="T16" fmla="*/ 93 w 135"/>
                  <a:gd name="T17" fmla="*/ 39 h 120"/>
                  <a:gd name="T18" fmla="*/ 78 w 135"/>
                  <a:gd name="T19" fmla="*/ 66 h 120"/>
                  <a:gd name="T20" fmla="*/ 99 w 135"/>
                  <a:gd name="T21" fmla="*/ 84 h 120"/>
                  <a:gd name="T22" fmla="*/ 135 w 135"/>
                  <a:gd name="T23" fmla="*/ 8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5" h="120">
                    <a:moveTo>
                      <a:pt x="0" y="120"/>
                    </a:moveTo>
                    <a:lnTo>
                      <a:pt x="12" y="105"/>
                    </a:lnTo>
                    <a:lnTo>
                      <a:pt x="36" y="99"/>
                    </a:lnTo>
                    <a:lnTo>
                      <a:pt x="45" y="78"/>
                    </a:lnTo>
                    <a:lnTo>
                      <a:pt x="42" y="57"/>
                    </a:lnTo>
                    <a:lnTo>
                      <a:pt x="57" y="24"/>
                    </a:lnTo>
                    <a:lnTo>
                      <a:pt x="84" y="0"/>
                    </a:lnTo>
                    <a:lnTo>
                      <a:pt x="105" y="9"/>
                    </a:lnTo>
                    <a:lnTo>
                      <a:pt x="93" y="39"/>
                    </a:lnTo>
                    <a:lnTo>
                      <a:pt x="78" y="66"/>
                    </a:lnTo>
                    <a:lnTo>
                      <a:pt x="99" y="84"/>
                    </a:lnTo>
                    <a:lnTo>
                      <a:pt x="135" y="81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3564" y="1434"/>
                <a:ext cx="426" cy="87"/>
              </a:xfrm>
              <a:custGeom>
                <a:avLst/>
                <a:gdLst>
                  <a:gd name="T0" fmla="*/ 24 w 426"/>
                  <a:gd name="T1" fmla="*/ 87 h 87"/>
                  <a:gd name="T2" fmla="*/ 21 w 426"/>
                  <a:gd name="T3" fmla="*/ 66 h 87"/>
                  <a:gd name="T4" fmla="*/ 0 w 426"/>
                  <a:gd name="T5" fmla="*/ 63 h 87"/>
                  <a:gd name="T6" fmla="*/ 18 w 426"/>
                  <a:gd name="T7" fmla="*/ 48 h 87"/>
                  <a:gd name="T8" fmla="*/ 48 w 426"/>
                  <a:gd name="T9" fmla="*/ 48 h 87"/>
                  <a:gd name="T10" fmla="*/ 78 w 426"/>
                  <a:gd name="T11" fmla="*/ 51 h 87"/>
                  <a:gd name="T12" fmla="*/ 129 w 426"/>
                  <a:gd name="T13" fmla="*/ 48 h 87"/>
                  <a:gd name="T14" fmla="*/ 150 w 426"/>
                  <a:gd name="T15" fmla="*/ 42 h 87"/>
                  <a:gd name="T16" fmla="*/ 171 w 426"/>
                  <a:gd name="T17" fmla="*/ 33 h 87"/>
                  <a:gd name="T18" fmla="*/ 198 w 426"/>
                  <a:gd name="T19" fmla="*/ 30 h 87"/>
                  <a:gd name="T20" fmla="*/ 216 w 426"/>
                  <a:gd name="T21" fmla="*/ 27 h 87"/>
                  <a:gd name="T22" fmla="*/ 237 w 426"/>
                  <a:gd name="T23" fmla="*/ 18 h 87"/>
                  <a:gd name="T24" fmla="*/ 261 w 426"/>
                  <a:gd name="T25" fmla="*/ 9 h 87"/>
                  <a:gd name="T26" fmla="*/ 309 w 426"/>
                  <a:gd name="T27" fmla="*/ 0 h 87"/>
                  <a:gd name="T28" fmla="*/ 360 w 426"/>
                  <a:gd name="T29" fmla="*/ 9 h 87"/>
                  <a:gd name="T30" fmla="*/ 402 w 426"/>
                  <a:gd name="T31" fmla="*/ 12 h 87"/>
                  <a:gd name="T32" fmla="*/ 423 w 426"/>
                  <a:gd name="T33" fmla="*/ 15 h 87"/>
                  <a:gd name="T34" fmla="*/ 426 w 426"/>
                  <a:gd name="T35" fmla="*/ 3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6" h="87">
                    <a:moveTo>
                      <a:pt x="24" y="87"/>
                    </a:moveTo>
                    <a:lnTo>
                      <a:pt x="21" y="66"/>
                    </a:lnTo>
                    <a:lnTo>
                      <a:pt x="0" y="63"/>
                    </a:lnTo>
                    <a:lnTo>
                      <a:pt x="18" y="48"/>
                    </a:lnTo>
                    <a:lnTo>
                      <a:pt x="48" y="48"/>
                    </a:lnTo>
                    <a:lnTo>
                      <a:pt x="78" y="51"/>
                    </a:lnTo>
                    <a:lnTo>
                      <a:pt x="129" y="48"/>
                    </a:lnTo>
                    <a:lnTo>
                      <a:pt x="150" y="42"/>
                    </a:lnTo>
                    <a:lnTo>
                      <a:pt x="171" y="33"/>
                    </a:lnTo>
                    <a:lnTo>
                      <a:pt x="198" y="30"/>
                    </a:lnTo>
                    <a:lnTo>
                      <a:pt x="216" y="27"/>
                    </a:lnTo>
                    <a:lnTo>
                      <a:pt x="237" y="18"/>
                    </a:lnTo>
                    <a:lnTo>
                      <a:pt x="261" y="9"/>
                    </a:lnTo>
                    <a:lnTo>
                      <a:pt x="309" y="0"/>
                    </a:lnTo>
                    <a:lnTo>
                      <a:pt x="360" y="9"/>
                    </a:lnTo>
                    <a:lnTo>
                      <a:pt x="402" y="12"/>
                    </a:lnTo>
                    <a:lnTo>
                      <a:pt x="423" y="15"/>
                    </a:lnTo>
                    <a:lnTo>
                      <a:pt x="426" y="39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3990" y="1425"/>
                <a:ext cx="1083" cy="63"/>
              </a:xfrm>
              <a:custGeom>
                <a:avLst/>
                <a:gdLst>
                  <a:gd name="T0" fmla="*/ 0 w 1083"/>
                  <a:gd name="T1" fmla="*/ 54 h 63"/>
                  <a:gd name="T2" fmla="*/ 18 w 1083"/>
                  <a:gd name="T3" fmla="*/ 39 h 63"/>
                  <a:gd name="T4" fmla="*/ 51 w 1083"/>
                  <a:gd name="T5" fmla="*/ 27 h 63"/>
                  <a:gd name="T6" fmla="*/ 69 w 1083"/>
                  <a:gd name="T7" fmla="*/ 30 h 63"/>
                  <a:gd name="T8" fmla="*/ 108 w 1083"/>
                  <a:gd name="T9" fmla="*/ 42 h 63"/>
                  <a:gd name="T10" fmla="*/ 126 w 1083"/>
                  <a:gd name="T11" fmla="*/ 45 h 63"/>
                  <a:gd name="T12" fmla="*/ 135 w 1083"/>
                  <a:gd name="T13" fmla="*/ 24 h 63"/>
                  <a:gd name="T14" fmla="*/ 156 w 1083"/>
                  <a:gd name="T15" fmla="*/ 57 h 63"/>
                  <a:gd name="T16" fmla="*/ 177 w 1083"/>
                  <a:gd name="T17" fmla="*/ 51 h 63"/>
                  <a:gd name="T18" fmla="*/ 204 w 1083"/>
                  <a:gd name="T19" fmla="*/ 30 h 63"/>
                  <a:gd name="T20" fmla="*/ 225 w 1083"/>
                  <a:gd name="T21" fmla="*/ 48 h 63"/>
                  <a:gd name="T22" fmla="*/ 246 w 1083"/>
                  <a:gd name="T23" fmla="*/ 42 h 63"/>
                  <a:gd name="T24" fmla="*/ 306 w 1083"/>
                  <a:gd name="T25" fmla="*/ 27 h 63"/>
                  <a:gd name="T26" fmla="*/ 327 w 1083"/>
                  <a:gd name="T27" fmla="*/ 39 h 63"/>
                  <a:gd name="T28" fmla="*/ 357 w 1083"/>
                  <a:gd name="T29" fmla="*/ 30 h 63"/>
                  <a:gd name="T30" fmla="*/ 390 w 1083"/>
                  <a:gd name="T31" fmla="*/ 60 h 63"/>
                  <a:gd name="T32" fmla="*/ 417 w 1083"/>
                  <a:gd name="T33" fmla="*/ 63 h 63"/>
                  <a:gd name="T34" fmla="*/ 417 w 1083"/>
                  <a:gd name="T35" fmla="*/ 42 h 63"/>
                  <a:gd name="T36" fmla="*/ 468 w 1083"/>
                  <a:gd name="T37" fmla="*/ 9 h 63"/>
                  <a:gd name="T38" fmla="*/ 486 w 1083"/>
                  <a:gd name="T39" fmla="*/ 3 h 63"/>
                  <a:gd name="T40" fmla="*/ 525 w 1083"/>
                  <a:gd name="T41" fmla="*/ 0 h 63"/>
                  <a:gd name="T42" fmla="*/ 543 w 1083"/>
                  <a:gd name="T43" fmla="*/ 24 h 63"/>
                  <a:gd name="T44" fmla="*/ 561 w 1083"/>
                  <a:gd name="T45" fmla="*/ 18 h 63"/>
                  <a:gd name="T46" fmla="*/ 594 w 1083"/>
                  <a:gd name="T47" fmla="*/ 6 h 63"/>
                  <a:gd name="T48" fmla="*/ 624 w 1083"/>
                  <a:gd name="T49" fmla="*/ 6 h 63"/>
                  <a:gd name="T50" fmla="*/ 651 w 1083"/>
                  <a:gd name="T51" fmla="*/ 21 h 63"/>
                  <a:gd name="T52" fmla="*/ 696 w 1083"/>
                  <a:gd name="T53" fmla="*/ 27 h 63"/>
                  <a:gd name="T54" fmla="*/ 714 w 1083"/>
                  <a:gd name="T55" fmla="*/ 30 h 63"/>
                  <a:gd name="T56" fmla="*/ 759 w 1083"/>
                  <a:gd name="T57" fmla="*/ 21 h 63"/>
                  <a:gd name="T58" fmla="*/ 801 w 1083"/>
                  <a:gd name="T59" fmla="*/ 15 h 63"/>
                  <a:gd name="T60" fmla="*/ 819 w 1083"/>
                  <a:gd name="T61" fmla="*/ 18 h 63"/>
                  <a:gd name="T62" fmla="*/ 849 w 1083"/>
                  <a:gd name="T63" fmla="*/ 30 h 63"/>
                  <a:gd name="T64" fmla="*/ 885 w 1083"/>
                  <a:gd name="T65" fmla="*/ 36 h 63"/>
                  <a:gd name="T66" fmla="*/ 906 w 1083"/>
                  <a:gd name="T67" fmla="*/ 39 h 63"/>
                  <a:gd name="T68" fmla="*/ 948 w 1083"/>
                  <a:gd name="T69" fmla="*/ 36 h 63"/>
                  <a:gd name="T70" fmla="*/ 978 w 1083"/>
                  <a:gd name="T71" fmla="*/ 27 h 63"/>
                  <a:gd name="T72" fmla="*/ 1032 w 1083"/>
                  <a:gd name="T73" fmla="*/ 24 h 63"/>
                  <a:gd name="T74" fmla="*/ 1083 w 1083"/>
                  <a:gd name="T75" fmla="*/ 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83" h="63">
                    <a:moveTo>
                      <a:pt x="0" y="54"/>
                    </a:moveTo>
                    <a:lnTo>
                      <a:pt x="18" y="39"/>
                    </a:lnTo>
                    <a:lnTo>
                      <a:pt x="51" y="27"/>
                    </a:lnTo>
                    <a:lnTo>
                      <a:pt x="69" y="30"/>
                    </a:lnTo>
                    <a:lnTo>
                      <a:pt x="108" y="42"/>
                    </a:lnTo>
                    <a:lnTo>
                      <a:pt x="126" y="45"/>
                    </a:lnTo>
                    <a:lnTo>
                      <a:pt x="135" y="24"/>
                    </a:lnTo>
                    <a:lnTo>
                      <a:pt x="156" y="57"/>
                    </a:lnTo>
                    <a:lnTo>
                      <a:pt x="177" y="51"/>
                    </a:lnTo>
                    <a:lnTo>
                      <a:pt x="204" y="30"/>
                    </a:lnTo>
                    <a:lnTo>
                      <a:pt x="225" y="48"/>
                    </a:lnTo>
                    <a:lnTo>
                      <a:pt x="246" y="42"/>
                    </a:lnTo>
                    <a:lnTo>
                      <a:pt x="306" y="27"/>
                    </a:lnTo>
                    <a:lnTo>
                      <a:pt x="327" y="39"/>
                    </a:lnTo>
                    <a:lnTo>
                      <a:pt x="357" y="30"/>
                    </a:lnTo>
                    <a:lnTo>
                      <a:pt x="390" y="60"/>
                    </a:lnTo>
                    <a:lnTo>
                      <a:pt x="417" y="63"/>
                    </a:lnTo>
                    <a:lnTo>
                      <a:pt x="417" y="42"/>
                    </a:lnTo>
                    <a:lnTo>
                      <a:pt x="468" y="9"/>
                    </a:lnTo>
                    <a:lnTo>
                      <a:pt x="486" y="3"/>
                    </a:lnTo>
                    <a:lnTo>
                      <a:pt x="525" y="0"/>
                    </a:lnTo>
                    <a:lnTo>
                      <a:pt x="543" y="24"/>
                    </a:lnTo>
                    <a:lnTo>
                      <a:pt x="561" y="18"/>
                    </a:lnTo>
                    <a:lnTo>
                      <a:pt x="594" y="6"/>
                    </a:lnTo>
                    <a:lnTo>
                      <a:pt x="624" y="6"/>
                    </a:lnTo>
                    <a:lnTo>
                      <a:pt x="651" y="21"/>
                    </a:lnTo>
                    <a:lnTo>
                      <a:pt x="696" y="27"/>
                    </a:lnTo>
                    <a:lnTo>
                      <a:pt x="714" y="30"/>
                    </a:lnTo>
                    <a:lnTo>
                      <a:pt x="759" y="21"/>
                    </a:lnTo>
                    <a:lnTo>
                      <a:pt x="801" y="15"/>
                    </a:lnTo>
                    <a:lnTo>
                      <a:pt x="819" y="18"/>
                    </a:lnTo>
                    <a:lnTo>
                      <a:pt x="849" y="30"/>
                    </a:lnTo>
                    <a:lnTo>
                      <a:pt x="885" y="36"/>
                    </a:lnTo>
                    <a:lnTo>
                      <a:pt x="906" y="39"/>
                    </a:lnTo>
                    <a:lnTo>
                      <a:pt x="948" y="36"/>
                    </a:lnTo>
                    <a:lnTo>
                      <a:pt x="978" y="27"/>
                    </a:lnTo>
                    <a:lnTo>
                      <a:pt x="1032" y="24"/>
                    </a:lnTo>
                    <a:lnTo>
                      <a:pt x="1083" y="3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5163" y="1443"/>
                <a:ext cx="168" cy="42"/>
              </a:xfrm>
              <a:custGeom>
                <a:avLst/>
                <a:gdLst>
                  <a:gd name="T0" fmla="*/ 0 w 168"/>
                  <a:gd name="T1" fmla="*/ 6 h 42"/>
                  <a:gd name="T2" fmla="*/ 9 w 168"/>
                  <a:gd name="T3" fmla="*/ 36 h 42"/>
                  <a:gd name="T4" fmla="*/ 45 w 168"/>
                  <a:gd name="T5" fmla="*/ 42 h 42"/>
                  <a:gd name="T6" fmla="*/ 75 w 168"/>
                  <a:gd name="T7" fmla="*/ 24 h 42"/>
                  <a:gd name="T8" fmla="*/ 117 w 168"/>
                  <a:gd name="T9" fmla="*/ 24 h 42"/>
                  <a:gd name="T10" fmla="*/ 138 w 168"/>
                  <a:gd name="T11" fmla="*/ 27 h 42"/>
                  <a:gd name="T12" fmla="*/ 117 w 168"/>
                  <a:gd name="T13" fmla="*/ 0 h 42"/>
                  <a:gd name="T14" fmla="*/ 147 w 168"/>
                  <a:gd name="T15" fmla="*/ 21 h 42"/>
                  <a:gd name="T16" fmla="*/ 168 w 168"/>
                  <a:gd name="T17" fmla="*/ 1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42">
                    <a:moveTo>
                      <a:pt x="0" y="6"/>
                    </a:moveTo>
                    <a:lnTo>
                      <a:pt x="9" y="36"/>
                    </a:lnTo>
                    <a:lnTo>
                      <a:pt x="45" y="42"/>
                    </a:lnTo>
                    <a:lnTo>
                      <a:pt x="75" y="24"/>
                    </a:lnTo>
                    <a:lnTo>
                      <a:pt x="117" y="24"/>
                    </a:lnTo>
                    <a:lnTo>
                      <a:pt x="138" y="27"/>
                    </a:lnTo>
                    <a:lnTo>
                      <a:pt x="117" y="0"/>
                    </a:lnTo>
                    <a:lnTo>
                      <a:pt x="147" y="21"/>
                    </a:lnTo>
                    <a:lnTo>
                      <a:pt x="168" y="15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5361" y="1473"/>
                <a:ext cx="48" cy="6"/>
              </a:xfrm>
              <a:custGeom>
                <a:avLst/>
                <a:gdLst>
                  <a:gd name="T0" fmla="*/ 0 w 48"/>
                  <a:gd name="T1" fmla="*/ 6 h 6"/>
                  <a:gd name="T2" fmla="*/ 30 w 48"/>
                  <a:gd name="T3" fmla="*/ 0 h 6"/>
                  <a:gd name="T4" fmla="*/ 48 w 48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6">
                    <a:moveTo>
                      <a:pt x="0" y="6"/>
                    </a:moveTo>
                    <a:lnTo>
                      <a:pt x="30" y="0"/>
                    </a:lnTo>
                    <a:lnTo>
                      <a:pt x="48" y="3"/>
                    </a:ln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504873" y="868218"/>
            <a:ext cx="33158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Helvetica Light"/>
                <a:cs typeface="Helvetica Light"/>
              </a:rPr>
              <a:t>Density</a:t>
            </a:r>
          </a:p>
          <a:p>
            <a:endParaRPr lang="en-US" sz="2000" u="sng" dirty="0" smtClean="0">
              <a:latin typeface="Helvetica Light"/>
              <a:cs typeface="Helvetica Light"/>
            </a:endParaRPr>
          </a:p>
          <a:p>
            <a:r>
              <a:rPr lang="en-US" sz="2000" dirty="0" smtClean="0">
                <a:latin typeface="Helvetica Light"/>
                <a:cs typeface="Helvetica Light"/>
              </a:rPr>
              <a:t>T from MODIS</a:t>
            </a:r>
          </a:p>
          <a:p>
            <a:r>
              <a:rPr lang="en-US" sz="2000" dirty="0" smtClean="0">
                <a:latin typeface="Helvetica Light"/>
                <a:cs typeface="Helvetica Light"/>
              </a:rPr>
              <a:t>S from Aquarius</a:t>
            </a:r>
          </a:p>
          <a:p>
            <a:endParaRPr lang="en-US" sz="2000" dirty="0">
              <a:latin typeface="Helvetica Light"/>
              <a:cs typeface="Helvetica Light"/>
            </a:endParaRPr>
          </a:p>
          <a:p>
            <a:r>
              <a:rPr lang="en-US" sz="2000" u="sng" dirty="0" smtClean="0">
                <a:latin typeface="Helvetica Light"/>
                <a:cs typeface="Helvetica Light"/>
              </a:rPr>
              <a:t>Edge Detection</a:t>
            </a:r>
          </a:p>
          <a:p>
            <a:endParaRPr lang="en-US" sz="2000" u="sng" dirty="0">
              <a:latin typeface="Helvetica Light"/>
              <a:cs typeface="Helvetica Light"/>
            </a:endParaRPr>
          </a:p>
          <a:p>
            <a:r>
              <a:rPr lang="en-US" sz="2000" dirty="0" err="1" smtClean="0">
                <a:latin typeface="Helvetica Light"/>
                <a:cs typeface="Helvetica Light"/>
              </a:rPr>
              <a:t>Cayula</a:t>
            </a:r>
            <a:r>
              <a:rPr lang="en-US" sz="2000" dirty="0" smtClean="0">
                <a:latin typeface="Helvetica Light"/>
                <a:cs typeface="Helvetica Light"/>
              </a:rPr>
              <a:t> &amp; </a:t>
            </a:r>
            <a:r>
              <a:rPr lang="en-US" sz="2000" dirty="0" err="1" smtClean="0">
                <a:latin typeface="Helvetica Light"/>
                <a:cs typeface="Helvetica Light"/>
              </a:rPr>
              <a:t>Cornillon</a:t>
            </a:r>
            <a:r>
              <a:rPr lang="en-US" sz="2000" dirty="0" smtClean="0">
                <a:latin typeface="Helvetica Light"/>
                <a:cs typeface="Helvetica Light"/>
              </a:rPr>
              <a:t>, 1991</a:t>
            </a:r>
            <a:endParaRPr lang="en-US" sz="20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4657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8688" y="881748"/>
            <a:ext cx="616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Helvetica"/>
                <a:cs typeface="Helvetica"/>
              </a:rPr>
              <a:t>Thank you</a:t>
            </a:r>
            <a:endParaRPr lang="en-US" sz="48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8235" y="1823189"/>
            <a:ext cx="394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Light"/>
                <a:cs typeface="Helvetica Light"/>
              </a:rPr>
              <a:t>jhopkins@bigelow.org</a:t>
            </a:r>
            <a:endParaRPr lang="en-US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19462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794" y="157272"/>
            <a:ext cx="3981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PIC and coccolithophores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71956"/>
            <a:ext cx="7302500" cy="47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794" y="157272"/>
            <a:ext cx="2277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Two band LUT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14" name="Picture 13" descr="PIC_LUT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74700"/>
            <a:ext cx="7302500" cy="5295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08703" y="6340042"/>
            <a:ext cx="334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Light"/>
                <a:cs typeface="Helvetica Light"/>
              </a:rPr>
              <a:t>Adapted from Balch et al, 2005, </a:t>
            </a:r>
            <a:r>
              <a:rPr lang="en-US" sz="1400" i="1" dirty="0" smtClean="0">
                <a:latin typeface="Helvetica Light"/>
                <a:cs typeface="Helvetica Light"/>
              </a:rPr>
              <a:t>JGR</a:t>
            </a:r>
            <a:endParaRPr lang="en-US" sz="1400" i="1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9120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794" y="157272"/>
            <a:ext cx="5243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Coccolithophores and chlorophyll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4116" y="5086155"/>
            <a:ext cx="1765300" cy="132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793" y="1241067"/>
            <a:ext cx="8308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merican Typewriter"/>
                <a:cs typeface="American Typewriter"/>
              </a:rPr>
              <a:t>Coccolith PIC content = 0.016 </a:t>
            </a:r>
            <a:r>
              <a:rPr lang="en-US" sz="2400" dirty="0" err="1" smtClean="0">
                <a:latin typeface="American Typewriter"/>
                <a:cs typeface="American Typewriter"/>
              </a:rPr>
              <a:t>pmol</a:t>
            </a:r>
            <a:r>
              <a:rPr lang="en-US" sz="2400" dirty="0" smtClean="0">
                <a:latin typeface="American Typewriter"/>
                <a:cs typeface="American Typewriter"/>
              </a:rPr>
              <a:t> C </a:t>
            </a:r>
            <a:r>
              <a:rPr lang="en-US" dirty="0" smtClean="0">
                <a:latin typeface="American Typewriter"/>
                <a:cs typeface="American Typewriter"/>
              </a:rPr>
              <a:t>[</a:t>
            </a:r>
            <a:r>
              <a:rPr lang="en-US" i="1" dirty="0" err="1" smtClean="0">
                <a:latin typeface="American Typewriter"/>
                <a:cs typeface="American Typewriter"/>
              </a:rPr>
              <a:t>Poulton</a:t>
            </a:r>
            <a:r>
              <a:rPr lang="en-US" i="1" dirty="0" smtClean="0">
                <a:latin typeface="American Typewriter"/>
                <a:cs typeface="American Typewriter"/>
              </a:rPr>
              <a:t> et al, 2011</a:t>
            </a:r>
            <a:r>
              <a:rPr lang="en-US" dirty="0" smtClean="0">
                <a:latin typeface="American Typewriter"/>
                <a:cs typeface="American Typewriter"/>
              </a:rPr>
              <a:t>]</a:t>
            </a:r>
          </a:p>
        </p:txBody>
      </p:sp>
      <p:sp>
        <p:nvSpPr>
          <p:cNvPr id="4" name="Rectangle 3"/>
          <p:cNvSpPr/>
          <p:nvPr/>
        </p:nvSpPr>
        <p:spPr>
          <a:xfrm>
            <a:off x="352795" y="825569"/>
            <a:ext cx="7443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merican Typewriter"/>
                <a:cs typeface="American Typewriter"/>
              </a:rPr>
              <a:t>Bloom PIC content = 0.75 </a:t>
            </a:r>
            <a:r>
              <a:rPr lang="en-US" sz="2400" dirty="0" err="1" smtClean="0">
                <a:latin typeface="American Typewriter"/>
                <a:cs typeface="American Typewriter"/>
              </a:rPr>
              <a:t>mmol</a:t>
            </a:r>
            <a:r>
              <a:rPr lang="en-US" sz="2400" dirty="0" smtClean="0">
                <a:latin typeface="American Typewriter"/>
                <a:cs typeface="American Typewriter"/>
              </a:rPr>
              <a:t> m</a:t>
            </a:r>
            <a:r>
              <a:rPr lang="en-US" sz="2400" baseline="30000" dirty="0" smtClean="0">
                <a:latin typeface="American Typewriter"/>
                <a:cs typeface="American Typewriter"/>
              </a:rPr>
              <a:t>-3</a:t>
            </a:r>
            <a:endParaRPr lang="en-US" sz="2400" baseline="30000" dirty="0">
              <a:latin typeface="American Typewriter"/>
              <a:cs typeface="American Typewriter"/>
            </a:endParaRPr>
          </a:p>
          <a:p>
            <a:endParaRPr lang="en-US" baseline="30000" dirty="0">
              <a:latin typeface="Chalkduster"/>
              <a:cs typeface="Chalkdust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2795" y="2535741"/>
            <a:ext cx="8791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merican Typewriter"/>
                <a:cs typeface="American Typewriter"/>
              </a:rPr>
              <a:t>Assuming 12 coccoliths per cell &amp; 100 loose coccoliths per cell = 112 coccoliths for every cell</a:t>
            </a:r>
            <a:endParaRPr lang="en-US" sz="2400" dirty="0">
              <a:latin typeface="American Typewriter"/>
              <a:cs typeface="American Typewrit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2793" y="4325827"/>
            <a:ext cx="8791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merican Typewriter"/>
                <a:cs typeface="American Typewriter"/>
              </a:rPr>
              <a:t>Assuming </a:t>
            </a:r>
            <a:r>
              <a:rPr lang="en-US" sz="2400" dirty="0" err="1" smtClean="0">
                <a:latin typeface="American Typewriter"/>
                <a:cs typeface="American Typewriter"/>
              </a:rPr>
              <a:t>chl</a:t>
            </a:r>
            <a:r>
              <a:rPr lang="en-US" sz="2400" dirty="0" smtClean="0">
                <a:latin typeface="American Typewriter"/>
                <a:cs typeface="American Typewriter"/>
              </a:rPr>
              <a:t> content per cell = 0.1pg </a:t>
            </a:r>
            <a:r>
              <a:rPr lang="en-US" dirty="0" smtClean="0">
                <a:latin typeface="American Typewriter"/>
                <a:cs typeface="American Typewriter"/>
              </a:rPr>
              <a:t>[</a:t>
            </a:r>
            <a:r>
              <a:rPr lang="en-US" dirty="0" err="1" smtClean="0">
                <a:latin typeface="American Typewriter"/>
                <a:cs typeface="American Typewriter"/>
              </a:rPr>
              <a:t>Stolte</a:t>
            </a:r>
            <a:r>
              <a:rPr lang="en-US" dirty="0" smtClean="0">
                <a:latin typeface="American Typewriter"/>
                <a:cs typeface="American Typewriter"/>
              </a:rPr>
              <a:t> et al, 2000]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793" y="5086155"/>
            <a:ext cx="6561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err="1" smtClean="0">
                <a:latin typeface="American Typewriter"/>
                <a:cs typeface="American Typewriter"/>
              </a:rPr>
              <a:t>Chl</a:t>
            </a:r>
            <a:r>
              <a:rPr lang="en-US" sz="2400" u="sng" dirty="0" smtClean="0">
                <a:latin typeface="American Typewriter"/>
                <a:cs typeface="American Typewriter"/>
              </a:rPr>
              <a:t> contribution to bloom = 0.04 mg m</a:t>
            </a:r>
            <a:r>
              <a:rPr lang="en-US" sz="2400" u="sng" baseline="30000" dirty="0" smtClean="0">
                <a:latin typeface="American Typewriter"/>
                <a:cs typeface="American Typewriter"/>
              </a:rPr>
              <a:t>-3</a:t>
            </a:r>
            <a:endParaRPr lang="en-US" sz="2400" u="sng" dirty="0">
              <a:latin typeface="American Typewriter"/>
              <a:cs typeface="American Typewrit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098" y="1704744"/>
            <a:ext cx="8308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merican Typewriter"/>
                <a:cs typeface="American Typewriter"/>
              </a:rPr>
              <a:t>Bloom coccolith total = 0.75x10</a:t>
            </a:r>
            <a:r>
              <a:rPr lang="en-US" sz="2400" baseline="30000" dirty="0" smtClean="0">
                <a:latin typeface="American Typewriter"/>
                <a:cs typeface="American Typewriter"/>
              </a:rPr>
              <a:t>-3</a:t>
            </a:r>
            <a:r>
              <a:rPr lang="en-US" sz="2400" dirty="0" smtClean="0">
                <a:latin typeface="American Typewriter"/>
                <a:cs typeface="American Typewriter"/>
              </a:rPr>
              <a:t>÷ 0.016x10</a:t>
            </a:r>
            <a:r>
              <a:rPr lang="en-US" sz="2400" baseline="30000" dirty="0" smtClean="0">
                <a:latin typeface="American Typewriter"/>
                <a:cs typeface="American Typewriter"/>
              </a:rPr>
              <a:t>-12 </a:t>
            </a:r>
            <a:r>
              <a:rPr lang="en-US" sz="2400" dirty="0" smtClean="0">
                <a:latin typeface="American Typewriter"/>
                <a:cs typeface="American Typewriter"/>
              </a:rPr>
              <a:t> = 4.7x10</a:t>
            </a:r>
            <a:r>
              <a:rPr lang="en-US" sz="2400" baseline="30000" dirty="0" smtClean="0">
                <a:latin typeface="American Typewriter"/>
                <a:cs typeface="American Typewriter"/>
              </a:rPr>
              <a:t>10</a:t>
            </a:r>
            <a:r>
              <a:rPr lang="en-US" sz="2400" dirty="0" smtClean="0">
                <a:latin typeface="American Typewriter"/>
                <a:cs typeface="American Typewriter"/>
              </a:rPr>
              <a:t> coccoliths m</a:t>
            </a:r>
            <a:r>
              <a:rPr lang="en-US" sz="2400" baseline="30000" dirty="0" smtClean="0">
                <a:latin typeface="American Typewriter"/>
                <a:cs typeface="American Typewriter"/>
              </a:rPr>
              <a:t>-3</a:t>
            </a:r>
            <a:r>
              <a:rPr lang="en-US" sz="2400" dirty="0" smtClean="0">
                <a:latin typeface="American Typewriter"/>
                <a:cs typeface="American Typewriter"/>
              </a:rPr>
              <a:t> = 47000 ml</a:t>
            </a:r>
            <a:r>
              <a:rPr lang="en-US" sz="2400" baseline="30000" dirty="0" smtClean="0">
                <a:latin typeface="American Typewriter"/>
                <a:cs typeface="American Typewriter"/>
              </a:rPr>
              <a:t>-1</a:t>
            </a:r>
            <a:endParaRPr lang="en-US" baseline="30000" dirty="0" smtClean="0">
              <a:latin typeface="American Typewriter"/>
              <a:cs typeface="American Typewrite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098" y="3524480"/>
            <a:ext cx="5843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American Typewriter"/>
                <a:cs typeface="American Typewriter"/>
              </a:rPr>
              <a:t>No. of cells in bloom = 420 cells ml</a:t>
            </a:r>
            <a:r>
              <a:rPr lang="en-US" sz="2400" u="sng" baseline="30000" dirty="0" smtClean="0">
                <a:latin typeface="American Typewriter"/>
                <a:cs typeface="American Typewriter"/>
              </a:rPr>
              <a:t>-1</a:t>
            </a:r>
            <a:endParaRPr lang="en-US" u="sng" dirty="0" smtClean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14196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794" y="157272"/>
            <a:ext cx="458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PIC concentration seasonality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2" name="Picture 1" descr="PIC_TS_EDIT2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5" y="721824"/>
            <a:ext cx="7985931" cy="560349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1567350" y="977191"/>
            <a:ext cx="17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 Light"/>
                <a:cs typeface="Helvetica Light"/>
              </a:rPr>
              <a:t>North Atlantic</a:t>
            </a: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034" y="6408201"/>
            <a:ext cx="648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MODIS PIC data; 8-day, 9km composites for 2003-2012</a:t>
            </a:r>
            <a:endParaRPr lang="en-US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7341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2794" y="157272"/>
            <a:ext cx="5537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Coccolithophore blooms from space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9" y="1004072"/>
            <a:ext cx="3746464" cy="5374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941" y="1004072"/>
            <a:ext cx="4237464" cy="5374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63479" y="6400800"/>
            <a:ext cx="2467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Light"/>
                <a:cs typeface="Helvetica Light"/>
              </a:rPr>
              <a:t>http://</a:t>
            </a:r>
            <a:r>
              <a:rPr lang="en-US" sz="1400" dirty="0" smtClean="0">
                <a:latin typeface="Helvetica Light"/>
                <a:cs typeface="Helvetica Light"/>
              </a:rPr>
              <a:t>visibleearth.nasa.gov</a:t>
            </a:r>
            <a:endParaRPr lang="en-US" sz="1400" dirty="0">
              <a:latin typeface="Helvetica Light"/>
              <a:cs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794" y="6400800"/>
            <a:ext cx="3527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Light"/>
                <a:cs typeface="Helvetica Light"/>
              </a:rPr>
              <a:t>http://earthobservatory.nasa.gov/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941" y="1957294"/>
            <a:ext cx="150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South America</a:t>
            </a:r>
            <a:endParaRPr lang="en-US" dirty="0">
              <a:latin typeface="Helvetica Light"/>
              <a:cs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61412" y="1135529"/>
            <a:ext cx="59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Light"/>
                <a:cs typeface="Helvetica Light"/>
              </a:rPr>
              <a:t>UK</a:t>
            </a:r>
            <a:endParaRPr lang="en-US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8555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2794" y="157272"/>
            <a:ext cx="4576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Why are we interested in PIC?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5011" y="6460777"/>
            <a:ext cx="3618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 Light"/>
                <a:cs typeface="Helvetica Light"/>
              </a:rPr>
              <a:t>Image adapted from de Vargas et al., 2007</a:t>
            </a:r>
            <a:endParaRPr lang="en-US" sz="1400" dirty="0">
              <a:latin typeface="Helvetica Light"/>
              <a:cs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729673"/>
            <a:ext cx="6268168" cy="542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0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2794" y="157272"/>
            <a:ext cx="4012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The merged PIC algorithm</a:t>
            </a: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863" y="1320731"/>
            <a:ext cx="798427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Light"/>
                <a:cs typeface="Helvetica Light"/>
              </a:rPr>
              <a:t>Balch et al., 2005  - Two-band algorithm. Uses LUT generated from forward modelling of the optical properties of chlorophyll-</a:t>
            </a:r>
            <a:r>
              <a:rPr lang="en-US" sz="28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a</a:t>
            </a:r>
            <a:r>
              <a:rPr lang="en-US" sz="2800" dirty="0" smtClean="0">
                <a:latin typeface="Helvetica Light"/>
                <a:cs typeface="Helvetica Light"/>
              </a:rPr>
              <a:t> and PIC. Good in relatively low PIC concentrations.</a:t>
            </a:r>
          </a:p>
          <a:p>
            <a:endParaRPr lang="en-US" sz="2800" dirty="0">
              <a:latin typeface="Helvetica Light"/>
              <a:cs typeface="Helvetica Light"/>
            </a:endParaRPr>
          </a:p>
          <a:p>
            <a:r>
              <a:rPr lang="en-US" sz="2800" dirty="0" smtClean="0">
                <a:latin typeface="Helvetica Light"/>
                <a:cs typeface="Helvetica Light"/>
              </a:rPr>
              <a:t>Gordon et al., 2001 - Three-band algorithm. Uses 3 NIR wavebands to estimate atmospheric effects and backscatter from coccolithophores. Good in relatively high PIC concentrations.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356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2794" y="157272"/>
            <a:ext cx="174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Helvetica"/>
                <a:cs typeface="Helvetica"/>
              </a:rPr>
              <a:t>Global PIC</a:t>
            </a:r>
            <a:endParaRPr lang="en-US" sz="2400" b="1" dirty="0"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5" y="1342943"/>
            <a:ext cx="8344231" cy="4172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705" y="5050794"/>
            <a:ext cx="2481859" cy="464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20256" y="6028876"/>
            <a:ext cx="5023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Light"/>
                <a:cs typeface="Helvetica Light"/>
              </a:rPr>
              <a:t>Mission composite PIC from http</a:t>
            </a:r>
            <a:r>
              <a:rPr lang="en-US" sz="1400" dirty="0">
                <a:latin typeface="Helvetica Light"/>
                <a:cs typeface="Helvetica Light"/>
              </a:rPr>
              <a:t>://</a:t>
            </a:r>
            <a:r>
              <a:rPr lang="en-US" sz="1400" dirty="0" err="1">
                <a:latin typeface="Helvetica Light"/>
                <a:cs typeface="Helvetica Light"/>
              </a:rPr>
              <a:t>oceancolor.gsfc.nasa.gov</a:t>
            </a:r>
            <a:endParaRPr lang="en-US" sz="140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7951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13234" r="4434"/>
          <a:stretch>
            <a:fillRect/>
          </a:stretch>
        </p:blipFill>
        <p:spPr>
          <a:xfrm>
            <a:off x="249238" y="1044729"/>
            <a:ext cx="8694737" cy="5398713"/>
          </a:xfrm>
        </p:spPr>
      </p:pic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295275" y="20155"/>
            <a:ext cx="8648700" cy="9460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400" b="1" dirty="0" smtClean="0">
                <a:latin typeface="Helvetica"/>
                <a:cs typeface="Helvetica"/>
              </a:rPr>
              <a:t>PIC Global Time Series (MODIS-Aqua)</a:t>
            </a:r>
            <a:br>
              <a:rPr lang="en-US" altLang="en-US" sz="2400" b="1" dirty="0" smtClean="0">
                <a:latin typeface="Helvetica"/>
                <a:cs typeface="Helvetica"/>
              </a:rPr>
            </a:br>
            <a:r>
              <a:rPr lang="en-US" altLang="en-US" sz="2400" b="1" dirty="0" smtClean="0">
                <a:latin typeface="Helvetica"/>
                <a:cs typeface="Helvetica"/>
              </a:rPr>
              <a:t>Mission record- Highest PIC during austral summer</a:t>
            </a:r>
          </a:p>
        </p:txBody>
      </p:sp>
      <p:sp>
        <p:nvSpPr>
          <p:cNvPr id="75780" name="Text Box 8"/>
          <p:cNvSpPr txBox="1">
            <a:spLocks noChangeArrowheads="1"/>
          </p:cNvSpPr>
          <p:nvPr/>
        </p:nvSpPr>
        <p:spPr bwMode="auto">
          <a:xfrm rot="-5400000">
            <a:off x="-2220413" y="3526993"/>
            <a:ext cx="5370145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  <a:latin typeface="Helvetica Light"/>
                <a:cs typeface="Helvetica Light"/>
              </a:rPr>
              <a:t>Integrated Global PIC (top 100m; moles PIC)</a:t>
            </a:r>
          </a:p>
        </p:txBody>
      </p:sp>
      <p:sp>
        <p:nvSpPr>
          <p:cNvPr id="75781" name="Text Box 9"/>
          <p:cNvSpPr txBox="1">
            <a:spLocks noChangeArrowheads="1"/>
          </p:cNvSpPr>
          <p:nvPr/>
        </p:nvSpPr>
        <p:spPr bwMode="auto">
          <a:xfrm>
            <a:off x="4370388" y="6020387"/>
            <a:ext cx="67218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Helvetica Light"/>
                <a:cs typeface="Helvetica Light"/>
              </a:rPr>
              <a:t>Date</a:t>
            </a:r>
          </a:p>
        </p:txBody>
      </p:sp>
      <p:sp>
        <p:nvSpPr>
          <p:cNvPr id="75782" name="Text Box 10"/>
          <p:cNvSpPr txBox="1">
            <a:spLocks noChangeArrowheads="1"/>
          </p:cNvSpPr>
          <p:nvPr/>
        </p:nvSpPr>
        <p:spPr bwMode="auto">
          <a:xfrm rot="5400000">
            <a:off x="7031177" y="3626355"/>
            <a:ext cx="3346535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  <a:latin typeface="Helvetica Light"/>
                <a:cs typeface="Helvetica Light"/>
              </a:rPr>
              <a:t>Fraction of Maximum Value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9204769"/>
      </p:ext>
    </p:extLst>
  </p:cSld>
  <p:clrMapOvr>
    <a:masterClrMapping/>
  </p:clrMapOvr>
  <p:transition xmlns:p14="http://schemas.microsoft.com/office/powerpoint/2010/main" advTm="77205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5947" y="0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2400" b="1" dirty="0">
                <a:latin typeface="Helvetica"/>
                <a:cs typeface="Helvetica"/>
              </a:rPr>
              <a:t>PIC Global Time Series (MODIS-Aqua)</a:t>
            </a:r>
            <a:br>
              <a:rPr lang="en-US" altLang="en-US" sz="2400" b="1" dirty="0">
                <a:latin typeface="Helvetica"/>
                <a:cs typeface="Helvetica"/>
              </a:rPr>
            </a:br>
            <a:r>
              <a:rPr lang="en-US" altLang="en-US" sz="2400" b="1" dirty="0">
                <a:latin typeface="Helvetica"/>
                <a:cs typeface="Helvetica"/>
              </a:rPr>
              <a:t>Annual coccolithophore phenology</a:t>
            </a:r>
          </a:p>
        </p:txBody>
      </p:sp>
      <p:pic>
        <p:nvPicPr>
          <p:cNvPr id="7782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503"/>
          <a:stretch>
            <a:fillRect/>
          </a:stretch>
        </p:blipFill>
        <p:spPr>
          <a:xfrm>
            <a:off x="373063" y="1143000"/>
            <a:ext cx="8397875" cy="4852339"/>
          </a:xfrm>
        </p:spPr>
      </p:pic>
    </p:spTree>
    <p:extLst>
      <p:ext uri="{BB962C8B-B14F-4D97-AF65-F5344CB8AC3E}">
        <p14:creationId xmlns:p14="http://schemas.microsoft.com/office/powerpoint/2010/main" val="1892202166"/>
      </p:ext>
    </p:extLst>
  </p:cSld>
  <p:clrMapOvr>
    <a:masterClrMapping/>
  </p:clrMapOvr>
  <p:transition xmlns:p14="http://schemas.microsoft.com/office/powerpoint/2010/main" advTm="15116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27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8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"/>
</p:tagLst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2173</TotalTime>
  <Words>917</Words>
  <Application>Microsoft Macintosh PowerPoint</Application>
  <PresentationFormat>On-screen Show (4:3)</PresentationFormat>
  <Paragraphs>146</Paragraphs>
  <Slides>38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PIC Global Time Series (MODIS-Aqua) Mission record- Highest PIC during austral summer</vt:lpstr>
      <vt:lpstr>PIC Global Time Series (MODIS-Aqua) Annual coccolithophore phenology</vt:lpstr>
      <vt:lpstr>Relating surface to integrated PIC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Hopkins</dc:creator>
  <cp:lastModifiedBy>Brandon Maccherone</cp:lastModifiedBy>
  <cp:revision>173</cp:revision>
  <dcterms:created xsi:type="dcterms:W3CDTF">2014-08-11T13:58:25Z</dcterms:created>
  <dcterms:modified xsi:type="dcterms:W3CDTF">2015-05-29T14:59:21Z</dcterms:modified>
</cp:coreProperties>
</file>