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5"/>
  </p:notesMasterIdLst>
  <p:sldIdLst>
    <p:sldId id="258" r:id="rId2"/>
    <p:sldId id="272" r:id="rId3"/>
    <p:sldId id="339" r:id="rId4"/>
    <p:sldId id="345" r:id="rId5"/>
    <p:sldId id="282" r:id="rId6"/>
    <p:sldId id="283" r:id="rId7"/>
    <p:sldId id="380" r:id="rId8"/>
    <p:sldId id="384" r:id="rId9"/>
    <p:sldId id="346" r:id="rId10"/>
    <p:sldId id="355" r:id="rId11"/>
    <p:sldId id="351" r:id="rId12"/>
    <p:sldId id="360" r:id="rId13"/>
    <p:sldId id="372" r:id="rId14"/>
    <p:sldId id="368" r:id="rId15"/>
    <p:sldId id="369" r:id="rId16"/>
    <p:sldId id="385" r:id="rId17"/>
    <p:sldId id="388" r:id="rId18"/>
    <p:sldId id="376" r:id="rId19"/>
    <p:sldId id="375" r:id="rId20"/>
    <p:sldId id="371" r:id="rId21"/>
    <p:sldId id="374" r:id="rId22"/>
    <p:sldId id="386" r:id="rId23"/>
    <p:sldId id="356" r:id="rId24"/>
    <p:sldId id="357" r:id="rId25"/>
    <p:sldId id="381" r:id="rId26"/>
    <p:sldId id="260" r:id="rId27"/>
    <p:sldId id="382" r:id="rId28"/>
    <p:sldId id="327" r:id="rId29"/>
    <p:sldId id="328" r:id="rId30"/>
    <p:sldId id="316" r:id="rId31"/>
    <p:sldId id="333" r:id="rId32"/>
    <p:sldId id="389" r:id="rId33"/>
    <p:sldId id="390" r:id="rId34"/>
    <p:sldId id="303" r:id="rId35"/>
    <p:sldId id="305" r:id="rId36"/>
    <p:sldId id="317" r:id="rId37"/>
    <p:sldId id="318" r:id="rId38"/>
    <p:sldId id="319" r:id="rId39"/>
    <p:sldId id="341" r:id="rId40"/>
    <p:sldId id="343" r:id="rId41"/>
    <p:sldId id="344" r:id="rId42"/>
    <p:sldId id="342" r:id="rId43"/>
    <p:sldId id="387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5335" autoAdjust="0"/>
  </p:normalViewPr>
  <p:slideViewPr>
    <p:cSldViewPr>
      <p:cViewPr varScale="1">
        <p:scale>
          <a:sx n="84" d="100"/>
          <a:sy n="84" d="100"/>
        </p:scale>
        <p:origin x="-2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9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malakar\Dropbox\atJPL\materials_write\Rval-Sites-Runs2015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malakar\Dropbox\atJPL\materials_write\Rval-Sites-Runs2015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113503308924329"/>
          <c:y val="0.163082727123541"/>
          <c:w val="0.972254746707386"/>
          <c:h val="0.836917272876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'hasV2V5BiasRMSE (3)'!$B$45</c:f>
              <c:strCache>
                <c:ptCount val="1"/>
                <c:pt idx="0">
                  <c:v>MOD21(V2)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'hasV2V5BiasRMSE (3)'!$A$32:$A$41</c:f>
              <c:strCache>
                <c:ptCount val="10"/>
                <c:pt idx="0">
                  <c:v>Algodones</c:v>
                </c:pt>
                <c:pt idx="1">
                  <c:v>Great Sands</c:v>
                </c:pt>
                <c:pt idx="2">
                  <c:v>Kelso</c:v>
                </c:pt>
                <c:pt idx="3">
                  <c:v>Killpecker</c:v>
                </c:pt>
                <c:pt idx="4">
                  <c:v>Little Sahara</c:v>
                </c:pt>
                <c:pt idx="5">
                  <c:v>White Sands</c:v>
                </c:pt>
                <c:pt idx="6">
                  <c:v>RedWood</c:v>
                </c:pt>
                <c:pt idx="7">
                  <c:v>Txgrass</c:v>
                </c:pt>
                <c:pt idx="8">
                  <c:v>SaltonSea</c:v>
                </c:pt>
                <c:pt idx="9">
                  <c:v>Tahoe</c:v>
                </c:pt>
              </c:strCache>
            </c:strRef>
          </c:cat>
          <c:val>
            <c:numRef>
              <c:f>'hasV2V5BiasRMSE (3)'!$B$47:$B$56</c:f>
              <c:numCache>
                <c:formatCode>0.00</c:formatCode>
                <c:ptCount val="10"/>
                <c:pt idx="0">
                  <c:v>1.48</c:v>
                </c:pt>
                <c:pt idx="1">
                  <c:v>0.71</c:v>
                </c:pt>
                <c:pt idx="2">
                  <c:v>1.5</c:v>
                </c:pt>
                <c:pt idx="3">
                  <c:v>0.79</c:v>
                </c:pt>
                <c:pt idx="4">
                  <c:v>0.56</c:v>
                </c:pt>
                <c:pt idx="5">
                  <c:v>1.22</c:v>
                </c:pt>
                <c:pt idx="6">
                  <c:v>1.62</c:v>
                </c:pt>
                <c:pt idx="7">
                  <c:v>1.21</c:v>
                </c:pt>
                <c:pt idx="8">
                  <c:v>1.24</c:v>
                </c:pt>
                <c:pt idx="9">
                  <c:v>1.25</c:v>
                </c:pt>
              </c:numCache>
            </c:numRef>
          </c:val>
        </c:ser>
        <c:ser>
          <c:idx val="1"/>
          <c:order val="1"/>
          <c:tx>
            <c:strRef>
              <c:f>'hasV2V5BiasRMSE (3)'!$C$45</c:f>
              <c:strCache>
                <c:ptCount val="1"/>
                <c:pt idx="0">
                  <c:v>MOD21(V5)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'hasV2V5BiasRMSE (3)'!$A$32:$A$41</c:f>
              <c:strCache>
                <c:ptCount val="10"/>
                <c:pt idx="0">
                  <c:v>Algodones</c:v>
                </c:pt>
                <c:pt idx="1">
                  <c:v>Great Sands</c:v>
                </c:pt>
                <c:pt idx="2">
                  <c:v>Kelso</c:v>
                </c:pt>
                <c:pt idx="3">
                  <c:v>Killpecker</c:v>
                </c:pt>
                <c:pt idx="4">
                  <c:v>Little Sahara</c:v>
                </c:pt>
                <c:pt idx="5">
                  <c:v>White Sands</c:v>
                </c:pt>
                <c:pt idx="6">
                  <c:v>RedWood</c:v>
                </c:pt>
                <c:pt idx="7">
                  <c:v>Txgrass</c:v>
                </c:pt>
                <c:pt idx="8">
                  <c:v>SaltonSea</c:v>
                </c:pt>
                <c:pt idx="9">
                  <c:v>Tahoe</c:v>
                </c:pt>
              </c:strCache>
            </c:strRef>
          </c:cat>
          <c:val>
            <c:numRef>
              <c:f>'hasV2V5BiasRMSE (3)'!$C$47:$C$56</c:f>
              <c:numCache>
                <c:formatCode>0.00</c:formatCode>
                <c:ptCount val="10"/>
                <c:pt idx="0">
                  <c:v>0.98</c:v>
                </c:pt>
                <c:pt idx="1">
                  <c:v>0.49</c:v>
                </c:pt>
                <c:pt idx="2">
                  <c:v>1.38</c:v>
                </c:pt>
                <c:pt idx="3">
                  <c:v>0.67</c:v>
                </c:pt>
                <c:pt idx="4">
                  <c:v>0.45</c:v>
                </c:pt>
                <c:pt idx="5">
                  <c:v>0.95</c:v>
                </c:pt>
                <c:pt idx="6">
                  <c:v>1.16</c:v>
                </c:pt>
                <c:pt idx="7">
                  <c:v>0.88</c:v>
                </c:pt>
                <c:pt idx="8">
                  <c:v>1.79</c:v>
                </c:pt>
                <c:pt idx="9">
                  <c:v>0.64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-2088670856"/>
        <c:axId val="-2078443864"/>
      </c:barChart>
      <c:catAx>
        <c:axId val="-2088670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8443864"/>
        <c:crosses val="autoZero"/>
        <c:auto val="0"/>
        <c:lblAlgn val="ctr"/>
        <c:lblOffset val="1"/>
        <c:noMultiLvlLbl val="0"/>
      </c:catAx>
      <c:valAx>
        <c:axId val="-207844386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8670856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837500575586"/>
          <c:y val="0.0230855104160535"/>
          <c:w val="0.570477045632454"/>
          <c:h val="0.128105405810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113503308924329"/>
          <c:y val="0.163082727123541"/>
          <c:w val="0.972254746707386"/>
          <c:h val="0.83691727287645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'hasV2V5BiasRMSE (2)'!$C$45</c:f>
              <c:strCache>
                <c:ptCount val="1"/>
                <c:pt idx="0">
                  <c:v>MOD21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'hasV2V5BiasRMSE (2)'!$A$32:$A$41</c:f>
              <c:strCache>
                <c:ptCount val="10"/>
                <c:pt idx="0">
                  <c:v>Algodones</c:v>
                </c:pt>
                <c:pt idx="1">
                  <c:v>Great Sands</c:v>
                </c:pt>
                <c:pt idx="2">
                  <c:v>Kelso</c:v>
                </c:pt>
                <c:pt idx="3">
                  <c:v>Killpecker</c:v>
                </c:pt>
                <c:pt idx="4">
                  <c:v>Little Sahara</c:v>
                </c:pt>
                <c:pt idx="5">
                  <c:v>White Sands</c:v>
                </c:pt>
                <c:pt idx="6">
                  <c:v>RedWood</c:v>
                </c:pt>
                <c:pt idx="7">
                  <c:v>Txgrass</c:v>
                </c:pt>
                <c:pt idx="8">
                  <c:v>SaltonSea</c:v>
                </c:pt>
                <c:pt idx="9">
                  <c:v>Tahoe</c:v>
                </c:pt>
              </c:strCache>
            </c:strRef>
          </c:cat>
          <c:val>
            <c:numRef>
              <c:f>'hasV2V5BiasRMSE (2)'!$C$47:$C$56</c:f>
              <c:numCache>
                <c:formatCode>0.00</c:formatCode>
                <c:ptCount val="10"/>
                <c:pt idx="0">
                  <c:v>0.98</c:v>
                </c:pt>
                <c:pt idx="1">
                  <c:v>0.49</c:v>
                </c:pt>
                <c:pt idx="2">
                  <c:v>1.38</c:v>
                </c:pt>
                <c:pt idx="3">
                  <c:v>0.67</c:v>
                </c:pt>
                <c:pt idx="4">
                  <c:v>0.45</c:v>
                </c:pt>
                <c:pt idx="5">
                  <c:v>0.95</c:v>
                </c:pt>
                <c:pt idx="6">
                  <c:v>1.16</c:v>
                </c:pt>
                <c:pt idx="7">
                  <c:v>0.88</c:v>
                </c:pt>
                <c:pt idx="8">
                  <c:v>1.79</c:v>
                </c:pt>
                <c:pt idx="9">
                  <c:v>0.64</c:v>
                </c:pt>
              </c:numCache>
            </c:numRef>
          </c:val>
        </c:ser>
        <c:ser>
          <c:idx val="2"/>
          <c:order val="1"/>
          <c:tx>
            <c:strRef>
              <c:f>'hasV2V5BiasRMSE (2)'!$D$45</c:f>
              <c:strCache>
                <c:ptCount val="1"/>
                <c:pt idx="0">
                  <c:v>MOD11 (C5)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'hasV2V5BiasRMSE (2)'!$A$32:$A$41</c:f>
              <c:strCache>
                <c:ptCount val="10"/>
                <c:pt idx="0">
                  <c:v>Algodones</c:v>
                </c:pt>
                <c:pt idx="1">
                  <c:v>Great Sands</c:v>
                </c:pt>
                <c:pt idx="2">
                  <c:v>Kelso</c:v>
                </c:pt>
                <c:pt idx="3">
                  <c:v>Killpecker</c:v>
                </c:pt>
                <c:pt idx="4">
                  <c:v>Little Sahara</c:v>
                </c:pt>
                <c:pt idx="5">
                  <c:v>White Sands</c:v>
                </c:pt>
                <c:pt idx="6">
                  <c:v>RedWood</c:v>
                </c:pt>
                <c:pt idx="7">
                  <c:v>Txgrass</c:v>
                </c:pt>
                <c:pt idx="8">
                  <c:v>SaltonSea</c:v>
                </c:pt>
                <c:pt idx="9">
                  <c:v>Tahoe</c:v>
                </c:pt>
              </c:strCache>
            </c:strRef>
          </c:cat>
          <c:val>
            <c:numRef>
              <c:f>'hasV2V5BiasRMSE (2)'!$D$47:$D$56</c:f>
              <c:numCache>
                <c:formatCode>0.00</c:formatCode>
                <c:ptCount val="10"/>
                <c:pt idx="0">
                  <c:v>2.71</c:v>
                </c:pt>
                <c:pt idx="1">
                  <c:v>3.83</c:v>
                </c:pt>
                <c:pt idx="2">
                  <c:v>4.01</c:v>
                </c:pt>
                <c:pt idx="3">
                  <c:v>3.81</c:v>
                </c:pt>
                <c:pt idx="4">
                  <c:v>3.13</c:v>
                </c:pt>
                <c:pt idx="5">
                  <c:v>1.02</c:v>
                </c:pt>
                <c:pt idx="6">
                  <c:v>0.87</c:v>
                </c:pt>
                <c:pt idx="7">
                  <c:v>1.23</c:v>
                </c:pt>
                <c:pt idx="8">
                  <c:v>1.5</c:v>
                </c:pt>
                <c:pt idx="9">
                  <c:v>0.49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-2074827000"/>
        <c:axId val="-2074823096"/>
      </c:barChart>
      <c:catAx>
        <c:axId val="-2074827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4823096"/>
        <c:crosses val="autoZero"/>
        <c:auto val="0"/>
        <c:lblAlgn val="ctr"/>
        <c:lblOffset val="1"/>
        <c:noMultiLvlLbl val="0"/>
      </c:catAx>
      <c:valAx>
        <c:axId val="-207482309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482700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06916496549"/>
          <c:y val="0.0"/>
          <c:w val="0.525960313988529"/>
          <c:h val="0.1496487835709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wmf"/><Relationship Id="rId5" Type="http://schemas.openxmlformats.org/officeDocument/2006/relationships/image" Target="../media/image43.wmf"/><Relationship Id="rId1" Type="http://schemas.openxmlformats.org/officeDocument/2006/relationships/image" Target="../media/image39.wmf"/><Relationship Id="rId2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5B57A0A-A5BA-476D-80FC-38827C6CE032}" type="datetimeFigureOut">
              <a:rPr lang="en-US"/>
              <a:pPr>
                <a:defRPr/>
              </a:pPr>
              <a:t>5/28/15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1639644-EDF5-45EA-A07C-E7F75D109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37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67F0F0-6CAE-449D-AD95-B980D06EB74C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1376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B4199C-AA61-414F-B667-C39AFDD32929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7975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39644-EDF5-45EA-A07C-E7F75D10958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Describes electromagnetic</a:t>
            </a:r>
            <a:r>
              <a:rPr lang="en-US" baseline="0" dirty="0" smtClean="0"/>
              <a:t> radiation emitted from a blackbody at some defined temperature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C7782-4F4A-4E27-8941-CAD21CC09E8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83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</a:t>
            </a:r>
            <a:r>
              <a:rPr lang="en-US" baseline="0" dirty="0" smtClean="0"/>
              <a:t> – full radiative transfer equation solved on a pixel-by-pixel basis with atmospheric correction plus TES-calibration approach.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C7782-4F4A-4E27-8941-CAD21CC09E8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2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B4199C-AA61-414F-B667-C39AFDD32929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8318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of different</a:t>
            </a:r>
            <a:r>
              <a:rPr lang="en-US" baseline="0" dirty="0" smtClean="0"/>
              <a:t> flavors of LST/E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39644-EDF5-45EA-A07C-E7F75D1095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13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 retrieval or assignment of emissivity crucial for</a:t>
            </a:r>
            <a:r>
              <a:rPr lang="en-US" baseline="0" dirty="0" smtClean="0"/>
              <a:t> accurately retrieving temperature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39644-EDF5-45EA-A07C-E7F75D1095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44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Special feature</a:t>
            </a:r>
            <a:r>
              <a:rPr lang="en-US" baseline="0" dirty="0" smtClean="0"/>
              <a:t> of MOD21 Product is well characterized uncertainty estimates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39644-EDF5-45EA-A07C-E7F75D1095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51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B4199C-AA61-414F-B667-C39AFDD32929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582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James Hocking</a:t>
            </a:r>
            <a:r>
              <a:rPr lang="en-US" baseline="0" dirty="0" smtClean="0"/>
              <a:t> (UK </a:t>
            </a:r>
            <a:r>
              <a:rPr lang="en-US" baseline="0" dirty="0" err="1" smtClean="0"/>
              <a:t>MetOffice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39644-EDF5-45EA-A07C-E7F75D1095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22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B4199C-AA61-414F-B667-C39AFDD32929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4058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A</a:t>
            </a:r>
            <a:r>
              <a:rPr lang="en-US" baseline="0" dirty="0" smtClean="0"/>
              <a:t> lot of structure and variation in emissivity of quartz sands not seen in temperature. </a:t>
            </a:r>
            <a:r>
              <a:rPr lang="en-US" dirty="0" smtClean="0"/>
              <a:t>Emissivity and temperature data are independent. Emissivity more indicative of surface composition, while</a:t>
            </a:r>
            <a:r>
              <a:rPr lang="en-US" baseline="0" dirty="0" smtClean="0"/>
              <a:t> temperature more related to weather conditions and solar irradiance history.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39644-EDF5-45EA-A07C-E7F75D10958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6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51121-5AE1-4218-9505-C42F19F88D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0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93F41-FE61-485F-8F9E-61B2910A20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6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031B5-FE57-423D-A83D-2719EFBD3E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0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B2EBB-E11E-4CFF-B6E1-9E277BF318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1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32FC6-4F17-4743-97B9-B711AE1689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6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14B22-4F54-4CDD-B1EE-364A72375B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7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FB8C4-D5C2-475C-8D82-A351F58CA7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1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6D28B-8B39-4FC4-B01B-5B211976F7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FD945-53AC-4665-8A0C-493C0E554A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7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413A9-218F-4802-B1CB-E7980F3D28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73222-D7F0-4320-8B24-296152AB68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3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B0B7CC-B6CF-4B1C-9E1A-132098BB15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asa.gov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3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3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4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3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42.w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4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39.wmf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oleObject" Target="../embeddings/oleObject6.bin"/><Relationship Id="rId8" Type="http://schemas.openxmlformats.org/officeDocument/2006/relationships/image" Target="../media/image40.w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41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52400" y="1295400"/>
            <a:ext cx="861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dirty="0"/>
              <a:t>Land Surface Temperature and </a:t>
            </a:r>
            <a:r>
              <a:rPr lang="en-US" sz="3600" dirty="0" smtClean="0"/>
              <a:t>Emissivity (LST&amp;E) </a:t>
            </a:r>
            <a:r>
              <a:rPr lang="en-US" sz="3600" dirty="0"/>
              <a:t>products for MODIS and VIIRS Continuity</a:t>
            </a:r>
            <a:br>
              <a:rPr lang="en-US" sz="3600" dirty="0"/>
            </a:b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295400" y="3133857"/>
            <a:ext cx="6705600" cy="323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b="1" dirty="0">
                <a:latin typeface="Arial" charset="0"/>
              </a:rPr>
              <a:t>Glynn Hulley, </a:t>
            </a:r>
            <a:r>
              <a:rPr lang="en-US" b="1" dirty="0" err="1" smtClean="0">
                <a:latin typeface="Arial" charset="0"/>
              </a:rPr>
              <a:t>Nabin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Malakar</a:t>
            </a:r>
            <a:r>
              <a:rPr lang="en-US" b="1" dirty="0" smtClean="0">
                <a:latin typeface="Arial" charset="0"/>
              </a:rPr>
              <a:t>, </a:t>
            </a:r>
            <a:r>
              <a:rPr lang="en-US" b="1" dirty="0" err="1" smtClean="0">
                <a:latin typeface="Arial" charset="0"/>
              </a:rPr>
              <a:t>Tanvir</a:t>
            </a:r>
            <a:r>
              <a:rPr lang="en-US" b="1" dirty="0" smtClean="0">
                <a:latin typeface="Arial" charset="0"/>
              </a:rPr>
              <a:t> Islam</a:t>
            </a:r>
          </a:p>
          <a:p>
            <a:pPr algn="ctr">
              <a:lnSpc>
                <a:spcPct val="150000"/>
              </a:lnSpc>
              <a:defRPr/>
            </a:pPr>
            <a:r>
              <a:rPr lang="en-US" b="1" dirty="0" smtClean="0">
                <a:latin typeface="Arial" charset="0"/>
              </a:rPr>
              <a:t>Simon Hook, Pierre </a:t>
            </a:r>
            <a:r>
              <a:rPr lang="en-US" b="1" dirty="0" err="1" smtClean="0">
                <a:latin typeface="Arial" charset="0"/>
              </a:rPr>
              <a:t>Guillevic</a:t>
            </a:r>
            <a:endParaRPr lang="en-US" b="1" dirty="0" smtClean="0">
              <a:latin typeface="Arial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b="1" dirty="0">
                <a:latin typeface="Arial" charset="0"/>
              </a:rPr>
              <a:t/>
            </a:r>
            <a:br>
              <a:rPr lang="en-US" b="1" dirty="0">
                <a:latin typeface="Arial" charset="0"/>
              </a:rPr>
            </a:br>
            <a:endParaRPr lang="en-US" b="1" dirty="0"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b="1" dirty="0">
                <a:latin typeface="Arial" charset="0"/>
              </a:rPr>
              <a:t>Jet Propulsion Laboratory, California Institute of Technology, Pasadena, CA</a:t>
            </a:r>
          </a:p>
          <a:p>
            <a:pPr algn="ctr">
              <a:lnSpc>
                <a:spcPct val="80000"/>
              </a:lnSpc>
              <a:defRPr/>
            </a:pPr>
            <a:endParaRPr lang="en-US" sz="1200" b="1" dirty="0">
              <a:latin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050" i="1" dirty="0"/>
              <a:t>(c) 2015 California Institute of Technology. Government sponsorship acknowledged.</a:t>
            </a:r>
          </a:p>
          <a:p>
            <a:pPr algn="ctr">
              <a:lnSpc>
                <a:spcPct val="80000"/>
              </a:lnSpc>
              <a:defRPr/>
            </a:pPr>
            <a:endParaRPr lang="en-US" sz="1050" dirty="0"/>
          </a:p>
          <a:p>
            <a:pPr algn="ctr">
              <a:lnSpc>
                <a:spcPct val="80000"/>
              </a:lnSpc>
              <a:defRPr/>
            </a:pPr>
            <a:endParaRPr lang="en-US" sz="1050" dirty="0"/>
          </a:p>
          <a:p>
            <a:pPr algn="ctr">
              <a:lnSpc>
                <a:spcPct val="80000"/>
              </a:lnSpc>
              <a:defRPr/>
            </a:pPr>
            <a:endParaRPr lang="en-US" sz="1100" dirty="0"/>
          </a:p>
          <a:p>
            <a:pPr algn="ctr">
              <a:lnSpc>
                <a:spcPct val="80000"/>
              </a:lnSpc>
              <a:defRPr/>
            </a:pPr>
            <a:r>
              <a:rPr lang="en-US" sz="1400" u="sng" dirty="0" smtClean="0"/>
              <a:t>MODAPS:</a:t>
            </a:r>
            <a:r>
              <a:rPr lang="en-US" sz="1400" dirty="0" smtClean="0"/>
              <a:t> </a:t>
            </a:r>
            <a:r>
              <a:rPr lang="en-US" sz="1400" dirty="0"/>
              <a:t>Virginia Kalb, </a:t>
            </a:r>
            <a:r>
              <a:rPr lang="en-US" sz="1400" dirty="0" err="1"/>
              <a:t>Sadashiva</a:t>
            </a:r>
            <a:r>
              <a:rPr lang="en-US" sz="1400" dirty="0"/>
              <a:t> </a:t>
            </a:r>
            <a:r>
              <a:rPr lang="en-US" sz="1400" dirty="0" err="1"/>
              <a:t>Devadiga</a:t>
            </a:r>
            <a:r>
              <a:rPr lang="en-US" sz="2000" dirty="0"/>
              <a:t>, </a:t>
            </a:r>
            <a:r>
              <a:rPr lang="en-US" sz="1400" dirty="0" err="1"/>
              <a:t>Teng-Kui</a:t>
            </a:r>
            <a:r>
              <a:rPr lang="en-US" sz="1400" dirty="0"/>
              <a:t> Lim, Robert Wolfe, Kurt Hoffman, Jerry </a:t>
            </a:r>
            <a:r>
              <a:rPr lang="en-US" sz="1400" dirty="0" err="1"/>
              <a:t>Shiles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6148" name="Picture 8" descr="nasa-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5588" y="35859"/>
            <a:ext cx="101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0" y="0"/>
            <a:ext cx="3200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cs typeface="Arial" pitchFamily="34" charset="0"/>
              </a:rPr>
              <a:t>National Aeronautics and Space Administration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81200" y="6324600"/>
            <a:ext cx="70104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en-US" sz="1200" dirty="0"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200" dirty="0">
                <a:latin typeface="Arial" charset="0"/>
              </a:rPr>
              <a:t>MODIS/VIIRS Science Team Meeting, Silver Spring, MD, </a:t>
            </a:r>
            <a:r>
              <a:rPr lang="en-US" sz="1200" dirty="0" smtClean="0">
                <a:latin typeface="Arial" charset="0"/>
              </a:rPr>
              <a:t>19 – </a:t>
            </a:r>
            <a:r>
              <a:rPr lang="en-US" sz="1200" dirty="0">
                <a:latin typeface="Arial" charset="0"/>
              </a:rPr>
              <a:t>22 May,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3304"/>
            <a:ext cx="8077200" cy="713412"/>
          </a:xfrm>
        </p:spPr>
        <p:txBody>
          <a:bodyPr/>
          <a:lstStyle/>
          <a:p>
            <a:r>
              <a:rPr lang="en-US" sz="3600" dirty="0"/>
              <a:t>Problem Case: </a:t>
            </a:r>
            <a:r>
              <a:rPr lang="en-US" sz="3200" dirty="0"/>
              <a:t>Very humid/warm conditions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2376"/>
            <a:ext cx="8180832" cy="6135624"/>
          </a:xfrm>
        </p:spPr>
      </p:pic>
      <p:sp>
        <p:nvSpPr>
          <p:cNvPr id="5" name="Oval 4"/>
          <p:cNvSpPr/>
          <p:nvPr/>
        </p:nvSpPr>
        <p:spPr>
          <a:xfrm>
            <a:off x="3124200" y="4267200"/>
            <a:ext cx="1524000" cy="1524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2" y="6096000"/>
            <a:ext cx="6364941" cy="9941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1" kern="0" dirty="0">
                <a:solidFill>
                  <a:schemeClr val="tx1"/>
                </a:solidFill>
              </a:rPr>
              <a:t>Summertime monsoonal conditions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8600" y="12954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62200" y="592305"/>
            <a:ext cx="4966716" cy="1286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 err="1" smtClean="0"/>
              <a:t>Precipitable</a:t>
            </a:r>
            <a:r>
              <a:rPr lang="en-US" sz="2400" b="1" dirty="0" smtClean="0"/>
              <a:t> Water Vapor – MYD07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700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13232"/>
            <a:ext cx="8180832" cy="613562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53478" y="0"/>
            <a:ext cx="7788275" cy="9941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solidFill>
                  <a:schemeClr val="tx1"/>
                </a:solidFill>
              </a:rPr>
              <a:t>MODTRAN </a:t>
            </a:r>
            <a:r>
              <a:rPr lang="en-US" sz="3600" kern="0" dirty="0" smtClean="0">
                <a:solidFill>
                  <a:schemeClr val="tx1"/>
                </a:solidFill>
              </a:rPr>
              <a:t>Atmospheric Correction</a:t>
            </a:r>
          </a:p>
          <a:p>
            <a:r>
              <a:rPr lang="en-US" sz="2800" kern="0" dirty="0" smtClean="0">
                <a:solidFill>
                  <a:schemeClr val="tx1"/>
                </a:solidFill>
              </a:rPr>
              <a:t>Degraded MOD07 C6 Resolution </a:t>
            </a:r>
            <a:r>
              <a:rPr lang="en-US" sz="2800" kern="0" dirty="0">
                <a:solidFill>
                  <a:schemeClr val="tx1"/>
                </a:solidFill>
              </a:rPr>
              <a:t>(25 km)</a:t>
            </a:r>
          </a:p>
        </p:txBody>
      </p:sp>
      <p:sp>
        <p:nvSpPr>
          <p:cNvPr id="9" name="Oval 8"/>
          <p:cNvSpPr/>
          <p:nvPr/>
        </p:nvSpPr>
        <p:spPr>
          <a:xfrm>
            <a:off x="3124200" y="4267200"/>
            <a:ext cx="1524000" cy="1524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096000"/>
            <a:ext cx="7696198" cy="9941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1" kern="0" dirty="0">
                <a:solidFill>
                  <a:schemeClr val="tx1"/>
                </a:solidFill>
              </a:rPr>
              <a:t>Temperatures overestimated in very humid conditions!</a:t>
            </a:r>
          </a:p>
        </p:txBody>
      </p:sp>
    </p:spTree>
    <p:extLst>
      <p:ext uri="{BB962C8B-B14F-4D97-AF65-F5344CB8AC3E}">
        <p14:creationId xmlns:p14="http://schemas.microsoft.com/office/powerpoint/2010/main" val="45062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3900"/>
            <a:ext cx="8178800" cy="61341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50925" y="0"/>
            <a:ext cx="6991350" cy="9941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solidFill>
                  <a:schemeClr val="tx1"/>
                </a:solidFill>
              </a:rPr>
              <a:t>RTTOV </a:t>
            </a:r>
            <a:r>
              <a:rPr lang="en-US" sz="3600" kern="0" dirty="0" smtClean="0">
                <a:solidFill>
                  <a:schemeClr val="tx1"/>
                </a:solidFill>
              </a:rPr>
              <a:t>Atmospheric Correction</a:t>
            </a:r>
          </a:p>
          <a:p>
            <a:r>
              <a:rPr lang="en-US" sz="2800" kern="0" dirty="0">
                <a:solidFill>
                  <a:schemeClr val="tx1"/>
                </a:solidFill>
              </a:rPr>
              <a:t>F</a:t>
            </a:r>
            <a:r>
              <a:rPr lang="en-US" sz="2800" kern="0" dirty="0" smtClean="0">
                <a:solidFill>
                  <a:schemeClr val="tx1"/>
                </a:solidFill>
              </a:rPr>
              <a:t>ull </a:t>
            </a:r>
            <a:r>
              <a:rPr lang="en-US" sz="2800" kern="0" dirty="0">
                <a:solidFill>
                  <a:schemeClr val="tx1"/>
                </a:solidFill>
              </a:rPr>
              <a:t>MOD07 </a:t>
            </a:r>
            <a:r>
              <a:rPr lang="en-US" sz="2800" kern="0" dirty="0" smtClean="0">
                <a:solidFill>
                  <a:schemeClr val="tx1"/>
                </a:solidFill>
              </a:rPr>
              <a:t>C6 Resolution </a:t>
            </a:r>
            <a:r>
              <a:rPr lang="en-US" sz="2800" kern="0" dirty="0">
                <a:solidFill>
                  <a:schemeClr val="tx1"/>
                </a:solidFill>
              </a:rPr>
              <a:t>(5 km)</a:t>
            </a:r>
          </a:p>
        </p:txBody>
      </p:sp>
      <p:sp>
        <p:nvSpPr>
          <p:cNvPr id="6" name="Oval 5"/>
          <p:cNvSpPr/>
          <p:nvPr/>
        </p:nvSpPr>
        <p:spPr>
          <a:xfrm>
            <a:off x="3124200" y="4267200"/>
            <a:ext cx="1524000" cy="1524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3002" y="6096000"/>
            <a:ext cx="6899273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chemeClr val="tx1"/>
                </a:solidFill>
              </a:rPr>
              <a:t>Improved with RTTOV Implementation</a:t>
            </a:r>
            <a:endParaRPr lang="en-US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2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6403198" cy="506603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90800" y="2667000"/>
            <a:ext cx="107576" cy="107576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477000" y="3276600"/>
            <a:ext cx="107576" cy="107576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17694" y="2439905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Redwood</a:t>
            </a:r>
            <a:endParaRPr lang="en-US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293804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Texas Grassland</a:t>
            </a:r>
            <a:endParaRPr lang="en-US" sz="1600" dirty="0"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03219" y="265583"/>
            <a:ext cx="6991350" cy="9941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 smtClean="0">
                <a:solidFill>
                  <a:schemeClr val="tx1"/>
                </a:solidFill>
              </a:rPr>
              <a:t>LST&amp;E Validation Sites (Stage 1)</a:t>
            </a:r>
            <a:endParaRPr lang="en-US" sz="3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4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200" y="76200"/>
            <a:ext cx="8763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Land Surface Temperature RMSE </a:t>
            </a:r>
            <a:r>
              <a:rPr lang="en-US" sz="2800" dirty="0"/>
              <a:t>(K</a:t>
            </a:r>
            <a:r>
              <a:rPr lang="en-US" sz="2800" dirty="0" smtClean="0"/>
              <a:t>)</a:t>
            </a:r>
          </a:p>
          <a:p>
            <a:pPr algn="ctr"/>
            <a:r>
              <a:rPr lang="en-US" sz="2000" i="1" dirty="0" smtClean="0"/>
              <a:t>2003-2005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8605"/>
              </p:ext>
            </p:extLst>
          </p:nvPr>
        </p:nvGraphicFramePr>
        <p:xfrm>
          <a:off x="290572" y="789644"/>
          <a:ext cx="8686800" cy="5895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15240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MOD21(v2) total = 1.21 K</a:t>
            </a:r>
          </a:p>
          <a:p>
            <a:pPr algn="ctr"/>
            <a:r>
              <a:rPr lang="en-US" sz="2800" dirty="0" smtClean="0"/>
              <a:t>MOD21(v5) total = 1.02 K </a:t>
            </a:r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2" name="Oval 1"/>
          <p:cNvSpPr/>
          <p:nvPr/>
        </p:nvSpPr>
        <p:spPr>
          <a:xfrm>
            <a:off x="6934200" y="1524000"/>
            <a:ext cx="914400" cy="2133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96200" y="1447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1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715234"/>
              </p:ext>
            </p:extLst>
          </p:nvPr>
        </p:nvGraphicFramePr>
        <p:xfrm>
          <a:off x="452497" y="789644"/>
          <a:ext cx="8229600" cy="5895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Land Surface Temperature RMSE </a:t>
            </a:r>
            <a:r>
              <a:rPr lang="en-US" sz="2800" dirty="0"/>
              <a:t>(K</a:t>
            </a:r>
            <a:r>
              <a:rPr lang="en-US" sz="2800" dirty="0" smtClean="0"/>
              <a:t>)</a:t>
            </a:r>
          </a:p>
          <a:p>
            <a:pPr algn="ctr"/>
            <a:r>
              <a:rPr lang="en-US" sz="2000" i="1" dirty="0"/>
              <a:t>2003-2005</a:t>
            </a:r>
            <a:r>
              <a:rPr lang="en-US" sz="2800" dirty="0"/>
              <a:t> </a:t>
            </a:r>
          </a:p>
          <a:p>
            <a:pPr algn="ctr"/>
            <a:endParaRPr lang="en-US" sz="2800" dirty="0"/>
          </a:p>
        </p:txBody>
      </p:sp>
      <p:sp>
        <p:nvSpPr>
          <p:cNvPr id="2" name="Oval 1"/>
          <p:cNvSpPr/>
          <p:nvPr/>
        </p:nvSpPr>
        <p:spPr>
          <a:xfrm>
            <a:off x="609600" y="1981200"/>
            <a:ext cx="4572000" cy="2819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4800" y="1447800"/>
            <a:ext cx="32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MOD11 cold bias over Barren sites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(3-4 K)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5029200" y="4114799"/>
            <a:ext cx="3505200" cy="26917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12976" y="291447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Comparable accuracy over water, vegetation (1 K)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305800" cy="4343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MOD21 LST&amp;E Product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MOD21 LST&amp;E Updates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New NASA VIIRS LST&amp;E Product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MODIS-VIIRS Continuity</a:t>
            </a:r>
          </a:p>
          <a:p>
            <a:pPr marL="514350" indent="-514350">
              <a:buNone/>
              <a:defRPr/>
            </a:pPr>
            <a:endParaRPr lang="en-US" sz="2400" dirty="0"/>
          </a:p>
          <a:p>
            <a:pPr marL="914400" lvl="1" indent="-514350">
              <a:buNone/>
              <a:defRPr/>
            </a:pPr>
            <a:endParaRPr lang="en-US" sz="2000" dirty="0"/>
          </a:p>
          <a:p>
            <a:pPr marL="914400" lvl="1" indent="-514350"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700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807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NASA VIIRS/MODIS Products</a:t>
            </a:r>
            <a:endParaRPr lang="en-US" sz="32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648898"/>
              </p:ext>
            </p:extLst>
          </p:nvPr>
        </p:nvGraphicFramePr>
        <p:xfrm>
          <a:off x="883023" y="990600"/>
          <a:ext cx="7117977" cy="572925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31777"/>
                <a:gridCol w="1905000"/>
                <a:gridCol w="1981200"/>
              </a:tblGrid>
              <a:tr h="714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LST&amp;E Product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MOD21</a:t>
                      </a:r>
                      <a:r>
                        <a:rPr lang="en-US" sz="2400" baseline="0" dirty="0" smtClean="0"/>
                        <a:t> (C6)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VIIRS-TES</a:t>
                      </a:r>
                    </a:p>
                  </a:txBody>
                  <a:tcPr/>
                </a:tc>
              </a:tr>
              <a:tr h="8161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Algorithm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Temperature</a:t>
                      </a:r>
                      <a:r>
                        <a:rPr lang="en-US" sz="1600" baseline="0" dirty="0" smtClean="0"/>
                        <a:t> Emissivity Separation (TES)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Temperature</a:t>
                      </a:r>
                      <a:r>
                        <a:rPr lang="en-US" sz="1600" baseline="0" dirty="0" smtClean="0"/>
                        <a:t> Emissivity Separation (TES)</a:t>
                      </a:r>
                      <a:endParaRPr lang="en-US" sz="1600" dirty="0"/>
                    </a:p>
                  </a:txBody>
                  <a:tcPr/>
                </a:tc>
              </a:tr>
              <a:tr h="8161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Bands used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 (8.55 µm)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31 (11 µm)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 (12 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14 (8.55 µm)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15 (10.76 µm)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16 (12 µm)</a:t>
                      </a:r>
                    </a:p>
                  </a:txBody>
                  <a:tcPr/>
                </a:tc>
              </a:tr>
              <a:tr h="4596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Radiative Transfer Model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RTTOV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RTTOV </a:t>
                      </a:r>
                      <a:endParaRPr lang="en-US" sz="1600" dirty="0"/>
                    </a:p>
                  </a:txBody>
                  <a:tcPr/>
                </a:tc>
              </a:tr>
              <a:tr h="5784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Atmospheric </a:t>
                      </a:r>
                      <a:r>
                        <a:rPr lang="en-US" sz="2000" baseline="0" dirty="0" smtClean="0"/>
                        <a:t>Profiles (T, RH)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MOD07</a:t>
                      </a:r>
                      <a:r>
                        <a:rPr lang="en-US" sz="1600" baseline="0" dirty="0" smtClean="0"/>
                        <a:t> C6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MERRA, </a:t>
                      </a:r>
                      <a:r>
                        <a:rPr lang="en-US" sz="1600" strike="sngStrike" dirty="0" smtClean="0"/>
                        <a:t>NUCAPS?</a:t>
                      </a:r>
                    </a:p>
                    <a:p>
                      <a:r>
                        <a:rPr lang="en-US" sz="1600" strike="sngStrike" dirty="0" smtClean="0"/>
                        <a:t>ECMWF?, NCEP?</a:t>
                      </a:r>
                      <a:endParaRPr lang="en-US" sz="1600" strike="sngStrike" dirty="0"/>
                    </a:p>
                  </a:txBody>
                  <a:tcPr/>
                </a:tc>
              </a:tr>
              <a:tr h="40808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Algorithm Software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C++/</a:t>
                      </a:r>
                      <a:r>
                        <a:rPr lang="en-US" sz="1600" dirty="0" err="1" smtClean="0"/>
                        <a:t>Matlab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C++/</a:t>
                      </a:r>
                      <a:r>
                        <a:rPr lang="en-US" sz="1600" dirty="0" err="1" smtClean="0"/>
                        <a:t>Matlab</a:t>
                      </a:r>
                      <a:endParaRPr lang="en-US" sz="1600" dirty="0"/>
                    </a:p>
                  </a:txBody>
                  <a:tcPr/>
                </a:tc>
              </a:tr>
              <a:tr h="96118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 Product Types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L2, L2G</a:t>
                      </a:r>
                      <a:r>
                        <a:rPr lang="en-US" sz="1600" baseline="0" dirty="0" smtClean="0"/>
                        <a:t> Daily (1 km)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L3 8-day,  (1 km)</a:t>
                      </a:r>
                    </a:p>
                    <a:p>
                      <a:r>
                        <a:rPr lang="en-US" sz="1600" dirty="0" smtClean="0"/>
                        <a:t>L3 Monthly (0.05</a:t>
                      </a:r>
                      <a:r>
                        <a:rPr lang="en-US" sz="1600" dirty="0" smtClean="0">
                          <a:sym typeface="Symbol" panose="05050102010706020507" pitchFamily="18" charset="2"/>
                        </a:rPr>
                        <a:t>)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L2, L2G</a:t>
                      </a:r>
                      <a:r>
                        <a:rPr lang="en-US" sz="1600" baseline="0" dirty="0" smtClean="0"/>
                        <a:t> Daily (750 m)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L3 8-day, (1 km)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L3 Monthly (0.05</a:t>
                      </a:r>
                      <a:r>
                        <a:rPr lang="en-US" sz="1600" dirty="0" smtClean="0">
                          <a:sym typeface="Symbol" panose="05050102010706020507" pitchFamily="18" charset="2"/>
                        </a:rPr>
                        <a:t>)</a:t>
                      </a:r>
                      <a:endParaRPr lang="en-US" sz="1600" dirty="0" smtClean="0"/>
                    </a:p>
                  </a:txBody>
                  <a:tcPr/>
                </a:tc>
              </a:tr>
              <a:tr h="96118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Science Data Products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LST</a:t>
                      </a:r>
                    </a:p>
                    <a:p>
                      <a:r>
                        <a:rPr lang="en-US" sz="1600" dirty="0" smtClean="0"/>
                        <a:t>- Emissivity </a:t>
                      </a:r>
                    </a:p>
                    <a:p>
                      <a:r>
                        <a:rPr lang="en-US" sz="1600" dirty="0" smtClean="0"/>
                        <a:t>(bands 29, 31, 32)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LST </a:t>
                      </a:r>
                    </a:p>
                    <a:p>
                      <a:r>
                        <a:rPr lang="en-US" sz="1600" dirty="0" smtClean="0"/>
                        <a:t>- Emissivity</a:t>
                      </a:r>
                    </a:p>
                    <a:p>
                      <a:r>
                        <a:rPr lang="en-US" sz="1600" dirty="0" smtClean="0"/>
                        <a:t>(bands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14, 15, 16)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56128" y="3873188"/>
            <a:ext cx="7068671" cy="4702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01000" y="378512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Primary difference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6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7874000" cy="4724400"/>
          </a:xfrm>
          <a:prstGeom prst="rect">
            <a:avLst/>
          </a:prstGeom>
        </p:spPr>
      </p:pic>
      <p:pic>
        <p:nvPicPr>
          <p:cNvPr id="3" name="Picture 2" descr="Emis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28600"/>
            <a:ext cx="2760309" cy="167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2906" y="766484"/>
            <a:ext cx="264459" cy="192741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224118"/>
            <a:ext cx="7467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Prototype VIIRS-TES LST&amp;E Retrieval:</a:t>
            </a:r>
          </a:p>
          <a:p>
            <a:pPr algn="ctr"/>
            <a:r>
              <a:rPr lang="en-US" sz="2400" dirty="0" smtClean="0"/>
              <a:t>Sahel-Sahara test granule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543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7925202" cy="4727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3858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VIIRS M14 (8.55 micron) Emissivity</a:t>
            </a:r>
            <a:endParaRPr lang="en-US" sz="2800" dirty="0"/>
          </a:p>
        </p:txBody>
      </p:sp>
      <p:pic>
        <p:nvPicPr>
          <p:cNvPr id="6" name="Picture 5" descr="Emis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228600"/>
            <a:ext cx="2760309" cy="167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2906" y="766484"/>
            <a:ext cx="264459" cy="192741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2057400"/>
            <a:ext cx="86106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use of VIIRS M14 other than cloud mask, RGB’s?</a:t>
            </a:r>
          </a:p>
          <a:p>
            <a:endParaRPr lang="en-US" sz="2400" dirty="0"/>
          </a:p>
          <a:p>
            <a:r>
              <a:rPr lang="en-US" sz="2400" dirty="0" smtClean="0"/>
              <a:t>Past Studies have shown 8.55 micron emissivity useful for: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Land Degradation (desertification) monitoring</a:t>
            </a:r>
          </a:p>
          <a:p>
            <a:r>
              <a:rPr lang="en-US" sz="2000" i="1" dirty="0" smtClean="0"/>
              <a:t>e.g. French et al. 2008, </a:t>
            </a:r>
            <a:r>
              <a:rPr lang="en-US" sz="2000" i="1" dirty="0" err="1" smtClean="0"/>
              <a:t>Hulley</a:t>
            </a:r>
            <a:r>
              <a:rPr lang="en-US" sz="2000" i="1" dirty="0" smtClean="0"/>
              <a:t> et al.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Soil Moisture relationships</a:t>
            </a:r>
          </a:p>
          <a:p>
            <a:r>
              <a:rPr lang="en-US" sz="2000" i="1" dirty="0" smtClean="0"/>
              <a:t>e.g. Mira et al. 2007, </a:t>
            </a:r>
            <a:r>
              <a:rPr lang="en-US" sz="2000" i="1" dirty="0" err="1" smtClean="0"/>
              <a:t>Hulley</a:t>
            </a:r>
            <a:r>
              <a:rPr lang="en-US" sz="2000" i="1" dirty="0" smtClean="0"/>
              <a:t> et al. 2009, </a:t>
            </a:r>
            <a:r>
              <a:rPr lang="en-US" sz="2000" i="1" dirty="0" err="1" smtClean="0"/>
              <a:t>Masiello</a:t>
            </a:r>
            <a:r>
              <a:rPr lang="en-US" sz="2000" i="1" dirty="0" smtClean="0"/>
              <a:t> et al.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Land cover, land use change</a:t>
            </a:r>
          </a:p>
          <a:p>
            <a:r>
              <a:rPr lang="en-US" sz="2000" i="1" dirty="0" smtClean="0"/>
              <a:t>e.g. French et al. 2008, French et al. 2012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542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305800" cy="4343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MOD21 LST&amp;E Product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MOD21 LST&amp;E Updates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New NASA VIIRS LST&amp;E Product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MODIS-VIIRS Continuity</a:t>
            </a:r>
          </a:p>
          <a:p>
            <a:pPr marL="514350" indent="-514350">
              <a:buNone/>
              <a:defRPr/>
            </a:pPr>
            <a:endParaRPr lang="en-US" sz="2400" dirty="0"/>
          </a:p>
          <a:p>
            <a:pPr marL="914400" lvl="1" indent="-514350">
              <a:buNone/>
              <a:defRPr/>
            </a:pPr>
            <a:endParaRPr lang="en-US" sz="2000" dirty="0"/>
          </a:p>
          <a:p>
            <a:pPr marL="914400" lvl="1" indent="-514350"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24" y="2133600"/>
            <a:ext cx="5641162" cy="4618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2800" cy="26526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1" y="990600"/>
            <a:ext cx="609600" cy="22860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76186" y="798621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VIIRS Emissivity </a:t>
            </a:r>
          </a:p>
          <a:p>
            <a:pPr algn="ctr"/>
            <a:r>
              <a:rPr lang="en-US" sz="3200" dirty="0" smtClean="0"/>
              <a:t>Validation (2014 data)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468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002631"/>
              </p:ext>
            </p:extLst>
          </p:nvPr>
        </p:nvGraphicFramePr>
        <p:xfrm>
          <a:off x="1524000" y="3429000"/>
          <a:ext cx="65532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371600"/>
                <a:gridCol w="1676400"/>
              </a:tblGrid>
              <a:tr h="617579"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NWP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Bias 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RMSE (K)</a:t>
                      </a:r>
                      <a:endParaRPr lang="en-US" dirty="0"/>
                    </a:p>
                  </a:txBody>
                  <a:tcPr/>
                </a:tc>
              </a:tr>
              <a:tr h="319874">
                <a:tc>
                  <a:txBody>
                    <a:bodyPr/>
                    <a:lstStyle/>
                    <a:p>
                      <a:r>
                        <a:rPr lang="en-US" dirty="0" smtClean="0"/>
                        <a:t>Lake Tahoe</a:t>
                      </a:r>
                    </a:p>
                    <a:p>
                      <a:r>
                        <a:rPr lang="en-US" dirty="0" smtClean="0"/>
                        <a:t>(2014)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ECMWF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1.06</a:t>
                      </a:r>
                      <a:endParaRPr lang="en-US" dirty="0"/>
                    </a:p>
                  </a:txBody>
                  <a:tcPr/>
                </a:tc>
              </a:tr>
              <a:tr h="5711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MERRA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1.15</a:t>
                      </a:r>
                      <a:endParaRPr lang="en-US" dirty="0"/>
                    </a:p>
                  </a:txBody>
                  <a:tcPr/>
                </a:tc>
              </a:tr>
              <a:tr h="4114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NCEP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-0.23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1.13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9000" y="7620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VIIRS </a:t>
            </a:r>
          </a:p>
          <a:p>
            <a:pPr algn="ctr"/>
            <a:r>
              <a:rPr lang="en-US" sz="3600" dirty="0" smtClean="0"/>
              <a:t>LST Validation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2800" cy="26526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7882" y="995081"/>
            <a:ext cx="448236" cy="224119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305800" cy="4343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MOD21 LST&amp;E Product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MOD21 LST&amp;E Updates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New NASA VIIRS LST&amp;E Product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MODIS-VIIRS LST&amp;E Continuity?</a:t>
            </a:r>
          </a:p>
          <a:p>
            <a:pPr marL="514350" indent="-514350">
              <a:buNone/>
              <a:defRPr/>
            </a:pPr>
            <a:endParaRPr lang="en-US" sz="2400" dirty="0"/>
          </a:p>
          <a:p>
            <a:pPr marL="914400" lvl="1" indent="-514350">
              <a:buNone/>
              <a:defRPr/>
            </a:pPr>
            <a:endParaRPr lang="en-US" sz="2000" dirty="0"/>
          </a:p>
          <a:p>
            <a:pPr marL="914400" lvl="1" indent="-514350"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453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LST_MYD11_A2014013.1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2" y="685803"/>
            <a:ext cx="7666989" cy="61721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"/>
            <a:ext cx="7772400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MODIS/VIIRS Split-window Continuity (current)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00200" y="1447800"/>
            <a:ext cx="1143000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Egypt</a:t>
            </a:r>
          </a:p>
        </p:txBody>
      </p:sp>
      <p:sp>
        <p:nvSpPr>
          <p:cNvPr id="2" name="Oval 1"/>
          <p:cNvSpPr/>
          <p:nvPr/>
        </p:nvSpPr>
        <p:spPr>
          <a:xfrm>
            <a:off x="6400800" y="4495801"/>
            <a:ext cx="1828800" cy="236220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98272" y="5080748"/>
            <a:ext cx="2110104" cy="685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Large discrepancy mostly due to inconsistent emissivity correction</a:t>
            </a:r>
            <a:endParaRPr lang="en-US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IRS_TES_MYD21_A2014013.1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650" y="685800"/>
            <a:ext cx="7647193" cy="6172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latin typeface="+mj-lt"/>
                <a:ea typeface="+mj-ea"/>
                <a:cs typeface="+mj-cs"/>
              </a:rPr>
              <a:t>MODIS/VIIRS TES Continuity (planned)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0200" y="1447800"/>
            <a:ext cx="1143000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Egypt</a:t>
            </a:r>
          </a:p>
        </p:txBody>
      </p:sp>
      <p:sp>
        <p:nvSpPr>
          <p:cNvPr id="5" name="Oval 4"/>
          <p:cNvSpPr/>
          <p:nvPr/>
        </p:nvSpPr>
        <p:spPr>
          <a:xfrm>
            <a:off x="5943599" y="4267200"/>
            <a:ext cx="1219201" cy="259080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36246" y="4953000"/>
            <a:ext cx="1670243" cy="685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Very good agreement.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Gives confidence in future continuity of LST time series</a:t>
            </a:r>
            <a:endParaRPr lang="en-US" sz="1600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4482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Future Goal(s):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Reduce total number of standard LST products for VIIRS/MODIS (currently 3 different MODIS LST!).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Unified products for MODIS and VIIRS standard LST products </a:t>
            </a:r>
            <a:r>
              <a:rPr lang="en-US" dirty="0" smtClean="0"/>
              <a:t>using uncertainty analysis approach.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Evaluate MOD/MYD11 C6 LST</a:t>
            </a:r>
          </a:p>
          <a:p>
            <a:endParaRPr lang="en-US" dirty="0"/>
          </a:p>
          <a:p>
            <a:r>
              <a:rPr lang="en-US" dirty="0" smtClean="0"/>
              <a:t>Unified MODIS LST:</a:t>
            </a:r>
          </a:p>
          <a:p>
            <a:pPr lvl="1"/>
            <a:r>
              <a:rPr lang="en-US" dirty="0" smtClean="0"/>
              <a:t>Merge MOD11 and MOD21 products (Aqua and Terra)</a:t>
            </a:r>
          </a:p>
          <a:p>
            <a:pPr lvl="1"/>
            <a:r>
              <a:rPr lang="en-US" dirty="0" err="1" smtClean="0"/>
              <a:t>MEaSURES</a:t>
            </a:r>
            <a:r>
              <a:rPr lang="en-US" dirty="0" smtClean="0"/>
              <a:t> Project Objective (2016)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Unified VIIRS LST:</a:t>
            </a:r>
          </a:p>
          <a:p>
            <a:pPr lvl="1"/>
            <a:r>
              <a:rPr lang="en-US" dirty="0" smtClean="0"/>
              <a:t>Merge VLST</a:t>
            </a:r>
            <a:r>
              <a:rPr lang="en-US" dirty="0"/>
              <a:t> </a:t>
            </a:r>
            <a:r>
              <a:rPr lang="en-US" dirty="0" smtClean="0"/>
              <a:t>(IDPS) and VIIRS-TES products**</a:t>
            </a:r>
          </a:p>
          <a:p>
            <a:pPr marL="457200" lvl="1" indent="0">
              <a:buNone/>
            </a:pPr>
            <a:r>
              <a:rPr lang="en-US" i="1" dirty="0" smtClean="0"/>
              <a:t>** Contingent upon characterization of VLST Uncertainty  </a:t>
            </a:r>
          </a:p>
          <a:p>
            <a:pPr lvl="1"/>
            <a:r>
              <a:rPr lang="en-US" dirty="0" smtClean="0"/>
              <a:t>ROSES VIIRS Projective Objective (2017)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9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28600" y="5105402"/>
            <a:ext cx="32004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>
                <a:cs typeface="Arial" pitchFamily="34" charset="0"/>
              </a:rPr>
              <a:t>National Aeronautics and Space Administration</a:t>
            </a:r>
          </a:p>
          <a:p>
            <a:endParaRPr lang="en-US" sz="1100" dirty="0">
              <a:cs typeface="Arial" pitchFamily="34" charset="0"/>
            </a:endParaRPr>
          </a:p>
          <a:p>
            <a:r>
              <a:rPr lang="en-US" sz="1100" dirty="0">
                <a:cs typeface="Arial" pitchFamily="34" charset="0"/>
              </a:rPr>
              <a:t>Jet Propulsion Laboratory</a:t>
            </a:r>
          </a:p>
          <a:p>
            <a:r>
              <a:rPr lang="en-US" sz="1100" dirty="0">
                <a:cs typeface="Arial" pitchFamily="34" charset="0"/>
              </a:rPr>
              <a:t>California Institute of Technology</a:t>
            </a:r>
          </a:p>
          <a:p>
            <a:r>
              <a:rPr lang="en-US" sz="1100" dirty="0">
                <a:cs typeface="Arial" pitchFamily="34" charset="0"/>
              </a:rPr>
              <a:t>Pasadena, California</a:t>
            </a:r>
          </a:p>
          <a:p>
            <a:endParaRPr lang="en-US" sz="1100" dirty="0">
              <a:cs typeface="Arial" pitchFamily="34" charset="0"/>
            </a:endParaRPr>
          </a:p>
          <a:p>
            <a:r>
              <a:rPr lang="en-US" sz="1100" dirty="0">
                <a:cs typeface="Arial" pitchFamily="34" charset="0"/>
                <a:hlinkClick r:id="rId2"/>
              </a:rPr>
              <a:t>www.nasa.gov</a:t>
            </a:r>
            <a:endParaRPr lang="en-US" sz="1100" dirty="0"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914400" y="2667000"/>
            <a:ext cx="6629400" cy="685800"/>
          </a:xfrm>
          <a:prstGeom prst="rect">
            <a:avLst/>
          </a:prstGeom>
        </p:spPr>
        <p:txBody>
          <a:bodyPr rIns="45720" anchor="ctr">
            <a:normAutofit fontScale="92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eaLnBrk="0" hangingPunct="0"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The End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572232"/>
              </p:ext>
            </p:extLst>
          </p:nvPr>
        </p:nvGraphicFramePr>
        <p:xfrm>
          <a:off x="457200" y="1252220"/>
          <a:ext cx="8077199" cy="33019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2352"/>
                <a:gridCol w="1513823"/>
                <a:gridCol w="1281930"/>
                <a:gridCol w="1203764"/>
                <a:gridCol w="1331435"/>
                <a:gridCol w="1453895"/>
              </a:tblGrid>
              <a:tr h="751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MODIS LST Products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Dimensions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Spatial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Resolution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Temporal Resolution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Algorithm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Products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1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2030 lines</a:t>
                      </a:r>
                    </a:p>
                    <a:p>
                      <a:r>
                        <a:rPr lang="en-US" sz="1400" dirty="0" smtClean="0"/>
                        <a:t>1354 pixels/line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km</a:t>
                      </a:r>
                      <a:r>
                        <a:rPr lang="en-US" sz="1400" baseline="0" dirty="0" smtClean="0"/>
                        <a:t> at nadir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Swath</a:t>
                      </a:r>
                    </a:p>
                    <a:p>
                      <a:r>
                        <a:rPr lang="en-US" sz="1400" dirty="0" smtClean="0"/>
                        <a:t>2x daily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Split-Window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/>
                        <a:t>- LST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751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MOD11B1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 rows</a:t>
                      </a:r>
                    </a:p>
                    <a:p>
                      <a:r>
                        <a:rPr lang="en-US" sz="1400" dirty="0" smtClean="0"/>
                        <a:t>200</a:t>
                      </a:r>
                      <a:r>
                        <a:rPr lang="en-US" sz="1400" baseline="0" dirty="0" smtClean="0"/>
                        <a:t> columns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~5 km (C4)</a:t>
                      </a:r>
                    </a:p>
                    <a:p>
                      <a:r>
                        <a:rPr lang="en-US" sz="1400" dirty="0" smtClean="0"/>
                        <a:t>~6 km (C5)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Sinusoidal</a:t>
                      </a:r>
                    </a:p>
                    <a:p>
                      <a:r>
                        <a:rPr lang="en-US" sz="1400" dirty="0" smtClean="0"/>
                        <a:t>2x</a:t>
                      </a:r>
                      <a:r>
                        <a:rPr lang="en-US" sz="1400" baseline="0" dirty="0" smtClean="0"/>
                        <a:t> daily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Day/Night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 LST</a:t>
                      </a:r>
                    </a:p>
                    <a:p>
                      <a:r>
                        <a:rPr lang="en-US" sz="1400" dirty="0" smtClean="0"/>
                        <a:t>- Emissivity</a:t>
                      </a:r>
                    </a:p>
                    <a:p>
                      <a:r>
                        <a:rPr lang="en-US" sz="1100" dirty="0" smtClean="0"/>
                        <a:t>(bands 20-23, 29, 31,32)</a:t>
                      </a:r>
                      <a:endParaRPr lang="en-US" sz="1100" dirty="0"/>
                    </a:p>
                  </a:txBody>
                  <a:tcPr/>
                </a:tc>
              </a:tr>
              <a:tr h="751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MOD21</a:t>
                      </a:r>
                    </a:p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(Collection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6)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2030 lines</a:t>
                      </a:r>
                    </a:p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1354 pixels/line</a:t>
                      </a:r>
                    </a:p>
                    <a:p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1 km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at nadir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Swath</a:t>
                      </a:r>
                    </a:p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2x daily</a:t>
                      </a:r>
                    </a:p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8-day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Temperature</a:t>
                      </a:r>
                      <a:r>
                        <a:rPr lang="en-US" sz="1400" baseline="0" dirty="0" smtClean="0">
                          <a:solidFill>
                            <a:srgbClr val="C00000"/>
                          </a:solidFill>
                        </a:rPr>
                        <a:t> Emissivity Separation (TES)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- LST</a:t>
                      </a:r>
                    </a:p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- Emissivity</a:t>
                      </a:r>
                    </a:p>
                    <a:p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(bands 29, 31,</a:t>
                      </a:r>
                      <a:r>
                        <a:rPr lang="en-US" sz="1100" baseline="0" dirty="0" smtClean="0">
                          <a:solidFill>
                            <a:srgbClr val="C00000"/>
                          </a:solidFill>
                        </a:rPr>
                        <a:t> 32)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28600" y="4800600"/>
            <a:ext cx="8229600" cy="914400"/>
          </a:xfrm>
          <a:prstGeom prst="rect">
            <a:avLst/>
          </a:prstGeom>
        </p:spPr>
        <p:txBody>
          <a:bodyPr/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Why MOD21? 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Consistent LST accuracy </a:t>
            </a:r>
            <a:r>
              <a:rPr lang="en-US" sz="2000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across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all surfaces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2000" kern="0" baseline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Higher spatial resolution dynamic emissivity (1-km)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**Current plan is to merge MOD21/MOD11 using Uncertainty Analysis (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MEaSUREs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28600"/>
            <a:ext cx="807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MODIS LST&amp;E Heritage</a:t>
            </a:r>
            <a:endParaRPr lang="en-US" sz="3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0" y="35052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2743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VIIRS LST&amp;E (</a:t>
            </a:r>
            <a:r>
              <a:rPr lang="en-US" sz="1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Hulley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endParaRPr lang="en-US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21_S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2" y="1066800"/>
            <a:ext cx="6372225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2971800"/>
            <a:ext cx="1143000" cy="1524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2766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Well characterized uncertainties!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0" y="0"/>
            <a:ext cx="6019800" cy="1143000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MOD21 Science Data Sets</a:t>
            </a:r>
            <a:endParaRPr lang="en-US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21_Q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32330" cy="6858000"/>
          </a:xfrm>
          <a:prstGeom prst="rect">
            <a:avLst/>
          </a:prstGeom>
        </p:spPr>
      </p:pic>
      <p:pic>
        <p:nvPicPr>
          <p:cNvPr id="3" name="Picture 2" descr="MOD21_Q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457200"/>
            <a:ext cx="4191000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3352802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MOD21 has well defined Quality Control (QC) parameters based on TES algorithm outputs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10200" y="-76200"/>
            <a:ext cx="2667000" cy="1143000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MOD21 QC</a:t>
            </a:r>
            <a:endParaRPr lang="en-US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312127"/>
              </p:ext>
            </p:extLst>
          </p:nvPr>
        </p:nvGraphicFramePr>
        <p:xfrm>
          <a:off x="609601" y="457200"/>
          <a:ext cx="8305800" cy="27889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97952"/>
                <a:gridCol w="1437542"/>
                <a:gridCol w="1032084"/>
                <a:gridCol w="1363820"/>
                <a:gridCol w="1750402"/>
                <a:gridCol w="15240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Core Products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Spatial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Formats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Algorithm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SDS</a:t>
                      </a:r>
                      <a:endParaRPr lang="en-US" sz="1400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MOD11</a:t>
                      </a:r>
                      <a:r>
                        <a:rPr lang="en-US" sz="1400" b="1" baseline="0" dirty="0" smtClean="0"/>
                        <a:t> </a:t>
                      </a:r>
                    </a:p>
                    <a:p>
                      <a:r>
                        <a:rPr lang="en-US" sz="1400" b="1" baseline="0" dirty="0" smtClean="0"/>
                        <a:t>(C4, 5, 6*)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Collection 6 in processing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1-km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L2</a:t>
                      </a:r>
                      <a:r>
                        <a:rPr lang="en-US" sz="1400" baseline="0" dirty="0" smtClean="0"/>
                        <a:t> Swath, L2G</a:t>
                      </a:r>
                    </a:p>
                    <a:p>
                      <a:r>
                        <a:rPr lang="en-US" sz="1400" baseline="0" dirty="0" smtClean="0"/>
                        <a:t>2X Daily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Generalized</a:t>
                      </a:r>
                      <a:r>
                        <a:rPr lang="en-US" sz="1400" baseline="0" dirty="0" smtClean="0"/>
                        <a:t> Split Window (GSW)</a:t>
                      </a:r>
                    </a:p>
                    <a:p>
                      <a:r>
                        <a:rPr lang="en-US" sz="1200" i="1" baseline="0" dirty="0" smtClean="0">
                          <a:solidFill>
                            <a:schemeClr val="tx1"/>
                          </a:solidFill>
                        </a:rPr>
                        <a:t>Wan et al. 1996, 2008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/>
                        <a:t>- LST</a:t>
                      </a:r>
                    </a:p>
                    <a:p>
                      <a:endParaRPr lang="en-US" sz="1400" dirty="0" smtClean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MOD11B1</a:t>
                      </a:r>
                      <a:r>
                        <a:rPr lang="en-US" sz="1400" b="1" baseline="0" dirty="0" smtClean="0"/>
                        <a:t> </a:t>
                      </a:r>
                    </a:p>
                    <a:p>
                      <a:r>
                        <a:rPr lang="en-US" sz="1400" b="1" baseline="0" dirty="0" smtClean="0"/>
                        <a:t>(C4, 4.1,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5-km (C4*)</a:t>
                      </a:r>
                    </a:p>
                    <a:p>
                      <a:r>
                        <a:rPr lang="en-US" sz="1400" dirty="0" smtClean="0"/>
                        <a:t>6-km (C5)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Sinusoidal</a:t>
                      </a:r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2X Daily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Day/Night Algorithm</a:t>
                      </a:r>
                      <a:endParaRPr lang="en-US" sz="1200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i="1" baseline="0" dirty="0" smtClean="0">
                          <a:solidFill>
                            <a:schemeClr val="tx1"/>
                          </a:solidFill>
                        </a:rPr>
                        <a:t>Wan and Li, 1997</a:t>
                      </a:r>
                      <a:endParaRPr lang="en-US" sz="12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/>
                        <a:t>- LST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 Emissivity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bands 20-23, 29,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31,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32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VIIRS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VLST</a:t>
                      </a:r>
                    </a:p>
                    <a:p>
                      <a:r>
                        <a:rPr lang="en-US" sz="1400" b="1" dirty="0" smtClean="0"/>
                        <a:t>(IDPS)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Mx8*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750 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L2</a:t>
                      </a:r>
                      <a:r>
                        <a:rPr lang="en-US" sz="1400" baseline="0" dirty="0" smtClean="0"/>
                        <a:t> Swath, L2G</a:t>
                      </a:r>
                    </a:p>
                    <a:p>
                      <a:r>
                        <a:rPr lang="en-US" sz="1400" baseline="0" dirty="0" smtClean="0"/>
                        <a:t>2X 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dk1"/>
                          </a:solidFill>
                        </a:rPr>
                        <a:t>Single</a:t>
                      </a:r>
                      <a:r>
                        <a:rPr lang="en-US" sz="1400" baseline="0" dirty="0" smtClean="0">
                          <a:solidFill>
                            <a:schemeClr val="dk1"/>
                          </a:solidFill>
                        </a:rPr>
                        <a:t> Split-Window </a:t>
                      </a:r>
                    </a:p>
                    <a:p>
                      <a:r>
                        <a:rPr lang="en-US" sz="1200" i="1" baseline="0" dirty="0" smtClean="0">
                          <a:solidFill>
                            <a:schemeClr val="dk1"/>
                          </a:solidFill>
                        </a:rPr>
                        <a:t>Yu et al. 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 LST</a:t>
                      </a: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80998" y="0"/>
            <a:ext cx="8229600" cy="914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b="1" kern="0" dirty="0">
                <a:latin typeface="+mj-lt"/>
                <a:ea typeface="+mj-ea"/>
                <a:cs typeface="+mj-cs"/>
              </a:rPr>
              <a:t>Current </a:t>
            </a:r>
            <a:r>
              <a:rPr lang="en-US" sz="2400" b="1" kern="0" dirty="0" smtClean="0">
                <a:latin typeface="+mj-lt"/>
                <a:ea typeface="+mj-ea"/>
                <a:cs typeface="+mj-cs"/>
              </a:rPr>
              <a:t>MODIS/VIIRS </a:t>
            </a:r>
            <a:r>
              <a:rPr lang="en-US" sz="2400" b="1" kern="0" dirty="0">
                <a:latin typeface="+mj-lt"/>
                <a:ea typeface="+mj-ea"/>
                <a:cs typeface="+mj-cs"/>
              </a:rPr>
              <a:t>LST&amp;E Products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956982"/>
              </p:ext>
            </p:extLst>
          </p:nvPr>
        </p:nvGraphicFramePr>
        <p:xfrm>
          <a:off x="609600" y="3962400"/>
          <a:ext cx="8305800" cy="27223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03181"/>
                <a:gridCol w="1650707"/>
                <a:gridCol w="927539"/>
                <a:gridCol w="1247773"/>
                <a:gridCol w="1752600"/>
                <a:gridCol w="15240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New Products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Spatial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Formats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Algorithm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SDS</a:t>
                      </a:r>
                      <a:endParaRPr lang="en-US" sz="1400" dirty="0"/>
                    </a:p>
                  </a:txBody>
                  <a:tcPr/>
                </a:tc>
              </a:tr>
              <a:tr h="104596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MODIS-TES </a:t>
                      </a:r>
                    </a:p>
                    <a:p>
                      <a:r>
                        <a:rPr lang="en-US" sz="1400" b="1" dirty="0" smtClean="0"/>
                        <a:t>(MOD21 C6</a:t>
                      </a:r>
                      <a:r>
                        <a:rPr lang="en-US" sz="1400" b="1" baseline="0" dirty="0" smtClean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Final</a:t>
                      </a:r>
                      <a:r>
                        <a:rPr lang="en-US" sz="1400" baseline="0" dirty="0" smtClean="0"/>
                        <a:t> testing, released with Collection 6 (Tier-2)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1-km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L2</a:t>
                      </a:r>
                      <a:r>
                        <a:rPr lang="en-US" sz="1400" baseline="0" dirty="0" smtClean="0"/>
                        <a:t> Swath, L2G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2X Daily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L3G Monthly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Temperature</a:t>
                      </a:r>
                      <a:r>
                        <a:rPr lang="en-US" sz="1400" baseline="0" dirty="0" smtClean="0"/>
                        <a:t> Emissivity Separation (TES)</a:t>
                      </a:r>
                    </a:p>
                    <a:p>
                      <a:endParaRPr lang="en-US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 LST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baseline="0" dirty="0" smtClean="0"/>
                        <a:t> Emissivity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US" sz="1100" baseline="0" dirty="0" smtClean="0"/>
                        <a:t>bands 29, 31, 32</a:t>
                      </a:r>
                      <a:endParaRPr lang="en-US" sz="1200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VIIRS-TES</a:t>
                      </a:r>
                    </a:p>
                    <a:p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Under</a:t>
                      </a:r>
                    </a:p>
                    <a:p>
                      <a:r>
                        <a:rPr lang="en-US" sz="1400" baseline="0" dirty="0" smtClean="0"/>
                        <a:t>production at JPL</a:t>
                      </a:r>
                    </a:p>
                    <a:p>
                      <a:r>
                        <a:rPr lang="en-US" sz="1400" baseline="0" dirty="0" smtClean="0"/>
                        <a:t>(Algorithm delivery First quarter 2016)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750 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L2</a:t>
                      </a:r>
                      <a:r>
                        <a:rPr lang="en-US" sz="1400" baseline="0" dirty="0" smtClean="0"/>
                        <a:t> Swath, L2G</a:t>
                      </a:r>
                    </a:p>
                    <a:p>
                      <a:r>
                        <a:rPr lang="en-US" sz="1400" baseline="0" dirty="0" smtClean="0"/>
                        <a:t>2X Daily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L3G Monthly</a:t>
                      </a:r>
                    </a:p>
                    <a:p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Temperature</a:t>
                      </a:r>
                      <a:r>
                        <a:rPr lang="en-US" sz="1400" baseline="0" dirty="0" smtClean="0"/>
                        <a:t> Emissivity Separation (TES)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 LST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dirty="0" smtClean="0"/>
                        <a:t> Emissivity</a:t>
                      </a:r>
                    </a:p>
                    <a:p>
                      <a:r>
                        <a:rPr lang="en-US" sz="1100" dirty="0" smtClean="0"/>
                        <a:t>bands 14, 15,</a:t>
                      </a:r>
                      <a:r>
                        <a:rPr lang="en-US" sz="1100" baseline="0" dirty="0" smtClean="0"/>
                        <a:t> 16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33400" y="3429000"/>
            <a:ext cx="8229600" cy="8440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b="1" kern="0" dirty="0">
                <a:latin typeface="+mj-lt"/>
                <a:ea typeface="+mj-ea"/>
                <a:cs typeface="+mj-cs"/>
              </a:rPr>
              <a:t>New MODIS/VIIRS LST&amp;E Products (JPL)</a:t>
            </a:r>
          </a:p>
        </p:txBody>
      </p:sp>
    </p:spTree>
    <p:extLst>
      <p:ext uri="{BB962C8B-B14F-4D97-AF65-F5344CB8AC3E}">
        <p14:creationId xmlns:p14="http://schemas.microsoft.com/office/powerpoint/2010/main" val="239282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" y="1295400"/>
          <a:ext cx="8137068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6" name="Worksheet" r:id="rId3" imgW="11239421" imgH="6105457" progId="Excel.Sheet.8">
                  <p:embed/>
                </p:oleObj>
              </mc:Choice>
              <mc:Fallback>
                <p:oleObj name="Worksheet" r:id="rId3" imgW="11239421" imgH="6105457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8137068" cy="441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8"/>
          <p:cNvSpPr txBox="1">
            <a:spLocks/>
          </p:cNvSpPr>
          <p:nvPr/>
        </p:nvSpPr>
        <p:spPr>
          <a:xfrm>
            <a:off x="762000" y="762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>
                <a:latin typeface="+mj-lt"/>
                <a:ea typeface="+mj-ea"/>
                <a:cs typeface="+mj-cs"/>
              </a:rPr>
              <a:t>JPL</a:t>
            </a:r>
            <a:r>
              <a:rPr lang="en-US" sz="4400" kern="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0" dirty="0">
                <a:latin typeface="+mj-lt"/>
                <a:ea typeface="+mj-ea"/>
                <a:cs typeface="+mj-cs"/>
              </a:rPr>
              <a:t>LST&amp;E Validation Sites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FD945-53AC-4665-8A0C-493C0E554A7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hoe_Aqua_matchups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143002"/>
            <a:ext cx="6473808" cy="5327869"/>
          </a:xfrm>
          <a:prstGeom prst="rect">
            <a:avLst/>
          </a:prstGeom>
        </p:spPr>
      </p:pic>
      <p:pic>
        <p:nvPicPr>
          <p:cNvPr id="4" name="Picture 3" descr="Taho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05000" cy="1426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336"/>
            <a:ext cx="7924800" cy="1325563"/>
          </a:xfrm>
        </p:spPr>
        <p:txBody>
          <a:bodyPr/>
          <a:lstStyle/>
          <a:p>
            <a:r>
              <a:rPr lang="en-US" dirty="0" smtClean="0"/>
              <a:t>MERRA Global Water Vapor (2m)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80393"/>
            <a:ext cx="4572000" cy="2070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0394"/>
            <a:ext cx="4572000" cy="207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339004"/>
            <a:ext cx="4572000" cy="2070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7278" y="1306779"/>
            <a:ext cx="1295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06hr UTC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79278" y="1306779"/>
            <a:ext cx="119865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12hr UTC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3969672"/>
            <a:ext cx="457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 Interpolated at 11hr VIIRS UTC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6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2180"/>
            <a:ext cx="7886700" cy="1325563"/>
          </a:xfrm>
        </p:spPr>
        <p:txBody>
          <a:bodyPr/>
          <a:lstStyle/>
          <a:p>
            <a:r>
              <a:rPr lang="en-US" dirty="0" smtClean="0"/>
              <a:t>Final Transmittance Field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41885"/>
            <a:ext cx="4453389" cy="2501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06" y="1841885"/>
            <a:ext cx="4422781" cy="25015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2280" y="1446510"/>
            <a:ext cx="27877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Native Grid – 11hr UTC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65631" y="1460157"/>
            <a:ext cx="410217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Geolocated</a:t>
            </a:r>
            <a:r>
              <a:rPr lang="en-US" dirty="0" smtClean="0"/>
              <a:t> to VIIRS – 11hr UTC</a:t>
            </a:r>
            <a:endParaRPr lang="en-US" dirty="0"/>
          </a:p>
        </p:txBody>
      </p:sp>
      <p:sp>
        <p:nvSpPr>
          <p:cNvPr id="3" name="Curved Up Arrow 2"/>
          <p:cNvSpPr/>
          <p:nvPr/>
        </p:nvSpPr>
        <p:spPr>
          <a:xfrm>
            <a:off x="2979506" y="4762072"/>
            <a:ext cx="2887894" cy="662683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1283" y="4615361"/>
            <a:ext cx="222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Triangulation-based Interpolation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7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2" y="1524002"/>
            <a:ext cx="8427653" cy="449704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14400" y="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MODIS LST Validation: </a:t>
            </a:r>
          </a:p>
          <a:p>
            <a:pPr algn="ctr" eaLnBrk="0" hangingPunct="0">
              <a:defRPr/>
            </a:pPr>
            <a: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Great Sands, Colorado</a:t>
            </a:r>
          </a:p>
        </p:txBody>
      </p:sp>
      <p:sp>
        <p:nvSpPr>
          <p:cNvPr id="4" name="Oval 3"/>
          <p:cNvSpPr/>
          <p:nvPr/>
        </p:nvSpPr>
        <p:spPr>
          <a:xfrm>
            <a:off x="1295400" y="2514600"/>
            <a:ext cx="1981200" cy="38100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10200" y="2514600"/>
            <a:ext cx="1981200" cy="38100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6477002"/>
            <a:ext cx="8077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** Radiance-based LST validation using lab-measured sand samples collected at dune site</a:t>
            </a:r>
          </a:p>
        </p:txBody>
      </p:sp>
      <p:pic>
        <p:nvPicPr>
          <p:cNvPr id="7" name="Picture 6" descr="GreatSands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02" y="1600200"/>
            <a:ext cx="6465871" cy="5257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MODIS Emissivity Validation: </a:t>
            </a:r>
          </a:p>
          <a:p>
            <a:pPr algn="ctr" eaLnBrk="0" hangingPunct="0">
              <a:defRPr/>
            </a:pPr>
            <a: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Great Sands, Colorado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1928336"/>
            <a:ext cx="219917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MOD11 classification set too high resulting in cold LST bias (&gt;2-5  K)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724403" y="2146224"/>
            <a:ext cx="1142999" cy="292176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reatSands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7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MOD21/MOD11 LST Validation summary: Graybody surfaces (forest, snow/ice, grassland)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6400800"/>
            <a:ext cx="7848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MOD21 and MOD11 have similar accuracy over graybody surfaces (&lt;1 K)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2" y="1600202"/>
            <a:ext cx="6065673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801040"/>
              </p:ext>
            </p:extLst>
          </p:nvPr>
        </p:nvGraphicFramePr>
        <p:xfrm>
          <a:off x="533402" y="1219202"/>
          <a:ext cx="7696199" cy="4755949"/>
        </p:xfrm>
        <a:graphic>
          <a:graphicData uri="http://schemas.openxmlformats.org/drawingml/2006/table">
            <a:tbl>
              <a:tblPr/>
              <a:tblGrid>
                <a:gridCol w="1560039"/>
                <a:gridCol w="1183161"/>
                <a:gridCol w="1143000"/>
                <a:gridCol w="152400"/>
                <a:gridCol w="990600"/>
                <a:gridCol w="304800"/>
                <a:gridCol w="1238969"/>
                <a:gridCol w="1123230"/>
              </a:tblGrid>
              <a:tr h="5333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Sites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MOD11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MOD21 </a:t>
                      </a:r>
                      <a:endParaRPr lang="en-US" sz="1800" b="1" i="0" u="none" strike="noStrike" dirty="0" smtClean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MOD11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MOD21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Bias (K)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RMSE (K)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Algodones,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-2.89 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-0.05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3.04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1.07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Great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Sands,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-4.53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-0.93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4.63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1.17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Kelso,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-4.55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-1.48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4.62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1.67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Killpecker, WY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-4.51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-1.19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Little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Sahara, 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-3.71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-0.60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42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Sands,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NM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-0.29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28600" y="6019800"/>
            <a:ext cx="8229600" cy="457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0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MOD11 C5 cold bias of up to ~5 K over  bare sites </a:t>
            </a:r>
          </a:p>
          <a:p>
            <a:pPr algn="ctr" eaLnBrk="0" hangingPunct="0">
              <a:defRPr/>
            </a:pPr>
            <a:r>
              <a:rPr lang="en-US" sz="16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(due to overestimated classification emissivity)</a:t>
            </a:r>
            <a:endParaRPr lang="en-US" sz="24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76600" y="2057400"/>
            <a:ext cx="1066800" cy="3886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6200"/>
            <a:ext cx="8229600" cy="609600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2800" kern="0" dirty="0">
                <a:solidFill>
                  <a:schemeClr val="tx2"/>
                </a:solidFill>
              </a:rPr>
              <a:t>MOD21/MOD11 </a:t>
            </a:r>
            <a: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LST Validation summary: </a:t>
            </a:r>
          </a:p>
          <a:p>
            <a:pPr lvl="0" algn="ctr" eaLnBrk="0" hangingPunct="0">
              <a:defRPr/>
            </a:pPr>
            <a:r>
              <a:rPr lang="en-US" sz="2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Bare surfaces (pseudo-invariant sand sites)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and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MOD21 PGE in final stages of testing and development in preparation for Collection 6</a:t>
            </a:r>
          </a:p>
          <a:p>
            <a:r>
              <a:rPr lang="en-US" sz="2400" dirty="0"/>
              <a:t>Reprocessing of MODIS Terra/Aqua to begin May/June</a:t>
            </a:r>
          </a:p>
          <a:p>
            <a:r>
              <a:rPr lang="en-US" sz="2400" dirty="0"/>
              <a:t>Development and optimization of MOD21 algorithm will continue under NASA TERAQ award from 2014-2016</a:t>
            </a:r>
          </a:p>
          <a:p>
            <a:r>
              <a:rPr lang="en-US" sz="2400" dirty="0"/>
              <a:t>MOD21 LST&amp;E products are physically retrieved with TES algorithm resulting in similar accuracy (&lt;1.5 K) over all land cover types and a dynamic spectral emissivity product for detection and monitoring of landscape changes</a:t>
            </a:r>
          </a:p>
          <a:p>
            <a:r>
              <a:rPr lang="en-US" sz="2400" dirty="0"/>
              <a:t>A unified MOD21/MOD11 LST product is in production for a NASA </a:t>
            </a:r>
            <a:r>
              <a:rPr lang="en-US" sz="2400" dirty="0" err="1"/>
              <a:t>MEaSUREs</a:t>
            </a:r>
            <a:r>
              <a:rPr lang="en-US" sz="2400" dirty="0"/>
              <a:t> project at JPL</a:t>
            </a:r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839200" cy="1143000"/>
          </a:xfrm>
        </p:spPr>
        <p:txBody>
          <a:bodyPr/>
          <a:lstStyle/>
          <a:p>
            <a:r>
              <a:rPr lang="en-US" sz="3600" dirty="0"/>
              <a:t>Theoretical Basis: Planck Function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584279"/>
              </p:ext>
            </p:extLst>
          </p:nvPr>
        </p:nvGraphicFramePr>
        <p:xfrm>
          <a:off x="466725" y="1524000"/>
          <a:ext cx="303530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15" name="Equation" r:id="rId4" imgW="1549080" imgH="723600" progId="Equation.3">
                  <p:embed/>
                </p:oleObj>
              </mc:Choice>
              <mc:Fallback>
                <p:oleObj name="Equation" r:id="rId4" imgW="1549080" imgH="723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524000"/>
                        <a:ext cx="3035300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024436"/>
              </p:ext>
            </p:extLst>
          </p:nvPr>
        </p:nvGraphicFramePr>
        <p:xfrm>
          <a:off x="908050" y="4329113"/>
          <a:ext cx="244475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16" name="Equation" r:id="rId6" imgW="2095200" imgH="1447560" progId="Equation.3">
                  <p:embed/>
                </p:oleObj>
              </mc:Choice>
              <mc:Fallback>
                <p:oleObj name="Equation" r:id="rId6" imgW="2095200" imgH="144756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4329113"/>
                        <a:ext cx="2444750" cy="1695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857292"/>
              </p:ext>
            </p:extLst>
          </p:nvPr>
        </p:nvGraphicFramePr>
        <p:xfrm>
          <a:off x="4343400" y="1600200"/>
          <a:ext cx="4419600" cy="357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17" name="Graph" r:id="rId8" imgW="3650040" imgH="2552760" progId="">
                  <p:embed/>
                </p:oleObj>
              </mc:Choice>
              <mc:Fallback>
                <p:oleObj name="Graph" r:id="rId8" imgW="3650040" imgH="25527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600200"/>
                        <a:ext cx="4419600" cy="3576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4402" y="5562898"/>
            <a:ext cx="3851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the temperature increases the peak in the </a:t>
            </a:r>
            <a:r>
              <a:rPr lang="en-US" dirty="0"/>
              <a:t>P</a:t>
            </a:r>
            <a:r>
              <a:rPr lang="en-US" dirty="0" smtClean="0"/>
              <a:t>lanck function shifts to shorter and shorter wavelengths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46152"/>
              </p:ext>
            </p:extLst>
          </p:nvPr>
        </p:nvGraphicFramePr>
        <p:xfrm>
          <a:off x="1374775" y="3310336"/>
          <a:ext cx="12192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18" name="Equation" r:id="rId10" imgW="520560" imgH="241200" progId="Equation.3">
                  <p:embed/>
                </p:oleObj>
              </mc:Choice>
              <mc:Fallback>
                <p:oleObj name="Equation" r:id="rId10" imgW="520560" imgH="241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3310336"/>
                        <a:ext cx="12192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47779" y="1965920"/>
            <a:ext cx="132770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Infrared (TIR)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77672" y="1874193"/>
            <a:ext cx="1351056" cy="2286000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3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92849" y="151150"/>
            <a:ext cx="8698753" cy="309965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LST/Emissivity Error Dependency</a:t>
            </a:r>
            <a:endParaRPr lang="en-US" sz="3600" b="1" kern="0" dirty="0"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endParaRPr lang="en-US" sz="700" kern="0" dirty="0">
              <a:latin typeface="+mj-lt"/>
              <a:ea typeface="+mj-ea"/>
              <a:cs typeface="+mj-cs"/>
            </a:endParaRPr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j-lt"/>
                <a:ea typeface="+mj-ea"/>
                <a:cs typeface="+mj-cs"/>
              </a:rPr>
              <a:t>Overestimation of emissivity leads to underestimation of LST and vice versa.</a:t>
            </a:r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kern="0" baseline="0" dirty="0" smtClean="0">
                <a:latin typeface="+mj-lt"/>
                <a:ea typeface="+mj-ea"/>
                <a:cs typeface="+mj-cs"/>
              </a:rPr>
              <a:t>Split-window</a:t>
            </a:r>
            <a:r>
              <a:rPr lang="en-US" kern="0" dirty="0" smtClean="0">
                <a:latin typeface="+mj-lt"/>
                <a:ea typeface="+mj-ea"/>
                <a:cs typeface="+mj-cs"/>
              </a:rPr>
              <a:t> (11-12 micron) fixes emissivity based on land cover classification (IGBP)</a:t>
            </a:r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j-lt"/>
                <a:ea typeface="+mj-ea"/>
                <a:cs typeface="+mj-cs"/>
              </a:rPr>
              <a:t>TES physically retrieves emissivity and </a:t>
            </a:r>
            <a:r>
              <a:rPr lang="en-US" kern="0" dirty="0" smtClean="0">
                <a:latin typeface="+mj-lt"/>
                <a:ea typeface="+mj-ea"/>
                <a:cs typeface="+mj-cs"/>
              </a:rPr>
              <a:t>temperature (minimum 3 bands)</a:t>
            </a:r>
            <a:endParaRPr lang="en-US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77" y="2282683"/>
            <a:ext cx="4345828" cy="4549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" y="2465294"/>
            <a:ext cx="4779122" cy="3886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021516" y="2869803"/>
            <a:ext cx="520326" cy="38100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72126" y="3254210"/>
            <a:ext cx="1981200" cy="38100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1332" y="2723372"/>
            <a:ext cx="18478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MOD11 emissivity too </a:t>
            </a:r>
            <a:r>
              <a:rPr lang="en-US" sz="1600" dirty="0" smtClean="0">
                <a:solidFill>
                  <a:srgbClr val="C00000"/>
                </a:solidFill>
              </a:rPr>
              <a:t>high (2%)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286000" y="3048000"/>
            <a:ext cx="712677" cy="12304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757277" y="2191206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13645" y="2045117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39873" y="3167617"/>
            <a:ext cx="520326" cy="381000"/>
          </a:xfrm>
          <a:prstGeom prst="ellipse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88882" y="3617299"/>
            <a:ext cx="15059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MOD21 (TES) </a:t>
            </a:r>
            <a:r>
              <a:rPr lang="en-US" sz="1600" dirty="0" smtClean="0">
                <a:solidFill>
                  <a:srgbClr val="0070C0"/>
                </a:solidFill>
              </a:rPr>
              <a:t>0.5% too high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599128" y="2949410"/>
            <a:ext cx="1927020" cy="381000"/>
          </a:xfrm>
          <a:prstGeom prst="ellipse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00800" y="6477000"/>
            <a:ext cx="1676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638348" y="6443246"/>
            <a:ext cx="15059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In Situ LST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265" y="467053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 Sands National Park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4" grpId="0" animBg="1"/>
      <p:bldP spid="15" grpId="0"/>
      <p:bldP spid="19" grpId="0" animBg="1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066802"/>
            <a:ext cx="8770288" cy="512974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Avenir Medium"/>
                <a:cs typeface="Avenir Medium"/>
              </a:rPr>
              <a:t>To solve the under-determined temperature-emissivity problem: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800" u="sng" dirty="0">
                <a:latin typeface="Avenir Light"/>
                <a:cs typeface="Avenir Light"/>
              </a:rPr>
              <a:t>N spectral measurements </a:t>
            </a:r>
            <a:r>
              <a:rPr lang="en-US" sz="1400" u="sng" dirty="0">
                <a:latin typeface="Avenir Light"/>
                <a:cs typeface="Avenir Light"/>
              </a:rPr>
              <a:t>(N radiances)</a:t>
            </a:r>
            <a:r>
              <a:rPr lang="en-US" sz="1800" u="sng" dirty="0">
                <a:latin typeface="Avenir Light"/>
                <a:cs typeface="Avenir Light"/>
              </a:rPr>
              <a:t> with N + 1 unknowns </a:t>
            </a:r>
            <a:r>
              <a:rPr lang="en-US" sz="1400" u="sng" dirty="0">
                <a:latin typeface="Avenir Light"/>
                <a:cs typeface="Avenir Light"/>
              </a:rPr>
              <a:t>(N emissivity, 1 Temperature)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000" u="sng" dirty="0">
              <a:latin typeface="Avenir Light"/>
              <a:cs typeface="Avenir Light"/>
            </a:endParaRPr>
          </a:p>
          <a:p>
            <a:pPr marL="857250" lvl="1" indent="-40005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latin typeface="Avenir Medium"/>
                <a:cs typeface="Avenir Medium"/>
              </a:rPr>
              <a:t>Split window approach</a:t>
            </a:r>
          </a:p>
          <a:p>
            <a:pPr marL="1257300" lvl="2" indent="-400050">
              <a:spcBef>
                <a:spcPts val="1200"/>
              </a:spcBef>
            </a:pPr>
            <a:r>
              <a:rPr lang="en-US" sz="1600" dirty="0">
                <a:latin typeface="Avenir Light"/>
                <a:cs typeface="Avenir Light"/>
              </a:rPr>
              <a:t>Requires 2 bands</a:t>
            </a:r>
          </a:p>
          <a:p>
            <a:pPr marL="1257300" lvl="2" indent="-400050">
              <a:spcBef>
                <a:spcPts val="1200"/>
              </a:spcBef>
            </a:pPr>
            <a:r>
              <a:rPr lang="en-US" sz="1600" dirty="0">
                <a:latin typeface="Avenir Light"/>
                <a:cs typeface="Avenir Light"/>
              </a:rPr>
              <a:t>Prescribed spectral emissivity</a:t>
            </a:r>
          </a:p>
          <a:p>
            <a:pPr marL="1257300" lvl="2" indent="-400050">
              <a:spcBef>
                <a:spcPts val="1200"/>
              </a:spcBef>
            </a:pPr>
            <a:r>
              <a:rPr lang="en-US" sz="1600" dirty="0">
                <a:latin typeface="Avenir Light"/>
                <a:cs typeface="Avenir Light"/>
              </a:rPr>
              <a:t>Regression coefficients should represent all configurations</a:t>
            </a:r>
            <a:br>
              <a:rPr lang="en-US" sz="1600" dirty="0">
                <a:latin typeface="Avenir Light"/>
                <a:cs typeface="Avenir Light"/>
              </a:rPr>
            </a:br>
            <a:r>
              <a:rPr lang="en-US" sz="1600" dirty="0">
                <a:latin typeface="Avenir Light"/>
                <a:cs typeface="Avenir Light"/>
              </a:rPr>
              <a:t>(atmospheric water content, view angle, surface T</a:t>
            </a:r>
            <a:r>
              <a:rPr lang="en-US" sz="1600" baseline="-25000" dirty="0">
                <a:latin typeface="Avenir Light"/>
                <a:cs typeface="Avenir Light"/>
              </a:rPr>
              <a:t>air</a:t>
            </a:r>
            <a:r>
              <a:rPr lang="en-US" sz="1600" dirty="0">
                <a:latin typeface="Avenir Light"/>
                <a:cs typeface="Avenir Light"/>
              </a:rPr>
              <a:t>, …)</a:t>
            </a:r>
          </a:p>
          <a:p>
            <a:pPr marL="1257300" lvl="2" indent="-400050">
              <a:spcBef>
                <a:spcPts val="1200"/>
              </a:spcBef>
            </a:pPr>
            <a:endParaRPr lang="en-US" sz="1800" dirty="0">
              <a:latin typeface="Avenir Light"/>
              <a:cs typeface="Avenir Light"/>
            </a:endParaRPr>
          </a:p>
          <a:p>
            <a:pPr marL="857250" lvl="1" indent="-400050">
              <a:spcBef>
                <a:spcPts val="1200"/>
              </a:spcBef>
              <a:buFont typeface="+mj-lt"/>
              <a:buAutoNum type="arabicPeriod"/>
            </a:pPr>
            <a:r>
              <a:rPr lang="en-US" sz="2400" dirty="0">
                <a:latin typeface="Avenir Medium"/>
                <a:cs typeface="Avenir Medium"/>
              </a:rPr>
              <a:t>Temperature-Emissivity Separation (TES) – ASTER approach</a:t>
            </a:r>
          </a:p>
          <a:p>
            <a:pPr marL="1257300" lvl="2" indent="-400050">
              <a:spcBef>
                <a:spcPts val="1200"/>
              </a:spcBef>
            </a:pPr>
            <a:r>
              <a:rPr lang="en-US" sz="1600" dirty="0">
                <a:latin typeface="Avenir Light"/>
                <a:cs typeface="Avenir Light"/>
              </a:rPr>
              <a:t>Multispectral (minimum 3 bands)</a:t>
            </a:r>
          </a:p>
          <a:p>
            <a:pPr marL="1257300" lvl="2" indent="-400050">
              <a:spcBef>
                <a:spcPts val="1200"/>
              </a:spcBef>
            </a:pPr>
            <a:r>
              <a:rPr lang="en-US" sz="1600" dirty="0">
                <a:latin typeface="Avenir Light"/>
                <a:cs typeface="Avenir Light"/>
              </a:rPr>
              <a:t>Requires atmospheric profiles for full atmospheric </a:t>
            </a:r>
          </a:p>
          <a:p>
            <a:pPr marL="1257300" lvl="2" indent="-400050">
              <a:spcBef>
                <a:spcPts val="1200"/>
              </a:spcBef>
              <a:buNone/>
            </a:pPr>
            <a:r>
              <a:rPr lang="en-US" sz="1600" dirty="0">
                <a:latin typeface="Avenir Light"/>
                <a:cs typeface="Avenir Light"/>
              </a:rPr>
              <a:t>       correction with Radiative Transfer Model</a:t>
            </a:r>
          </a:p>
          <a:p>
            <a:pPr marL="1257300" lvl="2" indent="-400050">
              <a:spcBef>
                <a:spcPts val="1200"/>
              </a:spcBef>
            </a:pPr>
            <a:r>
              <a:rPr lang="en-US" sz="1600" dirty="0">
                <a:latin typeface="Avenir Light"/>
                <a:cs typeface="Avenir Light"/>
              </a:rPr>
              <a:t>Based on Emissivity model (Calibration Curve)</a:t>
            </a:r>
            <a:endParaRPr lang="en-US" sz="2000" dirty="0">
              <a:latin typeface="Avenir Medium"/>
              <a:cs typeface="Avenir Medium"/>
            </a:endParaRPr>
          </a:p>
          <a:p>
            <a:pPr marL="457200" lvl="1" indent="0">
              <a:spcBef>
                <a:spcPts val="1200"/>
              </a:spcBef>
              <a:buNone/>
            </a:pPr>
            <a:endParaRPr lang="en-US" sz="2000" dirty="0">
              <a:latin typeface="Avenir Light"/>
              <a:cs typeface="Avenir Ligh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9454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venir Medium"/>
                <a:ea typeface="ＭＳ Ｐゴシック" charset="0"/>
                <a:cs typeface="Avenir Medium"/>
              </a:rPr>
              <a:t>Temperature/Emissivity retrieval algorithms</a:t>
            </a:r>
            <a:endParaRPr lang="en-US" sz="3600" dirty="0">
              <a:latin typeface="Avenir Light"/>
              <a:ea typeface="ＭＳ Ｐゴシック" charset="0"/>
              <a:cs typeface="Avenir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283E8-B4BA-42BF-A51D-4A1CFED350EC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40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6324600" y="4559235"/>
            <a:ext cx="2590800" cy="2180663"/>
            <a:chOff x="5951066" y="4384065"/>
            <a:chExt cx="2590800" cy="2180663"/>
          </a:xfrm>
        </p:grpSpPr>
        <p:pic>
          <p:nvPicPr>
            <p:cNvPr id="6" name="Picture 5" descr="HyspIRI_calcurv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1066" y="4646373"/>
              <a:ext cx="2459720" cy="191835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08266" y="4384065"/>
              <a:ext cx="2133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venir Light"/>
                  <a:cs typeface="Avenir Light"/>
                </a:rPr>
                <a:t>TES Calibration Curve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849" b="32527"/>
          <a:stretch/>
        </p:blipFill>
        <p:spPr>
          <a:xfrm>
            <a:off x="4417197" y="2590426"/>
            <a:ext cx="4269605" cy="3387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2786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lso_MOD21_MOD11_VIIRS_lab_spectra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533575"/>
            <a:ext cx="6934200" cy="563862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057400" y="3495675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90800" y="35052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0" y="40386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76800" y="22098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67400" y="17526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09800" y="3571875"/>
            <a:ext cx="381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5" idx="1"/>
          </p:cNvCxnSpPr>
          <p:nvPr/>
        </p:nvCxnSpPr>
        <p:spPr>
          <a:xfrm>
            <a:off x="2743200" y="3581400"/>
            <a:ext cx="327118" cy="47951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160059" y="2290482"/>
            <a:ext cx="1752600" cy="180975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7" idx="2"/>
          </p:cNvCxnSpPr>
          <p:nvPr/>
        </p:nvCxnSpPr>
        <p:spPr>
          <a:xfrm flipV="1">
            <a:off x="5029200" y="1828800"/>
            <a:ext cx="838200" cy="42862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790950" y="3414625"/>
            <a:ext cx="123825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29200" y="319087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ASTER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04800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DF6F-7522-4F77-9683-85DB7E23856A}" type="slidenum">
              <a:rPr lang="en-US"/>
              <a:pPr/>
              <a:t>42</a:t>
            </a:fld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2400" y="145236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r>
              <a:rPr lang="en-US" sz="3600" dirty="0"/>
              <a:t>Spectral Emissivity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69164" y="2295589"/>
            <a:ext cx="4038600" cy="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Emissivity: ratio </a:t>
            </a:r>
            <a:r>
              <a:rPr lang="en-US" dirty="0"/>
              <a:t>of the spectral radiance of a material to that of a blackbody at the same </a:t>
            </a:r>
            <a:r>
              <a:rPr lang="en-US" dirty="0" smtClean="0"/>
              <a:t>temperature:</a:t>
            </a:r>
            <a:endParaRPr lang="en-US" dirty="0"/>
          </a:p>
        </p:txBody>
      </p:sp>
      <p:graphicFrame>
        <p:nvGraphicFramePr>
          <p:cNvPr id="922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80388"/>
              </p:ext>
            </p:extLst>
          </p:nvPr>
        </p:nvGraphicFramePr>
        <p:xfrm>
          <a:off x="544642" y="3544869"/>
          <a:ext cx="2568321" cy="89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92" name="Equation" r:id="rId3" imgW="1371600" imgH="469800" progId="Equation.3">
                  <p:embed/>
                </p:oleObj>
              </mc:Choice>
              <mc:Fallback>
                <p:oleObj name="Equation" r:id="rId3" imgW="1371600" imgH="4698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42" y="3544869"/>
                        <a:ext cx="2568321" cy="898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28" y="304802"/>
            <a:ext cx="4081272" cy="3240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28" y="3605363"/>
            <a:ext cx="4081272" cy="31851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43800" y="28956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455220"/>
              </p:ext>
            </p:extLst>
          </p:nvPr>
        </p:nvGraphicFramePr>
        <p:xfrm>
          <a:off x="6340477" y="1833628"/>
          <a:ext cx="15843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93" name="Equation" r:id="rId7" imgW="888840" imgH="241200" progId="Equation.3">
                  <p:embed/>
                </p:oleObj>
              </mc:Choice>
              <mc:Fallback>
                <p:oleObj name="Equation" r:id="rId7" imgW="888840" imgH="241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477" y="1833628"/>
                        <a:ext cx="1584325" cy="461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552883"/>
              </p:ext>
            </p:extLst>
          </p:nvPr>
        </p:nvGraphicFramePr>
        <p:xfrm>
          <a:off x="5709381" y="584349"/>
          <a:ext cx="183356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94" name="Equation" r:id="rId9" imgW="1028520" imgH="241200" progId="Equation.3">
                  <p:embed/>
                </p:oleObj>
              </mc:Choice>
              <mc:Fallback>
                <p:oleObj name="Equation" r:id="rId9" imgW="1028520" imgH="241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9381" y="584349"/>
                        <a:ext cx="1833562" cy="461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027307"/>
              </p:ext>
            </p:extLst>
          </p:nvPr>
        </p:nvGraphicFramePr>
        <p:xfrm>
          <a:off x="5709383" y="4333774"/>
          <a:ext cx="3841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95" name="Equation" r:id="rId11" imgW="215640" imgH="241200" progId="Equation.3">
                  <p:embed/>
                </p:oleObj>
              </mc:Choice>
              <mc:Fallback>
                <p:oleObj name="Equation" r:id="rId11" imgW="215640" imgH="241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9383" y="4333774"/>
                        <a:ext cx="384175" cy="46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166736"/>
              </p:ext>
            </p:extLst>
          </p:nvPr>
        </p:nvGraphicFramePr>
        <p:xfrm>
          <a:off x="544640" y="4906469"/>
          <a:ext cx="533400" cy="58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96" name="Equation" r:id="rId13" imgW="190440" imgH="228600" progId="Equation.3">
                  <p:embed/>
                </p:oleObj>
              </mc:Choice>
              <mc:Fallback>
                <p:oleObj name="Equation" r:id="rId13" imgW="190440" imgH="228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40" y="4906469"/>
                        <a:ext cx="533400" cy="5829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01745" y="4906471"/>
            <a:ext cx="2667000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= Spectral Radiance</a:t>
            </a:r>
          </a:p>
        </p:txBody>
      </p:sp>
    </p:spTree>
    <p:extLst>
      <p:ext uri="{BB962C8B-B14F-4D97-AF65-F5344CB8AC3E}">
        <p14:creationId xmlns:p14="http://schemas.microsoft.com/office/powerpoint/2010/main" val="332456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394958"/>
              </p:ext>
            </p:extLst>
          </p:nvPr>
        </p:nvGraphicFramePr>
        <p:xfrm>
          <a:off x="762000" y="381001"/>
          <a:ext cx="7238999" cy="629331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67069"/>
                <a:gridCol w="2035965"/>
                <a:gridCol w="2035965"/>
              </a:tblGrid>
              <a:tr h="9005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VIIRS –TES Processing Steps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Test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Code Implementation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pPr algn="l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 smtClean="0"/>
                    </a:p>
                    <a:p>
                      <a:pPr algn="l"/>
                      <a:r>
                        <a:rPr lang="en-US" sz="1800" dirty="0" smtClean="0"/>
                        <a:t>Evaluation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43247">
                <a:tc>
                  <a:txBody>
                    <a:bodyPr/>
                    <a:lstStyle/>
                    <a:p>
                      <a:r>
                        <a:rPr lang="en-US" dirty="0" smtClean="0"/>
                        <a:t>Read L1B</a:t>
                      </a:r>
                      <a:r>
                        <a:rPr lang="en-US" baseline="0" dirty="0" smtClean="0"/>
                        <a:t> and Cloud Mask Data</a:t>
                      </a:r>
                    </a:p>
                    <a:p>
                      <a:r>
                        <a:rPr lang="en-US" baseline="0" dirty="0" smtClean="0"/>
                        <a:t>(Fill radiances – bowtie)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4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3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821155">
                <a:tc>
                  <a:txBody>
                    <a:bodyPr/>
                    <a:lstStyle/>
                    <a:p>
                      <a:r>
                        <a:rPr lang="en-US" dirty="0" smtClean="0"/>
                        <a:t>NWP atmospheric</a:t>
                      </a:r>
                      <a:r>
                        <a:rPr lang="en-US" baseline="0" dirty="0" smtClean="0"/>
                        <a:t> data </a:t>
                      </a:r>
                    </a:p>
                    <a:p>
                      <a:r>
                        <a:rPr lang="en-US" baseline="0" dirty="0" smtClean="0"/>
                        <a:t>(read, </a:t>
                      </a:r>
                      <a:r>
                        <a:rPr lang="en-US" baseline="0" dirty="0" err="1" smtClean="0"/>
                        <a:t>geolocate</a:t>
                      </a:r>
                      <a:r>
                        <a:rPr lang="en-US" baseline="0" dirty="0" smtClean="0"/>
                        <a:t>, interpolate)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  <a:tr h="615866">
                <a:tc>
                  <a:txBody>
                    <a:bodyPr/>
                    <a:lstStyle/>
                    <a:p>
                      <a:r>
                        <a:rPr lang="en-US" dirty="0" smtClean="0"/>
                        <a:t>Run RTTOV Radiative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5866"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NWP Accuracy </a:t>
                      </a:r>
                    </a:p>
                    <a:p>
                      <a:r>
                        <a:rPr lang="en-US" baseline="0" dirty="0" smtClean="0"/>
                        <a:t>(ECMWF, MERRA, NCEP)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</a:p>
                  </a:txBody>
                  <a:tcPr/>
                </a:tc>
              </a:tr>
              <a:tr h="674520"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</a:t>
                      </a:r>
                      <a:r>
                        <a:rPr lang="en-US" baseline="0" dirty="0" smtClean="0"/>
                        <a:t> Water Vapor Scaling (WVS)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kumimoji="0" lang="en-US" sz="4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00515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 Emissivity Separation (TES)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00515">
                <a:tc>
                  <a:txBody>
                    <a:bodyPr/>
                    <a:lstStyle/>
                    <a:p>
                      <a:r>
                        <a:rPr lang="en-US" dirty="0" smtClean="0"/>
                        <a:t>Validation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i="1" dirty="0" smtClean="0"/>
                    </a:p>
                    <a:p>
                      <a:r>
                        <a:rPr lang="en-US" sz="1800" i="1" dirty="0" smtClean="0"/>
                        <a:t>In progress</a:t>
                      </a:r>
                      <a:endParaRPr lang="en-US" sz="18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83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53604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6523038"/>
            <a:ext cx="8305800" cy="3349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Generated using prototype MOD21 algorithm at MODAPS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7556" y="70104"/>
            <a:ext cx="8458200" cy="1149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MOD21 </a:t>
            </a:r>
            <a:r>
              <a:rPr lang="en-US" sz="3600" b="1" kern="0" dirty="0" smtClean="0">
                <a:latin typeface="+mj-lt"/>
                <a:ea typeface="+mj-ea"/>
                <a:cs typeface="+mj-cs"/>
              </a:rPr>
              <a:t>LST</a:t>
            </a:r>
            <a:endParaRPr kumimoji="0" lang="en-US" sz="36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is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6921"/>
            <a:ext cx="9144000" cy="555336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6487179"/>
            <a:ext cx="8305800" cy="3349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Generated using prototype MOD21 algorithm at MODAPS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29151" y="108644"/>
            <a:ext cx="5065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defRPr/>
            </a:pPr>
            <a:r>
              <a:rPr lang="en-US" sz="3600" b="1" kern="0" dirty="0">
                <a:latin typeface="+mj-lt"/>
              </a:rPr>
              <a:t>MOD21 </a:t>
            </a:r>
            <a:r>
              <a:rPr lang="en-US" sz="3600" b="1" kern="0" dirty="0" smtClean="0">
                <a:latin typeface="+mj-lt"/>
              </a:rPr>
              <a:t>Band 29 Emissivity</a:t>
            </a:r>
            <a:endParaRPr lang="en-US" sz="3600" b="1" kern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TES_SW_USA_2004220_1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859536"/>
            <a:ext cx="8211312" cy="599846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7556" y="70104"/>
            <a:ext cx="8458200" cy="1149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MOD21 C6 LST&amp;E Uncertainty estimates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ROSES 2009: Earth System Data Records Uncertainty</a:t>
            </a:r>
            <a:r>
              <a:rPr kumimoji="0" lang="en-US" sz="1600" b="0" i="1" u="sng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Analysis</a:t>
            </a:r>
            <a:endParaRPr kumimoji="0" lang="en-US" sz="1600" b="0" i="1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CWv_A2004220.18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0623" y="3886200"/>
            <a:ext cx="4002742" cy="29094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3048000"/>
            <a:ext cx="1295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LST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86300" y="3048000"/>
            <a:ext cx="1723644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Emissivity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6068568"/>
            <a:ext cx="1295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sym typeface="Symbol" panose="05050102010706020507" pitchFamily="18" charset="2"/>
              </a:rPr>
              <a:t>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LST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98894" y="6079592"/>
            <a:ext cx="1943100" cy="533400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lang="en-US" sz="2400" b="1" kern="0" dirty="0" smtClean="0">
                <a:sym typeface="Symbol" panose="05050102010706020507" pitchFamily="18" charset="2"/>
              </a:rPr>
              <a:t>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Emissivity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305800" cy="4343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MOD21 LST&amp;E Product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MOD21 LST&amp;E Updates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New NASA VIIRS LST&amp;E Product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MODIS-VIIRS Continuity</a:t>
            </a:r>
          </a:p>
          <a:p>
            <a:pPr marL="514350" indent="-514350">
              <a:buNone/>
              <a:defRPr/>
            </a:pPr>
            <a:endParaRPr lang="en-US" sz="2400" dirty="0"/>
          </a:p>
          <a:p>
            <a:pPr marL="914400" lvl="1" indent="-514350">
              <a:buNone/>
              <a:defRPr/>
            </a:pPr>
            <a:endParaRPr lang="en-US" sz="2000" dirty="0"/>
          </a:p>
          <a:p>
            <a:pPr marL="914400" lvl="1" indent="-514350"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461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004141"/>
              </p:ext>
            </p:extLst>
          </p:nvPr>
        </p:nvGraphicFramePr>
        <p:xfrm>
          <a:off x="1066800" y="1905000"/>
          <a:ext cx="7086600" cy="3378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2200"/>
                <a:gridCol w="2209800"/>
                <a:gridCol w="2514600"/>
              </a:tblGrid>
              <a:tr h="8212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Parameter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MOD21 (JPL v2)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MOD21 (JPL v5)</a:t>
                      </a:r>
                      <a:r>
                        <a:rPr lang="en-US" sz="2000" baseline="0" dirty="0" smtClean="0"/>
                        <a:t> (C6)</a:t>
                      </a:r>
                    </a:p>
                  </a:txBody>
                  <a:tcPr/>
                </a:tc>
              </a:tr>
              <a:tr h="821267">
                <a:tc>
                  <a:txBody>
                    <a:bodyPr/>
                    <a:lstStyle/>
                    <a:p>
                      <a:r>
                        <a:rPr lang="en-US" dirty="0" smtClean="0"/>
                        <a:t>Radiative</a:t>
                      </a:r>
                      <a:r>
                        <a:rPr lang="en-US" baseline="0" dirty="0" smtClean="0"/>
                        <a:t> Transfer </a:t>
                      </a:r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MODTRAN</a:t>
                      </a:r>
                    </a:p>
                    <a:p>
                      <a:r>
                        <a:rPr lang="en-US" dirty="0" smtClean="0"/>
                        <a:t>(MOD07 at 25</a:t>
                      </a:r>
                      <a:r>
                        <a:rPr lang="en-US" baseline="0" dirty="0" smtClean="0"/>
                        <a:t> km)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RTTOV</a:t>
                      </a:r>
                    </a:p>
                    <a:p>
                      <a:r>
                        <a:rPr lang="en-US" dirty="0" smtClean="0"/>
                        <a:t>(MOD07 at 5 km)</a:t>
                      </a:r>
                      <a:endParaRPr lang="en-US" dirty="0"/>
                    </a:p>
                  </a:txBody>
                  <a:tcPr/>
                </a:tc>
              </a:tr>
              <a:tr h="821267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r>
                        <a:rPr lang="en-US" baseline="0" dirty="0" smtClean="0"/>
                        <a:t> Vapor Scaling (WVS) coefficients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V5 (day/night and view angle dependent)</a:t>
                      </a:r>
                      <a:endParaRPr lang="en-US" dirty="0"/>
                    </a:p>
                  </a:txBody>
                  <a:tcPr/>
                </a:tc>
              </a:tr>
              <a:tr h="821267">
                <a:tc>
                  <a:txBody>
                    <a:bodyPr/>
                    <a:lstStyle/>
                    <a:p>
                      <a:r>
                        <a:rPr lang="en-US" dirty="0" smtClean="0"/>
                        <a:t>TES 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 calibration</a:t>
                      </a:r>
                      <a:r>
                        <a:rPr lang="en-US" baseline="0" dirty="0" smtClean="0"/>
                        <a:t> for all surfaces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 calibrations for </a:t>
                      </a:r>
                      <a:r>
                        <a:rPr lang="en-US" dirty="0" err="1" smtClean="0"/>
                        <a:t>Graybody</a:t>
                      </a:r>
                      <a:r>
                        <a:rPr lang="en-US" baseline="0" dirty="0" smtClean="0"/>
                        <a:t> and Bare surface types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8100" y="4572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solidFill>
                  <a:schemeClr val="tx1"/>
                </a:solidFill>
                <a:latin typeface="Avenir Medium"/>
                <a:ea typeface="ＭＳ Ｐゴシック" charset="0"/>
                <a:cs typeface="Avenir Medium"/>
              </a:rPr>
              <a:t>MOD21 Updates and </a:t>
            </a:r>
            <a:r>
              <a:rPr lang="en-US" sz="3600" kern="0" dirty="0" smtClean="0">
                <a:solidFill>
                  <a:schemeClr val="tx1"/>
                </a:solidFill>
                <a:latin typeface="Avenir Medium"/>
                <a:ea typeface="ＭＳ Ｐゴシック" charset="0"/>
                <a:cs typeface="Avenir Medium"/>
              </a:rPr>
              <a:t>Refinements</a:t>
            </a:r>
            <a:endParaRPr lang="en-US" sz="3600" kern="0" dirty="0">
              <a:solidFill>
                <a:schemeClr val="tx1"/>
              </a:solidFill>
              <a:latin typeface="Avenir Light"/>
              <a:ea typeface="ＭＳ Ｐゴシック" charset="0"/>
              <a:cs typeface="Avenir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667000"/>
            <a:ext cx="7239000" cy="945774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3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11776</TotalTime>
  <Words>1974</Words>
  <Application>Microsoft Macintosh PowerPoint</Application>
  <PresentationFormat>On-screen Show (4:3)</PresentationFormat>
  <Paragraphs>470</Paragraphs>
  <Slides>43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Office Theme</vt:lpstr>
      <vt:lpstr>Worksheet</vt:lpstr>
      <vt:lpstr>Equation</vt:lpstr>
      <vt:lpstr>Graph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Problem Case: Very humid/warm conditions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Future Goal(s):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MERRA Global Water Vapor (2m)</vt:lpstr>
      <vt:lpstr>Final Transmittance Field</vt:lpstr>
      <vt:lpstr>PowerPoint Presentation</vt:lpstr>
      <vt:lpstr>PowerPoint Presentation</vt:lpstr>
      <vt:lpstr>PowerPoint Presentation</vt:lpstr>
      <vt:lpstr>PowerPoint Presentation</vt:lpstr>
      <vt:lpstr>Future Work and Summary</vt:lpstr>
      <vt:lpstr>Theoretical Basis: Planck Function</vt:lpstr>
      <vt:lpstr>Temperature/Emissivity retrieval algorithms</vt:lpstr>
      <vt:lpstr>PowerPoint Presentation</vt:lpstr>
      <vt:lpstr>PowerPoint Presentation</vt:lpstr>
      <vt:lpstr>PowerPoint Presentation</vt:lpstr>
    </vt:vector>
  </TitlesOfParts>
  <Company>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Landsat LST Product</dc:title>
  <dc:creator>Jet Propulsion Laboratory</dc:creator>
  <cp:lastModifiedBy>Brandon Maccherone</cp:lastModifiedBy>
  <cp:revision>256</cp:revision>
  <dcterms:created xsi:type="dcterms:W3CDTF">2010-11-16T01:21:54Z</dcterms:created>
  <dcterms:modified xsi:type="dcterms:W3CDTF">2015-05-28T19:08:09Z</dcterms:modified>
</cp:coreProperties>
</file>