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602" r:id="rId3"/>
    <p:sldId id="601" r:id="rId4"/>
    <p:sldId id="525" r:id="rId5"/>
    <p:sldId id="478" r:id="rId6"/>
    <p:sldId id="558" r:id="rId7"/>
    <p:sldId id="562" r:id="rId8"/>
    <p:sldId id="605" r:id="rId9"/>
    <p:sldId id="603" r:id="rId10"/>
    <p:sldId id="480" r:id="rId11"/>
    <p:sldId id="536" r:id="rId12"/>
    <p:sldId id="606" r:id="rId13"/>
    <p:sldId id="579" r:id="rId14"/>
    <p:sldId id="604" r:id="rId15"/>
    <p:sldId id="582" r:id="rId16"/>
    <p:sldId id="584" r:id="rId17"/>
    <p:sldId id="585" r:id="rId18"/>
    <p:sldId id="586" r:id="rId19"/>
    <p:sldId id="587" r:id="rId20"/>
    <p:sldId id="598" r:id="rId21"/>
    <p:sldId id="589" r:id="rId22"/>
    <p:sldId id="590" r:id="rId23"/>
    <p:sldId id="591" r:id="rId24"/>
    <p:sldId id="599" r:id="rId25"/>
    <p:sldId id="592" r:id="rId26"/>
    <p:sldId id="593" r:id="rId27"/>
    <p:sldId id="600" r:id="rId28"/>
    <p:sldId id="594" r:id="rId29"/>
    <p:sldId id="595" r:id="rId30"/>
    <p:sldId id="55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05C"/>
    <a:srgbClr val="25F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02" autoAdjust="0"/>
    <p:restoredTop sz="99005" autoAdjust="0"/>
  </p:normalViewPr>
  <p:slideViewPr>
    <p:cSldViewPr snapToGrid="0" snapToObjects="1">
      <p:cViewPr>
        <p:scale>
          <a:sx n="100" d="100"/>
          <a:sy n="100" d="100"/>
        </p:scale>
        <p:origin x="-28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-2584" y="-10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90053-279A-9841-B614-A3C327EF8D47}" type="datetimeFigureOut">
              <a:rPr lang="en-US" smtClean="0"/>
              <a:pPr/>
              <a:t>5/19/2015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2AE28-5901-0848-8C52-5FA1FA4AFA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9144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DF4883-68A2-7C47-A069-CB21A8D33E7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DT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AE28-5901-0848-8C52-5FA1FA4AFAB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1042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92BA32-C94C-6641-AE41-80805A4B0EE5}" type="slidenum">
              <a:rPr lang="en-US"/>
              <a:pPr/>
              <a:t>9</a:t>
            </a:fld>
            <a:endParaRPr lang="en-US"/>
          </a:p>
        </p:txBody>
      </p:sp>
      <p:sp>
        <p:nvSpPr>
          <p:cNvPr id="42803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803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530B53-04AF-4741-8198-1B9DD581D2C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FCD9BE-D7B0-4444-888A-131246F3B9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  <p:sp>
        <p:nvSpPr>
          <p:cNvPr id="3481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Monthly (or spring 2013 season) mean map for M-C6, V-IDPS, diffs and differing coverage.  These are for our QA thresholds for MODIS and QA=3 for VIIRS. M-C6 data : /f001/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lmunchak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/projects/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levy_calibration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land_ocean_separate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/data/C6_V2/MYD04_M3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C6_V2 included fix for land sea mask = 1,2 for splitting land &amp; ocean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AE28-5901-0848-8C52-5FA1FA4AFAB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3468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AE28-5901-0848-8C52-5FA1FA4AFAB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2537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</a:t>
            </a:r>
            <a:r>
              <a:rPr lang="en-US" baseline="0" dirty="0" smtClean="0"/>
              <a:t> MODIS-like on VIIRS looks more like MODIS than VIIRS-EDR does, especially over land.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AE28-5901-0848-8C52-5FA1FA4AFAB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4734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9622D-29A6-BD44-8842-A365098FABE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4863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E7C0-8749-CC46-9C79-FA55E0ED7099}" type="datetimeFigureOut">
              <a:rPr lang="en-US" smtClean="0"/>
              <a:pPr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E7C0-8749-CC46-9C79-FA55E0ED7099}" type="datetimeFigureOut">
              <a:rPr lang="en-US" smtClean="0"/>
              <a:pPr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E7C0-8749-CC46-9C79-FA55E0ED7099}" type="datetimeFigureOut">
              <a:rPr lang="en-US" smtClean="0"/>
              <a:pPr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E7C0-8749-CC46-9C79-FA55E0ED7099}" type="datetimeFigureOut">
              <a:rPr lang="en-US" smtClean="0"/>
              <a:pPr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E7C0-8749-CC46-9C79-FA55E0ED7099}" type="datetimeFigureOut">
              <a:rPr lang="en-US" smtClean="0"/>
              <a:pPr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E7C0-8749-CC46-9C79-FA55E0ED7099}" type="datetimeFigureOut">
              <a:rPr lang="en-US" smtClean="0"/>
              <a:pPr/>
              <a:t>5/19/2015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E7C0-8749-CC46-9C79-FA55E0ED7099}" type="datetimeFigureOut">
              <a:rPr lang="en-US" smtClean="0"/>
              <a:pPr/>
              <a:t>5/19/2015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E7C0-8749-CC46-9C79-FA55E0ED7099}" type="datetimeFigureOut">
              <a:rPr lang="en-US" smtClean="0"/>
              <a:pPr/>
              <a:t>5/19/2015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E7C0-8749-CC46-9C79-FA55E0ED7099}" type="datetimeFigureOut">
              <a:rPr lang="en-US" smtClean="0"/>
              <a:pPr/>
              <a:t>5/19/2015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E7C0-8749-CC46-9C79-FA55E0ED7099}" type="datetimeFigureOut">
              <a:rPr lang="en-US" smtClean="0"/>
              <a:pPr/>
              <a:t>5/19/2015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E7C0-8749-CC46-9C79-FA55E0ED7099}" type="datetimeFigureOut">
              <a:rPr lang="en-US" smtClean="0"/>
              <a:pPr/>
              <a:t>5/19/2015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4E7C0-8749-CC46-9C79-FA55E0ED7099}" type="datetimeFigureOut">
              <a:rPr lang="en-US" smtClean="0"/>
              <a:pPr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nasa.gov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arktarget.gsfc.nasa.gov" TargetMode="External"/><Relationship Id="rId2" Type="http://schemas.openxmlformats.org/officeDocument/2006/relationships/hyperlink" Target="http://aerocenter.gsfc.nasa.gov/ext/registrat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odis-atmos.gsfc.nasa.go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273" y="402001"/>
            <a:ext cx="8273693" cy="1299799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sz="3600" dirty="0"/>
              <a:t>Creating a global aerosol data time series from MODIS, VIIRS and beyond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6250" y="3922925"/>
            <a:ext cx="6400800" cy="76745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Robert C. Levy (NASA-GSFC)</a:t>
            </a:r>
          </a:p>
          <a:p>
            <a:r>
              <a:rPr lang="en-US" dirty="0" err="1" smtClean="0"/>
              <a:t>robert.c.levy@nasa.gov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038642" y="4804371"/>
            <a:ext cx="7118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Shana </a:t>
            </a:r>
            <a:r>
              <a:rPr lang="en-US" dirty="0" err="1" smtClean="0"/>
              <a:t>Mattoo</a:t>
            </a:r>
            <a:r>
              <a:rPr lang="en-US" dirty="0" smtClean="0"/>
              <a:t>, Leigh </a:t>
            </a:r>
            <a:r>
              <a:rPr lang="en-US" dirty="0" err="1" smtClean="0"/>
              <a:t>Munchak</a:t>
            </a:r>
            <a:r>
              <a:rPr lang="en-US" dirty="0"/>
              <a:t> </a:t>
            </a:r>
            <a:r>
              <a:rPr lang="en-US" dirty="0" smtClean="0"/>
              <a:t>and Richard </a:t>
            </a:r>
            <a:r>
              <a:rPr lang="en-US" dirty="0" err="1" smtClean="0"/>
              <a:t>Kleidman</a:t>
            </a:r>
            <a:r>
              <a:rPr lang="en-US" dirty="0"/>
              <a:t> </a:t>
            </a:r>
            <a:r>
              <a:rPr lang="en-US" dirty="0" smtClean="0"/>
              <a:t>(SSAI/GSFC)</a:t>
            </a:r>
          </a:p>
          <a:p>
            <a:r>
              <a:rPr lang="en-US" dirty="0" smtClean="0"/>
              <a:t>Lorraine Remer</a:t>
            </a:r>
            <a:r>
              <a:rPr lang="en-US" dirty="0"/>
              <a:t> </a:t>
            </a:r>
            <a:r>
              <a:rPr lang="en-US" dirty="0" smtClean="0"/>
              <a:t>(UMBC/JCET), </a:t>
            </a:r>
            <a:r>
              <a:rPr lang="en-US" dirty="0" err="1" smtClean="0"/>
              <a:t>Falguni</a:t>
            </a:r>
            <a:r>
              <a:rPr lang="en-US" dirty="0" smtClean="0"/>
              <a:t> </a:t>
            </a:r>
            <a:r>
              <a:rPr lang="en-US" dirty="0" err="1" smtClean="0"/>
              <a:t>Patadia</a:t>
            </a:r>
            <a:r>
              <a:rPr lang="en-US" dirty="0" smtClean="0"/>
              <a:t> (MSU/GSFC), </a:t>
            </a:r>
          </a:p>
          <a:p>
            <a:r>
              <a:rPr lang="en-US" dirty="0" err="1" smtClean="0"/>
              <a:t>Pawan</a:t>
            </a:r>
            <a:r>
              <a:rPr lang="en-US" dirty="0" smtClean="0"/>
              <a:t> Gupta (USRA/GSFC),  Robert </a:t>
            </a:r>
            <a:r>
              <a:rPr lang="en-US" dirty="0" err="1" smtClean="0"/>
              <a:t>Holz</a:t>
            </a:r>
            <a:r>
              <a:rPr lang="en-US" dirty="0" smtClean="0"/>
              <a:t> (SSEC/</a:t>
            </a:r>
            <a:r>
              <a:rPr lang="en-US" dirty="0" err="1" smtClean="0"/>
              <a:t>UWisc</a:t>
            </a:r>
            <a:r>
              <a:rPr lang="en-US" dirty="0" smtClean="0"/>
              <a:t>), and others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353167" y="5543035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 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657967" y="4920735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 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972167" y="5301735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 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0" y="2631483"/>
            <a:ext cx="3975100" cy="1004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80100" y="2574594"/>
            <a:ext cx="3226606" cy="106168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229100" y="3048000"/>
            <a:ext cx="1485900" cy="0"/>
          </a:xfrm>
          <a:prstGeom prst="straightConnector1">
            <a:avLst/>
          </a:prstGeom>
          <a:ln w="76200" cmpd="sng">
            <a:headEnd type="arrow"/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02142" y="6298168"/>
            <a:ext cx="6288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Presented to MODIS meeting -  19 May 2015 @ Silver Spring, MD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9050"/>
            <a:ext cx="7772400" cy="695325"/>
          </a:xfrm>
          <a:solidFill>
            <a:schemeClr val="bg2"/>
          </a:solidFill>
        </p:spPr>
        <p:txBody>
          <a:bodyPr/>
          <a:lstStyle/>
          <a:p>
            <a:r>
              <a:rPr lang="en-US" sz="3600" dirty="0" smtClean="0">
                <a:latin typeface="Calibri" charset="0"/>
              </a:rPr>
              <a:t>Aerosol Trends:  If based on Collection 5</a:t>
            </a:r>
            <a:endParaRPr lang="en-US" sz="36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0" y="5337175"/>
            <a:ext cx="9039225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buFont typeface="Arial" charset="0"/>
              <a:buChar char="•"/>
            </a:pPr>
            <a:r>
              <a:rPr lang="en-US" sz="2200" dirty="0"/>
              <a:t>Over land, </a:t>
            </a:r>
            <a:r>
              <a:rPr lang="en-US" sz="2200" dirty="0">
                <a:solidFill>
                  <a:srgbClr val="FF0000"/>
                </a:solidFill>
              </a:rPr>
              <a:t>Terra </a:t>
            </a:r>
            <a:r>
              <a:rPr lang="en-US" sz="2200" i="1" dirty="0" smtClean="0">
                <a:solidFill>
                  <a:srgbClr val="000000"/>
                </a:solidFill>
              </a:rPr>
              <a:t>decreased </a:t>
            </a:r>
            <a:r>
              <a:rPr lang="en-US" sz="2200" dirty="0">
                <a:solidFill>
                  <a:srgbClr val="000000"/>
                </a:solidFill>
              </a:rPr>
              <a:t>(-</a:t>
            </a:r>
            <a:r>
              <a:rPr lang="en-US" sz="2200" dirty="0" smtClean="0">
                <a:solidFill>
                  <a:srgbClr val="000000"/>
                </a:solidFill>
              </a:rPr>
              <a:t>0.05/</a:t>
            </a:r>
            <a:r>
              <a:rPr lang="en-US" sz="2200" dirty="0">
                <a:solidFill>
                  <a:srgbClr val="000000"/>
                </a:solidFill>
              </a:rPr>
              <a:t>decade), </a:t>
            </a:r>
            <a:r>
              <a:rPr lang="en-US" sz="2200" dirty="0">
                <a:solidFill>
                  <a:srgbClr val="0000FF"/>
                </a:solidFill>
              </a:rPr>
              <a:t>Aqua </a:t>
            </a:r>
            <a:r>
              <a:rPr lang="en-US" sz="2200" i="1" dirty="0">
                <a:solidFill>
                  <a:srgbClr val="000000"/>
                </a:solidFill>
              </a:rPr>
              <a:t>constant</a:t>
            </a:r>
          </a:p>
          <a:p>
            <a:pPr marL="342900" indent="-342900">
              <a:lnSpc>
                <a:spcPct val="90000"/>
              </a:lnSpc>
              <a:buFont typeface="Arial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Terra </a:t>
            </a:r>
            <a:r>
              <a:rPr lang="en-US" sz="2200" dirty="0">
                <a:solidFill>
                  <a:srgbClr val="000000"/>
                </a:solidFill>
              </a:rPr>
              <a:t>/ </a:t>
            </a:r>
            <a:r>
              <a:rPr lang="en-US" sz="2200" dirty="0">
                <a:solidFill>
                  <a:srgbClr val="0000FF"/>
                </a:solidFill>
              </a:rPr>
              <a:t>Aqua </a:t>
            </a:r>
            <a:r>
              <a:rPr lang="en-US" sz="2200" dirty="0">
                <a:solidFill>
                  <a:srgbClr val="000000"/>
                </a:solidFill>
              </a:rPr>
              <a:t>divergence </a:t>
            </a:r>
            <a:r>
              <a:rPr lang="en-US" sz="2200" dirty="0" smtClean="0">
                <a:solidFill>
                  <a:srgbClr val="000000"/>
                </a:solidFill>
              </a:rPr>
              <a:t>was similar everywhere </a:t>
            </a:r>
            <a:r>
              <a:rPr lang="en-US" sz="2200" dirty="0">
                <a:solidFill>
                  <a:srgbClr val="000000"/>
                </a:solidFill>
              </a:rPr>
              <a:t>on the globe!</a:t>
            </a:r>
          </a:p>
          <a:p>
            <a:pPr marL="342900" indent="-342900">
              <a:lnSpc>
                <a:spcPct val="90000"/>
              </a:lnSpc>
              <a:buFont typeface="Arial" charset="0"/>
              <a:buChar char="•"/>
            </a:pPr>
            <a:endParaRPr lang="en-US" sz="22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buFont typeface="Arial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Like identical human twins, the twin MODIS sensors </a:t>
            </a:r>
            <a:r>
              <a:rPr lang="en-US" sz="2200" dirty="0" smtClean="0">
                <a:solidFill>
                  <a:srgbClr val="000000"/>
                </a:solidFill>
              </a:rPr>
              <a:t>aged </a:t>
            </a:r>
            <a:r>
              <a:rPr lang="en-US" sz="2200" dirty="0">
                <a:solidFill>
                  <a:srgbClr val="000000"/>
                </a:solidFill>
              </a:rPr>
              <a:t>differently.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999903"/>
            <a:ext cx="8683625" cy="414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123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105" y="198439"/>
            <a:ext cx="8229600" cy="436561"/>
          </a:xfrm>
          <a:solidFill>
            <a:srgbClr val="EEECE0"/>
          </a:solidFill>
        </p:spPr>
        <p:txBody>
          <a:bodyPr>
            <a:noAutofit/>
          </a:bodyPr>
          <a:lstStyle/>
          <a:p>
            <a:r>
              <a:rPr lang="en-US" sz="2800" dirty="0"/>
              <a:t>Impact of new calibration on </a:t>
            </a:r>
            <a:r>
              <a:rPr lang="en-US" sz="2800" dirty="0" smtClean="0"/>
              <a:t>C6 Aqua-Terra AOD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81099" y="5505784"/>
            <a:ext cx="8686800" cy="132343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Terra</a:t>
            </a:r>
            <a:r>
              <a:rPr lang="en-US" sz="2000" dirty="0"/>
              <a:t>/Aqua </a:t>
            </a:r>
            <a:r>
              <a:rPr lang="en-US" sz="2000" dirty="0" smtClean="0"/>
              <a:t>divergence “mostly” removed </a:t>
            </a:r>
            <a:r>
              <a:rPr lang="en-US" sz="2000" dirty="0"/>
              <a:t>for </a:t>
            </a:r>
            <a:r>
              <a:rPr lang="en-US" sz="2000" dirty="0" smtClean="0"/>
              <a:t>C6</a:t>
            </a:r>
            <a:endParaRPr lang="en-US" sz="2000" dirty="0"/>
          </a:p>
          <a:p>
            <a:pPr>
              <a:buFont typeface="Arial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Terra offset by 0.02 (both land and ocean), THIS IS &gt;10% of AOD!</a:t>
            </a:r>
            <a:endParaRPr lang="en-US" sz="2000" dirty="0"/>
          </a:p>
          <a:p>
            <a:pPr>
              <a:buFont typeface="Arial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There is still residual trending</a:t>
            </a:r>
          </a:p>
          <a:p>
            <a:pPr>
              <a:buFont typeface="Arial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Something seasonal after 2011 over land. 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6736" y="6469441"/>
            <a:ext cx="150064" cy="250068"/>
          </a:xfrm>
        </p:spPr>
        <p:txBody>
          <a:bodyPr/>
          <a:lstStyle/>
          <a:p>
            <a:fld id="{D40DDB34-C3D3-5B47-9DF9-147E51EAE026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736988"/>
            <a:ext cx="9144000" cy="4870397"/>
            <a:chOff x="685899" y="955895"/>
            <a:chExt cx="9144000" cy="4870397"/>
          </a:xfrm>
        </p:grpSpPr>
        <p:grpSp>
          <p:nvGrpSpPr>
            <p:cNvPr id="17" name="Group 16"/>
            <p:cNvGrpSpPr/>
            <p:nvPr/>
          </p:nvGrpSpPr>
          <p:grpSpPr>
            <a:xfrm>
              <a:off x="685899" y="955895"/>
              <a:ext cx="8895725" cy="4870397"/>
              <a:chOff x="685899" y="955895"/>
              <a:chExt cx="8895725" cy="487039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685899" y="955895"/>
                <a:ext cx="8895725" cy="4870397"/>
                <a:chOff x="774799" y="1497444"/>
                <a:chExt cx="8895725" cy="4870397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/>
              </p:blipFill>
              <p:spPr>
                <a:xfrm>
                  <a:off x="774799" y="1497444"/>
                  <a:ext cx="7315200" cy="4870397"/>
                </a:xfrm>
                <a:prstGeom prst="rect">
                  <a:avLst/>
                </a:prstGeom>
              </p:spPr>
            </p:pic>
            <p:grpSp>
              <p:nvGrpSpPr>
                <p:cNvPr id="6" name="Group 5"/>
                <p:cNvGrpSpPr/>
                <p:nvPr/>
              </p:nvGrpSpPr>
              <p:grpSpPr>
                <a:xfrm>
                  <a:off x="1727200" y="1797048"/>
                  <a:ext cx="7943324" cy="2595608"/>
                  <a:chOff x="1828800" y="2432049"/>
                  <a:chExt cx="7943324" cy="2595608"/>
                </a:xfrm>
              </p:grpSpPr>
              <p:pic>
                <p:nvPicPr>
                  <p:cNvPr id="7" name="Picture 6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/>
                      </a:ext>
                    </a:extLst>
                  </a:blip>
                  <a:srcRect/>
                  <a:stretch/>
                </p:blipFill>
                <p:spPr>
                  <a:xfrm>
                    <a:off x="1828800" y="2432049"/>
                    <a:ext cx="2886738" cy="614407"/>
                  </a:xfrm>
                  <a:prstGeom prst="rect">
                    <a:avLst/>
                  </a:prstGeom>
                </p:spPr>
              </p:pic>
              <p:pic>
                <p:nvPicPr>
                  <p:cNvPr id="8" name="Picture 7"/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xmlns=""/>
                      </a:ext>
                    </a:extLst>
                  </a:blip>
                  <a:srcRect/>
                  <a:stretch/>
                </p:blipFill>
                <p:spPr>
                  <a:xfrm>
                    <a:off x="7517740" y="3841235"/>
                    <a:ext cx="2254384" cy="118642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1" name="TextBox 10"/>
                <p:cNvSpPr txBox="1"/>
                <p:nvPr/>
              </p:nvSpPr>
              <p:spPr>
                <a:xfrm>
                  <a:off x="2933700" y="3168134"/>
                  <a:ext cx="7104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LAND</a:t>
                  </a:r>
                  <a:endParaRPr lang="en-US" dirty="0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2933700" y="5606534"/>
                  <a:ext cx="85586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OCEAN</a:t>
                  </a:r>
                  <a:endParaRPr lang="en-US" dirty="0"/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1485900" y="2286000"/>
                <a:ext cx="5842000" cy="1270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485900" y="3708400"/>
                <a:ext cx="5842000" cy="1270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7331837" y="2298700"/>
              <a:ext cx="2498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Zonal average 60°N-60°S</a:t>
              </a:r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536410" y="6224546"/>
            <a:ext cx="2359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by: </a:t>
            </a:r>
          </a:p>
          <a:p>
            <a:r>
              <a:rPr lang="en-US" dirty="0" err="1" smtClean="0"/>
              <a:t>Vani</a:t>
            </a:r>
            <a:r>
              <a:rPr lang="en-US" dirty="0" smtClean="0"/>
              <a:t> </a:t>
            </a:r>
            <a:r>
              <a:rPr lang="en-US" dirty="0"/>
              <a:t>Starry </a:t>
            </a:r>
            <a:r>
              <a:rPr lang="en-US" dirty="0" err="1" smtClean="0"/>
              <a:t>Manoharan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6978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Some “validation” (2003-2012): 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4255828"/>
            <a:ext cx="8623300" cy="2487871"/>
          </a:xfrm>
        </p:spPr>
        <p:txBody>
          <a:bodyPr>
            <a:normAutofit/>
          </a:bodyPr>
          <a:lstStyle/>
          <a:p>
            <a:r>
              <a:rPr lang="en-US" sz="1800" dirty="0" smtClean="0"/>
              <a:t>AOD compared with AERONET (2003-2012, overlapping periods). </a:t>
            </a:r>
          </a:p>
          <a:p>
            <a:r>
              <a:rPr lang="en-US" sz="1800" dirty="0" smtClean="0"/>
              <a:t>EE% &gt; 68%:  Both Terra and Aqua meet “expected error” of ±(0.05 + 15%)</a:t>
            </a:r>
          </a:p>
          <a:p>
            <a:r>
              <a:rPr lang="en-US" sz="1800" dirty="0" smtClean="0"/>
              <a:t>Many metrics nearly identical:  </a:t>
            </a:r>
          </a:p>
          <a:p>
            <a:pPr lvl="1"/>
            <a:r>
              <a:rPr lang="en-US" sz="1800" dirty="0" err="1" smtClean="0"/>
              <a:t>Corr</a:t>
            </a:r>
            <a:r>
              <a:rPr lang="en-US" sz="1800" dirty="0" smtClean="0"/>
              <a:t> = R=0.91, Slope=M=1.02, RMSE=0.10</a:t>
            </a:r>
          </a:p>
          <a:p>
            <a:r>
              <a:rPr lang="en-US" sz="1800" dirty="0" smtClean="0"/>
              <a:t>Terra is biased high by 0.03 (intercept = 0.02 </a:t>
            </a:r>
            <a:r>
              <a:rPr lang="en-US" sz="1800" dirty="0" err="1" smtClean="0"/>
              <a:t>vs</a:t>
            </a:r>
            <a:r>
              <a:rPr lang="en-US" sz="1800" dirty="0" smtClean="0"/>
              <a:t> 0.00)</a:t>
            </a:r>
          </a:p>
          <a:p>
            <a:r>
              <a:rPr lang="en-US" sz="1800" dirty="0" err="1" smtClean="0"/>
              <a:t>N</a:t>
            </a:r>
            <a:r>
              <a:rPr lang="en-US" sz="1800" baseline="-25000" dirty="0" err="1" smtClean="0"/>
              <a:t>Terra</a:t>
            </a:r>
            <a:r>
              <a:rPr lang="en-US" sz="1800" dirty="0" smtClean="0"/>
              <a:t> = 73K versus </a:t>
            </a:r>
            <a:r>
              <a:rPr lang="en-US" sz="1800" dirty="0" err="1" smtClean="0"/>
              <a:t>N</a:t>
            </a:r>
            <a:r>
              <a:rPr lang="en-US" sz="1800" baseline="-25000" dirty="0" err="1" smtClean="0"/>
              <a:t>Aqua</a:t>
            </a:r>
            <a:r>
              <a:rPr lang="en-US" sz="1800" dirty="0" smtClean="0"/>
              <a:t>=67K. Why?  </a:t>
            </a:r>
          </a:p>
          <a:p>
            <a:r>
              <a:rPr lang="en-US" sz="1800" dirty="0" smtClean="0"/>
              <a:t>Not “proof” that Terra is biased high, but that Terra is biased compared to Aqua. </a:t>
            </a:r>
            <a:endParaRPr lang="en-US" sz="1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74946" y="920121"/>
            <a:ext cx="8815054" cy="3430253"/>
            <a:chOff x="74946" y="920121"/>
            <a:chExt cx="8815054" cy="3430253"/>
          </a:xfrm>
        </p:grpSpPr>
        <p:grpSp>
          <p:nvGrpSpPr>
            <p:cNvPr id="10" name="Group 9"/>
            <p:cNvGrpSpPr/>
            <p:nvPr/>
          </p:nvGrpSpPr>
          <p:grpSpPr>
            <a:xfrm>
              <a:off x="7970658" y="920121"/>
              <a:ext cx="919342" cy="3430253"/>
              <a:chOff x="8077201" y="945521"/>
              <a:chExt cx="919342" cy="3430253"/>
            </a:xfrm>
          </p:grpSpPr>
          <p:pic>
            <p:nvPicPr>
              <p:cNvPr id="8" name="Picture 7" descr="terra_aqua_aero_2d_2003_2012.pn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>
              <a:xfrm rot="16200000">
                <a:off x="6546224" y="2501898"/>
                <a:ext cx="3404853" cy="342899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8343900" y="945521"/>
                <a:ext cx="652643" cy="3310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en-US" dirty="0" smtClean="0"/>
                  <a:t>1400</a:t>
                </a:r>
              </a:p>
              <a:p>
                <a:pPr>
                  <a:lnSpc>
                    <a:spcPts val="2800"/>
                  </a:lnSpc>
                </a:pPr>
                <a:endParaRPr lang="en-US" dirty="0"/>
              </a:p>
              <a:p>
                <a:pPr>
                  <a:lnSpc>
                    <a:spcPts val="2800"/>
                  </a:lnSpc>
                </a:pPr>
                <a:r>
                  <a:rPr lang="en-US" dirty="0" smtClean="0"/>
                  <a:t>1050</a:t>
                </a:r>
              </a:p>
              <a:p>
                <a:pPr>
                  <a:lnSpc>
                    <a:spcPts val="2800"/>
                  </a:lnSpc>
                </a:pPr>
                <a:endParaRPr lang="en-US" dirty="0"/>
              </a:p>
              <a:p>
                <a:pPr>
                  <a:lnSpc>
                    <a:spcPts val="2800"/>
                  </a:lnSpc>
                </a:pPr>
                <a:r>
                  <a:rPr lang="en-US" dirty="0" smtClean="0"/>
                  <a:t>700</a:t>
                </a:r>
              </a:p>
              <a:p>
                <a:pPr>
                  <a:lnSpc>
                    <a:spcPts val="2800"/>
                  </a:lnSpc>
                </a:pPr>
                <a:endParaRPr lang="en-US" dirty="0"/>
              </a:p>
              <a:p>
                <a:pPr>
                  <a:lnSpc>
                    <a:spcPts val="2800"/>
                  </a:lnSpc>
                </a:pPr>
                <a:r>
                  <a:rPr lang="en-US" dirty="0" smtClean="0"/>
                  <a:t>350</a:t>
                </a:r>
              </a:p>
              <a:p>
                <a:pPr>
                  <a:lnSpc>
                    <a:spcPts val="2800"/>
                  </a:lnSpc>
                </a:pPr>
                <a:endParaRPr lang="en-US" dirty="0"/>
              </a:p>
              <a:p>
                <a:pPr>
                  <a:lnSpc>
                    <a:spcPts val="2800"/>
                  </a:lnSpc>
                </a:pPr>
                <a:r>
                  <a:rPr lang="en-US" dirty="0"/>
                  <a:t>1</a:t>
                </a:r>
                <a:endParaRPr lang="en-US" dirty="0" smtClean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74946" y="1079500"/>
              <a:ext cx="8002254" cy="3111500"/>
              <a:chOff x="74946" y="1079500"/>
              <a:chExt cx="8002254" cy="3111500"/>
            </a:xfrm>
          </p:grpSpPr>
          <p:pic>
            <p:nvPicPr>
              <p:cNvPr id="5" name="Picture 4" descr="terra_aqua_aero_2d_2003_2012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>
              <a:xfrm>
                <a:off x="4175793" y="1079500"/>
                <a:ext cx="3901407" cy="3111500"/>
              </a:xfrm>
              <a:prstGeom prst="rect">
                <a:avLst/>
              </a:prstGeom>
            </p:spPr>
          </p:pic>
          <p:pic>
            <p:nvPicPr>
              <p:cNvPr id="6" name="Picture 5" descr="terra_aqua_aero_2d_2003_2012.p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>
              <a:xfrm>
                <a:off x="74946" y="1079500"/>
                <a:ext cx="4244307" cy="31115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xmlns="" val="299069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Summary (MODIS C6)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914399"/>
            <a:ext cx="8319678" cy="5594889"/>
          </a:xfrm>
        </p:spPr>
        <p:txBody>
          <a:bodyPr>
            <a:normAutofit/>
          </a:bodyPr>
          <a:lstStyle/>
          <a:p>
            <a:r>
              <a:rPr lang="en-US" dirty="0" smtClean="0"/>
              <a:t>MODIS aerosol retrieval (“MxD04_L2”) has many upgrades for Collection 6. </a:t>
            </a:r>
          </a:p>
          <a:p>
            <a:r>
              <a:rPr lang="en-US" dirty="0" smtClean="0"/>
              <a:t>Aqua/Terra level 2 and 3 are available now</a:t>
            </a:r>
          </a:p>
          <a:p>
            <a:r>
              <a:rPr lang="en-US" dirty="0" smtClean="0"/>
              <a:t>Dark target (DT) updates</a:t>
            </a:r>
          </a:p>
          <a:p>
            <a:r>
              <a:rPr lang="en-US" dirty="0" smtClean="0"/>
              <a:t>Trending issues reduced with C6 calibration</a:t>
            </a:r>
          </a:p>
          <a:p>
            <a:r>
              <a:rPr lang="en-US" dirty="0" smtClean="0"/>
              <a:t>But still significant offsets (~0.02).  Why? </a:t>
            </a:r>
          </a:p>
          <a:p>
            <a:r>
              <a:rPr lang="en-US" dirty="0" smtClean="0"/>
              <a:t>Still residual co-trending (&lt;0.01 / decade)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99422" y="5343705"/>
            <a:ext cx="8420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Lyapustin</a:t>
            </a:r>
            <a:r>
              <a:rPr lang="en-US" dirty="0">
                <a:solidFill>
                  <a:srgbClr val="FF0000"/>
                </a:solidFill>
              </a:rPr>
              <a:t>, A., Wang, Y., </a:t>
            </a:r>
            <a:r>
              <a:rPr lang="en-US" dirty="0" err="1">
                <a:solidFill>
                  <a:srgbClr val="FF0000"/>
                </a:solidFill>
              </a:rPr>
              <a:t>Xiong</a:t>
            </a:r>
            <a:r>
              <a:rPr lang="en-US" dirty="0">
                <a:solidFill>
                  <a:srgbClr val="FF0000"/>
                </a:solidFill>
              </a:rPr>
              <a:t>, X., Meister, G., </a:t>
            </a:r>
            <a:r>
              <a:rPr lang="en-US" dirty="0" err="1">
                <a:solidFill>
                  <a:srgbClr val="FF0000"/>
                </a:solidFill>
              </a:rPr>
              <a:t>Platnick</a:t>
            </a:r>
            <a:r>
              <a:rPr lang="en-US" dirty="0">
                <a:solidFill>
                  <a:srgbClr val="FF0000"/>
                </a:solidFill>
              </a:rPr>
              <a:t>, S., Levy, R., Franz, B., </a:t>
            </a:r>
            <a:r>
              <a:rPr lang="en-US" dirty="0" err="1">
                <a:solidFill>
                  <a:srgbClr val="FF0000"/>
                </a:solidFill>
              </a:rPr>
              <a:t>Korkin</a:t>
            </a:r>
            <a:r>
              <a:rPr lang="en-US" dirty="0">
                <a:solidFill>
                  <a:srgbClr val="FF0000"/>
                </a:solidFill>
              </a:rPr>
              <a:t>, S., </a:t>
            </a:r>
            <a:r>
              <a:rPr lang="en-US" dirty="0" err="1">
                <a:solidFill>
                  <a:srgbClr val="FF0000"/>
                </a:solidFill>
              </a:rPr>
              <a:t>Hilker</a:t>
            </a:r>
            <a:r>
              <a:rPr lang="en-US" dirty="0">
                <a:solidFill>
                  <a:srgbClr val="FF0000"/>
                </a:solidFill>
              </a:rPr>
              <a:t>, T., Tucker, J., Hall, F., Sellers, P., Wu, A. and </a:t>
            </a:r>
            <a:r>
              <a:rPr lang="en-US" dirty="0" err="1">
                <a:solidFill>
                  <a:srgbClr val="FF0000"/>
                </a:solidFill>
              </a:rPr>
              <a:t>Angal</a:t>
            </a:r>
            <a:r>
              <a:rPr lang="en-US" dirty="0">
                <a:solidFill>
                  <a:srgbClr val="FF0000"/>
                </a:solidFill>
              </a:rPr>
              <a:t>, A.: Scientific impact of MODIS C5 calibration degradation and C6+ improvements, </a:t>
            </a:r>
            <a:r>
              <a:rPr lang="en-US" dirty="0" err="1">
                <a:solidFill>
                  <a:srgbClr val="FF0000"/>
                </a:solidFill>
              </a:rPr>
              <a:t>Atmos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Meas</a:t>
            </a:r>
            <a:r>
              <a:rPr lang="en-US" dirty="0">
                <a:solidFill>
                  <a:srgbClr val="FF0000"/>
                </a:solidFill>
              </a:rPr>
              <a:t> Tech, 7(12), 4353–4365, doi:10.5194/amt-7-4353-2014, 2014.</a:t>
            </a:r>
          </a:p>
        </p:txBody>
      </p:sp>
    </p:spTree>
    <p:extLst>
      <p:ext uri="{BB962C8B-B14F-4D97-AF65-F5344CB8AC3E}">
        <p14:creationId xmlns:p14="http://schemas.microsoft.com/office/powerpoint/2010/main" xmlns="" val="226325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362070" y="88900"/>
            <a:ext cx="1735062" cy="1917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274638"/>
            <a:ext cx="6578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Beyond MODIS?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93100" cy="4525963"/>
          </a:xfrm>
        </p:spPr>
        <p:txBody>
          <a:bodyPr/>
          <a:lstStyle/>
          <a:p>
            <a:r>
              <a:rPr lang="en-US" dirty="0" smtClean="0"/>
              <a:t>Terra just celebrated its 15</a:t>
            </a:r>
            <a:r>
              <a:rPr lang="en-US" baseline="30000" dirty="0" smtClean="0"/>
              <a:t>th</a:t>
            </a:r>
            <a:r>
              <a:rPr lang="en-US" dirty="0" smtClean="0"/>
              <a:t> birthday!</a:t>
            </a:r>
          </a:p>
          <a:p>
            <a:r>
              <a:rPr lang="en-US" dirty="0" smtClean="0"/>
              <a:t>At twelve - Aqua </a:t>
            </a:r>
            <a:r>
              <a:rPr lang="en-US" dirty="0" err="1" smtClean="0"/>
              <a:t>ain’t</a:t>
            </a:r>
            <a:r>
              <a:rPr lang="en-US" dirty="0" smtClean="0"/>
              <a:t> no spring chicken! </a:t>
            </a:r>
          </a:p>
          <a:p>
            <a:r>
              <a:rPr lang="en-US" dirty="0" smtClean="0"/>
              <a:t>Terra and Aqua MODIS instruments are both 3x original mission lifetimes</a:t>
            </a:r>
          </a:p>
          <a:p>
            <a:r>
              <a:rPr lang="en-US" dirty="0" smtClean="0"/>
              <a:t>MODIS won’t </a:t>
            </a:r>
            <a:r>
              <a:rPr lang="en-US" dirty="0"/>
              <a:t>be here </a:t>
            </a:r>
            <a:r>
              <a:rPr lang="en-US" dirty="0" smtClean="0"/>
              <a:t>forever</a:t>
            </a:r>
          </a:p>
          <a:p>
            <a:r>
              <a:rPr lang="en-US" dirty="0" smtClean="0"/>
              <a:t>How do we get to 20+ year aerosol data records?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85854" y="4445000"/>
            <a:ext cx="161127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073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04" y="0"/>
            <a:ext cx="8555650" cy="937380"/>
          </a:xfrm>
          <a:noFill/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VIIRS?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937380"/>
            <a:ext cx="8229600" cy="1112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/>
              <a:t>Suomi</a:t>
            </a:r>
            <a:r>
              <a:rPr lang="en-US" sz="3600" dirty="0" smtClean="0"/>
              <a:t>-NPP (and future JPSS) VIIRS </a:t>
            </a:r>
            <a:br>
              <a:rPr lang="en-US" sz="3600" dirty="0" smtClean="0"/>
            </a:br>
            <a:r>
              <a:rPr lang="en-US" sz="3600" dirty="0" smtClean="0"/>
              <a:t>Visible Infrared Imager Radiometer Suite</a:t>
            </a:r>
            <a:endParaRPr lang="en-US" sz="36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067857" y="2617323"/>
            <a:ext cx="4295122" cy="28633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2648" y="6075144"/>
            <a:ext cx="85556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Can VIIRS </a:t>
            </a:r>
            <a:r>
              <a:rPr lang="en-US" sz="2800" dirty="0">
                <a:solidFill>
                  <a:srgbClr val="FF0000"/>
                </a:solidFill>
              </a:rPr>
              <a:t>“continue” the MODIS aerosol data record?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1916" y="2175177"/>
            <a:ext cx="2924975" cy="389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389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33338"/>
            <a:ext cx="8839200" cy="4572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FF0000"/>
                </a:solidFill>
                <a:ea typeface="+mj-ea"/>
                <a:cs typeface="+mj-cs"/>
              </a:rPr>
              <a:t>VIIRS </a:t>
            </a:r>
            <a:r>
              <a:rPr lang="en-US" sz="3600" dirty="0" smtClean="0">
                <a:solidFill>
                  <a:srgbClr val="000000"/>
                </a:solidFill>
                <a:ea typeface="+mj-ea"/>
                <a:cs typeface="+mj-cs"/>
              </a:rPr>
              <a:t>versus </a:t>
            </a:r>
            <a:r>
              <a:rPr lang="en-US" sz="3600" dirty="0" smtClean="0">
                <a:solidFill>
                  <a:srgbClr val="6600FF"/>
                </a:solidFill>
                <a:ea typeface="+mj-ea"/>
                <a:cs typeface="+mj-cs"/>
              </a:rPr>
              <a:t>MODIS</a:t>
            </a:r>
            <a:endParaRPr lang="en-US" sz="3600" dirty="0">
              <a:solidFill>
                <a:srgbClr val="6600FF"/>
              </a:solidFill>
              <a:ea typeface="+mj-ea"/>
              <a:cs typeface="+mj-cs"/>
            </a:endParaRP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619567"/>
            <a:ext cx="8610600" cy="3199957"/>
          </a:xfrm>
          <a:ln w="28575">
            <a:solidFill>
              <a:srgbClr val="339966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rgbClr val="000000"/>
                </a:solidFill>
                <a:latin typeface="Calibri" charset="0"/>
              </a:rPr>
              <a:t>Orbit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: </a:t>
            </a:r>
            <a:r>
              <a:rPr lang="en-US" sz="2000" dirty="0">
                <a:solidFill>
                  <a:srgbClr val="FF0000"/>
                </a:solidFill>
                <a:latin typeface="Calibri" charset="0"/>
              </a:rPr>
              <a:t>825 km 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Calibri" charset="0"/>
              </a:rPr>
              <a:t>vs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2000" dirty="0">
                <a:solidFill>
                  <a:srgbClr val="6600FF"/>
                </a:solidFill>
                <a:latin typeface="Calibri" charset="0"/>
              </a:rPr>
              <a:t>705 km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), sun-synchronous, over same point every 16 days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	Equator crossing: 13:30 on </a:t>
            </a:r>
            <a:r>
              <a:rPr lang="en-US" sz="2000" dirty="0" err="1">
                <a:solidFill>
                  <a:srgbClr val="FF0000"/>
                </a:solidFill>
                <a:latin typeface="Calibri" charset="0"/>
              </a:rPr>
              <a:t>Suomi</a:t>
            </a:r>
            <a:r>
              <a:rPr lang="en-US" sz="2000" dirty="0">
                <a:solidFill>
                  <a:srgbClr val="FF0000"/>
                </a:solidFill>
                <a:latin typeface="Calibri" charset="0"/>
              </a:rPr>
              <a:t>-NPP, since 2012 </a:t>
            </a:r>
            <a:r>
              <a:rPr lang="en-US" sz="2000" dirty="0">
                <a:solidFill>
                  <a:srgbClr val="6600FF"/>
                </a:solidFill>
                <a:latin typeface="Calibri" charset="0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latin typeface="Calibri" charset="0"/>
              </a:rPr>
              <a:t>vs</a:t>
            </a:r>
            <a:r>
              <a:rPr lang="en-US" sz="2000" dirty="0" smtClean="0">
                <a:solidFill>
                  <a:srgbClr val="6600FF"/>
                </a:solidFill>
                <a:latin typeface="Calibri" charset="0"/>
              </a:rPr>
              <a:t> </a:t>
            </a:r>
            <a:r>
              <a:rPr lang="en-US" sz="2000" dirty="0">
                <a:solidFill>
                  <a:srgbClr val="6600FF"/>
                </a:solidFill>
                <a:latin typeface="Calibri" charset="0"/>
              </a:rPr>
              <a:t>on Aqua since 2002)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rgbClr val="000000"/>
                </a:solidFill>
                <a:latin typeface="Calibri" charset="0"/>
              </a:rPr>
              <a:t>Swath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: </a:t>
            </a:r>
            <a:r>
              <a:rPr lang="en-US" sz="2000" dirty="0">
                <a:solidFill>
                  <a:srgbClr val="FF0000"/>
                </a:solidFill>
                <a:latin typeface="Calibri" charset="0"/>
              </a:rPr>
              <a:t>3050 km  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(</a:t>
            </a:r>
            <a:r>
              <a:rPr lang="en-US" sz="2000" dirty="0" err="1">
                <a:latin typeface="Calibri" charset="0"/>
              </a:rPr>
              <a:t>vs</a:t>
            </a:r>
            <a:r>
              <a:rPr lang="en-US" sz="2000" dirty="0">
                <a:latin typeface="Calibri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alibri" charset="0"/>
              </a:rPr>
              <a:t>2030 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</a:rPr>
              <a:t>km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);  Granule size: </a:t>
            </a:r>
            <a:r>
              <a:rPr lang="en-US" sz="2000" dirty="0" smtClean="0">
                <a:solidFill>
                  <a:srgbClr val="FF0000"/>
                </a:solidFill>
                <a:latin typeface="Calibri" charset="0"/>
              </a:rPr>
              <a:t>86 sec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latin typeface="Calibri" charset="0"/>
              </a:rPr>
              <a:t>vs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</a:rPr>
              <a:t>5 min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)</a:t>
            </a:r>
            <a:endParaRPr lang="en-US" sz="2000" dirty="0">
              <a:solidFill>
                <a:srgbClr val="000000"/>
              </a:solidFill>
              <a:latin typeface="Calibri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rgbClr val="000000"/>
                </a:solidFill>
                <a:latin typeface="Calibri" charset="0"/>
              </a:rPr>
              <a:t>Spectral Range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: </a:t>
            </a:r>
            <a:r>
              <a:rPr lang="en-US" sz="2000" dirty="0">
                <a:solidFill>
                  <a:srgbClr val="FF0000"/>
                </a:solidFill>
                <a:latin typeface="Calibri" charset="0"/>
              </a:rPr>
              <a:t>0.412-12.2</a:t>
            </a:r>
            <a:r>
              <a:rPr lang="en-US" sz="2000" dirty="0">
                <a:solidFill>
                  <a:srgbClr val="FF0000"/>
                </a:solidFill>
                <a:latin typeface="Symbol" charset="0"/>
                <a:sym typeface="Symbol" charset="0"/>
              </a:rPr>
              <a:t></a:t>
            </a:r>
            <a:r>
              <a:rPr lang="en-US" sz="2000" dirty="0">
                <a:solidFill>
                  <a:srgbClr val="FF0000"/>
                </a:solidFill>
                <a:latin typeface="Calibri" charset="0"/>
              </a:rPr>
              <a:t>m (22 bands </a:t>
            </a:r>
            <a:r>
              <a:rPr lang="en-US" sz="2000" dirty="0">
                <a:latin typeface="Calibri" charset="0"/>
              </a:rPr>
              <a:t>versus</a:t>
            </a:r>
            <a:r>
              <a:rPr lang="en-US" sz="2000" dirty="0">
                <a:solidFill>
                  <a:srgbClr val="6600FF"/>
                </a:solidFill>
                <a:latin typeface="Calibri" charset="0"/>
              </a:rPr>
              <a:t> 36 bands</a:t>
            </a:r>
            <a:r>
              <a:rPr lang="en-US" sz="2000" dirty="0">
                <a:solidFill>
                  <a:srgbClr val="FF0000"/>
                </a:solidFill>
                <a:latin typeface="Calibri" charset="0"/>
              </a:rPr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rgbClr val="000000"/>
                </a:solidFill>
                <a:latin typeface="Calibri" charset="0"/>
              </a:rPr>
              <a:t>Spatial Resolution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:  </a:t>
            </a:r>
            <a:r>
              <a:rPr lang="en-US" sz="2000" dirty="0">
                <a:solidFill>
                  <a:srgbClr val="FF0000"/>
                </a:solidFill>
                <a:latin typeface="Calibri" charset="0"/>
              </a:rPr>
              <a:t>375m (5 bands) 750m (17 bands): 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versus</a:t>
            </a:r>
            <a:r>
              <a:rPr lang="en-US" sz="2000" dirty="0">
                <a:solidFill>
                  <a:srgbClr val="6600FF"/>
                </a:solidFill>
                <a:latin typeface="Calibri" charset="0"/>
              </a:rPr>
              <a:t> 250m/500m/</a:t>
            </a:r>
            <a:r>
              <a:rPr lang="en-US" sz="2000" dirty="0" smtClean="0">
                <a:solidFill>
                  <a:srgbClr val="6600FF"/>
                </a:solidFill>
                <a:latin typeface="Calibri" charset="0"/>
              </a:rPr>
              <a:t>1km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 dirty="0" smtClean="0">
                <a:latin typeface="Calibri" charset="0"/>
              </a:rPr>
              <a:t>Aerosol retrieval algorithms:  </a:t>
            </a:r>
            <a:r>
              <a:rPr lang="en-US" sz="2000" dirty="0" smtClean="0">
                <a:solidFill>
                  <a:srgbClr val="6600FF"/>
                </a:solidFill>
                <a:latin typeface="Calibri" charset="0"/>
              </a:rPr>
              <a:t>“Physics” similar, but different strategies</a:t>
            </a:r>
            <a:endParaRPr lang="en-US" sz="2000" dirty="0">
              <a:solidFill>
                <a:srgbClr val="6600FF"/>
              </a:solidFill>
              <a:latin typeface="Calibri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 dirty="0">
                <a:latin typeface="Calibri" charset="0"/>
              </a:rPr>
              <a:t>Wavelength bands (nm) </a:t>
            </a:r>
            <a:r>
              <a:rPr lang="en-US" sz="2000" b="1" dirty="0" smtClean="0">
                <a:latin typeface="Calibri" charset="0"/>
              </a:rPr>
              <a:t>that could be used </a:t>
            </a:r>
            <a:r>
              <a:rPr lang="en-US" sz="2000" b="1" dirty="0">
                <a:latin typeface="Calibri" charset="0"/>
              </a:rPr>
              <a:t>for DT aerosol retrieval</a:t>
            </a:r>
            <a:r>
              <a:rPr lang="en-US" sz="2000" dirty="0">
                <a:solidFill>
                  <a:srgbClr val="6600FF"/>
                </a:solidFill>
                <a:latin typeface="Calibri" charset="0"/>
              </a:rPr>
              <a:t>: </a:t>
            </a:r>
            <a:r>
              <a:rPr lang="en-US" sz="2000" dirty="0">
                <a:solidFill>
                  <a:srgbClr val="FF0000"/>
                </a:solidFill>
                <a:latin typeface="Calibri" charset="0"/>
              </a:rPr>
              <a:t>482</a:t>
            </a:r>
            <a:r>
              <a:rPr lang="en-US" sz="2000" dirty="0">
                <a:solidFill>
                  <a:srgbClr val="6600FF"/>
                </a:solidFill>
                <a:latin typeface="Calibri" charset="0"/>
              </a:rPr>
              <a:t> (466), </a:t>
            </a:r>
            <a:r>
              <a:rPr lang="en-US" sz="2000" dirty="0">
                <a:solidFill>
                  <a:srgbClr val="FF0000"/>
                </a:solidFill>
                <a:latin typeface="Calibri" charset="0"/>
              </a:rPr>
              <a:t>551</a:t>
            </a:r>
            <a:r>
              <a:rPr lang="en-US" sz="2000" dirty="0">
                <a:solidFill>
                  <a:srgbClr val="6600FF"/>
                </a:solidFill>
                <a:latin typeface="Calibri" charset="0"/>
              </a:rPr>
              <a:t> (553) </a:t>
            </a:r>
            <a:r>
              <a:rPr lang="en-US" sz="2000" dirty="0">
                <a:solidFill>
                  <a:srgbClr val="FF0000"/>
                </a:solidFill>
                <a:latin typeface="Calibri" charset="0"/>
              </a:rPr>
              <a:t>671</a:t>
            </a:r>
            <a:r>
              <a:rPr lang="en-US" sz="2000" dirty="0">
                <a:solidFill>
                  <a:srgbClr val="6600FF"/>
                </a:solidFill>
                <a:latin typeface="Calibri" charset="0"/>
              </a:rPr>
              <a:t> (645), </a:t>
            </a:r>
            <a:r>
              <a:rPr lang="en-US" sz="2000" dirty="0">
                <a:solidFill>
                  <a:srgbClr val="FF0000"/>
                </a:solidFill>
                <a:latin typeface="Calibri" charset="0"/>
              </a:rPr>
              <a:t>861</a:t>
            </a:r>
            <a:r>
              <a:rPr lang="en-US" sz="2000" dirty="0">
                <a:solidFill>
                  <a:srgbClr val="6600FF"/>
                </a:solidFill>
                <a:latin typeface="Calibri" charset="0"/>
              </a:rPr>
              <a:t> (855), </a:t>
            </a:r>
            <a:r>
              <a:rPr lang="en-US" sz="2000" dirty="0">
                <a:solidFill>
                  <a:srgbClr val="FF0000"/>
                </a:solidFill>
                <a:latin typeface="Calibri" charset="0"/>
              </a:rPr>
              <a:t>2257</a:t>
            </a:r>
            <a:r>
              <a:rPr lang="en-US" sz="2000" dirty="0">
                <a:solidFill>
                  <a:srgbClr val="6600FF"/>
                </a:solidFill>
                <a:latin typeface="Calibri" charset="0"/>
              </a:rPr>
              <a:t> (2113) </a:t>
            </a:r>
            <a:r>
              <a:rPr lang="en-US" sz="2000" dirty="0">
                <a:solidFill>
                  <a:srgbClr val="6600FF"/>
                </a:solidFill>
                <a:latin typeface="Calibri" charset="0"/>
                <a:sym typeface="Wingdings" charset="0"/>
              </a:rPr>
              <a:t> </a:t>
            </a:r>
            <a:r>
              <a:rPr lang="en-US" sz="2000" dirty="0">
                <a:latin typeface="Calibri" charset="0"/>
                <a:sym typeface="Wingdings" charset="0"/>
              </a:rPr>
              <a:t>differences in Rayleigh optical depth, surface optics, gas absorption</a:t>
            </a:r>
            <a:r>
              <a:rPr lang="en-US" sz="2000" dirty="0">
                <a:solidFill>
                  <a:srgbClr val="6600FF"/>
                </a:solidFill>
                <a:latin typeface="Calibri" charset="0"/>
                <a:sym typeface="Wingdings" charset="0"/>
              </a:rPr>
              <a:t>. </a:t>
            </a:r>
            <a:endParaRPr lang="en-US" sz="2000" dirty="0">
              <a:solidFill>
                <a:srgbClr val="6600FF"/>
              </a:solidFill>
              <a:latin typeface="Calibri" charset="0"/>
            </a:endParaRPr>
          </a:p>
        </p:txBody>
      </p:sp>
      <p:sp>
        <p:nvSpPr>
          <p:cNvPr id="14340" name="TextBox 9"/>
          <p:cNvSpPr txBox="1">
            <a:spLocks noChangeArrowheads="1"/>
          </p:cNvSpPr>
          <p:nvPr/>
        </p:nvSpPr>
        <p:spPr bwMode="auto">
          <a:xfrm>
            <a:off x="4702175" y="3819525"/>
            <a:ext cx="4391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Suomi-NPP (13:30 Local Time 14.1 revs/day);  </a:t>
            </a:r>
          </a:p>
        </p:txBody>
      </p:sp>
      <p:sp>
        <p:nvSpPr>
          <p:cNvPr id="14342" name="TextBox 8"/>
          <p:cNvSpPr txBox="1">
            <a:spLocks noChangeArrowheads="1"/>
          </p:cNvSpPr>
          <p:nvPr/>
        </p:nvSpPr>
        <p:spPr bwMode="auto">
          <a:xfrm>
            <a:off x="471488" y="3819525"/>
            <a:ext cx="3829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6600FF"/>
                </a:solidFill>
              </a:rPr>
              <a:t>Aqua (13:30 Local Time, 14.6 revs/day)</a:t>
            </a:r>
          </a:p>
        </p:txBody>
      </p:sp>
      <p:pic>
        <p:nvPicPr>
          <p:cNvPr id="8" name="Picture 7" descr="Levy2014_Figure1_V4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927" y="4292600"/>
            <a:ext cx="9053273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08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07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VIIRS Aerosol Algorithm (NOAA-IDPS)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From NOAA/NESDIS/STAR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315467"/>
            <a:ext cx="8229600" cy="4798238"/>
          </a:xfrm>
        </p:spPr>
        <p:txBody>
          <a:bodyPr>
            <a:normAutofit/>
          </a:bodyPr>
          <a:lstStyle/>
          <a:p>
            <a:r>
              <a:rPr lang="en-US" sz="2200" dirty="0" smtClean="0"/>
              <a:t>Multi-spectral over dark surface</a:t>
            </a:r>
          </a:p>
          <a:p>
            <a:r>
              <a:rPr lang="en-US" sz="2200" dirty="0" smtClean="0"/>
              <a:t>Separate algorithms used over land and ocean</a:t>
            </a:r>
          </a:p>
          <a:p>
            <a:r>
              <a:rPr lang="en-US" sz="2200" dirty="0" smtClean="0"/>
              <a:t>Algorithm heritages</a:t>
            </a:r>
          </a:p>
          <a:p>
            <a:pPr lvl="1"/>
            <a:r>
              <a:rPr lang="en-US" sz="2200" dirty="0" smtClean="0"/>
              <a:t>over land: MODIS atmospheric correction (e.g. the MOD09 product)</a:t>
            </a:r>
          </a:p>
          <a:p>
            <a:pPr lvl="1"/>
            <a:r>
              <a:rPr lang="en-US" sz="2200" dirty="0" smtClean="0"/>
              <a:t>over ocean: MODIS aerosol retrieval (MOD04 product)</a:t>
            </a:r>
          </a:p>
          <a:p>
            <a:r>
              <a:rPr lang="en-US" sz="2200" dirty="0" smtClean="0"/>
              <a:t>Many years of development work:</a:t>
            </a:r>
          </a:p>
          <a:p>
            <a:r>
              <a:rPr lang="en-US" sz="2200" dirty="0" smtClean="0"/>
              <a:t>Retrieves:  AOD (at 0.55 </a:t>
            </a:r>
            <a:r>
              <a:rPr lang="en-US" sz="2200" dirty="0" smtClean="0">
                <a:latin typeface="Symbol" charset="2"/>
                <a:cs typeface="Symbol" charset="2"/>
              </a:rPr>
              <a:t>m</a:t>
            </a:r>
            <a:r>
              <a:rPr lang="en-US" sz="2200" dirty="0" smtClean="0"/>
              <a:t>m and spectral)</a:t>
            </a:r>
            <a:r>
              <a:rPr lang="en-US" sz="2200" dirty="0"/>
              <a:t>, </a:t>
            </a:r>
            <a:r>
              <a:rPr lang="en-US" sz="2200" dirty="0" err="1"/>
              <a:t>Ångström</a:t>
            </a:r>
            <a:r>
              <a:rPr lang="en-US" sz="2200" dirty="0"/>
              <a:t>  </a:t>
            </a:r>
            <a:r>
              <a:rPr lang="en-US" sz="2200" dirty="0" smtClean="0"/>
              <a:t>Exponent (AE), Suspended Matter (aerosol classification), </a:t>
            </a:r>
            <a:r>
              <a:rPr lang="en-US" sz="2200" dirty="0" err="1" smtClean="0"/>
              <a:t>etc</a:t>
            </a:r>
            <a:endParaRPr lang="en-US" sz="2200" dirty="0" smtClean="0"/>
          </a:p>
          <a:p>
            <a:r>
              <a:rPr lang="en-US" sz="2200" dirty="0"/>
              <a:t>NOAA CLASS: The Primary Gateway for the VIIRS Data </a:t>
            </a:r>
            <a:r>
              <a:rPr lang="en-US" sz="2200" dirty="0" smtClean="0"/>
              <a:t>Distribution</a:t>
            </a:r>
          </a:p>
          <a:p>
            <a:r>
              <a:rPr lang="en-US" sz="2200" dirty="0" smtClean="0"/>
              <a:t>“Validated Stage 2” (published) since 23 Jan 2013. </a:t>
            </a:r>
          </a:p>
          <a:p>
            <a:r>
              <a:rPr lang="en-US" sz="2200" dirty="0" smtClean="0"/>
              <a:t>Provides data in HDF5 format (compared to HDF4-ish for MODIS)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xmlns="" val="132548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563" y="90488"/>
            <a:ext cx="8229600" cy="561975"/>
          </a:xfrm>
          <a:solidFill>
            <a:srgbClr val="EEECE1"/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ea typeface="+mj-ea"/>
                <a:cs typeface="+mj-cs"/>
              </a:rPr>
              <a:t>Aerosol retrieval: Different algorithms</a:t>
            </a:r>
            <a:endParaRPr lang="en-US" sz="3200" dirty="0">
              <a:ea typeface="+mj-ea"/>
              <a:cs typeface="+mj-cs"/>
            </a:endParaRPr>
          </a:p>
        </p:txBody>
      </p:sp>
      <p:sp>
        <p:nvSpPr>
          <p:cNvPr id="16389" name="TextBox 21"/>
          <p:cNvSpPr txBox="1">
            <a:spLocks noChangeArrowheads="1"/>
          </p:cNvSpPr>
          <p:nvPr/>
        </p:nvSpPr>
        <p:spPr bwMode="auto">
          <a:xfrm>
            <a:off x="211138" y="5934670"/>
            <a:ext cx="87757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dirty="0"/>
              <a:t>Differences in wavelengths, cloud masks, pixel selection technique, quality assurance </a:t>
            </a:r>
            <a:r>
              <a:rPr lang="en-US" dirty="0" err="1"/>
              <a:t>etc</a:t>
            </a:r>
            <a:r>
              <a:rPr lang="en-US" dirty="0"/>
              <a:t>:       </a:t>
            </a:r>
          </a:p>
          <a:p>
            <a:pPr>
              <a:buFont typeface="Arial" charset="0"/>
              <a:buChar char="•"/>
            </a:pPr>
            <a:r>
              <a:rPr lang="en-US" dirty="0"/>
              <a:t>Also, not exactly overlapping orbits (note 5 min difference). </a:t>
            </a:r>
            <a:endParaRPr lang="en-US" dirty="0" smtClean="0"/>
          </a:p>
          <a:p>
            <a:pPr>
              <a:buFont typeface="Arial" charset="0"/>
              <a:buChar char="•"/>
            </a:pPr>
            <a:r>
              <a:rPr lang="en-US" dirty="0" smtClean="0"/>
              <a:t>Note, 86 second VIIRS granules aggregated to 5 minutes.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81675" y="3221038"/>
            <a:ext cx="3362325" cy="2584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+mn-ea"/>
                <a:cs typeface="+mn-cs"/>
              </a:rPr>
              <a:t>Land retrieval algorithm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“heritage” circa 1997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(Kaufman, </a:t>
            </a:r>
            <a:r>
              <a:rPr lang="en-US" dirty="0" err="1">
                <a:latin typeface="+mn-lt"/>
                <a:ea typeface="+mn-ea"/>
                <a:cs typeface="+mn-cs"/>
              </a:rPr>
              <a:t>Tanré</a:t>
            </a:r>
            <a:r>
              <a:rPr lang="en-US" dirty="0">
                <a:latin typeface="+mn-lt"/>
                <a:ea typeface="+mn-ea"/>
                <a:cs typeface="+mn-cs"/>
              </a:rPr>
              <a:t>, </a:t>
            </a:r>
            <a:r>
              <a:rPr lang="en-US" dirty="0" err="1">
                <a:latin typeface="+mn-lt"/>
                <a:ea typeface="+mn-ea"/>
                <a:cs typeface="+mn-cs"/>
              </a:rPr>
              <a:t>Vermote</a:t>
            </a:r>
            <a:r>
              <a:rPr lang="en-US" dirty="0">
                <a:latin typeface="+mn-lt"/>
                <a:ea typeface="+mn-ea"/>
                <a:cs typeface="+mn-cs"/>
              </a:rPr>
              <a:t>,…)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MODIS:  C6 “dark-target”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	(Levy et al., 2007, 2013)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VIIRS:  C5 “atmos. correction” (</a:t>
            </a:r>
            <a:r>
              <a:rPr lang="en-US" dirty="0" err="1">
                <a:latin typeface="+mn-lt"/>
                <a:ea typeface="+mn-ea"/>
                <a:cs typeface="+mn-cs"/>
              </a:rPr>
              <a:t>Vermote</a:t>
            </a:r>
            <a:r>
              <a:rPr lang="en-US" dirty="0">
                <a:latin typeface="+mn-lt"/>
                <a:ea typeface="+mn-ea"/>
                <a:cs typeface="+mn-cs"/>
              </a:rPr>
              <a:t> et al., 2008).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81675" y="795338"/>
            <a:ext cx="3362325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+mn-ea"/>
                <a:cs typeface="+mn-cs"/>
              </a:rPr>
              <a:t>Ocean retrieval algorithm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“heritage” circa 1997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(</a:t>
            </a:r>
            <a:r>
              <a:rPr lang="en-US" dirty="0" err="1">
                <a:latin typeface="+mn-lt"/>
                <a:ea typeface="+mn-ea"/>
                <a:cs typeface="+mn-cs"/>
              </a:rPr>
              <a:t>Tanré</a:t>
            </a:r>
            <a:r>
              <a:rPr lang="en-US" dirty="0">
                <a:latin typeface="+mn-lt"/>
                <a:ea typeface="+mn-ea"/>
                <a:cs typeface="+mn-cs"/>
              </a:rPr>
              <a:t>, Kaufman, Remer,… 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MODIS:  C6 assumptions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	(Levy et al., 2013)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VIIRS:  C5-like assumptions  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(Remer et al., 2005)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7584" y="795338"/>
            <a:ext cx="4930819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/>
              <a:t>Granules over India (Mar 5, 2013, </a:t>
            </a:r>
            <a:r>
              <a:rPr lang="en-US" dirty="0" smtClean="0"/>
              <a:t>0735/0740 </a:t>
            </a:r>
            <a:r>
              <a:rPr lang="en-US" dirty="0"/>
              <a:t>UTC)</a:t>
            </a:r>
          </a:p>
        </p:txBody>
      </p: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3960128" y="3103563"/>
            <a:ext cx="841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MODIS</a:t>
            </a:r>
          </a:p>
        </p:txBody>
      </p:sp>
      <p:sp>
        <p:nvSpPr>
          <p:cNvPr id="24" name="TextBox 16"/>
          <p:cNvSpPr txBox="1">
            <a:spLocks noChangeArrowheads="1"/>
          </p:cNvSpPr>
          <p:nvPr/>
        </p:nvSpPr>
        <p:spPr bwMode="auto">
          <a:xfrm>
            <a:off x="2189419" y="3103563"/>
            <a:ext cx="663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VIIRS</a:t>
            </a:r>
          </a:p>
        </p:txBody>
      </p:sp>
      <p:pic>
        <p:nvPicPr>
          <p:cNvPr id="10" name="Picture 9" descr="Figure2_Levy2015_V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6563" y="1164670"/>
            <a:ext cx="4590365" cy="459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041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4"/>
            <a:ext cx="8686800" cy="543288"/>
          </a:xfrm>
        </p:spPr>
        <p:txBody>
          <a:bodyPr>
            <a:noAutofit/>
          </a:bodyPr>
          <a:lstStyle/>
          <a:p>
            <a:r>
              <a:rPr lang="en-US" sz="3200" dirty="0" smtClean="0"/>
              <a:t>Monthly mean AOD for Spring 2013 (Mar-May)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110684" y="6346806"/>
            <a:ext cx="6380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MODIS C6 and VIIRS-EDR are similar, yet different</a:t>
            </a:r>
            <a:endParaRPr lang="en-US" sz="2400" dirty="0"/>
          </a:p>
        </p:txBody>
      </p:sp>
      <p:pic>
        <p:nvPicPr>
          <p:cNvPr id="6" name="Picture 5" descr="Figure3_MAM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8500" y="546282"/>
            <a:ext cx="7438321" cy="560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781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68300" y="152400"/>
            <a:ext cx="8432800" cy="762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Aerosol Climate </a:t>
            </a:r>
            <a:r>
              <a:rPr lang="en-US" dirty="0">
                <a:ea typeface="+mj-ea"/>
                <a:cs typeface="+mj-cs"/>
              </a:rPr>
              <a:t>Data Records (CDRs</a:t>
            </a:r>
            <a:r>
              <a:rPr lang="en-US" dirty="0" smtClean="0">
                <a:ea typeface="+mj-ea"/>
                <a:cs typeface="+mj-cs"/>
              </a:rPr>
              <a:t>)?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687763"/>
            <a:ext cx="7772400" cy="2286000"/>
          </a:xfrm>
        </p:spPr>
        <p:txBody>
          <a:bodyPr/>
          <a:lstStyle/>
          <a:p>
            <a:pPr lvl="1" algn="ctr">
              <a:buFontTx/>
              <a:buNone/>
            </a:pPr>
            <a:r>
              <a:rPr lang="en-US" sz="3200">
                <a:solidFill>
                  <a:srgbClr val="000000"/>
                </a:solidFill>
                <a:latin typeface="Calibri" charset="0"/>
              </a:rPr>
              <a:t>Some requirements</a:t>
            </a:r>
          </a:p>
          <a:p>
            <a:r>
              <a:rPr lang="en-US" sz="2400">
                <a:solidFill>
                  <a:srgbClr val="000000"/>
                </a:solidFill>
                <a:latin typeface="Calibri" charset="0"/>
              </a:rPr>
              <a:t>Measurements sustained over decades</a:t>
            </a:r>
          </a:p>
          <a:p>
            <a:r>
              <a:rPr lang="en-US" sz="2400">
                <a:solidFill>
                  <a:srgbClr val="000000"/>
                </a:solidFill>
                <a:latin typeface="Calibri" charset="0"/>
              </a:rPr>
              <a:t>Measurement of measurement performance (e.g. calibration, stability)</a:t>
            </a:r>
          </a:p>
          <a:p>
            <a:r>
              <a:rPr lang="en-US" sz="2400">
                <a:solidFill>
                  <a:srgbClr val="000000"/>
                </a:solidFill>
                <a:latin typeface="Calibri" charset="0"/>
              </a:rPr>
              <a:t>Acquired from multiple sensors / datasets</a:t>
            </a: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1981200" y="3124200"/>
            <a:ext cx="662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From: Climate Data Records from Environmental Satellites: Interim Report (2004) </a:t>
            </a:r>
          </a:p>
        </p:txBody>
      </p:sp>
      <p:sp>
        <p:nvSpPr>
          <p:cNvPr id="8196" name="Rectangle 7"/>
          <p:cNvSpPr>
            <a:spLocks noChangeArrowheads="1"/>
          </p:cNvSpPr>
          <p:nvPr/>
        </p:nvSpPr>
        <p:spPr bwMode="auto">
          <a:xfrm>
            <a:off x="457200" y="990600"/>
            <a:ext cx="622935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 sz="2400">
                <a:solidFill>
                  <a:srgbClr val="000000"/>
                </a:solidFill>
              </a:rPr>
              <a:t>“</a:t>
            </a:r>
            <a:r>
              <a:rPr lang="en-US" altLang="ja-JP" sz="3200">
                <a:solidFill>
                  <a:srgbClr val="000000"/>
                </a:solidFill>
              </a:rPr>
              <a:t>A time series of measurements of sufficient length, consistency, and continuity to determine climate variability and change.</a:t>
            </a:r>
            <a:r>
              <a:rPr lang="ja-JP" altLang="en-US" sz="3200">
                <a:solidFill>
                  <a:srgbClr val="000000"/>
                </a:solidFill>
              </a:rPr>
              <a:t>”</a:t>
            </a:r>
            <a:endParaRPr lang="en-US" sz="3200">
              <a:solidFill>
                <a:srgbClr val="000000"/>
              </a:solidFill>
            </a:endParaRPr>
          </a:p>
        </p:txBody>
      </p:sp>
      <p:pic>
        <p:nvPicPr>
          <p:cNvPr id="40960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10325" y="990600"/>
            <a:ext cx="2200275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178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500949" y="88892"/>
            <a:ext cx="6089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Create a MODIS like algorithm for VIIRS?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657814"/>
            <a:ext cx="86975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The Intermediate file format (IFF) puts MODIS and VIIRS in “same common denominator” (University of Wisconsin)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MODIS-IFF is 1 km resolution for all bands, VIIRS-IFF is 750 m (no high-resolution bands for either MODIS or VIIRS)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Use 10 x 10 pixel retrieval boxes (so 10 km for MODIS; 7.5 km for VIIRS).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Run lookup tables to account for different wavelengths</a:t>
            </a:r>
          </a:p>
        </p:txBody>
      </p:sp>
      <p:pic>
        <p:nvPicPr>
          <p:cNvPr id="9" name="Picture 8" descr="Levy2014_Figure4_V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4676" y="2858752"/>
            <a:ext cx="72898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759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053932" y="106682"/>
            <a:ext cx="5364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Same algorithm on both platforms?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30970" y="5842337"/>
            <a:ext cx="7332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0"/>
              <a:buChar char="à"/>
            </a:pPr>
            <a:r>
              <a:rPr lang="en-US" sz="2000" dirty="0" smtClean="0"/>
              <a:t>Much more similar AOD structure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dirty="0" smtClean="0"/>
              <a:t>Still differences in coverage and magnitude. We are learning why. </a:t>
            </a:r>
            <a:r>
              <a:rPr lang="en-US" sz="2000" dirty="0"/>
              <a:t> </a:t>
            </a:r>
            <a:r>
              <a:rPr lang="en-US" sz="2000" dirty="0" smtClean="0"/>
              <a:t>(Cloud masking/spatial variability thresholds?)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5453" y="845802"/>
            <a:ext cx="8697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Apply C6-like thresholds for cloud masking, pixel selection and aggregation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Run “</a:t>
            </a:r>
            <a:r>
              <a:rPr lang="en-US" dirty="0"/>
              <a:t>MODIS-like” algorithm on both M-IFF and V-IFF </a:t>
            </a:r>
            <a:r>
              <a:rPr lang="en-US" dirty="0" smtClean="0"/>
              <a:t>data</a:t>
            </a:r>
            <a:endParaRPr lang="en-US" dirty="0"/>
          </a:p>
        </p:txBody>
      </p:sp>
      <p:pic>
        <p:nvPicPr>
          <p:cNvPr id="9" name="Picture 8" descr="Figure6_Levy2014_V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8646" y="1593733"/>
            <a:ext cx="79121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714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Figure9_Levy2015_V7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910891" y="1268113"/>
            <a:ext cx="3073400" cy="2410892"/>
          </a:xfrm>
          <a:prstGeom prst="rect">
            <a:avLst/>
          </a:prstGeom>
        </p:spPr>
      </p:pic>
      <p:pic>
        <p:nvPicPr>
          <p:cNvPr id="17" name="Picture 16" descr="Figure9_Levy2015_V7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10208"/>
          <a:stretch/>
        </p:blipFill>
        <p:spPr>
          <a:xfrm>
            <a:off x="0" y="-1707199"/>
            <a:ext cx="6095874" cy="5500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98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Gridded seasonal AOD (Spring 2013)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173787"/>
            <a:ext cx="2133600" cy="365125"/>
          </a:xfrm>
        </p:spPr>
        <p:txBody>
          <a:bodyPr/>
          <a:lstStyle/>
          <a:p>
            <a:fld id="{D40DDB34-C3D3-5B47-9DF9-147E51EAE026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 descr="Figure3_MAM2013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910891" y="4298636"/>
            <a:ext cx="2654113" cy="23286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4113" y="4466565"/>
            <a:ext cx="51368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Running MODIS-like on VIIRS has reduced global AOD differences and has similar global sampling</a:t>
            </a:r>
          </a:p>
          <a:p>
            <a:endParaRPr lang="en-US" dirty="0"/>
          </a:p>
          <a:p>
            <a:r>
              <a:rPr lang="en-US" dirty="0" smtClean="0"/>
              <a:t>Systematic bias over ocean (VIIRS high by 15%)</a:t>
            </a:r>
          </a:p>
          <a:p>
            <a:endParaRPr lang="en-US" dirty="0"/>
          </a:p>
          <a:p>
            <a:r>
              <a:rPr lang="en-US" dirty="0" smtClean="0"/>
              <a:t>Not systematic bias over land (MODIS high by 5%)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35745" y="3717105"/>
            <a:ext cx="987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Versus… 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046139" y="3480330"/>
            <a:ext cx="1848360" cy="15774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47009" y="1154460"/>
            <a:ext cx="8410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MODIS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77408" y="1154858"/>
            <a:ext cx="20635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MODIS-like on VIIRS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52408" y="1166938"/>
            <a:ext cx="17138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Difference M - 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60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305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Comparing gridded AOD (Spring 2013)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2" name="Picture 11" descr="Levy2014_FigureX_griddedscatter_MC6_VEDR_V4p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62100" y="937963"/>
            <a:ext cx="6451600" cy="28673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700" y="1930400"/>
            <a:ext cx="14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VIIRS_EDR </a:t>
            </a:r>
            <a:r>
              <a:rPr lang="en-US" dirty="0" err="1" smtClean="0"/>
              <a:t>vs</a:t>
            </a:r>
            <a:r>
              <a:rPr lang="en-US" dirty="0" smtClean="0"/>
              <a:t> MODIS</a:t>
            </a:r>
            <a:endParaRPr lang="en-US" dirty="0"/>
          </a:p>
        </p:txBody>
      </p:sp>
      <p:pic>
        <p:nvPicPr>
          <p:cNvPr id="13" name="Picture 12" descr="Figure10_Levy2014_griddedscatter_MC6_MLM_MLV_V6.ep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49196"/>
          <a:stretch/>
        </p:blipFill>
        <p:spPr>
          <a:xfrm>
            <a:off x="1562100" y="3879710"/>
            <a:ext cx="6218565" cy="28069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2100" y="4724400"/>
            <a:ext cx="142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MODIS-like (VIIRS) </a:t>
            </a:r>
            <a:r>
              <a:rPr lang="en-US" dirty="0" err="1" smtClean="0"/>
              <a:t>vs</a:t>
            </a:r>
            <a:r>
              <a:rPr lang="en-US" dirty="0" smtClean="0"/>
              <a:t> MODIS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98718" y="4711700"/>
            <a:ext cx="1845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New data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More like MODIS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But 1.15 slope over ocean!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024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12_Levy2014_AE_V7p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688340"/>
            <a:ext cx="9144000" cy="503037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9538"/>
            <a:ext cx="8229600" cy="5788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Angstrom Exponent (0.55 / 0.86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25700" y="2946400"/>
            <a:ext cx="2247900" cy="210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6172200"/>
            <a:ext cx="75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MODIS-like on VIIRS has Angstrom Exponent that looks much more like MODIS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4698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733197"/>
            <a:ext cx="3761145" cy="142639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Comparing to AERONET and calibration (2013)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486400" y="6381620"/>
            <a:ext cx="2133600" cy="365125"/>
          </a:xfrm>
        </p:spPr>
        <p:txBody>
          <a:bodyPr/>
          <a:lstStyle/>
          <a:p>
            <a:fld id="{D40DDB34-C3D3-5B47-9DF9-147E51EAE02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49" y="3480414"/>
            <a:ext cx="8837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MODIS-like on VIIRS has great correlation (R</a:t>
            </a:r>
            <a:r>
              <a:rPr lang="en-US" baseline="30000" dirty="0" smtClean="0"/>
              <a:t>2</a:t>
            </a:r>
            <a:r>
              <a:rPr lang="en-US" dirty="0" smtClean="0"/>
              <a:t> &gt; 0.9) but 1.17 slope!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VIIRS reflectance may be 2% high in some bands?   (e.g. </a:t>
            </a:r>
            <a:r>
              <a:rPr lang="en-US" dirty="0" err="1" smtClean="0"/>
              <a:t>Uprety</a:t>
            </a:r>
            <a:r>
              <a:rPr lang="en-US" dirty="0" smtClean="0"/>
              <a:t> et al., 2013)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2% high bias can give a 1.17 slope over ocean without the adding bias to land. 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889534" y="4635501"/>
            <a:ext cx="6730465" cy="2111244"/>
            <a:chOff x="4411119" y="5091999"/>
            <a:chExt cx="4769933" cy="162655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411119" y="5114441"/>
              <a:ext cx="4769933" cy="160411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055191" y="6356350"/>
              <a:ext cx="1577838" cy="15388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000" dirty="0" smtClean="0"/>
                <a:t>0.856 or 0.861 Reflectance</a:t>
              </a:r>
              <a:endParaRPr lang="en-US" sz="1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33029" y="6354862"/>
              <a:ext cx="1484351" cy="15388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000" dirty="0" smtClean="0"/>
                <a:t>% Difference Reflectance</a:t>
              </a:r>
              <a:endParaRPr lang="en-US" sz="1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83016" y="5091999"/>
              <a:ext cx="1086666" cy="13666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tIns="0" bIns="0" rtlCol="0">
              <a:spAutoFit/>
            </a:bodyPr>
            <a:lstStyle/>
            <a:p>
              <a:pPr algn="ctr"/>
              <a:r>
                <a:rPr lang="en-US" sz="1000" dirty="0" smtClean="0"/>
                <a:t>MODIS: 0.856 um Reflect</a:t>
              </a:r>
              <a:endParaRPr lang="en-US" sz="1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36736" y="5096627"/>
              <a:ext cx="1014895" cy="13666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tIns="0" bIns="0" rtlCol="0">
              <a:spAutoFit/>
            </a:bodyPr>
            <a:lstStyle/>
            <a:p>
              <a:pPr algn="ctr"/>
              <a:r>
                <a:rPr lang="en-US" sz="1000" dirty="0" smtClean="0"/>
                <a:t>VIIRS: 0.861 um Reflect</a:t>
              </a:r>
              <a:endParaRPr lang="en-US" sz="1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792091" y="5096627"/>
              <a:ext cx="965517" cy="13666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tIns="0" bIns="0" rtlCol="0">
              <a:spAutoFit/>
            </a:bodyPr>
            <a:lstStyle/>
            <a:p>
              <a:pPr algn="ctr"/>
              <a:r>
                <a:rPr lang="en-US" sz="1000" dirty="0" smtClean="0"/>
                <a:t>VIIRS – MODIS Reflect</a:t>
              </a:r>
              <a:endParaRPr lang="en-US" sz="10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3349" y="263297"/>
            <a:ext cx="5776751" cy="3179017"/>
            <a:chOff x="103349" y="263297"/>
            <a:chExt cx="5776751" cy="317901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t="-1" r="51330" b="65868"/>
            <a:stretch/>
          </p:blipFill>
          <p:spPr>
            <a:xfrm>
              <a:off x="103349" y="263297"/>
              <a:ext cx="3036348" cy="312760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t="33276" r="51330" b="33006"/>
            <a:stretch/>
          </p:blipFill>
          <p:spPr>
            <a:xfrm>
              <a:off x="2783956" y="291935"/>
              <a:ext cx="3096144" cy="3150379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 flipH="1">
              <a:off x="723901" y="596900"/>
              <a:ext cx="2260599" cy="231140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327400" y="596900"/>
              <a:ext cx="1995094" cy="246380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76105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Will VIIRS continue MODIS? </a:t>
            </a:r>
            <a:br>
              <a:rPr lang="en-US" dirty="0" smtClean="0"/>
            </a:br>
            <a:r>
              <a:rPr lang="en-US" dirty="0" smtClean="0"/>
              <a:t>How would we know?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00232"/>
            <a:ext cx="8229601" cy="4705488"/>
          </a:xfrm>
        </p:spPr>
        <p:txBody>
          <a:bodyPr>
            <a:normAutofit/>
          </a:bodyPr>
          <a:lstStyle/>
          <a:p>
            <a:r>
              <a:rPr lang="en-US" dirty="0" smtClean="0"/>
              <a:t>Convergence </a:t>
            </a:r>
            <a:r>
              <a:rPr lang="en-US" dirty="0"/>
              <a:t>of gridded (Level 3 –like) data?</a:t>
            </a:r>
          </a:p>
          <a:p>
            <a:pPr lvl="1"/>
            <a:r>
              <a:rPr lang="en-US" dirty="0"/>
              <a:t>For a day? A month? A season?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What % of grid boxes must be different by less than </a:t>
            </a:r>
            <a:r>
              <a:rPr lang="en-US" dirty="0" smtClean="0">
                <a:solidFill>
                  <a:srgbClr val="FF0000"/>
                </a:solidFill>
              </a:rPr>
              <a:t>X?</a:t>
            </a:r>
          </a:p>
          <a:p>
            <a:pPr lvl="2"/>
            <a:r>
              <a:rPr lang="en-US" dirty="0" smtClean="0"/>
              <a:t> </a:t>
            </a:r>
            <a:r>
              <a:rPr lang="en-US" dirty="0"/>
              <a:t>in AOD? </a:t>
            </a:r>
            <a:r>
              <a:rPr lang="en-US" dirty="0" smtClean="0"/>
              <a:t>        In Angstrom Exponent?</a:t>
            </a:r>
            <a:endParaRPr lang="en-US" dirty="0"/>
          </a:p>
          <a:p>
            <a:r>
              <a:rPr lang="en-US" dirty="0"/>
              <a:t>What about “sampling”? </a:t>
            </a:r>
          </a:p>
          <a:p>
            <a:pPr lvl="1"/>
            <a:r>
              <a:rPr lang="en-US" dirty="0"/>
              <a:t>Even if the mean,  histograms and gridded data looked similar, what about the “</a:t>
            </a:r>
            <a:r>
              <a:rPr lang="en-US" dirty="0" err="1"/>
              <a:t>retrievability</a:t>
            </a:r>
            <a:r>
              <a:rPr lang="en-US" dirty="0"/>
              <a:t>?” </a:t>
            </a:r>
          </a:p>
          <a:p>
            <a:pPr lvl="1"/>
            <a:r>
              <a:rPr lang="en-US" dirty="0"/>
              <a:t>Fraction of retrieved pixels / total </a:t>
            </a:r>
            <a:r>
              <a:rPr lang="en-US" dirty="0" smtClean="0"/>
              <a:t>pixel</a:t>
            </a:r>
          </a:p>
          <a:p>
            <a:r>
              <a:rPr lang="en-US" dirty="0" smtClean="0"/>
              <a:t>Comparison (validation) with AERONET?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487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57200" y="596900"/>
            <a:ext cx="7810500" cy="6121399"/>
            <a:chOff x="1598881" y="24423"/>
            <a:chExt cx="5467216" cy="5168084"/>
          </a:xfrm>
        </p:grpSpPr>
        <p:grpSp>
          <p:nvGrpSpPr>
            <p:cNvPr id="12" name="Group 11"/>
            <p:cNvGrpSpPr/>
            <p:nvPr/>
          </p:nvGrpSpPr>
          <p:grpSpPr>
            <a:xfrm>
              <a:off x="1598881" y="24423"/>
              <a:ext cx="5467216" cy="5168084"/>
              <a:chOff x="1598881" y="24423"/>
              <a:chExt cx="5467216" cy="5168084"/>
            </a:xfrm>
          </p:grpSpPr>
          <p:pic>
            <p:nvPicPr>
              <p:cNvPr id="3" name="Picture 2" descr="modis_viirs_combined_timeline_vsIFF_V6.eps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 b="5112"/>
              <a:stretch/>
            </p:blipFill>
            <p:spPr>
              <a:xfrm>
                <a:off x="1598881" y="24423"/>
                <a:ext cx="5467216" cy="5168084"/>
              </a:xfrm>
              <a:prstGeom prst="rect">
                <a:avLst/>
              </a:prstGeom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2425918" y="2039221"/>
                <a:ext cx="1693258" cy="246221"/>
                <a:chOff x="2425918" y="2039221"/>
                <a:chExt cx="1693258" cy="246221"/>
              </a:xfrm>
            </p:grpSpPr>
            <p:cxnSp>
              <p:nvCxnSpPr>
                <p:cNvPr id="6" name="Straight Arrow Connector 5"/>
                <p:cNvCxnSpPr/>
                <p:nvPr/>
              </p:nvCxnSpPr>
              <p:spPr>
                <a:xfrm flipV="1">
                  <a:off x="2425918" y="2271413"/>
                  <a:ext cx="683815" cy="8142"/>
                </a:xfrm>
                <a:prstGeom prst="straightConnector1">
                  <a:avLst/>
                </a:prstGeom>
                <a:ln w="19050" cmpd="sng">
                  <a:solidFill>
                    <a:srgbClr val="0A481B"/>
                  </a:solidFill>
                  <a:headEnd type="stealth" w="med" len="med"/>
                  <a:tailEnd type="stealth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Arrow Connector 6"/>
                <p:cNvCxnSpPr/>
                <p:nvPr/>
              </p:nvCxnSpPr>
              <p:spPr>
                <a:xfrm>
                  <a:off x="3117874" y="2271414"/>
                  <a:ext cx="1001302" cy="1588"/>
                </a:xfrm>
                <a:prstGeom prst="straightConnector1">
                  <a:avLst/>
                </a:prstGeom>
                <a:ln w="19050" cmpd="sng">
                  <a:solidFill>
                    <a:srgbClr val="0A481B"/>
                  </a:solidFill>
                  <a:headEnd type="stealth" w="med" len="med"/>
                  <a:tailEnd type="stealth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/>
                <p:cNvSpPr txBox="1"/>
                <p:nvPr/>
              </p:nvSpPr>
              <p:spPr>
                <a:xfrm>
                  <a:off x="3209315" y="2039221"/>
                  <a:ext cx="74778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>
                      <a:solidFill>
                        <a:srgbClr val="0A481B"/>
                      </a:solidFill>
                      <a:latin typeface="Helvetica"/>
                      <a:cs typeface="Helvetica"/>
                    </a:rPr>
                    <a:t>Validated</a:t>
                  </a:r>
                  <a:endParaRPr lang="en-US" sz="1000" b="1" dirty="0">
                    <a:solidFill>
                      <a:srgbClr val="0A481B"/>
                    </a:solidFill>
                    <a:latin typeface="Helvetica"/>
                    <a:cs typeface="Helvetica"/>
                  </a:endParaRPr>
                </a:p>
              </p:txBody>
            </p:sp>
          </p:grpSp>
        </p:grpSp>
        <p:sp>
          <p:nvSpPr>
            <p:cNvPr id="18" name="TextBox 17"/>
            <p:cNvSpPr txBox="1"/>
            <p:nvPr/>
          </p:nvSpPr>
          <p:spPr>
            <a:xfrm>
              <a:off x="2545566" y="2045079"/>
              <a:ext cx="4626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0A481B"/>
                  </a:solidFill>
                  <a:latin typeface="Helvetica"/>
                  <a:cs typeface="Helvetica"/>
                </a:rPr>
                <a:t>Beta</a:t>
              </a:r>
              <a:endParaRPr lang="en-US" sz="1000" b="1" dirty="0">
                <a:solidFill>
                  <a:srgbClr val="0A481B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5254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time series (of sorts) so far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1493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Summary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914399"/>
            <a:ext cx="8319678" cy="559488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MODIS-DT Collection 6 – </a:t>
            </a:r>
          </a:p>
          <a:p>
            <a:pPr lvl="1"/>
            <a:r>
              <a:rPr lang="en-US" dirty="0" smtClean="0"/>
              <a:t>Aqua/Terra level 2, 3 available now; </a:t>
            </a:r>
          </a:p>
          <a:p>
            <a:pPr lvl="1"/>
            <a:r>
              <a:rPr lang="en-US" dirty="0" smtClean="0"/>
              <a:t>Extended diagnostics, DT/DB merge, science improvements</a:t>
            </a:r>
          </a:p>
          <a:p>
            <a:pPr lvl="1"/>
            <a:r>
              <a:rPr lang="en-US" dirty="0" smtClean="0"/>
              <a:t>“Trending” issues reduced, but 15% or 0.02 Terra/Aqua offset remains .</a:t>
            </a:r>
          </a:p>
          <a:p>
            <a:r>
              <a:rPr lang="en-US" dirty="0" smtClean="0"/>
              <a:t>VIIRS-IDPS (MODIS-</a:t>
            </a:r>
            <a:r>
              <a:rPr lang="en-US" dirty="0" err="1" smtClean="0"/>
              <a:t>ish</a:t>
            </a:r>
            <a:r>
              <a:rPr lang="en-US" dirty="0" smtClean="0"/>
              <a:t> over ocean; not over land)</a:t>
            </a:r>
          </a:p>
          <a:p>
            <a:pPr lvl="1"/>
            <a:r>
              <a:rPr lang="en-US" dirty="0"/>
              <a:t>VIIRS is “similar” instrument, yet different then MODIS</a:t>
            </a:r>
          </a:p>
          <a:p>
            <a:pPr lvl="1"/>
            <a:r>
              <a:rPr lang="en-US" dirty="0"/>
              <a:t>The NOAA product </a:t>
            </a:r>
            <a:r>
              <a:rPr lang="en-US" dirty="0" smtClean="0"/>
              <a:t>has similar </a:t>
            </a:r>
            <a:r>
              <a:rPr lang="en-US" dirty="0"/>
              <a:t>global </a:t>
            </a:r>
            <a:r>
              <a:rPr lang="en-US" dirty="0" smtClean="0"/>
              <a:t>EE to MODIS (over ocean). </a:t>
            </a:r>
            <a:endParaRPr lang="en-US" dirty="0"/>
          </a:p>
          <a:p>
            <a:pPr lvl="1"/>
            <a:r>
              <a:rPr lang="en-US" dirty="0"/>
              <a:t>With 50% wider swath, VIIRS has daily coverage</a:t>
            </a:r>
          </a:p>
          <a:p>
            <a:r>
              <a:rPr lang="en-US" dirty="0" smtClean="0"/>
              <a:t>VIIRS-DT – now,</a:t>
            </a:r>
          </a:p>
          <a:p>
            <a:pPr lvl="1"/>
            <a:r>
              <a:rPr lang="en-US" dirty="0" smtClean="0"/>
              <a:t>Ensures </a:t>
            </a:r>
            <a:r>
              <a:rPr lang="en-US" i="1" dirty="0" smtClean="0"/>
              <a:t>algorithm</a:t>
            </a:r>
            <a:r>
              <a:rPr lang="en-US" dirty="0" smtClean="0"/>
              <a:t> consistency with MODIS DT.  </a:t>
            </a:r>
          </a:p>
          <a:p>
            <a:pPr lvl="1"/>
            <a:r>
              <a:rPr lang="en-US" dirty="0" smtClean="0"/>
              <a:t>IFF-based granules are being processed now (we are sharing)</a:t>
            </a:r>
          </a:p>
          <a:p>
            <a:pPr lvl="1"/>
            <a:r>
              <a:rPr lang="en-US" dirty="0" smtClean="0"/>
              <a:t>20% NPP/Aqua offset over ocean. </a:t>
            </a:r>
          </a:p>
          <a:p>
            <a:pPr lvl="1"/>
            <a:r>
              <a:rPr lang="en-US" dirty="0"/>
              <a:t>Paper will be submitted by end of May! </a:t>
            </a:r>
            <a:endParaRPr lang="en-US" dirty="0" smtClean="0"/>
          </a:p>
          <a:p>
            <a:r>
              <a:rPr lang="en-US" dirty="0"/>
              <a:t>VIIRS-DT </a:t>
            </a:r>
            <a:r>
              <a:rPr lang="en-US" dirty="0" smtClean="0"/>
              <a:t>- future,</a:t>
            </a:r>
          </a:p>
          <a:p>
            <a:pPr lvl="1"/>
            <a:r>
              <a:rPr lang="en-US" dirty="0" smtClean="0"/>
              <a:t>We don’t have “continuity” yet. </a:t>
            </a:r>
            <a:endParaRPr lang="en-US" dirty="0"/>
          </a:p>
          <a:p>
            <a:pPr lvl="1"/>
            <a:r>
              <a:rPr lang="en-US" dirty="0" smtClean="0"/>
              <a:t>Move towards full resolution (includes I-bands)</a:t>
            </a:r>
          </a:p>
          <a:p>
            <a:pPr lvl="1"/>
            <a:r>
              <a:rPr lang="en-US" dirty="0" smtClean="0"/>
              <a:t>Discussion here at MODIS-VIIRS Science Team meeting (formats, delivery, ATBDs, documentation, etc…)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1694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71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3842"/>
            <a:ext cx="8229600" cy="518250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Can VIIRS continue the MODIS record?</a:t>
            </a:r>
          </a:p>
          <a:p>
            <a:pPr lvl="1"/>
            <a:r>
              <a:rPr lang="en-US" sz="2400" dirty="0" smtClean="0"/>
              <a:t>We believe we need to apply the same algorithm</a:t>
            </a:r>
          </a:p>
          <a:p>
            <a:pPr lvl="1"/>
            <a:r>
              <a:rPr lang="en-US" sz="2400" dirty="0" smtClean="0"/>
              <a:t>Calibration is a concern. </a:t>
            </a:r>
            <a:endParaRPr lang="en-US" sz="2400" dirty="0"/>
          </a:p>
          <a:p>
            <a:r>
              <a:rPr lang="en-US" sz="2400" dirty="0"/>
              <a:t>We still need to define “how similar is good enough”</a:t>
            </a:r>
            <a:r>
              <a:rPr lang="en-US" sz="2400" dirty="0" smtClean="0"/>
              <a:t>? </a:t>
            </a:r>
          </a:p>
          <a:p>
            <a:r>
              <a:rPr lang="en-US" sz="2400" dirty="0" smtClean="0"/>
              <a:t>Which statistics must converge?</a:t>
            </a:r>
          </a:p>
          <a:p>
            <a:pPr lvl="1"/>
            <a:r>
              <a:rPr lang="en-US" sz="2000" dirty="0" smtClean="0"/>
              <a:t>Expected error (validation)</a:t>
            </a:r>
          </a:p>
          <a:p>
            <a:pPr lvl="1"/>
            <a:r>
              <a:rPr lang="en-US" sz="2000" dirty="0" smtClean="0"/>
              <a:t>Sampling</a:t>
            </a:r>
          </a:p>
          <a:p>
            <a:pPr lvl="1"/>
            <a:r>
              <a:rPr lang="en-US" sz="2000" dirty="0" smtClean="0"/>
              <a:t>Means/variance</a:t>
            </a:r>
          </a:p>
          <a:p>
            <a:pPr lvl="1"/>
            <a:r>
              <a:rPr lang="en-US" sz="2000" dirty="0" smtClean="0"/>
              <a:t>At 0.55 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m only? At other wavelengths?</a:t>
            </a:r>
          </a:p>
          <a:p>
            <a:pPr lvl="1"/>
            <a:r>
              <a:rPr lang="en-US" sz="2000" dirty="0" err="1" smtClean="0"/>
              <a:t>Etc</a:t>
            </a:r>
            <a:endParaRPr lang="en-US" sz="2000" dirty="0" smtClean="0"/>
          </a:p>
          <a:p>
            <a:r>
              <a:rPr lang="en-US" sz="2400" dirty="0" smtClean="0"/>
              <a:t>Keep open discussion with our “super-users” (modelers, assimilators, CERES team, </a:t>
            </a:r>
            <a:r>
              <a:rPr lang="en-US" sz="2400" dirty="0" err="1" smtClean="0"/>
              <a:t>etc</a:t>
            </a:r>
            <a:r>
              <a:rPr lang="en-US" sz="2400" dirty="0" smtClean="0"/>
              <a:t>). What do they need?</a:t>
            </a:r>
          </a:p>
        </p:txBody>
      </p:sp>
      <p:pic>
        <p:nvPicPr>
          <p:cNvPr id="4" name="Picture 3" descr="RGB_npp_d20120225_t0610105_e0611347_b01701_c20120225122432788603_noaa_ops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386800" y="21939250"/>
            <a:ext cx="5334000" cy="327263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880372" y="17028617"/>
            <a:ext cx="4326828" cy="4358183"/>
            <a:chOff x="7585772" y="25715417"/>
            <a:chExt cx="4432300" cy="4648200"/>
          </a:xfrm>
        </p:grpSpPr>
        <p:pic>
          <p:nvPicPr>
            <p:cNvPr id="6" name="Picture 5" descr="modis_aerosol_smok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585772" y="25715417"/>
              <a:ext cx="4432300" cy="4648200"/>
            </a:xfrm>
            <a:prstGeom prst="rect">
              <a:avLst/>
            </a:prstGeom>
          </p:spPr>
        </p:pic>
        <p:grpSp>
          <p:nvGrpSpPr>
            <p:cNvPr id="7" name="Group 107"/>
            <p:cNvGrpSpPr/>
            <p:nvPr/>
          </p:nvGrpSpPr>
          <p:grpSpPr>
            <a:xfrm>
              <a:off x="8804196" y="27643675"/>
              <a:ext cx="3162918" cy="1401225"/>
              <a:chOff x="8804196" y="27643675"/>
              <a:chExt cx="3162918" cy="1401225"/>
            </a:xfrm>
          </p:grpSpPr>
          <p:cxnSp>
            <p:nvCxnSpPr>
              <p:cNvPr id="8" name="Straight Connector 7"/>
              <p:cNvCxnSpPr/>
              <p:nvPr/>
            </p:nvCxnSpPr>
            <p:spPr>
              <a:xfrm rot="10800000" flipV="1">
                <a:off x="8944515" y="28409900"/>
                <a:ext cx="3022599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16200000" flipH="1">
                <a:off x="8525415" y="28559765"/>
                <a:ext cx="723899" cy="1651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10800000" flipV="1">
                <a:off x="8804196" y="27643675"/>
                <a:ext cx="3136900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/>
          <p:cNvGrpSpPr/>
          <p:nvPr/>
        </p:nvGrpSpPr>
        <p:grpSpPr>
          <a:xfrm>
            <a:off x="22174200" y="17373600"/>
            <a:ext cx="3784600" cy="3606800"/>
            <a:chOff x="1016000" y="26212800"/>
            <a:chExt cx="4064000" cy="4064000"/>
          </a:xfrm>
        </p:grpSpPr>
        <p:pic>
          <p:nvPicPr>
            <p:cNvPr id="12" name="Picture 11" descr="modis_smoke.rgb143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016000" y="26212800"/>
              <a:ext cx="4064000" cy="4064000"/>
            </a:xfrm>
            <a:prstGeom prst="rect">
              <a:avLst/>
            </a:prstGeom>
          </p:spPr>
        </p:pic>
        <p:grpSp>
          <p:nvGrpSpPr>
            <p:cNvPr id="13" name="Group 109"/>
            <p:cNvGrpSpPr/>
            <p:nvPr/>
          </p:nvGrpSpPr>
          <p:grpSpPr>
            <a:xfrm>
              <a:off x="1866900" y="28079700"/>
              <a:ext cx="3162300" cy="1333500"/>
              <a:chOff x="8648700" y="27711400"/>
              <a:chExt cx="3162300" cy="1333500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rot="10800000" flipV="1">
                <a:off x="8788400" y="28409900"/>
                <a:ext cx="30226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16200000" flipH="1">
                <a:off x="8369300" y="28600400"/>
                <a:ext cx="723900" cy="1651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10800000" flipV="1">
                <a:off x="8674100" y="27711400"/>
                <a:ext cx="31369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" name="Picture 16" descr="viirs_aerosol_smok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051001" y="21920200"/>
            <a:ext cx="6044268" cy="3327400"/>
          </a:xfrm>
          <a:prstGeom prst="rect">
            <a:avLst/>
          </a:prstGeom>
        </p:spPr>
      </p:pic>
      <p:pic>
        <p:nvPicPr>
          <p:cNvPr id="18" name="Picture 17" descr="modis_like_viirs_smok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197800" y="21918468"/>
            <a:ext cx="6082018" cy="33481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47300" y="21475700"/>
            <a:ext cx="2544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RGB</a:t>
            </a:r>
            <a:endParaRPr lang="en-US" sz="3600" b="1" dirty="0">
              <a:latin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990800" y="21602700"/>
            <a:ext cx="43236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Aerosol EDR</a:t>
            </a:r>
            <a:endParaRPr lang="en-US" sz="3600" b="1" dirty="0">
              <a:latin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20000" y="21577300"/>
            <a:ext cx="670771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Algorithm, VIIRS Input</a:t>
            </a:r>
            <a:endParaRPr lang="en-US" sz="3600" b="1" dirty="0">
              <a:latin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745700" y="16649700"/>
            <a:ext cx="2852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RGB</a:t>
            </a:r>
            <a:endParaRPr lang="en-US" sz="3600" b="1" dirty="0">
              <a:latin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495500" y="16675100"/>
            <a:ext cx="588830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Aerosol (06:35 UT)</a:t>
            </a:r>
            <a:endParaRPr lang="en-US" sz="3600" b="1" dirty="0">
              <a:latin typeface="Helvetica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15103363" y="19053715"/>
            <a:ext cx="2324752" cy="5139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2613600" y="18186879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he MODIS aerosol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cloud mask is more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conservative than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the VIIRS VCM.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30844074" y="20675600"/>
            <a:ext cx="3141127" cy="29210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 flipV="1">
            <a:off x="31402876" y="19380200"/>
            <a:ext cx="2328325" cy="1524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RGB_npp_d20120225_t0610105_e0611347_b01701_c20120225122432788603_noaa_ops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539200" y="22091650"/>
            <a:ext cx="5334000" cy="327263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8032772" y="17181017"/>
            <a:ext cx="4326828" cy="4358183"/>
            <a:chOff x="7585772" y="25715417"/>
            <a:chExt cx="4432300" cy="4648200"/>
          </a:xfrm>
        </p:grpSpPr>
        <p:pic>
          <p:nvPicPr>
            <p:cNvPr id="30" name="Picture 29" descr="modis_aerosol_smoke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585772" y="25715417"/>
              <a:ext cx="4432300" cy="4648200"/>
            </a:xfrm>
            <a:prstGeom prst="rect">
              <a:avLst/>
            </a:prstGeom>
          </p:spPr>
        </p:pic>
        <p:grpSp>
          <p:nvGrpSpPr>
            <p:cNvPr id="31" name="Group 107"/>
            <p:cNvGrpSpPr/>
            <p:nvPr/>
          </p:nvGrpSpPr>
          <p:grpSpPr>
            <a:xfrm>
              <a:off x="8804196" y="27643675"/>
              <a:ext cx="3162918" cy="1401225"/>
              <a:chOff x="8804196" y="27643675"/>
              <a:chExt cx="3162918" cy="1401225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rot="10800000" flipV="1">
                <a:off x="8944515" y="28409900"/>
                <a:ext cx="3022599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16200000" flipH="1">
                <a:off x="8525415" y="28559765"/>
                <a:ext cx="723899" cy="1651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10800000" flipV="1">
                <a:off x="8804196" y="27643675"/>
                <a:ext cx="3136900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Group 34"/>
          <p:cNvGrpSpPr/>
          <p:nvPr/>
        </p:nvGrpSpPr>
        <p:grpSpPr>
          <a:xfrm>
            <a:off x="22326600" y="17526000"/>
            <a:ext cx="3784600" cy="3606800"/>
            <a:chOff x="1016000" y="26212800"/>
            <a:chExt cx="4064000" cy="4064000"/>
          </a:xfrm>
        </p:grpSpPr>
        <p:pic>
          <p:nvPicPr>
            <p:cNvPr id="36" name="Picture 35" descr="modis_smoke.rgb143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016000" y="26212800"/>
              <a:ext cx="4064000" cy="4064000"/>
            </a:xfrm>
            <a:prstGeom prst="rect">
              <a:avLst/>
            </a:prstGeom>
          </p:spPr>
        </p:pic>
        <p:grpSp>
          <p:nvGrpSpPr>
            <p:cNvPr id="37" name="Group 109"/>
            <p:cNvGrpSpPr/>
            <p:nvPr/>
          </p:nvGrpSpPr>
          <p:grpSpPr>
            <a:xfrm>
              <a:off x="1866900" y="28079700"/>
              <a:ext cx="3162300" cy="1333500"/>
              <a:chOff x="8648700" y="27711400"/>
              <a:chExt cx="3162300" cy="1333500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rot="10800000" flipV="1">
                <a:off x="8788400" y="28409900"/>
                <a:ext cx="30226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16200000" flipH="1">
                <a:off x="8369300" y="28600400"/>
                <a:ext cx="723900" cy="1651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10800000" flipV="1">
                <a:off x="8674100" y="27711400"/>
                <a:ext cx="31369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1" name="Picture 40" descr="viirs_aerosol_smok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203401" y="22072600"/>
            <a:ext cx="6044268" cy="3327400"/>
          </a:xfrm>
          <a:prstGeom prst="rect">
            <a:avLst/>
          </a:prstGeom>
        </p:spPr>
      </p:pic>
      <p:pic>
        <p:nvPicPr>
          <p:cNvPr id="42" name="Picture 41" descr="modis_like_viirs_smok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350200" y="22070868"/>
            <a:ext cx="6082018" cy="334818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2999700" y="21628100"/>
            <a:ext cx="2544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RGB</a:t>
            </a:r>
            <a:endParaRPr lang="en-US" sz="3600" b="1" dirty="0">
              <a:latin typeface="Helvetic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143200" y="21755100"/>
            <a:ext cx="43236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Aerosol EDR</a:t>
            </a:r>
            <a:endParaRPr lang="en-US" sz="3600" b="1" dirty="0">
              <a:latin typeface="Helvetic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3172400" y="21729700"/>
            <a:ext cx="670771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Algorithm, VIIRS Input</a:t>
            </a:r>
            <a:endParaRPr lang="en-US" sz="3600" b="1" dirty="0">
              <a:latin typeface="Helvetic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898100" y="16802100"/>
            <a:ext cx="2852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RGB</a:t>
            </a:r>
            <a:endParaRPr lang="en-US" sz="3600" b="1" dirty="0">
              <a:latin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7647900" y="16827500"/>
            <a:ext cx="588830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Aerosol (06:35 UT)</a:t>
            </a:r>
            <a:endParaRPr lang="en-US" sz="3600" b="1" dirty="0">
              <a:latin typeface="Helvetica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rot="5400000" flipH="1" flipV="1">
            <a:off x="15255763" y="19206115"/>
            <a:ext cx="2324752" cy="5139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2766000" y="18339279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he MODIS aerosol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cloud mask is more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conservative than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the VIIRS VCM. 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rot="10800000" flipV="1">
            <a:off x="30996474" y="20828000"/>
            <a:ext cx="3141127" cy="29210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10800000" flipV="1">
            <a:off x="31555276" y="19532600"/>
            <a:ext cx="2328325" cy="1524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3208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charset="0"/>
              </a:rPr>
              <a:t>aerosols in the climate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8226"/>
            <a:ext cx="8229600" cy="48387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Understanding climate requires accurate and complete aerosol characterization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… which requires accurate and complete global aerosol data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… which requires global observations. 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… which requires high quality techniques to retrieve aerosol properties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… which requires accurate global measurements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… which requires </a:t>
            </a:r>
            <a:r>
              <a:rPr lang="en-US" dirty="0" smtClean="0">
                <a:solidFill>
                  <a:srgbClr val="FF0000"/>
                </a:solidFill>
                <a:ea typeface="+mn-ea"/>
                <a:cs typeface="+mn-cs"/>
              </a:rPr>
              <a:t>detailed characterization of the sensors and algorithms </a:t>
            </a:r>
            <a:r>
              <a:rPr lang="en-US" dirty="0" smtClean="0">
                <a:ea typeface="+mn-ea"/>
                <a:cs typeface="+mn-cs"/>
              </a:rPr>
              <a:t>being used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 smtClean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68338" y="6232526"/>
            <a:ext cx="801846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700" i="1" dirty="0" smtClean="0">
                <a:solidFill>
                  <a:srgbClr val="000000"/>
                </a:solidFill>
              </a:rPr>
              <a:t>MODIS is 15+ years, how do we extend across decades?</a:t>
            </a:r>
            <a:endParaRPr lang="en-US" sz="27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113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2817" y="1"/>
            <a:ext cx="8403983" cy="16927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98605"/>
            <a:ext cx="4612853" cy="522870"/>
          </a:xfrm>
          <a:noFill/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http://</a:t>
            </a:r>
            <a:r>
              <a:rPr lang="en-US" sz="2800" dirty="0" err="1" smtClean="0">
                <a:solidFill>
                  <a:srgbClr val="FF0000"/>
                </a:solidFill>
              </a:rPr>
              <a:t>darktarget.gsfc.nasa.gov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4357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Web site in development/ATBDs being updated</a:t>
            </a:r>
          </a:p>
          <a:p>
            <a:r>
              <a:rPr lang="en-US" dirty="0" smtClean="0"/>
              <a:t>Reference for all things “dark target”</a:t>
            </a:r>
          </a:p>
          <a:p>
            <a:pPr lvl="1"/>
            <a:r>
              <a:rPr lang="en-US" dirty="0" smtClean="0"/>
              <a:t>The algorithms and assumptions</a:t>
            </a:r>
          </a:p>
          <a:p>
            <a:pPr lvl="1"/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Validation </a:t>
            </a:r>
          </a:p>
          <a:p>
            <a:pPr lvl="1"/>
            <a:r>
              <a:rPr lang="en-US" dirty="0" smtClean="0"/>
              <a:t>Primary publications</a:t>
            </a:r>
          </a:p>
          <a:p>
            <a:pPr lvl="1"/>
            <a:r>
              <a:rPr lang="en-US" dirty="0" smtClean="0"/>
              <a:t>Educational material</a:t>
            </a:r>
          </a:p>
          <a:p>
            <a:pPr lvl="1"/>
            <a:r>
              <a:rPr lang="en-US" dirty="0" smtClean="0"/>
              <a:t>FAQ</a:t>
            </a:r>
          </a:p>
          <a:p>
            <a:pPr lvl="1"/>
            <a:r>
              <a:rPr lang="en-US" dirty="0" smtClean="0"/>
              <a:t>Links to data access</a:t>
            </a:r>
          </a:p>
          <a:p>
            <a:pPr lvl="1"/>
            <a:r>
              <a:rPr lang="en-US" dirty="0" smtClean="0"/>
              <a:t>Considering a “forum”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80179" y="3276793"/>
            <a:ext cx="4163821" cy="344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571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1" cy="845035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1639" indent="-361639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MODIS Collection 6 updates (algorithm wise)</a:t>
            </a:r>
          </a:p>
          <a:p>
            <a:pPr marL="761689" lvl="1" indent="-361639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DT ocean</a:t>
            </a:r>
          </a:p>
          <a:p>
            <a:pPr marL="761689" lvl="1" indent="-361639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DT land</a:t>
            </a:r>
          </a:p>
          <a:p>
            <a:pPr marL="361639" indent="-361639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Terra </a:t>
            </a:r>
            <a:r>
              <a:rPr lang="en-US" dirty="0" err="1" smtClean="0">
                <a:solidFill>
                  <a:srgbClr val="FF0000"/>
                </a:solidFill>
              </a:rPr>
              <a:t>vs</a:t>
            </a:r>
            <a:r>
              <a:rPr lang="en-US" dirty="0" smtClean="0">
                <a:solidFill>
                  <a:srgbClr val="FF0000"/>
                </a:solidFill>
              </a:rPr>
              <a:t> Aqua (and calibration and trends)</a:t>
            </a:r>
          </a:p>
          <a:p>
            <a:pPr marL="361639" indent="-361639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Onward to S-NPP VIIRS and climate data records?</a:t>
            </a:r>
          </a:p>
          <a:p>
            <a:pPr marL="361639" indent="-361639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Summary, challenges, </a:t>
            </a:r>
            <a:r>
              <a:rPr lang="en-US" dirty="0" err="1" smtClean="0">
                <a:solidFill>
                  <a:srgbClr val="FF0000"/>
                </a:solidFill>
              </a:rPr>
              <a:t>etc</a:t>
            </a:r>
            <a:endParaRPr lang="en-US" dirty="0" smtClean="0">
              <a:solidFill>
                <a:srgbClr val="FF0000"/>
              </a:solidFill>
            </a:endParaRPr>
          </a:p>
          <a:p>
            <a:pPr marL="361639" indent="-361639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562180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550" y="91258"/>
            <a:ext cx="8229600" cy="899342"/>
          </a:xfrm>
          <a:solidFill>
            <a:srgbClr val="EEECE1"/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Aerosol retrieval from MODIS</a:t>
            </a:r>
            <a:endParaRPr lang="en-US" sz="3200" dirty="0"/>
          </a:p>
        </p:txBody>
      </p:sp>
      <p:grpSp>
        <p:nvGrpSpPr>
          <p:cNvPr id="3" name="Group 32"/>
          <p:cNvGrpSpPr/>
          <p:nvPr/>
        </p:nvGrpSpPr>
        <p:grpSpPr>
          <a:xfrm>
            <a:off x="5281800" y="1519941"/>
            <a:ext cx="3593812" cy="3025961"/>
            <a:chOff x="457200" y="617375"/>
            <a:chExt cx="3242650" cy="349787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88" y="914847"/>
              <a:ext cx="3200612" cy="3200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1452959" y="2529205"/>
              <a:ext cx="1186359" cy="9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libri" pitchFamily="-107" charset="0"/>
                </a:rPr>
                <a:t>OCEAN</a:t>
              </a:r>
              <a:r>
                <a:rPr lang="en-US" b="1" dirty="0" smtClean="0">
                  <a:solidFill>
                    <a:schemeClr val="bg1"/>
                  </a:solidFill>
                  <a:latin typeface="Calibri" pitchFamily="-107" charset="0"/>
                </a:rPr>
                <a:t> </a:t>
              </a:r>
            </a:p>
            <a:p>
              <a:pPr algn="ctr"/>
              <a:endParaRPr lang="en-US" b="1" dirty="0" smtClean="0">
                <a:solidFill>
                  <a:schemeClr val="bg1"/>
                </a:solidFill>
                <a:latin typeface="Calibri" pitchFamily="-107" charset="0"/>
              </a:endParaRP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Calibri" pitchFamily="-107" charset="0"/>
                </a:rPr>
                <a:t>GLINT</a:t>
              </a:r>
              <a:endParaRPr lang="en-US" b="1" dirty="0">
                <a:solidFill>
                  <a:schemeClr val="bg1"/>
                </a:solidFill>
                <a:latin typeface="Calibri" pitchFamily="-107" charset="0"/>
              </a:endParaRP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462688" y="2611797"/>
              <a:ext cx="7967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libri" pitchFamily="-107" charset="0"/>
                </a:rPr>
                <a:t>LAND</a:t>
              </a: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457200" y="617375"/>
              <a:ext cx="3206100" cy="70788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itchFamily="-107" charset="0"/>
                </a:rPr>
                <a:t>May 4, </a:t>
              </a:r>
              <a:r>
                <a:rPr lang="en-US" sz="2000" b="1" dirty="0" smtClean="0">
                  <a:solidFill>
                    <a:schemeClr val="bg1"/>
                  </a:solidFill>
                  <a:latin typeface="Calibri" pitchFamily="-107" charset="0"/>
                </a:rPr>
                <a:t>2001; 13:25 UTC</a:t>
              </a:r>
            </a:p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Calibri" pitchFamily="-107" charset="0"/>
                </a:rPr>
                <a:t>Level 2 “product”</a:t>
              </a:r>
              <a:endParaRPr lang="en-US" sz="2000" b="1" dirty="0">
                <a:solidFill>
                  <a:schemeClr val="bg1"/>
                </a:solidFill>
                <a:latin typeface="Calibri" pitchFamily="-107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073344" y="2726808"/>
              <a:ext cx="626506" cy="138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Calibri" pitchFamily="-107" charset="0"/>
                </a:rPr>
                <a:t>AOD</a:t>
              </a:r>
            </a:p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Calibri" pitchFamily="-107" charset="0"/>
                </a:rPr>
                <a:t>1.0</a:t>
              </a:r>
            </a:p>
            <a:p>
              <a:pPr algn="r"/>
              <a:endParaRPr lang="en-US" b="1" dirty="0" smtClean="0">
                <a:solidFill>
                  <a:schemeClr val="bg1"/>
                </a:solidFill>
                <a:latin typeface="Calibri" pitchFamily="-107" charset="0"/>
              </a:endParaRPr>
            </a:p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Calibri" pitchFamily="-107" charset="0"/>
                </a:rPr>
                <a:t>0.0</a:t>
              </a:r>
              <a:endParaRPr lang="en-US" b="1" dirty="0">
                <a:solidFill>
                  <a:schemeClr val="bg1"/>
                </a:solidFill>
                <a:latin typeface="Calibri" pitchFamily="-107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6597" y="2128075"/>
            <a:ext cx="3547403" cy="2431225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23872" y="1420188"/>
            <a:ext cx="3510128" cy="70788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itchFamily="-107" charset="0"/>
              </a:rPr>
              <a:t>May 4, </a:t>
            </a:r>
            <a:r>
              <a:rPr lang="en-US" sz="2000" b="1" dirty="0" smtClean="0">
                <a:solidFill>
                  <a:schemeClr val="bg1"/>
                </a:solidFill>
                <a:latin typeface="Calibri" pitchFamily="-107" charset="0"/>
              </a:rPr>
              <a:t>2001; 13:25 UTC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pitchFamily="-107" charset="0"/>
              </a:rPr>
              <a:t>Level 1 “reflectance”</a:t>
            </a:r>
            <a:endParaRPr lang="en-US" sz="2000" b="1" dirty="0">
              <a:solidFill>
                <a:schemeClr val="bg1"/>
              </a:solidFill>
              <a:latin typeface="Calibri" pitchFamily="-107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973700" y="3093274"/>
            <a:ext cx="1212582" cy="14158"/>
          </a:xfrm>
          <a:prstGeom prst="line">
            <a:avLst/>
          </a:prstGeom>
          <a:ln>
            <a:solidFill>
              <a:schemeClr val="tx1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2753" y="947671"/>
            <a:ext cx="300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MODIS observes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5263882" y="1039363"/>
            <a:ext cx="3632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Attributed to aerosol (AOD)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96395" y="4545902"/>
            <a:ext cx="83792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are many different “algorithms” to retrieve aerosol from MODIS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Dark Target (“DT” ocean and land; Levy, </a:t>
            </a:r>
            <a:r>
              <a:rPr lang="en-US" dirty="0" err="1" smtClean="0">
                <a:solidFill>
                  <a:srgbClr val="FF0000"/>
                </a:solidFill>
              </a:rPr>
              <a:t>Mattoo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Munchak</a:t>
            </a:r>
            <a:r>
              <a:rPr lang="en-US" dirty="0" smtClean="0">
                <a:solidFill>
                  <a:srgbClr val="FF0000"/>
                </a:solidFill>
              </a:rPr>
              <a:t>, Remer, </a:t>
            </a:r>
            <a:r>
              <a:rPr lang="en-US" dirty="0" err="1" smtClean="0">
                <a:solidFill>
                  <a:srgbClr val="FF0000"/>
                </a:solidFill>
              </a:rPr>
              <a:t>Tanré</a:t>
            </a:r>
            <a:r>
              <a:rPr lang="en-US" dirty="0" smtClean="0">
                <a:solidFill>
                  <a:srgbClr val="FF0000"/>
                </a:solidFill>
              </a:rPr>
              <a:t>, Kaufman)</a:t>
            </a:r>
          </a:p>
          <a:p>
            <a:pPr marL="342900" indent="-342900">
              <a:buAutoNum type="arabicPeriod"/>
            </a:pPr>
            <a:r>
              <a:rPr lang="en-US" dirty="0" smtClean="0"/>
              <a:t>Deep Blue (“DB” desert and beyond; Hsu, </a:t>
            </a:r>
            <a:r>
              <a:rPr lang="en-US" dirty="0" err="1" smtClean="0"/>
              <a:t>Bettenhousen</a:t>
            </a:r>
            <a:r>
              <a:rPr lang="en-US" dirty="0" smtClean="0"/>
              <a:t>, </a:t>
            </a:r>
            <a:r>
              <a:rPr lang="en-US" dirty="0" err="1" smtClean="0"/>
              <a:t>Sayer</a:t>
            </a:r>
            <a:r>
              <a:rPr lang="en-US" dirty="0" smtClean="0"/>
              <a:t>,.. )</a:t>
            </a:r>
          </a:p>
          <a:p>
            <a:pPr marL="342900" indent="-342900">
              <a:buAutoNum type="arabicPeriod"/>
            </a:pPr>
            <a:r>
              <a:rPr lang="en-US" dirty="0" smtClean="0"/>
              <a:t>MAIAC (coupled with land surface everywhere; </a:t>
            </a:r>
            <a:r>
              <a:rPr lang="en-US" dirty="0" err="1" smtClean="0"/>
              <a:t>Lyapustin</a:t>
            </a:r>
            <a:r>
              <a:rPr lang="en-US" dirty="0" smtClean="0"/>
              <a:t>, Wang, </a:t>
            </a:r>
            <a:r>
              <a:rPr lang="en-US" dirty="0" err="1" smtClean="0"/>
              <a:t>Korkin</a:t>
            </a:r>
            <a:r>
              <a:rPr lang="en-US" dirty="0" smtClean="0"/>
              <a:t>,…)</a:t>
            </a:r>
          </a:p>
          <a:p>
            <a:pPr marL="342900" indent="-342900">
              <a:buAutoNum type="arabicPeriod"/>
            </a:pPr>
            <a:r>
              <a:rPr lang="en-US" dirty="0" smtClean="0"/>
              <a:t>Land/Atmospheric correction (</a:t>
            </a:r>
            <a:r>
              <a:rPr lang="en-US" dirty="0" err="1" smtClean="0"/>
              <a:t>Vermote</a:t>
            </a:r>
            <a:r>
              <a:rPr lang="en-US" dirty="0" smtClean="0"/>
              <a:t>, …)</a:t>
            </a:r>
          </a:p>
          <a:p>
            <a:pPr marL="342900" indent="-342900">
              <a:buAutoNum type="arabicPeriod"/>
            </a:pPr>
            <a:r>
              <a:rPr lang="en-US" dirty="0" smtClean="0"/>
              <a:t>Ocean color/atmospheric correction (McClain, Ahmad, …)</a:t>
            </a:r>
          </a:p>
          <a:p>
            <a:pPr marL="342900" indent="-342900">
              <a:buAutoNum type="arabicPeriod" startAt="5"/>
            </a:pPr>
            <a:r>
              <a:rPr lang="en-US" dirty="0" err="1" smtClean="0"/>
              <a:t>Etc</a:t>
            </a:r>
            <a:r>
              <a:rPr lang="en-US" dirty="0" smtClean="0"/>
              <a:t> (neural net, model assimilation, statistical, … )</a:t>
            </a:r>
          </a:p>
          <a:p>
            <a:pPr marL="342900" indent="-342900">
              <a:buAutoNum type="arabicPeriod" startAt="5"/>
            </a:pPr>
            <a:r>
              <a:rPr lang="en-US" dirty="0" smtClean="0"/>
              <a:t>Your own algorithm (many groups around the world)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339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MODIS Collection 6 updates </a:t>
            </a:r>
            <a:br>
              <a:rPr lang="en-US" dirty="0" smtClean="0"/>
            </a:br>
            <a:r>
              <a:rPr lang="en-US" dirty="0" smtClean="0"/>
              <a:t>(Dark target)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Specifically, the 10 km standard product (MxD04_L2)</a:t>
            </a:r>
          </a:p>
          <a:p>
            <a:r>
              <a:rPr lang="en-US" dirty="0" smtClean="0"/>
              <a:t>There is also a higher resolution product (3km: MxD04_3K), aimed at air quality applications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smtClean="0"/>
              <a:t>There is also a new Deep Blue/ Dark-target “merge” product</a:t>
            </a:r>
            <a:endParaRPr lang="en-US" dirty="0"/>
          </a:p>
          <a:p>
            <a:r>
              <a:rPr lang="en-US" dirty="0" smtClean="0"/>
              <a:t>and Deep Blue is improved greatly everywhere (Next talk!)</a:t>
            </a:r>
          </a:p>
        </p:txBody>
      </p:sp>
    </p:spTree>
    <p:extLst>
      <p:ext uri="{BB962C8B-B14F-4D97-AF65-F5344CB8AC3E}">
        <p14:creationId xmlns:p14="http://schemas.microsoft.com/office/powerpoint/2010/main" xmlns="" val="340163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6736" y="6469441"/>
            <a:ext cx="150064" cy="250068"/>
          </a:xfrm>
        </p:spPr>
        <p:txBody>
          <a:bodyPr/>
          <a:lstStyle/>
          <a:p>
            <a:fld id="{D40DDB34-C3D3-5B47-9DF9-147E51EAE02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165"/>
            <a:ext cx="8229600" cy="588962"/>
          </a:xfrm>
        </p:spPr>
        <p:txBody>
          <a:bodyPr>
            <a:normAutofit/>
          </a:bodyPr>
          <a:lstStyle/>
          <a:p>
            <a:r>
              <a:rPr lang="en-US" sz="3200" dirty="0"/>
              <a:t>Overall changes (C6 </a:t>
            </a:r>
            <a:r>
              <a:rPr lang="en-US" sz="3200" dirty="0" err="1"/>
              <a:t>vs</a:t>
            </a:r>
            <a:r>
              <a:rPr lang="en-US" sz="3200" dirty="0"/>
              <a:t> C5): Aqua, 2008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80118" y="685127"/>
            <a:ext cx="7797082" cy="6083973"/>
            <a:chOff x="711918" y="685127"/>
            <a:chExt cx="7797082" cy="6083973"/>
          </a:xfrm>
        </p:grpSpPr>
        <p:pic>
          <p:nvPicPr>
            <p:cNvPr id="5" name="Picture 4" descr="Fig01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231900" y="685127"/>
              <a:ext cx="7277100" cy="591848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11918" y="1371600"/>
              <a:ext cx="519982" cy="42473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Jan</a:t>
              </a:r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Apr</a:t>
              </a:r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r>
                <a:rPr lang="en-US" dirty="0" smtClean="0"/>
                <a:t>Jul</a:t>
              </a:r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r>
                <a:rPr lang="en-US" dirty="0" smtClean="0"/>
                <a:t>Oct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17600" y="6492101"/>
              <a:ext cx="212600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/>
                <a:t>0.0                          0.8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13300" y="6465113"/>
              <a:ext cx="212363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/>
                <a:t>-0.1        0.0           0.1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805155" y="6164728"/>
            <a:ext cx="1881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DETAILS?? </a:t>
            </a:r>
            <a:r>
              <a:rPr lang="en-US" sz="2400" b="1" dirty="0" smtClean="0">
                <a:sym typeface="Wingdings"/>
              </a:rPr>
              <a:t>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214958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920"/>
            <a:ext cx="8229600" cy="817562"/>
          </a:xfrm>
        </p:spPr>
        <p:txBody>
          <a:bodyPr>
            <a:normAutofit/>
          </a:bodyPr>
          <a:lstStyle/>
          <a:p>
            <a:r>
              <a:rPr lang="en-US" dirty="0" smtClean="0"/>
              <a:t>MODIS (MxD04) Collection 6!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414" y="979577"/>
            <a:ext cx="8368248" cy="467192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Levy</a:t>
            </a:r>
            <a:r>
              <a:rPr lang="en-US" sz="2400" dirty="0"/>
              <a:t>, R. C., </a:t>
            </a:r>
            <a:r>
              <a:rPr lang="en-US" sz="2400" dirty="0" err="1"/>
              <a:t>Mattoo</a:t>
            </a:r>
            <a:r>
              <a:rPr lang="en-US" sz="2400" dirty="0"/>
              <a:t>, S., </a:t>
            </a:r>
            <a:r>
              <a:rPr lang="en-US" sz="2400" dirty="0" err="1"/>
              <a:t>Munchak</a:t>
            </a:r>
            <a:r>
              <a:rPr lang="en-US" sz="2400" dirty="0"/>
              <a:t>, L. A., Remer, L. A., </a:t>
            </a:r>
            <a:r>
              <a:rPr lang="en-US" sz="2400" dirty="0" err="1"/>
              <a:t>Sayer</a:t>
            </a:r>
            <a:r>
              <a:rPr lang="en-US" sz="2400" dirty="0"/>
              <a:t>, A. M., </a:t>
            </a:r>
            <a:r>
              <a:rPr lang="en-US" sz="2400" dirty="0" err="1"/>
              <a:t>Patadia</a:t>
            </a:r>
            <a:r>
              <a:rPr lang="en-US" sz="2400" dirty="0"/>
              <a:t>, F. and Hsu, N. C.: The Collection 6 MODIS aerosol products over land and ocean, </a:t>
            </a:r>
            <a:r>
              <a:rPr lang="en-US" sz="2400" i="1" dirty="0" err="1"/>
              <a:t>Atmos</a:t>
            </a:r>
            <a:r>
              <a:rPr lang="en-US" sz="2400" i="1" dirty="0"/>
              <a:t> </a:t>
            </a:r>
            <a:r>
              <a:rPr lang="en-US" sz="2400" i="1" dirty="0" err="1"/>
              <a:t>Meas</a:t>
            </a:r>
            <a:r>
              <a:rPr lang="en-US" sz="2400" i="1" dirty="0"/>
              <a:t> Tech,</a:t>
            </a:r>
            <a:r>
              <a:rPr lang="en-US" sz="2400" dirty="0"/>
              <a:t> 6(1</a:t>
            </a:r>
            <a:r>
              <a:rPr lang="en-US" sz="2400" dirty="0" smtClean="0"/>
              <a:t>), </a:t>
            </a:r>
            <a:r>
              <a:rPr lang="en-US" sz="2400" dirty="0"/>
              <a:t>doi:10.5194/amt-6-2989-2013, 2013.</a:t>
            </a:r>
          </a:p>
          <a:p>
            <a:r>
              <a:rPr lang="en-US" sz="2400" dirty="0" err="1"/>
              <a:t>Sayer</a:t>
            </a:r>
            <a:r>
              <a:rPr lang="en-US" sz="2400" dirty="0"/>
              <a:t>, A. M., </a:t>
            </a:r>
            <a:r>
              <a:rPr lang="en-US" sz="2400" dirty="0" err="1"/>
              <a:t>Munchak</a:t>
            </a:r>
            <a:r>
              <a:rPr lang="en-US" sz="2400" dirty="0"/>
              <a:t>, L. A., Hsu, N. C., Levy, R. C., </a:t>
            </a:r>
            <a:r>
              <a:rPr lang="en-US" sz="2400" dirty="0" err="1"/>
              <a:t>Bettenhausen</a:t>
            </a:r>
            <a:r>
              <a:rPr lang="en-US" sz="2400" dirty="0"/>
              <a:t>, C. and </a:t>
            </a:r>
            <a:r>
              <a:rPr lang="en-US" sz="2400" dirty="0" err="1"/>
              <a:t>Jeong</a:t>
            </a:r>
            <a:r>
              <a:rPr lang="en-US" sz="2400" dirty="0"/>
              <a:t>, M. J.: MODIS Collection 6 aerosol products: Comparison between </a:t>
            </a:r>
            <a:r>
              <a:rPr lang="en-US" sz="2400" dirty="0" err="1"/>
              <a:t>Aqua's</a:t>
            </a:r>
            <a:r>
              <a:rPr lang="en-US" sz="2400" dirty="0"/>
              <a:t> e-Deep Blue, Dark Target, and ‘merged’ data sets, and usage recommendations, </a:t>
            </a:r>
            <a:r>
              <a:rPr lang="en-US" sz="2400" i="1" dirty="0"/>
              <a:t>J </a:t>
            </a:r>
            <a:r>
              <a:rPr lang="en-US" sz="2400" i="1" dirty="0" err="1"/>
              <a:t>Geophys</a:t>
            </a:r>
            <a:r>
              <a:rPr lang="en-US" sz="2400" i="1" dirty="0"/>
              <a:t> Res-</a:t>
            </a:r>
            <a:r>
              <a:rPr lang="en-US" sz="2400" i="1" dirty="0" err="1" smtClean="0"/>
              <a:t>Atmos</a:t>
            </a:r>
            <a:r>
              <a:rPr lang="en-US" sz="2400" i="1" dirty="0" smtClean="0"/>
              <a:t>, </a:t>
            </a:r>
            <a:r>
              <a:rPr lang="en-US" sz="2400" dirty="0"/>
              <a:t>doi:10.1002/2014JD022453, 2014.</a:t>
            </a:r>
            <a:endParaRPr lang="en-US" sz="2400" dirty="0" smtClean="0"/>
          </a:p>
          <a:p>
            <a:r>
              <a:rPr lang="en-US" sz="2400" dirty="0" err="1"/>
              <a:t>Munchak</a:t>
            </a:r>
            <a:r>
              <a:rPr lang="en-US" sz="2400" dirty="0"/>
              <a:t>, L. A., Levy, R. C., </a:t>
            </a:r>
            <a:r>
              <a:rPr lang="en-US" sz="2400" dirty="0" err="1"/>
              <a:t>Mattoo</a:t>
            </a:r>
            <a:r>
              <a:rPr lang="en-US" sz="2400" dirty="0"/>
              <a:t>, S., Remer, L. A., </a:t>
            </a:r>
            <a:r>
              <a:rPr lang="en-US" sz="2400" dirty="0" err="1"/>
              <a:t>Holben</a:t>
            </a:r>
            <a:r>
              <a:rPr lang="en-US" sz="2400" dirty="0"/>
              <a:t>, B. N., Schafer, J. S., Hostetler, C. A. and </a:t>
            </a:r>
            <a:r>
              <a:rPr lang="en-US" sz="2400" dirty="0" err="1"/>
              <a:t>Ferrare</a:t>
            </a:r>
            <a:r>
              <a:rPr lang="en-US" sz="2400" dirty="0"/>
              <a:t>, R. A.: MODIS 3 km aerosol product: applications over land in an urban/suburban region, </a:t>
            </a:r>
            <a:r>
              <a:rPr lang="en-US" sz="2400" i="1" dirty="0" err="1"/>
              <a:t>Atmos</a:t>
            </a:r>
            <a:r>
              <a:rPr lang="en-US" sz="2400" i="1" dirty="0"/>
              <a:t> </a:t>
            </a:r>
            <a:r>
              <a:rPr lang="en-US" sz="2400" i="1" dirty="0" err="1"/>
              <a:t>Meas</a:t>
            </a:r>
            <a:r>
              <a:rPr lang="en-US" sz="2400" i="1" dirty="0"/>
              <a:t> Tech,</a:t>
            </a:r>
            <a:r>
              <a:rPr lang="en-US" sz="2400" dirty="0"/>
              <a:t> 6(1), </a:t>
            </a:r>
            <a:r>
              <a:rPr lang="en-US" sz="2400" dirty="0" err="1" smtClean="0"/>
              <a:t>doi</a:t>
            </a:r>
            <a:r>
              <a:rPr lang="en-US" sz="2400" dirty="0" smtClean="0"/>
              <a:t>: 10.5194</a:t>
            </a:r>
            <a:r>
              <a:rPr lang="en-US" sz="2400" dirty="0"/>
              <a:t>/amt-6-1747-</a:t>
            </a:r>
            <a:r>
              <a:rPr lang="en-US" sz="2400" dirty="0" smtClean="0"/>
              <a:t>2013,2014.</a:t>
            </a:r>
            <a:endParaRPr lang="en-US" sz="2400" dirty="0"/>
          </a:p>
          <a:p>
            <a:r>
              <a:rPr lang="en-US" sz="2400" dirty="0"/>
              <a:t>Remer, L. A., </a:t>
            </a:r>
            <a:r>
              <a:rPr lang="en-US" sz="2400" dirty="0" err="1"/>
              <a:t>Mattoo</a:t>
            </a:r>
            <a:r>
              <a:rPr lang="en-US" sz="2400" dirty="0"/>
              <a:t>, S., Levy, R. C. and </a:t>
            </a:r>
            <a:r>
              <a:rPr lang="en-US" sz="2400" dirty="0" err="1"/>
              <a:t>Munchak</a:t>
            </a:r>
            <a:r>
              <a:rPr lang="en-US" sz="2400" dirty="0"/>
              <a:t>, L. A.: MODIS 3 km aerosol product: algorithm and global perspective</a:t>
            </a:r>
            <a:r>
              <a:rPr lang="en-US" sz="2400" i="1" dirty="0"/>
              <a:t>, </a:t>
            </a:r>
            <a:r>
              <a:rPr lang="en-US" sz="2400" i="1" dirty="0" err="1"/>
              <a:t>Atmos</a:t>
            </a:r>
            <a:r>
              <a:rPr lang="en-US" sz="2400" i="1" dirty="0"/>
              <a:t> </a:t>
            </a:r>
            <a:r>
              <a:rPr lang="en-US" sz="2400" i="1" dirty="0" err="1"/>
              <a:t>Meas</a:t>
            </a:r>
            <a:r>
              <a:rPr lang="en-US" sz="2400" i="1" dirty="0"/>
              <a:t> Tech, </a:t>
            </a:r>
            <a:r>
              <a:rPr lang="en-US" sz="2400" dirty="0"/>
              <a:t>6(7), </a:t>
            </a:r>
            <a:r>
              <a:rPr lang="en-US" sz="2400" dirty="0" smtClean="0"/>
              <a:t>doi</a:t>
            </a:r>
            <a:r>
              <a:rPr lang="en-US" sz="2400" dirty="0"/>
              <a:t>:10.5194/amt-6-1829-2013, 2013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2814" y="5613479"/>
            <a:ext cx="8789586" cy="11079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/>
              <a:t>Collection 6 </a:t>
            </a:r>
            <a:r>
              <a:rPr lang="en-US" sz="2200" dirty="0"/>
              <a:t>“</a:t>
            </a:r>
            <a:r>
              <a:rPr lang="en-US" sz="2200" dirty="0" smtClean="0"/>
              <a:t>Webinars”</a:t>
            </a:r>
            <a:r>
              <a:rPr lang="en-US" sz="2200" dirty="0"/>
              <a:t>:  </a:t>
            </a:r>
            <a:r>
              <a:rPr lang="en-US" sz="2200" dirty="0">
                <a:hlinkClick r:id="rId2"/>
              </a:rPr>
              <a:t>http://aerocenter.gsfc.nasa.gov/ext/registration</a:t>
            </a:r>
            <a:r>
              <a:rPr lang="en-US" sz="2200" dirty="0" smtClean="0">
                <a:hlinkClick r:id="rId2"/>
              </a:rPr>
              <a:t>/</a:t>
            </a:r>
            <a:endParaRPr lang="en-US" sz="2200" dirty="0" smtClean="0"/>
          </a:p>
          <a:p>
            <a:r>
              <a:rPr lang="en-US" sz="2200" dirty="0" smtClean="0"/>
              <a:t>New “dark-target” website:   </a:t>
            </a:r>
            <a:r>
              <a:rPr lang="en-US" sz="2200" dirty="0" smtClean="0">
                <a:hlinkClick r:id="rId3"/>
              </a:rPr>
              <a:t>http://darktarget.gsfc.nasa.gov</a:t>
            </a:r>
            <a:endParaRPr lang="en-US" sz="2200" dirty="0" smtClean="0"/>
          </a:p>
          <a:p>
            <a:r>
              <a:rPr lang="en-US" sz="2200" dirty="0" smtClean="0"/>
              <a:t>MODIS product website:  </a:t>
            </a:r>
            <a:r>
              <a:rPr lang="en-US" sz="2200" dirty="0" smtClean="0">
                <a:hlinkClick r:id="rId4"/>
              </a:rPr>
              <a:t>http://modis-atmos.gsfc.nasa.gov</a:t>
            </a:r>
            <a:r>
              <a:rPr lang="en-US" sz="2200" dirty="0" smtClean="0"/>
              <a:t> 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xmlns="" val="355389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198438"/>
            <a:ext cx="8839200" cy="456300"/>
          </a:xfrm>
          <a:solidFill>
            <a:srgbClr val="EEECE0"/>
          </a:solidFill>
        </p:spPr>
        <p:txBody>
          <a:bodyPr>
            <a:normAutofit fontScale="90000"/>
          </a:bodyPr>
          <a:lstStyle/>
          <a:p>
            <a:r>
              <a:rPr lang="en-US" sz="3200" dirty="0"/>
              <a:t>Focus on Trends/Calibration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57" y="1140296"/>
            <a:ext cx="2499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Terra (since spring 2000)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00238" y="1140296"/>
            <a:ext cx="2688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Aqua (since summer 2002)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3672" y="4431885"/>
            <a:ext cx="9004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Same instrument hardware (optical design)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Same spatial and temporal sampling resolution</a:t>
            </a:r>
            <a:endParaRPr lang="en-US" sz="2400" dirty="0">
              <a:solidFill>
                <a:srgbClr val="0000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Same calibration/processing teams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Same aerosol retrieval algorithms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Identical twins! </a:t>
            </a:r>
          </a:p>
        </p:txBody>
      </p:sp>
      <p:pic>
        <p:nvPicPr>
          <p:cNvPr id="2" name="Picture 1" descr="HAM.A2012203.MOD09.00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4800" y="1509628"/>
            <a:ext cx="4165600" cy="2692006"/>
          </a:xfrm>
          <a:prstGeom prst="rect">
            <a:avLst/>
          </a:prstGeom>
        </p:spPr>
      </p:pic>
      <p:pic>
        <p:nvPicPr>
          <p:cNvPr id="3" name="Picture 2" descr="HAM.A2012203.MYD09.00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49800" y="1509628"/>
            <a:ext cx="4229100" cy="269200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745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12585</TotalTime>
  <Words>2274</Words>
  <Application>Microsoft Office PowerPoint</Application>
  <PresentationFormat>On-screen Show (4:3)</PresentationFormat>
  <Paragraphs>327</Paragraphs>
  <Slides>30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Creating a global aerosol data time series from MODIS, VIIRS and beyond</vt:lpstr>
      <vt:lpstr>Aerosol Climate Data Records (CDRs)?</vt:lpstr>
      <vt:lpstr>aerosols in the climate system</vt:lpstr>
      <vt:lpstr>Outline</vt:lpstr>
      <vt:lpstr>Aerosol retrieval from MODIS</vt:lpstr>
      <vt:lpstr>MODIS Collection 6 updates  (Dark target) </vt:lpstr>
      <vt:lpstr>Overall changes (C6 vs C5): Aqua, 2008</vt:lpstr>
      <vt:lpstr>MODIS (MxD04) Collection 6!</vt:lpstr>
      <vt:lpstr>Focus on Trends/Calibration</vt:lpstr>
      <vt:lpstr>Aerosol Trends:  If based on Collection 5</vt:lpstr>
      <vt:lpstr>Impact of new calibration on C6 Aqua-Terra AOD</vt:lpstr>
      <vt:lpstr>Some “validation” (2003-2012): Land</vt:lpstr>
      <vt:lpstr>Summary (MODIS C6)</vt:lpstr>
      <vt:lpstr>Beyond MODIS?</vt:lpstr>
      <vt:lpstr>VIIRS?</vt:lpstr>
      <vt:lpstr>VIIRS versus MODIS</vt:lpstr>
      <vt:lpstr>VIIRS Aerosol Algorithm (NOAA-IDPS)</vt:lpstr>
      <vt:lpstr>Aerosol retrieval: Different algorithms</vt:lpstr>
      <vt:lpstr>Monthly mean AOD for Spring 2013 (Mar-May)</vt:lpstr>
      <vt:lpstr>Slide 20</vt:lpstr>
      <vt:lpstr>Slide 21</vt:lpstr>
      <vt:lpstr>Gridded seasonal AOD (Spring 2013)</vt:lpstr>
      <vt:lpstr>Comparing gridded AOD (Spring 2013)</vt:lpstr>
      <vt:lpstr>Angstrom Exponent (0.55 / 0.86 mm)</vt:lpstr>
      <vt:lpstr>Comparing to AERONET and calibration (2013)</vt:lpstr>
      <vt:lpstr>Will VIIRS continue MODIS?  How would we know?</vt:lpstr>
      <vt:lpstr>A time series (of sorts) so far</vt:lpstr>
      <vt:lpstr>Summary</vt:lpstr>
      <vt:lpstr>Summary (cont)</vt:lpstr>
      <vt:lpstr>http://darktarget.gsfc.nasa.gov</vt:lpstr>
    </vt:vector>
  </TitlesOfParts>
  <Company>SSAI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Synergy of Atmospheric Aerosol Information: The importance of “getting it right”.</dc:title>
  <dc:creator>Robert Levy</dc:creator>
  <cp:lastModifiedBy>DOBIL AV</cp:lastModifiedBy>
  <cp:revision>440</cp:revision>
  <dcterms:created xsi:type="dcterms:W3CDTF">2011-05-30T15:13:56Z</dcterms:created>
  <dcterms:modified xsi:type="dcterms:W3CDTF">2015-05-19T16:10:38Z</dcterms:modified>
</cp:coreProperties>
</file>