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2" r:id="rId4"/>
    <p:sldId id="310" r:id="rId5"/>
    <p:sldId id="311" r:id="rId6"/>
    <p:sldId id="278" r:id="rId7"/>
    <p:sldId id="270" r:id="rId8"/>
    <p:sldId id="274" r:id="rId9"/>
    <p:sldId id="276" r:id="rId10"/>
    <p:sldId id="301" r:id="rId11"/>
    <p:sldId id="302" r:id="rId12"/>
    <p:sldId id="277" r:id="rId13"/>
    <p:sldId id="279" r:id="rId14"/>
    <p:sldId id="282" r:id="rId15"/>
    <p:sldId id="280" r:id="rId16"/>
    <p:sldId id="284" r:id="rId17"/>
    <p:sldId id="288" r:id="rId18"/>
    <p:sldId id="292" r:id="rId19"/>
    <p:sldId id="289" r:id="rId20"/>
    <p:sldId id="290" r:id="rId21"/>
    <p:sldId id="295" r:id="rId22"/>
    <p:sldId id="297" r:id="rId23"/>
    <p:sldId id="303" r:id="rId24"/>
    <p:sldId id="304" r:id="rId25"/>
    <p:sldId id="300" r:id="rId26"/>
    <p:sldId id="298" r:id="rId27"/>
    <p:sldId id="286" r:id="rId28"/>
    <p:sldId id="293" r:id="rId29"/>
    <p:sldId id="305" r:id="rId30"/>
    <p:sldId id="29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hlan McKinna" initials="LM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48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15T16:19:37.054" idx="4">
    <p:pos x="1050" y="-1068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2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9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8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5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1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7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9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9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8FED-4833-4811-A92A-36898B3FE09C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37D8D-F951-42E9-8957-AA6C7FC60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2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43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wifs_globe_weta.i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" y="3733800"/>
            <a:ext cx="353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75775" y="3631845"/>
            <a:ext cx="63937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u="sng" dirty="0">
                <a:latin typeface="Arial"/>
                <a:cs typeface="Arial"/>
              </a:rPr>
              <a:t>Lachlan </a:t>
            </a:r>
            <a:r>
              <a:rPr lang="en-US" sz="2400" u="sng" dirty="0" smtClean="0">
                <a:latin typeface="Arial"/>
                <a:cs typeface="Arial"/>
              </a:rPr>
              <a:t>McKinna</a:t>
            </a:r>
            <a:r>
              <a:rPr lang="en-US" sz="2400" dirty="0" smtClean="0">
                <a:latin typeface="Arial"/>
                <a:cs typeface="Arial"/>
              </a:rPr>
              <a:t> &amp; Jeremy Werdell</a:t>
            </a:r>
            <a:endParaRPr lang="en-US" sz="2400" dirty="0">
              <a:latin typeface="Arial"/>
              <a:cs typeface="Arial"/>
            </a:endParaRPr>
          </a:p>
          <a:p>
            <a:pPr algn="r"/>
            <a:endParaRPr lang="en-US" sz="2800" dirty="0">
              <a:latin typeface="Arial"/>
              <a:cs typeface="Arial"/>
            </a:endParaRPr>
          </a:p>
          <a:p>
            <a:pPr algn="r"/>
            <a:r>
              <a:rPr lang="en-US" sz="2000" dirty="0" smtClean="0">
                <a:latin typeface="Arial"/>
                <a:cs typeface="Arial"/>
              </a:rPr>
              <a:t>Ocean Ecology Laboratory</a:t>
            </a:r>
          </a:p>
          <a:p>
            <a:pPr algn="r"/>
            <a:r>
              <a:rPr lang="en-US" sz="2000" dirty="0" smtClean="0">
                <a:latin typeface="Arial"/>
                <a:cs typeface="Arial"/>
              </a:rPr>
              <a:t>NASA </a:t>
            </a:r>
            <a:r>
              <a:rPr lang="en-US" sz="2000" dirty="0">
                <a:latin typeface="Arial"/>
                <a:cs typeface="Arial"/>
              </a:rPr>
              <a:t>Goddard Space Flight Center</a:t>
            </a:r>
          </a:p>
          <a:p>
            <a:pPr algn="r"/>
            <a:endParaRPr lang="en-AU" dirty="0" smtClean="0">
              <a:latin typeface="Arial"/>
              <a:cs typeface="Arial"/>
            </a:endParaRPr>
          </a:p>
          <a:p>
            <a:pPr algn="r"/>
            <a:endParaRPr lang="en-AU" dirty="0">
              <a:latin typeface="Arial"/>
              <a:cs typeface="Arial"/>
            </a:endParaRPr>
          </a:p>
          <a:p>
            <a:pPr algn="r"/>
            <a:endParaRPr lang="en-US" dirty="0">
              <a:latin typeface="Arial"/>
              <a:cs typeface="Arial"/>
            </a:endParaRPr>
          </a:p>
          <a:p>
            <a:pPr algn="r"/>
            <a:r>
              <a:rPr lang="en-US" sz="1400" dirty="0">
                <a:latin typeface="Arial"/>
                <a:cs typeface="Arial"/>
              </a:rPr>
              <a:t>MODIS Science Team Meeting</a:t>
            </a:r>
          </a:p>
          <a:p>
            <a:pPr algn="r"/>
            <a:r>
              <a:rPr lang="en-US" sz="1400" dirty="0">
                <a:latin typeface="Arial"/>
                <a:cs typeface="Arial"/>
              </a:rPr>
              <a:t>Silver Spring, Maryland</a:t>
            </a:r>
          </a:p>
          <a:p>
            <a:pPr algn="r"/>
            <a:r>
              <a:rPr lang="en-US" sz="1400" dirty="0">
                <a:latin typeface="Arial"/>
                <a:cs typeface="Arial"/>
              </a:rPr>
              <a:t>21 May </a:t>
            </a:r>
            <a:r>
              <a:rPr lang="en-US" sz="1400" dirty="0" smtClean="0">
                <a:latin typeface="Arial"/>
                <a:cs typeface="Arial"/>
              </a:rPr>
              <a:t>2015</a:t>
            </a:r>
            <a:endParaRPr lang="en-US" dirty="0">
              <a:latin typeface="Arial"/>
              <a:cs typeface="Arial"/>
            </a:endParaRPr>
          </a:p>
          <a:p>
            <a:pPr algn="r"/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407" y="716253"/>
            <a:ext cx="8837085" cy="187743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Marine inherent optical properties (IOPs)</a:t>
            </a:r>
          </a:p>
          <a:p>
            <a:pPr algn="ctr"/>
            <a:endParaRPr lang="en-US" sz="10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from MODIS </a:t>
            </a:r>
            <a:r>
              <a:rPr lang="en-US" sz="3200" b="1" smtClean="0">
                <a:solidFill>
                  <a:srgbClr val="0000FF"/>
                </a:solidFill>
                <a:latin typeface="Arial"/>
                <a:cs typeface="Arial"/>
              </a:rPr>
              <a:t>&amp; VIIRS with </a:t>
            </a:r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Extension to</a:t>
            </a:r>
          </a:p>
          <a:p>
            <a:pPr algn="ctr"/>
            <a:endParaRPr lang="en-US" sz="10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Optically Shallow </a:t>
            </a:r>
            <a:r>
              <a:rPr lang="en-US" sz="3200" b="1" dirty="0" smtClean="0">
                <a:solidFill>
                  <a:srgbClr val="0000FF"/>
                </a:solidFill>
                <a:latin typeface="Arial"/>
                <a:cs typeface="Arial"/>
              </a:rPr>
              <a:t>Waters</a:t>
            </a:r>
            <a:endParaRPr 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04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30898" r="16479" b="37286"/>
          <a:stretch/>
        </p:blipFill>
        <p:spPr>
          <a:xfrm>
            <a:off x="734096" y="4314422"/>
            <a:ext cx="7546686" cy="1996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14615" r="20986" b="35644"/>
          <a:stretch/>
        </p:blipFill>
        <p:spPr>
          <a:xfrm>
            <a:off x="797816" y="1236969"/>
            <a:ext cx="6842813" cy="304647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2015</a:t>
            </a:r>
            <a:endParaRPr lang="en-US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1" y="109512"/>
            <a:ext cx="8961777" cy="78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1111" y="6356351"/>
            <a:ext cx="374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seabass.gsfc.nasa.gov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108361" y="5022762"/>
            <a:ext cx="3129566" cy="16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111" y="1120462"/>
            <a:ext cx="3089971" cy="37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</a:t>
            </a:r>
            <a:r>
              <a:rPr lang="en-AU" dirty="0" smtClean="0"/>
              <a:t>(443) MODIS Aqua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43989" y="1626899"/>
            <a:ext cx="1608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R</a:t>
            </a:r>
            <a:r>
              <a:rPr lang="en-AU" sz="1600" baseline="30000" dirty="0" smtClean="0"/>
              <a:t>2</a:t>
            </a:r>
            <a:r>
              <a:rPr lang="en-AU" sz="1600" dirty="0" smtClean="0"/>
              <a:t>=0.81</a:t>
            </a:r>
          </a:p>
          <a:p>
            <a:r>
              <a:rPr lang="en-AU" sz="1600" dirty="0" smtClean="0"/>
              <a:t>Slope=0.91</a:t>
            </a:r>
          </a:p>
          <a:p>
            <a:r>
              <a:rPr lang="en-AU" sz="1600" dirty="0" smtClean="0"/>
              <a:t>Intercept =-0.17</a:t>
            </a:r>
          </a:p>
          <a:p>
            <a:r>
              <a:rPr lang="en-AU" sz="1600" dirty="0" smtClean="0"/>
              <a:t>Ratio = 0.83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505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30898" r="16761" b="38038"/>
          <a:stretch/>
        </p:blipFill>
        <p:spPr>
          <a:xfrm>
            <a:off x="592428" y="4291711"/>
            <a:ext cx="7755357" cy="19787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2015</a:t>
            </a:r>
            <a:endParaRPr lang="en-US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1" y="109512"/>
            <a:ext cx="8961777" cy="78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1111" y="6356351"/>
            <a:ext cx="374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seabass.gsfc.nasa.gov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108361" y="5022762"/>
            <a:ext cx="3129566" cy="16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t="27643" r="21832" b="22004"/>
          <a:stretch/>
        </p:blipFill>
        <p:spPr>
          <a:xfrm>
            <a:off x="866349" y="1236977"/>
            <a:ext cx="6638576" cy="30464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111" y="1120462"/>
            <a:ext cx="3089971" cy="37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b</a:t>
            </a:r>
            <a:r>
              <a:rPr lang="en-AU" baseline="-25000" dirty="0" err="1" smtClean="0"/>
              <a:t>bp</a:t>
            </a:r>
            <a:r>
              <a:rPr lang="en-AU" dirty="0" smtClean="0"/>
              <a:t>(443) MODIS Aqua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43989" y="1626899"/>
            <a:ext cx="1608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R</a:t>
            </a:r>
            <a:r>
              <a:rPr lang="en-AU" sz="1600" baseline="30000" dirty="0" smtClean="0"/>
              <a:t>2</a:t>
            </a:r>
            <a:r>
              <a:rPr lang="en-AU" sz="1600" dirty="0" smtClean="0"/>
              <a:t>=0.64</a:t>
            </a:r>
          </a:p>
          <a:p>
            <a:r>
              <a:rPr lang="en-AU" sz="1600" dirty="0" smtClean="0"/>
              <a:t>Slope=1.09</a:t>
            </a:r>
          </a:p>
          <a:p>
            <a:r>
              <a:rPr lang="en-AU" sz="1600" dirty="0" smtClean="0"/>
              <a:t>Intercept =0.15</a:t>
            </a:r>
          </a:p>
          <a:p>
            <a:r>
              <a:rPr lang="en-AU" sz="1600" dirty="0" smtClean="0"/>
              <a:t>Ratio = 0.93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02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9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62547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MODIS Aqua IOP Products </a:t>
            </a:r>
            <a:r>
              <a:rPr lang="en-US" sz="2800" b="1" dirty="0">
                <a:solidFill>
                  <a:srgbClr val="0000CC"/>
                </a:solidFill>
                <a:latin typeface="Arial" charset="0"/>
                <a:cs typeface="Arial" charset="0"/>
              </a:rPr>
              <a:t>&amp; Uncertainties</a:t>
            </a:r>
          </a:p>
        </p:txBody>
      </p:sp>
      <p:pic>
        <p:nvPicPr>
          <p:cNvPr id="80898" name="Picture 10" descr="A20140012014365.L3m_YR_GIOP_adg_443_giop_9k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874713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11" descr="A20140012014365.L3m_YR_GIOP_bbp_443_giop_9k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874713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12" descr="A20140012014365.L3m_YR_GIOP_adg_unc_443_giop_9k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875088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13" descr="A20140012014365.L3m_YR_GIOP_bbp_unc_443_giop_9k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3873500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15" descr="GIOP_adg_443_giop_colorsc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886075"/>
            <a:ext cx="41529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16" descr="GIOP_bbp_443_giop_colorsca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887663"/>
            <a:ext cx="4152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17" descr="GIOP_bbp_unc_443_giop_colorsca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5900738"/>
            <a:ext cx="42195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18" descr="GIOP_adg_unc_443_giop_colorscal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886450"/>
            <a:ext cx="41513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31E3043-E9EF-C043-BE78-E5027C035B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7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87548" y="1543505"/>
            <a:ext cx="6701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Part </a:t>
            </a:r>
            <a:r>
              <a:rPr lang="en-US" sz="2400" dirty="0" smtClean="0">
                <a:latin typeface="Arial"/>
                <a:cs typeface="Arial"/>
              </a:rPr>
              <a:t>1:  </a:t>
            </a:r>
            <a:r>
              <a:rPr lang="en-US" sz="2400" dirty="0">
                <a:latin typeface="Arial"/>
                <a:cs typeface="Arial"/>
              </a:rPr>
              <a:t>implementation </a:t>
            </a:r>
            <a:r>
              <a:rPr lang="en-US" sz="2400" dirty="0" smtClean="0">
                <a:latin typeface="Arial"/>
                <a:cs typeface="Arial"/>
              </a:rPr>
              <a:t>review</a:t>
            </a:r>
            <a:endParaRPr lang="en-US" sz="2400" dirty="0"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latin typeface="Arial"/>
                <a:cs typeface="Arial"/>
              </a:rPr>
              <a:t>Part 2: validation matchup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CC"/>
                </a:solidFill>
                <a:latin typeface="Arial"/>
                <a:cs typeface="Arial"/>
              </a:rPr>
              <a:t>Part 3:  algorithm updates</a:t>
            </a: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latin typeface="Arial"/>
                <a:cs typeface="Arial"/>
              </a:rPr>
              <a:t>Part 4: status overview</a:t>
            </a:r>
            <a:endParaRPr lang="en-US" sz="2400" dirty="0" smtClean="0"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31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46" y="3952826"/>
            <a:ext cx="5822839" cy="2370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88" y="1830337"/>
            <a:ext cx="5929747" cy="1596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5188" y="0"/>
            <a:ext cx="7886700" cy="1325563"/>
          </a:xfrm>
        </p:spPr>
        <p:txBody>
          <a:bodyPr>
            <a:noAutofit/>
          </a:bodyPr>
          <a:lstStyle/>
          <a:p>
            <a:r>
              <a:rPr lang="en-A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 updates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8411" y="4004342"/>
            <a:ext cx="259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Optically shallow waters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8410" y="1791700"/>
            <a:ext cx="259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latin typeface="Arial"/>
                <a:cs typeface="Arial"/>
              </a:rPr>
              <a:t>Temperature-salinity dependence of </a:t>
            </a:r>
            <a:r>
              <a:rPr lang="en-AU" sz="2000" dirty="0" err="1" smtClean="0">
                <a:latin typeface="Arial"/>
                <a:cs typeface="Arial"/>
              </a:rPr>
              <a:t>b</a:t>
            </a:r>
            <a:r>
              <a:rPr lang="en-AU" sz="2000" baseline="-25000" dirty="0" err="1" smtClean="0">
                <a:latin typeface="Arial"/>
                <a:cs typeface="Arial"/>
              </a:rPr>
              <a:t>bw</a:t>
            </a:r>
            <a:endParaRPr lang="en-US" sz="2000" baseline="-25000" dirty="0">
              <a:latin typeface="Arial"/>
              <a:cs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31E3043-E9EF-C043-BE78-E5027C035B6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86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0793" y="400796"/>
            <a:ext cx="777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updates: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temperature &amp; salinity dependence of  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bw</a:t>
            </a:r>
            <a:endParaRPr lang="en-US" sz="2000" baseline="-25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" name="Picture 10" descr="oe_ts_bbw_perc_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23" y="1501455"/>
            <a:ext cx="6342053" cy="2628334"/>
          </a:xfrm>
          <a:prstGeom prst="rect">
            <a:avLst/>
          </a:prstGeom>
        </p:spPr>
      </p:pic>
      <p:pic>
        <p:nvPicPr>
          <p:cNvPr id="12" name="Picture 11" descr="oe_ts_nomad_fi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3" y="4176015"/>
            <a:ext cx="7150548" cy="21825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oe_ts_l3_fig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680" y="1691019"/>
            <a:ext cx="7595810" cy="20502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72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3872" y="1942663"/>
            <a:ext cx="19992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Clear, shallow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Light reflected off seafloor contaminates </a:t>
            </a:r>
            <a:r>
              <a:rPr lang="en-AU" i="1" dirty="0" smtClean="0"/>
              <a:t>R</a:t>
            </a:r>
            <a:r>
              <a:rPr lang="en-AU" i="1" baseline="-25000" dirty="0" smtClean="0"/>
              <a:t>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Solution: use Ancillary data inputs (depth and seafloor albedo).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872" y="307322"/>
            <a:ext cx="777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updates: </a:t>
            </a:r>
            <a:endParaRPr lang="en-AU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AU" sz="2000" dirty="0" smtClean="0">
                <a:solidFill>
                  <a:srgbClr val="0000FF"/>
                </a:solidFill>
                <a:latin typeface="Arial"/>
                <a:cs typeface="Arial"/>
              </a:rPr>
              <a:t>Shallow Water Inversion Model (SWIM):</a:t>
            </a:r>
            <a:endParaRPr lang="en-US" sz="2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726286" y="6558659"/>
            <a:ext cx="3224530" cy="242909"/>
          </a:xfrm>
        </p:spPr>
        <p:txBody>
          <a:bodyPr>
            <a:noAutofit/>
          </a:bodyPr>
          <a:lstStyle/>
          <a:p>
            <a:r>
              <a:rPr lang="en-AU" sz="1400" b="1" dirty="0" smtClean="0"/>
              <a:t>Sample scene: MODIS Aqua 22 May 2009 </a:t>
            </a:r>
            <a:endParaRPr lang="en-AU" sz="1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891041" y="1573221"/>
            <a:ext cx="6252959" cy="4802740"/>
            <a:chOff x="2891041" y="1573221"/>
            <a:chExt cx="6252959" cy="4802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8592" y="1794574"/>
              <a:ext cx="1335408" cy="4581387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580672" y="1573222"/>
              <a:ext cx="2227920" cy="4767385"/>
              <a:chOff x="-3580201" y="1912728"/>
              <a:chExt cx="2227920" cy="476738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155"/>
              <a:stretch/>
            </p:blipFill>
            <p:spPr>
              <a:xfrm>
                <a:off x="-3580201" y="1912728"/>
                <a:ext cx="2227920" cy="4767385"/>
              </a:xfrm>
              <a:prstGeom prst="rect">
                <a:avLst/>
              </a:prstGeom>
            </p:spPr>
          </p:pic>
          <p:sp>
            <p:nvSpPr>
              <p:cNvPr id="29" name="Oval 28"/>
              <p:cNvSpPr/>
              <p:nvPr/>
            </p:nvSpPr>
            <p:spPr>
              <a:xfrm rot="2894456">
                <a:off x="-3640601" y="2780489"/>
                <a:ext cx="1367493" cy="536944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891041" y="1573221"/>
              <a:ext cx="2215166" cy="4767385"/>
              <a:chOff x="-51515" y="661265"/>
              <a:chExt cx="2215166" cy="476738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47" r="953"/>
              <a:stretch/>
            </p:blipFill>
            <p:spPr>
              <a:xfrm>
                <a:off x="-51515" y="661265"/>
                <a:ext cx="2215166" cy="4767385"/>
              </a:xfrm>
              <a:prstGeom prst="rect">
                <a:avLst/>
              </a:prstGeom>
            </p:spPr>
          </p:pic>
          <p:sp>
            <p:nvSpPr>
              <p:cNvPr id="30" name="Oval 29"/>
              <p:cNvSpPr/>
              <p:nvPr/>
            </p:nvSpPr>
            <p:spPr>
              <a:xfrm rot="2894456">
                <a:off x="42517" y="1499976"/>
                <a:ext cx="1367493" cy="536944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8508" y="1024185"/>
            <a:ext cx="5159736" cy="55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2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31E3043-E9EF-C043-BE78-E5027C035B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 smtClean="0"/>
              <a:t>McKinna, NASA MODIS ST, May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5790" y="233369"/>
            <a:ext cx="7779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updates: </a:t>
            </a:r>
            <a:endParaRPr lang="en-AU" sz="20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Raman scattering correction for Rrs</a:t>
            </a:r>
          </a:p>
          <a:p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 Example outputs: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Rrs(443)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874" y="1583626"/>
            <a:ext cx="25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latin typeface="Arial"/>
                <a:cs typeface="Arial"/>
              </a:rPr>
              <a:t>Uncorrected R</a:t>
            </a:r>
            <a:r>
              <a:rPr lang="en-AU" baseline="-25000" dirty="0" smtClean="0">
                <a:latin typeface="Arial"/>
                <a:cs typeface="Arial"/>
              </a:rPr>
              <a:t>rs</a:t>
            </a:r>
            <a:r>
              <a:rPr lang="en-AU" dirty="0" smtClean="0">
                <a:latin typeface="Arial"/>
                <a:cs typeface="Arial"/>
              </a:rPr>
              <a:t>(443)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7627" y="1593864"/>
            <a:ext cx="25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rial"/>
                <a:cs typeface="Arial"/>
              </a:rPr>
              <a:t>C</a:t>
            </a:r>
            <a:r>
              <a:rPr lang="en-AU" dirty="0" smtClean="0">
                <a:latin typeface="Arial"/>
                <a:cs typeface="Arial"/>
              </a:rPr>
              <a:t>orrected </a:t>
            </a:r>
            <a:r>
              <a:rPr lang="en-AU" dirty="0">
                <a:latin typeface="Arial"/>
                <a:cs typeface="Arial"/>
              </a:rPr>
              <a:t>R</a:t>
            </a:r>
            <a:r>
              <a:rPr lang="en-AU" baseline="-25000" dirty="0">
                <a:latin typeface="Arial"/>
                <a:cs typeface="Arial"/>
              </a:rPr>
              <a:t>rs</a:t>
            </a:r>
            <a:r>
              <a:rPr lang="en-AU" dirty="0">
                <a:latin typeface="Arial"/>
                <a:cs typeface="Arial"/>
              </a:rPr>
              <a:t>(443)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23219" y="1985702"/>
            <a:ext cx="2769825" cy="4259731"/>
            <a:chOff x="3723219" y="1985702"/>
            <a:chExt cx="2769825" cy="42597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6" t="12394" r="24479" b="7605"/>
            <a:stretch/>
          </p:blipFill>
          <p:spPr>
            <a:xfrm>
              <a:off x="3723219" y="1985702"/>
              <a:ext cx="2769825" cy="4259731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5647710" y="5167221"/>
              <a:ext cx="109538" cy="1057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678" y="1985702"/>
            <a:ext cx="2756296" cy="4259732"/>
            <a:chOff x="458678" y="1985702"/>
            <a:chExt cx="2756296" cy="42597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6" t="12770" r="24810" b="7418"/>
            <a:stretch/>
          </p:blipFill>
          <p:spPr>
            <a:xfrm>
              <a:off x="458678" y="1985702"/>
              <a:ext cx="2756296" cy="4259732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2408042" y="5151176"/>
              <a:ext cx="109538" cy="105722"/>
            </a:xfrm>
            <a:prstGeom prst="ellipse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69574" y="6435881"/>
            <a:ext cx="3224530" cy="242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400" b="1" smtClean="0"/>
              <a:t>Sample scene: MODIS Aqua 22 May 2009 </a:t>
            </a:r>
            <a:endParaRPr lang="en-AU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2" y="1043189"/>
            <a:ext cx="5223387" cy="3917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08" y="2241553"/>
            <a:ext cx="1144756" cy="418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9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86" y="2688296"/>
            <a:ext cx="1041023" cy="3808621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9574" y="6435881"/>
            <a:ext cx="3224530" cy="242909"/>
          </a:xfrm>
        </p:spPr>
        <p:txBody>
          <a:bodyPr>
            <a:noAutofit/>
          </a:bodyPr>
          <a:lstStyle/>
          <a:p>
            <a:r>
              <a:rPr lang="en-AU" sz="1400" b="1" dirty="0" smtClean="0"/>
              <a:t>Sample scene: MODIS Aqua 22 May 2009 </a:t>
            </a:r>
            <a:endParaRPr lang="en-AU" sz="1400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31E3043-E9EF-C043-BE78-E5027C035B6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 smtClean="0"/>
              <a:t>McKinna, NASA MODIS ST, May 2014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4148" y="1699537"/>
            <a:ext cx="25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latin typeface="Arial"/>
                <a:cs typeface="Arial"/>
              </a:rPr>
              <a:t>Uncorrected </a:t>
            </a:r>
            <a:r>
              <a:rPr lang="en-AU" dirty="0" err="1" smtClean="0">
                <a:latin typeface="Arial"/>
                <a:cs typeface="Arial"/>
              </a:rPr>
              <a:t>b</a:t>
            </a:r>
            <a:r>
              <a:rPr lang="en-AU" baseline="-25000" dirty="0" err="1" smtClean="0">
                <a:latin typeface="Arial"/>
                <a:cs typeface="Arial"/>
              </a:rPr>
              <a:t>bp</a:t>
            </a:r>
            <a:r>
              <a:rPr lang="en-AU" dirty="0" smtClean="0">
                <a:latin typeface="Arial"/>
                <a:cs typeface="Arial"/>
              </a:rPr>
              <a:t>(443)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1743" y="1735533"/>
            <a:ext cx="25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rial"/>
                <a:cs typeface="Arial"/>
              </a:rPr>
              <a:t>C</a:t>
            </a:r>
            <a:r>
              <a:rPr lang="en-AU" dirty="0" smtClean="0">
                <a:latin typeface="Arial"/>
                <a:cs typeface="Arial"/>
              </a:rPr>
              <a:t>orrected </a:t>
            </a:r>
            <a:r>
              <a:rPr lang="en-AU" dirty="0" err="1" smtClean="0">
                <a:latin typeface="Arial"/>
                <a:cs typeface="Arial"/>
              </a:rPr>
              <a:t>b</a:t>
            </a:r>
            <a:r>
              <a:rPr lang="en-AU" baseline="-25000" dirty="0" err="1" smtClean="0">
                <a:latin typeface="Arial"/>
                <a:cs typeface="Arial"/>
              </a:rPr>
              <a:t>bp</a:t>
            </a:r>
            <a:r>
              <a:rPr lang="en-AU" dirty="0" smtClean="0">
                <a:latin typeface="Arial"/>
                <a:cs typeface="Arial"/>
              </a:rPr>
              <a:t>(443)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9664" y="2099261"/>
            <a:ext cx="2802891" cy="4262904"/>
            <a:chOff x="509664" y="2099261"/>
            <a:chExt cx="2802891" cy="42629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664" y="2099261"/>
              <a:ext cx="2802891" cy="4262904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2424116" y="5257800"/>
              <a:ext cx="109538" cy="105722"/>
            </a:xfrm>
            <a:prstGeom prst="ellipse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4738" y="2125018"/>
            <a:ext cx="2751839" cy="4224269"/>
            <a:chOff x="3706111" y="2125018"/>
            <a:chExt cx="2751839" cy="42242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6111" y="2125018"/>
              <a:ext cx="2751839" cy="4224269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5581651" y="5300610"/>
              <a:ext cx="109538" cy="1057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738728" y="4882388"/>
            <a:ext cx="1362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0.0015 m</a:t>
            </a:r>
            <a:r>
              <a:rPr lang="en-AU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5681808" y="4944995"/>
            <a:ext cx="1362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0.0011 m</a:t>
            </a:r>
            <a:r>
              <a:rPr lang="en-AU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145790" y="233369"/>
            <a:ext cx="7779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updates: </a:t>
            </a:r>
            <a:endParaRPr lang="en-AU" sz="20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Raman scattering correction for Rrs</a:t>
            </a:r>
          </a:p>
          <a:p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 Example outputs: GIOP-derived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2000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bp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(443)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45790" y="2105727"/>
            <a:ext cx="4376951" cy="4293296"/>
            <a:chOff x="2279993" y="2297616"/>
            <a:chExt cx="4821497" cy="4327944"/>
          </a:xfrm>
        </p:grpSpPr>
        <p:grpSp>
          <p:nvGrpSpPr>
            <p:cNvPr id="34" name="Group 33"/>
            <p:cNvGrpSpPr/>
            <p:nvPr/>
          </p:nvGrpSpPr>
          <p:grpSpPr>
            <a:xfrm>
              <a:off x="2279993" y="2297616"/>
              <a:ext cx="4821497" cy="4327944"/>
              <a:chOff x="229672" y="669701"/>
              <a:chExt cx="4209323" cy="2771440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72" y="669701"/>
                <a:ext cx="4209323" cy="277144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2495183" y="832195"/>
                <a:ext cx="12879" cy="240834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2787143" y="2595329"/>
              <a:ext cx="1328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Median:</a:t>
              </a:r>
            </a:p>
            <a:p>
              <a:r>
                <a:rPr lang="en-AU" dirty="0" smtClean="0"/>
                <a:t>0.0015 m</a:t>
              </a:r>
              <a:r>
                <a:rPr lang="en-AU" baseline="30000" dirty="0" smtClean="0"/>
                <a:t>-1</a:t>
              </a:r>
              <a:endParaRPr lang="en-US" baseline="300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48106" y="2138099"/>
            <a:ext cx="4522264" cy="4230479"/>
            <a:chOff x="5726081" y="2321243"/>
            <a:chExt cx="4397242" cy="4162552"/>
          </a:xfrm>
        </p:grpSpPr>
        <p:grpSp>
          <p:nvGrpSpPr>
            <p:cNvPr id="39" name="Group 38"/>
            <p:cNvGrpSpPr/>
            <p:nvPr/>
          </p:nvGrpSpPr>
          <p:grpSpPr>
            <a:xfrm>
              <a:off x="5726081" y="2321243"/>
              <a:ext cx="4397242" cy="4162552"/>
              <a:chOff x="229672" y="3603635"/>
              <a:chExt cx="4209321" cy="2771439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72" y="3603635"/>
                <a:ext cx="4209321" cy="2771439"/>
              </a:xfrm>
              <a:prstGeom prst="rect">
                <a:avLst/>
              </a:prstGeom>
            </p:spPr>
          </p:pic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2461877" y="3775653"/>
                <a:ext cx="12879" cy="240834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6129012" y="2614358"/>
              <a:ext cx="1197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Median</a:t>
              </a:r>
              <a:r>
                <a:rPr lang="en-AU" dirty="0" smtClean="0"/>
                <a:t>:</a:t>
              </a:r>
            </a:p>
            <a:p>
              <a:r>
                <a:rPr lang="en-AU" dirty="0" smtClean="0"/>
                <a:t>0.0012 m</a:t>
              </a:r>
              <a:r>
                <a:rPr lang="en-AU" baseline="30000" dirty="0" smtClean="0"/>
                <a:t>-1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86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87548" y="1543505"/>
            <a:ext cx="6701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Part </a:t>
            </a:r>
            <a:r>
              <a:rPr lang="en-US" sz="2400" dirty="0" smtClean="0">
                <a:latin typeface="Arial"/>
                <a:cs typeface="Arial"/>
              </a:rPr>
              <a:t>1:  </a:t>
            </a:r>
            <a:r>
              <a:rPr lang="en-US" sz="2400" dirty="0">
                <a:latin typeface="Arial"/>
                <a:cs typeface="Arial"/>
              </a:rPr>
              <a:t>implementation </a:t>
            </a:r>
            <a:r>
              <a:rPr lang="en-US" sz="2400" dirty="0" smtClean="0">
                <a:latin typeface="Arial"/>
                <a:cs typeface="Arial"/>
              </a:rPr>
              <a:t>review</a:t>
            </a:r>
            <a:endParaRPr lang="en-US" sz="2400" dirty="0"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latin typeface="Arial"/>
                <a:cs typeface="Arial"/>
              </a:rPr>
              <a:t>Part 2: validation matchup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Part 3:  algorithm updates</a:t>
            </a: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solidFill>
                  <a:srgbClr val="0000CC"/>
                </a:solidFill>
                <a:latin typeface="Arial"/>
                <a:cs typeface="Arial"/>
              </a:rPr>
              <a:t>Part 4: status overview</a:t>
            </a:r>
            <a:endParaRPr lang="en-US" sz="2400" dirty="0" smtClean="0">
              <a:solidFill>
                <a:srgbClr val="0000CC"/>
              </a:solidFill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08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9767" y="918396"/>
            <a:ext cx="777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what are marine inherent optical properties (IOPs)?</a:t>
            </a:r>
          </a:p>
          <a:p>
            <a:r>
              <a:rPr lang="en-US" sz="2000" dirty="0" smtClean="0">
                <a:latin typeface="Arial"/>
                <a:cs typeface="Arial"/>
              </a:rPr>
              <a:t>spectral absorption &amp; scattering coefficients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767" y="2159456"/>
            <a:ext cx="7779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what can marine IOPs tell me?</a:t>
            </a:r>
          </a:p>
          <a:p>
            <a:r>
              <a:rPr lang="en-US" sz="2000" dirty="0" smtClean="0">
                <a:latin typeface="Arial"/>
                <a:cs typeface="Arial"/>
              </a:rPr>
              <a:t>they describe the contents of the upper ocean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	- phytoplankton abundance &amp; community structure</a:t>
            </a:r>
          </a:p>
          <a:p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- non-algal suspended particles</a:t>
            </a:r>
          </a:p>
          <a:p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- particulate &amp; dissolved carbon</a:t>
            </a:r>
          </a:p>
          <a:p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- diffuse attenuation / water clarity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767" y="4817885"/>
            <a:ext cx="8373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why study marine IOPs from space?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satellite time-series provide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“big picture” views to better understand responses to climate change &amp; for inclusion in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bio-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hydrographic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55045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31E3043-E9EF-C043-BE78-E5027C035B6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dirty="0" smtClean="0"/>
              <a:t>McKinna, NASA MODIS ST, May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7609" y="362158"/>
            <a:ext cx="7779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0000FF"/>
                </a:solidFill>
                <a:latin typeface="Arial"/>
                <a:cs typeface="Arial"/>
              </a:rPr>
              <a:t>Status overview </a:t>
            </a:r>
            <a:endParaRPr lang="en-AU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548" y="1543505"/>
            <a:ext cx="67017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 smtClean="0">
                <a:latin typeface="Arial"/>
                <a:cs typeface="Arial"/>
              </a:rPr>
              <a:t>Temperature-salinity correction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 smtClean="0">
                <a:latin typeface="Arial"/>
                <a:cs typeface="Arial"/>
              </a:rPr>
              <a:t>Shallow water inversion module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AU" sz="2400" dirty="0" smtClean="0">
                <a:latin typeface="Arial"/>
                <a:cs typeface="Arial"/>
              </a:rPr>
              <a:t>Raman scattering correction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AU" sz="2400" dirty="0"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2400" dirty="0" smtClean="0">
                <a:latin typeface="Arial"/>
                <a:cs typeface="Arial"/>
              </a:rPr>
              <a:t>Ensemble methods – </a:t>
            </a:r>
            <a:r>
              <a:rPr lang="en-AU" sz="2400" dirty="0" err="1" smtClean="0">
                <a:latin typeface="Arial"/>
                <a:cs typeface="Arial"/>
              </a:rPr>
              <a:t>aLMI</a:t>
            </a:r>
            <a:endParaRPr lang="en-AU" sz="2400" dirty="0" smtClean="0"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2400" dirty="0" smtClean="0">
                <a:latin typeface="Arial"/>
                <a:cs typeface="Arial"/>
              </a:rPr>
              <a:t>Spectral decomposition a total absorption – e.g. Zheng et al. (2015)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2400" dirty="0" smtClean="0">
                <a:latin typeface="Arial"/>
                <a:cs typeface="Arial"/>
              </a:rPr>
              <a:t>Bayesian optimization – uncertainties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2400" dirty="0" smtClean="0">
                <a:latin typeface="Arial"/>
                <a:cs typeface="Arial"/>
              </a:rPr>
              <a:t>Multi-mission algorithm compatibility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2400" dirty="0" smtClean="0">
                <a:latin typeface="Arial"/>
                <a:cs typeface="Arial"/>
              </a:rPr>
              <a:t>Hyperspectral extension – PACE mission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22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3610" y="2131647"/>
            <a:ext cx="1905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thanks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27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3610" y="2131647"/>
            <a:ext cx="1905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Extras…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46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129" y="4250030"/>
            <a:ext cx="8466141" cy="21208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2015</a:t>
            </a:r>
            <a:endParaRPr lang="en-US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1" y="109512"/>
            <a:ext cx="8961777" cy="78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1111" y="6356351"/>
            <a:ext cx="374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seabass.gsfc.nasa.gov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108361" y="5022762"/>
            <a:ext cx="3129566" cy="16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719" y="1233386"/>
            <a:ext cx="6585446" cy="30109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111" y="1120462"/>
            <a:ext cx="3089971" cy="37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</a:t>
            </a:r>
            <a:r>
              <a:rPr lang="en-AU" dirty="0" smtClean="0"/>
              <a:t>(443) MODIS Terra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43989" y="1626899"/>
            <a:ext cx="1608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R</a:t>
            </a:r>
            <a:r>
              <a:rPr lang="en-AU" sz="1600" baseline="30000" dirty="0" smtClean="0"/>
              <a:t>2</a:t>
            </a:r>
            <a:r>
              <a:rPr lang="en-AU" sz="1600" dirty="0" smtClean="0"/>
              <a:t>=0.82</a:t>
            </a:r>
          </a:p>
          <a:p>
            <a:r>
              <a:rPr lang="en-AU" sz="1600" dirty="0" smtClean="0"/>
              <a:t>Slope=0.99</a:t>
            </a:r>
          </a:p>
          <a:p>
            <a:r>
              <a:rPr lang="en-AU" sz="1600" dirty="0" smtClean="0"/>
              <a:t>Intercept -0.07</a:t>
            </a:r>
          </a:p>
          <a:p>
            <a:r>
              <a:rPr lang="en-AU" sz="1600" dirty="0" smtClean="0"/>
              <a:t>Ratio = 0.87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498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8" y="4210538"/>
            <a:ext cx="8374900" cy="21416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2015</a:t>
            </a:r>
            <a:endParaRPr lang="en-US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11" y="109512"/>
            <a:ext cx="8961777" cy="782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1111" y="6356351"/>
            <a:ext cx="374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seabass.gsfc.nasa.gov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082603" y="4958369"/>
            <a:ext cx="2975020" cy="218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47" y="1242235"/>
            <a:ext cx="6788841" cy="30156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111" y="1120462"/>
            <a:ext cx="3089971" cy="37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b</a:t>
            </a:r>
            <a:r>
              <a:rPr lang="en-AU" baseline="-25000" dirty="0" err="1" smtClean="0"/>
              <a:t>bp</a:t>
            </a:r>
            <a:r>
              <a:rPr lang="en-AU" dirty="0" smtClean="0"/>
              <a:t>(443)  MODIS Terra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43989" y="1626899"/>
            <a:ext cx="1608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R</a:t>
            </a:r>
            <a:r>
              <a:rPr lang="en-AU" sz="1600" baseline="30000" dirty="0" smtClean="0"/>
              <a:t>2</a:t>
            </a:r>
            <a:r>
              <a:rPr lang="en-AU" sz="1600" dirty="0" smtClean="0"/>
              <a:t>=0.65</a:t>
            </a:r>
          </a:p>
          <a:p>
            <a:r>
              <a:rPr lang="en-AU" sz="1600" dirty="0" smtClean="0"/>
              <a:t>Slope=1.2</a:t>
            </a:r>
          </a:p>
          <a:p>
            <a:r>
              <a:rPr lang="en-AU" sz="1600" dirty="0" smtClean="0"/>
              <a:t>Intercept =0.38</a:t>
            </a:r>
          </a:p>
          <a:p>
            <a:r>
              <a:rPr lang="en-AU" sz="1600" dirty="0" smtClean="0"/>
              <a:t>Ratio = 0.77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877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50" y="91015"/>
            <a:ext cx="8229600" cy="39863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generalized IOP (GIOP) inversion model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2015</a:t>
            </a:r>
            <a:endParaRPr lang="en-US" dirty="0"/>
          </a:p>
        </p:txBody>
      </p:sp>
      <p:pic>
        <p:nvPicPr>
          <p:cNvPr id="3" name="Picture 2" descr="giop_ao_matchups_fig1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6" y="947329"/>
            <a:ext cx="3703876" cy="5621486"/>
          </a:xfrm>
          <a:prstGeom prst="rect">
            <a:avLst/>
          </a:prstGeom>
        </p:spPr>
      </p:pic>
      <p:pic>
        <p:nvPicPr>
          <p:cNvPr id="4" name="Picture 3" descr="giop_ao_matchups_fig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4" y="880907"/>
            <a:ext cx="1714346" cy="5687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178" y="533823"/>
            <a:ext cx="489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 situ (NOMAD) &amp;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synthesized (IOCCG)</a:t>
            </a:r>
            <a:r>
              <a:rPr lang="en-US" dirty="0" smtClean="0">
                <a:latin typeface="Arial"/>
                <a:cs typeface="Arial"/>
              </a:rPr>
              <a:t> data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1566" y="505906"/>
            <a:ext cx="292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SeaWiFS</a:t>
            </a:r>
            <a:r>
              <a:rPr lang="en-US" dirty="0" smtClean="0">
                <a:latin typeface="Arial"/>
                <a:cs typeface="Arial"/>
              </a:rPr>
              <a:t> &amp;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MODISA </a:t>
            </a:r>
            <a:r>
              <a:rPr lang="en-US" dirty="0" smtClean="0">
                <a:latin typeface="Arial"/>
                <a:cs typeface="Arial"/>
              </a:rPr>
              <a:t>data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16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9712" y="618187"/>
            <a:ext cx="9704140" cy="5026590"/>
            <a:chOff x="199712" y="618187"/>
            <a:chExt cx="9704140" cy="5026590"/>
          </a:xfrm>
        </p:grpSpPr>
        <p:grpSp>
          <p:nvGrpSpPr>
            <p:cNvPr id="11" name="Group 10"/>
            <p:cNvGrpSpPr/>
            <p:nvPr/>
          </p:nvGrpSpPr>
          <p:grpSpPr>
            <a:xfrm>
              <a:off x="199712" y="618187"/>
              <a:ext cx="8731635" cy="5026590"/>
              <a:chOff x="199712" y="515155"/>
              <a:chExt cx="8731635" cy="502659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99712" y="515155"/>
                <a:ext cx="8731635" cy="5026590"/>
                <a:chOff x="199712" y="515155"/>
                <a:chExt cx="8731635" cy="5026590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9712" y="515155"/>
                  <a:ext cx="8731635" cy="5026590"/>
                </a:xfrm>
                <a:prstGeom prst="rect">
                  <a:avLst/>
                </a:prstGeom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1210615" y="4307520"/>
                  <a:ext cx="7366716" cy="15454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1210615" y="1545465"/>
                <a:ext cx="7366716" cy="1545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10615" y="2470598"/>
                <a:ext cx="7366716" cy="1545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118316" y="3389059"/>
                <a:ext cx="7366716" cy="15454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284890" y="5232748"/>
              <a:ext cx="3618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Werdell et al. (2013)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401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390" y="5715528"/>
            <a:ext cx="221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/>
              <a:t>Clear waters</a:t>
            </a:r>
            <a:r>
              <a:rPr lang="en-AU" i="1" dirty="0"/>
              <a:t> </a:t>
            </a:r>
            <a:r>
              <a:rPr lang="en-AU" i="1" dirty="0" smtClean="0"/>
              <a:t>of northern Great Barrier Reef, Australia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86533" y="306072"/>
            <a:ext cx="777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updates: </a:t>
            </a:r>
            <a:endParaRPr lang="en-AU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AU" sz="2000" dirty="0" smtClean="0">
                <a:solidFill>
                  <a:srgbClr val="0000FF"/>
                </a:solidFill>
                <a:latin typeface="Arial"/>
                <a:cs typeface="Arial"/>
              </a:rPr>
              <a:t>Optically shallow waters: </a:t>
            </a:r>
            <a:endParaRPr lang="en-US" sz="2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267959" y="2248886"/>
            <a:ext cx="10579383" cy="3160241"/>
            <a:chOff x="-1267959" y="2248886"/>
            <a:chExt cx="10579383" cy="31602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267959" y="2248886"/>
              <a:ext cx="10579383" cy="31602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533" y="3358529"/>
              <a:ext cx="1846138" cy="1980218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19470" y="6517403"/>
            <a:ext cx="3224530" cy="242909"/>
          </a:xfrm>
        </p:spPr>
        <p:txBody>
          <a:bodyPr>
            <a:noAutofit/>
          </a:bodyPr>
          <a:lstStyle/>
          <a:p>
            <a:r>
              <a:rPr lang="en-AU" sz="1400" b="1" dirty="0" smtClean="0"/>
              <a:t>Sample scene: MODIS Aqua 22 May 2009 </a:t>
            </a:r>
            <a:endParaRPr lang="en-A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9961" y="1180010"/>
            <a:ext cx="8318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Semi-analytical algorithm following Lee et al. (1998, 1999)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Spectral matching type algorithm (other approaches exist – e.g. Barnes et al. (2013))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Water-column </a:t>
            </a:r>
            <a:r>
              <a:rPr lang="en-AU" b="1" dirty="0" smtClean="0"/>
              <a:t>depth</a:t>
            </a:r>
            <a:r>
              <a:rPr lang="en-AU" dirty="0" smtClean="0"/>
              <a:t> and </a:t>
            </a:r>
            <a:r>
              <a:rPr lang="en-AU" b="1" dirty="0" smtClean="0"/>
              <a:t>benthic albedo </a:t>
            </a:r>
            <a:r>
              <a:rPr lang="en-AU" dirty="0" smtClean="0"/>
              <a:t>maps used </a:t>
            </a:r>
            <a:r>
              <a:rPr lang="en-AU" b="1" dirty="0" smtClean="0"/>
              <a:t>as ancillary data inputs</a:t>
            </a:r>
            <a:endParaRPr lang="en-AU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266450" y="4611332"/>
            <a:ext cx="476336" cy="1000472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46614" y="5676892"/>
            <a:ext cx="1999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/>
              <a:t>Geometrically shallow shelf waters</a:t>
            </a:r>
            <a:endParaRPr lang="en-US" i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079674" y="4623518"/>
            <a:ext cx="535968" cy="1006240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19470" y="5650441"/>
            <a:ext cx="1999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B</a:t>
            </a:r>
            <a:r>
              <a:rPr lang="en-AU" i="1" dirty="0" smtClean="0"/>
              <a:t>right silica sand near-shore</a:t>
            </a:r>
            <a:endParaRPr lang="en-US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91394" y="4695499"/>
            <a:ext cx="476336" cy="1000472"/>
          </a:xfrm>
          <a:prstGeom prst="straightConnector1">
            <a:avLst/>
          </a:prstGeom>
          <a:ln w="2222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77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872" y="436112"/>
            <a:ext cx="828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</a:t>
            </a:r>
            <a:r>
              <a:rPr lang="en-AU" sz="2000" b="1" dirty="0" smtClean="0">
                <a:solidFill>
                  <a:srgbClr val="0000FF"/>
                </a:solidFill>
                <a:latin typeface="Arial"/>
                <a:cs typeface="Arial"/>
              </a:rPr>
              <a:t>: </a:t>
            </a:r>
          </a:p>
          <a:p>
            <a:r>
              <a:rPr lang="en-AU" sz="2000" dirty="0" smtClean="0">
                <a:solidFill>
                  <a:srgbClr val="0000FF"/>
                </a:solidFill>
                <a:latin typeface="Arial"/>
                <a:cs typeface="Arial"/>
              </a:rPr>
              <a:t>Optically Shallow Flag – function of IOPs and geometric depth</a:t>
            </a:r>
            <a:endParaRPr lang="en-US" sz="2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3137" r="22253" b="3234"/>
          <a:stretch/>
        </p:blipFill>
        <p:spPr>
          <a:xfrm>
            <a:off x="3908072" y="1156877"/>
            <a:ext cx="4000897" cy="5151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8638" r="13631" b="9670"/>
          <a:stretch/>
        </p:blipFill>
        <p:spPr>
          <a:xfrm>
            <a:off x="0" y="1184856"/>
            <a:ext cx="3908072" cy="5151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64576" y="6306206"/>
            <a:ext cx="391099" cy="306871"/>
          </a:xfrm>
          <a:prstGeom prst="rect">
            <a:avLst/>
          </a:prstGeom>
          <a:solidFill>
            <a:srgbClr val="33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68554" y="6234229"/>
            <a:ext cx="309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Flagged pixels (23%)</a:t>
            </a:r>
            <a:endParaRPr lang="en-US" sz="24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3872" y="6491622"/>
            <a:ext cx="3224530" cy="242909"/>
          </a:xfrm>
        </p:spPr>
        <p:txBody>
          <a:bodyPr>
            <a:noAutofit/>
          </a:bodyPr>
          <a:lstStyle/>
          <a:p>
            <a:r>
              <a:rPr lang="en-AU" sz="1400" b="1" dirty="0" smtClean="0"/>
              <a:t>Sample scene: MODIS Aqua 22 May 2009 </a:t>
            </a:r>
            <a:endParaRPr lang="en-A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18231" y="1674254"/>
            <a:ext cx="158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Optically Shallow:</a:t>
            </a:r>
          </a:p>
          <a:p>
            <a:r>
              <a:rPr lang="en-AU" dirty="0" smtClean="0"/>
              <a:t>Apply </a:t>
            </a:r>
            <a:r>
              <a:rPr lang="en-AU" b="1" dirty="0" smtClean="0"/>
              <a:t>SWIM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63600" y="2882439"/>
            <a:ext cx="158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u="sng" dirty="0" smtClean="0"/>
              <a:t>Not</a:t>
            </a:r>
            <a:r>
              <a:rPr lang="en-AU" dirty="0" smtClean="0"/>
              <a:t> optically shallow:</a:t>
            </a:r>
          </a:p>
          <a:p>
            <a:r>
              <a:rPr lang="en-AU" dirty="0" smtClean="0"/>
              <a:t>Apply </a:t>
            </a:r>
            <a:r>
              <a:rPr lang="en-AU" b="1" dirty="0" smtClean="0"/>
              <a:t>GIOP</a:t>
            </a:r>
            <a:endParaRPr lang="en-US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550794" y="1929077"/>
            <a:ext cx="1888462" cy="631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570237" y="3145408"/>
            <a:ext cx="964316" cy="3280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72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394988"/>
            <a:ext cx="3086100" cy="365125"/>
          </a:xfrm>
        </p:spPr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5790" y="233369"/>
            <a:ext cx="7779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updates: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Raman scattering correction for Rrs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63" y="4392068"/>
            <a:ext cx="5396248" cy="2006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78" y="2745001"/>
            <a:ext cx="5396248" cy="1390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63" y="1120463"/>
            <a:ext cx="5393038" cy="1408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0409" y="1470821"/>
            <a:ext cx="3222567" cy="569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0409" y="3027951"/>
            <a:ext cx="3395175" cy="4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702" y="3493364"/>
            <a:ext cx="2594274" cy="432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8309" y="4959431"/>
            <a:ext cx="3209519" cy="10234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0409" y="1073572"/>
            <a:ext cx="25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Arial"/>
                <a:cs typeface="Arial"/>
              </a:rPr>
              <a:t>Semianalytical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6383" y="2690643"/>
            <a:ext cx="25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Arial"/>
                <a:cs typeface="Arial"/>
              </a:rPr>
              <a:t>Empirical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6384" y="4398533"/>
            <a:ext cx="259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Arial"/>
                <a:cs typeface="Arial"/>
              </a:rPr>
              <a:t>Semianalytical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5799" y="2103276"/>
            <a:ext cx="124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1994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45685" y="3660388"/>
            <a:ext cx="124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2013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45684" y="5954173"/>
            <a:ext cx="124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7548" y="1543505"/>
            <a:ext cx="6701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CC"/>
                </a:solidFill>
                <a:latin typeface="Arial"/>
                <a:cs typeface="Arial"/>
              </a:rPr>
              <a:t>Part </a:t>
            </a:r>
            <a:r>
              <a:rPr lang="en-US" sz="2400" dirty="0" smtClean="0">
                <a:solidFill>
                  <a:srgbClr val="0000CC"/>
                </a:solidFill>
                <a:latin typeface="Arial"/>
                <a:cs typeface="Arial"/>
              </a:rPr>
              <a:t>1:  </a:t>
            </a:r>
            <a:r>
              <a:rPr lang="en-US" sz="2400" dirty="0">
                <a:solidFill>
                  <a:srgbClr val="0000CC"/>
                </a:solidFill>
                <a:latin typeface="Arial"/>
                <a:cs typeface="Arial"/>
              </a:rPr>
              <a:t>implementation </a:t>
            </a:r>
            <a:r>
              <a:rPr lang="en-US" sz="2400" dirty="0" smtClean="0">
                <a:solidFill>
                  <a:srgbClr val="0000CC"/>
                </a:solidFill>
                <a:latin typeface="Arial"/>
                <a:cs typeface="Arial"/>
              </a:rPr>
              <a:t>review</a:t>
            </a:r>
            <a:endParaRPr lang="en-US" sz="2400" dirty="0">
              <a:solidFill>
                <a:srgbClr val="0000CC"/>
              </a:solidFill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latin typeface="Arial"/>
                <a:cs typeface="Arial"/>
              </a:rPr>
              <a:t>Part 2: validation matchup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Part 3:  algorithm updates</a:t>
            </a: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latin typeface="Arial"/>
                <a:cs typeface="Arial"/>
              </a:rPr>
              <a:t>Part 4: status overview</a:t>
            </a:r>
            <a:endParaRPr lang="en-US" sz="2400" dirty="0" smtClean="0"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96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44328" y="7321"/>
            <a:ext cx="899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00FF"/>
                </a:solidFill>
                <a:latin typeface="Arial"/>
                <a:cs typeface="Arial"/>
              </a:rPr>
              <a:t>Algorithm updates: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Raman scattering correction for Rrs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 Example implementations: GIOP-derived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b</a:t>
            </a:r>
            <a:r>
              <a:rPr lang="en-US" sz="2000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bp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(443)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12310" y="965918"/>
            <a:ext cx="4209323" cy="2771440"/>
            <a:chOff x="312310" y="965918"/>
            <a:chExt cx="4209323" cy="2771440"/>
          </a:xfrm>
        </p:grpSpPr>
        <p:grpSp>
          <p:nvGrpSpPr>
            <p:cNvPr id="46" name="Group 45"/>
            <p:cNvGrpSpPr/>
            <p:nvPr/>
          </p:nvGrpSpPr>
          <p:grpSpPr>
            <a:xfrm>
              <a:off x="312310" y="965918"/>
              <a:ext cx="4209323" cy="2771440"/>
              <a:chOff x="312310" y="965918"/>
              <a:chExt cx="4209323" cy="277144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12310" y="965918"/>
                <a:ext cx="4209323" cy="2771440"/>
                <a:chOff x="229672" y="669701"/>
                <a:chExt cx="4209323" cy="2771440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672" y="669701"/>
                  <a:ext cx="4209323" cy="2771440"/>
                </a:xfrm>
                <a:prstGeom prst="rect">
                  <a:avLst/>
                </a:prstGeom>
              </p:spPr>
            </p:pic>
            <p:cxnSp>
              <p:nvCxnSpPr>
                <p:cNvPr id="26" name="Straight Connector 25"/>
                <p:cNvCxnSpPr/>
                <p:nvPr/>
              </p:nvCxnSpPr>
              <p:spPr>
                <a:xfrm flipH="1" flipV="1">
                  <a:off x="2495183" y="832195"/>
                  <a:ext cx="12879" cy="24083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TextBox 33"/>
              <p:cNvSpPr txBox="1"/>
              <p:nvPr/>
            </p:nvSpPr>
            <p:spPr>
              <a:xfrm>
                <a:off x="3155325" y="1107586"/>
                <a:ext cx="12707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/>
                  <a:t>No correction</a:t>
                </a:r>
                <a:endParaRPr lang="en-US" dirty="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72646" y="1150583"/>
              <a:ext cx="1205863" cy="64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Median:</a:t>
              </a:r>
            </a:p>
            <a:p>
              <a:r>
                <a:rPr lang="en-AU" dirty="0" smtClean="0"/>
                <a:t>0.0015 m</a:t>
              </a:r>
              <a:r>
                <a:rPr lang="en-AU" baseline="30000" dirty="0" smtClean="0"/>
                <a:t>-1</a:t>
              </a:r>
              <a:endParaRPr lang="en-US" baseline="30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706961" y="3993636"/>
            <a:ext cx="4209322" cy="2771439"/>
            <a:chOff x="4655788" y="965918"/>
            <a:chExt cx="4209322" cy="2771439"/>
          </a:xfrm>
        </p:grpSpPr>
        <p:grpSp>
          <p:nvGrpSpPr>
            <p:cNvPr id="45" name="Group 44"/>
            <p:cNvGrpSpPr/>
            <p:nvPr/>
          </p:nvGrpSpPr>
          <p:grpSpPr>
            <a:xfrm>
              <a:off x="4655788" y="965918"/>
              <a:ext cx="4209322" cy="2771439"/>
              <a:chOff x="4655788" y="965918"/>
              <a:chExt cx="4209322" cy="2771439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655788" y="965918"/>
                <a:ext cx="4209321" cy="2771439"/>
                <a:chOff x="4668667" y="669701"/>
                <a:chExt cx="4209321" cy="2771439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8667" y="669701"/>
                  <a:ext cx="4209321" cy="2771439"/>
                </a:xfrm>
                <a:prstGeom prst="rect">
                  <a:avLst/>
                </a:prstGeom>
              </p:spPr>
            </p:pic>
            <p:cxnSp>
              <p:nvCxnSpPr>
                <p:cNvPr id="19" name="Straight Connector 18"/>
                <p:cNvCxnSpPr/>
                <p:nvPr/>
              </p:nvCxnSpPr>
              <p:spPr>
                <a:xfrm flipH="1" flipV="1">
                  <a:off x="6900527" y="811369"/>
                  <a:ext cx="12879" cy="24083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7212169" y="1107586"/>
                <a:ext cx="1652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/>
                  <a:t>Lee et al. 1994</a:t>
                </a:r>
                <a:endParaRPr lang="en-US" dirty="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027803" y="1099072"/>
              <a:ext cx="1205863" cy="64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Median:</a:t>
              </a:r>
            </a:p>
            <a:p>
              <a:r>
                <a:rPr lang="en-AU" dirty="0" smtClean="0"/>
                <a:t>0.0013 m</a:t>
              </a:r>
              <a:r>
                <a:rPr lang="en-AU" baseline="30000" dirty="0" smtClean="0"/>
                <a:t>-1</a:t>
              </a:r>
              <a:endParaRPr lang="en-US" baseline="300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78841" y="3993636"/>
            <a:ext cx="4263500" cy="2771439"/>
            <a:chOff x="229672" y="4054397"/>
            <a:chExt cx="4263500" cy="2771439"/>
          </a:xfrm>
        </p:grpSpPr>
        <p:grpSp>
          <p:nvGrpSpPr>
            <p:cNvPr id="44" name="Group 43"/>
            <p:cNvGrpSpPr/>
            <p:nvPr/>
          </p:nvGrpSpPr>
          <p:grpSpPr>
            <a:xfrm>
              <a:off x="229672" y="4054397"/>
              <a:ext cx="4263500" cy="2771439"/>
              <a:chOff x="229672" y="4054397"/>
              <a:chExt cx="4263500" cy="277143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29672" y="4054397"/>
                <a:ext cx="4209321" cy="2771439"/>
                <a:chOff x="229672" y="3603635"/>
                <a:chExt cx="4209321" cy="2771439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672" y="3603635"/>
                  <a:ext cx="4209321" cy="2771439"/>
                </a:xfrm>
                <a:prstGeom prst="rect">
                  <a:avLst/>
                </a:prstGeom>
              </p:spPr>
            </p:pic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461877" y="3775653"/>
                  <a:ext cx="12879" cy="24083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/>
              <p:cNvSpPr txBox="1"/>
              <p:nvPr/>
            </p:nvSpPr>
            <p:spPr>
              <a:xfrm>
                <a:off x="2577821" y="4226415"/>
                <a:ext cx="1915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err="1" smtClean="0"/>
                  <a:t>Westberry</a:t>
                </a:r>
                <a:r>
                  <a:rPr lang="en-AU" dirty="0" smtClean="0"/>
                  <a:t> et al. 2013</a:t>
                </a:r>
                <a:endParaRPr lang="en-US" dirty="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51673" y="4212635"/>
              <a:ext cx="1205863" cy="64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Median:</a:t>
              </a:r>
            </a:p>
            <a:p>
              <a:r>
                <a:rPr lang="en-AU" dirty="0" smtClean="0"/>
                <a:t>0.0012 m</a:t>
              </a:r>
              <a:r>
                <a:rPr lang="en-AU" baseline="30000" dirty="0" smtClean="0"/>
                <a:t>-1</a:t>
              </a:r>
              <a:endParaRPr lang="en-US" baseline="30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721524" y="1054711"/>
            <a:ext cx="4209321" cy="2771439"/>
            <a:chOff x="4758821" y="4038770"/>
            <a:chExt cx="4209321" cy="2771439"/>
          </a:xfrm>
        </p:grpSpPr>
        <p:grpSp>
          <p:nvGrpSpPr>
            <p:cNvPr id="43" name="Group 42"/>
            <p:cNvGrpSpPr/>
            <p:nvPr/>
          </p:nvGrpSpPr>
          <p:grpSpPr>
            <a:xfrm>
              <a:off x="4758821" y="4038770"/>
              <a:ext cx="4209321" cy="2771439"/>
              <a:chOff x="4758821" y="4038770"/>
              <a:chExt cx="4209321" cy="2771439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758821" y="4038770"/>
                <a:ext cx="4209321" cy="2771439"/>
                <a:chOff x="4668668" y="3575126"/>
                <a:chExt cx="4209321" cy="2771439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8668" y="3575126"/>
                  <a:ext cx="4209321" cy="2771439"/>
                </a:xfrm>
                <a:prstGeom prst="rect">
                  <a:avLst/>
                </a:prstGeom>
              </p:spPr>
            </p:pic>
            <p:cxnSp>
              <p:nvCxnSpPr>
                <p:cNvPr id="24" name="Straight Connector 23"/>
                <p:cNvCxnSpPr/>
                <p:nvPr/>
              </p:nvCxnSpPr>
              <p:spPr>
                <a:xfrm flipH="1" flipV="1">
                  <a:off x="6946520" y="3748991"/>
                  <a:ext cx="12879" cy="24083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7315201" y="4226415"/>
                <a:ext cx="1652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/>
                  <a:t>Lee et al. 2013</a:t>
                </a:r>
                <a:endParaRPr lang="en-US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143334" y="4212634"/>
              <a:ext cx="1205863" cy="64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Median:</a:t>
              </a:r>
            </a:p>
            <a:p>
              <a:r>
                <a:rPr lang="en-AU" dirty="0" smtClean="0"/>
                <a:t>0.0013 m</a:t>
              </a:r>
              <a:r>
                <a:rPr lang="en-AU" baseline="30000" dirty="0" smtClean="0"/>
                <a:t>-1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083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B9EB-B389-3445-93A0-520F2A05DC1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McKinna, NASA MODIS ST, May 2015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502384"/>
              </p:ext>
            </p:extLst>
          </p:nvPr>
        </p:nvGraphicFramePr>
        <p:xfrm>
          <a:off x="1178159" y="740077"/>
          <a:ext cx="6291073" cy="1681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3" imgW="1892160" imgH="507960" progId="Equation.3">
                  <p:embed/>
                </p:oleObj>
              </mc:Choice>
              <mc:Fallback>
                <p:oleObj name="Equation" r:id="rId3" imgW="1892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8159" y="740077"/>
                        <a:ext cx="6291073" cy="1681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/>
          <p:cNvSpPr txBox="1">
            <a:spLocks/>
          </p:cNvSpPr>
          <p:nvPr/>
        </p:nvSpPr>
        <p:spPr>
          <a:xfrm>
            <a:off x="237773" y="91015"/>
            <a:ext cx="8753453" cy="39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relating ocean color &amp; in-water optical properties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87706" y="3922006"/>
                <a:ext cx="8253586" cy="193899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2000" dirty="0" smtClean="0">
                  <a:latin typeface="Arial"/>
                  <a:cs typeface="Arial"/>
                </a:endParaRPr>
              </a:p>
              <a:p>
                <a:r>
                  <a:rPr lang="en-AU" sz="2000" i="1" dirty="0" smtClean="0">
                    <a:latin typeface="Arial"/>
                    <a:cs typeface="Arial"/>
                  </a:rPr>
                  <a:t>Optically-active constituents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i="1" dirty="0" smtClean="0">
                    <a:latin typeface="Arial"/>
                    <a:cs typeface="Arial"/>
                  </a:rPr>
                  <a:t>w</a:t>
                </a:r>
                <a:r>
                  <a:rPr lang="en-AU" sz="2000" dirty="0" smtClean="0">
                    <a:latin typeface="Arial"/>
                    <a:cs typeface="Arial"/>
                  </a:rPr>
                  <a:t> = water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i="1" dirty="0" smtClean="0">
                    <a:latin typeface="Arial"/>
                    <a:cs typeface="Arial"/>
                  </a:rPr>
                  <a:t>dg</a:t>
                </a:r>
                <a:r>
                  <a:rPr lang="en-AU" sz="2000" dirty="0" smtClean="0">
                    <a:latin typeface="Arial"/>
                    <a:cs typeface="Arial"/>
                  </a:rPr>
                  <a:t> = </a:t>
                </a:r>
                <a:r>
                  <a:rPr lang="en-AU" sz="2000" dirty="0" err="1" smtClean="0">
                    <a:latin typeface="Arial"/>
                    <a:cs typeface="Arial"/>
                  </a:rPr>
                  <a:t>colored</a:t>
                </a:r>
                <a:r>
                  <a:rPr lang="en-AU" sz="2000" dirty="0" smtClean="0">
                    <a:latin typeface="Arial"/>
                    <a:cs typeface="Arial"/>
                  </a:rPr>
                  <a:t> dissolved and detrital matter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 xmlns="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𝜑</m:t>
                    </m:r>
                  </m:oMath>
                </a14:m>
                <a:r>
                  <a:rPr lang="en-US" sz="2000" dirty="0" smtClean="0">
                    <a:latin typeface="Arial"/>
                    <a:cs typeface="Arial"/>
                  </a:rPr>
                  <a:t> = phytoplankton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i="1" dirty="0" smtClean="0">
                    <a:latin typeface="Arial"/>
                    <a:cs typeface="Arial"/>
                  </a:rPr>
                  <a:t>p</a:t>
                </a:r>
                <a:r>
                  <a:rPr lang="en-US" sz="2000" dirty="0" smtClean="0">
                    <a:latin typeface="Arial"/>
                    <a:cs typeface="Arial"/>
                  </a:rPr>
                  <a:t> = particles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6" y="3922006"/>
                <a:ext cx="8253586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589" b="-434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43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16040" y="4296822"/>
            <a:ext cx="8253586" cy="1836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 unknowns: </a:t>
            </a:r>
            <a:r>
              <a:rPr lang="en-US" sz="2000" i="1" dirty="0" err="1" smtClean="0">
                <a:latin typeface="Arial"/>
                <a:cs typeface="Arial"/>
              </a:rPr>
              <a:t>M</a:t>
            </a:r>
            <a:r>
              <a:rPr lang="en-US" sz="2000" i="1" baseline="-25000" dirty="0" err="1" smtClean="0">
                <a:latin typeface="Arial"/>
                <a:cs typeface="Arial"/>
              </a:rPr>
              <a:t>dg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i="1" dirty="0" smtClean="0">
                <a:latin typeface="Arial"/>
                <a:cs typeface="Arial"/>
              </a:rPr>
              <a:t>M</a:t>
            </a:r>
            <a:r>
              <a:rPr lang="en-US" sz="2000" i="1" baseline="-25000" dirty="0" smtClean="0">
                <a:latin typeface="Symbol" charset="2"/>
                <a:cs typeface="Symbol" charset="2"/>
              </a:rPr>
              <a:t>f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i="1" dirty="0" err="1" smtClean="0">
                <a:latin typeface="Arial"/>
                <a:cs typeface="Arial"/>
              </a:rPr>
              <a:t>M</a:t>
            </a:r>
            <a:r>
              <a:rPr lang="en-US" sz="2000" i="1" baseline="-25000" dirty="0" err="1" smtClean="0">
                <a:latin typeface="Arial"/>
                <a:cs typeface="Arial"/>
              </a:rPr>
              <a:t>bp</a:t>
            </a:r>
            <a:endParaRPr lang="en-US" sz="2000" i="1" baseline="-25000" dirty="0" smtClean="0">
              <a:latin typeface="Arial"/>
              <a:cs typeface="Arial"/>
            </a:endParaRPr>
          </a:p>
          <a:p>
            <a:endParaRPr lang="en-US" sz="2000" i="1" baseline="-25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Arial"/>
                <a:cs typeface="Arial"/>
              </a:rPr>
              <a:t>6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knowns ( the 6 visible MODISA </a:t>
            </a:r>
            <a:r>
              <a:rPr lang="en-US" sz="2000" i="1" dirty="0" smtClean="0">
                <a:latin typeface="Arial"/>
                <a:cs typeface="Arial"/>
              </a:rPr>
              <a:t>R</a:t>
            </a:r>
            <a:r>
              <a:rPr lang="en-US" sz="2000" i="1" baseline="-25000" dirty="0" smtClean="0">
                <a:latin typeface="Arial"/>
                <a:cs typeface="Arial"/>
              </a:rPr>
              <a:t>rs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or, 5 for VIIRS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solve for unknown </a:t>
            </a:r>
            <a:r>
              <a:rPr lang="en-US" sz="2000" i="1" dirty="0" smtClean="0">
                <a:latin typeface="Arial"/>
                <a:cs typeface="Arial"/>
              </a:rPr>
              <a:t>M </a:t>
            </a:r>
            <a:r>
              <a:rPr lang="en-US" sz="2000" dirty="0" smtClean="0">
                <a:latin typeface="Arial"/>
                <a:cs typeface="Arial"/>
              </a:rPr>
              <a:t>coefficients </a:t>
            </a:r>
            <a:r>
              <a:rPr lang="en-US" sz="2000" dirty="0" smtClean="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Arial"/>
                <a:cs typeface="Arial"/>
              </a:rPr>
              <a:t> non-linear least squares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B9EB-B389-3445-93A0-520F2A05DC1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McKinna, NASA MODIS ST, May 2015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511283"/>
              </p:ext>
            </p:extLst>
          </p:nvPr>
        </p:nvGraphicFramePr>
        <p:xfrm>
          <a:off x="1178159" y="740077"/>
          <a:ext cx="6291073" cy="1681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3" imgW="1892160" imgH="507960" progId="Equation.3">
                  <p:embed/>
                </p:oleObj>
              </mc:Choice>
              <mc:Fallback>
                <p:oleObj name="Equation" r:id="rId3" imgW="1892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8159" y="740077"/>
                        <a:ext cx="6291073" cy="1681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/>
          <p:cNvSpPr txBox="1">
            <a:spLocks/>
          </p:cNvSpPr>
          <p:nvPr/>
        </p:nvSpPr>
        <p:spPr>
          <a:xfrm>
            <a:off x="237773" y="91015"/>
            <a:ext cx="8753453" cy="39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relating ocean color &amp; in-water optical properties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842455" y="822206"/>
            <a:ext cx="824248" cy="787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76539" y="1644991"/>
            <a:ext cx="901521" cy="787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43975" y="1626907"/>
            <a:ext cx="837129" cy="787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765183" y="1635617"/>
            <a:ext cx="772733" cy="804701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15187" y="822206"/>
            <a:ext cx="772733" cy="804701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90949" y="1560145"/>
            <a:ext cx="772733" cy="804701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77115" y="2858804"/>
            <a:ext cx="1674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/>
              <a:t>Spectral shapes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01553" y="2907937"/>
            <a:ext cx="1982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u="sng" dirty="0" smtClean="0"/>
              <a:t>Magnitudes</a:t>
            </a:r>
            <a:endParaRPr lang="en-US" sz="28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177115" y="3010243"/>
            <a:ext cx="1982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/>
              <a:t>Constants*</a:t>
            </a:r>
            <a:endParaRPr lang="en-US" sz="2800" b="1" dirty="0"/>
          </a:p>
        </p:txBody>
      </p:sp>
      <p:sp>
        <p:nvSpPr>
          <p:cNvPr id="18" name="Oval 17"/>
          <p:cNvSpPr/>
          <p:nvPr/>
        </p:nvSpPr>
        <p:spPr>
          <a:xfrm>
            <a:off x="2906759" y="1644991"/>
            <a:ext cx="727522" cy="7401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68532" y="1092067"/>
            <a:ext cx="819880" cy="71097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615617" y="820824"/>
            <a:ext cx="901521" cy="787653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76539" y="3431157"/>
            <a:ext cx="3387144" cy="1308268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4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3" grpId="0" animBg="1"/>
      <p:bldP spid="14" grpId="0" animBg="1"/>
      <p:bldP spid="15" grpId="0" animBg="1"/>
      <p:bldP spid="8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25878" y="978647"/>
            <a:ext cx="5552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SAAs developed routinely over 30 yrs</a:t>
            </a:r>
          </a:p>
          <a:p>
            <a:r>
              <a:rPr lang="en-US" dirty="0" smtClean="0">
                <a:latin typeface="Arial"/>
                <a:cs typeface="Arial"/>
              </a:rPr>
              <a:t>many successfully retrieve </a:t>
            </a:r>
            <a:r>
              <a:rPr lang="en-US" b="1" dirty="0" smtClean="0">
                <a:latin typeface="Arial"/>
                <a:cs typeface="Arial"/>
              </a:rPr>
              <a:t>three</a:t>
            </a:r>
            <a:r>
              <a:rPr lang="en-US" dirty="0" smtClean="0">
                <a:latin typeface="Arial"/>
                <a:cs typeface="Arial"/>
              </a:rPr>
              <a:t> components</a:t>
            </a:r>
          </a:p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many overlapping approaches exist</a:t>
            </a:r>
          </a:p>
          <a:p>
            <a:endParaRPr lang="en-US" dirty="0">
              <a:latin typeface="Arial"/>
              <a:cs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1651" y="553317"/>
            <a:ext cx="8725303" cy="6050684"/>
            <a:chOff x="211651" y="553317"/>
            <a:chExt cx="8725303" cy="6050684"/>
          </a:xfrm>
        </p:grpSpPr>
        <p:grpSp>
          <p:nvGrpSpPr>
            <p:cNvPr id="13" name="Group 43"/>
            <p:cNvGrpSpPr/>
            <p:nvPr/>
          </p:nvGrpSpPr>
          <p:grpSpPr>
            <a:xfrm>
              <a:off x="5775829" y="553317"/>
              <a:ext cx="3161125" cy="2305793"/>
              <a:chOff x="75232" y="1341106"/>
              <a:chExt cx="2657882" cy="2305793"/>
            </a:xfrm>
          </p:grpSpPr>
          <p:cxnSp>
            <p:nvCxnSpPr>
              <p:cNvPr id="46" name="Straight Arrow Connector 45"/>
              <p:cNvCxnSpPr>
                <a:stCxn id="45" idx="2"/>
              </p:cNvCxnSpPr>
              <p:nvPr/>
            </p:nvCxnSpPr>
            <p:spPr>
              <a:xfrm flipH="1">
                <a:off x="236759" y="3083710"/>
                <a:ext cx="1167415" cy="563189"/>
              </a:xfrm>
              <a:prstGeom prst="straightConnector1">
                <a:avLst/>
              </a:prstGeom>
              <a:ln w="25400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5232" y="1341106"/>
                <a:ext cx="2657882" cy="1754326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abri (Body)"/>
                    <a:cs typeface="Calabri (Body)"/>
                  </a:rPr>
                  <a:t>power-law, </a:t>
                </a:r>
                <a:r>
                  <a:rPr lang="en-US" dirty="0" err="1" smtClean="0">
                    <a:latin typeface="Symbol" charset="2"/>
                    <a:cs typeface="Symbol" charset="2"/>
                  </a:rPr>
                  <a:t>h</a:t>
                </a:r>
                <a:r>
                  <a:rPr lang="en-US" dirty="0" smtClean="0">
                    <a:latin typeface="Calabri (Body)"/>
                    <a:cs typeface="Calabri (Body)"/>
                  </a:rPr>
                  <a:t>:</a:t>
                </a:r>
              </a:p>
              <a:p>
                <a:r>
                  <a:rPr lang="en-US" dirty="0" smtClean="0">
                    <a:latin typeface="Calabri (Body)"/>
                    <a:cs typeface="Calabri (Body)"/>
                  </a:rPr>
                  <a:t>     Fixed; </a:t>
                </a:r>
                <a:r>
                  <a:rPr lang="en-US" dirty="0" smtClean="0">
                    <a:solidFill>
                      <a:srgbClr val="FF0000"/>
                    </a:solidFill>
                    <a:latin typeface="Calabri (Body)"/>
                    <a:cs typeface="Calabri (Body)"/>
                  </a:rPr>
                  <a:t> Lee et al. (2002)</a:t>
                </a:r>
              </a:p>
              <a:p>
                <a:r>
                  <a:rPr lang="en-US" dirty="0">
                    <a:solidFill>
                      <a:srgbClr val="FF0000"/>
                    </a:solidFill>
                    <a:latin typeface="Calabri (Body)"/>
                    <a:cs typeface="Calabri (Body)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Calabri (Body)"/>
                    <a:cs typeface="Calabri (Body)"/>
                  </a:rPr>
                  <a:t>    </a:t>
                </a:r>
                <a:r>
                  <a:rPr lang="en-US" dirty="0" err="1" smtClean="0">
                    <a:latin typeface="Calabri (Body)"/>
                    <a:cs typeface="Calabri (Body)"/>
                  </a:rPr>
                  <a:t>Ciotti</a:t>
                </a:r>
                <a:r>
                  <a:rPr lang="en-US" dirty="0" smtClean="0">
                    <a:latin typeface="Calabri (Body)"/>
                    <a:cs typeface="Calabri (Body)"/>
                  </a:rPr>
                  <a:t> et al. (1999); </a:t>
                </a:r>
              </a:p>
              <a:p>
                <a:r>
                  <a:rPr lang="en-US" dirty="0" smtClean="0">
                    <a:latin typeface="Calabri (Body)"/>
                    <a:cs typeface="Calabri (Body)"/>
                  </a:rPr>
                  <a:t>     </a:t>
                </a:r>
                <a:r>
                  <a:rPr lang="en-US" dirty="0" err="1" smtClean="0">
                    <a:latin typeface="Calabri (Body)"/>
                    <a:cs typeface="Calabri (Body)"/>
                  </a:rPr>
                  <a:t>Hoge</a:t>
                </a:r>
                <a:r>
                  <a:rPr lang="en-US" dirty="0" smtClean="0">
                    <a:latin typeface="Calabri (Body)"/>
                    <a:cs typeface="Calabri (Body)"/>
                  </a:rPr>
                  <a:t> &amp; Lyon (1996);</a:t>
                </a:r>
              </a:p>
              <a:p>
                <a:r>
                  <a:rPr lang="en-US" dirty="0" smtClean="0">
                    <a:latin typeface="Calabri (Body)"/>
                    <a:cs typeface="Calabri (Body)"/>
                  </a:rPr>
                  <a:t>     </a:t>
                </a:r>
                <a:r>
                  <a:rPr lang="en-US" dirty="0" err="1" smtClean="0">
                    <a:latin typeface="Calabri (Body)"/>
                    <a:cs typeface="Calabri (Body)"/>
                  </a:rPr>
                  <a:t>Loisel</a:t>
                </a:r>
                <a:r>
                  <a:rPr lang="en-US" dirty="0" smtClean="0">
                    <a:latin typeface="Calabri (Body)"/>
                    <a:cs typeface="Calabri (Body)"/>
                  </a:rPr>
                  <a:t> &amp; </a:t>
                </a:r>
                <a:r>
                  <a:rPr lang="en-US" dirty="0" err="1" smtClean="0">
                    <a:latin typeface="Calabri (Body)"/>
                    <a:cs typeface="Calabri (Body)"/>
                  </a:rPr>
                  <a:t>Stramski</a:t>
                </a:r>
                <a:r>
                  <a:rPr lang="en-US" dirty="0" smtClean="0">
                    <a:latin typeface="Calabri (Body)"/>
                    <a:cs typeface="Calabri (Body)"/>
                  </a:rPr>
                  <a:t> (2001);</a:t>
                </a:r>
              </a:p>
              <a:p>
                <a:r>
                  <a:rPr lang="en-US" dirty="0">
                    <a:latin typeface="Calabri (Body)"/>
                    <a:cs typeface="Calabri (Body)"/>
                  </a:rPr>
                  <a:t> </a:t>
                </a:r>
                <a:r>
                  <a:rPr lang="en-US" dirty="0" smtClean="0">
                    <a:latin typeface="Calabri (Body)"/>
                    <a:cs typeface="Calabri (Body)"/>
                  </a:rPr>
                  <a:t>    Morel (2001)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11651" y="3424747"/>
              <a:ext cx="8430977" cy="3179254"/>
              <a:chOff x="211651" y="3424747"/>
              <a:chExt cx="8430977" cy="317925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87435" y="4233452"/>
                <a:ext cx="7855193" cy="237054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2"/>
              <p:cNvGrpSpPr/>
              <p:nvPr/>
            </p:nvGrpSpPr>
            <p:grpSpPr>
              <a:xfrm>
                <a:off x="211651" y="3424747"/>
                <a:ext cx="2283069" cy="1888127"/>
                <a:chOff x="211651" y="3424747"/>
                <a:chExt cx="2283069" cy="188812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211651" y="4389544"/>
                  <a:ext cx="2283069" cy="923330"/>
                </a:xfrm>
                <a:prstGeom prst="rect">
                  <a:avLst/>
                </a:prstGeom>
                <a:noFill/>
                <a:ln w="2540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dirty="0" smtClean="0"/>
                    <a:t>Inverse method:</a:t>
                  </a:r>
                  <a:endParaRPr lang="en-US" dirty="0" smtClean="0"/>
                </a:p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Levenberg-Marquardt</a:t>
                  </a:r>
                </a:p>
                <a:p>
                  <a:r>
                    <a:rPr lang="en-US" dirty="0" smtClean="0"/>
                    <a:t>SVD matrix inversion</a:t>
                  </a:r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1458614" y="3424747"/>
                  <a:ext cx="491804" cy="964799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23"/>
            <p:cNvGrpSpPr/>
            <p:nvPr/>
          </p:nvGrpSpPr>
          <p:grpSpPr>
            <a:xfrm>
              <a:off x="1099990" y="3580327"/>
              <a:ext cx="2091578" cy="2648563"/>
              <a:chOff x="1183498" y="3220914"/>
              <a:chExt cx="2091578" cy="2648563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183498" y="5223146"/>
                <a:ext cx="2091578" cy="646331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Morel </a:t>
                </a:r>
                <a:r>
                  <a:rPr lang="en-US" dirty="0" err="1" smtClean="0"/>
                  <a:t>f</a:t>
                </a:r>
                <a:r>
                  <a:rPr lang="en-US" dirty="0" smtClean="0"/>
                  <a:t>/Q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Gordon quadratic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2609710" y="3220914"/>
                <a:ext cx="271062" cy="2002233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4"/>
            <p:cNvGrpSpPr/>
            <p:nvPr/>
          </p:nvGrpSpPr>
          <p:grpSpPr>
            <a:xfrm>
              <a:off x="3494112" y="4010156"/>
              <a:ext cx="2473827" cy="2317257"/>
              <a:chOff x="705531" y="4471422"/>
              <a:chExt cx="2460599" cy="231725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705531" y="5311351"/>
                <a:ext cx="2460599" cy="147732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exponential, </a:t>
                </a:r>
                <a:r>
                  <a:rPr lang="en-US" i="1" dirty="0" err="1" smtClean="0"/>
                  <a:t>S</a:t>
                </a:r>
                <a:r>
                  <a:rPr lang="en-US" i="1" baseline="-25000" dirty="0" err="1" smtClean="0"/>
                  <a:t>dg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      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fixed 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= 0.018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lvl="1"/>
                <a:r>
                  <a:rPr lang="en-US" dirty="0" smtClean="0"/>
                  <a:t>Lee et al. (2002)</a:t>
                </a:r>
              </a:p>
              <a:p>
                <a:pPr lvl="1"/>
                <a:r>
                  <a:rPr lang="en-US" dirty="0" err="1" smtClean="0"/>
                  <a:t>Werdell</a:t>
                </a:r>
                <a:r>
                  <a:rPr lang="en-US" dirty="0" smtClean="0"/>
                  <a:t> (2010)</a:t>
                </a:r>
              </a:p>
              <a:p>
                <a:pPr marL="6350" lvl="1"/>
                <a:r>
                  <a:rPr lang="en-US" dirty="0" smtClean="0"/>
                  <a:t>tabulated </a:t>
                </a:r>
                <a:r>
                  <a:rPr lang="en-US" i="1" dirty="0" smtClean="0"/>
                  <a:t>a</a:t>
                </a:r>
                <a:r>
                  <a:rPr lang="en-US" i="1" baseline="30000" dirty="0" smtClean="0"/>
                  <a:t>*</a:t>
                </a:r>
                <a:r>
                  <a:rPr lang="en-US" i="1" baseline="-25000" dirty="0" err="1" smtClean="0"/>
                  <a:t>dg</a:t>
                </a:r>
                <a:r>
                  <a:rPr lang="en-US" dirty="0" err="1" smtClean="0"/>
                  <a:t>(</a:t>
                </a:r>
                <a:r>
                  <a:rPr lang="en-US" dirty="0" err="1" smtClean="0">
                    <a:latin typeface="Symbol" charset="2"/>
                    <a:cs typeface="Symbol" charset="2"/>
                  </a:rPr>
                  <a:t>l</a:t>
                </a:r>
                <a:r>
                  <a:rPr lang="en-US" dirty="0" smtClean="0"/>
                  <a:t>)</a:t>
                </a:r>
              </a:p>
            </p:txBody>
          </p:sp>
          <p:cxnSp>
            <p:nvCxnSpPr>
              <p:cNvPr id="27" name="Straight Arrow Connector 26"/>
              <p:cNvCxnSpPr>
                <a:stCxn id="26" idx="0"/>
              </p:cNvCxnSpPr>
              <p:nvPr/>
            </p:nvCxnSpPr>
            <p:spPr>
              <a:xfrm flipV="1">
                <a:off x="1935831" y="4471422"/>
                <a:ext cx="189359" cy="83992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/>
            <p:nvPr/>
          </p:nvGrpSpPr>
          <p:grpSpPr>
            <a:xfrm>
              <a:off x="6080844" y="4078199"/>
              <a:ext cx="2605956" cy="1826780"/>
              <a:chOff x="1030139" y="4152269"/>
              <a:chExt cx="2244939" cy="182678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030139" y="5055719"/>
                <a:ext cx="2244939" cy="92333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>
                    <a:latin typeface="Calibri (Body)"/>
                    <a:cs typeface="Calibri (Body)"/>
                  </a:rPr>
                  <a:t>tabulated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a</a:t>
                </a:r>
                <a:r>
                  <a:rPr lang="en-US" i="1" baseline="30000" dirty="0" smtClean="0"/>
                  <a:t>*</a:t>
                </a:r>
                <a:r>
                  <a:rPr lang="en-US" i="1" baseline="-25000" dirty="0" err="1" smtClean="0">
                    <a:latin typeface="Symbol" charset="2"/>
                    <a:cs typeface="Symbol" charset="2"/>
                  </a:rPr>
                  <a:t>f</a:t>
                </a:r>
                <a:r>
                  <a:rPr lang="en-US" dirty="0" err="1" smtClean="0"/>
                  <a:t>(</a:t>
                </a:r>
                <a:r>
                  <a:rPr lang="en-US" dirty="0" err="1" smtClean="0">
                    <a:latin typeface="Symbol" charset="2"/>
                    <a:cs typeface="Symbol" charset="2"/>
                  </a:rPr>
                  <a:t>l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Bricaud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et al.  (1998)</a:t>
                </a:r>
              </a:p>
              <a:p>
                <a:r>
                  <a:rPr lang="en-US" dirty="0" err="1" smtClean="0"/>
                  <a:t>Ciotti</a:t>
                </a:r>
                <a:r>
                  <a:rPr lang="en-US" dirty="0" smtClean="0"/>
                  <a:t> &amp; </a:t>
                </a:r>
                <a:r>
                  <a:rPr lang="en-US" dirty="0" err="1" smtClean="0"/>
                  <a:t>Bricaud</a:t>
                </a:r>
                <a:r>
                  <a:rPr lang="en-US" dirty="0" smtClean="0"/>
                  <a:t> (2006)</a:t>
                </a:r>
                <a:endParaRPr lang="en-US" dirty="0"/>
              </a:p>
            </p:txBody>
          </p:sp>
          <p:cxnSp>
            <p:nvCxnSpPr>
              <p:cNvPr id="31" name="Straight Arrow Connector 30"/>
              <p:cNvCxnSpPr>
                <a:stCxn id="30" idx="0"/>
              </p:cNvCxnSpPr>
              <p:nvPr/>
            </p:nvCxnSpPr>
            <p:spPr>
              <a:xfrm flipH="1" flipV="1">
                <a:off x="1623618" y="4152269"/>
                <a:ext cx="528990" cy="90345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AB9EB-B389-3445-93A0-520F2A05DC1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4894" y="91015"/>
            <a:ext cx="8753453" cy="398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00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relating ocean color &amp; in-water optical properties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338281"/>
              </p:ext>
            </p:extLst>
          </p:nvPr>
        </p:nvGraphicFramePr>
        <p:xfrm>
          <a:off x="1099990" y="2413396"/>
          <a:ext cx="6168717" cy="1806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" name="Equation" r:id="rId3" imgW="1511300" imgH="444500" progId="Equation.3">
                  <p:embed/>
                </p:oleObj>
              </mc:Choice>
              <mc:Fallback>
                <p:oleObj name="Equation" r:id="rId3" imgW="1511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990" y="2413396"/>
                        <a:ext cx="6168717" cy="18064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283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4-04-23 at 10.08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684609"/>
            <a:ext cx="4354235" cy="57139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8221" y="5377373"/>
            <a:ext cx="363301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first comprehensive evaluation of SAA similarities/differences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5" name="Picture 4" descr="l2gen_GUI-IOP_tab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326" y="672034"/>
            <a:ext cx="4453080" cy="57498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May 2015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4850" y="91015"/>
            <a:ext cx="8229600" cy="39863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5536" y="5357519"/>
            <a:ext cx="376402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generalized IOP (GIOP) framework available through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SeaDAS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3765" y="1953905"/>
            <a:ext cx="7176849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default, global GIOP configuration assigned for operational MODIS-Aqua, MODIS-Terra &amp; VIIRS processing 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end-user can customize GIOP parameterizations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	- test new parameterizations or combinations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- regional configurations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51" y="70583"/>
            <a:ext cx="2359755" cy="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0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5" y="143190"/>
            <a:ext cx="3744238" cy="306403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9" y="3302758"/>
            <a:ext cx="3808204" cy="293260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85" y="3238512"/>
            <a:ext cx="3891633" cy="2996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52" y="6221717"/>
            <a:ext cx="3110453" cy="650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9" y="6245851"/>
            <a:ext cx="2879678" cy="602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69" y="2277299"/>
            <a:ext cx="3494965" cy="7252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25708" y="357850"/>
            <a:ext cx="364870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MODIS Aqua 18 April 2008</a:t>
            </a:r>
          </a:p>
          <a:p>
            <a:pPr algn="ctr"/>
            <a:endParaRPr lang="en-AU" b="1" dirty="0"/>
          </a:p>
          <a:p>
            <a:pPr algn="ctr"/>
            <a:r>
              <a:rPr lang="en-AU" b="1" dirty="0"/>
              <a:t>Data: NASA </a:t>
            </a:r>
            <a:r>
              <a:rPr lang="en-AU" b="1" dirty="0" smtClean="0"/>
              <a:t>OBPG</a:t>
            </a:r>
            <a:endParaRPr lang="en-AU" sz="800" b="1" dirty="0" smtClean="0"/>
          </a:p>
          <a:p>
            <a:pPr algn="ctr"/>
            <a:r>
              <a:rPr lang="en-AU" b="1" dirty="0" smtClean="0"/>
              <a:t>Processing: SeaDAS, </a:t>
            </a:r>
            <a:r>
              <a:rPr lang="en-AU" b="1" dirty="0"/>
              <a:t>GIOP </a:t>
            </a:r>
            <a:r>
              <a:rPr lang="en-AU" b="1" dirty="0" smtClean="0"/>
              <a:t>Algorithm with default options</a:t>
            </a:r>
            <a:endParaRPr lang="en-AU" sz="800" b="1" dirty="0" smtClean="0"/>
          </a:p>
          <a:p>
            <a:pPr algn="ctr"/>
            <a:endParaRPr lang="en-AU" sz="800" b="1" dirty="0" smtClean="0"/>
          </a:p>
          <a:p>
            <a:pPr algn="ctr"/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85429" y="3251325"/>
            <a:ext cx="1560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Features: Eddies, fronts, mixing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5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3043-E9EF-C043-BE78-E5027C035B6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McKinna, NASA MODIS ST, Apr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7548" y="1543505"/>
            <a:ext cx="6701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Part </a:t>
            </a:r>
            <a:r>
              <a:rPr lang="en-US" sz="2400" dirty="0" smtClean="0">
                <a:latin typeface="Arial"/>
                <a:cs typeface="Arial"/>
              </a:rPr>
              <a:t>1:  </a:t>
            </a:r>
            <a:r>
              <a:rPr lang="en-US" sz="2400" dirty="0">
                <a:latin typeface="Arial"/>
                <a:cs typeface="Arial"/>
              </a:rPr>
              <a:t>implementation </a:t>
            </a:r>
            <a:r>
              <a:rPr lang="en-US" sz="2400" dirty="0" smtClean="0">
                <a:latin typeface="Arial"/>
                <a:cs typeface="Arial"/>
              </a:rPr>
              <a:t>review</a:t>
            </a:r>
            <a:endParaRPr lang="en-US" sz="2400" dirty="0"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solidFill>
                  <a:srgbClr val="0000CC"/>
                </a:solidFill>
                <a:latin typeface="Arial"/>
                <a:cs typeface="Arial"/>
              </a:rPr>
              <a:t>Part 2: validation matchup</a:t>
            </a:r>
            <a:endParaRPr lang="en-US" sz="2400" dirty="0" smtClean="0">
              <a:solidFill>
                <a:srgbClr val="0000CC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Part 3:  algorithm updates</a:t>
            </a:r>
          </a:p>
          <a:p>
            <a:endParaRPr lang="en-AU" sz="2400" dirty="0">
              <a:latin typeface="Arial"/>
              <a:cs typeface="Arial"/>
            </a:endParaRPr>
          </a:p>
          <a:p>
            <a:r>
              <a:rPr lang="en-AU" sz="2400" dirty="0" smtClean="0">
                <a:latin typeface="Arial"/>
                <a:cs typeface="Arial"/>
              </a:rPr>
              <a:t>Part 4: status overview</a:t>
            </a:r>
            <a:endParaRPr lang="en-US" sz="2400" dirty="0" smtClean="0">
              <a:latin typeface="Arial"/>
              <a:cs typeface="Arial"/>
            </a:endParaRPr>
          </a:p>
          <a:p>
            <a:endParaRPr lang="en-A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4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5274</TotalTime>
  <Words>1183</Words>
  <Application>Microsoft Macintosh PowerPoint</Application>
  <PresentationFormat>On-screen Show (4:3)</PresentationFormat>
  <Paragraphs>286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PowerPoint Presentation</vt:lpstr>
      <vt:lpstr>PowerPoint Presentation</vt:lpstr>
      <vt:lpstr>presentation outline</vt:lpstr>
      <vt:lpstr>PowerPoint Presentation</vt:lpstr>
      <vt:lpstr>PowerPoint Presentation</vt:lpstr>
      <vt:lpstr>PowerPoint Presentation</vt:lpstr>
      <vt:lpstr>Implementation</vt:lpstr>
      <vt:lpstr>PowerPoint Presentation</vt:lpstr>
      <vt:lpstr>presentation outline</vt:lpstr>
      <vt:lpstr>PowerPoint Presentation</vt:lpstr>
      <vt:lpstr>PowerPoint Presentation</vt:lpstr>
      <vt:lpstr>MODIS Aqua IOP Products &amp; Uncertainties</vt:lpstr>
      <vt:lpstr>presentation outline</vt:lpstr>
      <vt:lpstr>Algorithm updates</vt:lpstr>
      <vt:lpstr>PowerPoint Presentation</vt:lpstr>
      <vt:lpstr>Sample scene: MODIS Aqua 22 May 2009 </vt:lpstr>
      <vt:lpstr>PowerPoint Presentation</vt:lpstr>
      <vt:lpstr>Sample scene: MODIS Aqua 22 May 2009 </vt:lpstr>
      <vt:lpstr>presentation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generalized IOP (GIOP) inversion model</vt:lpstr>
      <vt:lpstr>PowerPoint Presentation</vt:lpstr>
      <vt:lpstr>Sample scene: MODIS Aqua 22 May 2009 </vt:lpstr>
      <vt:lpstr>Sample scene: MODIS Aqua 22 May 2009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Lachlan McKinna</dc:creator>
  <cp:lastModifiedBy>Brandon Maccherone</cp:lastModifiedBy>
  <cp:revision>116</cp:revision>
  <dcterms:created xsi:type="dcterms:W3CDTF">2015-05-12T19:17:02Z</dcterms:created>
  <dcterms:modified xsi:type="dcterms:W3CDTF">2015-05-29T14:54:58Z</dcterms:modified>
</cp:coreProperties>
</file>