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handoutMasterIdLst>
    <p:handoutMasterId r:id="rId30"/>
  </p:handoutMasterIdLst>
  <p:sldIdLst>
    <p:sldId id="256" r:id="rId2"/>
    <p:sldId id="308" r:id="rId3"/>
    <p:sldId id="314" r:id="rId4"/>
    <p:sldId id="307" r:id="rId5"/>
    <p:sldId id="306" r:id="rId6"/>
    <p:sldId id="315" r:id="rId7"/>
    <p:sldId id="317" r:id="rId8"/>
    <p:sldId id="261" r:id="rId9"/>
    <p:sldId id="297" r:id="rId10"/>
    <p:sldId id="263" r:id="rId11"/>
    <p:sldId id="283" r:id="rId12"/>
    <p:sldId id="288" r:id="rId13"/>
    <p:sldId id="286" r:id="rId14"/>
    <p:sldId id="284" r:id="rId15"/>
    <p:sldId id="267" r:id="rId16"/>
    <p:sldId id="289" r:id="rId17"/>
    <p:sldId id="269" r:id="rId18"/>
    <p:sldId id="271" r:id="rId19"/>
    <p:sldId id="304" r:id="rId20"/>
    <p:sldId id="272" r:id="rId21"/>
    <p:sldId id="303" r:id="rId22"/>
    <p:sldId id="302" r:id="rId23"/>
    <p:sldId id="300" r:id="rId24"/>
    <p:sldId id="305" r:id="rId25"/>
    <p:sldId id="287" r:id="rId26"/>
    <p:sldId id="273" r:id="rId27"/>
    <p:sldId id="275"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clrMru>
    <a:srgbClr val="59D67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93" d="100"/>
          <a:sy n="93" d="100"/>
        </p:scale>
        <p:origin x="-1840"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handoutMaster" Target="handoutMasters/handout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31AE0D2-6D7B-B04A-90A3-D8C553282CA1}" type="datetimeFigureOut">
              <a:rPr lang="en-US" smtClean="0"/>
              <a:t>5/19/15</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E8A38BF-01D0-FB4F-A086-5C4016E18DBA}" type="slidenum">
              <a:rPr lang="en-US" smtClean="0"/>
              <a:t>‹#›</a:t>
            </a:fld>
            <a:endParaRPr lang="en-US" dirty="0"/>
          </a:p>
        </p:txBody>
      </p:sp>
    </p:spTree>
    <p:extLst>
      <p:ext uri="{BB962C8B-B14F-4D97-AF65-F5344CB8AC3E}">
        <p14:creationId xmlns:p14="http://schemas.microsoft.com/office/powerpoint/2010/main" val="11829909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B726D7-8CED-BC4F-9A6A-1FBBC6F0B9E4}" type="datetimeFigureOut">
              <a:rPr lang="en-US" smtClean="0"/>
              <a:t>5/19/15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439580-23E6-F544-ACAA-3A6005082C77}" type="slidenum">
              <a:rPr lang="en-US" smtClean="0"/>
              <a:t>‹#›</a:t>
            </a:fld>
            <a:endParaRPr lang="en-US" dirty="0"/>
          </a:p>
        </p:txBody>
      </p:sp>
    </p:spTree>
    <p:extLst>
      <p:ext uri="{BB962C8B-B14F-4D97-AF65-F5344CB8AC3E}">
        <p14:creationId xmlns:p14="http://schemas.microsoft.com/office/powerpoint/2010/main" val="427880316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439580-23E6-F544-ACAA-3A6005082C77}" type="slidenum">
              <a:rPr lang="en-US" smtClean="0"/>
              <a:t>1</a:t>
            </a:fld>
            <a:endParaRPr lang="en-US" dirty="0"/>
          </a:p>
        </p:txBody>
      </p:sp>
    </p:spTree>
    <p:extLst>
      <p:ext uri="{BB962C8B-B14F-4D97-AF65-F5344CB8AC3E}">
        <p14:creationId xmlns:p14="http://schemas.microsoft.com/office/powerpoint/2010/main" val="181585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020541-252C-304F-8E23-32E40C7D023B}" type="slidenum">
              <a:rPr lang="en-US" smtClean="0"/>
              <a:t>21</a:t>
            </a:fld>
            <a:endParaRPr lang="en-US" dirty="0"/>
          </a:p>
        </p:txBody>
      </p:sp>
    </p:spTree>
    <p:extLst>
      <p:ext uri="{BB962C8B-B14F-4D97-AF65-F5344CB8AC3E}">
        <p14:creationId xmlns:p14="http://schemas.microsoft.com/office/powerpoint/2010/main" val="3481430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020541-252C-304F-8E23-32E40C7D023B}" type="slidenum">
              <a:rPr lang="en-US" smtClean="0"/>
              <a:t>22</a:t>
            </a:fld>
            <a:endParaRPr lang="en-US" dirty="0"/>
          </a:p>
        </p:txBody>
      </p:sp>
    </p:spTree>
    <p:extLst>
      <p:ext uri="{BB962C8B-B14F-4D97-AF65-F5344CB8AC3E}">
        <p14:creationId xmlns:p14="http://schemas.microsoft.com/office/powerpoint/2010/main" val="3248887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439580-23E6-F544-ACAA-3A6005082C77}" type="slidenum">
              <a:rPr lang="en-US" smtClean="0"/>
              <a:t>23</a:t>
            </a:fld>
            <a:endParaRPr lang="en-US" dirty="0"/>
          </a:p>
        </p:txBody>
      </p:sp>
    </p:spTree>
    <p:extLst>
      <p:ext uri="{BB962C8B-B14F-4D97-AF65-F5344CB8AC3E}">
        <p14:creationId xmlns:p14="http://schemas.microsoft.com/office/powerpoint/2010/main" val="1108873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439580-23E6-F544-ACAA-3A6005082C77}" type="slidenum">
              <a:rPr lang="en-US" smtClean="0"/>
              <a:t>24</a:t>
            </a:fld>
            <a:endParaRPr lang="en-US" dirty="0"/>
          </a:p>
        </p:txBody>
      </p:sp>
    </p:spTree>
    <p:extLst>
      <p:ext uri="{BB962C8B-B14F-4D97-AF65-F5344CB8AC3E}">
        <p14:creationId xmlns:p14="http://schemas.microsoft.com/office/powerpoint/2010/main" val="602753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439580-23E6-F544-ACAA-3A6005082C77}" type="slidenum">
              <a:rPr lang="en-US" smtClean="0"/>
              <a:t>26</a:t>
            </a:fld>
            <a:endParaRPr lang="en-US" dirty="0"/>
          </a:p>
        </p:txBody>
      </p:sp>
    </p:spTree>
    <p:extLst>
      <p:ext uri="{BB962C8B-B14F-4D97-AF65-F5344CB8AC3E}">
        <p14:creationId xmlns:p14="http://schemas.microsoft.com/office/powerpoint/2010/main" val="36559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DB5E1E6-0EE0-F74E-84BF-48A56DB8D90E}" type="datetimeFigureOut">
              <a:rPr lang="en-US" smtClean="0"/>
              <a:t>5/19/15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EB4DD88-F304-DB4B-8446-174EFFAB9B0D}" type="slidenum">
              <a:rPr lang="en-US" smtClean="0"/>
              <a:t>‹#›</a:t>
            </a:fld>
            <a:endParaRPr lang="en-US" dirty="0"/>
          </a:p>
        </p:txBody>
      </p:sp>
    </p:spTree>
    <p:extLst>
      <p:ext uri="{BB962C8B-B14F-4D97-AF65-F5344CB8AC3E}">
        <p14:creationId xmlns:p14="http://schemas.microsoft.com/office/powerpoint/2010/main" val="1341186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B5E1E6-0EE0-F74E-84BF-48A56DB8D90E}" type="datetimeFigureOut">
              <a:rPr lang="en-US" smtClean="0"/>
              <a:t>5/19/15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EB4DD88-F304-DB4B-8446-174EFFAB9B0D}" type="slidenum">
              <a:rPr lang="en-US" smtClean="0"/>
              <a:t>‹#›</a:t>
            </a:fld>
            <a:endParaRPr lang="en-US" dirty="0"/>
          </a:p>
        </p:txBody>
      </p:sp>
    </p:spTree>
    <p:extLst>
      <p:ext uri="{BB962C8B-B14F-4D97-AF65-F5344CB8AC3E}">
        <p14:creationId xmlns:p14="http://schemas.microsoft.com/office/powerpoint/2010/main" val="854170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B5E1E6-0EE0-F74E-84BF-48A56DB8D90E}" type="datetimeFigureOut">
              <a:rPr lang="en-US" smtClean="0"/>
              <a:t>5/19/15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EB4DD88-F304-DB4B-8446-174EFFAB9B0D}" type="slidenum">
              <a:rPr lang="en-US" smtClean="0"/>
              <a:t>‹#›</a:t>
            </a:fld>
            <a:endParaRPr lang="en-US" dirty="0"/>
          </a:p>
        </p:txBody>
      </p:sp>
    </p:spTree>
    <p:extLst>
      <p:ext uri="{BB962C8B-B14F-4D97-AF65-F5344CB8AC3E}">
        <p14:creationId xmlns:p14="http://schemas.microsoft.com/office/powerpoint/2010/main" val="4255632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B5E1E6-0EE0-F74E-84BF-48A56DB8D90E}" type="datetimeFigureOut">
              <a:rPr lang="en-US" smtClean="0"/>
              <a:t>5/19/15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EB4DD88-F304-DB4B-8446-174EFFAB9B0D}" type="slidenum">
              <a:rPr lang="en-US" smtClean="0"/>
              <a:t>‹#›</a:t>
            </a:fld>
            <a:endParaRPr lang="en-US" dirty="0"/>
          </a:p>
        </p:txBody>
      </p:sp>
    </p:spTree>
    <p:extLst>
      <p:ext uri="{BB962C8B-B14F-4D97-AF65-F5344CB8AC3E}">
        <p14:creationId xmlns:p14="http://schemas.microsoft.com/office/powerpoint/2010/main" val="1399876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DB5E1E6-0EE0-F74E-84BF-48A56DB8D90E}" type="datetimeFigureOut">
              <a:rPr lang="en-US" smtClean="0"/>
              <a:t>5/19/15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EB4DD88-F304-DB4B-8446-174EFFAB9B0D}" type="slidenum">
              <a:rPr lang="en-US" smtClean="0"/>
              <a:t>‹#›</a:t>
            </a:fld>
            <a:endParaRPr lang="en-US" dirty="0"/>
          </a:p>
        </p:txBody>
      </p:sp>
    </p:spTree>
    <p:extLst>
      <p:ext uri="{BB962C8B-B14F-4D97-AF65-F5344CB8AC3E}">
        <p14:creationId xmlns:p14="http://schemas.microsoft.com/office/powerpoint/2010/main" val="1565488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DB5E1E6-0EE0-F74E-84BF-48A56DB8D90E}" type="datetimeFigureOut">
              <a:rPr lang="en-US" smtClean="0"/>
              <a:t>5/19/15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EB4DD88-F304-DB4B-8446-174EFFAB9B0D}" type="slidenum">
              <a:rPr lang="en-US" smtClean="0"/>
              <a:t>‹#›</a:t>
            </a:fld>
            <a:endParaRPr lang="en-US" dirty="0"/>
          </a:p>
        </p:txBody>
      </p:sp>
    </p:spTree>
    <p:extLst>
      <p:ext uri="{BB962C8B-B14F-4D97-AF65-F5344CB8AC3E}">
        <p14:creationId xmlns:p14="http://schemas.microsoft.com/office/powerpoint/2010/main" val="1927150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DB5E1E6-0EE0-F74E-84BF-48A56DB8D90E}" type="datetimeFigureOut">
              <a:rPr lang="en-US" smtClean="0"/>
              <a:t>5/19/15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EB4DD88-F304-DB4B-8446-174EFFAB9B0D}" type="slidenum">
              <a:rPr lang="en-US" smtClean="0"/>
              <a:t>‹#›</a:t>
            </a:fld>
            <a:endParaRPr lang="en-US" dirty="0"/>
          </a:p>
        </p:txBody>
      </p:sp>
    </p:spTree>
    <p:extLst>
      <p:ext uri="{BB962C8B-B14F-4D97-AF65-F5344CB8AC3E}">
        <p14:creationId xmlns:p14="http://schemas.microsoft.com/office/powerpoint/2010/main" val="825186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DB5E1E6-0EE0-F74E-84BF-48A56DB8D90E}" type="datetimeFigureOut">
              <a:rPr lang="en-US" smtClean="0"/>
              <a:t>5/19/15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EB4DD88-F304-DB4B-8446-174EFFAB9B0D}" type="slidenum">
              <a:rPr lang="en-US" smtClean="0"/>
              <a:t>‹#›</a:t>
            </a:fld>
            <a:endParaRPr lang="en-US" dirty="0"/>
          </a:p>
        </p:txBody>
      </p:sp>
    </p:spTree>
    <p:extLst>
      <p:ext uri="{BB962C8B-B14F-4D97-AF65-F5344CB8AC3E}">
        <p14:creationId xmlns:p14="http://schemas.microsoft.com/office/powerpoint/2010/main" val="1681418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B5E1E6-0EE0-F74E-84BF-48A56DB8D90E}" type="datetimeFigureOut">
              <a:rPr lang="en-US" smtClean="0"/>
              <a:t>5/19/15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B4DD88-F304-DB4B-8446-174EFFAB9B0D}" type="slidenum">
              <a:rPr lang="en-US" smtClean="0"/>
              <a:t>‹#›</a:t>
            </a:fld>
            <a:endParaRPr lang="en-US" dirty="0"/>
          </a:p>
        </p:txBody>
      </p:sp>
    </p:spTree>
    <p:extLst>
      <p:ext uri="{BB962C8B-B14F-4D97-AF65-F5344CB8AC3E}">
        <p14:creationId xmlns:p14="http://schemas.microsoft.com/office/powerpoint/2010/main" val="4141008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B5E1E6-0EE0-F74E-84BF-48A56DB8D90E}" type="datetimeFigureOut">
              <a:rPr lang="en-US" smtClean="0"/>
              <a:t>5/19/15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EB4DD88-F304-DB4B-8446-174EFFAB9B0D}" type="slidenum">
              <a:rPr lang="en-US" smtClean="0"/>
              <a:t>‹#›</a:t>
            </a:fld>
            <a:endParaRPr lang="en-US" dirty="0"/>
          </a:p>
        </p:txBody>
      </p:sp>
    </p:spTree>
    <p:extLst>
      <p:ext uri="{BB962C8B-B14F-4D97-AF65-F5344CB8AC3E}">
        <p14:creationId xmlns:p14="http://schemas.microsoft.com/office/powerpoint/2010/main" val="2575901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B5E1E6-0EE0-F74E-84BF-48A56DB8D90E}" type="datetimeFigureOut">
              <a:rPr lang="en-US" smtClean="0"/>
              <a:t>5/19/15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EB4DD88-F304-DB4B-8446-174EFFAB9B0D}" type="slidenum">
              <a:rPr lang="en-US" smtClean="0"/>
              <a:t>‹#›</a:t>
            </a:fld>
            <a:endParaRPr lang="en-US" dirty="0"/>
          </a:p>
        </p:txBody>
      </p:sp>
    </p:spTree>
    <p:extLst>
      <p:ext uri="{BB962C8B-B14F-4D97-AF65-F5344CB8AC3E}">
        <p14:creationId xmlns:p14="http://schemas.microsoft.com/office/powerpoint/2010/main" val="176838358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B5E1E6-0EE0-F74E-84BF-48A56DB8D90E}" type="datetimeFigureOut">
              <a:rPr lang="en-US" smtClean="0"/>
              <a:t>5/19/15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B4DD88-F304-DB4B-8446-174EFFAB9B0D}" type="slidenum">
              <a:rPr lang="en-US" smtClean="0"/>
              <a:t>‹#›</a:t>
            </a:fld>
            <a:endParaRPr lang="en-US" dirty="0"/>
          </a:p>
        </p:txBody>
      </p:sp>
    </p:spTree>
    <p:extLst>
      <p:ext uri="{BB962C8B-B14F-4D97-AF65-F5344CB8AC3E}">
        <p14:creationId xmlns:p14="http://schemas.microsoft.com/office/powerpoint/2010/main" val="25723327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emf"/></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1.emf"/></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1.emf"/></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emf"/><Relationship Id="rId3" Type="http://schemas.openxmlformats.org/officeDocument/2006/relationships/image" Target="../media/image20.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emf"/><Relationship Id="rId3"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emf"/></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1.emf"/><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emf"/></Relationships>
</file>

<file path=ppt/slides/_rels/slide22.x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image" Target="../media/image25.png"/><Relationship Id="rId5" Type="http://schemas.openxmlformats.org/officeDocument/2006/relationships/image" Target="../media/image26.jpeg"/><Relationship Id="rId6" Type="http://schemas.openxmlformats.org/officeDocument/2006/relationships/image" Target="../media/image27.png"/><Relationship Id="rId7" Type="http://schemas.openxmlformats.org/officeDocument/2006/relationships/image" Target="../media/image1.emf"/><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23.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4.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1.emf"/><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35.tiff"/><Relationship Id="rId5" Type="http://schemas.openxmlformats.org/officeDocument/2006/relationships/image" Target="../media/image36.tif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emf"/><Relationship Id="rId3"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emf"/><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 Id="rId3" Type="http://schemas.openxmlformats.org/officeDocument/2006/relationships/image" Target="../media/image1.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1200"/>
            <a:ext cx="7772400" cy="1253111"/>
          </a:xfrm>
        </p:spPr>
        <p:txBody>
          <a:bodyPr>
            <a:normAutofit/>
          </a:bodyPr>
          <a:lstStyle/>
          <a:p>
            <a:r>
              <a:rPr lang="en-US" sz="2800" dirty="0" smtClean="0">
                <a:solidFill>
                  <a:srgbClr val="0000FF"/>
                </a:solidFill>
              </a:rPr>
              <a:t>The 2015 Aqua and Terra Senior Review Activities</a:t>
            </a:r>
            <a:endParaRPr lang="en-US" sz="2800" dirty="0">
              <a:solidFill>
                <a:srgbClr val="0000FF"/>
              </a:solidFill>
            </a:endParaRPr>
          </a:p>
        </p:txBody>
      </p:sp>
      <p:pic>
        <p:nvPicPr>
          <p:cNvPr id="4" name="Picture 5" descr="NASAMeatballFromWinnieH.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538" y="141127"/>
            <a:ext cx="7620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ubtitle 2"/>
          <p:cNvSpPr>
            <a:spLocks noGrp="1"/>
          </p:cNvSpPr>
          <p:nvPr>
            <p:ph type="subTitle" idx="1"/>
          </p:nvPr>
        </p:nvSpPr>
        <p:spPr>
          <a:xfrm>
            <a:off x="456394" y="5316288"/>
            <a:ext cx="8145638" cy="1026675"/>
          </a:xfrm>
        </p:spPr>
        <p:txBody>
          <a:bodyPr>
            <a:normAutofit/>
          </a:bodyPr>
          <a:lstStyle/>
          <a:p>
            <a:r>
              <a:rPr lang="en-US" sz="2400" dirty="0" smtClean="0">
                <a:solidFill>
                  <a:srgbClr val="0000FF"/>
                </a:solidFill>
              </a:rPr>
              <a:t>Presented at the MODIS/VIIRS Science Team Meeting, Sheraton Silver Spring Hotel, Silver Spring, Maryland, May 19, 2015</a:t>
            </a:r>
            <a:endParaRPr lang="en-US" sz="2400" dirty="0">
              <a:solidFill>
                <a:srgbClr val="0000FF"/>
              </a:solidFill>
            </a:endParaRPr>
          </a:p>
        </p:txBody>
      </p:sp>
      <p:sp>
        <p:nvSpPr>
          <p:cNvPr id="3" name="TextBox 2"/>
          <p:cNvSpPr txBox="1"/>
          <p:nvPr/>
        </p:nvSpPr>
        <p:spPr>
          <a:xfrm>
            <a:off x="0" y="2556855"/>
            <a:ext cx="9144000" cy="1569660"/>
          </a:xfrm>
          <a:prstGeom prst="rect">
            <a:avLst/>
          </a:prstGeom>
          <a:noFill/>
        </p:spPr>
        <p:txBody>
          <a:bodyPr wrap="square" rtlCol="0">
            <a:spAutoFit/>
          </a:bodyPr>
          <a:lstStyle/>
          <a:p>
            <a:pPr algn="ctr"/>
            <a:r>
              <a:rPr lang="en-US" sz="2400" dirty="0" smtClean="0"/>
              <a:t>Claire L. Parkinson and Kurt Thome,</a:t>
            </a:r>
          </a:p>
          <a:p>
            <a:pPr algn="ctr"/>
            <a:r>
              <a:rPr lang="en-US" sz="2400" dirty="0" smtClean="0"/>
              <a:t>Aqua and Terra Project Scientists</a:t>
            </a:r>
          </a:p>
          <a:p>
            <a:pPr algn="ctr"/>
            <a:endParaRPr lang="en-US" sz="2400" dirty="0"/>
          </a:p>
          <a:p>
            <a:pPr algn="ctr"/>
            <a:r>
              <a:rPr lang="en-US" sz="2400" dirty="0" smtClean="0"/>
              <a:t>NASA Goddard Space Flight Center</a:t>
            </a:r>
            <a:endParaRPr lang="en-US" sz="2400" dirty="0"/>
          </a:p>
        </p:txBody>
      </p:sp>
    </p:spTree>
    <p:extLst>
      <p:ext uri="{BB962C8B-B14F-4D97-AF65-F5344CB8AC3E}">
        <p14:creationId xmlns:p14="http://schemas.microsoft.com/office/powerpoint/2010/main" val="38038646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b="50698"/>
          <a:stretch/>
        </p:blipFill>
        <p:spPr>
          <a:xfrm>
            <a:off x="4524699" y="4172465"/>
            <a:ext cx="4299721" cy="2426817"/>
          </a:xfrm>
          <a:prstGeom prst="rect">
            <a:avLst/>
          </a:prstGeom>
        </p:spPr>
      </p:pic>
      <p:sp>
        <p:nvSpPr>
          <p:cNvPr id="2" name="Title 1"/>
          <p:cNvSpPr>
            <a:spLocks noGrp="1"/>
          </p:cNvSpPr>
          <p:nvPr>
            <p:ph type="title"/>
          </p:nvPr>
        </p:nvSpPr>
        <p:spPr>
          <a:xfrm>
            <a:off x="770194" y="274638"/>
            <a:ext cx="7916606" cy="1223962"/>
          </a:xfrm>
        </p:spPr>
        <p:txBody>
          <a:bodyPr>
            <a:noAutofit/>
          </a:bodyPr>
          <a:lstStyle/>
          <a:p>
            <a:pPr algn="l"/>
            <a:r>
              <a:rPr lang="en-US" sz="2000" dirty="0" smtClean="0">
                <a:solidFill>
                  <a:srgbClr val="0000FF"/>
                </a:solidFill>
              </a:rPr>
              <a:t>Science Panel #5: There </a:t>
            </a:r>
            <a:r>
              <a:rPr lang="en-US" sz="2000" dirty="0">
                <a:solidFill>
                  <a:srgbClr val="0000FF"/>
                </a:solidFill>
              </a:rPr>
              <a:t>is limited discussion in 2.4.4 MODIS Science Team about MODIS ocean work, for example with regards to Collection 6 algorithms or future work, please provide more detail on the ocean side of MODIS and instrument science for next phase of activities.</a:t>
            </a:r>
          </a:p>
        </p:txBody>
      </p:sp>
      <p:sp>
        <p:nvSpPr>
          <p:cNvPr id="3" name="Content Placeholder 2"/>
          <p:cNvSpPr>
            <a:spLocks noGrp="1"/>
          </p:cNvSpPr>
          <p:nvPr>
            <p:ph idx="1"/>
          </p:nvPr>
        </p:nvSpPr>
        <p:spPr>
          <a:xfrm>
            <a:off x="457200" y="1709544"/>
            <a:ext cx="8229600" cy="3765924"/>
          </a:xfrm>
        </p:spPr>
        <p:txBody>
          <a:bodyPr>
            <a:normAutofit/>
          </a:bodyPr>
          <a:lstStyle/>
          <a:p>
            <a:r>
              <a:rPr lang="en-US" sz="2000" dirty="0" smtClean="0"/>
              <a:t>An Aqua MODIS Ocean Color reprocessing was completed in 2012, incorporating the MODIS Characterization Support Team (MCST) Collection 6 calibration.</a:t>
            </a:r>
          </a:p>
          <a:p>
            <a:r>
              <a:rPr lang="en-US" sz="2000" dirty="0" smtClean="0"/>
              <a:t>Plans for 2015 include complete reprocessing of the Aqua MODIS Ocean Color (next three slides) and SST (slide after next three) datasets.</a:t>
            </a:r>
          </a:p>
          <a:p>
            <a:r>
              <a:rPr lang="en-US" sz="2000" dirty="0" smtClean="0"/>
              <a:t>The focus of the Ocean Color efforts is to maintain a consistent long-term time series of ocean color products from SeaWiFS to MODIS and VIIRS.</a:t>
            </a:r>
          </a:p>
        </p:txBody>
      </p:sp>
      <p:pic>
        <p:nvPicPr>
          <p:cNvPr id="4" name="Picture 5" descr="NASAMeatballFromWinnieH.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538" y="141127"/>
            <a:ext cx="7620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02684" y="6076062"/>
            <a:ext cx="4356281" cy="584776"/>
          </a:xfrm>
          <a:prstGeom prst="rect">
            <a:avLst/>
          </a:prstGeom>
          <a:noFill/>
        </p:spPr>
        <p:txBody>
          <a:bodyPr wrap="none" rtlCol="0">
            <a:spAutoFit/>
          </a:bodyPr>
          <a:lstStyle/>
          <a:p>
            <a:r>
              <a:rPr lang="en-US" sz="1600" dirty="0" smtClean="0">
                <a:solidFill>
                  <a:srgbClr val="008000"/>
                </a:solidFill>
              </a:rPr>
              <a:t>SeaWiFS = Sea-viewing Wide-Field-of-View Sensor</a:t>
            </a:r>
          </a:p>
          <a:p>
            <a:r>
              <a:rPr lang="en-US" sz="1600" dirty="0" smtClean="0">
                <a:solidFill>
                  <a:srgbClr val="008000"/>
                </a:solidFill>
              </a:rPr>
              <a:t>VIIRS = Visible Infrared Imaging Radiometer Suite</a:t>
            </a:r>
            <a:endParaRPr lang="en-US" sz="1600" dirty="0">
              <a:solidFill>
                <a:srgbClr val="008000"/>
              </a:solidFill>
            </a:endParaRPr>
          </a:p>
        </p:txBody>
      </p:sp>
    </p:spTree>
    <p:extLst>
      <p:ext uri="{BB962C8B-B14F-4D97-AF65-F5344CB8AC3E}">
        <p14:creationId xmlns:p14="http://schemas.microsoft.com/office/powerpoint/2010/main" val="16854123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11292"/>
          </a:xfrm>
        </p:spPr>
        <p:txBody>
          <a:bodyPr>
            <a:normAutofit/>
          </a:bodyPr>
          <a:lstStyle/>
          <a:p>
            <a:r>
              <a:rPr lang="en-US" sz="2400" dirty="0" smtClean="0">
                <a:solidFill>
                  <a:srgbClr val="0000FF"/>
                </a:solidFill>
              </a:rPr>
              <a:t>Current MODIS Ocean Color Standard Product Suite </a:t>
            </a:r>
            <a:endParaRPr lang="en-US" sz="2400" dirty="0"/>
          </a:p>
        </p:txBody>
      </p:sp>
      <p:sp>
        <p:nvSpPr>
          <p:cNvPr id="3" name="Content Placeholder 2"/>
          <p:cNvSpPr>
            <a:spLocks noGrp="1"/>
          </p:cNvSpPr>
          <p:nvPr>
            <p:ph idx="1"/>
          </p:nvPr>
        </p:nvSpPr>
        <p:spPr>
          <a:xfrm>
            <a:off x="684270" y="1448802"/>
            <a:ext cx="7810036" cy="4926623"/>
          </a:xfrm>
        </p:spPr>
        <p:txBody>
          <a:bodyPr>
            <a:normAutofit/>
          </a:bodyPr>
          <a:lstStyle/>
          <a:p>
            <a:r>
              <a:rPr lang="en-US" sz="2000" dirty="0" smtClean="0"/>
              <a:t>Spectral water-leaving reflectance [R</a:t>
            </a:r>
            <a:r>
              <a:rPr lang="en-US" sz="2000" baseline="-25000" dirty="0" smtClean="0"/>
              <a:t>rs</a:t>
            </a:r>
            <a:r>
              <a:rPr lang="en-US" sz="2000" dirty="0" smtClean="0"/>
              <a:t>(λ)]</a:t>
            </a:r>
          </a:p>
          <a:p>
            <a:r>
              <a:rPr lang="en-US" sz="2000" dirty="0" smtClean="0"/>
              <a:t>Aerosol Angstrom Exponent</a:t>
            </a:r>
          </a:p>
          <a:p>
            <a:r>
              <a:rPr lang="en-US" sz="2000" dirty="0" smtClean="0"/>
              <a:t>Aerosol Optical Thickness (AOT)</a:t>
            </a:r>
          </a:p>
          <a:p>
            <a:r>
              <a:rPr lang="en-US" sz="2000" dirty="0" smtClean="0"/>
              <a:t>Phytoplankton chlorophyll concentration (Chlorophyll </a:t>
            </a:r>
            <a:r>
              <a:rPr lang="en-US" sz="2000" i="1" dirty="0" smtClean="0"/>
              <a:t>a</a:t>
            </a:r>
            <a:r>
              <a:rPr lang="en-US" sz="2000" dirty="0" smtClean="0"/>
              <a:t>)</a:t>
            </a:r>
          </a:p>
          <a:p>
            <a:r>
              <a:rPr lang="en-US" sz="2000" dirty="0" smtClean="0"/>
              <a:t>Marine diffuse attenuation at 490 nm [K</a:t>
            </a:r>
            <a:r>
              <a:rPr lang="en-US" sz="2000" baseline="-25000" dirty="0" smtClean="0"/>
              <a:t>d</a:t>
            </a:r>
            <a:r>
              <a:rPr lang="en-US" sz="2000" dirty="0" smtClean="0"/>
              <a:t>(490)]</a:t>
            </a:r>
          </a:p>
          <a:p>
            <a:r>
              <a:rPr lang="en-US" sz="2000" dirty="0" smtClean="0"/>
              <a:t>Particulate organic carbon concentration (POC)</a:t>
            </a:r>
          </a:p>
          <a:p>
            <a:r>
              <a:rPr lang="en-US" sz="2000" dirty="0" smtClean="0"/>
              <a:t>Particulate inorganic carbon concentration (PIC)</a:t>
            </a:r>
          </a:p>
          <a:p>
            <a:r>
              <a:rPr lang="en-US" sz="2000" dirty="0"/>
              <a:t>Daily mean photosynthetically available radiation (PAR)</a:t>
            </a:r>
          </a:p>
          <a:p>
            <a:r>
              <a:rPr lang="en-US" sz="2000" dirty="0"/>
              <a:t>Instantaneous photosynthetically available radiation (iPAR)</a:t>
            </a:r>
          </a:p>
          <a:p>
            <a:r>
              <a:rPr lang="en-US" sz="2000" dirty="0"/>
              <a:t>Chlorophyll normalized fluorescence line height (nFLH)</a:t>
            </a:r>
          </a:p>
          <a:p>
            <a:r>
              <a:rPr lang="en-US" sz="2000" dirty="0" smtClean="0"/>
              <a:t>Colored dissolved organic matter index (CDOM index)</a:t>
            </a:r>
          </a:p>
        </p:txBody>
      </p:sp>
      <p:pic>
        <p:nvPicPr>
          <p:cNvPr id="4" name="Picture 5" descr="NASAMeatballFromWinnieH.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6538" y="141127"/>
            <a:ext cx="7620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0184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541"/>
            <a:ext cx="8229600" cy="997538"/>
          </a:xfrm>
        </p:spPr>
        <p:txBody>
          <a:bodyPr>
            <a:normAutofit/>
          </a:bodyPr>
          <a:lstStyle/>
          <a:p>
            <a:r>
              <a:rPr lang="en-US" sz="2400" dirty="0" smtClean="0">
                <a:solidFill>
                  <a:srgbClr val="0000FF"/>
                </a:solidFill>
              </a:rPr>
              <a:t>Planned Changes to the MODIS Ocean Color Product Suite</a:t>
            </a:r>
            <a:br>
              <a:rPr lang="en-US" sz="2400" dirty="0" smtClean="0">
                <a:solidFill>
                  <a:srgbClr val="0000FF"/>
                </a:solidFill>
              </a:rPr>
            </a:br>
            <a:r>
              <a:rPr lang="en-US" sz="2000" dirty="0" smtClean="0">
                <a:solidFill>
                  <a:srgbClr val="0000FF"/>
                </a:solidFill>
              </a:rPr>
              <a:t>(Slide 1 of 2) </a:t>
            </a:r>
            <a:endParaRPr lang="en-US" sz="2000" dirty="0"/>
          </a:p>
        </p:txBody>
      </p:sp>
      <p:sp>
        <p:nvSpPr>
          <p:cNvPr id="3" name="Content Placeholder 2"/>
          <p:cNvSpPr>
            <a:spLocks noGrp="1"/>
          </p:cNvSpPr>
          <p:nvPr>
            <p:ph idx="1"/>
          </p:nvPr>
        </p:nvSpPr>
        <p:spPr>
          <a:xfrm>
            <a:off x="457200" y="1053490"/>
            <a:ext cx="8229600" cy="1772553"/>
          </a:xfrm>
        </p:spPr>
        <p:txBody>
          <a:bodyPr>
            <a:normAutofit lnSpcReduction="10000"/>
          </a:bodyPr>
          <a:lstStyle/>
          <a:p>
            <a:r>
              <a:rPr lang="en-US" sz="1800" dirty="0" smtClean="0"/>
              <a:t>Do calibration updates, ancillary data updates, improved land/water masking, and other minor fixes </a:t>
            </a:r>
            <a:r>
              <a:rPr lang="en-US" sz="1800" dirty="0"/>
              <a:t>to R</a:t>
            </a:r>
            <a:r>
              <a:rPr lang="en-US" sz="1800" baseline="-25000" dirty="0"/>
              <a:t>rs</a:t>
            </a:r>
            <a:r>
              <a:rPr lang="en-US" sz="1800" dirty="0"/>
              <a:t>(λ</a:t>
            </a:r>
            <a:r>
              <a:rPr lang="en-US" sz="1800" dirty="0" smtClean="0"/>
              <a:t>), the Aerosol Angstrom Exponent, and AOT.</a:t>
            </a:r>
          </a:p>
          <a:p>
            <a:r>
              <a:rPr lang="en-US" sz="1800" dirty="0" smtClean="0"/>
              <a:t>Implement an improved Chlorophyll </a:t>
            </a:r>
            <a:r>
              <a:rPr lang="en-US" sz="1800" i="1" dirty="0" smtClean="0"/>
              <a:t>a</a:t>
            </a:r>
            <a:r>
              <a:rPr lang="en-US" sz="1800" dirty="0" smtClean="0"/>
              <a:t> algorithm from Hu, Lee, and Franz (2012, </a:t>
            </a:r>
            <a:r>
              <a:rPr lang="en-US" sz="1800" i="1" dirty="0" smtClean="0"/>
              <a:t>J. Geophys. Res</a:t>
            </a:r>
            <a:r>
              <a:rPr lang="en-US" sz="1800" dirty="0" smtClean="0"/>
              <a:t>.) (see figure).</a:t>
            </a:r>
          </a:p>
          <a:p>
            <a:r>
              <a:rPr lang="en-US" sz="1800" dirty="0" smtClean="0"/>
              <a:t>Implement a coefficient update for K</a:t>
            </a:r>
            <a:r>
              <a:rPr lang="en-US" sz="1800" baseline="-25000" dirty="0" smtClean="0"/>
              <a:t>d</a:t>
            </a:r>
            <a:r>
              <a:rPr lang="en-US" sz="1800" dirty="0" smtClean="0"/>
              <a:t>(490).</a:t>
            </a:r>
          </a:p>
          <a:p>
            <a:r>
              <a:rPr lang="en-US" sz="1800" dirty="0" smtClean="0"/>
              <a:t>Update the algorithm and look-up table for PIC.</a:t>
            </a:r>
          </a:p>
          <a:p>
            <a:pPr marL="0" indent="0">
              <a:buNone/>
            </a:pPr>
            <a:endParaRPr lang="en-US" sz="1800" dirty="0"/>
          </a:p>
        </p:txBody>
      </p:sp>
      <p:pic>
        <p:nvPicPr>
          <p:cNvPr id="4" name="Picture 5" descr="NASAMeatballFromWinnieH.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6538" y="141127"/>
            <a:ext cx="7620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A2003063211000"/>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57200" y="3603297"/>
            <a:ext cx="3657600" cy="308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A2003063211000"/>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029200" y="3603297"/>
            <a:ext cx="3657600" cy="308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colorbar_chl_aqua_s_pacific"/>
          <p:cNvPicPr>
            <a:picLocks noChangeAspect="1" noChangeArrowheads="1"/>
          </p:cNvPicPr>
          <p:nvPr/>
        </p:nvPicPr>
        <p:blipFill>
          <a:blip r:embed="rId5" cstate="print">
            <a:extLst>
              <a:ext uri="{28A0092B-C50C-407E-A947-70E740481C1C}">
                <a14:useLocalDpi xmlns:a14="http://schemas.microsoft.com/office/drawing/2010/main"/>
              </a:ext>
            </a:extLst>
          </a:blip>
          <a:srcRect l="14069" b="6889"/>
          <a:stretch>
            <a:fillRect/>
          </a:stretch>
        </p:blipFill>
        <p:spPr bwMode="auto">
          <a:xfrm>
            <a:off x="4267200" y="4398634"/>
            <a:ext cx="630238" cy="225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8"/>
          <p:cNvSpPr txBox="1">
            <a:spLocks noChangeArrowheads="1"/>
          </p:cNvSpPr>
          <p:nvPr/>
        </p:nvSpPr>
        <p:spPr bwMode="auto">
          <a:xfrm>
            <a:off x="4030229" y="3186843"/>
            <a:ext cx="113275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5400">
                <a:solidFill>
                  <a:schemeClr val="tx1"/>
                </a:solidFill>
                <a:latin typeface="Arial" charset="0"/>
                <a:ea typeface="ヒラギノ角ゴ Pro W3" charset="0"/>
                <a:cs typeface="ヒラギノ角ゴ Pro W3" charset="0"/>
              </a:defRPr>
            </a:lvl1pPr>
            <a:lvl2pPr marL="742950" indent="-285750">
              <a:defRPr sz="5400">
                <a:solidFill>
                  <a:schemeClr val="tx1"/>
                </a:solidFill>
                <a:latin typeface="Arial" charset="0"/>
                <a:ea typeface="ヒラギノ角ゴ Pro W3" charset="0"/>
                <a:cs typeface="ヒラギノ角ゴ Pro W3" charset="0"/>
              </a:defRPr>
            </a:lvl2pPr>
            <a:lvl3pPr marL="1143000" indent="-228600">
              <a:defRPr sz="5400">
                <a:solidFill>
                  <a:schemeClr val="tx1"/>
                </a:solidFill>
                <a:latin typeface="Arial" charset="0"/>
                <a:ea typeface="ヒラギノ角ゴ Pro W3" charset="0"/>
                <a:cs typeface="ヒラギノ角ゴ Pro W3" charset="0"/>
              </a:defRPr>
            </a:lvl3pPr>
            <a:lvl4pPr marL="1600200" indent="-228600">
              <a:defRPr sz="5400">
                <a:solidFill>
                  <a:schemeClr val="tx1"/>
                </a:solidFill>
                <a:latin typeface="Arial" charset="0"/>
                <a:ea typeface="ヒラギノ角ゴ Pro W3" charset="0"/>
                <a:cs typeface="ヒラギノ角ゴ Pro W3" charset="0"/>
              </a:defRPr>
            </a:lvl4pPr>
            <a:lvl5pPr marL="2057400" indent="-228600">
              <a:defRPr sz="5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5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5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5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5400">
                <a:solidFill>
                  <a:schemeClr val="tx1"/>
                </a:solidFill>
                <a:latin typeface="Arial" charset="0"/>
                <a:ea typeface="ヒラギノ角ゴ Pro W3" charset="0"/>
                <a:cs typeface="ヒラギノ角ゴ Pro W3" charset="0"/>
              </a:defRPr>
            </a:lvl9pPr>
          </a:lstStyle>
          <a:p>
            <a:pPr algn="ctr" eaLnBrk="1" hangingPunct="1"/>
            <a:r>
              <a:rPr lang="en-US" sz="1400" dirty="0">
                <a:solidFill>
                  <a:srgbClr val="000000"/>
                </a:solidFill>
                <a:cs typeface="Arial" charset="0"/>
              </a:rPr>
              <a:t>uncorrected</a:t>
            </a:r>
          </a:p>
          <a:p>
            <a:pPr algn="ctr" eaLnBrk="1" hangingPunct="1"/>
            <a:r>
              <a:rPr lang="en-US" sz="1400" dirty="0">
                <a:solidFill>
                  <a:srgbClr val="000000"/>
                </a:solidFill>
                <a:cs typeface="Arial" charset="0"/>
              </a:rPr>
              <a:t>sun glint</a:t>
            </a:r>
          </a:p>
        </p:txBody>
      </p:sp>
      <p:cxnSp>
        <p:nvCxnSpPr>
          <p:cNvPr id="13" name="Straight Arrow Connector 12"/>
          <p:cNvCxnSpPr/>
          <p:nvPr/>
        </p:nvCxnSpPr>
        <p:spPr>
          <a:xfrm flipH="1">
            <a:off x="3276600" y="3636634"/>
            <a:ext cx="1066800" cy="533400"/>
          </a:xfrm>
          <a:prstGeom prst="straightConnector1">
            <a:avLst/>
          </a:prstGeom>
          <a:ln w="28575" cmpd="sng">
            <a:solidFill>
              <a:schemeClr val="bg1">
                <a:lumMod val="85000"/>
              </a:schemeClr>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648391" y="3254131"/>
            <a:ext cx="1331013" cy="338554"/>
          </a:xfrm>
          <a:prstGeom prst="rect">
            <a:avLst/>
          </a:prstGeom>
          <a:noFill/>
        </p:spPr>
        <p:txBody>
          <a:bodyPr wrap="none" rtlCol="0">
            <a:spAutoFit/>
          </a:bodyPr>
          <a:lstStyle/>
          <a:p>
            <a:r>
              <a:rPr lang="en-US" sz="1600" dirty="0" smtClean="0">
                <a:solidFill>
                  <a:srgbClr val="984807"/>
                </a:solidFill>
              </a:rPr>
              <a:t>Old algorithm</a:t>
            </a:r>
            <a:endParaRPr lang="en-US" sz="1600" dirty="0">
              <a:solidFill>
                <a:srgbClr val="984807"/>
              </a:solidFill>
            </a:endParaRPr>
          </a:p>
        </p:txBody>
      </p:sp>
      <p:sp>
        <p:nvSpPr>
          <p:cNvPr id="15" name="TextBox 14"/>
          <p:cNvSpPr txBox="1"/>
          <p:nvPr/>
        </p:nvSpPr>
        <p:spPr>
          <a:xfrm>
            <a:off x="6199332" y="3253258"/>
            <a:ext cx="1421483" cy="338554"/>
          </a:xfrm>
          <a:prstGeom prst="rect">
            <a:avLst/>
          </a:prstGeom>
          <a:noFill/>
        </p:spPr>
        <p:txBody>
          <a:bodyPr wrap="none" rtlCol="0">
            <a:spAutoFit/>
          </a:bodyPr>
          <a:lstStyle/>
          <a:p>
            <a:r>
              <a:rPr lang="en-US" sz="1600" dirty="0" smtClean="0">
                <a:solidFill>
                  <a:schemeClr val="accent6">
                    <a:lumMod val="50000"/>
                  </a:schemeClr>
                </a:solidFill>
              </a:rPr>
              <a:t>New algorithm</a:t>
            </a:r>
            <a:endParaRPr lang="en-US" sz="1600" dirty="0">
              <a:solidFill>
                <a:schemeClr val="accent6">
                  <a:lumMod val="50000"/>
                </a:schemeClr>
              </a:solidFill>
            </a:endParaRPr>
          </a:p>
        </p:txBody>
      </p:sp>
      <p:sp>
        <p:nvSpPr>
          <p:cNvPr id="16" name="TextBox 15"/>
          <p:cNvSpPr txBox="1"/>
          <p:nvPr/>
        </p:nvSpPr>
        <p:spPr>
          <a:xfrm>
            <a:off x="1944793" y="2898014"/>
            <a:ext cx="5258772" cy="338554"/>
          </a:xfrm>
          <a:prstGeom prst="rect">
            <a:avLst/>
          </a:prstGeom>
          <a:noFill/>
        </p:spPr>
        <p:txBody>
          <a:bodyPr wrap="none" rtlCol="0">
            <a:spAutoFit/>
          </a:bodyPr>
          <a:lstStyle/>
          <a:p>
            <a:r>
              <a:rPr lang="en-US" sz="1600" dirty="0" smtClean="0">
                <a:solidFill>
                  <a:schemeClr val="accent6">
                    <a:lumMod val="50000"/>
                  </a:schemeClr>
                </a:solidFill>
              </a:rPr>
              <a:t>Sample Improved Retrieval with new Chlorophyll </a:t>
            </a:r>
            <a:r>
              <a:rPr lang="en-US" sz="1600" i="1" dirty="0" smtClean="0">
                <a:solidFill>
                  <a:schemeClr val="accent6">
                    <a:lumMod val="50000"/>
                  </a:schemeClr>
                </a:solidFill>
              </a:rPr>
              <a:t>a</a:t>
            </a:r>
            <a:r>
              <a:rPr lang="en-US" sz="1600" dirty="0" smtClean="0">
                <a:solidFill>
                  <a:schemeClr val="accent6">
                    <a:lumMod val="50000"/>
                  </a:schemeClr>
                </a:solidFill>
              </a:rPr>
              <a:t> algorithm</a:t>
            </a:r>
            <a:endParaRPr lang="en-US" sz="1600" dirty="0">
              <a:solidFill>
                <a:schemeClr val="accent6">
                  <a:lumMod val="50000"/>
                </a:schemeClr>
              </a:solidFill>
            </a:endParaRPr>
          </a:p>
        </p:txBody>
      </p:sp>
    </p:spTree>
    <p:extLst>
      <p:ext uri="{BB962C8B-B14F-4D97-AF65-F5344CB8AC3E}">
        <p14:creationId xmlns:p14="http://schemas.microsoft.com/office/powerpoint/2010/main" val="31836936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3706"/>
            <a:ext cx="8229600" cy="877651"/>
          </a:xfrm>
        </p:spPr>
        <p:txBody>
          <a:bodyPr>
            <a:normAutofit/>
          </a:bodyPr>
          <a:lstStyle/>
          <a:p>
            <a:r>
              <a:rPr lang="en-US" sz="2400" dirty="0" smtClean="0">
                <a:solidFill>
                  <a:srgbClr val="0000FF"/>
                </a:solidFill>
              </a:rPr>
              <a:t>Planned Changes to the MODIS Ocean Color Product Suite</a:t>
            </a:r>
            <a:br>
              <a:rPr lang="en-US" sz="2400" dirty="0" smtClean="0">
                <a:solidFill>
                  <a:srgbClr val="0000FF"/>
                </a:solidFill>
              </a:rPr>
            </a:br>
            <a:r>
              <a:rPr lang="en-US" sz="2000" dirty="0" smtClean="0">
                <a:solidFill>
                  <a:srgbClr val="0000FF"/>
                </a:solidFill>
              </a:rPr>
              <a:t>(Slide 2 of 2) </a:t>
            </a:r>
            <a:endParaRPr lang="en-US" sz="2000" dirty="0"/>
          </a:p>
        </p:txBody>
      </p:sp>
      <p:sp>
        <p:nvSpPr>
          <p:cNvPr id="3" name="Content Placeholder 2"/>
          <p:cNvSpPr>
            <a:spLocks noGrp="1"/>
          </p:cNvSpPr>
          <p:nvPr>
            <p:ph idx="1"/>
          </p:nvPr>
        </p:nvSpPr>
        <p:spPr>
          <a:xfrm>
            <a:off x="457200" y="1103197"/>
            <a:ext cx="8229600" cy="2590543"/>
          </a:xfrm>
        </p:spPr>
        <p:txBody>
          <a:bodyPr>
            <a:normAutofit/>
          </a:bodyPr>
          <a:lstStyle/>
          <a:p>
            <a:r>
              <a:rPr lang="en-US" sz="1800" dirty="0"/>
              <a:t>Implement a consolidated algorithm and minor fixes to PAR.</a:t>
            </a:r>
          </a:p>
          <a:p>
            <a:r>
              <a:rPr lang="en-US" sz="1800" dirty="0"/>
              <a:t>Change the flagging procedure for nFLH, to allow small negative values.</a:t>
            </a:r>
          </a:p>
          <a:p>
            <a:r>
              <a:rPr lang="en-US" sz="1800" dirty="0" smtClean="0"/>
              <a:t>Delete the CDOM index.</a:t>
            </a:r>
          </a:p>
          <a:p>
            <a:r>
              <a:rPr lang="en-US" sz="1800" dirty="0" smtClean="0"/>
              <a:t>Add a suite of inherent optical property (IOP) products.</a:t>
            </a:r>
          </a:p>
          <a:p>
            <a:pPr lvl="1"/>
            <a:r>
              <a:rPr lang="en-US" sz="1400" dirty="0" smtClean="0"/>
              <a:t>Absorption by phytoplankton at all visible wavelengths</a:t>
            </a:r>
          </a:p>
          <a:p>
            <a:pPr lvl="1"/>
            <a:r>
              <a:rPr lang="en-US" sz="1400" dirty="0" smtClean="0"/>
              <a:t>Absorption by colored dissolved organic matter (gelbstof) and detritus (left figure)</a:t>
            </a:r>
          </a:p>
          <a:p>
            <a:pPr lvl="1"/>
            <a:r>
              <a:rPr lang="en-US" sz="1400" dirty="0" smtClean="0"/>
              <a:t>Particle backscatter (right figure)</a:t>
            </a:r>
          </a:p>
          <a:p>
            <a:pPr lvl="1"/>
            <a:r>
              <a:rPr lang="en-US" sz="1400" dirty="0" smtClean="0"/>
              <a:t>Associated uncertainties</a:t>
            </a:r>
          </a:p>
        </p:txBody>
      </p:sp>
      <p:pic>
        <p:nvPicPr>
          <p:cNvPr id="4" name="Picture 5" descr="NASAMeatballFromWinnieH.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6538" y="141127"/>
            <a:ext cx="7620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A20140012014365.L3m_YR_GIOP_adg_443_giop_9km.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68337" y="4003675"/>
            <a:ext cx="41148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A20140012014365.L3m_YR_GIOP_bbp_443_giop_9km.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4640300" y="4003675"/>
            <a:ext cx="41148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5" descr="GIOP_adg_443_giop_colorscale.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54050" y="6015037"/>
            <a:ext cx="4152900" cy="83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6" descr="GIOP_bbp_443_giop_colorscale.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4611725" y="6016625"/>
            <a:ext cx="4152900"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2995065" y="3575548"/>
            <a:ext cx="3147842" cy="369332"/>
          </a:xfrm>
          <a:prstGeom prst="rect">
            <a:avLst/>
          </a:prstGeom>
          <a:noFill/>
        </p:spPr>
        <p:txBody>
          <a:bodyPr wrap="none" rtlCol="0">
            <a:spAutoFit/>
          </a:bodyPr>
          <a:lstStyle/>
          <a:p>
            <a:r>
              <a:rPr lang="en-US" dirty="0" smtClean="0">
                <a:solidFill>
                  <a:schemeClr val="accent6">
                    <a:lumMod val="50000"/>
                  </a:schemeClr>
                </a:solidFill>
              </a:rPr>
              <a:t>Two New Ocean Color Products</a:t>
            </a:r>
            <a:endParaRPr lang="en-US" dirty="0">
              <a:solidFill>
                <a:schemeClr val="accent6">
                  <a:lumMod val="50000"/>
                </a:schemeClr>
              </a:solidFill>
            </a:endParaRPr>
          </a:p>
        </p:txBody>
      </p:sp>
    </p:spTree>
    <p:extLst>
      <p:ext uri="{BB962C8B-B14F-4D97-AF65-F5344CB8AC3E}">
        <p14:creationId xmlns:p14="http://schemas.microsoft.com/office/powerpoint/2010/main" val="34998779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3350" y="165295"/>
            <a:ext cx="8229600" cy="701021"/>
          </a:xfrm>
        </p:spPr>
        <p:txBody>
          <a:bodyPr>
            <a:normAutofit/>
          </a:bodyPr>
          <a:lstStyle/>
          <a:p>
            <a:r>
              <a:rPr lang="en-US" sz="2400" dirty="0" smtClean="0">
                <a:solidFill>
                  <a:srgbClr val="0000FF"/>
                </a:solidFill>
              </a:rPr>
              <a:t>Aqua MODIS Sea Surface Temperature (SST) Status and Plans</a:t>
            </a:r>
            <a:endParaRPr lang="en-US" sz="2400" dirty="0"/>
          </a:p>
        </p:txBody>
      </p:sp>
      <p:sp>
        <p:nvSpPr>
          <p:cNvPr id="3" name="Content Placeholder 2"/>
          <p:cNvSpPr>
            <a:spLocks noGrp="1"/>
          </p:cNvSpPr>
          <p:nvPr>
            <p:ph idx="1"/>
          </p:nvPr>
        </p:nvSpPr>
        <p:spPr>
          <a:xfrm>
            <a:off x="457200" y="910507"/>
            <a:ext cx="8229600" cy="3774336"/>
          </a:xfrm>
        </p:spPr>
        <p:txBody>
          <a:bodyPr>
            <a:normAutofit/>
          </a:bodyPr>
          <a:lstStyle/>
          <a:p>
            <a:r>
              <a:rPr lang="en-US" sz="2200" dirty="0" smtClean="0"/>
              <a:t>Aqua MODIS SSTs are stable and of good accuracy.</a:t>
            </a:r>
          </a:p>
          <a:p>
            <a:r>
              <a:rPr lang="en-US" sz="2200" dirty="0" smtClean="0"/>
              <a:t>Full-mission Aqua SST reprocessing is in progress.</a:t>
            </a:r>
          </a:p>
          <a:p>
            <a:pPr lvl="1"/>
            <a:r>
              <a:rPr lang="en-US" sz="1800" dirty="0" smtClean="0"/>
              <a:t>MCST Collection 6 calibration </a:t>
            </a:r>
          </a:p>
          <a:p>
            <a:pPr lvl="1"/>
            <a:r>
              <a:rPr lang="en-US" sz="1800" dirty="0" smtClean="0"/>
              <a:t>Algorithm refinements from the MODIS SST Principal Investigator (PI)</a:t>
            </a:r>
          </a:p>
          <a:p>
            <a:pPr lvl="1"/>
            <a:r>
              <a:rPr lang="en-US" sz="1800" dirty="0" smtClean="0"/>
              <a:t>Uncertainty estimates (root mean square and bias)</a:t>
            </a:r>
          </a:p>
          <a:p>
            <a:r>
              <a:rPr lang="en-US" sz="2200" dirty="0">
                <a:cs typeface="Arial" charset="0"/>
              </a:rPr>
              <a:t>Refinements include latitudinal dependence in algorithm </a:t>
            </a:r>
            <a:r>
              <a:rPr lang="en-US" sz="2200" dirty="0" smtClean="0">
                <a:cs typeface="Arial" charset="0"/>
              </a:rPr>
              <a:t>coefficients, which should </a:t>
            </a:r>
            <a:r>
              <a:rPr lang="en-US" sz="2200" dirty="0">
                <a:cs typeface="Arial" charset="0"/>
              </a:rPr>
              <a:t>improve </a:t>
            </a:r>
            <a:r>
              <a:rPr lang="en-US" sz="2200" dirty="0" smtClean="0">
                <a:cs typeface="Arial" charset="0"/>
              </a:rPr>
              <a:t>accuracy, </a:t>
            </a:r>
            <a:r>
              <a:rPr lang="en-US" sz="2200" dirty="0">
                <a:cs typeface="Arial" charset="0"/>
              </a:rPr>
              <a:t>especially </a:t>
            </a:r>
            <a:r>
              <a:rPr lang="en-US" sz="2200" dirty="0" smtClean="0">
                <a:cs typeface="Arial" charset="0"/>
              </a:rPr>
              <a:t>near swath edges and in </a:t>
            </a:r>
            <a:r>
              <a:rPr lang="en-US" sz="2200" dirty="0">
                <a:cs typeface="Arial" charset="0"/>
              </a:rPr>
              <a:t>polar </a:t>
            </a:r>
            <a:r>
              <a:rPr lang="en-US" sz="2200" dirty="0" smtClean="0">
                <a:cs typeface="Arial" charset="0"/>
              </a:rPr>
              <a:t>latitudes, </a:t>
            </a:r>
            <a:r>
              <a:rPr lang="en-US" sz="2200" dirty="0">
                <a:cs typeface="Arial" charset="0"/>
              </a:rPr>
              <a:t>and </a:t>
            </a:r>
            <a:r>
              <a:rPr lang="en-US" sz="2200" dirty="0" smtClean="0">
                <a:cs typeface="Arial" charset="0"/>
              </a:rPr>
              <a:t>reduce </a:t>
            </a:r>
            <a:r>
              <a:rPr lang="en-US" sz="2200" dirty="0">
                <a:cs typeface="Arial" charset="0"/>
              </a:rPr>
              <a:t>residual mirror and </a:t>
            </a:r>
            <a:r>
              <a:rPr lang="en-US" sz="2200" dirty="0" smtClean="0">
                <a:cs typeface="Arial" charset="0"/>
              </a:rPr>
              <a:t>response-versus-scan-angle (RVS) </a:t>
            </a:r>
            <a:r>
              <a:rPr lang="en-US" sz="2200" dirty="0">
                <a:cs typeface="Arial" charset="0"/>
              </a:rPr>
              <a:t>artifacts. </a:t>
            </a:r>
          </a:p>
          <a:p>
            <a:endParaRPr lang="en-US" sz="2200" dirty="0"/>
          </a:p>
        </p:txBody>
      </p:sp>
      <p:pic>
        <p:nvPicPr>
          <p:cNvPr id="4" name="Picture 5" descr="NASAMeatballFromWinnieH.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6538" y="141127"/>
            <a:ext cx="7620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SST_colorscale.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6538" y="6027046"/>
            <a:ext cx="4114800"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A20140802014171.L3m_SNSP_NSST_9.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4114458" y="4485857"/>
            <a:ext cx="4316608" cy="2158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129773" y="4123275"/>
            <a:ext cx="4954467" cy="338554"/>
          </a:xfrm>
          <a:prstGeom prst="rect">
            <a:avLst/>
          </a:prstGeom>
          <a:noFill/>
        </p:spPr>
        <p:txBody>
          <a:bodyPr wrap="square" rtlCol="0">
            <a:spAutoFit/>
          </a:bodyPr>
          <a:lstStyle/>
          <a:p>
            <a:r>
              <a:rPr lang="en-US" sz="1600" dirty="0" smtClean="0">
                <a:solidFill>
                  <a:schemeClr val="accent6">
                    <a:lumMod val="50000"/>
                  </a:schemeClr>
                </a:solidFill>
              </a:rPr>
              <a:t>Aqua MODIS Spring 2014 SST Seasonal </a:t>
            </a:r>
            <a:r>
              <a:rPr lang="en-US" sz="1600" dirty="0">
                <a:solidFill>
                  <a:schemeClr val="accent6">
                    <a:lumMod val="50000"/>
                  </a:schemeClr>
                </a:solidFill>
              </a:rPr>
              <a:t>C</a:t>
            </a:r>
            <a:r>
              <a:rPr lang="en-US" sz="1600" dirty="0" smtClean="0">
                <a:solidFill>
                  <a:schemeClr val="accent6">
                    <a:lumMod val="50000"/>
                  </a:schemeClr>
                </a:solidFill>
              </a:rPr>
              <a:t>omposite</a:t>
            </a:r>
            <a:endParaRPr lang="en-US" sz="1600" dirty="0">
              <a:solidFill>
                <a:schemeClr val="accent6">
                  <a:lumMod val="50000"/>
                </a:schemeClr>
              </a:solidFill>
            </a:endParaRPr>
          </a:p>
        </p:txBody>
      </p:sp>
    </p:spTree>
    <p:extLst>
      <p:ext uri="{BB962C8B-B14F-4D97-AF65-F5344CB8AC3E}">
        <p14:creationId xmlns:p14="http://schemas.microsoft.com/office/powerpoint/2010/main" val="7213809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600" y="274638"/>
            <a:ext cx="7950200" cy="1143000"/>
          </a:xfrm>
        </p:spPr>
        <p:txBody>
          <a:bodyPr>
            <a:normAutofit fontScale="90000"/>
          </a:bodyPr>
          <a:lstStyle/>
          <a:p>
            <a:r>
              <a:rPr lang="en-US" sz="2400" dirty="0" smtClean="0">
                <a:solidFill>
                  <a:srgbClr val="0000FF"/>
                </a:solidFill>
              </a:rPr>
              <a:t>Cost Panel #9: What </a:t>
            </a:r>
            <a:r>
              <a:rPr lang="en-US" sz="2400" dirty="0">
                <a:solidFill>
                  <a:srgbClr val="0000FF"/>
                </a:solidFill>
              </a:rPr>
              <a:t>was the rationale behind the 54-46 MODIS management and costing negotiated between Aqua and Terra? How long is this allocation to be maintained?</a:t>
            </a:r>
          </a:p>
        </p:txBody>
      </p:sp>
      <p:sp>
        <p:nvSpPr>
          <p:cNvPr id="3" name="Content Placeholder 2"/>
          <p:cNvSpPr>
            <a:spLocks noGrp="1"/>
          </p:cNvSpPr>
          <p:nvPr>
            <p:ph idx="1"/>
          </p:nvPr>
        </p:nvSpPr>
        <p:spPr>
          <a:xfrm>
            <a:off x="517995" y="1667750"/>
            <a:ext cx="8067855" cy="4844057"/>
          </a:xfrm>
        </p:spPr>
        <p:txBody>
          <a:bodyPr>
            <a:normAutofit lnSpcReduction="10000"/>
          </a:bodyPr>
          <a:lstStyle/>
          <a:p>
            <a:r>
              <a:rPr lang="en-US" sz="2200" dirty="0" smtClean="0"/>
              <a:t>The Aqua/Terra split for MODIS had been almost exactly 50/50 until 2009, when it changed to 52/48, after which further adjustments were made that have brought it at present to 54/46. </a:t>
            </a:r>
          </a:p>
          <a:p>
            <a:r>
              <a:rPr lang="en-US" sz="2200" dirty="0" smtClean="0"/>
              <a:t>No one intentionally changed the split from 50/50.</a:t>
            </a:r>
          </a:p>
          <a:p>
            <a:pPr lvl="1"/>
            <a:r>
              <a:rPr lang="en-US" sz="1800" dirty="0" smtClean="0"/>
              <a:t>The Aqua and Terra missions have been and still are both quite willing to split the costs 50/50.</a:t>
            </a:r>
          </a:p>
          <a:p>
            <a:pPr lvl="1"/>
            <a:r>
              <a:rPr lang="en-US" sz="1800" dirty="0" smtClean="0"/>
              <a:t>When Aqua and Terra suffer budget cuts, they each distribute the cuts through the respective missions, and how they do so can differ in such a way that the 50/50 split for MODIS gets disrupted.</a:t>
            </a:r>
          </a:p>
          <a:p>
            <a:r>
              <a:rPr lang="en-US" sz="2200" dirty="0" smtClean="0"/>
              <a:t>If necessary, we could bring the MODIS split back to 50/50 by Aqua moving half the current difference from MODIS to ESMO and Terra moving the same amount from ESMO to MODIS.</a:t>
            </a:r>
          </a:p>
          <a:p>
            <a:r>
              <a:rPr lang="en-US" sz="2200" dirty="0" smtClean="0"/>
              <a:t>Even if a 50/50 split is reestablished, it could unintentionally be brought out of balance through future budget adjustments within the two missions. </a:t>
            </a:r>
            <a:endParaRPr lang="en-US" sz="2200" dirty="0"/>
          </a:p>
        </p:txBody>
      </p:sp>
      <p:pic>
        <p:nvPicPr>
          <p:cNvPr id="4" name="Picture 5" descr="NASAMeatballFromWinnieH.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6538" y="141127"/>
            <a:ext cx="7620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54123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8132" y="148473"/>
            <a:ext cx="7958667" cy="1143000"/>
          </a:xfrm>
        </p:spPr>
        <p:txBody>
          <a:bodyPr>
            <a:normAutofit fontScale="90000"/>
          </a:bodyPr>
          <a:lstStyle/>
          <a:p>
            <a:r>
              <a:rPr lang="en-US" sz="2400" dirty="0" smtClean="0">
                <a:solidFill>
                  <a:srgbClr val="0000FF"/>
                </a:solidFill>
              </a:rPr>
              <a:t>Cost Panel #10: How </a:t>
            </a:r>
            <a:r>
              <a:rPr lang="en-US" sz="2400" dirty="0">
                <a:solidFill>
                  <a:srgbClr val="0000FF"/>
                </a:solidFill>
              </a:rPr>
              <a:t>long has MODIS been operating at 35.9 FTE/year as </a:t>
            </a:r>
            <a:r>
              <a:rPr lang="en-US" sz="2400" dirty="0" smtClean="0">
                <a:solidFill>
                  <a:srgbClr val="0000FF"/>
                </a:solidFill>
              </a:rPr>
              <a:t>compared </a:t>
            </a:r>
            <a:r>
              <a:rPr lang="en-US" sz="2400" dirty="0">
                <a:solidFill>
                  <a:srgbClr val="0000FF"/>
                </a:solidFill>
              </a:rPr>
              <a:t>to its ~54 FTE/year during its peak years</a:t>
            </a:r>
            <a:r>
              <a:rPr lang="en-US" sz="2400" dirty="0" smtClean="0">
                <a:solidFill>
                  <a:srgbClr val="0000FF"/>
                </a:solidFill>
              </a:rPr>
              <a:t>?</a:t>
            </a:r>
            <a:endParaRPr lang="en-US" sz="2400" dirty="0">
              <a:solidFill>
                <a:srgbClr val="FF0000"/>
              </a:solidFill>
            </a:endParaRPr>
          </a:p>
        </p:txBody>
      </p:sp>
      <p:pic>
        <p:nvPicPr>
          <p:cNvPr id="4" name="Picture 5" descr="NASAMeatballFromWinnieH.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6538" y="141127"/>
            <a:ext cx="7620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57200" y="1336466"/>
            <a:ext cx="8229600" cy="1579101"/>
          </a:xfrm>
        </p:spPr>
        <p:txBody>
          <a:bodyPr>
            <a:normAutofit fontScale="92500" lnSpcReduction="10000"/>
          </a:bodyPr>
          <a:lstStyle/>
          <a:p>
            <a:r>
              <a:rPr lang="en-US" sz="2000" dirty="0" smtClean="0"/>
              <a:t>MODIS has been operating at ~35 FTE/year since 2014 (see plot).</a:t>
            </a:r>
          </a:p>
          <a:p>
            <a:r>
              <a:rPr lang="en-US" sz="2000" dirty="0" smtClean="0"/>
              <a:t>MODIS was operating at 54 FTE/year in 2003, the year following the Aqua launch.</a:t>
            </a:r>
          </a:p>
          <a:p>
            <a:r>
              <a:rPr lang="en-US" sz="2000" dirty="0" smtClean="0"/>
              <a:t>By the time of the Aqua launch, MODIS staffing was well below its peak of 86.8 FTE/year, which occurred in 1998. </a:t>
            </a:r>
            <a:endParaRPr lang="en-US" sz="2000" dirty="0"/>
          </a:p>
        </p:txBody>
      </p:sp>
      <p:pic>
        <p:nvPicPr>
          <p:cNvPr id="7" name="Picture 6" descr="MODISFTEplot.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358" y="3005228"/>
            <a:ext cx="7425979" cy="3423816"/>
          </a:xfrm>
          <a:prstGeom prst="rect">
            <a:avLst/>
          </a:prstGeom>
        </p:spPr>
      </p:pic>
      <p:sp>
        <p:nvSpPr>
          <p:cNvPr id="5" name="TextBox 4"/>
          <p:cNvSpPr txBox="1"/>
          <p:nvPr/>
        </p:nvSpPr>
        <p:spPr>
          <a:xfrm>
            <a:off x="99530" y="2900682"/>
            <a:ext cx="854320" cy="3621504"/>
          </a:xfrm>
          <a:prstGeom prst="rect">
            <a:avLst/>
          </a:prstGeom>
          <a:noFill/>
        </p:spPr>
        <p:txBody>
          <a:bodyPr wrap="none" rtlCol="0">
            <a:spAutoFit/>
          </a:bodyPr>
          <a:lstStyle/>
          <a:p>
            <a:pPr algn="r"/>
            <a:r>
              <a:rPr lang="en-US" sz="1600" dirty="0" smtClean="0">
                <a:solidFill>
                  <a:schemeClr val="accent6">
                    <a:lumMod val="50000"/>
                  </a:schemeClr>
                </a:solidFill>
              </a:rPr>
              <a:t>100</a:t>
            </a:r>
          </a:p>
          <a:p>
            <a:pPr algn="r">
              <a:spcBef>
                <a:spcPts val="600"/>
              </a:spcBef>
            </a:pPr>
            <a:r>
              <a:rPr lang="en-US" sz="1600" dirty="0" smtClean="0">
                <a:solidFill>
                  <a:schemeClr val="accent6">
                    <a:lumMod val="50000"/>
                  </a:schemeClr>
                </a:solidFill>
              </a:rPr>
              <a:t>90</a:t>
            </a:r>
          </a:p>
          <a:p>
            <a:pPr algn="r">
              <a:spcBef>
                <a:spcPts val="600"/>
              </a:spcBef>
            </a:pPr>
            <a:r>
              <a:rPr lang="en-US" sz="1600" dirty="0" smtClean="0">
                <a:solidFill>
                  <a:schemeClr val="accent6">
                    <a:lumMod val="50000"/>
                  </a:schemeClr>
                </a:solidFill>
              </a:rPr>
              <a:t>80</a:t>
            </a:r>
          </a:p>
          <a:p>
            <a:pPr algn="r">
              <a:spcBef>
                <a:spcPts val="700"/>
              </a:spcBef>
            </a:pPr>
            <a:r>
              <a:rPr lang="en-US" sz="1600" dirty="0" smtClean="0">
                <a:solidFill>
                  <a:schemeClr val="accent6">
                    <a:lumMod val="50000"/>
                  </a:schemeClr>
                </a:solidFill>
              </a:rPr>
              <a:t>70</a:t>
            </a:r>
          </a:p>
          <a:p>
            <a:pPr algn="r">
              <a:spcBef>
                <a:spcPts val="600"/>
              </a:spcBef>
            </a:pPr>
            <a:r>
              <a:rPr lang="en-US" sz="1600" dirty="0" smtClean="0">
                <a:solidFill>
                  <a:schemeClr val="accent6">
                    <a:lumMod val="50000"/>
                  </a:schemeClr>
                </a:solidFill>
              </a:rPr>
              <a:t>60</a:t>
            </a:r>
          </a:p>
          <a:p>
            <a:pPr algn="r">
              <a:spcBef>
                <a:spcPts val="600"/>
              </a:spcBef>
            </a:pPr>
            <a:r>
              <a:rPr lang="en-US" sz="1600" dirty="0" smtClean="0">
                <a:solidFill>
                  <a:schemeClr val="accent6">
                    <a:lumMod val="50000"/>
                  </a:schemeClr>
                </a:solidFill>
              </a:rPr>
              <a:t>50</a:t>
            </a:r>
          </a:p>
          <a:p>
            <a:pPr algn="r">
              <a:spcBef>
                <a:spcPts val="700"/>
              </a:spcBef>
            </a:pPr>
            <a:r>
              <a:rPr lang="en-US" sz="1600" dirty="0" smtClean="0">
                <a:solidFill>
                  <a:schemeClr val="accent6">
                    <a:lumMod val="50000"/>
                  </a:schemeClr>
                </a:solidFill>
              </a:rPr>
              <a:t>40</a:t>
            </a:r>
          </a:p>
          <a:p>
            <a:pPr algn="r">
              <a:spcBef>
                <a:spcPts val="600"/>
              </a:spcBef>
            </a:pPr>
            <a:r>
              <a:rPr lang="en-US" sz="1600" dirty="0" smtClean="0">
                <a:solidFill>
                  <a:schemeClr val="accent6">
                    <a:lumMod val="50000"/>
                  </a:schemeClr>
                </a:solidFill>
              </a:rPr>
              <a:t>30</a:t>
            </a:r>
          </a:p>
          <a:p>
            <a:pPr algn="r">
              <a:spcBef>
                <a:spcPts val="800"/>
              </a:spcBef>
            </a:pPr>
            <a:r>
              <a:rPr lang="en-US" sz="1600" dirty="0" smtClean="0">
                <a:solidFill>
                  <a:schemeClr val="accent6">
                    <a:lumMod val="50000"/>
                  </a:schemeClr>
                </a:solidFill>
              </a:rPr>
              <a:t>20</a:t>
            </a:r>
          </a:p>
          <a:p>
            <a:pPr algn="r">
              <a:spcBef>
                <a:spcPts val="600"/>
              </a:spcBef>
            </a:pPr>
            <a:r>
              <a:rPr lang="en-US" sz="1600" dirty="0" smtClean="0">
                <a:solidFill>
                  <a:schemeClr val="accent6">
                    <a:lumMod val="50000"/>
                  </a:schemeClr>
                </a:solidFill>
              </a:rPr>
              <a:t>10</a:t>
            </a:r>
          </a:p>
          <a:p>
            <a:pPr algn="r">
              <a:spcBef>
                <a:spcPts val="600"/>
              </a:spcBef>
            </a:pPr>
            <a:r>
              <a:rPr lang="en-US" sz="1600" dirty="0">
                <a:solidFill>
                  <a:schemeClr val="accent6">
                    <a:lumMod val="50000"/>
                  </a:schemeClr>
                </a:solidFill>
              </a:rPr>
              <a:t>0</a:t>
            </a:r>
          </a:p>
        </p:txBody>
      </p:sp>
      <p:sp>
        <p:nvSpPr>
          <p:cNvPr id="8" name="TextBox 7"/>
          <p:cNvSpPr txBox="1"/>
          <p:nvPr/>
        </p:nvSpPr>
        <p:spPr>
          <a:xfrm>
            <a:off x="5359346" y="3085665"/>
            <a:ext cx="2979677" cy="369332"/>
          </a:xfrm>
          <a:prstGeom prst="rect">
            <a:avLst/>
          </a:prstGeom>
          <a:noFill/>
        </p:spPr>
        <p:txBody>
          <a:bodyPr wrap="none" rtlCol="0">
            <a:spAutoFit/>
          </a:bodyPr>
          <a:lstStyle/>
          <a:p>
            <a:pPr algn="r"/>
            <a:r>
              <a:rPr lang="en-US" dirty="0" smtClean="0">
                <a:solidFill>
                  <a:schemeClr val="accent6">
                    <a:lumMod val="50000"/>
                  </a:schemeClr>
                </a:solidFill>
              </a:rPr>
              <a:t>MODIS Support Team Staffing</a:t>
            </a:r>
          </a:p>
        </p:txBody>
      </p:sp>
      <p:sp>
        <p:nvSpPr>
          <p:cNvPr id="9" name="TextBox 8"/>
          <p:cNvSpPr txBox="1"/>
          <p:nvPr/>
        </p:nvSpPr>
        <p:spPr>
          <a:xfrm>
            <a:off x="1577973" y="6090378"/>
            <a:ext cx="673081" cy="338554"/>
          </a:xfrm>
          <a:prstGeom prst="rect">
            <a:avLst/>
          </a:prstGeom>
          <a:noFill/>
        </p:spPr>
        <p:txBody>
          <a:bodyPr wrap="none" rtlCol="0">
            <a:spAutoFit/>
          </a:bodyPr>
          <a:lstStyle/>
          <a:p>
            <a:pPr algn="r"/>
            <a:r>
              <a:rPr lang="en-US" sz="1600" dirty="0" smtClean="0"/>
              <a:t>MAST</a:t>
            </a:r>
          </a:p>
        </p:txBody>
      </p:sp>
      <p:sp>
        <p:nvSpPr>
          <p:cNvPr id="10" name="TextBox 9"/>
          <p:cNvSpPr txBox="1"/>
          <p:nvPr/>
        </p:nvSpPr>
        <p:spPr>
          <a:xfrm>
            <a:off x="694492" y="6369731"/>
            <a:ext cx="7918667" cy="307777"/>
          </a:xfrm>
          <a:prstGeom prst="rect">
            <a:avLst/>
          </a:prstGeom>
          <a:noFill/>
        </p:spPr>
        <p:txBody>
          <a:bodyPr wrap="none" rtlCol="0">
            <a:spAutoFit/>
          </a:bodyPr>
          <a:lstStyle/>
          <a:p>
            <a:r>
              <a:rPr lang="en-US" sz="1400" dirty="0" smtClean="0">
                <a:solidFill>
                  <a:srgbClr val="984807"/>
                </a:solidFill>
              </a:rPr>
              <a:t>1991     1993     1995     1997     1999     2001     2003     2005     2007     2009     2011     2013     2015     2017    </a:t>
            </a:r>
          </a:p>
        </p:txBody>
      </p:sp>
      <p:sp>
        <p:nvSpPr>
          <p:cNvPr id="11" name="TextBox 10"/>
          <p:cNvSpPr txBox="1"/>
          <p:nvPr/>
        </p:nvSpPr>
        <p:spPr>
          <a:xfrm>
            <a:off x="3337477" y="5562503"/>
            <a:ext cx="663763" cy="338554"/>
          </a:xfrm>
          <a:prstGeom prst="rect">
            <a:avLst/>
          </a:prstGeom>
          <a:noFill/>
        </p:spPr>
        <p:txBody>
          <a:bodyPr wrap="none" rtlCol="0">
            <a:spAutoFit/>
          </a:bodyPr>
          <a:lstStyle/>
          <a:p>
            <a:pPr algn="r"/>
            <a:r>
              <a:rPr lang="en-US" sz="1600" dirty="0" smtClean="0"/>
              <a:t>MCST</a:t>
            </a:r>
          </a:p>
        </p:txBody>
      </p:sp>
      <p:sp>
        <p:nvSpPr>
          <p:cNvPr id="12" name="TextBox 11"/>
          <p:cNvSpPr txBox="1"/>
          <p:nvPr/>
        </p:nvSpPr>
        <p:spPr>
          <a:xfrm>
            <a:off x="2646482" y="4133663"/>
            <a:ext cx="599443" cy="338554"/>
          </a:xfrm>
          <a:prstGeom prst="rect">
            <a:avLst/>
          </a:prstGeom>
          <a:noFill/>
        </p:spPr>
        <p:txBody>
          <a:bodyPr wrap="none" rtlCol="0">
            <a:spAutoFit/>
          </a:bodyPr>
          <a:lstStyle/>
          <a:p>
            <a:pPr algn="r"/>
            <a:r>
              <a:rPr lang="en-US" sz="1600" dirty="0" smtClean="0"/>
              <a:t>SDST</a:t>
            </a:r>
          </a:p>
        </p:txBody>
      </p:sp>
      <p:sp>
        <p:nvSpPr>
          <p:cNvPr id="13" name="TextBox 12"/>
          <p:cNvSpPr txBox="1"/>
          <p:nvPr/>
        </p:nvSpPr>
        <p:spPr>
          <a:xfrm>
            <a:off x="5375553" y="3518056"/>
            <a:ext cx="3149570" cy="646331"/>
          </a:xfrm>
          <a:prstGeom prst="rect">
            <a:avLst/>
          </a:prstGeom>
          <a:noFill/>
        </p:spPr>
        <p:txBody>
          <a:bodyPr wrap="none" rtlCol="0">
            <a:spAutoFit/>
          </a:bodyPr>
          <a:lstStyle/>
          <a:p>
            <a:r>
              <a:rPr lang="en-US" sz="1200" dirty="0" smtClean="0">
                <a:solidFill>
                  <a:schemeClr val="bg1">
                    <a:lumMod val="50000"/>
                  </a:schemeClr>
                </a:solidFill>
              </a:rPr>
              <a:t>SDST = Science Data Support Team</a:t>
            </a:r>
          </a:p>
          <a:p>
            <a:r>
              <a:rPr lang="en-US" sz="1200" dirty="0" smtClean="0">
                <a:solidFill>
                  <a:schemeClr val="bg1">
                    <a:lumMod val="50000"/>
                  </a:schemeClr>
                </a:solidFill>
              </a:rPr>
              <a:t>MCST = MODIS Characterization Support Team</a:t>
            </a:r>
          </a:p>
          <a:p>
            <a:r>
              <a:rPr lang="en-US" sz="1200" dirty="0" smtClean="0">
                <a:solidFill>
                  <a:schemeClr val="bg1">
                    <a:lumMod val="50000"/>
                  </a:schemeClr>
                </a:solidFill>
              </a:rPr>
              <a:t>MAST = MODIS Administrative Support Team </a:t>
            </a:r>
          </a:p>
        </p:txBody>
      </p:sp>
    </p:spTree>
    <p:extLst>
      <p:ext uri="{BB962C8B-B14F-4D97-AF65-F5344CB8AC3E}">
        <p14:creationId xmlns:p14="http://schemas.microsoft.com/office/powerpoint/2010/main" val="1750020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3533" y="90991"/>
            <a:ext cx="7747000" cy="1374405"/>
          </a:xfrm>
        </p:spPr>
        <p:txBody>
          <a:bodyPr>
            <a:normAutofit/>
          </a:bodyPr>
          <a:lstStyle/>
          <a:p>
            <a:r>
              <a:rPr lang="en-US" sz="2400" dirty="0" smtClean="0">
                <a:solidFill>
                  <a:srgbClr val="0000FF"/>
                </a:solidFill>
              </a:rPr>
              <a:t>Cost Panel #11: Nearly </a:t>
            </a:r>
            <a:r>
              <a:rPr lang="en-US" sz="2400" dirty="0">
                <a:solidFill>
                  <a:srgbClr val="0000FF"/>
                </a:solidFill>
              </a:rPr>
              <a:t>12 FTEs are dedicated to MODIS </a:t>
            </a:r>
            <a:r>
              <a:rPr lang="en-US" sz="2400" dirty="0" smtClean="0">
                <a:solidFill>
                  <a:srgbClr val="0000FF"/>
                </a:solidFill>
              </a:rPr>
              <a:t>characterization </a:t>
            </a:r>
            <a:r>
              <a:rPr lang="en-US" sz="2400" dirty="0">
                <a:solidFill>
                  <a:srgbClr val="0000FF"/>
                </a:solidFill>
              </a:rPr>
              <a:t>and support, please expand on the new and more challenging issues expected for the MODIS </a:t>
            </a:r>
            <a:r>
              <a:rPr lang="en-US" sz="2400" dirty="0" smtClean="0">
                <a:solidFill>
                  <a:srgbClr val="0000FF"/>
                </a:solidFill>
              </a:rPr>
              <a:t>instrument.</a:t>
            </a:r>
            <a:endParaRPr lang="en-US" sz="2400" dirty="0">
              <a:solidFill>
                <a:srgbClr val="0000FF"/>
              </a:solidFill>
            </a:endParaRPr>
          </a:p>
        </p:txBody>
      </p:sp>
      <p:sp>
        <p:nvSpPr>
          <p:cNvPr id="3" name="Content Placeholder 2"/>
          <p:cNvSpPr>
            <a:spLocks noGrp="1"/>
          </p:cNvSpPr>
          <p:nvPr>
            <p:ph idx="1"/>
          </p:nvPr>
        </p:nvSpPr>
        <p:spPr>
          <a:xfrm>
            <a:off x="392706" y="1594665"/>
            <a:ext cx="8280255" cy="2950877"/>
          </a:xfrm>
        </p:spPr>
        <p:txBody>
          <a:bodyPr>
            <a:normAutofit fontScale="92500" lnSpcReduction="20000"/>
          </a:bodyPr>
          <a:lstStyle/>
          <a:p>
            <a:r>
              <a:rPr lang="en-US" sz="2000" dirty="0" smtClean="0"/>
              <a:t>Solar Diffuser (SD) degradation (see plot) has reached the point where degradation can begin to be expected for wavelengths above 0.94 μm, warranting new corrections. (Degradation </a:t>
            </a:r>
            <a:r>
              <a:rPr lang="en-US" sz="2000" dirty="0"/>
              <a:t>at 0.94 </a:t>
            </a:r>
            <a:r>
              <a:rPr lang="en-US" sz="2000" dirty="0">
                <a:latin typeface="Symbol" panose="05050102010706020507" pitchFamily="18" charset="2"/>
              </a:rPr>
              <a:t>m</a:t>
            </a:r>
            <a:r>
              <a:rPr lang="en-US" sz="2000" dirty="0"/>
              <a:t>m has reached 1</a:t>
            </a:r>
            <a:r>
              <a:rPr lang="en-US" sz="2000" dirty="0" smtClean="0"/>
              <a:t>%.)</a:t>
            </a:r>
          </a:p>
          <a:p>
            <a:r>
              <a:rPr lang="en-US" sz="2000" dirty="0" smtClean="0"/>
              <a:t>Frequent updates of calibration lookup tables (LUTs) are needed for both Collection 5 (C5) and Collection 6 (C6).</a:t>
            </a:r>
          </a:p>
          <a:p>
            <a:r>
              <a:rPr lang="en-US" sz="2000" dirty="0" smtClean="0"/>
              <a:t>The Terra MODIS has experienced on-orbit changes in sensor polarization sensitivity and associated large impacts on Earth view response trending. Such changes could start occurring with the Aqua MODIS as well.</a:t>
            </a:r>
          </a:p>
          <a:p>
            <a:r>
              <a:rPr lang="en-US" sz="2000" dirty="0" smtClean="0"/>
              <a:t>For accurate calibration, it is necessary to accurately track changes in sensor response versus the scan angle, or angle of incidence (AOI), for each of the 36 MODIS bands and each mirror </a:t>
            </a:r>
            <a:r>
              <a:rPr lang="en-US" sz="2000" dirty="0" smtClean="0"/>
              <a:t>side.</a:t>
            </a:r>
            <a:endParaRPr lang="en-US" sz="2000" dirty="0" smtClean="0"/>
          </a:p>
        </p:txBody>
      </p:sp>
      <p:pic>
        <p:nvPicPr>
          <p:cNvPr id="4" name="Picture 5" descr="NASAMeatballFromWinnieH.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6538" y="141127"/>
            <a:ext cx="7620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p:nvPr/>
        </p:nvPicPr>
        <p:blipFill rotWithShape="1">
          <a:blip r:embed="rId3">
            <a:extLst>
              <a:ext uri="{28A0092B-C50C-407E-A947-70E740481C1C}">
                <a14:useLocalDpi xmlns:a14="http://schemas.microsoft.com/office/drawing/2010/main" val="0"/>
              </a:ext>
            </a:extLst>
          </a:blip>
          <a:srcRect b="12344"/>
          <a:stretch/>
        </p:blipFill>
        <p:spPr>
          <a:xfrm>
            <a:off x="417753" y="4253084"/>
            <a:ext cx="7887549" cy="2487931"/>
          </a:xfrm>
          <a:prstGeom prst="rect">
            <a:avLst/>
          </a:prstGeom>
        </p:spPr>
      </p:pic>
    </p:spTree>
    <p:extLst>
      <p:ext uri="{BB962C8B-B14F-4D97-AF65-F5344CB8AC3E}">
        <p14:creationId xmlns:p14="http://schemas.microsoft.com/office/powerpoint/2010/main" val="16854123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2" y="274638"/>
            <a:ext cx="8009467" cy="1249362"/>
          </a:xfrm>
        </p:spPr>
        <p:txBody>
          <a:bodyPr>
            <a:normAutofit fontScale="90000"/>
          </a:bodyPr>
          <a:lstStyle/>
          <a:p>
            <a:r>
              <a:rPr lang="en-US" sz="2400" dirty="0" smtClean="0">
                <a:solidFill>
                  <a:srgbClr val="0000FF"/>
                </a:solidFill>
              </a:rPr>
              <a:t>National Interest Panel #13: Is </a:t>
            </a:r>
            <a:r>
              <a:rPr lang="en-US" sz="2400" dirty="0">
                <a:solidFill>
                  <a:srgbClr val="0000FF"/>
                </a:solidFill>
              </a:rPr>
              <a:t>it possible to derive additional products for ecosystem modeling?  Products may be the combination of two or more data types from Aqua or another spacecraft which is a part of the A-Train </a:t>
            </a:r>
            <a:r>
              <a:rPr lang="en-US" sz="2400" dirty="0" smtClean="0">
                <a:solidFill>
                  <a:srgbClr val="0000FF"/>
                </a:solidFill>
              </a:rPr>
              <a:t>constellation.</a:t>
            </a:r>
            <a:endParaRPr lang="en-US" sz="2400" dirty="0">
              <a:solidFill>
                <a:srgbClr val="0000FF"/>
              </a:solidFill>
            </a:endParaRPr>
          </a:p>
        </p:txBody>
      </p:sp>
      <p:sp>
        <p:nvSpPr>
          <p:cNvPr id="3" name="Content Placeholder 2"/>
          <p:cNvSpPr>
            <a:spLocks noGrp="1"/>
          </p:cNvSpPr>
          <p:nvPr>
            <p:ph idx="1"/>
          </p:nvPr>
        </p:nvSpPr>
        <p:spPr>
          <a:xfrm>
            <a:off x="457200" y="1779409"/>
            <a:ext cx="8229600" cy="4951355"/>
          </a:xfrm>
        </p:spPr>
        <p:txBody>
          <a:bodyPr>
            <a:normAutofit lnSpcReduction="10000"/>
          </a:bodyPr>
          <a:lstStyle/>
          <a:p>
            <a:r>
              <a:rPr lang="en-US" sz="2000" dirty="0" smtClean="0"/>
              <a:t>It </a:t>
            </a:r>
            <a:r>
              <a:rPr lang="en-US" sz="2000" dirty="0"/>
              <a:t>is possible to derive products for ecosystem modeling beyond those in the standard Aqua data product list; indeed some are already being derived. Examples include: Vegetation Optical Depth, Land Freeze/Thaw Surface Condition, and Spring Frost Damage Index.  </a:t>
            </a:r>
          </a:p>
          <a:p>
            <a:r>
              <a:rPr lang="en-US" sz="2000" dirty="0"/>
              <a:t>NASA’s peer-review process (e.g., ROSES) helps NASA prioritize the development of standard products for the Earth Science community and includes calls for products from multiple instruments and spacecraft. In addition, a panel for the </a:t>
            </a:r>
            <a:r>
              <a:rPr lang="en-US" sz="2000" dirty="0" smtClean="0"/>
              <a:t>Land and </a:t>
            </a:r>
            <a:r>
              <a:rPr lang="en-US" sz="2000" dirty="0"/>
              <a:t>Atmosphere </a:t>
            </a:r>
            <a:r>
              <a:rPr lang="en-US" sz="2000" dirty="0" smtClean="0"/>
              <a:t>Near-real</a:t>
            </a:r>
            <a:r>
              <a:rPr lang="en-US" sz="2000" dirty="0"/>
              <a:t>-time Capability for EOS (LANCE) system meets regularly to select and fund products that are appropriate for </a:t>
            </a:r>
            <a:r>
              <a:rPr lang="en-US" sz="2000" dirty="0" smtClean="0"/>
              <a:t>near-real</a:t>
            </a:r>
            <a:r>
              <a:rPr lang="en-US" sz="2000" dirty="0"/>
              <a:t>-time </a:t>
            </a:r>
            <a:r>
              <a:rPr lang="en-US" sz="2000" dirty="0" smtClean="0"/>
              <a:t>applications. </a:t>
            </a:r>
            <a:endParaRPr lang="en-US" sz="2000" dirty="0">
              <a:solidFill>
                <a:srgbClr val="FF0000"/>
              </a:solidFill>
            </a:endParaRPr>
          </a:p>
          <a:p>
            <a:r>
              <a:rPr lang="en-US" sz="2000" dirty="0" smtClean="0"/>
              <a:t>The next slide provides an example of a recent new ecosystem modeling result incorporating Aqua data.</a:t>
            </a:r>
          </a:p>
          <a:p>
            <a:r>
              <a:rPr lang="en-US" sz="2000" dirty="0" smtClean="0"/>
              <a:t>The new Inherent Optical Property (IOP) MODIS Ocean Color products [see response (above) to Science Panel #5] use backscatter instead of absorption as a proxy for phytoplankton biomass, and this could prove to enable an improved means of modeling marine net primary productivity.</a:t>
            </a:r>
          </a:p>
        </p:txBody>
      </p:sp>
      <p:pic>
        <p:nvPicPr>
          <p:cNvPr id="4" name="Picture 5" descr="NASAMeatballFromWinnieH.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6538" y="141127"/>
            <a:ext cx="7620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54123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423812"/>
            <a:ext cx="7086600" cy="3702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2" y="825940"/>
            <a:ext cx="3657600" cy="2831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038600" y="1073008"/>
            <a:ext cx="4800600" cy="1200329"/>
          </a:xfrm>
          <a:prstGeom prst="rect">
            <a:avLst/>
          </a:prstGeom>
          <a:noFill/>
        </p:spPr>
        <p:txBody>
          <a:bodyPr wrap="square" rtlCol="0">
            <a:spAutoFit/>
          </a:bodyPr>
          <a:lstStyle/>
          <a:p>
            <a:r>
              <a:rPr lang="en-US" dirty="0" smtClean="0"/>
              <a:t>Asynchronous Amazon forest canopy phenology indicates adaptation to both water and light availability, M. O. Jones, J. S. Kimball and R. R. Nemani, 2014, </a:t>
            </a:r>
            <a:r>
              <a:rPr lang="en-US" i="1" dirty="0" smtClean="0"/>
              <a:t>Environ. Res. Lett.</a:t>
            </a:r>
            <a:endParaRPr lang="en-US" i="1" dirty="0"/>
          </a:p>
        </p:txBody>
      </p:sp>
      <p:sp>
        <p:nvSpPr>
          <p:cNvPr id="5" name="Rectangle 4"/>
          <p:cNvSpPr/>
          <p:nvPr/>
        </p:nvSpPr>
        <p:spPr>
          <a:xfrm>
            <a:off x="2895600" y="5562598"/>
            <a:ext cx="626521" cy="728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5" descr="NASAMeatballFromWinnieH.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6538" y="141127"/>
            <a:ext cx="7620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a:xfrm>
            <a:off x="827445" y="130544"/>
            <a:ext cx="7658687" cy="855866"/>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solidFill>
                  <a:srgbClr val="0000FF"/>
                </a:solidFill>
              </a:rPr>
              <a:t>Example of a </a:t>
            </a:r>
            <a:r>
              <a:rPr lang="en-US" sz="2400" dirty="0" smtClean="0">
                <a:solidFill>
                  <a:srgbClr val="0000FF"/>
                </a:solidFill>
              </a:rPr>
              <a:t>New </a:t>
            </a:r>
            <a:r>
              <a:rPr lang="en-US" sz="2400" dirty="0">
                <a:solidFill>
                  <a:srgbClr val="0000FF"/>
                </a:solidFill>
              </a:rPr>
              <a:t>Ecosystem </a:t>
            </a:r>
            <a:r>
              <a:rPr lang="en-US" sz="2400" dirty="0" smtClean="0">
                <a:solidFill>
                  <a:srgbClr val="0000FF"/>
                </a:solidFill>
              </a:rPr>
              <a:t>Modeling Result </a:t>
            </a:r>
            <a:r>
              <a:rPr lang="en-US" sz="2400" dirty="0">
                <a:solidFill>
                  <a:srgbClr val="0000FF"/>
                </a:solidFill>
              </a:rPr>
              <a:t>U</a:t>
            </a:r>
            <a:r>
              <a:rPr lang="en-US" sz="2400" dirty="0" smtClean="0">
                <a:solidFill>
                  <a:srgbClr val="0000FF"/>
                </a:solidFill>
              </a:rPr>
              <a:t>sing </a:t>
            </a:r>
            <a:r>
              <a:rPr lang="en-US" sz="2400" dirty="0">
                <a:solidFill>
                  <a:srgbClr val="0000FF"/>
                </a:solidFill>
              </a:rPr>
              <a:t>A</a:t>
            </a:r>
            <a:r>
              <a:rPr lang="en-US" sz="2400" dirty="0" smtClean="0">
                <a:solidFill>
                  <a:srgbClr val="0000FF"/>
                </a:solidFill>
              </a:rPr>
              <a:t>-Train </a:t>
            </a:r>
            <a:r>
              <a:rPr lang="en-US" sz="2400" dirty="0">
                <a:solidFill>
                  <a:srgbClr val="0000FF"/>
                </a:solidFill>
              </a:rPr>
              <a:t>and </a:t>
            </a:r>
            <a:r>
              <a:rPr lang="en-US" sz="2400" dirty="0" smtClean="0">
                <a:solidFill>
                  <a:srgbClr val="0000FF"/>
                </a:solidFill>
              </a:rPr>
              <a:t>Other Satellite Data</a:t>
            </a:r>
            <a:endParaRPr lang="en-US" sz="2400" i="1" dirty="0">
              <a:solidFill>
                <a:srgbClr val="0000FF"/>
              </a:solidFill>
            </a:endParaRPr>
          </a:p>
        </p:txBody>
      </p:sp>
      <p:sp>
        <p:nvSpPr>
          <p:cNvPr id="7" name="TextBox 6"/>
          <p:cNvSpPr txBox="1"/>
          <p:nvPr/>
        </p:nvSpPr>
        <p:spPr>
          <a:xfrm>
            <a:off x="152399" y="5255120"/>
            <a:ext cx="5334001" cy="1569660"/>
          </a:xfrm>
          <a:prstGeom prst="rect">
            <a:avLst/>
          </a:prstGeom>
          <a:noFill/>
        </p:spPr>
        <p:txBody>
          <a:bodyPr wrap="square" rtlCol="0">
            <a:spAutoFit/>
          </a:bodyPr>
          <a:lstStyle/>
          <a:p>
            <a:r>
              <a:rPr lang="en-US" sz="1600" dirty="0" smtClean="0"/>
              <a:t>NASA Satellite Data Used:</a:t>
            </a:r>
          </a:p>
          <a:p>
            <a:pPr marL="285750" indent="-285750">
              <a:buFont typeface="Arial" panose="020B0604020202020204" pitchFamily="34" charset="0"/>
              <a:buChar char="•"/>
            </a:pPr>
            <a:r>
              <a:rPr lang="en-US" sz="1600" dirty="0" smtClean="0"/>
              <a:t>GRACE - Terrestrial water storage</a:t>
            </a:r>
          </a:p>
          <a:p>
            <a:pPr marL="285750" indent="-285750">
              <a:buFont typeface="Arial" panose="020B0604020202020204" pitchFamily="34" charset="0"/>
              <a:buChar char="•"/>
            </a:pPr>
            <a:r>
              <a:rPr lang="en-US" sz="1600" dirty="0" smtClean="0"/>
              <a:t>AMSR-E - Vegetation optical depth</a:t>
            </a:r>
          </a:p>
          <a:p>
            <a:pPr marL="285750" indent="-285750">
              <a:buFont typeface="Arial" panose="020B0604020202020204" pitchFamily="34" charset="0"/>
              <a:buChar char="•"/>
            </a:pPr>
            <a:r>
              <a:rPr lang="en-US" sz="1600" dirty="0" smtClean="0"/>
              <a:t>MODIS - Leaf area index and Enhanced vegetation </a:t>
            </a:r>
            <a:r>
              <a:rPr lang="en-US" sz="1600" dirty="0"/>
              <a:t>i</a:t>
            </a:r>
            <a:r>
              <a:rPr lang="en-US" sz="1600" dirty="0" smtClean="0"/>
              <a:t>ndex </a:t>
            </a:r>
          </a:p>
          <a:p>
            <a:pPr marL="285750" indent="-285750">
              <a:buFont typeface="Arial" panose="020B0604020202020204" pitchFamily="34" charset="0"/>
              <a:buChar char="•"/>
            </a:pPr>
            <a:r>
              <a:rPr lang="en-US" sz="1600" dirty="0" smtClean="0"/>
              <a:t>CERES - Photosynthetically active radiation</a:t>
            </a:r>
          </a:p>
          <a:p>
            <a:pPr marL="285750" indent="-285750">
              <a:buFont typeface="Arial" panose="020B0604020202020204" pitchFamily="34" charset="0"/>
              <a:buChar char="•"/>
            </a:pPr>
            <a:r>
              <a:rPr lang="en-US" sz="1600" dirty="0" smtClean="0"/>
              <a:t>TRMM - Precipitation</a:t>
            </a:r>
            <a:endParaRPr lang="en-US" sz="1600" i="1" dirty="0"/>
          </a:p>
        </p:txBody>
      </p:sp>
    </p:spTree>
    <p:extLst>
      <p:ext uri="{BB962C8B-B14F-4D97-AF65-F5344CB8AC3E}">
        <p14:creationId xmlns:p14="http://schemas.microsoft.com/office/powerpoint/2010/main" val="77311580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8101" y="2173127"/>
            <a:ext cx="2935899" cy="4684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969870" y="153396"/>
            <a:ext cx="4800600" cy="685800"/>
          </a:xfrm>
        </p:spPr>
        <p:txBody>
          <a:bodyPr/>
          <a:lstStyle/>
          <a:p>
            <a:pPr eaLnBrk="1" hangingPunct="1"/>
            <a:r>
              <a:rPr lang="en-US" sz="2400" dirty="0" smtClean="0">
                <a:solidFill>
                  <a:srgbClr val="0000FF"/>
                </a:solidFill>
                <a:latin typeface="Arial" charset="0"/>
                <a:ea typeface="ＭＳ Ｐゴシック" charset="0"/>
                <a:cs typeface="ＭＳ Ｐゴシック" charset="0"/>
              </a:rPr>
              <a:t>Terra and Aqua Overview</a:t>
            </a:r>
            <a:endParaRPr lang="en-US" sz="2400" dirty="0">
              <a:solidFill>
                <a:srgbClr val="0000FF"/>
              </a:solidFill>
              <a:latin typeface="Arial"/>
              <a:ea typeface="ＭＳ Ｐゴシック" charset="0"/>
              <a:cs typeface="Arial"/>
            </a:endParaRPr>
          </a:p>
        </p:txBody>
      </p:sp>
      <p:sp>
        <p:nvSpPr>
          <p:cNvPr id="87042" name="Rectangle 3"/>
          <p:cNvSpPr>
            <a:spLocks noGrp="1" noChangeArrowheads="1"/>
          </p:cNvSpPr>
          <p:nvPr>
            <p:ph type="body" idx="1"/>
          </p:nvPr>
        </p:nvSpPr>
        <p:spPr>
          <a:xfrm>
            <a:off x="447344" y="808294"/>
            <a:ext cx="5551871" cy="5817831"/>
          </a:xfrm>
        </p:spPr>
        <p:txBody>
          <a:bodyPr>
            <a:normAutofit fontScale="92500" lnSpcReduction="10000"/>
          </a:bodyPr>
          <a:lstStyle/>
          <a:p>
            <a:pPr eaLnBrk="1" hangingPunct="1"/>
            <a:r>
              <a:rPr lang="en-US" sz="2000" dirty="0" smtClean="0">
                <a:ea typeface="ＭＳ Ｐゴシック" charset="0"/>
                <a:cs typeface="Arial"/>
              </a:rPr>
              <a:t>Terra was launched on December 18, 1999, Aqua on May 4, 2002.</a:t>
            </a:r>
          </a:p>
          <a:p>
            <a:pPr eaLnBrk="1" hangingPunct="1"/>
            <a:r>
              <a:rPr lang="en-US" sz="2000" dirty="0" smtClean="0">
                <a:ea typeface="ＭＳ Ｐゴシック" charset="0"/>
                <a:cs typeface="Arial"/>
              </a:rPr>
              <a:t>Both are at an altitude of 705 km with a period of 98.8 minutes and a 16-day repeat cycle. Terra crosses the equator north to south at 10:30 a.m. (originally 10:45 a.m.), Aqua crosses south to north at 1:30 p.m.</a:t>
            </a:r>
          </a:p>
          <a:p>
            <a:pPr eaLnBrk="1" hangingPunct="1"/>
            <a:r>
              <a:rPr lang="en-US" sz="2000" dirty="0" smtClean="0">
                <a:ea typeface="ＭＳ Ｐゴシック" charset="0"/>
                <a:cs typeface="Arial"/>
              </a:rPr>
              <a:t>Many thousands of scientific publications have used the Terra and/or Aqua data, revealing considerable new information about the Earth system. The data have also provided wide-ranging practical benefits, including for weather forecasting, deployment of fire fighters, routing of aircraft around volcanic ash, sea ice monitoring, and numerous others.</a:t>
            </a:r>
          </a:p>
          <a:p>
            <a:pPr eaLnBrk="1" hangingPunct="1"/>
            <a:r>
              <a:rPr lang="en-US" sz="2000" dirty="0" smtClean="0">
                <a:ea typeface="ＭＳ Ｐゴシック" charset="0"/>
                <a:cs typeface="Arial"/>
              </a:rPr>
              <a:t>Mission success depends on many people.</a:t>
            </a:r>
          </a:p>
          <a:p>
            <a:r>
              <a:rPr lang="en-US" sz="2000" dirty="0" smtClean="0">
                <a:ea typeface="ＭＳ Ｐゴシック" charset="0"/>
                <a:cs typeface="Arial"/>
              </a:rPr>
              <a:t>Terra is predicted to be functional through 2025, based on predicted battery performance and available fuel (requires a Level 1 waiver for crossing time in 2022). Enough fuel remains on board Aqua </a:t>
            </a:r>
            <a:r>
              <a:rPr lang="en-US" sz="2000" dirty="0">
                <a:ea typeface="ＭＳ Ｐゴシック" charset="0"/>
                <a:cs typeface="Arial"/>
              </a:rPr>
              <a:t>for operations </a:t>
            </a:r>
            <a:r>
              <a:rPr lang="en-US" sz="2000" dirty="0" smtClean="0">
                <a:ea typeface="ＭＳ Ｐゴシック" charset="0"/>
                <a:cs typeface="Arial"/>
              </a:rPr>
              <a:t>at least through 2021.</a:t>
            </a:r>
            <a:endParaRPr lang="en-US" sz="2000" dirty="0">
              <a:ea typeface="ＭＳ Ｐゴシック" charset="0"/>
              <a:cs typeface="Arial"/>
            </a:endParaRPr>
          </a:p>
        </p:txBody>
      </p:sp>
      <p:pic>
        <p:nvPicPr>
          <p:cNvPr id="87043" name="Picture 3" descr="NASAMeatballFromWinnieH.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84138"/>
            <a:ext cx="7620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3"/>
          <p:cNvSpPr txBox="1">
            <a:spLocks noChangeArrowheads="1"/>
          </p:cNvSpPr>
          <p:nvPr/>
        </p:nvSpPr>
        <p:spPr bwMode="auto">
          <a:xfrm>
            <a:off x="6033311" y="6550223"/>
            <a:ext cx="21155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dirty="0" smtClean="0">
                <a:solidFill>
                  <a:srgbClr val="FFFFFF"/>
                </a:solidFill>
              </a:rPr>
              <a:t>(photo by Bill Ingalls)</a:t>
            </a:r>
            <a:endParaRPr lang="en-US" sz="1400" dirty="0">
              <a:solidFill>
                <a:srgbClr val="FFFFFF"/>
              </a:solidFill>
            </a:endParaRPr>
          </a:p>
        </p:txBody>
      </p:sp>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8101" y="0"/>
            <a:ext cx="2935899" cy="1997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3"/>
          <p:cNvSpPr txBox="1">
            <a:spLocks noChangeArrowheads="1"/>
          </p:cNvSpPr>
          <p:nvPr/>
        </p:nvSpPr>
        <p:spPr bwMode="auto">
          <a:xfrm>
            <a:off x="6302783" y="2408762"/>
            <a:ext cx="135166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dirty="0" smtClean="0">
                <a:solidFill>
                  <a:schemeClr val="bg1"/>
                </a:solidFill>
              </a:rPr>
              <a:t>Aqua launch May 4, 2002</a:t>
            </a:r>
            <a:endParaRPr lang="en-US" sz="1400" dirty="0">
              <a:solidFill>
                <a:schemeClr val="bg1"/>
              </a:solidFill>
            </a:endParaRPr>
          </a:p>
        </p:txBody>
      </p:sp>
      <p:sp>
        <p:nvSpPr>
          <p:cNvPr id="11" name="Text Box 3"/>
          <p:cNvSpPr txBox="1">
            <a:spLocks noChangeArrowheads="1"/>
          </p:cNvSpPr>
          <p:nvPr/>
        </p:nvSpPr>
        <p:spPr bwMode="auto">
          <a:xfrm>
            <a:off x="8068787" y="246811"/>
            <a:ext cx="101434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dirty="0" smtClean="0">
                <a:solidFill>
                  <a:schemeClr val="bg1"/>
                </a:solidFill>
              </a:rPr>
              <a:t>Terra </a:t>
            </a:r>
            <a:endParaRPr lang="en-US" sz="1400" dirty="0">
              <a:solidFill>
                <a:schemeClr val="bg1"/>
              </a:solidFill>
            </a:endParaRPr>
          </a:p>
        </p:txBody>
      </p:sp>
    </p:spTree>
    <p:extLst>
      <p:ext uri="{BB962C8B-B14F-4D97-AF65-F5344CB8AC3E}">
        <p14:creationId xmlns:p14="http://schemas.microsoft.com/office/powerpoint/2010/main" val="158457406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035" y="149551"/>
            <a:ext cx="8017933" cy="1707472"/>
          </a:xfrm>
        </p:spPr>
        <p:txBody>
          <a:bodyPr>
            <a:normAutofit fontScale="90000"/>
          </a:bodyPr>
          <a:lstStyle/>
          <a:p>
            <a:pPr>
              <a:spcBef>
                <a:spcPts val="0"/>
              </a:spcBef>
            </a:pPr>
            <a:r>
              <a:rPr lang="en-US" sz="2700" dirty="0" smtClean="0">
                <a:solidFill>
                  <a:srgbClr val="0000FF"/>
                </a:solidFill>
              </a:rPr>
              <a:t>National Interest Panel #14: Could </a:t>
            </a:r>
            <a:r>
              <a:rPr lang="en-US" sz="2700" dirty="0">
                <a:solidFill>
                  <a:srgbClr val="0000FF"/>
                </a:solidFill>
              </a:rPr>
              <a:t>there be further classification of the errors (magnitude, type, statistics used) associated with the MODIS data/observations and products</a:t>
            </a:r>
            <a:r>
              <a:rPr lang="en-US" sz="2700" dirty="0" smtClean="0">
                <a:solidFill>
                  <a:srgbClr val="0000FF"/>
                </a:solidFill>
              </a:rPr>
              <a:t>?</a:t>
            </a:r>
            <a:br>
              <a:rPr lang="en-US" sz="2700" dirty="0" smtClean="0">
                <a:solidFill>
                  <a:srgbClr val="0000FF"/>
                </a:solidFill>
              </a:rPr>
            </a:br>
            <a:r>
              <a:rPr lang="en-US" sz="900" dirty="0" smtClean="0">
                <a:solidFill>
                  <a:srgbClr val="0000FF"/>
                </a:solidFill>
              </a:rPr>
              <a:t>  </a:t>
            </a:r>
            <a:br>
              <a:rPr lang="en-US" sz="900" dirty="0" smtClean="0">
                <a:solidFill>
                  <a:srgbClr val="0000FF"/>
                </a:solidFill>
              </a:rPr>
            </a:br>
            <a:r>
              <a:rPr lang="en-US" sz="2200" dirty="0" smtClean="0">
                <a:solidFill>
                  <a:schemeClr val="accent6">
                    <a:lumMod val="50000"/>
                  </a:schemeClr>
                </a:solidFill>
              </a:rPr>
              <a:t>Overview Slide, followed by 2 Atmosphere, 2 Land, and 1 Ocean Slide</a:t>
            </a:r>
            <a:endParaRPr lang="en-US" sz="2200" dirty="0">
              <a:solidFill>
                <a:schemeClr val="accent6">
                  <a:lumMod val="50000"/>
                </a:schemeClr>
              </a:solidFill>
            </a:endParaRPr>
          </a:p>
        </p:txBody>
      </p:sp>
      <p:sp>
        <p:nvSpPr>
          <p:cNvPr id="3" name="Content Placeholder 2"/>
          <p:cNvSpPr>
            <a:spLocks noGrp="1"/>
          </p:cNvSpPr>
          <p:nvPr>
            <p:ph idx="1"/>
          </p:nvPr>
        </p:nvSpPr>
        <p:spPr>
          <a:xfrm>
            <a:off x="616142" y="2171207"/>
            <a:ext cx="7884394" cy="4525963"/>
          </a:xfrm>
        </p:spPr>
        <p:txBody>
          <a:bodyPr>
            <a:normAutofit/>
          </a:bodyPr>
          <a:lstStyle/>
          <a:p>
            <a:r>
              <a:rPr lang="en-US" sz="2200" dirty="0" smtClean="0"/>
              <a:t>The MODIS Science Team has undertaken extensive validation efforts for many of its products, obtaining various error indications.</a:t>
            </a:r>
          </a:p>
          <a:p>
            <a:r>
              <a:rPr lang="en-US" sz="2200" dirty="0" smtClean="0"/>
              <a:t>MODIS uses two general approaches to data product uncertainties.</a:t>
            </a:r>
          </a:p>
          <a:p>
            <a:pPr lvl="1"/>
            <a:r>
              <a:rPr lang="en-US" sz="2000" dirty="0" smtClean="0"/>
              <a:t>Statistical comparisons with data from other satellite instruments and in situ and aircraft measurements. </a:t>
            </a:r>
            <a:endParaRPr lang="en-US" sz="2000" dirty="0" smtClean="0">
              <a:solidFill>
                <a:srgbClr val="FF0000"/>
              </a:solidFill>
            </a:endParaRPr>
          </a:p>
          <a:p>
            <a:pPr lvl="1"/>
            <a:r>
              <a:rPr lang="en-US" sz="2000" dirty="0" smtClean="0"/>
              <a:t>Pixel-level analysis that accounts for individual error sources.</a:t>
            </a:r>
          </a:p>
          <a:p>
            <a:r>
              <a:rPr lang="en-US" sz="2200" dirty="0" smtClean="0">
                <a:solidFill>
                  <a:srgbClr val="000000"/>
                </a:solidFill>
              </a:rPr>
              <a:t>The following five slides provide more details, including examples from each of the three MODIS Science Team science groups (MODIS Atmosphere, MODIS Land, and MODIS Ocean). </a:t>
            </a:r>
            <a:endParaRPr lang="en-US" sz="2200" dirty="0" smtClean="0">
              <a:solidFill>
                <a:srgbClr val="FF0000"/>
              </a:solidFill>
            </a:endParaRPr>
          </a:p>
        </p:txBody>
      </p:sp>
      <p:pic>
        <p:nvPicPr>
          <p:cNvPr id="4" name="Picture 5" descr="NASAMeatballFromWinnieH.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6538" y="141127"/>
            <a:ext cx="7620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54123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185" y="130544"/>
            <a:ext cx="8229600" cy="568423"/>
          </a:xfrm>
        </p:spPr>
        <p:txBody>
          <a:bodyPr>
            <a:normAutofit/>
          </a:bodyPr>
          <a:lstStyle/>
          <a:p>
            <a:r>
              <a:rPr lang="en-US" sz="2400" dirty="0" smtClean="0">
                <a:solidFill>
                  <a:srgbClr val="0000FF"/>
                </a:solidFill>
              </a:rPr>
              <a:t>MODIS Atmosphere Product Retrieval Uncertainty Overview</a:t>
            </a:r>
            <a:endParaRPr lang="en-US" sz="2400" dirty="0">
              <a:solidFill>
                <a:srgbClr val="0000FF"/>
              </a:solidFill>
            </a:endParaRPr>
          </a:p>
        </p:txBody>
      </p:sp>
      <p:sp>
        <p:nvSpPr>
          <p:cNvPr id="3" name="Content Placeholder 2"/>
          <p:cNvSpPr>
            <a:spLocks noGrp="1"/>
          </p:cNvSpPr>
          <p:nvPr>
            <p:ph idx="1"/>
          </p:nvPr>
        </p:nvSpPr>
        <p:spPr>
          <a:xfrm>
            <a:off x="457200" y="812699"/>
            <a:ext cx="8229600" cy="5852101"/>
          </a:xfrm>
        </p:spPr>
        <p:txBody>
          <a:bodyPr>
            <a:noAutofit/>
          </a:bodyPr>
          <a:lstStyle/>
          <a:p>
            <a:pPr marL="0" indent="0">
              <a:buNone/>
            </a:pPr>
            <a:r>
              <a:rPr lang="en-US" sz="1600" b="1" dirty="0" smtClean="0">
                <a:solidFill>
                  <a:schemeClr val="accent6">
                    <a:lumMod val="50000"/>
                  </a:schemeClr>
                </a:solidFill>
              </a:rPr>
              <a:t>Aerosol </a:t>
            </a:r>
            <a:r>
              <a:rPr lang="en-US" sz="1600" b="1" dirty="0">
                <a:solidFill>
                  <a:schemeClr val="accent6">
                    <a:lumMod val="50000"/>
                  </a:schemeClr>
                </a:solidFill>
              </a:rPr>
              <a:t>Optical </a:t>
            </a:r>
            <a:r>
              <a:rPr lang="en-US" sz="1600" b="1" dirty="0" smtClean="0">
                <a:solidFill>
                  <a:schemeClr val="accent6">
                    <a:lumMod val="50000"/>
                  </a:schemeClr>
                </a:solidFill>
              </a:rPr>
              <a:t>Depth (AOD) </a:t>
            </a:r>
            <a:r>
              <a:rPr lang="en-US" sz="1600" b="1" dirty="0">
                <a:solidFill>
                  <a:schemeClr val="accent6">
                    <a:lumMod val="50000"/>
                  </a:schemeClr>
                </a:solidFill>
              </a:rPr>
              <a:t>(MYD04): Dark Target (DT) and Deep Blue (DB</a:t>
            </a:r>
            <a:r>
              <a:rPr lang="en-US" sz="1600" b="1" dirty="0" smtClean="0">
                <a:solidFill>
                  <a:schemeClr val="accent6">
                    <a:lumMod val="50000"/>
                  </a:schemeClr>
                </a:solidFill>
              </a:rPr>
              <a:t>)</a:t>
            </a:r>
          </a:p>
          <a:p>
            <a:r>
              <a:rPr lang="en-US" sz="1600" i="1" dirty="0" smtClean="0"/>
              <a:t>Primary method</a:t>
            </a:r>
            <a:r>
              <a:rPr lang="en-US" sz="1600" dirty="0" smtClean="0"/>
              <a:t>: Statistical assessments derived from colocated AERONET sun photometers, including Maritime Aerosol Network (MAN) data.  </a:t>
            </a:r>
            <a:r>
              <a:rPr lang="en-US" sz="1600" i="1" dirty="0" smtClean="0"/>
              <a:t>Secondary</a:t>
            </a:r>
            <a:r>
              <a:rPr lang="en-US" sz="1600" dirty="0" smtClean="0"/>
              <a:t>: Airborne campaign datasets.</a:t>
            </a:r>
            <a:r>
              <a:rPr lang="en-US" sz="1600" dirty="0"/>
              <a:t> </a:t>
            </a:r>
          </a:p>
          <a:p>
            <a:r>
              <a:rPr lang="en-US" sz="1600" i="1" dirty="0" smtClean="0"/>
              <a:t>Magnitude (1-</a:t>
            </a:r>
            <a:r>
              <a:rPr lang="el-GR" sz="1600" i="1" dirty="0" smtClean="0"/>
              <a:t>σ</a:t>
            </a:r>
            <a:r>
              <a:rPr lang="en-US" sz="1600" i="1" dirty="0" smtClean="0"/>
              <a:t>)</a:t>
            </a:r>
            <a:r>
              <a:rPr lang="en-US" sz="1600" dirty="0" smtClean="0"/>
              <a:t>: </a:t>
            </a:r>
            <a:endParaRPr lang="en-US" sz="1600" dirty="0"/>
          </a:p>
          <a:p>
            <a:pPr lvl="1"/>
            <a:r>
              <a:rPr lang="en-US" sz="1600" dirty="0"/>
              <a:t>DT: </a:t>
            </a:r>
            <a:r>
              <a:rPr lang="en-US" sz="1600" dirty="0" smtClean="0"/>
              <a:t>Land</a:t>
            </a:r>
            <a:r>
              <a:rPr lang="en-US" sz="1600" dirty="0"/>
              <a:t>: </a:t>
            </a:r>
            <a:r>
              <a:rPr lang="en-US" sz="1600" spc="100" dirty="0" smtClean="0"/>
              <a:t>± </a:t>
            </a:r>
            <a:r>
              <a:rPr lang="en-US" sz="1600" dirty="0" smtClean="0"/>
              <a:t>(</a:t>
            </a:r>
            <a:r>
              <a:rPr lang="en-US" sz="1600" dirty="0"/>
              <a:t>0.15*AOD + 0.05</a:t>
            </a:r>
            <a:r>
              <a:rPr lang="en-US" sz="1600" dirty="0" smtClean="0"/>
              <a:t>), Ocean</a:t>
            </a:r>
            <a:r>
              <a:rPr lang="en-US" sz="1600" dirty="0"/>
              <a:t>: </a:t>
            </a:r>
            <a:r>
              <a:rPr lang="en-US" sz="1600" spc="100" dirty="0" smtClean="0"/>
              <a:t>± </a:t>
            </a:r>
            <a:r>
              <a:rPr lang="en-US" sz="1600" dirty="0" smtClean="0"/>
              <a:t>(0.05*</a:t>
            </a:r>
            <a:r>
              <a:rPr lang="en-US" sz="1600" dirty="0"/>
              <a:t>AOD +0.04</a:t>
            </a:r>
            <a:r>
              <a:rPr lang="en-US" sz="1600" dirty="0" smtClean="0"/>
              <a:t>). </a:t>
            </a:r>
            <a:endParaRPr lang="en-US" sz="1600" dirty="0"/>
          </a:p>
          <a:p>
            <a:pPr lvl="1"/>
            <a:r>
              <a:rPr lang="en-US" sz="1600" dirty="0"/>
              <a:t>DB: Provided </a:t>
            </a:r>
            <a:r>
              <a:rPr lang="en-US" sz="1600" dirty="0" smtClean="0"/>
              <a:t>for </a:t>
            </a:r>
            <a:r>
              <a:rPr lang="en-US" sz="1600" dirty="0"/>
              <a:t>each </a:t>
            </a:r>
            <a:r>
              <a:rPr lang="en-US" sz="1600" dirty="0" smtClean="0"/>
              <a:t>retrieval</a:t>
            </a:r>
            <a:r>
              <a:rPr lang="en-US" sz="1600" dirty="0"/>
              <a:t>;</a:t>
            </a:r>
            <a:r>
              <a:rPr lang="en-US" sz="1600" dirty="0" smtClean="0"/>
              <a:t> of </a:t>
            </a:r>
            <a:r>
              <a:rPr lang="en-US" sz="1600" dirty="0"/>
              <a:t>order </a:t>
            </a:r>
            <a:r>
              <a:rPr lang="en-US" sz="1600" dirty="0" smtClean="0"/>
              <a:t>± (</a:t>
            </a:r>
            <a:r>
              <a:rPr lang="en-US" sz="1600" dirty="0"/>
              <a:t>0.03+0.2*AOD</a:t>
            </a:r>
            <a:r>
              <a:rPr lang="en-US" sz="1600" dirty="0" smtClean="0"/>
              <a:t>). </a:t>
            </a:r>
            <a:endParaRPr lang="en-US" sz="1600" dirty="0"/>
          </a:p>
          <a:p>
            <a:pPr marL="0" indent="0">
              <a:buNone/>
            </a:pPr>
            <a:r>
              <a:rPr lang="en-US" sz="1600" b="1" dirty="0" smtClean="0">
                <a:solidFill>
                  <a:srgbClr val="984807"/>
                </a:solidFill>
              </a:rPr>
              <a:t>Cloud Mask (MYD35) and Cloud-Top Properties (MYD06)</a:t>
            </a:r>
          </a:p>
          <a:p>
            <a:r>
              <a:rPr lang="en-US" sz="1600" i="1" dirty="0" smtClean="0"/>
              <a:t>Primary method</a:t>
            </a:r>
            <a:r>
              <a:rPr lang="en-US" sz="1600" dirty="0" smtClean="0"/>
              <a:t>: Statistical </a:t>
            </a:r>
            <a:r>
              <a:rPr lang="en-US" sz="1600" dirty="0"/>
              <a:t>assessments </a:t>
            </a:r>
            <a:r>
              <a:rPr lang="en-US" sz="1600" dirty="0" smtClean="0"/>
              <a:t>with colocated </a:t>
            </a:r>
            <a:r>
              <a:rPr lang="en-US" sz="1600" dirty="0"/>
              <a:t>CALIOP </a:t>
            </a:r>
            <a:r>
              <a:rPr lang="en-US" sz="1600" dirty="0" smtClean="0"/>
              <a:t>observations in </a:t>
            </a:r>
            <a:r>
              <a:rPr lang="en-US" sz="1600" dirty="0"/>
              <a:t>the A-Train.</a:t>
            </a:r>
          </a:p>
          <a:p>
            <a:r>
              <a:rPr lang="en-US" sz="1600" i="1" dirty="0" smtClean="0"/>
              <a:t>Magnitude: </a:t>
            </a:r>
            <a:r>
              <a:rPr lang="en-US" sz="1600" dirty="0"/>
              <a:t>S</a:t>
            </a:r>
            <a:r>
              <a:rPr lang="en-US" sz="1600" dirty="0" smtClean="0"/>
              <a:t>ee Ackerman</a:t>
            </a:r>
            <a:r>
              <a:rPr lang="en-US" sz="1600" i="1" dirty="0" smtClean="0"/>
              <a:t> et al.</a:t>
            </a:r>
            <a:r>
              <a:rPr lang="en-US" sz="1600" dirty="0"/>
              <a:t> (</a:t>
            </a:r>
            <a:r>
              <a:rPr lang="en-US" sz="1600" dirty="0" smtClean="0"/>
              <a:t>2008</a:t>
            </a:r>
            <a:r>
              <a:rPr lang="en-US" sz="1600" i="1" dirty="0" smtClean="0"/>
              <a:t>, J. Atmos. Oceanic Technol</a:t>
            </a:r>
            <a:r>
              <a:rPr lang="en-US" sz="1600" dirty="0" smtClean="0"/>
              <a:t>.), Holz</a:t>
            </a:r>
            <a:r>
              <a:rPr lang="en-US" sz="1600" i="1" dirty="0" smtClean="0"/>
              <a:t> et al.</a:t>
            </a:r>
            <a:r>
              <a:rPr lang="en-US" sz="1600" dirty="0" smtClean="0"/>
              <a:t> (2008, </a:t>
            </a:r>
            <a:r>
              <a:rPr lang="en-US" sz="1600" i="1" dirty="0" smtClean="0"/>
              <a:t>JGR)</a:t>
            </a:r>
            <a:r>
              <a:rPr lang="en-US" sz="1600" dirty="0" smtClean="0"/>
              <a:t>.</a:t>
            </a:r>
          </a:p>
          <a:p>
            <a:pPr marL="0" indent="0">
              <a:buNone/>
            </a:pPr>
            <a:r>
              <a:rPr lang="en-US" sz="1600" b="1" dirty="0" smtClean="0">
                <a:solidFill>
                  <a:srgbClr val="984807"/>
                </a:solidFill>
              </a:rPr>
              <a:t>Cloud Optical Properties (MYD06)</a:t>
            </a:r>
          </a:p>
          <a:p>
            <a:r>
              <a:rPr lang="en-US" sz="1600" i="1" dirty="0" smtClean="0"/>
              <a:t>Primary method</a:t>
            </a:r>
            <a:r>
              <a:rPr lang="en-US" sz="1600" dirty="0" smtClean="0"/>
              <a:t>: </a:t>
            </a:r>
            <a:r>
              <a:rPr lang="en-US" sz="1600" dirty="0"/>
              <a:t>pixel-level </a:t>
            </a:r>
            <a:r>
              <a:rPr lang="en-US" sz="1600" dirty="0" smtClean="0"/>
              <a:t>uncertainties derived for several error sources.                  </a:t>
            </a:r>
            <a:r>
              <a:rPr lang="en-US" sz="1600" i="1" dirty="0" smtClean="0"/>
              <a:t>Secondary</a:t>
            </a:r>
            <a:r>
              <a:rPr lang="en-US" sz="1600" dirty="0"/>
              <a:t>: Airborne </a:t>
            </a:r>
            <a:r>
              <a:rPr lang="en-US" sz="1600" dirty="0" smtClean="0"/>
              <a:t>datasets </a:t>
            </a:r>
            <a:r>
              <a:rPr lang="en-US" sz="1600" dirty="0"/>
              <a:t>for cloud radiative model </a:t>
            </a:r>
            <a:r>
              <a:rPr lang="en-US" sz="1600" dirty="0" smtClean="0"/>
              <a:t>development; IR vs. solar reflectance closure studies and CALIOP comparisons.</a:t>
            </a:r>
          </a:p>
          <a:p>
            <a:r>
              <a:rPr lang="en-US" sz="1600" i="1" dirty="0" smtClean="0"/>
              <a:t>Magnitude: </a:t>
            </a:r>
            <a:r>
              <a:rPr lang="en-US" sz="1600" dirty="0" smtClean="0"/>
              <a:t>No simple meaningful value. Depends </a:t>
            </a:r>
            <a:r>
              <a:rPr lang="en-US" sz="1600" dirty="0"/>
              <a:t>on view/solar geometry, cloud properties, and surface </a:t>
            </a:r>
            <a:r>
              <a:rPr lang="en-US" sz="1600" dirty="0" smtClean="0"/>
              <a:t>type (see next slide for sample figures).</a:t>
            </a:r>
          </a:p>
          <a:p>
            <a:pPr marL="0" indent="0">
              <a:buNone/>
            </a:pPr>
            <a:r>
              <a:rPr lang="en-US" sz="1600" b="1" dirty="0" smtClean="0">
                <a:solidFill>
                  <a:srgbClr val="984807"/>
                </a:solidFill>
              </a:rPr>
              <a:t>Clear Sky Properties (MYD05/07)</a:t>
            </a:r>
          </a:p>
          <a:p>
            <a:r>
              <a:rPr lang="en-US" sz="1600" i="1" dirty="0" smtClean="0"/>
              <a:t>Primary method</a:t>
            </a:r>
            <a:r>
              <a:rPr lang="en-US" sz="1600" dirty="0" smtClean="0"/>
              <a:t>: Statistical assessments. </a:t>
            </a:r>
            <a:r>
              <a:rPr lang="en-US" sz="1600" dirty="0"/>
              <a:t>State variables (T, q, TPW): Radiosondes, DoE </a:t>
            </a:r>
            <a:r>
              <a:rPr lang="en-US" sz="1600" dirty="0" smtClean="0"/>
              <a:t>Southern Great Plains (SGP) Cloud and Radiation Testbed (CART) </a:t>
            </a:r>
            <a:r>
              <a:rPr lang="en-US" sz="1600" dirty="0"/>
              <a:t>site (µwave radiometer), reanalysis, HIRS </a:t>
            </a:r>
            <a:r>
              <a:rPr lang="en-US" sz="1600" dirty="0" smtClean="0"/>
              <a:t>intercomparisons</a:t>
            </a:r>
            <a:r>
              <a:rPr lang="en-US" sz="1600" dirty="0"/>
              <a:t>. </a:t>
            </a:r>
            <a:r>
              <a:rPr lang="en-US" sz="1600" dirty="0" smtClean="0"/>
              <a:t> O</a:t>
            </a:r>
            <a:r>
              <a:rPr lang="en-US" sz="1600" baseline="-25000" dirty="0" smtClean="0"/>
              <a:t>3</a:t>
            </a:r>
            <a:r>
              <a:rPr lang="en-US" sz="1600" dirty="0"/>
              <a:t>: Ground-based Brewer spectrometer, </a:t>
            </a:r>
            <a:r>
              <a:rPr lang="en-US" sz="1600" dirty="0" smtClean="0"/>
              <a:t>OMI and AIRS intercomparisons.</a:t>
            </a:r>
          </a:p>
          <a:p>
            <a:r>
              <a:rPr lang="en-US" sz="1600" i="1" dirty="0" smtClean="0"/>
              <a:t>Magnitude: </a:t>
            </a:r>
            <a:r>
              <a:rPr lang="en-US" sz="1600" dirty="0"/>
              <a:t>S</a:t>
            </a:r>
            <a:r>
              <a:rPr lang="en-US" sz="1600" dirty="0" smtClean="0"/>
              <a:t>ee next slide for example for Total Precipitable Water (TPW).</a:t>
            </a:r>
            <a:endParaRPr lang="en-US" sz="1600" dirty="0"/>
          </a:p>
        </p:txBody>
      </p:sp>
      <p:pic>
        <p:nvPicPr>
          <p:cNvPr id="4" name="Picture 5" descr="NASAMeatballFromWinnieH.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538" y="141127"/>
            <a:ext cx="7620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53136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036662" y="831658"/>
            <a:ext cx="4968358" cy="1556398"/>
            <a:chOff x="925108" y="135413"/>
            <a:chExt cx="6296304" cy="1820062"/>
          </a:xfrm>
        </p:grpSpPr>
        <p:sp>
          <p:nvSpPr>
            <p:cNvPr id="4" name="Text Box 9"/>
            <p:cNvSpPr txBox="1">
              <a:spLocks noChangeArrowheads="1"/>
            </p:cNvSpPr>
            <p:nvPr/>
          </p:nvSpPr>
          <p:spPr bwMode="auto">
            <a:xfrm>
              <a:off x="1187976" y="135413"/>
              <a:ext cx="5626281" cy="575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84" charset="-128"/>
                </a:defRPr>
              </a:lvl1pPr>
              <a:lvl2pPr marL="742950" indent="-285750" eaLnBrk="0" hangingPunct="0">
                <a:defRPr sz="2400">
                  <a:solidFill>
                    <a:schemeClr val="tx1"/>
                  </a:solidFill>
                  <a:latin typeface="Arial" pitchFamily="34" charset="0"/>
                  <a:ea typeface="ＭＳ Ｐゴシック" pitchFamily="-84" charset="-128"/>
                </a:defRPr>
              </a:lvl2pPr>
              <a:lvl3pPr marL="1143000" indent="-228600" eaLnBrk="0" hangingPunct="0">
                <a:defRPr sz="2400">
                  <a:solidFill>
                    <a:schemeClr val="tx1"/>
                  </a:solidFill>
                  <a:latin typeface="Arial" pitchFamily="34" charset="0"/>
                  <a:ea typeface="ＭＳ Ｐゴシック" pitchFamily="-84" charset="-128"/>
                </a:defRPr>
              </a:lvl3pPr>
              <a:lvl4pPr marL="1600200" indent="-228600" eaLnBrk="0" hangingPunct="0">
                <a:defRPr sz="2400">
                  <a:solidFill>
                    <a:schemeClr val="tx1"/>
                  </a:solidFill>
                  <a:latin typeface="Arial" pitchFamily="34" charset="0"/>
                  <a:ea typeface="ＭＳ Ｐゴシック" pitchFamily="-84" charset="-128"/>
                </a:defRPr>
              </a:lvl4pPr>
              <a:lvl5pPr marL="2057400" indent="-228600" eaLnBrk="0" hangingPunct="0">
                <a:defRPr sz="2400">
                  <a:solidFill>
                    <a:schemeClr val="tx1"/>
                  </a:solidFill>
                  <a:latin typeface="Arial" pitchFamily="34" charset="0"/>
                  <a:ea typeface="ＭＳ Ｐゴシック" pitchFamily="-8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8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8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8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84" charset="-128"/>
                </a:defRPr>
              </a:lvl9pPr>
            </a:lstStyle>
            <a:p>
              <a:pPr algn="ctr" eaLnBrk="1" hangingPunct="1"/>
              <a:r>
                <a:rPr lang="en-US" sz="1300" dirty="0" smtClean="0">
                  <a:solidFill>
                    <a:srgbClr val="984807"/>
                  </a:solidFill>
                  <a:latin typeface="Arial"/>
                  <a:cs typeface="Arial"/>
                </a:rPr>
                <a:t>MOD05 C6 TPW vs. ARM SGP </a:t>
              </a:r>
              <a:r>
                <a:rPr lang="en-US" sz="1300" dirty="0">
                  <a:solidFill>
                    <a:srgbClr val="984807"/>
                  </a:solidFill>
                  <a:latin typeface="Arial"/>
                  <a:cs typeface="Arial"/>
                </a:rPr>
                <a:t>microwave </a:t>
              </a:r>
              <a:r>
                <a:rPr lang="en-US" sz="1300" dirty="0" smtClean="0">
                  <a:solidFill>
                    <a:srgbClr val="984807"/>
                  </a:solidFill>
                  <a:latin typeface="Arial"/>
                  <a:cs typeface="Arial"/>
                </a:rPr>
                <a:t>radiometer, 317 </a:t>
              </a:r>
              <a:r>
                <a:rPr lang="en-US" sz="1300" dirty="0">
                  <a:solidFill>
                    <a:srgbClr val="984807"/>
                  </a:solidFill>
                  <a:latin typeface="Arial"/>
                  <a:cs typeface="Arial"/>
                </a:rPr>
                <a:t>clear sky Aqua cases from 4/2001 to 8/</a:t>
              </a:r>
              <a:r>
                <a:rPr lang="en-US" sz="1300" dirty="0" smtClean="0">
                  <a:solidFill>
                    <a:srgbClr val="984807"/>
                  </a:solidFill>
                  <a:latin typeface="Arial"/>
                  <a:cs typeface="Arial"/>
                </a:rPr>
                <a:t>2005</a:t>
              </a:r>
              <a:endParaRPr lang="en-US" sz="1300" dirty="0">
                <a:solidFill>
                  <a:srgbClr val="984807"/>
                </a:solidFill>
                <a:latin typeface="Arial"/>
                <a:cs typeface="Arial"/>
              </a:endParaRPr>
            </a:p>
          </p:txBody>
        </p:sp>
        <p:grpSp>
          <p:nvGrpSpPr>
            <p:cNvPr id="14" name="Group 13"/>
            <p:cNvGrpSpPr/>
            <p:nvPr/>
          </p:nvGrpSpPr>
          <p:grpSpPr>
            <a:xfrm>
              <a:off x="925108" y="754491"/>
              <a:ext cx="6296304" cy="1200984"/>
              <a:chOff x="1660906" y="2351494"/>
              <a:chExt cx="7119438" cy="1369299"/>
            </a:xfrm>
          </p:grpSpPr>
          <p:sp>
            <p:nvSpPr>
              <p:cNvPr id="11" name="Rectangle 10"/>
              <p:cNvSpPr/>
              <p:nvPr/>
            </p:nvSpPr>
            <p:spPr>
              <a:xfrm>
                <a:off x="6909818" y="2448692"/>
                <a:ext cx="1870526" cy="1272100"/>
              </a:xfrm>
              <a:prstGeom prst="rect">
                <a:avLst/>
              </a:prstGeom>
            </p:spPr>
            <p:txBody>
              <a:bodyPr wrap="none">
                <a:spAutoFit/>
              </a:bodyPr>
              <a:lstStyle/>
              <a:p>
                <a:r>
                  <a:rPr lang="en-US" sz="1400" dirty="0" smtClean="0">
                    <a:solidFill>
                      <a:srgbClr val="9473BE"/>
                    </a:solidFill>
                    <a:latin typeface="Arial Narrow" pitchFamily="34" charset="0"/>
                  </a:rPr>
                  <a:t>RMS (wet cases)</a:t>
                </a:r>
              </a:p>
              <a:p>
                <a:r>
                  <a:rPr lang="en-US" sz="1400" dirty="0" smtClean="0">
                    <a:solidFill>
                      <a:srgbClr val="9AB867"/>
                    </a:solidFill>
                    <a:latin typeface="Arial Narrow" pitchFamily="34" charset="0"/>
                  </a:rPr>
                  <a:t>Bias (wet)</a:t>
                </a:r>
              </a:p>
              <a:p>
                <a:r>
                  <a:rPr lang="en-US" sz="1400" dirty="0" smtClean="0">
                    <a:solidFill>
                      <a:srgbClr val="DE5753"/>
                    </a:solidFill>
                    <a:latin typeface="Arial Narrow" pitchFamily="34" charset="0"/>
                  </a:rPr>
                  <a:t>RMS (dry)</a:t>
                </a:r>
              </a:p>
              <a:p>
                <a:r>
                  <a:rPr lang="en-US" sz="1400" dirty="0" smtClean="0">
                    <a:solidFill>
                      <a:srgbClr val="5C96DC"/>
                    </a:solidFill>
                    <a:latin typeface="Arial Narrow" pitchFamily="34" charset="0"/>
                  </a:rPr>
                  <a:t>Bias (dry)</a:t>
                </a:r>
                <a:endParaRPr lang="en-US" sz="1400" dirty="0">
                  <a:solidFill>
                    <a:srgbClr val="5C96DC"/>
                  </a:solidFill>
                </a:endParaRPr>
              </a:p>
            </p:txBody>
          </p:sp>
          <p:grpSp>
            <p:nvGrpSpPr>
              <p:cNvPr id="13" name="Group 12"/>
              <p:cNvGrpSpPr/>
              <p:nvPr/>
            </p:nvGrpSpPr>
            <p:grpSpPr>
              <a:xfrm>
                <a:off x="1660906" y="2351494"/>
                <a:ext cx="5153873" cy="1369299"/>
                <a:chOff x="1660906" y="2351494"/>
                <a:chExt cx="5153873" cy="1369299"/>
              </a:xfrm>
            </p:grpSpPr>
            <p:grpSp>
              <p:nvGrpSpPr>
                <p:cNvPr id="10" name="Group 9"/>
                <p:cNvGrpSpPr/>
                <p:nvPr/>
              </p:nvGrpSpPr>
              <p:grpSpPr>
                <a:xfrm>
                  <a:off x="1660906" y="2351494"/>
                  <a:ext cx="5153873" cy="1369299"/>
                  <a:chOff x="1660906" y="2351494"/>
                  <a:chExt cx="5153873" cy="1369299"/>
                </a:xfrm>
              </p:grpSpPr>
              <p:pic>
                <p:nvPicPr>
                  <p:cNvPr id="8" name="Picture 7" descr="Cloud Top Properties - Ackerman.pptx.pdf"/>
                  <p:cNvPicPr>
                    <a:picLocks noChangeAspect="1"/>
                  </p:cNvPicPr>
                  <p:nvPr/>
                </p:nvPicPr>
                <p:blipFill rotWithShape="1">
                  <a:blip r:embed="rId3">
                    <a:extLst>
                      <a:ext uri="{28A0092B-C50C-407E-A947-70E740481C1C}">
                        <a14:useLocalDpi xmlns:a14="http://schemas.microsoft.com/office/drawing/2010/main" val="0"/>
                      </a:ext>
                    </a:extLst>
                  </a:blip>
                  <a:srcRect l="31262" t="34288" r="26245" b="51410"/>
                  <a:stretch/>
                </p:blipFill>
                <p:spPr>
                  <a:xfrm>
                    <a:off x="3043505" y="2351494"/>
                    <a:ext cx="3771274" cy="980838"/>
                  </a:xfrm>
                  <a:prstGeom prst="rect">
                    <a:avLst/>
                  </a:prstGeom>
                </p:spPr>
              </p:pic>
              <p:pic>
                <p:nvPicPr>
                  <p:cNvPr id="9" name="Picture 8" descr="Cloud Top Properties - Ackerman.pptx.pdf"/>
                  <p:cNvPicPr>
                    <a:picLocks noChangeAspect="1"/>
                  </p:cNvPicPr>
                  <p:nvPr/>
                </p:nvPicPr>
                <p:blipFill rotWithShape="1">
                  <a:blip r:embed="rId3">
                    <a:extLst>
                      <a:ext uri="{28A0092B-C50C-407E-A947-70E740481C1C}">
                        <a14:useLocalDpi xmlns:a14="http://schemas.microsoft.com/office/drawing/2010/main" val="0"/>
                      </a:ext>
                    </a:extLst>
                  </a:blip>
                  <a:srcRect l="15684" t="78295" r="26245" b="15857"/>
                  <a:stretch/>
                </p:blipFill>
                <p:spPr>
                  <a:xfrm>
                    <a:off x="1660906" y="3319756"/>
                    <a:ext cx="5153873" cy="401037"/>
                  </a:xfrm>
                  <a:prstGeom prst="rect">
                    <a:avLst/>
                  </a:prstGeom>
                </p:spPr>
              </p:pic>
            </p:grpSp>
            <p:sp>
              <p:nvSpPr>
                <p:cNvPr id="12" name="Rectangle 11"/>
                <p:cNvSpPr/>
                <p:nvPr/>
              </p:nvSpPr>
              <p:spPr>
                <a:xfrm>
                  <a:off x="1795671" y="3343278"/>
                  <a:ext cx="1013106" cy="350912"/>
                </a:xfrm>
                <a:prstGeom prst="rect">
                  <a:avLst/>
                </a:prstGeom>
              </p:spPr>
              <p:txBody>
                <a:bodyPr wrap="none">
                  <a:spAutoFit/>
                </a:bodyPr>
                <a:lstStyle/>
                <a:p>
                  <a:r>
                    <a:rPr lang="en-US" sz="1400" dirty="0" smtClean="0">
                      <a:solidFill>
                        <a:schemeClr val="bg1"/>
                      </a:solidFill>
                      <a:latin typeface="Arial Narrow" pitchFamily="34" charset="0"/>
                    </a:rPr>
                    <a:t>TPW (mm) </a:t>
                  </a:r>
                  <a:endParaRPr lang="en-US" sz="1400" dirty="0">
                    <a:solidFill>
                      <a:schemeClr val="bg1"/>
                    </a:solidFill>
                  </a:endParaRPr>
                </a:p>
              </p:txBody>
            </p:sp>
          </p:grpSp>
        </p:grpSp>
      </p:grpSp>
      <p:grpSp>
        <p:nvGrpSpPr>
          <p:cNvPr id="2" name="Group 1"/>
          <p:cNvGrpSpPr/>
          <p:nvPr/>
        </p:nvGrpSpPr>
        <p:grpSpPr>
          <a:xfrm>
            <a:off x="5991728" y="2754185"/>
            <a:ext cx="2973105" cy="2972114"/>
            <a:chOff x="5993490" y="2139650"/>
            <a:chExt cx="2776915" cy="2833697"/>
          </a:xfrm>
        </p:grpSpPr>
        <p:pic>
          <p:nvPicPr>
            <p:cNvPr id="16" name="Picture 15"/>
            <p:cNvPicPr>
              <a:picLocks noChangeAspect="1"/>
            </p:cNvPicPr>
            <p:nvPr/>
          </p:nvPicPr>
          <p:blipFill rotWithShape="1">
            <a:blip r:embed="rId4"/>
            <a:srcRect l="49478"/>
            <a:stretch/>
          </p:blipFill>
          <p:spPr>
            <a:xfrm>
              <a:off x="6135816" y="2689237"/>
              <a:ext cx="2584194" cy="2284110"/>
            </a:xfrm>
            <a:prstGeom prst="rect">
              <a:avLst/>
            </a:prstGeom>
          </p:spPr>
        </p:pic>
        <p:sp>
          <p:nvSpPr>
            <p:cNvPr id="17" name="Text Box 9"/>
            <p:cNvSpPr txBox="1">
              <a:spLocks noChangeArrowheads="1"/>
            </p:cNvSpPr>
            <p:nvPr/>
          </p:nvSpPr>
          <p:spPr bwMode="auto">
            <a:xfrm>
              <a:off x="5993490" y="2139650"/>
              <a:ext cx="2776915" cy="469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84" charset="-128"/>
                </a:defRPr>
              </a:lvl1pPr>
              <a:lvl2pPr marL="742950" indent="-285750" eaLnBrk="0" hangingPunct="0">
                <a:defRPr sz="2400">
                  <a:solidFill>
                    <a:schemeClr val="tx1"/>
                  </a:solidFill>
                  <a:latin typeface="Arial" pitchFamily="34" charset="0"/>
                  <a:ea typeface="ＭＳ Ｐゴシック" pitchFamily="-84" charset="-128"/>
                </a:defRPr>
              </a:lvl2pPr>
              <a:lvl3pPr marL="1143000" indent="-228600" eaLnBrk="0" hangingPunct="0">
                <a:defRPr sz="2400">
                  <a:solidFill>
                    <a:schemeClr val="tx1"/>
                  </a:solidFill>
                  <a:latin typeface="Arial" pitchFamily="34" charset="0"/>
                  <a:ea typeface="ＭＳ Ｐゴシック" pitchFamily="-84" charset="-128"/>
                </a:defRPr>
              </a:lvl3pPr>
              <a:lvl4pPr marL="1600200" indent="-228600" eaLnBrk="0" hangingPunct="0">
                <a:defRPr sz="2400">
                  <a:solidFill>
                    <a:schemeClr val="tx1"/>
                  </a:solidFill>
                  <a:latin typeface="Arial" pitchFamily="34" charset="0"/>
                  <a:ea typeface="ＭＳ Ｐゴシック" pitchFamily="-84" charset="-128"/>
                </a:defRPr>
              </a:lvl4pPr>
              <a:lvl5pPr marL="2057400" indent="-228600" eaLnBrk="0" hangingPunct="0">
                <a:defRPr sz="2400">
                  <a:solidFill>
                    <a:schemeClr val="tx1"/>
                  </a:solidFill>
                  <a:latin typeface="Arial" pitchFamily="34" charset="0"/>
                  <a:ea typeface="ＭＳ Ｐゴシック" pitchFamily="-8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8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8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8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84" charset="-128"/>
                </a:defRPr>
              </a:lvl9pPr>
            </a:lstStyle>
            <a:p>
              <a:pPr algn="ctr" eaLnBrk="1" hangingPunct="1"/>
              <a:r>
                <a:rPr lang="en-US" sz="1300" dirty="0" smtClean="0">
                  <a:solidFill>
                    <a:srgbClr val="984807"/>
                  </a:solidFill>
                  <a:latin typeface="Helvetica"/>
                  <a:cs typeface="Helvetica"/>
                </a:rPr>
                <a:t>MYD04 DT vs. AERONET &amp; MAN</a:t>
              </a:r>
            </a:p>
            <a:p>
              <a:pPr algn="ctr" eaLnBrk="1" hangingPunct="1"/>
              <a:r>
                <a:rPr lang="en-US" sz="1300" dirty="0" smtClean="0">
                  <a:solidFill>
                    <a:srgbClr val="984807"/>
                  </a:solidFill>
                  <a:latin typeface="Helvetica"/>
                  <a:cs typeface="Helvetica"/>
                </a:rPr>
                <a:t>(Jan+July 2003, 2008; Apr+Oct 2008)</a:t>
              </a:r>
              <a:endParaRPr lang="en-US" sz="1300" dirty="0">
                <a:solidFill>
                  <a:srgbClr val="984807"/>
                </a:solidFill>
                <a:latin typeface="Helvetica"/>
                <a:cs typeface="Helvetica"/>
              </a:endParaRPr>
            </a:p>
          </p:txBody>
        </p:sp>
      </p:grpSp>
      <p:grpSp>
        <p:nvGrpSpPr>
          <p:cNvPr id="5" name="Group 4"/>
          <p:cNvGrpSpPr/>
          <p:nvPr/>
        </p:nvGrpSpPr>
        <p:grpSpPr>
          <a:xfrm>
            <a:off x="434627" y="749397"/>
            <a:ext cx="3445665" cy="2247570"/>
            <a:chOff x="420033" y="2564246"/>
            <a:chExt cx="4070988" cy="3262959"/>
          </a:xfrm>
        </p:grpSpPr>
        <p:pic>
          <p:nvPicPr>
            <p:cNvPr id="15" name="Picture 14" descr="mstm_p7"/>
            <p:cNvPicPr/>
            <p:nvPr/>
          </p:nvPicPr>
          <p:blipFill rotWithShape="1">
            <a:blip r:embed="rId5">
              <a:extLst>
                <a:ext uri="{28A0092B-C50C-407E-A947-70E740481C1C}">
                  <a14:useLocalDpi xmlns:a14="http://schemas.microsoft.com/office/drawing/2010/main" val="0"/>
                </a:ext>
              </a:extLst>
            </a:blip>
            <a:srcRect t="13217"/>
            <a:stretch/>
          </p:blipFill>
          <p:spPr bwMode="auto">
            <a:xfrm>
              <a:off x="645041" y="3031605"/>
              <a:ext cx="3542159" cy="2795600"/>
            </a:xfrm>
            <a:prstGeom prst="rect">
              <a:avLst/>
            </a:prstGeom>
            <a:noFill/>
            <a:extLst/>
          </p:spPr>
        </p:pic>
        <p:sp>
          <p:nvSpPr>
            <p:cNvPr id="18" name="Text Box 9"/>
            <p:cNvSpPr txBox="1">
              <a:spLocks noChangeArrowheads="1"/>
            </p:cNvSpPr>
            <p:nvPr/>
          </p:nvSpPr>
          <p:spPr bwMode="auto">
            <a:xfrm>
              <a:off x="443848" y="2564246"/>
              <a:ext cx="4047173" cy="446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84" charset="-128"/>
                </a:defRPr>
              </a:lvl1pPr>
              <a:lvl2pPr marL="742950" indent="-285750" eaLnBrk="0" hangingPunct="0">
                <a:defRPr sz="2400">
                  <a:solidFill>
                    <a:schemeClr val="tx1"/>
                  </a:solidFill>
                  <a:latin typeface="Arial" pitchFamily="34" charset="0"/>
                  <a:ea typeface="ＭＳ Ｐゴシック" pitchFamily="-84" charset="-128"/>
                </a:defRPr>
              </a:lvl2pPr>
              <a:lvl3pPr marL="1143000" indent="-228600" eaLnBrk="0" hangingPunct="0">
                <a:defRPr sz="2400">
                  <a:solidFill>
                    <a:schemeClr val="tx1"/>
                  </a:solidFill>
                  <a:latin typeface="Arial" pitchFamily="34" charset="0"/>
                  <a:ea typeface="ＭＳ Ｐゴシック" pitchFamily="-84" charset="-128"/>
                </a:defRPr>
              </a:lvl3pPr>
              <a:lvl4pPr marL="1600200" indent="-228600" eaLnBrk="0" hangingPunct="0">
                <a:defRPr sz="2400">
                  <a:solidFill>
                    <a:schemeClr val="tx1"/>
                  </a:solidFill>
                  <a:latin typeface="Arial" pitchFamily="34" charset="0"/>
                  <a:ea typeface="ＭＳ Ｐゴシック" pitchFamily="-84" charset="-128"/>
                </a:defRPr>
              </a:lvl4pPr>
              <a:lvl5pPr marL="2057400" indent="-228600" eaLnBrk="0" hangingPunct="0">
                <a:defRPr sz="2400">
                  <a:solidFill>
                    <a:schemeClr val="tx1"/>
                  </a:solidFill>
                  <a:latin typeface="Arial" pitchFamily="34" charset="0"/>
                  <a:ea typeface="ＭＳ Ｐゴシック" pitchFamily="-8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8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8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8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84" charset="-128"/>
                </a:defRPr>
              </a:lvl9pPr>
            </a:lstStyle>
            <a:p>
              <a:pPr algn="ctr" eaLnBrk="1" hangingPunct="1"/>
              <a:r>
                <a:rPr lang="en-US" sz="1400" dirty="0" smtClean="0">
                  <a:solidFill>
                    <a:srgbClr val="984807"/>
                  </a:solidFill>
                  <a:latin typeface="Arial"/>
                  <a:cs typeface="Arial"/>
                </a:rPr>
                <a:t>MOD35 C6 vs. CALIOP (7/2007–6/2008)</a:t>
              </a:r>
              <a:endParaRPr lang="en-US" sz="1400" dirty="0">
                <a:solidFill>
                  <a:srgbClr val="984807"/>
                </a:solidFill>
                <a:latin typeface="Arial"/>
                <a:cs typeface="Arial"/>
              </a:endParaRPr>
            </a:p>
          </p:txBody>
        </p:sp>
        <p:sp>
          <p:nvSpPr>
            <p:cNvPr id="19" name="Text Box 9"/>
            <p:cNvSpPr txBox="1">
              <a:spLocks noChangeArrowheads="1"/>
            </p:cNvSpPr>
            <p:nvPr/>
          </p:nvSpPr>
          <p:spPr bwMode="auto">
            <a:xfrm rot="16200000">
              <a:off x="-332270" y="3953001"/>
              <a:ext cx="1868240" cy="363633"/>
            </a:xfrm>
            <a:prstGeom prst="rect">
              <a:avLst/>
            </a:prstGeom>
            <a:solidFill>
              <a:schemeClr val="bg1"/>
            </a:solidFill>
            <a:ln>
              <a:noFill/>
            </a:ln>
            <a:extLst/>
          </p:spPr>
          <p:txBody>
            <a:bodyPr wrap="square">
              <a:spAutoFit/>
            </a:bodyPr>
            <a:lstStyle>
              <a:lvl1pPr eaLnBrk="0" hangingPunct="0">
                <a:defRPr sz="2400">
                  <a:solidFill>
                    <a:schemeClr val="tx1"/>
                  </a:solidFill>
                  <a:latin typeface="Arial" pitchFamily="34" charset="0"/>
                  <a:ea typeface="ＭＳ Ｐゴシック" pitchFamily="-84" charset="-128"/>
                </a:defRPr>
              </a:lvl1pPr>
              <a:lvl2pPr marL="742950" indent="-285750" eaLnBrk="0" hangingPunct="0">
                <a:defRPr sz="2400">
                  <a:solidFill>
                    <a:schemeClr val="tx1"/>
                  </a:solidFill>
                  <a:latin typeface="Arial" pitchFamily="34" charset="0"/>
                  <a:ea typeface="ＭＳ Ｐゴシック" pitchFamily="-84" charset="-128"/>
                </a:defRPr>
              </a:lvl2pPr>
              <a:lvl3pPr marL="1143000" indent="-228600" eaLnBrk="0" hangingPunct="0">
                <a:defRPr sz="2400">
                  <a:solidFill>
                    <a:schemeClr val="tx1"/>
                  </a:solidFill>
                  <a:latin typeface="Arial" pitchFamily="34" charset="0"/>
                  <a:ea typeface="ＭＳ Ｐゴシック" pitchFamily="-84" charset="-128"/>
                </a:defRPr>
              </a:lvl3pPr>
              <a:lvl4pPr marL="1600200" indent="-228600" eaLnBrk="0" hangingPunct="0">
                <a:defRPr sz="2400">
                  <a:solidFill>
                    <a:schemeClr val="tx1"/>
                  </a:solidFill>
                  <a:latin typeface="Arial" pitchFamily="34" charset="0"/>
                  <a:ea typeface="ＭＳ Ｐゴシック" pitchFamily="-84" charset="-128"/>
                </a:defRPr>
              </a:lvl4pPr>
              <a:lvl5pPr marL="2057400" indent="-228600" eaLnBrk="0" hangingPunct="0">
                <a:defRPr sz="2400">
                  <a:solidFill>
                    <a:schemeClr val="tx1"/>
                  </a:solidFill>
                  <a:latin typeface="Arial" pitchFamily="34" charset="0"/>
                  <a:ea typeface="ＭＳ Ｐゴシック" pitchFamily="-8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8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8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8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84" charset="-128"/>
                </a:defRPr>
              </a:lvl9pPr>
            </a:lstStyle>
            <a:p>
              <a:pPr algn="ctr" eaLnBrk="1" hangingPunct="1"/>
              <a:r>
                <a:rPr lang="en-US" sz="1400" dirty="0" smtClean="0">
                  <a:solidFill>
                    <a:srgbClr val="000000"/>
                  </a:solidFill>
                  <a:latin typeface="Arial Narrow" pitchFamily="34" charset="0"/>
                </a:rPr>
                <a:t>Agreement (%)</a:t>
              </a:r>
              <a:endParaRPr lang="en-US" sz="1400" dirty="0">
                <a:solidFill>
                  <a:srgbClr val="000000"/>
                </a:solidFill>
                <a:latin typeface="Arial Narrow" pitchFamily="34" charset="0"/>
              </a:endParaRPr>
            </a:p>
          </p:txBody>
        </p:sp>
      </p:grpSp>
      <p:sp>
        <p:nvSpPr>
          <p:cNvPr id="22" name="Title 1"/>
          <p:cNvSpPr txBox="1">
            <a:spLocks/>
          </p:cNvSpPr>
          <p:nvPr/>
        </p:nvSpPr>
        <p:spPr>
          <a:xfrm>
            <a:off x="595030" y="197942"/>
            <a:ext cx="8229600" cy="696028"/>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smtClean="0">
                <a:solidFill>
                  <a:srgbClr val="0000FF"/>
                </a:solidFill>
              </a:rPr>
              <a:t>MODIS Atmosphere Product Retrieval Uncertainty Examples</a:t>
            </a:r>
            <a:endParaRPr lang="en-US" sz="2400" dirty="0">
              <a:solidFill>
                <a:srgbClr val="0000FF"/>
              </a:solidFill>
            </a:endParaRPr>
          </a:p>
        </p:txBody>
      </p:sp>
      <p:grpSp>
        <p:nvGrpSpPr>
          <p:cNvPr id="25" name="Group 24"/>
          <p:cNvGrpSpPr/>
          <p:nvPr/>
        </p:nvGrpSpPr>
        <p:grpSpPr>
          <a:xfrm>
            <a:off x="214122" y="2996967"/>
            <a:ext cx="5609305" cy="3673791"/>
            <a:chOff x="214122" y="3149619"/>
            <a:chExt cx="5609305" cy="3673791"/>
          </a:xfrm>
        </p:grpSpPr>
        <p:grpSp>
          <p:nvGrpSpPr>
            <p:cNvPr id="7" name="Group 6"/>
            <p:cNvGrpSpPr/>
            <p:nvPr/>
          </p:nvGrpSpPr>
          <p:grpSpPr>
            <a:xfrm>
              <a:off x="214122" y="3149619"/>
              <a:ext cx="5609305" cy="3541764"/>
              <a:chOff x="214314" y="2717752"/>
              <a:chExt cx="5334435" cy="3323710"/>
            </a:xfrm>
          </p:grpSpPr>
          <p:pic>
            <p:nvPicPr>
              <p:cNvPr id="6" name="Picture 5"/>
              <p:cNvPicPr>
                <a:picLocks noChangeAspect="1"/>
              </p:cNvPicPr>
              <p:nvPr/>
            </p:nvPicPr>
            <p:blipFill rotWithShape="1">
              <a:blip r:embed="rId6"/>
              <a:srcRect t="11958"/>
              <a:stretch/>
            </p:blipFill>
            <p:spPr>
              <a:xfrm>
                <a:off x="218037" y="2984406"/>
                <a:ext cx="5330712" cy="3057056"/>
              </a:xfrm>
              <a:prstGeom prst="rect">
                <a:avLst/>
              </a:prstGeom>
            </p:spPr>
          </p:pic>
          <p:sp>
            <p:nvSpPr>
              <p:cNvPr id="20" name="Text Box 9"/>
              <p:cNvSpPr txBox="1">
                <a:spLocks noChangeArrowheads="1"/>
              </p:cNvSpPr>
              <p:nvPr/>
            </p:nvSpPr>
            <p:spPr bwMode="auto">
              <a:xfrm>
                <a:off x="214314" y="2717752"/>
                <a:ext cx="2719770" cy="28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84" charset="-128"/>
                  </a:defRPr>
                </a:lvl1pPr>
                <a:lvl2pPr marL="742950" indent="-285750" eaLnBrk="0" hangingPunct="0">
                  <a:defRPr sz="2400">
                    <a:solidFill>
                      <a:schemeClr val="tx1"/>
                    </a:solidFill>
                    <a:latin typeface="Arial" pitchFamily="34" charset="0"/>
                    <a:ea typeface="ＭＳ Ｐゴシック" pitchFamily="-84" charset="-128"/>
                  </a:defRPr>
                </a:lvl2pPr>
                <a:lvl3pPr marL="1143000" indent="-228600" eaLnBrk="0" hangingPunct="0">
                  <a:defRPr sz="2400">
                    <a:solidFill>
                      <a:schemeClr val="tx1"/>
                    </a:solidFill>
                    <a:latin typeface="Arial" pitchFamily="34" charset="0"/>
                    <a:ea typeface="ＭＳ Ｐゴシック" pitchFamily="-84" charset="-128"/>
                  </a:defRPr>
                </a:lvl3pPr>
                <a:lvl4pPr marL="1600200" indent="-228600" eaLnBrk="0" hangingPunct="0">
                  <a:defRPr sz="2400">
                    <a:solidFill>
                      <a:schemeClr val="tx1"/>
                    </a:solidFill>
                    <a:latin typeface="Arial" pitchFamily="34" charset="0"/>
                    <a:ea typeface="ＭＳ Ｐゴシック" pitchFamily="-84" charset="-128"/>
                  </a:defRPr>
                </a:lvl4pPr>
                <a:lvl5pPr marL="2057400" indent="-228600" eaLnBrk="0" hangingPunct="0">
                  <a:defRPr sz="2400">
                    <a:solidFill>
                      <a:schemeClr val="tx1"/>
                    </a:solidFill>
                    <a:latin typeface="Arial" pitchFamily="34" charset="0"/>
                    <a:ea typeface="ＭＳ Ｐゴシック" pitchFamily="-8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8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8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8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84" charset="-128"/>
                  </a:defRPr>
                </a:lvl9pPr>
              </a:lstStyle>
              <a:p>
                <a:pPr algn="ctr" eaLnBrk="1" hangingPunct="1"/>
                <a:r>
                  <a:rPr lang="en-US" sz="1400" dirty="0" smtClean="0">
                    <a:solidFill>
                      <a:srgbClr val="984807"/>
                    </a:solidFill>
                    <a:latin typeface="Arial"/>
                    <a:cs typeface="Arial"/>
                  </a:rPr>
                  <a:t>MYD06 Daily Mean CER, COT</a:t>
                </a:r>
                <a:endParaRPr lang="en-US" sz="1400" dirty="0">
                  <a:solidFill>
                    <a:srgbClr val="984807"/>
                  </a:solidFill>
                  <a:latin typeface="Arial"/>
                  <a:cs typeface="Arial"/>
                </a:endParaRPr>
              </a:p>
            </p:txBody>
          </p:sp>
          <p:sp>
            <p:nvSpPr>
              <p:cNvPr id="21" name="Text Box 9"/>
              <p:cNvSpPr txBox="1">
                <a:spLocks noChangeArrowheads="1"/>
              </p:cNvSpPr>
              <p:nvPr/>
            </p:nvSpPr>
            <p:spPr bwMode="auto">
              <a:xfrm>
                <a:off x="2659311" y="2717753"/>
                <a:ext cx="2822342" cy="28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84" charset="-128"/>
                  </a:defRPr>
                </a:lvl1pPr>
                <a:lvl2pPr marL="742950" indent="-285750" eaLnBrk="0" hangingPunct="0">
                  <a:defRPr sz="2400">
                    <a:solidFill>
                      <a:schemeClr val="tx1"/>
                    </a:solidFill>
                    <a:latin typeface="Arial" pitchFamily="34" charset="0"/>
                    <a:ea typeface="ＭＳ Ｐゴシック" pitchFamily="-84" charset="-128"/>
                  </a:defRPr>
                </a:lvl2pPr>
                <a:lvl3pPr marL="1143000" indent="-228600" eaLnBrk="0" hangingPunct="0">
                  <a:defRPr sz="2400">
                    <a:solidFill>
                      <a:schemeClr val="tx1"/>
                    </a:solidFill>
                    <a:latin typeface="Arial" pitchFamily="34" charset="0"/>
                    <a:ea typeface="ＭＳ Ｐゴシック" pitchFamily="-84" charset="-128"/>
                  </a:defRPr>
                </a:lvl3pPr>
                <a:lvl4pPr marL="1600200" indent="-228600" eaLnBrk="0" hangingPunct="0">
                  <a:defRPr sz="2400">
                    <a:solidFill>
                      <a:schemeClr val="tx1"/>
                    </a:solidFill>
                    <a:latin typeface="Arial" pitchFamily="34" charset="0"/>
                    <a:ea typeface="ＭＳ Ｐゴシック" pitchFamily="-84" charset="-128"/>
                  </a:defRPr>
                </a:lvl4pPr>
                <a:lvl5pPr marL="2057400" indent="-228600" eaLnBrk="0" hangingPunct="0">
                  <a:defRPr sz="2400">
                    <a:solidFill>
                      <a:schemeClr val="tx1"/>
                    </a:solidFill>
                    <a:latin typeface="Arial" pitchFamily="34" charset="0"/>
                    <a:ea typeface="ＭＳ Ｐゴシック" pitchFamily="-8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8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8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8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84" charset="-128"/>
                  </a:defRPr>
                </a:lvl9pPr>
              </a:lstStyle>
              <a:p>
                <a:pPr algn="ctr" eaLnBrk="1" hangingPunct="1"/>
                <a:r>
                  <a:rPr lang="en-US" sz="1400" dirty="0" smtClean="0">
                    <a:solidFill>
                      <a:srgbClr val="984807"/>
                    </a:solidFill>
                    <a:latin typeface="Arial"/>
                    <a:cs typeface="Arial"/>
                  </a:rPr>
                  <a:t>Uncertainty in Mean (%)</a:t>
                </a:r>
                <a:endParaRPr lang="en-US" sz="1400" dirty="0">
                  <a:solidFill>
                    <a:srgbClr val="984807"/>
                  </a:solidFill>
                  <a:latin typeface="Arial"/>
                  <a:cs typeface="Arial"/>
                </a:endParaRPr>
              </a:p>
            </p:txBody>
          </p:sp>
        </p:grpSp>
        <p:sp>
          <p:nvSpPr>
            <p:cNvPr id="24" name="Rectangle 23"/>
            <p:cNvSpPr/>
            <p:nvPr/>
          </p:nvSpPr>
          <p:spPr>
            <a:xfrm>
              <a:off x="1471505" y="6515633"/>
              <a:ext cx="3104274" cy="307777"/>
            </a:xfrm>
            <a:prstGeom prst="rect">
              <a:avLst/>
            </a:prstGeom>
          </p:spPr>
          <p:txBody>
            <a:bodyPr wrap="square">
              <a:spAutoFit/>
            </a:bodyPr>
            <a:lstStyle/>
            <a:p>
              <a:pPr algn="ctr"/>
              <a:r>
                <a:rPr lang="en-US" sz="1400" dirty="0" smtClean="0">
                  <a:solidFill>
                    <a:srgbClr val="984807"/>
                  </a:solidFill>
                  <a:latin typeface="Helvetica"/>
                  <a:cs typeface="Helvetica"/>
                </a:rPr>
                <a:t>Liquid Water Clouds, 1 April 2005</a:t>
              </a:r>
              <a:endParaRPr lang="en-US" sz="1400" dirty="0">
                <a:solidFill>
                  <a:srgbClr val="984807"/>
                </a:solidFill>
                <a:latin typeface="Helvetica"/>
                <a:cs typeface="Helvetica"/>
              </a:endParaRPr>
            </a:p>
          </p:txBody>
        </p:sp>
      </p:grpSp>
      <p:pic>
        <p:nvPicPr>
          <p:cNvPr id="26" name="Picture 5" descr="NASAMeatballFromWinnieH.eps"/>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6538" y="141127"/>
            <a:ext cx="7620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p:nvPr/>
        </p:nvSpPr>
        <p:spPr>
          <a:xfrm>
            <a:off x="6518978" y="5979794"/>
            <a:ext cx="2386785" cy="738664"/>
          </a:xfrm>
          <a:prstGeom prst="rect">
            <a:avLst/>
          </a:prstGeom>
          <a:noFill/>
        </p:spPr>
        <p:txBody>
          <a:bodyPr wrap="square" rtlCol="0">
            <a:spAutoFit/>
          </a:bodyPr>
          <a:lstStyle/>
          <a:p>
            <a:pPr algn="r"/>
            <a:r>
              <a:rPr lang="en-US" sz="1400" dirty="0" smtClean="0">
                <a:solidFill>
                  <a:srgbClr val="008000"/>
                </a:solidFill>
              </a:rPr>
              <a:t>C6 = MODIS Collection 6  </a:t>
            </a:r>
          </a:p>
          <a:p>
            <a:pPr algn="r"/>
            <a:r>
              <a:rPr lang="en-US" sz="1400" dirty="0" smtClean="0">
                <a:solidFill>
                  <a:srgbClr val="008000"/>
                </a:solidFill>
              </a:rPr>
              <a:t>CER = Cloud Effective Radius  COT = Cloud Optical Thickness</a:t>
            </a:r>
            <a:endParaRPr lang="en-US" sz="1400" dirty="0">
              <a:solidFill>
                <a:srgbClr val="008000"/>
              </a:solidFill>
            </a:endParaRPr>
          </a:p>
        </p:txBody>
      </p:sp>
    </p:spTree>
    <p:extLst>
      <p:ext uri="{BB962C8B-B14F-4D97-AF65-F5344CB8AC3E}">
        <p14:creationId xmlns:p14="http://schemas.microsoft.com/office/powerpoint/2010/main" val="311122618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095"/>
            <a:ext cx="8229600" cy="783695"/>
          </a:xfrm>
        </p:spPr>
        <p:txBody>
          <a:bodyPr>
            <a:normAutofit/>
          </a:bodyPr>
          <a:lstStyle/>
          <a:p>
            <a:r>
              <a:rPr lang="en-US" sz="2400" dirty="0" smtClean="0">
                <a:solidFill>
                  <a:srgbClr val="0000FF"/>
                </a:solidFill>
              </a:rPr>
              <a:t>MODIS Land Product Accuracies (Slide 1 of 2)</a:t>
            </a:r>
            <a:endParaRPr lang="en-US" sz="2400" dirty="0"/>
          </a:p>
        </p:txBody>
      </p:sp>
      <p:sp>
        <p:nvSpPr>
          <p:cNvPr id="3" name="Content Placeholder 2"/>
          <p:cNvSpPr>
            <a:spLocks noGrp="1"/>
          </p:cNvSpPr>
          <p:nvPr>
            <p:ph idx="1"/>
          </p:nvPr>
        </p:nvSpPr>
        <p:spPr>
          <a:xfrm>
            <a:off x="389466" y="973663"/>
            <a:ext cx="4182533" cy="5884337"/>
          </a:xfrm>
        </p:spPr>
        <p:txBody>
          <a:bodyPr>
            <a:normAutofit lnSpcReduction="10000"/>
          </a:bodyPr>
          <a:lstStyle/>
          <a:p>
            <a:r>
              <a:rPr lang="en-US" sz="1800" dirty="0" smtClean="0"/>
              <a:t>Validation techniques used to develop uncertainty information for MODIS Land products include comparisons with in situ data collected over a distributed set of 37 validation test sites, comparisons with data products from other sensors (e.g., ASTER, AVHRR, MISR, TM/ETM+), and comparison with trends derived from independently-obtained reference data.</a:t>
            </a:r>
          </a:p>
          <a:p>
            <a:r>
              <a:rPr lang="en-US" sz="1800" dirty="0" smtClean="0"/>
              <a:t>Statistics from nine 1000 km x 1000 km gridded tiles (see map) are maintained and monitored by quality assessment personnel.</a:t>
            </a:r>
          </a:p>
          <a:p>
            <a:r>
              <a:rPr lang="en-US" sz="1800" dirty="0" smtClean="0"/>
              <a:t>Plots of time series statistics are available for each biome and land cover type within a gridded tile. When a large change occurs in a statistic, it is automatically flagged for further examination.</a:t>
            </a:r>
            <a:endParaRPr lang="en-US" sz="1800" dirty="0"/>
          </a:p>
        </p:txBody>
      </p:sp>
      <p:pic>
        <p:nvPicPr>
          <p:cNvPr id="4" name="Picture 5" descr="NASAMeatballFromWinnieH.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538" y="141127"/>
            <a:ext cx="7620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2349" y="1232863"/>
            <a:ext cx="4033580" cy="2561003"/>
          </a:xfrm>
          <a:prstGeom prst="rect">
            <a:avLst/>
          </a:prstGeom>
        </p:spPr>
      </p:pic>
      <p:sp>
        <p:nvSpPr>
          <p:cNvPr id="9" name="Text Box 9"/>
          <p:cNvSpPr txBox="1">
            <a:spLocks noChangeArrowheads="1"/>
          </p:cNvSpPr>
          <p:nvPr/>
        </p:nvSpPr>
        <p:spPr bwMode="auto">
          <a:xfrm>
            <a:off x="4572000" y="903285"/>
            <a:ext cx="4404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84" charset="-128"/>
              </a:defRPr>
            </a:lvl1pPr>
            <a:lvl2pPr marL="742950" indent="-285750" eaLnBrk="0" hangingPunct="0">
              <a:defRPr sz="2400">
                <a:solidFill>
                  <a:schemeClr val="tx1"/>
                </a:solidFill>
                <a:latin typeface="Arial" pitchFamily="34" charset="0"/>
                <a:ea typeface="ＭＳ Ｐゴシック" pitchFamily="-84" charset="-128"/>
              </a:defRPr>
            </a:lvl2pPr>
            <a:lvl3pPr marL="1143000" indent="-228600" eaLnBrk="0" hangingPunct="0">
              <a:defRPr sz="2400">
                <a:solidFill>
                  <a:schemeClr val="tx1"/>
                </a:solidFill>
                <a:latin typeface="Arial" pitchFamily="34" charset="0"/>
                <a:ea typeface="ＭＳ Ｐゴシック" pitchFamily="-84" charset="-128"/>
              </a:defRPr>
            </a:lvl3pPr>
            <a:lvl4pPr marL="1600200" indent="-228600" eaLnBrk="0" hangingPunct="0">
              <a:defRPr sz="2400">
                <a:solidFill>
                  <a:schemeClr val="tx1"/>
                </a:solidFill>
                <a:latin typeface="Arial" pitchFamily="34" charset="0"/>
                <a:ea typeface="ＭＳ Ｐゴシック" pitchFamily="-84" charset="-128"/>
              </a:defRPr>
            </a:lvl4pPr>
            <a:lvl5pPr marL="2057400" indent="-228600" eaLnBrk="0" hangingPunct="0">
              <a:defRPr sz="2400">
                <a:solidFill>
                  <a:schemeClr val="tx1"/>
                </a:solidFill>
                <a:latin typeface="Arial" pitchFamily="34" charset="0"/>
                <a:ea typeface="ＭＳ Ｐゴシック" pitchFamily="-8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8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8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8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84" charset="-128"/>
              </a:defRPr>
            </a:lvl9pPr>
          </a:lstStyle>
          <a:p>
            <a:pPr algn="ctr" eaLnBrk="1" hangingPunct="1"/>
            <a:r>
              <a:rPr lang="en-US" sz="1400" dirty="0" smtClean="0">
                <a:solidFill>
                  <a:srgbClr val="984807"/>
                </a:solidFill>
                <a:latin typeface="Arial"/>
                <a:cs typeface="Arial"/>
              </a:rPr>
              <a:t>Map of MODIS Land Quality-Assurance Locations</a:t>
            </a:r>
            <a:endParaRPr lang="en-US" sz="1400" dirty="0">
              <a:solidFill>
                <a:srgbClr val="984807"/>
              </a:solidFill>
              <a:latin typeface="Arial"/>
              <a:cs typeface="Arial"/>
            </a:endParaRPr>
          </a:p>
        </p:txBody>
      </p:sp>
      <p:sp>
        <p:nvSpPr>
          <p:cNvPr id="10" name="Text Box 9"/>
          <p:cNvSpPr txBox="1">
            <a:spLocks noChangeArrowheads="1"/>
          </p:cNvSpPr>
          <p:nvPr/>
        </p:nvSpPr>
        <p:spPr bwMode="auto">
          <a:xfrm>
            <a:off x="4922420" y="3923466"/>
            <a:ext cx="405398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84" charset="-128"/>
              </a:defRPr>
            </a:lvl1pPr>
            <a:lvl2pPr marL="742950" indent="-285750" eaLnBrk="0" hangingPunct="0">
              <a:defRPr sz="2400">
                <a:solidFill>
                  <a:schemeClr val="tx1"/>
                </a:solidFill>
                <a:latin typeface="Arial" pitchFamily="34" charset="0"/>
                <a:ea typeface="ＭＳ Ｐゴシック" pitchFamily="-84" charset="-128"/>
              </a:defRPr>
            </a:lvl2pPr>
            <a:lvl3pPr marL="1143000" indent="-228600" eaLnBrk="0" hangingPunct="0">
              <a:defRPr sz="2400">
                <a:solidFill>
                  <a:schemeClr val="tx1"/>
                </a:solidFill>
                <a:latin typeface="Arial" pitchFamily="34" charset="0"/>
                <a:ea typeface="ＭＳ Ｐゴシック" pitchFamily="-84" charset="-128"/>
              </a:defRPr>
            </a:lvl3pPr>
            <a:lvl4pPr marL="1600200" indent="-228600" eaLnBrk="0" hangingPunct="0">
              <a:defRPr sz="2400">
                <a:solidFill>
                  <a:schemeClr val="tx1"/>
                </a:solidFill>
                <a:latin typeface="Arial" pitchFamily="34" charset="0"/>
                <a:ea typeface="ＭＳ Ｐゴシック" pitchFamily="-84" charset="-128"/>
              </a:defRPr>
            </a:lvl4pPr>
            <a:lvl5pPr marL="2057400" indent="-228600" eaLnBrk="0" hangingPunct="0">
              <a:defRPr sz="2400">
                <a:solidFill>
                  <a:schemeClr val="tx1"/>
                </a:solidFill>
                <a:latin typeface="Arial" pitchFamily="34" charset="0"/>
                <a:ea typeface="ＭＳ Ｐゴシック" pitchFamily="-8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8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8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8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84" charset="-128"/>
              </a:defRPr>
            </a:lvl9pPr>
          </a:lstStyle>
          <a:p>
            <a:pPr algn="ctr" eaLnBrk="1" hangingPunct="1"/>
            <a:r>
              <a:rPr lang="en-US" sz="1600" dirty="0" smtClean="0">
                <a:solidFill>
                  <a:srgbClr val="984807"/>
                </a:solidFill>
                <a:latin typeface="Arial"/>
                <a:cs typeface="Arial"/>
              </a:rPr>
              <a:t>Sample Plot of Time Series Statistics</a:t>
            </a:r>
          </a:p>
          <a:p>
            <a:pPr algn="ctr" eaLnBrk="1" hangingPunct="1"/>
            <a:r>
              <a:rPr lang="en-US" sz="1200" dirty="0" smtClean="0">
                <a:solidFill>
                  <a:srgbClr val="984807"/>
                </a:solidFill>
                <a:latin typeface="Arial"/>
                <a:cs typeface="Arial"/>
              </a:rPr>
              <a:t>(Southwestern U.S., Grassland Biome, mean ± std. dev.)</a:t>
            </a:r>
            <a:endParaRPr lang="en-US" sz="1200" dirty="0">
              <a:solidFill>
                <a:srgbClr val="984807"/>
              </a:solidFill>
              <a:latin typeface="Arial"/>
              <a:cs typeface="Arial"/>
            </a:endParaRPr>
          </a:p>
        </p:txBody>
      </p:sp>
      <p:sp>
        <p:nvSpPr>
          <p:cNvPr id="11" name="Text Box 9"/>
          <p:cNvSpPr txBox="1">
            <a:spLocks noChangeArrowheads="1"/>
          </p:cNvSpPr>
          <p:nvPr/>
        </p:nvSpPr>
        <p:spPr bwMode="auto">
          <a:xfrm rot="16200000">
            <a:off x="3569332" y="5252122"/>
            <a:ext cx="240712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84" charset="-128"/>
              </a:defRPr>
            </a:lvl1pPr>
            <a:lvl2pPr marL="742950" indent="-285750" eaLnBrk="0" hangingPunct="0">
              <a:defRPr sz="2400">
                <a:solidFill>
                  <a:schemeClr val="tx1"/>
                </a:solidFill>
                <a:latin typeface="Arial" pitchFamily="34" charset="0"/>
                <a:ea typeface="ＭＳ Ｐゴシック" pitchFamily="-84" charset="-128"/>
              </a:defRPr>
            </a:lvl2pPr>
            <a:lvl3pPr marL="1143000" indent="-228600" eaLnBrk="0" hangingPunct="0">
              <a:defRPr sz="2400">
                <a:solidFill>
                  <a:schemeClr val="tx1"/>
                </a:solidFill>
                <a:latin typeface="Arial" pitchFamily="34" charset="0"/>
                <a:ea typeface="ＭＳ Ｐゴシック" pitchFamily="-84" charset="-128"/>
              </a:defRPr>
            </a:lvl3pPr>
            <a:lvl4pPr marL="1600200" indent="-228600" eaLnBrk="0" hangingPunct="0">
              <a:defRPr sz="2400">
                <a:solidFill>
                  <a:schemeClr val="tx1"/>
                </a:solidFill>
                <a:latin typeface="Arial" pitchFamily="34" charset="0"/>
                <a:ea typeface="ＭＳ Ｐゴシック" pitchFamily="-84" charset="-128"/>
              </a:defRPr>
            </a:lvl4pPr>
            <a:lvl5pPr marL="2057400" indent="-228600" eaLnBrk="0" hangingPunct="0">
              <a:defRPr sz="2400">
                <a:solidFill>
                  <a:schemeClr val="tx1"/>
                </a:solidFill>
                <a:latin typeface="Arial" pitchFamily="34" charset="0"/>
                <a:ea typeface="ＭＳ Ｐゴシック" pitchFamily="-8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8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8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8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84" charset="-128"/>
              </a:defRPr>
            </a:lvl9pPr>
          </a:lstStyle>
          <a:p>
            <a:pPr algn="ctr" eaLnBrk="1" hangingPunct="1"/>
            <a:r>
              <a:rPr lang="en-US" sz="1100" dirty="0" smtClean="0">
                <a:solidFill>
                  <a:srgbClr val="984807"/>
                </a:solidFill>
                <a:latin typeface="Arial"/>
                <a:cs typeface="Arial"/>
              </a:rPr>
              <a:t>Surface Reflectance</a:t>
            </a:r>
            <a:endParaRPr lang="en-US" sz="1100" dirty="0">
              <a:solidFill>
                <a:srgbClr val="984807"/>
              </a:solidFill>
              <a:latin typeface="Arial"/>
              <a:cs typeface="Arial"/>
            </a:endParaRPr>
          </a:p>
        </p:txBody>
      </p:sp>
      <p:sp>
        <p:nvSpPr>
          <p:cNvPr id="12" name="Text Box 9"/>
          <p:cNvSpPr txBox="1">
            <a:spLocks noChangeArrowheads="1"/>
          </p:cNvSpPr>
          <p:nvPr/>
        </p:nvSpPr>
        <p:spPr bwMode="auto">
          <a:xfrm>
            <a:off x="4812349" y="6282885"/>
            <a:ext cx="422158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84" charset="-128"/>
              </a:defRPr>
            </a:lvl1pPr>
            <a:lvl2pPr marL="742950" indent="-285750" eaLnBrk="0" hangingPunct="0">
              <a:defRPr sz="2400">
                <a:solidFill>
                  <a:schemeClr val="tx1"/>
                </a:solidFill>
                <a:latin typeface="Arial" pitchFamily="34" charset="0"/>
                <a:ea typeface="ＭＳ Ｐゴシック" pitchFamily="-84" charset="-128"/>
              </a:defRPr>
            </a:lvl2pPr>
            <a:lvl3pPr marL="1143000" indent="-228600" eaLnBrk="0" hangingPunct="0">
              <a:defRPr sz="2400">
                <a:solidFill>
                  <a:schemeClr val="tx1"/>
                </a:solidFill>
                <a:latin typeface="Arial" pitchFamily="34" charset="0"/>
                <a:ea typeface="ＭＳ Ｐゴシック" pitchFamily="-84" charset="-128"/>
              </a:defRPr>
            </a:lvl3pPr>
            <a:lvl4pPr marL="1600200" indent="-228600" eaLnBrk="0" hangingPunct="0">
              <a:defRPr sz="2400">
                <a:solidFill>
                  <a:schemeClr val="tx1"/>
                </a:solidFill>
                <a:latin typeface="Arial" pitchFamily="34" charset="0"/>
                <a:ea typeface="ＭＳ Ｐゴシック" pitchFamily="-84" charset="-128"/>
              </a:defRPr>
            </a:lvl4pPr>
            <a:lvl5pPr marL="2057400" indent="-228600" eaLnBrk="0" hangingPunct="0">
              <a:defRPr sz="2400">
                <a:solidFill>
                  <a:schemeClr val="tx1"/>
                </a:solidFill>
                <a:latin typeface="Arial" pitchFamily="34" charset="0"/>
                <a:ea typeface="ＭＳ Ｐゴシック" pitchFamily="-8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8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8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8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84" charset="-128"/>
              </a:defRPr>
            </a:lvl9pPr>
          </a:lstStyle>
          <a:p>
            <a:pPr algn="r" eaLnBrk="1" hangingPunct="1"/>
            <a:r>
              <a:rPr lang="en-US" sz="1000" dirty="0" smtClean="0">
                <a:solidFill>
                  <a:srgbClr val="984807"/>
                </a:solidFill>
                <a:latin typeface="Arial"/>
                <a:cs typeface="Arial"/>
              </a:rPr>
              <a:t>4/7/14      6/10/14      8/13/14    10/16/14    12/19/14    2/18/15   4/7/15</a:t>
            </a:r>
            <a:endParaRPr lang="en-US" sz="1000" dirty="0">
              <a:solidFill>
                <a:srgbClr val="984807"/>
              </a:solidFill>
              <a:latin typeface="Arial"/>
              <a:cs typeface="Arial"/>
            </a:endParaRPr>
          </a:p>
        </p:txBody>
      </p:sp>
      <p:sp>
        <p:nvSpPr>
          <p:cNvPr id="13" name="Text Box 9"/>
          <p:cNvSpPr txBox="1">
            <a:spLocks noChangeArrowheads="1"/>
          </p:cNvSpPr>
          <p:nvPr/>
        </p:nvSpPr>
        <p:spPr bwMode="auto">
          <a:xfrm>
            <a:off x="4667315" y="4613812"/>
            <a:ext cx="53600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84" charset="-128"/>
              </a:defRPr>
            </a:lvl1pPr>
            <a:lvl2pPr marL="742950" indent="-285750" eaLnBrk="0" hangingPunct="0">
              <a:defRPr sz="2400">
                <a:solidFill>
                  <a:schemeClr val="tx1"/>
                </a:solidFill>
                <a:latin typeface="Arial" pitchFamily="34" charset="0"/>
                <a:ea typeface="ＭＳ Ｐゴシック" pitchFamily="-84" charset="-128"/>
              </a:defRPr>
            </a:lvl2pPr>
            <a:lvl3pPr marL="1143000" indent="-228600" eaLnBrk="0" hangingPunct="0">
              <a:defRPr sz="2400">
                <a:solidFill>
                  <a:schemeClr val="tx1"/>
                </a:solidFill>
                <a:latin typeface="Arial" pitchFamily="34" charset="0"/>
                <a:ea typeface="ＭＳ Ｐゴシック" pitchFamily="-84" charset="-128"/>
              </a:defRPr>
            </a:lvl3pPr>
            <a:lvl4pPr marL="1600200" indent="-228600" eaLnBrk="0" hangingPunct="0">
              <a:defRPr sz="2400">
                <a:solidFill>
                  <a:schemeClr val="tx1"/>
                </a:solidFill>
                <a:latin typeface="Arial" pitchFamily="34" charset="0"/>
                <a:ea typeface="ＭＳ Ｐゴシック" pitchFamily="-84" charset="-128"/>
              </a:defRPr>
            </a:lvl4pPr>
            <a:lvl5pPr marL="2057400" indent="-228600" eaLnBrk="0" hangingPunct="0">
              <a:defRPr sz="2400">
                <a:solidFill>
                  <a:schemeClr val="tx1"/>
                </a:solidFill>
                <a:latin typeface="Arial" pitchFamily="34" charset="0"/>
                <a:ea typeface="ＭＳ Ｐゴシック" pitchFamily="-8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8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8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8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84" charset="-128"/>
              </a:defRPr>
            </a:lvl9pPr>
          </a:lstStyle>
          <a:p>
            <a:pPr algn="r" eaLnBrk="1" hangingPunct="1"/>
            <a:r>
              <a:rPr lang="en-US" sz="900" dirty="0" smtClean="0">
                <a:solidFill>
                  <a:srgbClr val="984807"/>
                </a:solidFill>
                <a:latin typeface="Arial"/>
                <a:cs typeface="Arial"/>
              </a:rPr>
              <a:t>0.20</a:t>
            </a:r>
          </a:p>
        </p:txBody>
      </p:sp>
      <p:sp>
        <p:nvSpPr>
          <p:cNvPr id="14" name="Text Box 9"/>
          <p:cNvSpPr txBox="1">
            <a:spLocks noChangeArrowheads="1"/>
          </p:cNvSpPr>
          <p:nvPr/>
        </p:nvSpPr>
        <p:spPr bwMode="auto">
          <a:xfrm>
            <a:off x="4664195" y="4964932"/>
            <a:ext cx="53600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84" charset="-128"/>
              </a:defRPr>
            </a:lvl1pPr>
            <a:lvl2pPr marL="742950" indent="-285750" eaLnBrk="0" hangingPunct="0">
              <a:defRPr sz="2400">
                <a:solidFill>
                  <a:schemeClr val="tx1"/>
                </a:solidFill>
                <a:latin typeface="Arial" pitchFamily="34" charset="0"/>
                <a:ea typeface="ＭＳ Ｐゴシック" pitchFamily="-84" charset="-128"/>
              </a:defRPr>
            </a:lvl2pPr>
            <a:lvl3pPr marL="1143000" indent="-228600" eaLnBrk="0" hangingPunct="0">
              <a:defRPr sz="2400">
                <a:solidFill>
                  <a:schemeClr val="tx1"/>
                </a:solidFill>
                <a:latin typeface="Arial" pitchFamily="34" charset="0"/>
                <a:ea typeface="ＭＳ Ｐゴシック" pitchFamily="-84" charset="-128"/>
              </a:defRPr>
            </a:lvl3pPr>
            <a:lvl4pPr marL="1600200" indent="-228600" eaLnBrk="0" hangingPunct="0">
              <a:defRPr sz="2400">
                <a:solidFill>
                  <a:schemeClr val="tx1"/>
                </a:solidFill>
                <a:latin typeface="Arial" pitchFamily="34" charset="0"/>
                <a:ea typeface="ＭＳ Ｐゴシック" pitchFamily="-84" charset="-128"/>
              </a:defRPr>
            </a:lvl4pPr>
            <a:lvl5pPr marL="2057400" indent="-228600" eaLnBrk="0" hangingPunct="0">
              <a:defRPr sz="2400">
                <a:solidFill>
                  <a:schemeClr val="tx1"/>
                </a:solidFill>
                <a:latin typeface="Arial" pitchFamily="34" charset="0"/>
                <a:ea typeface="ＭＳ Ｐゴシック" pitchFamily="-8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8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8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8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84" charset="-128"/>
              </a:defRPr>
            </a:lvl9pPr>
          </a:lstStyle>
          <a:p>
            <a:pPr algn="r" eaLnBrk="1" hangingPunct="1"/>
            <a:r>
              <a:rPr lang="en-US" sz="900" dirty="0" smtClean="0">
                <a:solidFill>
                  <a:srgbClr val="984807"/>
                </a:solidFill>
                <a:latin typeface="Arial"/>
                <a:cs typeface="Arial"/>
              </a:rPr>
              <a:t>0.15</a:t>
            </a:r>
          </a:p>
        </p:txBody>
      </p:sp>
      <p:sp>
        <p:nvSpPr>
          <p:cNvPr id="15" name="Text Box 9"/>
          <p:cNvSpPr txBox="1">
            <a:spLocks noChangeArrowheads="1"/>
          </p:cNvSpPr>
          <p:nvPr/>
        </p:nvSpPr>
        <p:spPr bwMode="auto">
          <a:xfrm>
            <a:off x="4668010" y="5324696"/>
            <a:ext cx="53600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84" charset="-128"/>
              </a:defRPr>
            </a:lvl1pPr>
            <a:lvl2pPr marL="742950" indent="-285750" eaLnBrk="0" hangingPunct="0">
              <a:defRPr sz="2400">
                <a:solidFill>
                  <a:schemeClr val="tx1"/>
                </a:solidFill>
                <a:latin typeface="Arial" pitchFamily="34" charset="0"/>
                <a:ea typeface="ＭＳ Ｐゴシック" pitchFamily="-84" charset="-128"/>
              </a:defRPr>
            </a:lvl2pPr>
            <a:lvl3pPr marL="1143000" indent="-228600" eaLnBrk="0" hangingPunct="0">
              <a:defRPr sz="2400">
                <a:solidFill>
                  <a:schemeClr val="tx1"/>
                </a:solidFill>
                <a:latin typeface="Arial" pitchFamily="34" charset="0"/>
                <a:ea typeface="ＭＳ Ｐゴシック" pitchFamily="-84" charset="-128"/>
              </a:defRPr>
            </a:lvl3pPr>
            <a:lvl4pPr marL="1600200" indent="-228600" eaLnBrk="0" hangingPunct="0">
              <a:defRPr sz="2400">
                <a:solidFill>
                  <a:schemeClr val="tx1"/>
                </a:solidFill>
                <a:latin typeface="Arial" pitchFamily="34" charset="0"/>
                <a:ea typeface="ＭＳ Ｐゴシック" pitchFamily="-84" charset="-128"/>
              </a:defRPr>
            </a:lvl4pPr>
            <a:lvl5pPr marL="2057400" indent="-228600" eaLnBrk="0" hangingPunct="0">
              <a:defRPr sz="2400">
                <a:solidFill>
                  <a:schemeClr val="tx1"/>
                </a:solidFill>
                <a:latin typeface="Arial" pitchFamily="34" charset="0"/>
                <a:ea typeface="ＭＳ Ｐゴシック" pitchFamily="-8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8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8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8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84" charset="-128"/>
              </a:defRPr>
            </a:lvl9pPr>
          </a:lstStyle>
          <a:p>
            <a:pPr algn="r" eaLnBrk="1" hangingPunct="1"/>
            <a:r>
              <a:rPr lang="en-US" sz="900" dirty="0" smtClean="0">
                <a:solidFill>
                  <a:srgbClr val="984807"/>
                </a:solidFill>
                <a:latin typeface="Arial"/>
                <a:cs typeface="Arial"/>
              </a:rPr>
              <a:t>0.10</a:t>
            </a:r>
          </a:p>
        </p:txBody>
      </p:sp>
      <p:sp>
        <p:nvSpPr>
          <p:cNvPr id="16" name="Text Box 9"/>
          <p:cNvSpPr txBox="1">
            <a:spLocks noChangeArrowheads="1"/>
          </p:cNvSpPr>
          <p:nvPr/>
        </p:nvSpPr>
        <p:spPr bwMode="auto">
          <a:xfrm>
            <a:off x="4668010" y="5684452"/>
            <a:ext cx="53600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84" charset="-128"/>
              </a:defRPr>
            </a:lvl1pPr>
            <a:lvl2pPr marL="742950" indent="-285750" eaLnBrk="0" hangingPunct="0">
              <a:defRPr sz="2400">
                <a:solidFill>
                  <a:schemeClr val="tx1"/>
                </a:solidFill>
                <a:latin typeface="Arial" pitchFamily="34" charset="0"/>
                <a:ea typeface="ＭＳ Ｐゴシック" pitchFamily="-84" charset="-128"/>
              </a:defRPr>
            </a:lvl2pPr>
            <a:lvl3pPr marL="1143000" indent="-228600" eaLnBrk="0" hangingPunct="0">
              <a:defRPr sz="2400">
                <a:solidFill>
                  <a:schemeClr val="tx1"/>
                </a:solidFill>
                <a:latin typeface="Arial" pitchFamily="34" charset="0"/>
                <a:ea typeface="ＭＳ Ｐゴシック" pitchFamily="-84" charset="-128"/>
              </a:defRPr>
            </a:lvl3pPr>
            <a:lvl4pPr marL="1600200" indent="-228600" eaLnBrk="0" hangingPunct="0">
              <a:defRPr sz="2400">
                <a:solidFill>
                  <a:schemeClr val="tx1"/>
                </a:solidFill>
                <a:latin typeface="Arial" pitchFamily="34" charset="0"/>
                <a:ea typeface="ＭＳ Ｐゴシック" pitchFamily="-84" charset="-128"/>
              </a:defRPr>
            </a:lvl4pPr>
            <a:lvl5pPr marL="2057400" indent="-228600" eaLnBrk="0" hangingPunct="0">
              <a:defRPr sz="2400">
                <a:solidFill>
                  <a:schemeClr val="tx1"/>
                </a:solidFill>
                <a:latin typeface="Arial" pitchFamily="34" charset="0"/>
                <a:ea typeface="ＭＳ Ｐゴシック" pitchFamily="-8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8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8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8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84" charset="-128"/>
              </a:defRPr>
            </a:lvl9pPr>
          </a:lstStyle>
          <a:p>
            <a:pPr algn="r" eaLnBrk="1" hangingPunct="1"/>
            <a:r>
              <a:rPr lang="en-US" sz="900" dirty="0" smtClean="0">
                <a:solidFill>
                  <a:srgbClr val="984807"/>
                </a:solidFill>
                <a:latin typeface="Arial"/>
                <a:cs typeface="Arial"/>
              </a:rPr>
              <a:t>0.05</a:t>
            </a:r>
          </a:p>
        </p:txBody>
      </p:sp>
      <p:sp>
        <p:nvSpPr>
          <p:cNvPr id="17" name="Text Box 9"/>
          <p:cNvSpPr txBox="1">
            <a:spLocks noChangeArrowheads="1"/>
          </p:cNvSpPr>
          <p:nvPr/>
        </p:nvSpPr>
        <p:spPr bwMode="auto">
          <a:xfrm>
            <a:off x="4667312" y="6050449"/>
            <a:ext cx="53600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84" charset="-128"/>
              </a:defRPr>
            </a:lvl1pPr>
            <a:lvl2pPr marL="742950" indent="-285750" eaLnBrk="0" hangingPunct="0">
              <a:defRPr sz="2400">
                <a:solidFill>
                  <a:schemeClr val="tx1"/>
                </a:solidFill>
                <a:latin typeface="Arial" pitchFamily="34" charset="0"/>
                <a:ea typeface="ＭＳ Ｐゴシック" pitchFamily="-84" charset="-128"/>
              </a:defRPr>
            </a:lvl2pPr>
            <a:lvl3pPr marL="1143000" indent="-228600" eaLnBrk="0" hangingPunct="0">
              <a:defRPr sz="2400">
                <a:solidFill>
                  <a:schemeClr val="tx1"/>
                </a:solidFill>
                <a:latin typeface="Arial" pitchFamily="34" charset="0"/>
                <a:ea typeface="ＭＳ Ｐゴシック" pitchFamily="-84" charset="-128"/>
              </a:defRPr>
            </a:lvl3pPr>
            <a:lvl4pPr marL="1600200" indent="-228600" eaLnBrk="0" hangingPunct="0">
              <a:defRPr sz="2400">
                <a:solidFill>
                  <a:schemeClr val="tx1"/>
                </a:solidFill>
                <a:latin typeface="Arial" pitchFamily="34" charset="0"/>
                <a:ea typeface="ＭＳ Ｐゴシック" pitchFamily="-84" charset="-128"/>
              </a:defRPr>
            </a:lvl4pPr>
            <a:lvl5pPr marL="2057400" indent="-228600" eaLnBrk="0" hangingPunct="0">
              <a:defRPr sz="2400">
                <a:solidFill>
                  <a:schemeClr val="tx1"/>
                </a:solidFill>
                <a:latin typeface="Arial" pitchFamily="34" charset="0"/>
                <a:ea typeface="ＭＳ Ｐゴシック" pitchFamily="-8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8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8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8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84" charset="-128"/>
              </a:defRPr>
            </a:lvl9pPr>
          </a:lstStyle>
          <a:p>
            <a:pPr algn="r" eaLnBrk="1" hangingPunct="1"/>
            <a:r>
              <a:rPr lang="en-US" sz="900" dirty="0" smtClean="0">
                <a:solidFill>
                  <a:srgbClr val="984807"/>
                </a:solidFill>
                <a:latin typeface="Arial"/>
                <a:cs typeface="Arial"/>
              </a:rPr>
              <a:t>0.0</a:t>
            </a:r>
          </a:p>
        </p:txBody>
      </p:sp>
      <p:pic>
        <p:nvPicPr>
          <p:cNvPr id="5" name="Picture 4" descr="modis land - aqua qa plot.png"/>
          <p:cNvPicPr>
            <a:picLocks noChangeAspect="1"/>
          </p:cNvPicPr>
          <p:nvPr/>
        </p:nvPicPr>
        <p:blipFill rotWithShape="1">
          <a:blip r:embed="rId5">
            <a:extLst>
              <a:ext uri="{28A0092B-C50C-407E-A947-70E740481C1C}">
                <a14:useLocalDpi xmlns:a14="http://schemas.microsoft.com/office/drawing/2010/main" val="0"/>
              </a:ext>
            </a:extLst>
          </a:blip>
          <a:srcRect l="10246" t="16110" r="3210" b="7654"/>
          <a:stretch/>
        </p:blipFill>
        <p:spPr>
          <a:xfrm>
            <a:off x="5159258" y="4511533"/>
            <a:ext cx="3663009" cy="1784766"/>
          </a:xfrm>
          <a:prstGeom prst="rect">
            <a:avLst/>
          </a:prstGeom>
        </p:spPr>
      </p:pic>
      <p:sp>
        <p:nvSpPr>
          <p:cNvPr id="7" name="TextBox 6"/>
          <p:cNvSpPr txBox="1"/>
          <p:nvPr/>
        </p:nvSpPr>
        <p:spPr>
          <a:xfrm>
            <a:off x="8049348" y="4466987"/>
            <a:ext cx="637452" cy="707886"/>
          </a:xfrm>
          <a:prstGeom prst="rect">
            <a:avLst/>
          </a:prstGeom>
          <a:noFill/>
        </p:spPr>
        <p:txBody>
          <a:bodyPr wrap="none" rtlCol="0">
            <a:spAutoFit/>
          </a:bodyPr>
          <a:lstStyle/>
          <a:p>
            <a:r>
              <a:rPr lang="en-US" sz="1000" dirty="0" smtClean="0">
                <a:solidFill>
                  <a:srgbClr val="FF0000"/>
                </a:solidFill>
              </a:rPr>
              <a:t>– Band 1</a:t>
            </a:r>
          </a:p>
          <a:p>
            <a:r>
              <a:rPr lang="en-US" sz="1000" dirty="0">
                <a:solidFill>
                  <a:srgbClr val="3366FF"/>
                </a:solidFill>
              </a:rPr>
              <a:t>–</a:t>
            </a:r>
            <a:r>
              <a:rPr lang="en-US" sz="1000" dirty="0" smtClean="0">
                <a:solidFill>
                  <a:srgbClr val="3366FF"/>
                </a:solidFill>
              </a:rPr>
              <a:t> Band 3</a:t>
            </a:r>
          </a:p>
          <a:p>
            <a:r>
              <a:rPr lang="en-US" sz="1000" dirty="0" smtClean="0">
                <a:solidFill>
                  <a:srgbClr val="59D679"/>
                </a:solidFill>
              </a:rPr>
              <a:t>– Band 4</a:t>
            </a:r>
          </a:p>
          <a:p>
            <a:endParaRPr lang="en-US" sz="1000" dirty="0"/>
          </a:p>
        </p:txBody>
      </p:sp>
    </p:spTree>
    <p:extLst>
      <p:ext uri="{BB962C8B-B14F-4D97-AF65-F5344CB8AC3E}">
        <p14:creationId xmlns:p14="http://schemas.microsoft.com/office/powerpoint/2010/main" val="41581616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9968"/>
            <a:ext cx="8229600" cy="783695"/>
          </a:xfrm>
        </p:spPr>
        <p:txBody>
          <a:bodyPr>
            <a:normAutofit/>
          </a:bodyPr>
          <a:lstStyle/>
          <a:p>
            <a:r>
              <a:rPr lang="en-US" sz="2400" dirty="0" smtClean="0">
                <a:solidFill>
                  <a:srgbClr val="0000FF"/>
                </a:solidFill>
              </a:rPr>
              <a:t>MODIS Land Product Accuracies (Slide 2 of 2)</a:t>
            </a:r>
            <a:endParaRPr lang="en-US" sz="2400" dirty="0"/>
          </a:p>
        </p:txBody>
      </p:sp>
      <p:sp>
        <p:nvSpPr>
          <p:cNvPr id="3" name="Content Placeholder 2"/>
          <p:cNvSpPr>
            <a:spLocks noGrp="1"/>
          </p:cNvSpPr>
          <p:nvPr>
            <p:ph idx="1"/>
          </p:nvPr>
        </p:nvSpPr>
        <p:spPr>
          <a:xfrm>
            <a:off x="355600" y="1015993"/>
            <a:ext cx="4484685" cy="5681140"/>
          </a:xfrm>
        </p:spPr>
        <p:txBody>
          <a:bodyPr>
            <a:normAutofit fontScale="92500" lnSpcReduction="10000"/>
          </a:bodyPr>
          <a:lstStyle/>
          <a:p>
            <a:r>
              <a:rPr lang="en-US" sz="1900" dirty="0" smtClean="0"/>
              <a:t>Land product accuracies are described in detail at landval.gsfc.nasa.gov.</a:t>
            </a:r>
          </a:p>
          <a:p>
            <a:r>
              <a:rPr lang="en-US" sz="1900" dirty="0" smtClean="0"/>
              <a:t>For each product there is a General Accuracy Statement, followed by a list and summary of published supporting studies (sample at right).</a:t>
            </a:r>
          </a:p>
          <a:p>
            <a:r>
              <a:rPr lang="en-US" sz="1900" dirty="0" smtClean="0"/>
              <a:t>Regarding further classification of the errors, work is underway in three areas:</a:t>
            </a:r>
          </a:p>
          <a:p>
            <a:pPr lvl="1"/>
            <a:r>
              <a:rPr lang="en-US" sz="1600" dirty="0">
                <a:cs typeface="Times New Roman" panose="02020603050405020304" pitchFamily="18" charset="0"/>
              </a:rPr>
              <a:t>For Land Surface Reflectance </a:t>
            </a:r>
            <a:r>
              <a:rPr lang="en-US" sz="1600" dirty="0" smtClean="0">
                <a:cs typeface="Times New Roman" panose="02020603050405020304" pitchFamily="18" charset="0"/>
              </a:rPr>
              <a:t>products, studies are being conducted </a:t>
            </a:r>
            <a:r>
              <a:rPr lang="en-US" sz="1600" dirty="0">
                <a:cs typeface="Times New Roman" panose="02020603050405020304" pitchFamily="18" charset="0"/>
              </a:rPr>
              <a:t>to partition the contributions of calibration uncertainty, </a:t>
            </a:r>
            <a:r>
              <a:rPr lang="en-US" sz="1600" dirty="0" smtClean="0">
                <a:cs typeface="Times New Roman" panose="02020603050405020304" pitchFamily="18" charset="0"/>
              </a:rPr>
              <a:t>spectral aspects, </a:t>
            </a:r>
            <a:r>
              <a:rPr lang="en-US" sz="1600" dirty="0">
                <a:cs typeface="Times New Roman" panose="02020603050405020304" pitchFamily="18" charset="0"/>
              </a:rPr>
              <a:t>and spatial sampling in the overall error budget of the product. </a:t>
            </a:r>
            <a:endParaRPr lang="en-US" sz="1600" dirty="0" smtClean="0">
              <a:cs typeface="Times New Roman" panose="02020603050405020304" pitchFamily="18" charset="0"/>
            </a:endParaRPr>
          </a:p>
          <a:p>
            <a:pPr lvl="1"/>
            <a:r>
              <a:rPr lang="en-US" sz="1600" dirty="0" smtClean="0">
                <a:cs typeface="Times New Roman" panose="02020603050405020304" pitchFamily="18" charset="0"/>
              </a:rPr>
              <a:t>Protocols are being developed for in situ data products, e.g., aerosols from AERONET stations, that can then be used to assess the performance of atmospheric correction in Land Surface Reflectance.</a:t>
            </a:r>
          </a:p>
          <a:p>
            <a:pPr lvl="1"/>
            <a:r>
              <a:rPr lang="en-US" sz="1600" dirty="0" smtClean="0">
                <a:cs typeface="Times New Roman" panose="02020603050405020304" pitchFamily="18" charset="0"/>
              </a:rPr>
              <a:t>Validation protocols continue to be developed for inter-comparison of product suites between instruments on different Earth observing missions, such as Aqua, JPSS, and the Sentinel satellites.</a:t>
            </a:r>
            <a:endParaRPr lang="en-US" sz="2000" dirty="0"/>
          </a:p>
        </p:txBody>
      </p:sp>
      <p:pic>
        <p:nvPicPr>
          <p:cNvPr id="4" name="Picture 5" descr="NASAMeatballFromWinnieH.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538" y="141127"/>
            <a:ext cx="7620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1780"/>
          <a:stretch/>
        </p:blipFill>
        <p:spPr>
          <a:xfrm>
            <a:off x="5046132" y="1952658"/>
            <a:ext cx="3937001" cy="3660742"/>
          </a:xfrm>
          <a:prstGeom prst="rect">
            <a:avLst/>
          </a:prstGeom>
        </p:spPr>
      </p:pic>
      <p:sp>
        <p:nvSpPr>
          <p:cNvPr id="6" name="Text Box 9"/>
          <p:cNvSpPr txBox="1">
            <a:spLocks noChangeArrowheads="1"/>
          </p:cNvSpPr>
          <p:nvPr/>
        </p:nvSpPr>
        <p:spPr bwMode="auto">
          <a:xfrm>
            <a:off x="5249333" y="1361703"/>
            <a:ext cx="35052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84" charset="-128"/>
              </a:defRPr>
            </a:lvl1pPr>
            <a:lvl2pPr marL="742950" indent="-285750" eaLnBrk="0" hangingPunct="0">
              <a:defRPr sz="2400">
                <a:solidFill>
                  <a:schemeClr val="tx1"/>
                </a:solidFill>
                <a:latin typeface="Arial" pitchFamily="34" charset="0"/>
                <a:ea typeface="ＭＳ Ｐゴシック" pitchFamily="-84" charset="-128"/>
              </a:defRPr>
            </a:lvl2pPr>
            <a:lvl3pPr marL="1143000" indent="-228600" eaLnBrk="0" hangingPunct="0">
              <a:defRPr sz="2400">
                <a:solidFill>
                  <a:schemeClr val="tx1"/>
                </a:solidFill>
                <a:latin typeface="Arial" pitchFamily="34" charset="0"/>
                <a:ea typeface="ＭＳ Ｐゴシック" pitchFamily="-84" charset="-128"/>
              </a:defRPr>
            </a:lvl3pPr>
            <a:lvl4pPr marL="1600200" indent="-228600" eaLnBrk="0" hangingPunct="0">
              <a:defRPr sz="2400">
                <a:solidFill>
                  <a:schemeClr val="tx1"/>
                </a:solidFill>
                <a:latin typeface="Arial" pitchFamily="34" charset="0"/>
                <a:ea typeface="ＭＳ Ｐゴシック" pitchFamily="-84" charset="-128"/>
              </a:defRPr>
            </a:lvl4pPr>
            <a:lvl5pPr marL="2057400" indent="-228600" eaLnBrk="0" hangingPunct="0">
              <a:defRPr sz="2400">
                <a:solidFill>
                  <a:schemeClr val="tx1"/>
                </a:solidFill>
                <a:latin typeface="Arial" pitchFamily="34" charset="0"/>
                <a:ea typeface="ＭＳ Ｐゴシック" pitchFamily="-8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8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8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8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84" charset="-128"/>
              </a:defRPr>
            </a:lvl9pPr>
          </a:lstStyle>
          <a:p>
            <a:pPr algn="ctr" eaLnBrk="1" hangingPunct="1"/>
            <a:r>
              <a:rPr lang="en-US" sz="1600" dirty="0" smtClean="0">
                <a:solidFill>
                  <a:srgbClr val="984807"/>
                </a:solidFill>
                <a:latin typeface="Arial"/>
                <a:cs typeface="Arial"/>
              </a:rPr>
              <a:t>Sample Product </a:t>
            </a:r>
            <a:r>
              <a:rPr lang="en-US" sz="1600" dirty="0">
                <a:solidFill>
                  <a:srgbClr val="984807"/>
                </a:solidFill>
                <a:latin typeface="Arial"/>
                <a:cs typeface="Arial"/>
              </a:rPr>
              <a:t>P</a:t>
            </a:r>
            <a:r>
              <a:rPr lang="en-US" sz="1600" dirty="0" smtClean="0">
                <a:solidFill>
                  <a:srgbClr val="984807"/>
                </a:solidFill>
                <a:latin typeface="Arial"/>
                <a:cs typeface="Arial"/>
              </a:rPr>
              <a:t>age on the MODIS Land Validation </a:t>
            </a:r>
            <a:r>
              <a:rPr lang="en-US" sz="1600" dirty="0">
                <a:solidFill>
                  <a:srgbClr val="984807"/>
                </a:solidFill>
                <a:latin typeface="Arial"/>
                <a:cs typeface="Arial"/>
              </a:rPr>
              <a:t>W</a:t>
            </a:r>
            <a:r>
              <a:rPr lang="en-US" sz="1600" dirty="0" smtClean="0">
                <a:solidFill>
                  <a:srgbClr val="984807"/>
                </a:solidFill>
                <a:latin typeface="Arial"/>
                <a:cs typeface="Arial"/>
              </a:rPr>
              <a:t>ebsite</a:t>
            </a:r>
            <a:endParaRPr lang="en-US" sz="1600" dirty="0">
              <a:solidFill>
                <a:srgbClr val="984807"/>
              </a:solidFill>
              <a:latin typeface="Arial"/>
              <a:cs typeface="Arial"/>
            </a:endParaRPr>
          </a:p>
        </p:txBody>
      </p:sp>
    </p:spTree>
    <p:extLst>
      <p:ext uri="{BB962C8B-B14F-4D97-AF65-F5344CB8AC3E}">
        <p14:creationId xmlns:p14="http://schemas.microsoft.com/office/powerpoint/2010/main" val="1031986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828"/>
            <a:ext cx="8229600" cy="987767"/>
          </a:xfrm>
        </p:spPr>
        <p:txBody>
          <a:bodyPr>
            <a:normAutofit/>
          </a:bodyPr>
          <a:lstStyle/>
          <a:p>
            <a:r>
              <a:rPr lang="en-US" sz="2400" dirty="0" smtClean="0">
                <a:solidFill>
                  <a:srgbClr val="0000FF"/>
                </a:solidFill>
              </a:rPr>
              <a:t>MODIS Ocean New Uncertainty Estimates</a:t>
            </a:r>
            <a:endParaRPr lang="en-US" sz="2400" dirty="0">
              <a:solidFill>
                <a:srgbClr val="0000FF"/>
              </a:solidFill>
            </a:endParaRPr>
          </a:p>
        </p:txBody>
      </p:sp>
      <p:pic>
        <p:nvPicPr>
          <p:cNvPr id="8" name="Picture 12" descr="A20140012014365.L3m_YR_GIOP_adg_unc_443_giop_9km.pn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374650" y="3875088"/>
            <a:ext cx="41148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3" descr="A20140012014365.L3m_YR_GIOP_bbp_unc_443_giop_9km.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4646613" y="3873500"/>
            <a:ext cx="41148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7" descr="GIOP_bbp_unc_443_giop_colorscale.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584700" y="5900738"/>
            <a:ext cx="4219575"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8" descr="GIOP_adg_unc_443_giop_colorscale.png"/>
          <p:cNvPicPr>
            <a:picLocks noChangeAspect="1"/>
          </p:cNvPicPr>
          <p:nvPr/>
        </p:nvPicPr>
        <p:blipFill rotWithShape="1">
          <a:blip r:embed="rId5">
            <a:extLst>
              <a:ext uri="{28A0092B-C50C-407E-A947-70E740481C1C}">
                <a14:useLocalDpi xmlns:a14="http://schemas.microsoft.com/office/drawing/2010/main"/>
              </a:ext>
            </a:extLst>
          </a:blip>
          <a:srcRect t="36124"/>
          <a:stretch/>
        </p:blipFill>
        <p:spPr bwMode="auto">
          <a:xfrm>
            <a:off x="317500" y="6190388"/>
            <a:ext cx="4151313" cy="53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descr="NASAMeatballFromWinnieH.eps"/>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6538" y="141127"/>
            <a:ext cx="7620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261782" y="5921058"/>
            <a:ext cx="4322918" cy="261610"/>
          </a:xfrm>
          <a:prstGeom prst="rect">
            <a:avLst/>
          </a:prstGeom>
          <a:noFill/>
        </p:spPr>
        <p:txBody>
          <a:bodyPr wrap="none" rtlCol="0">
            <a:spAutoFit/>
          </a:bodyPr>
          <a:lstStyle/>
          <a:p>
            <a:pPr algn="ctr"/>
            <a:r>
              <a:rPr lang="en-US" sz="1100" b="1" dirty="0" smtClean="0"/>
              <a:t>Uncertainty on absorption due to gelbstof and detritus at 443 nm (m</a:t>
            </a:r>
            <a:r>
              <a:rPr lang="en-US" sz="1100" b="1" baseline="30000" dirty="0" smtClean="0"/>
              <a:t>-1</a:t>
            </a:r>
            <a:r>
              <a:rPr lang="en-US" sz="1100" b="1" dirty="0" smtClean="0"/>
              <a:t>)</a:t>
            </a:r>
            <a:endParaRPr lang="en-US" sz="1100" b="1" dirty="0"/>
          </a:p>
        </p:txBody>
      </p:sp>
      <p:sp>
        <p:nvSpPr>
          <p:cNvPr id="14" name="Content Placeholder 2"/>
          <p:cNvSpPr>
            <a:spLocks noGrp="1"/>
          </p:cNvSpPr>
          <p:nvPr>
            <p:ph idx="1"/>
          </p:nvPr>
        </p:nvSpPr>
        <p:spPr>
          <a:xfrm>
            <a:off x="469900" y="1203025"/>
            <a:ext cx="8229600" cy="1878354"/>
          </a:xfrm>
        </p:spPr>
        <p:txBody>
          <a:bodyPr>
            <a:normAutofit/>
          </a:bodyPr>
          <a:lstStyle/>
          <a:p>
            <a:r>
              <a:rPr lang="en-US" sz="2000" dirty="0" smtClean="0"/>
              <a:t>The new Aqua MODIS inherent optical properties (IOP) products will include root-mean-square uncertainty estimates for each pixel (see sample images below). </a:t>
            </a:r>
          </a:p>
          <a:p>
            <a:r>
              <a:rPr lang="en-US" sz="2000" dirty="0" smtClean="0"/>
              <a:t>The enhanced Aqua MODIS SST product suite will include uncertainty estimates (root mean square and bias) for each pixel.</a:t>
            </a:r>
            <a:endParaRPr lang="en-US" sz="2000" dirty="0"/>
          </a:p>
        </p:txBody>
      </p:sp>
      <p:sp>
        <p:nvSpPr>
          <p:cNvPr id="3" name="TextBox 2"/>
          <p:cNvSpPr txBox="1"/>
          <p:nvPr/>
        </p:nvSpPr>
        <p:spPr>
          <a:xfrm>
            <a:off x="1171610" y="3169724"/>
            <a:ext cx="6793388" cy="646331"/>
          </a:xfrm>
          <a:prstGeom prst="rect">
            <a:avLst/>
          </a:prstGeom>
          <a:noFill/>
        </p:spPr>
        <p:txBody>
          <a:bodyPr wrap="square" rtlCol="0">
            <a:spAutoFit/>
          </a:bodyPr>
          <a:lstStyle/>
          <a:p>
            <a:pPr algn="ctr"/>
            <a:r>
              <a:rPr lang="en-US" dirty="0" smtClean="0">
                <a:solidFill>
                  <a:srgbClr val="984807"/>
                </a:solidFill>
              </a:rPr>
              <a:t>Mapped uncertainties for the gelbstof and backscatter global images provided above in the response to Science Panel #5</a:t>
            </a:r>
            <a:endParaRPr lang="en-US" dirty="0">
              <a:solidFill>
                <a:srgbClr val="984807"/>
              </a:solidFill>
            </a:endParaRPr>
          </a:p>
        </p:txBody>
      </p:sp>
    </p:spTree>
    <p:extLst>
      <p:ext uri="{BB962C8B-B14F-4D97-AF65-F5344CB8AC3E}">
        <p14:creationId xmlns:p14="http://schemas.microsoft.com/office/powerpoint/2010/main" val="2242937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2278" y="168795"/>
            <a:ext cx="8163638" cy="1149403"/>
          </a:xfrm>
        </p:spPr>
        <p:txBody>
          <a:bodyPr>
            <a:noAutofit/>
          </a:bodyPr>
          <a:lstStyle/>
          <a:p>
            <a:r>
              <a:rPr lang="en-US" sz="2000" dirty="0" smtClean="0">
                <a:solidFill>
                  <a:srgbClr val="0000FF"/>
                </a:solidFill>
              </a:rPr>
              <a:t>National Interest Panel #15: EPA </a:t>
            </a:r>
            <a:r>
              <a:rPr lang="en-US" sz="2000" dirty="0">
                <a:solidFill>
                  <a:srgbClr val="0000FF"/>
                </a:solidFill>
              </a:rPr>
              <a:t>and CDC asked if MODIS/AOD products could be provided at the same resolution as the Community Multi-scale Air Quality (CMAQ) model.  CMAQ operates at a </a:t>
            </a:r>
            <a:r>
              <a:rPr lang="en-US" sz="2000" dirty="0" smtClean="0">
                <a:solidFill>
                  <a:srgbClr val="0000FF"/>
                </a:solidFill>
              </a:rPr>
              <a:t>4 km </a:t>
            </a:r>
            <a:r>
              <a:rPr lang="en-US" sz="2000" dirty="0">
                <a:solidFill>
                  <a:srgbClr val="0000FF"/>
                </a:solidFill>
              </a:rPr>
              <a:t>and </a:t>
            </a:r>
            <a:r>
              <a:rPr lang="en-US" sz="2000" dirty="0" smtClean="0">
                <a:solidFill>
                  <a:srgbClr val="0000FF"/>
                </a:solidFill>
              </a:rPr>
              <a:t>12 km </a:t>
            </a:r>
            <a:r>
              <a:rPr lang="en-US" sz="2000" dirty="0">
                <a:solidFill>
                  <a:srgbClr val="0000FF"/>
                </a:solidFill>
              </a:rPr>
              <a:t>resolution.</a:t>
            </a:r>
          </a:p>
        </p:txBody>
      </p:sp>
      <p:sp>
        <p:nvSpPr>
          <p:cNvPr id="3" name="Content Placeholder 2"/>
          <p:cNvSpPr>
            <a:spLocks noGrp="1"/>
          </p:cNvSpPr>
          <p:nvPr>
            <p:ph idx="1"/>
          </p:nvPr>
        </p:nvSpPr>
        <p:spPr>
          <a:xfrm>
            <a:off x="457200" y="1400053"/>
            <a:ext cx="8229600" cy="3314672"/>
          </a:xfrm>
        </p:spPr>
        <p:txBody>
          <a:bodyPr>
            <a:normAutofit/>
          </a:bodyPr>
          <a:lstStyle/>
          <a:p>
            <a:r>
              <a:rPr lang="en-US" sz="1800" dirty="0" smtClean="0"/>
              <a:t>There are technical reasons for the two resolutions that are currently being used for the MODIS </a:t>
            </a:r>
            <a:r>
              <a:rPr lang="en-US" sz="1800" dirty="0"/>
              <a:t>aerosol </a:t>
            </a:r>
            <a:r>
              <a:rPr lang="en-US" sz="1800" dirty="0" smtClean="0"/>
              <a:t>products, 10 x 10 </a:t>
            </a:r>
            <a:r>
              <a:rPr lang="en-US" sz="1800" dirty="0"/>
              <a:t>km </a:t>
            </a:r>
            <a:r>
              <a:rPr lang="en-US" sz="1800" dirty="0" smtClean="0"/>
              <a:t>for the standard (traditional</a:t>
            </a:r>
            <a:r>
              <a:rPr lang="en-US" sz="1800" dirty="0"/>
              <a:t>) </a:t>
            </a:r>
            <a:r>
              <a:rPr lang="en-US" sz="1800" dirty="0" smtClean="0"/>
              <a:t>product </a:t>
            </a:r>
            <a:r>
              <a:rPr lang="en-US" sz="1800" dirty="0"/>
              <a:t>and </a:t>
            </a:r>
            <a:r>
              <a:rPr lang="en-US" sz="1800" dirty="0" smtClean="0"/>
              <a:t>3 x 3 </a:t>
            </a:r>
            <a:r>
              <a:rPr lang="en-US" sz="1800" dirty="0"/>
              <a:t>km </a:t>
            </a:r>
            <a:r>
              <a:rPr lang="en-US" sz="1800" dirty="0" smtClean="0"/>
              <a:t>for a newer product. </a:t>
            </a:r>
            <a:r>
              <a:rPr lang="en-US" sz="1800" dirty="0"/>
              <a:t> </a:t>
            </a:r>
            <a:endParaRPr lang="en-US" sz="1800" dirty="0" smtClean="0"/>
          </a:p>
          <a:p>
            <a:pPr lvl="1"/>
            <a:r>
              <a:rPr lang="en-US" sz="1400" dirty="0"/>
              <a:t>Original MODIS data used for aerosol retrieval are collected at either 500 m or 1 km resolutions, depending on the band. </a:t>
            </a:r>
            <a:r>
              <a:rPr lang="en-US" sz="1400" dirty="0" smtClean="0"/>
              <a:t>The </a:t>
            </a:r>
            <a:r>
              <a:rPr lang="en-US" sz="1400" dirty="0"/>
              <a:t>MODIS mirror covers 10 </a:t>
            </a:r>
            <a:r>
              <a:rPr lang="en-US" sz="1400" dirty="0" smtClean="0"/>
              <a:t>scan lines </a:t>
            </a:r>
            <a:r>
              <a:rPr lang="en-US" sz="1400" dirty="0"/>
              <a:t>of 1 km pixels </a:t>
            </a:r>
            <a:r>
              <a:rPr lang="en-US" sz="1400" dirty="0" smtClean="0"/>
              <a:t>or </a:t>
            </a:r>
            <a:r>
              <a:rPr lang="en-US" sz="1400" dirty="0"/>
              <a:t>20 </a:t>
            </a:r>
            <a:r>
              <a:rPr lang="en-US" sz="1400" dirty="0" smtClean="0"/>
              <a:t>scan lines </a:t>
            </a:r>
            <a:r>
              <a:rPr lang="en-US" sz="1400" dirty="0"/>
              <a:t>of 500 </a:t>
            </a:r>
            <a:r>
              <a:rPr lang="en-US" sz="1400" dirty="0" smtClean="0"/>
              <a:t>m pixels, enabling a 10 </a:t>
            </a:r>
            <a:r>
              <a:rPr lang="en-US" sz="1400" dirty="0"/>
              <a:t>km product </a:t>
            </a:r>
            <a:r>
              <a:rPr lang="en-US" sz="1400" dirty="0" smtClean="0"/>
              <a:t>to keep </a:t>
            </a:r>
            <a:r>
              <a:rPr lang="en-US" sz="1400" dirty="0"/>
              <a:t>scan lines together. </a:t>
            </a:r>
            <a:r>
              <a:rPr lang="en-US" sz="1400" dirty="0" smtClean="0"/>
              <a:t> </a:t>
            </a:r>
            <a:r>
              <a:rPr lang="en-US" sz="1400" dirty="0"/>
              <a:t> </a:t>
            </a:r>
            <a:endParaRPr lang="en-US" sz="1400" dirty="0" smtClean="0"/>
          </a:p>
          <a:p>
            <a:pPr lvl="1"/>
            <a:r>
              <a:rPr lang="en-US" sz="1400" dirty="0" smtClean="0"/>
              <a:t>The </a:t>
            </a:r>
            <a:r>
              <a:rPr lang="en-US" sz="1400" dirty="0"/>
              <a:t>3 km </a:t>
            </a:r>
            <a:r>
              <a:rPr lang="en-US" sz="1400" dirty="0" smtClean="0"/>
              <a:t>resolution</a:t>
            </a:r>
            <a:r>
              <a:rPr lang="en-US" sz="1400" dirty="0"/>
              <a:t> </a:t>
            </a:r>
            <a:r>
              <a:rPr lang="en-US" sz="1400" dirty="0" smtClean="0"/>
              <a:t>was </a:t>
            </a:r>
            <a:r>
              <a:rPr lang="en-US" sz="1400" dirty="0"/>
              <a:t>primarily chosen because of tests in the cloud-masking algorithm that use the spatial variability of 3 x 3 pixel arrays. Since one of these tests is performed using the 1378 nm band, </a:t>
            </a:r>
            <a:r>
              <a:rPr lang="en-US" sz="1400" dirty="0" smtClean="0"/>
              <a:t>at </a:t>
            </a:r>
            <a:r>
              <a:rPr lang="en-US" sz="1400" dirty="0"/>
              <a:t>1 km resolution, 3 km x 3 km was the minimum size </a:t>
            </a:r>
            <a:r>
              <a:rPr lang="en-US" sz="1400" dirty="0" smtClean="0"/>
              <a:t>that </a:t>
            </a:r>
            <a:r>
              <a:rPr lang="en-US" sz="1400" dirty="0"/>
              <a:t>could </a:t>
            </a:r>
            <a:r>
              <a:rPr lang="en-US" sz="1400" dirty="0" smtClean="0"/>
              <a:t>be used </a:t>
            </a:r>
            <a:r>
              <a:rPr lang="en-US" sz="1400" dirty="0"/>
              <a:t>to perform 3 x 3 tests in this channel. </a:t>
            </a:r>
          </a:p>
          <a:p>
            <a:r>
              <a:rPr lang="en-US" sz="1800" dirty="0" smtClean="0"/>
              <a:t>Resolutions of 4 x 4 km </a:t>
            </a:r>
            <a:r>
              <a:rPr lang="en-US" sz="1800" dirty="0"/>
              <a:t>or </a:t>
            </a:r>
            <a:r>
              <a:rPr lang="en-US" sz="1800" dirty="0" smtClean="0"/>
              <a:t>12 x 12 </a:t>
            </a:r>
            <a:r>
              <a:rPr lang="en-US" sz="1800" dirty="0"/>
              <a:t>km </a:t>
            </a:r>
            <a:r>
              <a:rPr lang="en-US" sz="1800" dirty="0" smtClean="0"/>
              <a:t>would </a:t>
            </a:r>
            <a:r>
              <a:rPr lang="en-US" sz="1800" dirty="0"/>
              <a:t>better match CMAQ, but would be harder to adopt in </a:t>
            </a:r>
            <a:r>
              <a:rPr lang="en-US" sz="1800" dirty="0" smtClean="0"/>
              <a:t>practice and are not planned at the moment.</a:t>
            </a:r>
          </a:p>
        </p:txBody>
      </p:sp>
      <p:pic>
        <p:nvPicPr>
          <p:cNvPr id="4" name="Picture 5" descr="NASAMeatballFromWinnieH.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538" y="141127"/>
            <a:ext cx="7620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MODISAerosolProductSample.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4103" y="4518410"/>
            <a:ext cx="5564815" cy="2301101"/>
          </a:xfrm>
          <a:prstGeom prst="rect">
            <a:avLst/>
          </a:prstGeom>
        </p:spPr>
      </p:pic>
      <p:sp>
        <p:nvSpPr>
          <p:cNvPr id="6" name="TextBox 5"/>
          <p:cNvSpPr txBox="1"/>
          <p:nvPr/>
        </p:nvSpPr>
        <p:spPr>
          <a:xfrm>
            <a:off x="269403" y="4887919"/>
            <a:ext cx="3126973" cy="1323439"/>
          </a:xfrm>
          <a:prstGeom prst="rect">
            <a:avLst/>
          </a:prstGeom>
          <a:noFill/>
        </p:spPr>
        <p:txBody>
          <a:bodyPr wrap="square" rtlCol="0">
            <a:spAutoFit/>
          </a:bodyPr>
          <a:lstStyle/>
          <a:p>
            <a:r>
              <a:rPr lang="en-US" sz="1600" dirty="0" smtClean="0">
                <a:solidFill>
                  <a:schemeClr val="accent6">
                    <a:lumMod val="50000"/>
                  </a:schemeClr>
                </a:solidFill>
              </a:rPr>
              <a:t>MODIS aerosol optical depth (AOD) in the Chesapeake Bay region on August 7, 2010, at resolutions of 10 km (left image) and 3 km (right image).</a:t>
            </a:r>
            <a:endParaRPr lang="en-US" sz="1600" dirty="0">
              <a:solidFill>
                <a:schemeClr val="accent6">
                  <a:lumMod val="50000"/>
                </a:schemeClr>
              </a:solidFill>
            </a:endParaRPr>
          </a:p>
        </p:txBody>
      </p:sp>
      <p:pic>
        <p:nvPicPr>
          <p:cNvPr id="7" name="Picture 6" descr="MODIS AOD Scale.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675" y="6525398"/>
            <a:ext cx="3307565" cy="254428"/>
          </a:xfrm>
          <a:prstGeom prst="rect">
            <a:avLst/>
          </a:prstGeom>
        </p:spPr>
      </p:pic>
      <p:sp>
        <p:nvSpPr>
          <p:cNvPr id="8" name="TextBox 7"/>
          <p:cNvSpPr txBox="1"/>
          <p:nvPr/>
        </p:nvSpPr>
        <p:spPr>
          <a:xfrm>
            <a:off x="1124218" y="6257526"/>
            <a:ext cx="1330788" cy="307777"/>
          </a:xfrm>
          <a:prstGeom prst="rect">
            <a:avLst/>
          </a:prstGeom>
          <a:noFill/>
        </p:spPr>
        <p:txBody>
          <a:bodyPr wrap="none" rtlCol="0">
            <a:spAutoFit/>
          </a:bodyPr>
          <a:lstStyle/>
          <a:p>
            <a:r>
              <a:rPr lang="en-US" sz="1400" dirty="0" smtClean="0"/>
              <a:t>AOD color scale</a:t>
            </a:r>
            <a:endParaRPr lang="en-US" sz="1400" dirty="0"/>
          </a:p>
        </p:txBody>
      </p:sp>
    </p:spTree>
    <p:extLst>
      <p:ext uri="{BB962C8B-B14F-4D97-AF65-F5344CB8AC3E}">
        <p14:creationId xmlns:p14="http://schemas.microsoft.com/office/powerpoint/2010/main" val="16854123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124" y="111064"/>
            <a:ext cx="7928087" cy="1415202"/>
          </a:xfrm>
        </p:spPr>
        <p:txBody>
          <a:bodyPr>
            <a:normAutofit/>
          </a:bodyPr>
          <a:lstStyle/>
          <a:p>
            <a:r>
              <a:rPr lang="en-US" sz="2000" dirty="0" smtClean="0">
                <a:solidFill>
                  <a:srgbClr val="0000FF"/>
                </a:solidFill>
              </a:rPr>
              <a:t>Technical Panel #17: Please </a:t>
            </a:r>
            <a:r>
              <a:rPr lang="en-US" sz="2000" dirty="0">
                <a:solidFill>
                  <a:srgbClr val="0000FF"/>
                </a:solidFill>
              </a:rPr>
              <a:t>provide status of the Guidance, Navigation, and </a:t>
            </a:r>
            <a:r>
              <a:rPr lang="en-US" sz="2000" dirty="0" smtClean="0">
                <a:solidFill>
                  <a:srgbClr val="0000FF"/>
                </a:solidFill>
              </a:rPr>
              <a:t>Control (GN&amp;C) </a:t>
            </a:r>
            <a:r>
              <a:rPr lang="en-US" sz="2000" dirty="0">
                <a:solidFill>
                  <a:srgbClr val="0000FF"/>
                </a:solidFill>
              </a:rPr>
              <a:t>subsystem performance with supporting trending and threshold data.  Please discuss how well pointing performance has been maintained. </a:t>
            </a:r>
            <a:r>
              <a:rPr lang="en-US" sz="2000" dirty="0" smtClean="0">
                <a:solidFill>
                  <a:srgbClr val="0000FF"/>
                </a:solidFill>
              </a:rPr>
              <a:t>[Here showing a 1-slide summary of 3 slides.]</a:t>
            </a:r>
            <a:endParaRPr lang="en-US" sz="2000" dirty="0">
              <a:solidFill>
                <a:srgbClr val="0000FF"/>
              </a:solidFill>
            </a:endParaRPr>
          </a:p>
        </p:txBody>
      </p:sp>
      <p:sp>
        <p:nvSpPr>
          <p:cNvPr id="3" name="Content Placeholder 2"/>
          <p:cNvSpPr>
            <a:spLocks noGrp="1"/>
          </p:cNvSpPr>
          <p:nvPr>
            <p:ph idx="1"/>
          </p:nvPr>
        </p:nvSpPr>
        <p:spPr>
          <a:xfrm>
            <a:off x="663876" y="1456321"/>
            <a:ext cx="7783767" cy="1992340"/>
          </a:xfrm>
        </p:spPr>
        <p:txBody>
          <a:bodyPr>
            <a:normAutofit fontScale="92500"/>
          </a:bodyPr>
          <a:lstStyle/>
          <a:p>
            <a:r>
              <a:rPr lang="en-US" sz="2400" dirty="0" smtClean="0"/>
              <a:t>The GN&amp;C subsystem, which controls the spacecraft pointing, is performing excellently, with no degradation since the beginning of the mission.</a:t>
            </a:r>
          </a:p>
          <a:p>
            <a:r>
              <a:rPr lang="en-US" sz="2400" dirty="0" smtClean="0"/>
              <a:t>There has been no observable long-term trend showing any problems with attitude determination or control functions.</a:t>
            </a:r>
          </a:p>
        </p:txBody>
      </p:sp>
      <p:pic>
        <p:nvPicPr>
          <p:cNvPr id="4" name="Picture 5" descr="NASAMeatballFromWinnieH.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6538" y="141127"/>
            <a:ext cx="7620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p:nvPr/>
        </p:nvPicPr>
        <p:blipFill rotWithShape="1">
          <a:blip r:embed="rId3"/>
          <a:srcRect l="988" t="12275" r="1170"/>
          <a:stretch/>
        </p:blipFill>
        <p:spPr>
          <a:xfrm>
            <a:off x="3091517" y="3350166"/>
            <a:ext cx="5815397" cy="3456537"/>
          </a:xfrm>
          <a:prstGeom prst="rect">
            <a:avLst/>
          </a:prstGeom>
        </p:spPr>
      </p:pic>
      <p:sp>
        <p:nvSpPr>
          <p:cNvPr id="6" name="TextBox 5"/>
          <p:cNvSpPr txBox="1"/>
          <p:nvPr/>
        </p:nvSpPr>
        <p:spPr>
          <a:xfrm>
            <a:off x="232038" y="3918011"/>
            <a:ext cx="2576123" cy="1323439"/>
          </a:xfrm>
          <a:prstGeom prst="rect">
            <a:avLst/>
          </a:prstGeom>
          <a:noFill/>
        </p:spPr>
        <p:txBody>
          <a:bodyPr wrap="square" rtlCol="0">
            <a:spAutoFit/>
          </a:bodyPr>
          <a:lstStyle/>
          <a:p>
            <a:r>
              <a:rPr lang="en-US" sz="1600" dirty="0" smtClean="0">
                <a:solidFill>
                  <a:srgbClr val="984807"/>
                </a:solidFill>
              </a:rPr>
              <a:t>Daily Maximum, Minimum, and Mean Aqua Pointing Errors (in arc-seconds) for the Roll (blue), Pitch (red), and Yaw (green)</a:t>
            </a:r>
            <a:endParaRPr lang="en-US" sz="1600" dirty="0">
              <a:solidFill>
                <a:srgbClr val="984807"/>
              </a:solidFill>
            </a:endParaRPr>
          </a:p>
        </p:txBody>
      </p:sp>
    </p:spTree>
    <p:extLst>
      <p:ext uri="{BB962C8B-B14F-4D97-AF65-F5344CB8AC3E}">
        <p14:creationId xmlns:p14="http://schemas.microsoft.com/office/powerpoint/2010/main" val="16854123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68" y="181221"/>
            <a:ext cx="8203273" cy="656977"/>
          </a:xfrm>
        </p:spPr>
        <p:txBody>
          <a:bodyPr>
            <a:noAutofit/>
          </a:bodyPr>
          <a:lstStyle/>
          <a:p>
            <a:r>
              <a:rPr lang="en-US" sz="2400" dirty="0" smtClean="0">
                <a:solidFill>
                  <a:srgbClr val="0000FF"/>
                </a:solidFill>
              </a:rPr>
              <a:t>Terra’s Instrument Suite</a:t>
            </a:r>
            <a:endParaRPr lang="en-US" sz="2400" dirty="0">
              <a:solidFill>
                <a:srgbClr val="0000FF"/>
              </a:solidFill>
            </a:endParaRPr>
          </a:p>
        </p:txBody>
      </p:sp>
      <p:sp>
        <p:nvSpPr>
          <p:cNvPr id="3" name="Content Placeholder 2"/>
          <p:cNvSpPr>
            <a:spLocks noGrp="1"/>
          </p:cNvSpPr>
          <p:nvPr>
            <p:ph idx="1"/>
          </p:nvPr>
        </p:nvSpPr>
        <p:spPr>
          <a:xfrm>
            <a:off x="287462" y="864128"/>
            <a:ext cx="4556849" cy="5993872"/>
          </a:xfrm>
        </p:spPr>
        <p:txBody>
          <a:bodyPr>
            <a:normAutofit fontScale="62500" lnSpcReduction="20000"/>
          </a:bodyPr>
          <a:lstStyle/>
          <a:p>
            <a:r>
              <a:rPr lang="en-US" dirty="0" smtClean="0"/>
              <a:t>ASTER: </a:t>
            </a:r>
            <a:r>
              <a:rPr lang="en-US" sz="2900" dirty="0" smtClean="0">
                <a:solidFill>
                  <a:schemeClr val="bg1">
                    <a:lumMod val="50000"/>
                  </a:schemeClr>
                </a:solidFill>
              </a:rPr>
              <a:t>Advanced Spaceborne Thermal Emission and Reflection Radiometer</a:t>
            </a:r>
            <a:endParaRPr lang="en-US" sz="2900" dirty="0">
              <a:solidFill>
                <a:schemeClr val="bg1">
                  <a:lumMod val="50000"/>
                </a:schemeClr>
              </a:solidFill>
            </a:endParaRPr>
          </a:p>
          <a:p>
            <a:pPr lvl="1"/>
            <a:r>
              <a:rPr lang="en-US" dirty="0"/>
              <a:t>Hi-resolution, multi-spectral </a:t>
            </a:r>
            <a:r>
              <a:rPr lang="en-US" dirty="0" smtClean="0"/>
              <a:t>images, 15 </a:t>
            </a:r>
            <a:r>
              <a:rPr lang="en-US" dirty="0"/>
              <a:t>m -</a:t>
            </a:r>
            <a:r>
              <a:rPr lang="en-US" dirty="0" smtClean="0"/>
              <a:t> </a:t>
            </a:r>
            <a:r>
              <a:rPr lang="en-US" dirty="0"/>
              <a:t>90 m resolution, plus stereo</a:t>
            </a:r>
          </a:p>
          <a:p>
            <a:r>
              <a:rPr lang="en-US" dirty="0" smtClean="0"/>
              <a:t>CERES: </a:t>
            </a:r>
            <a:r>
              <a:rPr lang="en-US" sz="2900" dirty="0" smtClean="0">
                <a:solidFill>
                  <a:srgbClr val="7F7F7F"/>
                </a:solidFill>
              </a:rPr>
              <a:t>Clouds and the Earth’s Radiant Energy System</a:t>
            </a:r>
            <a:endParaRPr lang="en-US" sz="2900" dirty="0">
              <a:solidFill>
                <a:srgbClr val="7F7F7F"/>
              </a:solidFill>
            </a:endParaRPr>
          </a:p>
          <a:p>
            <a:pPr lvl="1"/>
            <a:r>
              <a:rPr lang="en-US" dirty="0"/>
              <a:t>Measures Earth’s </a:t>
            </a:r>
            <a:r>
              <a:rPr lang="en-US" dirty="0" smtClean="0"/>
              <a:t>reflected shortwave and outgoing longwave radiation</a:t>
            </a:r>
          </a:p>
          <a:p>
            <a:r>
              <a:rPr lang="en-US" dirty="0" smtClean="0"/>
              <a:t>MISR: </a:t>
            </a:r>
            <a:r>
              <a:rPr lang="en-US" sz="3300" dirty="0" smtClean="0">
                <a:solidFill>
                  <a:srgbClr val="7F7F7F"/>
                </a:solidFill>
              </a:rPr>
              <a:t>Multi-angle Imaging Spectroradiometer</a:t>
            </a:r>
            <a:endParaRPr lang="en-US" sz="3300" dirty="0">
              <a:solidFill>
                <a:srgbClr val="7F7F7F"/>
              </a:solidFill>
            </a:endParaRPr>
          </a:p>
          <a:p>
            <a:pPr lvl="1"/>
            <a:r>
              <a:rPr lang="en-US" dirty="0"/>
              <a:t>Global multiangle images of aerosol, cloud, and surface characteristics</a:t>
            </a:r>
          </a:p>
          <a:p>
            <a:r>
              <a:rPr lang="en-US" dirty="0" smtClean="0"/>
              <a:t>MODIS: </a:t>
            </a:r>
            <a:r>
              <a:rPr lang="en-US" sz="2900" dirty="0" smtClean="0">
                <a:solidFill>
                  <a:srgbClr val="7F7F7F"/>
                </a:solidFill>
              </a:rPr>
              <a:t>Moderate Resolution Imaging Spectroradiometer</a:t>
            </a:r>
            <a:endParaRPr lang="en-US" sz="2900" dirty="0">
              <a:solidFill>
                <a:srgbClr val="7F7F7F"/>
              </a:solidFill>
            </a:endParaRPr>
          </a:p>
          <a:p>
            <a:pPr lvl="1"/>
            <a:r>
              <a:rPr lang="en-US" dirty="0"/>
              <a:t>1-2 day global coverage  in 36 </a:t>
            </a:r>
            <a:r>
              <a:rPr lang="en-US" dirty="0" smtClean="0"/>
              <a:t>wavelengths, </a:t>
            </a:r>
            <a:r>
              <a:rPr lang="en-US" dirty="0"/>
              <a:t>250 m -</a:t>
            </a:r>
            <a:r>
              <a:rPr lang="en-US" dirty="0" smtClean="0"/>
              <a:t> </a:t>
            </a:r>
            <a:r>
              <a:rPr lang="en-US" dirty="0"/>
              <a:t>1 km resolution</a:t>
            </a:r>
          </a:p>
          <a:p>
            <a:r>
              <a:rPr lang="en-US" dirty="0" smtClean="0"/>
              <a:t>MOPITT: </a:t>
            </a:r>
            <a:r>
              <a:rPr lang="en-US" sz="2900" dirty="0" smtClean="0">
                <a:solidFill>
                  <a:srgbClr val="7F7F7F"/>
                </a:solidFill>
              </a:rPr>
              <a:t>Measurements of Pollution in the Troposphere</a:t>
            </a:r>
            <a:endParaRPr lang="en-US" sz="2900" dirty="0">
              <a:solidFill>
                <a:srgbClr val="7F7F7F"/>
              </a:solidFill>
            </a:endParaRPr>
          </a:p>
          <a:p>
            <a:pPr lvl="1"/>
            <a:r>
              <a:rPr lang="en-US" dirty="0"/>
              <a:t>Global measures of </a:t>
            </a:r>
            <a:r>
              <a:rPr lang="en-US" dirty="0" smtClean="0"/>
              <a:t>CO</a:t>
            </a:r>
          </a:p>
          <a:p>
            <a:r>
              <a:rPr lang="en-US" dirty="0"/>
              <a:t>All </a:t>
            </a:r>
            <a:r>
              <a:rPr lang="en-US" dirty="0" smtClean="0"/>
              <a:t>instruments </a:t>
            </a:r>
            <a:r>
              <a:rPr lang="en-US" dirty="0"/>
              <a:t>except ASTER’s </a:t>
            </a:r>
            <a:r>
              <a:rPr lang="en-US" dirty="0" smtClean="0"/>
              <a:t>shortwave infrared (SWIR) bands are fully </a:t>
            </a:r>
            <a:r>
              <a:rPr lang="en-US" dirty="0"/>
              <a:t>operational </a:t>
            </a:r>
          </a:p>
        </p:txBody>
      </p:sp>
      <p:pic>
        <p:nvPicPr>
          <p:cNvPr id="4" name="Picture 5" descr="NASAMeatballFromWinnieH.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6538" y="141127"/>
            <a:ext cx="7620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noChangeArrowheads="1"/>
          </p:cNvPicPr>
          <p:nvPr/>
        </p:nvPicPr>
        <p:blipFill>
          <a:blip r:embed="rId3" cstate="print"/>
          <a:srcRect/>
          <a:stretch>
            <a:fillRect/>
          </a:stretch>
        </p:blipFill>
        <p:spPr bwMode="auto">
          <a:xfrm>
            <a:off x="4844311" y="1802566"/>
            <a:ext cx="3952027" cy="3962400"/>
          </a:xfrm>
          <a:prstGeom prst="rect">
            <a:avLst/>
          </a:prstGeom>
          <a:noFill/>
          <a:ln w="9525">
            <a:noFill/>
            <a:miter lim="800000"/>
            <a:headEnd/>
            <a:tailEnd/>
          </a:ln>
          <a:effectLst/>
        </p:spPr>
      </p:pic>
    </p:spTree>
    <p:extLst>
      <p:ext uri="{BB962C8B-B14F-4D97-AF65-F5344CB8AC3E}">
        <p14:creationId xmlns:p14="http://schemas.microsoft.com/office/powerpoint/2010/main" val="139116389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685800" y="76200"/>
            <a:ext cx="7772400" cy="717598"/>
          </a:xfrm>
        </p:spPr>
        <p:txBody>
          <a:bodyPr>
            <a:normAutofit/>
          </a:bodyPr>
          <a:lstStyle/>
          <a:p>
            <a:pPr eaLnBrk="1" hangingPunct="1"/>
            <a:r>
              <a:rPr lang="en-US" sz="2400" dirty="0" smtClean="0">
                <a:solidFill>
                  <a:srgbClr val="0000FF"/>
                </a:solidFill>
                <a:latin typeface="Arial" charset="0"/>
                <a:ea typeface="ＭＳ Ｐゴシック" charset="0"/>
                <a:cs typeface="ＭＳ Ｐゴシック" charset="0"/>
              </a:rPr>
              <a:t>Aqua’s Instrument Suite</a:t>
            </a:r>
            <a:endParaRPr lang="en-US" sz="2400" dirty="0">
              <a:solidFill>
                <a:srgbClr val="0000FF"/>
              </a:solidFill>
              <a:latin typeface="Arial" charset="0"/>
              <a:ea typeface="ＭＳ Ｐゴシック" charset="0"/>
              <a:cs typeface="ＭＳ Ｐゴシック" charset="0"/>
            </a:endParaRPr>
          </a:p>
        </p:txBody>
      </p:sp>
      <p:sp>
        <p:nvSpPr>
          <p:cNvPr id="22530" name="Rectangle 3"/>
          <p:cNvSpPr>
            <a:spLocks noGrp="1" noChangeArrowheads="1"/>
          </p:cNvSpPr>
          <p:nvPr>
            <p:ph type="body" idx="1"/>
          </p:nvPr>
        </p:nvSpPr>
        <p:spPr>
          <a:xfrm>
            <a:off x="292427" y="948820"/>
            <a:ext cx="5623224" cy="3075836"/>
          </a:xfrm>
        </p:spPr>
        <p:txBody>
          <a:bodyPr>
            <a:noAutofit/>
          </a:bodyPr>
          <a:lstStyle/>
          <a:p>
            <a:pPr>
              <a:lnSpc>
                <a:spcPct val="110000"/>
              </a:lnSpc>
            </a:pPr>
            <a:r>
              <a:rPr lang="en-US" sz="1600" dirty="0" smtClean="0">
                <a:solidFill>
                  <a:srgbClr val="000000"/>
                </a:solidFill>
                <a:latin typeface="Arial"/>
                <a:ea typeface="ＭＳ Ｐゴシック" charset="0"/>
                <a:cs typeface="Arial"/>
              </a:rPr>
              <a:t>AIRS: Atmospheric </a:t>
            </a:r>
            <a:r>
              <a:rPr lang="en-US" sz="1600" dirty="0">
                <a:solidFill>
                  <a:srgbClr val="000000"/>
                </a:solidFill>
                <a:latin typeface="Arial"/>
                <a:ea typeface="ＭＳ Ｐゴシック" charset="0"/>
                <a:cs typeface="Arial"/>
              </a:rPr>
              <a:t>Infrared Sounder </a:t>
            </a:r>
            <a:r>
              <a:rPr lang="en-US" sz="1600" dirty="0" smtClean="0">
                <a:solidFill>
                  <a:srgbClr val="E46C0A"/>
                </a:solidFill>
                <a:latin typeface="Arial"/>
                <a:ea typeface="ＭＳ Ｐゴシック" charset="0"/>
                <a:cs typeface="Arial"/>
              </a:rPr>
              <a:t>(Excellent </a:t>
            </a:r>
            <a:r>
              <a:rPr lang="en-US" sz="1600" dirty="0">
                <a:solidFill>
                  <a:srgbClr val="E46C0A"/>
                </a:solidFill>
                <a:latin typeface="Arial"/>
                <a:ea typeface="ＭＳ Ｐゴシック" charset="0"/>
                <a:cs typeface="Arial"/>
              </a:rPr>
              <a:t>health</a:t>
            </a:r>
            <a:r>
              <a:rPr lang="en-US" sz="1600" dirty="0" smtClean="0">
                <a:solidFill>
                  <a:srgbClr val="E46C0A"/>
                </a:solidFill>
                <a:latin typeface="Arial"/>
                <a:ea typeface="ＭＳ Ｐゴシック" charset="0"/>
                <a:cs typeface="Arial"/>
              </a:rPr>
              <a:t>)</a:t>
            </a:r>
            <a:endParaRPr lang="en-US" sz="1600" dirty="0">
              <a:solidFill>
                <a:srgbClr val="000000"/>
              </a:solidFill>
              <a:latin typeface="Arial"/>
              <a:ea typeface="ＭＳ Ｐゴシック" charset="0"/>
              <a:cs typeface="Arial"/>
            </a:endParaRPr>
          </a:p>
          <a:p>
            <a:pPr>
              <a:lnSpc>
                <a:spcPct val="110000"/>
              </a:lnSpc>
            </a:pPr>
            <a:r>
              <a:rPr lang="en-US" sz="1600" dirty="0" smtClean="0">
                <a:solidFill>
                  <a:srgbClr val="000000"/>
                </a:solidFill>
                <a:latin typeface="Arial"/>
                <a:ea typeface="ＭＳ Ｐゴシック" charset="0"/>
                <a:cs typeface="Arial"/>
              </a:rPr>
              <a:t>AMSU: Advanced </a:t>
            </a:r>
            <a:r>
              <a:rPr lang="en-US" sz="1600" dirty="0">
                <a:solidFill>
                  <a:srgbClr val="000000"/>
                </a:solidFill>
                <a:latin typeface="Arial"/>
                <a:ea typeface="ＭＳ Ｐゴシック" charset="0"/>
                <a:cs typeface="Arial"/>
              </a:rPr>
              <a:t>Microwave Sounding </a:t>
            </a:r>
            <a:r>
              <a:rPr lang="en-US" sz="1600" dirty="0" smtClean="0">
                <a:solidFill>
                  <a:srgbClr val="000000"/>
                </a:solidFill>
                <a:latin typeface="Arial"/>
                <a:ea typeface="ＭＳ Ｐゴシック" charset="0"/>
                <a:cs typeface="Arial"/>
              </a:rPr>
              <a:t>Unit </a:t>
            </a:r>
            <a:r>
              <a:rPr lang="en-US" sz="1600" dirty="0" smtClean="0">
                <a:solidFill>
                  <a:srgbClr val="E46C0A"/>
                </a:solidFill>
                <a:latin typeface="Arial"/>
                <a:ea typeface="ＭＳ Ｐゴシック" charset="0"/>
                <a:cs typeface="Arial"/>
              </a:rPr>
              <a:t>(Good </a:t>
            </a:r>
            <a:r>
              <a:rPr lang="en-US" sz="1600" dirty="0">
                <a:solidFill>
                  <a:srgbClr val="E46C0A"/>
                </a:solidFill>
                <a:latin typeface="Arial"/>
                <a:ea typeface="ＭＳ Ｐゴシック" charset="0"/>
                <a:cs typeface="Arial"/>
              </a:rPr>
              <a:t>health</a:t>
            </a:r>
            <a:r>
              <a:rPr lang="en-US" sz="1600" dirty="0" smtClean="0">
                <a:solidFill>
                  <a:srgbClr val="E46C0A"/>
                </a:solidFill>
                <a:latin typeface="Arial"/>
                <a:ea typeface="ＭＳ Ｐゴシック" charset="0"/>
                <a:cs typeface="Arial"/>
              </a:rPr>
              <a:t>)</a:t>
            </a:r>
            <a:r>
              <a:rPr lang="en-US" sz="1600" dirty="0" smtClean="0">
                <a:solidFill>
                  <a:srgbClr val="000000"/>
                </a:solidFill>
                <a:latin typeface="Arial"/>
                <a:ea typeface="ＭＳ Ｐゴシック" charset="0"/>
                <a:cs typeface="Arial"/>
              </a:rPr>
              <a:t> </a:t>
            </a:r>
            <a:endParaRPr lang="en-US" sz="1600" dirty="0">
              <a:solidFill>
                <a:srgbClr val="000000"/>
              </a:solidFill>
              <a:latin typeface="Arial"/>
              <a:ea typeface="ＭＳ Ｐゴシック" charset="0"/>
              <a:cs typeface="Arial"/>
            </a:endParaRPr>
          </a:p>
          <a:p>
            <a:pPr eaLnBrk="1" hangingPunct="1">
              <a:lnSpc>
                <a:spcPct val="110000"/>
              </a:lnSpc>
            </a:pPr>
            <a:r>
              <a:rPr lang="en-US" sz="1600" dirty="0" smtClean="0">
                <a:solidFill>
                  <a:srgbClr val="000000"/>
                </a:solidFill>
                <a:latin typeface="Arial"/>
                <a:ea typeface="ＭＳ Ｐゴシック" charset="0"/>
                <a:cs typeface="Arial"/>
              </a:rPr>
              <a:t>HSB: Humidity </a:t>
            </a:r>
            <a:r>
              <a:rPr lang="en-US" sz="1600" dirty="0">
                <a:solidFill>
                  <a:srgbClr val="000000"/>
                </a:solidFill>
                <a:latin typeface="Arial"/>
                <a:ea typeface="ＭＳ Ｐゴシック" charset="0"/>
                <a:cs typeface="Arial"/>
              </a:rPr>
              <a:t>Sounder for </a:t>
            </a:r>
            <a:r>
              <a:rPr lang="en-US" sz="1600" dirty="0" smtClean="0">
                <a:solidFill>
                  <a:srgbClr val="000000"/>
                </a:solidFill>
                <a:latin typeface="Arial"/>
                <a:ea typeface="ＭＳ Ｐゴシック" charset="0"/>
                <a:cs typeface="Arial"/>
              </a:rPr>
              <a:t>Brazil </a:t>
            </a:r>
            <a:r>
              <a:rPr lang="en-US" sz="1600" dirty="0" smtClean="0">
                <a:solidFill>
                  <a:srgbClr val="E46C0A"/>
                </a:solidFill>
                <a:latin typeface="Arial"/>
                <a:ea typeface="ＭＳ Ｐゴシック" charset="0"/>
                <a:cs typeface="Arial"/>
              </a:rPr>
              <a:t>(Nonfunctional) </a:t>
            </a:r>
            <a:endParaRPr lang="en-US" sz="1600" dirty="0">
              <a:solidFill>
                <a:srgbClr val="E46C0A"/>
              </a:solidFill>
              <a:latin typeface="Arial"/>
              <a:ea typeface="ＭＳ Ｐゴシック" charset="0"/>
              <a:cs typeface="Arial"/>
            </a:endParaRPr>
          </a:p>
          <a:p>
            <a:pPr eaLnBrk="1" hangingPunct="1">
              <a:lnSpc>
                <a:spcPct val="110000"/>
              </a:lnSpc>
            </a:pPr>
            <a:r>
              <a:rPr lang="en-US" sz="1600" dirty="0">
                <a:solidFill>
                  <a:srgbClr val="000000"/>
                </a:solidFill>
                <a:latin typeface="Arial"/>
                <a:ea typeface="ＭＳ Ｐゴシック" charset="0"/>
                <a:cs typeface="Arial"/>
              </a:rPr>
              <a:t>CERES: Clouds and the Earth</a:t>
            </a:r>
            <a:r>
              <a:rPr lang="ja-JP" altLang="en-US" sz="1600" dirty="0">
                <a:solidFill>
                  <a:srgbClr val="000000"/>
                </a:solidFill>
                <a:latin typeface="Arial"/>
                <a:ea typeface="ＭＳ Ｐゴシック" charset="0"/>
                <a:cs typeface="Arial"/>
              </a:rPr>
              <a:t>’</a:t>
            </a:r>
            <a:r>
              <a:rPr lang="en-US" altLang="ja-JP" sz="1600" dirty="0">
                <a:solidFill>
                  <a:srgbClr val="000000"/>
                </a:solidFill>
                <a:latin typeface="Arial"/>
                <a:ea typeface="ＭＳ Ｐゴシック" charset="0"/>
                <a:cs typeface="Arial"/>
              </a:rPr>
              <a:t>s Radiant Energy System </a:t>
            </a:r>
            <a:r>
              <a:rPr lang="en-US" altLang="ja-JP" sz="1600" dirty="0" smtClean="0">
                <a:solidFill>
                  <a:srgbClr val="E46C0A"/>
                </a:solidFill>
                <a:latin typeface="Arial"/>
                <a:ea typeface="ＭＳ Ｐゴシック" charset="0"/>
                <a:cs typeface="Arial"/>
              </a:rPr>
              <a:t>(FM-3, Excellent health; FM-4, Marginal health)</a:t>
            </a:r>
            <a:endParaRPr lang="en-US" altLang="ja-JP" sz="1600" dirty="0">
              <a:solidFill>
                <a:srgbClr val="E46C0A"/>
              </a:solidFill>
              <a:latin typeface="Arial"/>
              <a:ea typeface="ＭＳ Ｐゴシック" charset="0"/>
              <a:cs typeface="Arial"/>
            </a:endParaRPr>
          </a:p>
          <a:p>
            <a:pPr eaLnBrk="1" hangingPunct="1">
              <a:lnSpc>
                <a:spcPct val="110000"/>
              </a:lnSpc>
            </a:pPr>
            <a:r>
              <a:rPr lang="en-US" sz="1600" dirty="0" smtClean="0">
                <a:solidFill>
                  <a:srgbClr val="000000"/>
                </a:solidFill>
                <a:latin typeface="Arial"/>
                <a:ea typeface="ＭＳ Ｐゴシック" charset="0"/>
                <a:cs typeface="Arial"/>
              </a:rPr>
              <a:t>MODIS: Moderate </a:t>
            </a:r>
            <a:r>
              <a:rPr lang="en-US" sz="1600" dirty="0">
                <a:solidFill>
                  <a:srgbClr val="000000"/>
                </a:solidFill>
                <a:latin typeface="Arial"/>
                <a:ea typeface="ＭＳ Ｐゴシック" charset="0"/>
                <a:cs typeface="Arial"/>
              </a:rPr>
              <a:t>Resolution Imaging Spectroradiometer </a:t>
            </a:r>
            <a:r>
              <a:rPr lang="en-US" sz="1600" dirty="0" smtClean="0">
                <a:solidFill>
                  <a:srgbClr val="E46C0A"/>
                </a:solidFill>
                <a:latin typeface="Arial"/>
                <a:ea typeface="ＭＳ Ｐゴシック" charset="0"/>
                <a:cs typeface="Arial"/>
              </a:rPr>
              <a:t>(Excellent health)</a:t>
            </a:r>
            <a:endParaRPr lang="en-US" sz="1600" dirty="0">
              <a:solidFill>
                <a:srgbClr val="E46C0A"/>
              </a:solidFill>
              <a:latin typeface="Arial"/>
              <a:ea typeface="ＭＳ Ｐゴシック" charset="0"/>
              <a:cs typeface="Arial"/>
            </a:endParaRPr>
          </a:p>
          <a:p>
            <a:pPr>
              <a:lnSpc>
                <a:spcPct val="110000"/>
              </a:lnSpc>
            </a:pPr>
            <a:r>
              <a:rPr lang="en-US" sz="1600" dirty="0" smtClean="0">
                <a:solidFill>
                  <a:srgbClr val="000000"/>
                </a:solidFill>
                <a:latin typeface="Arial"/>
                <a:ea typeface="ＭＳ Ｐゴシック" charset="0"/>
                <a:cs typeface="Arial"/>
              </a:rPr>
              <a:t>AMSR-E: Advanced </a:t>
            </a:r>
            <a:r>
              <a:rPr lang="en-US" sz="1600" dirty="0">
                <a:solidFill>
                  <a:srgbClr val="000000"/>
                </a:solidFill>
                <a:latin typeface="Arial"/>
                <a:ea typeface="ＭＳ Ｐゴシック" charset="0"/>
                <a:cs typeface="Arial"/>
              </a:rPr>
              <a:t>Microwave Scanning Radiometer for the Earth Observing </a:t>
            </a:r>
            <a:r>
              <a:rPr lang="en-US" sz="1600" dirty="0" smtClean="0">
                <a:solidFill>
                  <a:srgbClr val="000000"/>
                </a:solidFill>
                <a:latin typeface="Arial"/>
                <a:ea typeface="ＭＳ Ｐゴシック" charset="0"/>
                <a:cs typeface="Arial"/>
              </a:rPr>
              <a:t>System </a:t>
            </a:r>
            <a:r>
              <a:rPr lang="en-US" sz="1600" dirty="0" smtClean="0">
                <a:solidFill>
                  <a:srgbClr val="E46C0A"/>
                </a:solidFill>
                <a:latin typeface="Arial"/>
                <a:ea typeface="ＭＳ Ｐゴシック" charset="0"/>
                <a:cs typeface="Arial"/>
              </a:rPr>
              <a:t>(Marginally functional</a:t>
            </a:r>
            <a:r>
              <a:rPr lang="en-US" sz="1600" dirty="0">
                <a:solidFill>
                  <a:srgbClr val="E46C0A"/>
                </a:solidFill>
                <a:latin typeface="Arial"/>
                <a:ea typeface="ＭＳ Ｐゴシック" charset="0"/>
                <a:cs typeface="Arial"/>
              </a:rPr>
              <a:t>) </a:t>
            </a:r>
          </a:p>
        </p:txBody>
      </p:sp>
      <p:pic>
        <p:nvPicPr>
          <p:cNvPr id="22531" name="Picture 4" descr="AquaLineDrawing"/>
          <p:cNvPicPr>
            <a:picLocks noChangeAspect="1" noChangeArrowheads="1"/>
          </p:cNvPicPr>
          <p:nvPr/>
        </p:nvPicPr>
        <p:blipFill rotWithShape="1">
          <a:blip r:embed="rId2">
            <a:extLst>
              <a:ext uri="{28A0092B-C50C-407E-A947-70E740481C1C}">
                <a14:useLocalDpi xmlns:a14="http://schemas.microsoft.com/office/drawing/2010/main" val="0"/>
              </a:ext>
            </a:extLst>
          </a:blip>
          <a:srcRect l="14906" t="20169" r="5391"/>
          <a:stretch/>
        </p:blipFill>
        <p:spPr bwMode="auto">
          <a:xfrm>
            <a:off x="1102902" y="4102684"/>
            <a:ext cx="3668044" cy="275432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2532" name="Picture 5" descr="NASAMeatballFromWinnieH.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84138"/>
            <a:ext cx="7620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C:\WINDOWS\Desktop\304586-01-06.jpg"/>
          <p:cNvPicPr>
            <a:picLocks noChangeAspect="1" noChangeArrowheads="1"/>
          </p:cNvPicPr>
          <p:nvPr/>
        </p:nvPicPr>
        <p:blipFill rotWithShape="1">
          <a:blip r:embed="rId4">
            <a:extLst>
              <a:ext uri="{28A0092B-C50C-407E-A947-70E740481C1C}">
                <a14:useLocalDpi xmlns:a14="http://schemas.microsoft.com/office/drawing/2010/main" val="0"/>
              </a:ext>
            </a:extLst>
          </a:blip>
          <a:srcRect l="14751" r="7411"/>
          <a:stretch/>
        </p:blipFill>
        <p:spPr bwMode="auto">
          <a:xfrm>
            <a:off x="5917382" y="890328"/>
            <a:ext cx="3127349" cy="5357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5"/>
          <p:cNvSpPr txBox="1">
            <a:spLocks noChangeArrowheads="1"/>
          </p:cNvSpPr>
          <p:nvPr/>
        </p:nvSpPr>
        <p:spPr bwMode="auto">
          <a:xfrm>
            <a:off x="5875607" y="6272472"/>
            <a:ext cx="32182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dirty="0" smtClean="0">
                <a:solidFill>
                  <a:schemeClr val="accent6">
                    <a:lumMod val="50000"/>
                  </a:schemeClr>
                </a:solidFill>
              </a:rPr>
              <a:t>Aqua pre-launch, courtesy of </a:t>
            </a:r>
          </a:p>
          <a:p>
            <a:pPr algn="ctr" eaLnBrk="1" hangingPunct="1"/>
            <a:r>
              <a:rPr lang="en-US" sz="1400" dirty="0" smtClean="0">
                <a:solidFill>
                  <a:schemeClr val="accent6">
                    <a:lumMod val="50000"/>
                  </a:schemeClr>
                </a:solidFill>
              </a:rPr>
              <a:t>Northrop Grumman</a:t>
            </a:r>
            <a:endParaRPr lang="en-US" sz="1400" dirty="0">
              <a:solidFill>
                <a:schemeClr val="accent6">
                  <a:lumMod val="50000"/>
                </a:schemeClr>
              </a:solidFill>
            </a:endParaRPr>
          </a:p>
        </p:txBody>
      </p:sp>
    </p:spTree>
    <p:extLst>
      <p:ext uri="{BB962C8B-B14F-4D97-AF65-F5344CB8AC3E}">
        <p14:creationId xmlns:p14="http://schemas.microsoft.com/office/powerpoint/2010/main" val="179326951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solidFill>
                  <a:srgbClr val="0000FF"/>
                </a:solidFill>
              </a:rPr>
              <a:t>2015 Senior Review Schedule</a:t>
            </a:r>
            <a:endParaRPr lang="en-US" sz="2800" dirty="0"/>
          </a:p>
        </p:txBody>
      </p:sp>
      <p:sp>
        <p:nvSpPr>
          <p:cNvPr id="3" name="Content Placeholder 2"/>
          <p:cNvSpPr>
            <a:spLocks noGrp="1"/>
          </p:cNvSpPr>
          <p:nvPr>
            <p:ph idx="1"/>
          </p:nvPr>
        </p:nvSpPr>
        <p:spPr/>
        <p:txBody>
          <a:bodyPr>
            <a:normAutofit/>
          </a:bodyPr>
          <a:lstStyle/>
          <a:p>
            <a:r>
              <a:rPr lang="en-US" sz="2000" dirty="0" smtClean="0"/>
              <a:t>12/16/14 Senior Review Kickoff at AGU.</a:t>
            </a:r>
          </a:p>
          <a:p>
            <a:r>
              <a:rPr lang="en-US" sz="2000" dirty="0" smtClean="0"/>
              <a:t>12/22/14 Senior Review Call for Proposals from Mike Freilich, Director of the Earth Science Division, NASA Headquarters (HQ).</a:t>
            </a:r>
          </a:p>
          <a:p>
            <a:r>
              <a:rPr lang="en-US" sz="2000" dirty="0" smtClean="0"/>
              <a:t>3/3/15 Proposals due to NASA HQ.</a:t>
            </a:r>
          </a:p>
          <a:p>
            <a:r>
              <a:rPr lang="en-US" sz="2000" dirty="0" smtClean="0"/>
              <a:t>4/13/15 Receipt by the missions of the questions from the Senior Review Panels.</a:t>
            </a:r>
          </a:p>
          <a:p>
            <a:r>
              <a:rPr lang="en-US" sz="2000" dirty="0" smtClean="0"/>
              <a:t>4/28-30/15, meeting of the Senior Review Panel.</a:t>
            </a:r>
          </a:p>
          <a:p>
            <a:pPr lvl="1"/>
            <a:r>
              <a:rPr lang="en-US" sz="1600" dirty="0" smtClean="0"/>
              <a:t>1:15 – 2:30 p.m., 4/29/15, Terra presentation.</a:t>
            </a:r>
          </a:p>
          <a:p>
            <a:pPr lvl="1"/>
            <a:r>
              <a:rPr lang="en-US" sz="1600" dirty="0" smtClean="0"/>
              <a:t>2:30 – 3:40 p.m., 4/29/15, Aqua presentation</a:t>
            </a:r>
          </a:p>
          <a:p>
            <a:r>
              <a:rPr lang="en-US" sz="2000" dirty="0" smtClean="0"/>
              <a:t>June 2015, Release of the Panel report.</a:t>
            </a:r>
          </a:p>
          <a:p>
            <a:r>
              <a:rPr lang="en-US" sz="2000" dirty="0" smtClean="0"/>
              <a:t>August 2015, New budget guidelines and instructions from NASA HQ.</a:t>
            </a:r>
          </a:p>
          <a:p>
            <a:r>
              <a:rPr lang="en-US" sz="2000" dirty="0" smtClean="0"/>
              <a:t>September 2015, Revised implementation plans due to NASA HQ.</a:t>
            </a:r>
            <a:endParaRPr lang="en-US" sz="2000" dirty="0"/>
          </a:p>
        </p:txBody>
      </p:sp>
      <p:pic>
        <p:nvPicPr>
          <p:cNvPr id="4" name="Picture 5" descr="NASAMeatballFromWinnieH.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6538" y="141127"/>
            <a:ext cx="7620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05358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46341"/>
            <a:ext cx="8229600" cy="1327587"/>
          </a:xfrm>
        </p:spPr>
        <p:txBody>
          <a:bodyPr>
            <a:normAutofit fontScale="85000" lnSpcReduction="10000"/>
          </a:bodyPr>
          <a:lstStyle/>
          <a:p>
            <a:r>
              <a:rPr lang="en-US" sz="1800" dirty="0" smtClean="0"/>
              <a:t>Both proposals were major collaborative efforts among many contributors.</a:t>
            </a:r>
          </a:p>
          <a:p>
            <a:r>
              <a:rPr lang="en-US" sz="1800" dirty="0" smtClean="0"/>
              <a:t>Both present the status of the spacecraft and instruments and discuss the value of the missions for science (e.g., extending the baseline for climate and environmental data records and adding value to other missions) and for numerous practical applications.</a:t>
            </a:r>
          </a:p>
          <a:p>
            <a:r>
              <a:rPr lang="en-US" sz="1800" dirty="0" smtClean="0"/>
              <a:t>Both include required data product summaries, budget spreadsheets, and engineering data.</a:t>
            </a:r>
            <a:endParaRPr lang="en-US" sz="1800"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234736" cy="5446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Y150226_AquaCoverForMarch3submi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7590" y="0"/>
            <a:ext cx="4306409" cy="5446341"/>
          </a:xfrm>
          <a:prstGeom prst="rect">
            <a:avLst/>
          </a:prstGeom>
        </p:spPr>
      </p:pic>
    </p:spTree>
    <p:extLst>
      <p:ext uri="{BB962C8B-B14F-4D97-AF65-F5344CB8AC3E}">
        <p14:creationId xmlns:p14="http://schemas.microsoft.com/office/powerpoint/2010/main" val="9332748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780" y="274638"/>
            <a:ext cx="8229600" cy="1143000"/>
          </a:xfrm>
        </p:spPr>
        <p:txBody>
          <a:bodyPr>
            <a:normAutofit/>
          </a:bodyPr>
          <a:lstStyle/>
          <a:p>
            <a:r>
              <a:rPr lang="en-US" sz="2400" dirty="0" smtClean="0">
                <a:solidFill>
                  <a:srgbClr val="0000FF"/>
                </a:solidFill>
              </a:rPr>
              <a:t>Overview of Senior Review Panel Questions/Requests </a:t>
            </a:r>
            <a:br>
              <a:rPr lang="en-US" sz="2400" dirty="0" smtClean="0">
                <a:solidFill>
                  <a:srgbClr val="0000FF"/>
                </a:solidFill>
              </a:rPr>
            </a:br>
            <a:r>
              <a:rPr lang="en-US" sz="2400" dirty="0" smtClean="0">
                <a:solidFill>
                  <a:srgbClr val="0000FF"/>
                </a:solidFill>
              </a:rPr>
              <a:t>to Terra and Aqua </a:t>
            </a:r>
            <a:endParaRPr lang="en-US" sz="2400" dirty="0"/>
          </a:p>
        </p:txBody>
      </p:sp>
      <p:sp>
        <p:nvSpPr>
          <p:cNvPr id="3" name="Content Placeholder 2"/>
          <p:cNvSpPr>
            <a:spLocks noGrp="1"/>
          </p:cNvSpPr>
          <p:nvPr>
            <p:ph idx="1"/>
          </p:nvPr>
        </p:nvSpPr>
        <p:spPr>
          <a:xfrm>
            <a:off x="657734" y="1708825"/>
            <a:ext cx="7756211" cy="4525963"/>
          </a:xfrm>
        </p:spPr>
        <p:txBody>
          <a:bodyPr>
            <a:normAutofit/>
          </a:bodyPr>
          <a:lstStyle/>
          <a:p>
            <a:r>
              <a:rPr lang="en-US" sz="2000" dirty="0" smtClean="0"/>
              <a:t>Questions were received by the missions on 4/13/15, and answers were provided in presentations to the Panel on 4/29/15.</a:t>
            </a:r>
          </a:p>
          <a:p>
            <a:r>
              <a:rPr lang="en-US" sz="2000" dirty="0" smtClean="0"/>
              <a:t>Terra received 14 questions/requests, with only one specifically related to MODIS;  Aqua received 19, with many specifically related to MODIS (see following slides).</a:t>
            </a:r>
          </a:p>
          <a:p>
            <a:r>
              <a:rPr lang="en-US" sz="2000" dirty="0" smtClean="0"/>
              <a:t>The Panel was highly complimentary toward both missions.</a:t>
            </a:r>
          </a:p>
          <a:p>
            <a:r>
              <a:rPr lang="en-US" sz="2000" dirty="0" smtClean="0"/>
              <a:t>The Panel report is expected to be completed and released in June.</a:t>
            </a:r>
          </a:p>
        </p:txBody>
      </p:sp>
      <p:pic>
        <p:nvPicPr>
          <p:cNvPr id="4" name="Picture 5" descr="NASAMeatballFromWinnieH.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6538" y="141127"/>
            <a:ext cx="7620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12483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7742" t="6288"/>
          <a:stretch/>
        </p:blipFill>
        <p:spPr>
          <a:xfrm>
            <a:off x="4748902" y="2208723"/>
            <a:ext cx="4395097" cy="3348264"/>
          </a:xfrm>
          <a:prstGeom prst="rect">
            <a:avLst/>
          </a:prstGeom>
        </p:spPr>
      </p:pic>
      <p:sp>
        <p:nvSpPr>
          <p:cNvPr id="2" name="Title 1"/>
          <p:cNvSpPr>
            <a:spLocks noGrp="1"/>
          </p:cNvSpPr>
          <p:nvPr>
            <p:ph type="title"/>
          </p:nvPr>
        </p:nvSpPr>
        <p:spPr>
          <a:xfrm>
            <a:off x="818835" y="39835"/>
            <a:ext cx="7787284" cy="1547756"/>
          </a:xfrm>
        </p:spPr>
        <p:txBody>
          <a:bodyPr>
            <a:noAutofit/>
          </a:bodyPr>
          <a:lstStyle/>
          <a:p>
            <a:pPr algn="l"/>
            <a:r>
              <a:rPr lang="en-US" sz="2200" dirty="0" smtClean="0">
                <a:solidFill>
                  <a:srgbClr val="0000FF"/>
                </a:solidFill>
              </a:rPr>
              <a:t>General </a:t>
            </a:r>
            <a:r>
              <a:rPr lang="en-US" sz="2200" dirty="0">
                <a:solidFill>
                  <a:srgbClr val="0000FF"/>
                </a:solidFill>
              </a:rPr>
              <a:t>R</a:t>
            </a:r>
            <a:r>
              <a:rPr lang="en-US" sz="2200" dirty="0" smtClean="0">
                <a:solidFill>
                  <a:srgbClr val="0000FF"/>
                </a:solidFill>
              </a:rPr>
              <a:t>equest 1 to both Terra and Aqua: </a:t>
            </a:r>
            <a:r>
              <a:rPr lang="en-US" sz="2200" dirty="0">
                <a:solidFill>
                  <a:srgbClr val="0000FF"/>
                </a:solidFill>
              </a:rPr>
              <a:t>Please describe any changes or updates in mission status, and any significant progress or milestones completed, that has </a:t>
            </a:r>
            <a:r>
              <a:rPr lang="en-US" sz="2200" dirty="0" smtClean="0">
                <a:solidFill>
                  <a:srgbClr val="0000FF"/>
                </a:solidFill>
              </a:rPr>
              <a:t>occurred </a:t>
            </a:r>
            <a:r>
              <a:rPr lang="en-US" sz="2200" dirty="0">
                <a:solidFill>
                  <a:srgbClr val="0000FF"/>
                </a:solidFill>
              </a:rPr>
              <a:t>since your proposal was written and submitted in early March.</a:t>
            </a:r>
            <a:r>
              <a:rPr lang="en-US" sz="2200" dirty="0" smtClean="0">
                <a:solidFill>
                  <a:srgbClr val="0000FF"/>
                </a:solidFill>
              </a:rPr>
              <a:t> </a:t>
            </a:r>
            <a:endParaRPr lang="en-US" sz="2200" dirty="0">
              <a:solidFill>
                <a:srgbClr val="0000FF"/>
              </a:solidFill>
            </a:endParaRPr>
          </a:p>
        </p:txBody>
      </p:sp>
      <p:sp>
        <p:nvSpPr>
          <p:cNvPr id="3" name="Content Placeholder 2"/>
          <p:cNvSpPr>
            <a:spLocks noGrp="1"/>
          </p:cNvSpPr>
          <p:nvPr>
            <p:ph idx="1"/>
          </p:nvPr>
        </p:nvSpPr>
        <p:spPr>
          <a:xfrm>
            <a:off x="409916" y="1601450"/>
            <a:ext cx="4118061" cy="3784978"/>
          </a:xfrm>
        </p:spPr>
        <p:txBody>
          <a:bodyPr>
            <a:normAutofit/>
          </a:bodyPr>
          <a:lstStyle/>
          <a:p>
            <a:r>
              <a:rPr lang="en-US" sz="2000" dirty="0" smtClean="0"/>
              <a:t>...</a:t>
            </a:r>
            <a:endParaRPr lang="en-US" sz="2000" dirty="0"/>
          </a:p>
          <a:p>
            <a:r>
              <a:rPr lang="en-US" sz="2000" dirty="0" smtClean="0">
                <a:solidFill>
                  <a:srgbClr val="000000"/>
                </a:solidFill>
              </a:rPr>
              <a:t>A new gain table was </a:t>
            </a:r>
            <a:r>
              <a:rPr lang="en-US" sz="2000" dirty="0" smtClean="0"/>
              <a:t>uploaded to the AIRS instrument, recovering about 30 channels whose noise had increased due to radiation effects in the detectors (see figure).</a:t>
            </a:r>
          </a:p>
          <a:p>
            <a:r>
              <a:rPr lang="en-US" sz="2000" dirty="0" smtClean="0"/>
              <a:t>...</a:t>
            </a:r>
          </a:p>
          <a:p>
            <a:r>
              <a:rPr lang="en-US" sz="2000" dirty="0" smtClean="0"/>
              <a:t>No significant updates for AMSR-E, CERES, MODIS, or the instruments on Terra.</a:t>
            </a:r>
            <a:endParaRPr lang="en-US" sz="2000" dirty="0"/>
          </a:p>
        </p:txBody>
      </p:sp>
      <p:pic>
        <p:nvPicPr>
          <p:cNvPr id="4" name="Picture 5" descr="NASAMeatballFromWinnieH.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538" y="141127"/>
            <a:ext cx="7620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7890156" y="2004097"/>
            <a:ext cx="974124" cy="993742"/>
            <a:chOff x="7838043" y="4128290"/>
            <a:chExt cx="710743" cy="739811"/>
          </a:xfrm>
        </p:grpSpPr>
        <p:sp>
          <p:nvSpPr>
            <p:cNvPr id="7" name="Oval 6"/>
            <p:cNvSpPr/>
            <p:nvPr/>
          </p:nvSpPr>
          <p:spPr>
            <a:xfrm>
              <a:off x="8173231" y="4492546"/>
              <a:ext cx="375555" cy="37555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p:nvSpPr>
          <p:spPr>
            <a:xfrm>
              <a:off x="7838043" y="4128290"/>
              <a:ext cx="670376" cy="646331"/>
            </a:xfrm>
            <a:prstGeom prst="rect">
              <a:avLst/>
            </a:prstGeom>
            <a:noFill/>
          </p:spPr>
          <p:txBody>
            <a:bodyPr wrap="none" rtlCol="0">
              <a:spAutoFit/>
            </a:bodyPr>
            <a:lstStyle/>
            <a:p>
              <a:r>
                <a:rPr lang="en-US" sz="1200" dirty="0" smtClean="0">
                  <a:solidFill>
                    <a:srgbClr val="FF0000"/>
                  </a:solidFill>
                </a:rPr>
                <a:t>Recent</a:t>
              </a:r>
            </a:p>
            <a:p>
              <a:r>
                <a:rPr lang="en-US" sz="1200" dirty="0" smtClean="0">
                  <a:solidFill>
                    <a:srgbClr val="FF0000"/>
                  </a:solidFill>
                </a:rPr>
                <a:t>Table</a:t>
              </a:r>
            </a:p>
            <a:p>
              <a:r>
                <a:rPr lang="en-US" sz="1200" dirty="0" smtClean="0">
                  <a:solidFill>
                    <a:srgbClr val="FF0000"/>
                  </a:solidFill>
                </a:rPr>
                <a:t>Upload</a:t>
              </a:r>
              <a:endParaRPr lang="en-US" sz="1200" dirty="0">
                <a:solidFill>
                  <a:srgbClr val="FF0000"/>
                </a:solidFill>
              </a:endParaRPr>
            </a:p>
          </p:txBody>
        </p:sp>
      </p:grpSp>
      <p:sp>
        <p:nvSpPr>
          <p:cNvPr id="9" name="TextBox 8"/>
          <p:cNvSpPr txBox="1"/>
          <p:nvPr/>
        </p:nvSpPr>
        <p:spPr>
          <a:xfrm>
            <a:off x="4951558" y="1664838"/>
            <a:ext cx="3776154" cy="523220"/>
          </a:xfrm>
          <a:prstGeom prst="rect">
            <a:avLst/>
          </a:prstGeom>
          <a:noFill/>
        </p:spPr>
        <p:txBody>
          <a:bodyPr wrap="square" rtlCol="0">
            <a:spAutoFit/>
          </a:bodyPr>
          <a:lstStyle/>
          <a:p>
            <a:pPr algn="ctr"/>
            <a:r>
              <a:rPr lang="en-US" sz="1400" dirty="0" smtClean="0">
                <a:solidFill>
                  <a:schemeClr val="accent6">
                    <a:lumMod val="50000"/>
                  </a:schemeClr>
                </a:solidFill>
              </a:rPr>
              <a:t>Number of AIRS Infrared Channels (out of 2378) That Are Working Well </a:t>
            </a:r>
            <a:endParaRPr lang="en-US" sz="1400" dirty="0">
              <a:solidFill>
                <a:schemeClr val="accent6">
                  <a:lumMod val="50000"/>
                </a:schemeClr>
              </a:solidFill>
            </a:endParaRPr>
          </a:p>
        </p:txBody>
      </p:sp>
      <p:sp>
        <p:nvSpPr>
          <p:cNvPr id="10" name="Title 1"/>
          <p:cNvSpPr txBox="1">
            <a:spLocks/>
          </p:cNvSpPr>
          <p:nvPr/>
        </p:nvSpPr>
        <p:spPr>
          <a:xfrm>
            <a:off x="568170" y="5523563"/>
            <a:ext cx="8296110" cy="115269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dirty="0" smtClean="0">
                <a:solidFill>
                  <a:srgbClr val="0000FF"/>
                </a:solidFill>
              </a:rPr>
              <a:t>General Request 2 to both Terra and Aqua: Describe what you consider to be your highest priority activity in the next 2 years, with rationale for the priority, and your approach to accomplish the activity. </a:t>
            </a:r>
            <a:endParaRPr lang="en-US" sz="2200" dirty="0">
              <a:solidFill>
                <a:srgbClr val="0000FF"/>
              </a:solidFill>
            </a:endParaRPr>
          </a:p>
        </p:txBody>
      </p:sp>
    </p:spTree>
    <p:extLst>
      <p:ext uri="{BB962C8B-B14F-4D97-AF65-F5344CB8AC3E}">
        <p14:creationId xmlns:p14="http://schemas.microsoft.com/office/powerpoint/2010/main" val="39970130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6155" y="448867"/>
            <a:ext cx="7435869" cy="5649027"/>
          </a:xfrm>
        </p:spPr>
        <p:txBody>
          <a:bodyPr>
            <a:normAutofit fontScale="90000"/>
          </a:bodyPr>
          <a:lstStyle/>
          <a:p>
            <a:pPr algn="l"/>
            <a:r>
              <a:rPr lang="en-US" sz="2400" dirty="0" smtClean="0">
                <a:solidFill>
                  <a:srgbClr val="0000FF"/>
                </a:solidFill>
              </a:rPr>
              <a:t/>
            </a:r>
            <a:br>
              <a:rPr lang="en-US" sz="2400" dirty="0" smtClean="0">
                <a:solidFill>
                  <a:srgbClr val="0000FF"/>
                </a:solidFill>
              </a:rPr>
            </a:br>
            <a:r>
              <a:rPr lang="en-US" sz="2400" dirty="0" smtClean="0">
                <a:solidFill>
                  <a:srgbClr val="0000FF"/>
                </a:solidFill>
              </a:rPr>
              <a:t>Science Panel #1: … instrument health assessment.</a:t>
            </a:r>
            <a:r>
              <a:rPr lang="en-US" sz="2400" dirty="0">
                <a:solidFill>
                  <a:srgbClr val="0000FF"/>
                </a:solidFill>
              </a:rPr>
              <a:t/>
            </a:r>
            <a:br>
              <a:rPr lang="en-US" sz="2400" dirty="0">
                <a:solidFill>
                  <a:srgbClr val="0000FF"/>
                </a:solidFill>
              </a:rPr>
            </a:br>
            <a:r>
              <a:rPr lang="en-US" sz="2400" dirty="0" smtClean="0">
                <a:solidFill>
                  <a:srgbClr val="0000FF"/>
                </a:solidFill>
              </a:rPr>
              <a:t/>
            </a:r>
            <a:br>
              <a:rPr lang="en-US" sz="2400" dirty="0" smtClean="0">
                <a:solidFill>
                  <a:srgbClr val="0000FF"/>
                </a:solidFill>
              </a:rPr>
            </a:br>
            <a:r>
              <a:rPr lang="en-US" sz="2400" dirty="0" smtClean="0">
                <a:solidFill>
                  <a:srgbClr val="0000FF"/>
                </a:solidFill>
              </a:rPr>
              <a:t>Science </a:t>
            </a:r>
            <a:r>
              <a:rPr lang="en-US" sz="2400" dirty="0">
                <a:solidFill>
                  <a:srgbClr val="0000FF"/>
                </a:solidFill>
              </a:rPr>
              <a:t>Panel #2: Please describe the impact on Aqua science for the loss of the AMSU channels.</a:t>
            </a:r>
            <a:br>
              <a:rPr lang="en-US" sz="2400" dirty="0">
                <a:solidFill>
                  <a:srgbClr val="0000FF"/>
                </a:solidFill>
              </a:rPr>
            </a:br>
            <a:r>
              <a:rPr lang="en-US" sz="2400" dirty="0">
                <a:solidFill>
                  <a:srgbClr val="0000FF"/>
                </a:solidFill>
              </a:rPr>
              <a:t/>
            </a:r>
            <a:br>
              <a:rPr lang="en-US" sz="2400" dirty="0">
                <a:solidFill>
                  <a:srgbClr val="0000FF"/>
                </a:solidFill>
              </a:rPr>
            </a:br>
            <a:r>
              <a:rPr lang="en-US" sz="2400" dirty="0" smtClean="0">
                <a:solidFill>
                  <a:srgbClr val="0000FF"/>
                </a:solidFill>
              </a:rPr>
              <a:t>Science </a:t>
            </a:r>
            <a:r>
              <a:rPr lang="en-US" sz="2400" dirty="0">
                <a:solidFill>
                  <a:srgbClr val="0000FF"/>
                </a:solidFill>
              </a:rPr>
              <a:t>Panel #3: Please describe the impact on Aqua science for the loss of the CERES FM-4 shortwave channel</a:t>
            </a:r>
            <a:r>
              <a:rPr lang="en-US" sz="2400" dirty="0" smtClean="0">
                <a:solidFill>
                  <a:srgbClr val="0000FF"/>
                </a:solidFill>
              </a:rPr>
              <a:t>.</a:t>
            </a:r>
            <a:br>
              <a:rPr lang="en-US" sz="2400" dirty="0" smtClean="0">
                <a:solidFill>
                  <a:srgbClr val="0000FF"/>
                </a:solidFill>
              </a:rPr>
            </a:br>
            <a:r>
              <a:rPr lang="en-US" sz="2400" dirty="0" smtClean="0">
                <a:solidFill>
                  <a:srgbClr val="0000FF"/>
                </a:solidFill>
              </a:rPr>
              <a:t/>
            </a:r>
            <a:br>
              <a:rPr lang="en-US" sz="2400" dirty="0" smtClean="0">
                <a:solidFill>
                  <a:srgbClr val="0000FF"/>
                </a:solidFill>
              </a:rPr>
            </a:br>
            <a:r>
              <a:rPr lang="en-US" sz="2400" dirty="0" smtClean="0">
                <a:solidFill>
                  <a:srgbClr val="0000FF"/>
                </a:solidFill>
              </a:rPr>
              <a:t>Science </a:t>
            </a:r>
            <a:r>
              <a:rPr lang="en-US" sz="2400" dirty="0">
                <a:solidFill>
                  <a:srgbClr val="0000FF"/>
                </a:solidFill>
              </a:rPr>
              <a:t>Panel #4: It is recognized that the loss of AMSR-E had a significant impact on Aqua science after its degradation in October 2011. The proposal describes that the Japanese GCOM-W1 satellite with AMSR2 was launched into the A-Train in May 2012. Please explain why there is no discussion of using AMSR2 to replace AMSR-E and thereby restoring Aqua science </a:t>
            </a:r>
            <a:r>
              <a:rPr lang="en-US" sz="2400" dirty="0" smtClean="0">
                <a:solidFill>
                  <a:srgbClr val="0000FF"/>
                </a:solidFill>
              </a:rPr>
              <a:t>capability.</a:t>
            </a:r>
            <a:br>
              <a:rPr lang="en-US" sz="2400" dirty="0" smtClean="0">
                <a:solidFill>
                  <a:srgbClr val="0000FF"/>
                </a:solidFill>
              </a:rPr>
            </a:br>
            <a:endParaRPr lang="en-US" sz="2000" dirty="0">
              <a:solidFill>
                <a:srgbClr val="000090"/>
              </a:solidFill>
            </a:endParaRPr>
          </a:p>
        </p:txBody>
      </p:sp>
      <p:pic>
        <p:nvPicPr>
          <p:cNvPr id="4" name="Picture 5" descr="NASAMeatballFromWinnieH.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84138"/>
            <a:ext cx="7620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80300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2761</TotalTime>
  <Words>3118</Words>
  <Application>Microsoft Macintosh PowerPoint</Application>
  <PresentationFormat>On-screen Show (4:3)</PresentationFormat>
  <Paragraphs>244</Paragraphs>
  <Slides>27</Slides>
  <Notes>6</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The 2015 Aqua and Terra Senior Review Activities</vt:lpstr>
      <vt:lpstr>Terra and Aqua Overview</vt:lpstr>
      <vt:lpstr>Terra’s Instrument Suite</vt:lpstr>
      <vt:lpstr>Aqua’s Instrument Suite</vt:lpstr>
      <vt:lpstr>2015 Senior Review Schedule</vt:lpstr>
      <vt:lpstr>PowerPoint Presentation</vt:lpstr>
      <vt:lpstr>Overview of Senior Review Panel Questions/Requests  to Terra and Aqua </vt:lpstr>
      <vt:lpstr>General Request 1 to both Terra and Aqua: Please describe any changes or updates in mission status, and any significant progress or milestones completed, that has occurred since your proposal was written and submitted in early March. </vt:lpstr>
      <vt:lpstr> Science Panel #1: … instrument health assessment.  Science Panel #2: Please describe the impact on Aqua science for the loss of the AMSU channels.  Science Panel #3: Please describe the impact on Aqua science for the loss of the CERES FM-4 shortwave channel.  Science Panel #4: It is recognized that the loss of AMSR-E had a significant impact on Aqua science after its degradation in October 2011. The proposal describes that the Japanese GCOM-W1 satellite with AMSR2 was launched into the A-Train in May 2012. Please explain why there is no discussion of using AMSR2 to replace AMSR-E and thereby restoring Aqua science capability. </vt:lpstr>
      <vt:lpstr>Science Panel #5: There is limited discussion in 2.4.4 MODIS Science Team about MODIS ocean work, for example with regards to Collection 6 algorithms or future work, please provide more detail on the ocean side of MODIS and instrument science for next phase of activities.</vt:lpstr>
      <vt:lpstr>Current MODIS Ocean Color Standard Product Suite </vt:lpstr>
      <vt:lpstr>Planned Changes to the MODIS Ocean Color Product Suite (Slide 1 of 2) </vt:lpstr>
      <vt:lpstr>Planned Changes to the MODIS Ocean Color Product Suite (Slide 2 of 2) </vt:lpstr>
      <vt:lpstr>Aqua MODIS Sea Surface Temperature (SST) Status and Plans</vt:lpstr>
      <vt:lpstr>Cost Panel #9: What was the rationale behind the 54-46 MODIS management and costing negotiated between Aqua and Terra? How long is this allocation to be maintained?</vt:lpstr>
      <vt:lpstr>Cost Panel #10: How long has MODIS been operating at 35.9 FTE/year as compared to its ~54 FTE/year during its peak years?</vt:lpstr>
      <vt:lpstr>Cost Panel #11: Nearly 12 FTEs are dedicated to MODIS characterization and support, please expand on the new and more challenging issues expected for the MODIS instrument.</vt:lpstr>
      <vt:lpstr>National Interest Panel #13: Is it possible to derive additional products for ecosystem modeling?  Products may be the combination of two or more data types from Aqua or another spacecraft which is a part of the A-Train constellation.</vt:lpstr>
      <vt:lpstr>PowerPoint Presentation</vt:lpstr>
      <vt:lpstr>National Interest Panel #14: Could there be further classification of the errors (magnitude, type, statistics used) associated with the MODIS data/observations and products?    Overview Slide, followed by 2 Atmosphere, 2 Land, and 1 Ocean Slide</vt:lpstr>
      <vt:lpstr>MODIS Atmosphere Product Retrieval Uncertainty Overview</vt:lpstr>
      <vt:lpstr>PowerPoint Presentation</vt:lpstr>
      <vt:lpstr>MODIS Land Product Accuracies (Slide 1 of 2)</vt:lpstr>
      <vt:lpstr>MODIS Land Product Accuracies (Slide 2 of 2)</vt:lpstr>
      <vt:lpstr>MODIS Ocean New Uncertainty Estimates</vt:lpstr>
      <vt:lpstr>National Interest Panel #15: EPA and CDC asked if MODIS/AOD products could be provided at the same resolution as the Community Multi-scale Air Quality (CMAQ) model.  CMAQ operates at a 4 km and 12 km resolution.</vt:lpstr>
      <vt:lpstr>Technical Panel #17: Please provide status of the Guidance, Navigation, and Control (GN&amp;C) subsystem performance with supporting trending and threshold data.  Please discuss how well pointing performance has been maintained. [Here showing a 1-slide summary of 3 slides.]</vt:lpstr>
    </vt:vector>
  </TitlesOfParts>
  <Company>NASA GSFC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Responses of the Aqua Mission to the Issues Raised by the 2015 Senior Review Panel</dc:title>
  <dc:creator>Claire Parkinson</dc:creator>
  <cp:lastModifiedBy>Claire Parkinson</cp:lastModifiedBy>
  <cp:revision>280</cp:revision>
  <cp:lastPrinted>2015-05-10T13:31:28Z</cp:lastPrinted>
  <dcterms:created xsi:type="dcterms:W3CDTF">2015-04-14T10:20:50Z</dcterms:created>
  <dcterms:modified xsi:type="dcterms:W3CDTF">2015-05-19T12:10:45Z</dcterms:modified>
</cp:coreProperties>
</file>