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1" r:id="rId2"/>
    <p:sldId id="323" r:id="rId3"/>
    <p:sldId id="326" r:id="rId4"/>
    <p:sldId id="328" r:id="rId5"/>
    <p:sldId id="330" r:id="rId6"/>
    <p:sldId id="335" r:id="rId7"/>
    <p:sldId id="329" r:id="rId8"/>
    <p:sldId id="331" r:id="rId9"/>
    <p:sldId id="332" r:id="rId10"/>
    <p:sldId id="336" r:id="rId11"/>
    <p:sldId id="337" r:id="rId12"/>
    <p:sldId id="334" r:id="rId13"/>
    <p:sldId id="33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0929"/>
  </p:normalViewPr>
  <p:slideViewPr>
    <p:cSldViewPr>
      <p:cViewPr>
        <p:scale>
          <a:sx n="79" d="100"/>
          <a:sy n="79" d="100"/>
        </p:scale>
        <p:origin x="-48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21330C-3086-4DA2-AD42-C538BD305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5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72CBC9-ECE0-47F8-ACEF-5D38A2302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84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3188"/>
            <a:ext cx="1943100" cy="6297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3188"/>
            <a:ext cx="5676900" cy="6297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63500"/>
            <a:ext cx="7620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103188"/>
            <a:ext cx="8048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1016000"/>
            <a:ext cx="9144000" cy="1588"/>
          </a:xfrm>
          <a:prstGeom prst="line">
            <a:avLst/>
          </a:prstGeom>
          <a:noFill/>
          <a:ln w="324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607175"/>
            <a:ext cx="9144000" cy="1588"/>
          </a:xfrm>
          <a:prstGeom prst="line">
            <a:avLst/>
          </a:prstGeom>
          <a:noFill/>
          <a:ln w="324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1" name="Group 15"/>
          <p:cNvGrpSpPr>
            <a:grpSpLocks/>
          </p:cNvGrpSpPr>
          <p:nvPr userDrawn="1"/>
        </p:nvGrpSpPr>
        <p:grpSpPr bwMode="auto">
          <a:xfrm>
            <a:off x="7010400" y="6629400"/>
            <a:ext cx="1903413" cy="422275"/>
            <a:chOff x="4512" y="4162"/>
            <a:chExt cx="1199" cy="245"/>
          </a:xfrm>
        </p:grpSpPr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4512" y="4162"/>
              <a:ext cx="1199" cy="245"/>
            </a:xfrm>
            <a:prstGeom prst="roundRect">
              <a:avLst>
                <a:gd name="adj" fmla="val 40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4512" y="4162"/>
              <a:ext cx="119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96000"/>
                </a:lnSpc>
                <a:buClr>
                  <a:srgbClr val="001122"/>
                </a:buClr>
                <a:buSzPct val="100000"/>
                <a:buFont typeface="Times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000">
                  <a:solidFill>
                    <a:srgbClr val="001122"/>
                  </a:solidFill>
                  <a:latin typeface="Times New Roman" pitchFamily="18" charset="0"/>
                </a:rPr>
                <a:t>Page </a:t>
              </a:r>
              <a:fld id="{2E5F59BB-5D28-4B08-B23B-0028753BB818}" type="slidenum">
                <a:rPr lang="en-GB" sz="1000">
                  <a:solidFill>
                    <a:srgbClr val="001122"/>
                  </a:solidFill>
                  <a:latin typeface="Times New Roman" pitchFamily="18" charset="0"/>
                </a:rPr>
                <a:pPr algn="r">
                  <a:lnSpc>
                    <a:spcPct val="96000"/>
                  </a:lnSpc>
                  <a:buClr>
                    <a:srgbClr val="001122"/>
                  </a:buClr>
                  <a:buSzPct val="100000"/>
                  <a:buFont typeface="Times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/>
                </a:pPr>
                <a:t>‹#›</a:t>
              </a:fld>
              <a:endParaRPr lang="en-GB" sz="1000">
                <a:solidFill>
                  <a:srgbClr val="001122"/>
                </a:solidFill>
                <a:latin typeface="Times New Roman" pitchFamily="18" charset="0"/>
              </a:endParaRPr>
            </a:p>
          </p:txBody>
        </p:sp>
      </p:grpSp>
      <p:sp>
        <p:nvSpPr>
          <p:cNvPr id="1032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03188"/>
            <a:ext cx="70866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304800" y="6613525"/>
            <a:ext cx="137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 smtClean="0"/>
              <a:t>May 19, 2015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Suomi National Polar-orbiting Partnership (NPP) </a:t>
            </a:r>
            <a:br>
              <a:rPr lang="en-GB" sz="2400" dirty="0" smtClean="0"/>
            </a:br>
            <a:r>
              <a:rPr lang="en-GB" sz="2400" dirty="0" smtClean="0"/>
              <a:t>NASA VIIRS Level-1 Algorithm/Software Development</a:t>
            </a:r>
            <a:br>
              <a:rPr lang="en-GB" sz="2400" dirty="0" smtClean="0"/>
            </a:b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Fred </a:t>
            </a:r>
            <a:r>
              <a:rPr lang="en-GB" sz="2400" dirty="0" err="1" smtClean="0"/>
              <a:t>Patt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Vincent Chiang</a:t>
            </a:r>
            <a:endParaRPr lang="en-US" sz="2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248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May 19,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BACKUP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of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Ocean SIPS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L0-to-1A and OBC file processing software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I/O routines for other teams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Data product formats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Calibration ATBD support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Geolocation Team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Geolocation ATBD updates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L1A-to-Geolocation processing software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VCST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Calibration ATBD updates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L1A-to-L1B processing software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Land SIPS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Data product formats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Software development and testing support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Atmosphere SIPS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Data product formats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Software development and testing support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Issues, Concerns,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Aggressive development schedule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Frequent, informal tag-ups to monitor progress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Mid-term peer review to make course corrections if needed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Resource contention (e.g., J1 testing for VCST and Geolocation Teams)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Other VIIRS teams can provide additional resources if needed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Verification of RDR data set for Level-0 retrospective archive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Number of granules makes comparisons difficult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CLASS interface makes it very tedious to determine whether they have better versions of data products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Support for Science Team algorithm interface to / testing with NASA Level-l products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Need for parallel operation with both IDPS and EDOS data deliveries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Block 2.0 implementation schedule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Granule period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Atmosphere ST members have requested 6 minutes as per </a:t>
            </a:r>
            <a:r>
              <a:rPr lang="en-US" sz="1800" dirty="0" err="1" smtClean="0"/>
              <a:t>CrIS</a:t>
            </a:r>
            <a:r>
              <a:rPr lang="en-US" sz="1800" dirty="0" smtClean="0"/>
              <a:t>/ATMS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SNPP ROSES AO (November 2013) stated that “NASA… is arranging for the NASA Level-1 Suomi NPP product algorithm development…”</a:t>
            </a:r>
          </a:p>
          <a:p>
            <a:r>
              <a:rPr lang="en-US" dirty="0" smtClean="0"/>
              <a:t>Jim Gleason chartered the formation of a working group with representation from the existing VIIRS PEATEs.</a:t>
            </a:r>
          </a:p>
          <a:p>
            <a:pPr lvl="1"/>
            <a:r>
              <a:rPr lang="en-US" dirty="0" smtClean="0"/>
              <a:t>Goal: provide a fast efficient, easy-to-maintain, VIIRS Level-1 algorithm that provides diagnostic insight and that can be adapted for time-dependent changes in the instrument.</a:t>
            </a:r>
          </a:p>
          <a:p>
            <a:pPr lvl="1"/>
            <a:r>
              <a:rPr lang="en-US" dirty="0" smtClean="0"/>
              <a:t>Fred </a:t>
            </a:r>
            <a:r>
              <a:rPr lang="en-US" dirty="0" err="1" smtClean="0"/>
              <a:t>Patt</a:t>
            </a:r>
            <a:r>
              <a:rPr lang="en-US" dirty="0" smtClean="0"/>
              <a:t> was asked to coordinate the WG.</a:t>
            </a:r>
          </a:p>
          <a:p>
            <a:r>
              <a:rPr lang="en-US" dirty="0" smtClean="0"/>
              <a:t>Kick-off meeting was held on December 12, 2013, and meetings have continued every 2 to 3 weeks.</a:t>
            </a:r>
          </a:p>
          <a:p>
            <a:r>
              <a:rPr lang="en-US" dirty="0" smtClean="0"/>
              <a:t>Members have been added as needed.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L1ASWG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 smtClean="0"/>
              <a:t>Fred </a:t>
            </a:r>
            <a:r>
              <a:rPr lang="en-US" sz="1600" b="1" dirty="0" err="1" smtClean="0"/>
              <a:t>Patt</a:t>
            </a:r>
            <a:r>
              <a:rPr lang="en-US" sz="1600" b="1" dirty="0" smtClean="0"/>
              <a:t> (Ocean lead and overall coordinator)</a:t>
            </a:r>
          </a:p>
          <a:p>
            <a:pPr>
              <a:spcBef>
                <a:spcPts val="0"/>
              </a:spcBef>
            </a:pPr>
            <a:r>
              <a:rPr lang="en-US" sz="1600" b="1" dirty="0" smtClean="0"/>
              <a:t>Vincent Chiang (VCST lead)</a:t>
            </a:r>
          </a:p>
          <a:p>
            <a:pPr>
              <a:spcBef>
                <a:spcPts val="0"/>
              </a:spcBef>
            </a:pPr>
            <a:r>
              <a:rPr lang="en-US" sz="1600" b="1" dirty="0" smtClean="0"/>
              <a:t>Liam </a:t>
            </a:r>
            <a:r>
              <a:rPr lang="en-US" sz="1600" b="1" dirty="0" err="1" smtClean="0"/>
              <a:t>Gumley</a:t>
            </a:r>
            <a:r>
              <a:rPr lang="en-US" sz="1600" b="1" dirty="0" smtClean="0"/>
              <a:t> (Atmosphere lead)</a:t>
            </a:r>
          </a:p>
          <a:p>
            <a:pPr>
              <a:spcBef>
                <a:spcPts val="0"/>
              </a:spcBef>
            </a:pPr>
            <a:r>
              <a:rPr lang="en-US" sz="1600" b="1" dirty="0" smtClean="0"/>
              <a:t>Gary Lin (Geolocation lead)</a:t>
            </a:r>
          </a:p>
          <a:p>
            <a:pPr>
              <a:spcBef>
                <a:spcPts val="0"/>
              </a:spcBef>
            </a:pPr>
            <a:r>
              <a:rPr lang="en-US" sz="1600" b="1" dirty="0" smtClean="0"/>
              <a:t>Ed </a:t>
            </a:r>
            <a:r>
              <a:rPr lang="en-US" sz="1600" b="1" dirty="0" err="1" smtClean="0"/>
              <a:t>Masuoka</a:t>
            </a:r>
            <a:r>
              <a:rPr lang="en-US" sz="1600" b="1" dirty="0" smtClean="0"/>
              <a:t> (Land lead)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Sam Anderson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Sean Bailey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Carol Davidson</a:t>
            </a:r>
          </a:p>
          <a:p>
            <a:pPr>
              <a:spcBef>
                <a:spcPts val="0"/>
              </a:spcBef>
            </a:pPr>
            <a:r>
              <a:rPr lang="en-US" sz="1600" dirty="0" err="1" smtClean="0"/>
              <a:t>Sadashiva</a:t>
            </a:r>
            <a:r>
              <a:rPr lang="en-US" sz="1600" dirty="0" smtClean="0"/>
              <a:t> </a:t>
            </a:r>
            <a:r>
              <a:rPr lang="en-US" sz="1600" dirty="0" err="1" smtClean="0"/>
              <a:t>Devadiga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Gene </a:t>
            </a:r>
            <a:r>
              <a:rPr lang="en-US" sz="1600" dirty="0" err="1" smtClean="0"/>
              <a:t>Eplee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Gene Feldman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Gwyn Fireman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Bryan Franz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Jon Fulbright</a:t>
            </a:r>
          </a:p>
          <a:p>
            <a:pPr>
              <a:spcBef>
                <a:spcPts val="0"/>
              </a:spcBef>
            </a:pPr>
            <a:r>
              <a:rPr lang="en-US" sz="1600" dirty="0" err="1" smtClean="0"/>
              <a:t>Alfreda</a:t>
            </a:r>
            <a:r>
              <a:rPr lang="en-US" sz="1600" dirty="0" smtClean="0"/>
              <a:t> Hall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James </a:t>
            </a:r>
            <a:r>
              <a:rPr lang="en-US" sz="1600" dirty="0" err="1" smtClean="0"/>
              <a:t>Kuyper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err="1" smtClean="0"/>
              <a:t>Ning</a:t>
            </a:r>
            <a:r>
              <a:rPr lang="en-US" sz="1600" dirty="0" smtClean="0"/>
              <a:t> Lei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Mash </a:t>
            </a:r>
            <a:r>
              <a:rPr lang="en-US" sz="1600" dirty="0" err="1" smtClean="0"/>
              <a:t>Nishhama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err="1" smtClean="0"/>
              <a:t>Chengbo</a:t>
            </a:r>
            <a:r>
              <a:rPr lang="en-US" sz="1600" dirty="0" smtClean="0"/>
              <a:t> Sun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Kevin </a:t>
            </a:r>
            <a:r>
              <a:rPr lang="en-US" sz="1600" dirty="0" err="1" smtClean="0"/>
              <a:t>Turpie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Jack </a:t>
            </a:r>
            <a:r>
              <a:rPr lang="en-US" sz="1600" dirty="0" err="1" smtClean="0"/>
              <a:t>Xiong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Robert Wolfe</a:t>
            </a:r>
          </a:p>
          <a:p>
            <a:pPr>
              <a:spcBef>
                <a:spcPts val="0"/>
              </a:spcBef>
            </a:pPr>
            <a:r>
              <a:rPr lang="en-US" sz="1600" dirty="0" err="1" smtClean="0"/>
              <a:t>Zhangshi</a:t>
            </a:r>
            <a:r>
              <a:rPr lang="en-US" sz="1600" dirty="0" smtClean="0"/>
              <a:t> Yin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Primary Objectives Defined by L1ASWG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r>
              <a:rPr lang="en-US" sz="2000" dirty="0" smtClean="0"/>
              <a:t>VIIRS Level-1 processing starting from EDOS Level-0 data feed.</a:t>
            </a:r>
          </a:p>
          <a:p>
            <a:r>
              <a:rPr lang="en-US" sz="2000" dirty="0" smtClean="0"/>
              <a:t>Modular, well-documented, efficient, robust, portable software, owned and maintained by NASA.</a:t>
            </a:r>
          </a:p>
          <a:p>
            <a:r>
              <a:rPr lang="en-US" sz="2000" dirty="0" smtClean="0"/>
              <a:t>Straightforward implementation of instrument calibration equations and support for calibration updates.</a:t>
            </a:r>
          </a:p>
          <a:p>
            <a:r>
              <a:rPr lang="en-US" sz="2000" dirty="0" smtClean="0"/>
              <a:t>Data product formats developed and maintained by NASA.  Level-1B and Geolocation will be the standard final products.</a:t>
            </a:r>
          </a:p>
          <a:p>
            <a:r>
              <a:rPr lang="en-US" sz="2000" dirty="0" smtClean="0"/>
              <a:t>Separate executables and products for Level-1A, Geolocation and Level-1B.</a:t>
            </a:r>
          </a:p>
          <a:p>
            <a:r>
              <a:rPr lang="en-US" sz="2000" dirty="0" smtClean="0"/>
              <a:t>Reasonable granule length chosen by NASA.</a:t>
            </a:r>
          </a:p>
          <a:p>
            <a:pPr lvl="1"/>
            <a:r>
              <a:rPr lang="en-US" sz="1800" dirty="0" smtClean="0"/>
              <a:t>6 minutes was requested by the Atmosphere team and agreed to by other teams.</a:t>
            </a:r>
          </a:p>
          <a:p>
            <a:r>
              <a:rPr lang="en-US" sz="2000" dirty="0" smtClean="0"/>
              <a:t>Reduce number of calibrated data files (i.e., eliminate separate files for each VIIRS band).</a:t>
            </a:r>
          </a:p>
          <a:p>
            <a:pPr lvl="1"/>
            <a:r>
              <a:rPr lang="en-US" sz="1800" dirty="0" smtClean="0"/>
              <a:t>One file per resolution (M-band, I-band, DNB).</a:t>
            </a:r>
          </a:p>
          <a:p>
            <a:pPr lvl="1"/>
            <a:r>
              <a:rPr lang="en-US" sz="1800" dirty="0" smtClean="0"/>
              <a:t>Currently IDPS generates over 22,000 SDRs per day.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formats compatible with both NetCDF4 and HDF5</a:t>
            </a:r>
          </a:p>
          <a:p>
            <a:pPr lvl="1"/>
            <a:r>
              <a:rPr lang="en-US" dirty="0" smtClean="0"/>
              <a:t>Serve the largest possible user community</a:t>
            </a:r>
          </a:p>
          <a:p>
            <a:r>
              <a:rPr lang="en-US" dirty="0" smtClean="0"/>
              <a:t>Modular calibration and geolocation software </a:t>
            </a:r>
          </a:p>
          <a:p>
            <a:pPr lvl="1"/>
            <a:r>
              <a:rPr lang="en-US" dirty="0" smtClean="0"/>
              <a:t>Run standalone or link with existing software</a:t>
            </a:r>
          </a:p>
          <a:p>
            <a:r>
              <a:rPr lang="en-US" dirty="0" smtClean="0"/>
              <a:t>Rapid-prototyping development methodology</a:t>
            </a:r>
          </a:p>
          <a:p>
            <a:pPr lvl="1"/>
            <a:r>
              <a:rPr lang="en-US" dirty="0" smtClean="0"/>
              <a:t>Schedule and resource constraints</a:t>
            </a:r>
          </a:p>
          <a:p>
            <a:r>
              <a:rPr lang="en-US" dirty="0" smtClean="0"/>
              <a:t>Compliance with metadata standards (ISO, CF)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Processing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SIPS maintains master copies of processing software.</a:t>
            </a:r>
          </a:p>
          <a:p>
            <a:r>
              <a:rPr lang="en-US" dirty="0" smtClean="0"/>
              <a:t>EDOS pushes L0 files to Land SIPS landing zone.</a:t>
            </a:r>
          </a:p>
          <a:p>
            <a:r>
              <a:rPr lang="en-US" dirty="0" smtClean="0"/>
              <a:t>Land SIPS processes data to generate Level-1A, OBC, Geolocation and Level-1B data products and archives in LAADS.</a:t>
            </a:r>
          </a:p>
          <a:p>
            <a:pPr lvl="1"/>
            <a:r>
              <a:rPr lang="en-US" dirty="0" smtClean="0"/>
              <a:t>LUTS provided by VCST.</a:t>
            </a:r>
          </a:p>
          <a:p>
            <a:r>
              <a:rPr lang="en-US" dirty="0" smtClean="0"/>
              <a:t>Atmosphere and Ocean SIPS pull Level-0 and/or Level-1A products from LAADS.</a:t>
            </a:r>
          </a:p>
          <a:p>
            <a:r>
              <a:rPr lang="en-US" dirty="0" smtClean="0"/>
              <a:t>LAADS acts as the official distribution site for all Level-1 data products; Atmosphere and Ocean also support  distribution.</a:t>
            </a:r>
          </a:p>
          <a:p>
            <a:r>
              <a:rPr lang="en-US" dirty="0" smtClean="0"/>
              <a:t>All VIIRS SIPS process science data using NASA Level-1 products.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ATBD updates submitted in July 2014.</a:t>
            </a:r>
          </a:p>
          <a:p>
            <a:r>
              <a:rPr lang="en-US" dirty="0" smtClean="0"/>
              <a:t>Authorization to proceed from J. Gleason in October 2014.</a:t>
            </a:r>
          </a:p>
          <a:p>
            <a:r>
              <a:rPr lang="en-US" dirty="0" smtClean="0"/>
              <a:t>Data product formats developed and nearly finalized.</a:t>
            </a:r>
          </a:p>
          <a:p>
            <a:pPr lvl="1"/>
            <a:r>
              <a:rPr lang="en-US" dirty="0" smtClean="0"/>
              <a:t>Quality flags still being worked.</a:t>
            </a:r>
          </a:p>
          <a:p>
            <a:r>
              <a:rPr lang="en-US" dirty="0" smtClean="0"/>
              <a:t>EDOS testing started in November 2014</a:t>
            </a:r>
          </a:p>
          <a:p>
            <a:pPr lvl="1"/>
            <a:r>
              <a:rPr lang="en-US" dirty="0" smtClean="0"/>
              <a:t>Week-in-the-Life testing completed on May 19 (today!).</a:t>
            </a:r>
          </a:p>
          <a:p>
            <a:pPr lvl="1"/>
            <a:r>
              <a:rPr lang="en-US" dirty="0" smtClean="0"/>
              <a:t>Level-1 products generated from EDOS test data. </a:t>
            </a:r>
          </a:p>
          <a:p>
            <a:r>
              <a:rPr lang="en-US" dirty="0" smtClean="0"/>
              <a:t>Build 2 software completed at end of April.</a:t>
            </a:r>
          </a:p>
          <a:p>
            <a:pPr lvl="1"/>
            <a:r>
              <a:rPr lang="en-US" dirty="0" smtClean="0"/>
              <a:t>Capable of generating NASA product formats.</a:t>
            </a:r>
          </a:p>
          <a:p>
            <a:pPr lvl="1"/>
            <a:r>
              <a:rPr lang="en-US" dirty="0" smtClean="0"/>
              <a:t>Accuracy verified against current IDPS products.</a:t>
            </a:r>
          </a:p>
          <a:p>
            <a:r>
              <a:rPr lang="en-US" dirty="0" smtClean="0"/>
              <a:t>Data product formats (netCDF CDL) and sample products will be posted on </a:t>
            </a:r>
            <a:r>
              <a:rPr lang="en-US" u="sng" dirty="0" smtClean="0">
                <a:solidFill>
                  <a:srgbClr val="0033CC"/>
                </a:solidFill>
              </a:rPr>
              <a:t>ftp://samoa.gsfc.nasa.gov </a:t>
            </a:r>
            <a:r>
              <a:rPr lang="en-US" dirty="0" smtClean="0"/>
              <a:t>in pub/VIIRSL1.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RDR-to-L0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181600"/>
          </a:xfrm>
        </p:spPr>
        <p:txBody>
          <a:bodyPr/>
          <a:lstStyle/>
          <a:p>
            <a:r>
              <a:rPr lang="en-US" dirty="0" smtClean="0"/>
              <a:t>In order to have a complete mission archive of Level-1A data, the existing VIIRS RDR archives held by the SIPSs need to be converted to Level-0 (EDOS PDS) format.</a:t>
            </a:r>
          </a:p>
          <a:p>
            <a:r>
              <a:rPr lang="en-US" dirty="0" smtClean="0"/>
              <a:t>The Ocean SIPS developed a utility to read an ordered list of RDR products and generate PDS files.</a:t>
            </a:r>
          </a:p>
          <a:p>
            <a:pPr lvl="1"/>
            <a:r>
              <a:rPr lang="en-US" dirty="0" smtClean="0"/>
              <a:t>This process has been verified by comparison of results with EDOS PDSs, Level-1A processing tests and internal analysis.</a:t>
            </a:r>
          </a:p>
          <a:p>
            <a:r>
              <a:rPr lang="en-US" dirty="0" smtClean="0"/>
              <a:t>The Ocean and Land SIPS RDR archives through April 2015 have been reconciled.</a:t>
            </a:r>
          </a:p>
          <a:p>
            <a:r>
              <a:rPr lang="en-US" dirty="0" smtClean="0"/>
              <a:t>Following the commencement of routine EDOS data deliveries, a mission set of PDSs will be generated from the RDR archive and made available to the VIIRS SIPSs.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EDOS  continuing data deliveries start – May 19, 2015</a:t>
            </a:r>
          </a:p>
          <a:p>
            <a:pPr lvl="1"/>
            <a:r>
              <a:rPr lang="en-US" dirty="0" smtClean="0"/>
              <a:t>May be interrupted, e.g. for software updates.</a:t>
            </a:r>
          </a:p>
          <a:p>
            <a:r>
              <a:rPr lang="en-US" dirty="0" smtClean="0"/>
              <a:t>VIIRS Level-1 software complete – June 30, 2015</a:t>
            </a:r>
          </a:p>
          <a:p>
            <a:pPr lvl="1"/>
            <a:r>
              <a:rPr lang="en-US" dirty="0" smtClean="0"/>
              <a:t>Further refinements will be made as needed based on testing results or to improve efficiency.</a:t>
            </a:r>
          </a:p>
          <a:p>
            <a:r>
              <a:rPr lang="en-US" dirty="0" smtClean="0"/>
              <a:t>Configuration of Level-1 software and routine production in Land SIPS – mid-August 2015.</a:t>
            </a:r>
          </a:p>
          <a:p>
            <a:r>
              <a:rPr lang="en-US" dirty="0" smtClean="0"/>
              <a:t>EDOS operational data deliveries – August 2015.</a:t>
            </a:r>
          </a:p>
          <a:p>
            <a:r>
              <a:rPr lang="en-US" dirty="0" smtClean="0"/>
              <a:t>End of RDR acquisition by SIPSs – December of 2015.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9014</TotalTime>
  <Words>929</Words>
  <Application>Microsoft Office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Suomi National Polar-orbiting Partnership (NPP)  NASA VIIRS Level-1 Algorithm/Software Development    Fred Patt Vincent Chiang</vt:lpstr>
      <vt:lpstr>Background</vt:lpstr>
      <vt:lpstr>L1ASWG Membership</vt:lpstr>
      <vt:lpstr>Primary Objectives Defined by L1ASWG</vt:lpstr>
      <vt:lpstr>Further Objectives</vt:lpstr>
      <vt:lpstr>Proposed Processing Strategy</vt:lpstr>
      <vt:lpstr>Accomplishments</vt:lpstr>
      <vt:lpstr>RDR-to-L0 Conversion</vt:lpstr>
      <vt:lpstr>Future Milestones</vt:lpstr>
      <vt:lpstr>QUESTIONS?</vt:lpstr>
      <vt:lpstr>BACKUP</vt:lpstr>
      <vt:lpstr>Allocation of Responsibilities</vt:lpstr>
      <vt:lpstr>Issues, Concerns, Challenges</vt:lpstr>
    </vt:vector>
  </TitlesOfParts>
  <Company>NASA GSFC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Evelyn</dc:creator>
  <cp:lastModifiedBy>Patt, Frederick S.</cp:lastModifiedBy>
  <cp:revision>262</cp:revision>
  <cp:lastPrinted>2005-11-01T21:50:59Z</cp:lastPrinted>
  <dcterms:created xsi:type="dcterms:W3CDTF">2005-09-13T18:36:10Z</dcterms:created>
  <dcterms:modified xsi:type="dcterms:W3CDTF">2015-05-19T13:28:54Z</dcterms:modified>
</cp:coreProperties>
</file>