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handoutMasterIdLst>
    <p:handoutMasterId r:id="rId33"/>
  </p:handoutMasterIdLst>
  <p:sldIdLst>
    <p:sldId id="256" r:id="rId2"/>
    <p:sldId id="260" r:id="rId3"/>
    <p:sldId id="264" r:id="rId4"/>
    <p:sldId id="263" r:id="rId5"/>
    <p:sldId id="261" r:id="rId6"/>
    <p:sldId id="259" r:id="rId7"/>
    <p:sldId id="258" r:id="rId8"/>
    <p:sldId id="262" r:id="rId9"/>
    <p:sldId id="266" r:id="rId10"/>
    <p:sldId id="267" r:id="rId11"/>
    <p:sldId id="268" r:id="rId12"/>
    <p:sldId id="269" r:id="rId13"/>
    <p:sldId id="280" r:id="rId14"/>
    <p:sldId id="270" r:id="rId15"/>
    <p:sldId id="273" r:id="rId16"/>
    <p:sldId id="265" r:id="rId17"/>
    <p:sldId id="279" r:id="rId18"/>
    <p:sldId id="277" r:id="rId19"/>
    <p:sldId id="278" r:id="rId20"/>
    <p:sldId id="272" r:id="rId21"/>
    <p:sldId id="271" r:id="rId22"/>
    <p:sldId id="274" r:id="rId23"/>
    <p:sldId id="276" r:id="rId24"/>
    <p:sldId id="275" r:id="rId25"/>
    <p:sldId id="286" r:id="rId26"/>
    <p:sldId id="281" r:id="rId27"/>
    <p:sldId id="284" r:id="rId28"/>
    <p:sldId id="285" r:id="rId29"/>
    <p:sldId id="282" r:id="rId30"/>
    <p:sldId id="283"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2449" autoAdjust="0"/>
  </p:normalViewPr>
  <p:slideViewPr>
    <p:cSldViewPr snapToGrid="0" snapToObjects="1">
      <p:cViewPr varScale="1">
        <p:scale>
          <a:sx n="85" d="100"/>
          <a:sy n="85" d="100"/>
        </p:scale>
        <p:origin x="-115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08"/>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C14CFEE-1E71-F142-8B4D-B82ECBE1D247}" type="datetimeFigureOut">
              <a:rPr lang="en-US" smtClean="0"/>
              <a:t>5/19/15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A655141-D38B-2D46-B056-226B038B6194}" type="slidenum">
              <a:rPr lang="en-US" smtClean="0"/>
              <a:t>‹#›</a:t>
            </a:fld>
            <a:endParaRPr lang="en-US"/>
          </a:p>
        </p:txBody>
      </p:sp>
    </p:spTree>
    <p:extLst>
      <p:ext uri="{BB962C8B-B14F-4D97-AF65-F5344CB8AC3E}">
        <p14:creationId xmlns:p14="http://schemas.microsoft.com/office/powerpoint/2010/main" val="22092805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65207B-AADA-F245-AE9D-791BA06C7ECA}" type="datetimeFigureOut">
              <a:rPr lang="en-US" smtClean="0"/>
              <a:t>5/19/15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BE9F26-A389-8143-91F4-2FEF97244053}" type="slidenum">
              <a:rPr lang="en-US" smtClean="0"/>
              <a:t>‹#›</a:t>
            </a:fld>
            <a:endParaRPr lang="en-US"/>
          </a:p>
        </p:txBody>
      </p:sp>
    </p:spTree>
    <p:extLst>
      <p:ext uri="{BB962C8B-B14F-4D97-AF65-F5344CB8AC3E}">
        <p14:creationId xmlns:p14="http://schemas.microsoft.com/office/powerpoint/2010/main" val="311027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a:t>
            </a:r>
            <a:r>
              <a:rPr lang="en-US" baseline="0" dirty="0" smtClean="0"/>
              <a:t> </a:t>
            </a:r>
            <a:r>
              <a:rPr lang="en-US" baseline="0" dirty="0" err="1" smtClean="0"/>
              <a:t>vnir</a:t>
            </a:r>
            <a:r>
              <a:rPr lang="en-US" baseline="0" dirty="0" smtClean="0"/>
              <a:t>: </a:t>
            </a:r>
            <a:r>
              <a:rPr lang="en-US" dirty="0" smtClean="0">
                <a:solidFill>
                  <a:schemeClr val="tx1"/>
                </a:solidFill>
              </a:rPr>
              <a:t>B1-4, 8,9</a:t>
            </a:r>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3</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14</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Gray</a:t>
            </a:r>
            <a:r>
              <a:rPr lang="en-US" baseline="0" dirty="0" smtClean="0"/>
              <a:t> bars at VIIRS swath edges represent the limits to the LUTs we generated</a:t>
            </a:r>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15</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Code LBLRTM</a:t>
            </a:r>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16</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17</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18</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19</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baseline="0" dirty="0" smtClean="0">
                <a:solidFill>
                  <a:schemeClr val="tx1"/>
                </a:solidFill>
                <a:latin typeface="+mn-lt"/>
                <a:ea typeface="+mn-ea"/>
                <a:cs typeface="+mn-cs"/>
              </a:rPr>
              <a:t>Left two panels</a:t>
            </a:r>
            <a:r>
              <a:rPr lang="en-US" sz="1200" u="sng" kern="1200" baseline="30000" dirty="0" smtClean="0">
                <a:solidFill>
                  <a:schemeClr val="tx1"/>
                </a:solidFill>
                <a:latin typeface="+mn-lt"/>
                <a:ea typeface="+mn-ea"/>
                <a:cs typeface="+mn-cs"/>
              </a:rPr>
              <a:t>: B2 (MODIS) and M7 (VIIRS) spectral response functions and collocated pixel radiometric comparison over relatively homogeneous low marine water clouds (red points) in the 6 July 2014 IFF granule. Right two panels: same, but for B5 (MODIS) and M8 (VIIRS). Pixel </a:t>
            </a:r>
            <a:r>
              <a:rPr lang="en-US" sz="1200" u="sng" kern="1200" baseline="30000" dirty="0" err="1" smtClean="0">
                <a:solidFill>
                  <a:schemeClr val="tx1"/>
                </a:solidFill>
                <a:latin typeface="+mn-lt"/>
                <a:ea typeface="+mn-ea"/>
                <a:cs typeface="+mn-cs"/>
              </a:rPr>
              <a:t>colloc</a:t>
            </a:r>
            <a:r>
              <a:rPr lang="en-US" sz="1200" u="sng" kern="1200" baseline="0" dirty="0" err="1" smtClean="0">
                <a:solidFill>
                  <a:schemeClr val="tx1"/>
                </a:solidFill>
                <a:latin typeface="+mn-lt"/>
                <a:ea typeface="+mn-ea"/>
                <a:cs typeface="+mn-cs"/>
              </a:rPr>
              <a:t>Left</a:t>
            </a:r>
            <a:r>
              <a:rPr lang="en-US" sz="1200" u="sng" kern="1200" baseline="0" dirty="0" smtClean="0">
                <a:solidFill>
                  <a:schemeClr val="tx1"/>
                </a:solidFill>
                <a:latin typeface="+mn-lt"/>
                <a:ea typeface="+mn-ea"/>
                <a:cs typeface="+mn-cs"/>
              </a:rPr>
              <a:t> two panels</a:t>
            </a:r>
            <a:r>
              <a:rPr lang="en-US" sz="1200" u="sng" kern="1200" baseline="30000" dirty="0" smtClean="0">
                <a:solidFill>
                  <a:schemeClr val="tx1"/>
                </a:solidFill>
                <a:latin typeface="+mn-lt"/>
                <a:ea typeface="+mn-ea"/>
                <a:cs typeface="+mn-cs"/>
              </a:rPr>
              <a:t>: B2 (MODIS) and M7 (VIIRS) spectral response functions and collocated pixel radiometric comparison over relatively homogeneous low marine water clouds (red points) in the 6 July 2014 IFF granule. Right two panels: same, but for B5 (MODIS) and M8 (VIIRS). Pixel collocations in the scatter plot were limited to the same zenith view and scattering angles. The Expected regression slope corresponding to atmosphere and cloud spectral properties are given in the </a:t>
            </a:r>
            <a:r>
              <a:rPr lang="en-US" sz="1200" u="sng" kern="1200" baseline="30000" dirty="0" err="1" smtClean="0">
                <a:solidFill>
                  <a:schemeClr val="tx1"/>
                </a:solidFill>
                <a:latin typeface="+mn-lt"/>
                <a:ea typeface="+mn-ea"/>
                <a:cs typeface="+mn-cs"/>
              </a:rPr>
              <a:t>figures.ations</a:t>
            </a:r>
            <a:r>
              <a:rPr lang="en-US" sz="1200" u="sng" kern="1200" baseline="30000" dirty="0" smtClean="0">
                <a:solidFill>
                  <a:schemeClr val="tx1"/>
                </a:solidFill>
                <a:latin typeface="+mn-lt"/>
                <a:ea typeface="+mn-ea"/>
                <a:cs typeface="+mn-cs"/>
              </a:rPr>
              <a:t> in the scatter plot were limited to the same zenith view and scattering angles. The Expected regression slope corresponding to atmosphere and cloud spectral properties are given in the figures.</a:t>
            </a:r>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20</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baseline="0" dirty="0" smtClean="0">
                <a:solidFill>
                  <a:schemeClr val="tx1"/>
                </a:solidFill>
                <a:latin typeface="+mn-lt"/>
                <a:ea typeface="+mn-ea"/>
                <a:cs typeface="+mn-cs"/>
              </a:rPr>
              <a:t>Left panel</a:t>
            </a:r>
            <a:r>
              <a:rPr lang="en-US" sz="1200" u="sng" kern="1200" baseline="30000" dirty="0" smtClean="0">
                <a:solidFill>
                  <a:schemeClr val="tx1"/>
                </a:solidFill>
                <a:latin typeface="+mn-lt"/>
                <a:ea typeface="+mn-ea"/>
                <a:cs typeface="+mn-cs"/>
              </a:rPr>
              <a:t>: Retrieved MODAWG cloud optical thickness (COT) scatterplot for the liquid water pixel collocations described in the above figures.</a:t>
            </a:r>
          </a:p>
          <a:p>
            <a:endParaRPr lang="en-US" sz="1200" u="sng" kern="1200" baseline="30000" dirty="0" smtClean="0">
              <a:solidFill>
                <a:schemeClr val="tx1"/>
              </a:solidFill>
              <a:latin typeface="+mn-lt"/>
              <a:ea typeface="+mn-ea"/>
              <a:cs typeface="+mn-cs"/>
            </a:endParaRPr>
          </a:p>
          <a:p>
            <a:r>
              <a:rPr lang="en-US" sz="1200" u="sng" kern="1200" baseline="30000" dirty="0" smtClean="0">
                <a:solidFill>
                  <a:schemeClr val="tx1"/>
                </a:solidFill>
                <a:latin typeface="+mn-lt"/>
                <a:ea typeface="+mn-ea"/>
                <a:cs typeface="+mn-cs"/>
              </a:rPr>
              <a:t>Right panel: Based on reflectance differences determine as in above, the impact on COT of a 3% and 4% high bias in the MODIS B2 (0.86 µm) and B7 (2.1 µm) channels, respectively. The significant VIIRS COT bias at large values in the left panel is explained by the radiometric bias.</a:t>
            </a:r>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21</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0200</a:t>
            </a:r>
            <a:r>
              <a:rPr lang="en-US" baseline="0" dirty="0" smtClean="0"/>
              <a:t> IFF granule</a:t>
            </a:r>
            <a:endParaRPr lang="en-US" dirty="0" smtClean="0"/>
          </a:p>
          <a:p>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22</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0200</a:t>
            </a:r>
            <a:r>
              <a:rPr lang="en-US" baseline="0" dirty="0" smtClean="0"/>
              <a:t> IFF granule</a:t>
            </a:r>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23</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gridded</a:t>
            </a:r>
          </a:p>
          <a:p>
            <a:r>
              <a:rPr lang="en-US" dirty="0" smtClean="0">
                <a:latin typeface="Arial"/>
                <a:cs typeface="Arial"/>
              </a:rPr>
              <a:t>means for</a:t>
            </a:r>
          </a:p>
          <a:p>
            <a:r>
              <a:rPr lang="en-US" dirty="0" smtClean="0">
                <a:latin typeface="Arial"/>
                <a:cs typeface="Arial"/>
              </a:rPr>
              <a:t>different phases/population</a:t>
            </a:r>
          </a:p>
          <a:p>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4</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0200</a:t>
            </a:r>
            <a:r>
              <a:rPr lang="en-US" baseline="0" dirty="0" smtClean="0"/>
              <a:t> IFF granule</a:t>
            </a:r>
            <a:endParaRPr lang="en-US" dirty="0" smtClean="0"/>
          </a:p>
          <a:p>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24</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25</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26</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27</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28</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29</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30</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400" b="1" dirty="0" smtClean="0"/>
              <a:t>14 webinars</a:t>
            </a:r>
          </a:p>
          <a:p>
            <a:pPr marL="0" indent="0">
              <a:spcAft>
                <a:spcPts val="600"/>
              </a:spcAft>
              <a:buNone/>
            </a:pPr>
            <a:endParaRPr lang="en-US" sz="1400" b="1" dirty="0" smtClean="0"/>
          </a:p>
          <a:p>
            <a:pPr marL="0" indent="0">
              <a:spcAft>
                <a:spcPts val="600"/>
              </a:spcAft>
              <a:buNone/>
            </a:pPr>
            <a:r>
              <a:rPr lang="en-US" sz="1400" b="1" dirty="0" smtClean="0"/>
              <a:t>Session/Topic:</a:t>
            </a:r>
          </a:p>
          <a:p>
            <a:r>
              <a:rPr lang="en-US" sz="1200" dirty="0" smtClean="0"/>
              <a:t>MODIS C6 overview, web resources, etc.: Platnick, </a:t>
            </a:r>
            <a:r>
              <a:rPr lang="en-US" sz="1200" dirty="0" err="1" smtClean="0"/>
              <a:t>Xiong</a:t>
            </a:r>
            <a:endParaRPr lang="en-US" sz="1200" dirty="0" smtClean="0"/>
          </a:p>
          <a:p>
            <a:r>
              <a:rPr lang="en-US" sz="1200" dirty="0" smtClean="0"/>
              <a:t>MOD04 Dark Target: Levy</a:t>
            </a:r>
          </a:p>
          <a:p>
            <a:r>
              <a:rPr lang="en-US" sz="1200" dirty="0" smtClean="0"/>
              <a:t>MOD04 Deep Blue: </a:t>
            </a:r>
            <a:r>
              <a:rPr lang="en-US" sz="1200" dirty="0" err="1" smtClean="0"/>
              <a:t>Sayer</a:t>
            </a:r>
            <a:endParaRPr lang="en-US" sz="1200" dirty="0" smtClean="0"/>
          </a:p>
          <a:p>
            <a:r>
              <a:rPr lang="en-US" sz="1200" dirty="0" smtClean="0"/>
              <a:t>MOD04 Overview/Combined DB-DT and 3 km product: Levy, </a:t>
            </a:r>
            <a:r>
              <a:rPr lang="en-US" sz="1200" dirty="0" err="1" smtClean="0"/>
              <a:t>Sayer</a:t>
            </a:r>
            <a:endParaRPr lang="en-US" sz="1200" dirty="0" smtClean="0"/>
          </a:p>
          <a:p>
            <a:r>
              <a:rPr lang="en-US" sz="1200" dirty="0" smtClean="0"/>
              <a:t>MOD35 Cloud Mask: Ackerman</a:t>
            </a:r>
          </a:p>
          <a:p>
            <a:r>
              <a:rPr lang="en-US" sz="1200" dirty="0" smtClean="0"/>
              <a:t>MOD06 Cloud-Top/Optical properties: Ackerman, Platnick</a:t>
            </a:r>
          </a:p>
          <a:p>
            <a:r>
              <a:rPr lang="en-US" sz="1200" dirty="0" smtClean="0"/>
              <a:t>MOD06 Optical Properties: Platnick</a:t>
            </a:r>
          </a:p>
          <a:p>
            <a:r>
              <a:rPr lang="en-US" sz="1200" dirty="0" smtClean="0"/>
              <a:t>MOD08 Atmosphere Team L3 products: </a:t>
            </a:r>
            <a:r>
              <a:rPr lang="en-US" sz="1200" dirty="0" err="1" smtClean="0"/>
              <a:t>Hubanks</a:t>
            </a:r>
            <a:r>
              <a:rPr lang="en-US" sz="1200" dirty="0" smtClean="0"/>
              <a:t>, Ridgway, Platnick</a:t>
            </a:r>
          </a:p>
          <a:p>
            <a:r>
              <a:rPr lang="en-US" sz="1200" dirty="0" smtClean="0"/>
              <a:t>Data Acquisition LAADS, LANCE, </a:t>
            </a:r>
            <a:r>
              <a:rPr lang="en-US" sz="1200" dirty="0" err="1" smtClean="0"/>
              <a:t>WorldView</a:t>
            </a:r>
            <a:r>
              <a:rPr lang="en-US" sz="1200" dirty="0" smtClean="0"/>
              <a:t>, MIRADOR, ECHO–REVERB: TBD</a:t>
            </a:r>
          </a:p>
          <a:p>
            <a:r>
              <a:rPr lang="en-US" sz="1200" dirty="0" smtClean="0"/>
              <a:t>Giovanni – Aerosols Express: Chris </a:t>
            </a:r>
            <a:r>
              <a:rPr lang="en-US" sz="1200" dirty="0" err="1" smtClean="0"/>
              <a:t>Lynnes</a:t>
            </a:r>
            <a:endParaRPr lang="en-US" sz="1200" dirty="0" smtClean="0"/>
          </a:p>
          <a:p>
            <a:r>
              <a:rPr lang="en-US" sz="1200" dirty="0" smtClean="0"/>
              <a:t>MODIS </a:t>
            </a:r>
            <a:r>
              <a:rPr lang="en-US" sz="1200" dirty="0" err="1" smtClean="0"/>
              <a:t>Atmo</a:t>
            </a:r>
            <a:r>
              <a:rPr lang="en-US" sz="1200" dirty="0" smtClean="0"/>
              <a:t> Educational Materials and Resources: </a:t>
            </a:r>
            <a:r>
              <a:rPr lang="en-US" sz="1200" dirty="0" err="1" smtClean="0"/>
              <a:t>Kleidman</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5</a:t>
            </a:fld>
            <a:endParaRPr lang="en-US"/>
          </a:p>
        </p:txBody>
      </p:sp>
    </p:spTree>
    <p:extLst>
      <p:ext uri="{BB962C8B-B14F-4D97-AF65-F5344CB8AC3E}">
        <p14:creationId xmlns:p14="http://schemas.microsoft.com/office/powerpoint/2010/main" val="1647624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8</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a:t>
            </a:r>
            <a:r>
              <a:rPr lang="en-US" baseline="0" dirty="0" smtClean="0"/>
              <a:t> </a:t>
            </a:r>
            <a:r>
              <a:rPr lang="en-US" baseline="0" dirty="0" err="1" smtClean="0"/>
              <a:t>vnir</a:t>
            </a:r>
            <a:r>
              <a:rPr lang="en-US" baseline="0" dirty="0" smtClean="0"/>
              <a:t>: </a:t>
            </a:r>
            <a:r>
              <a:rPr lang="en-US" dirty="0" smtClean="0">
                <a:solidFill>
                  <a:schemeClr val="tx1"/>
                </a:solidFill>
              </a:rPr>
              <a:t>B1-4, 8,9</a:t>
            </a:r>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9</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a:t>
            </a:r>
            <a:r>
              <a:rPr lang="en-US" baseline="0" dirty="0" smtClean="0"/>
              <a:t> </a:t>
            </a:r>
            <a:r>
              <a:rPr lang="en-US" baseline="0" dirty="0" err="1" smtClean="0"/>
              <a:t>vnir</a:t>
            </a:r>
            <a:r>
              <a:rPr lang="en-US" baseline="0" dirty="0" smtClean="0"/>
              <a:t>: </a:t>
            </a:r>
            <a:r>
              <a:rPr lang="en-US" dirty="0" smtClean="0">
                <a:solidFill>
                  <a:schemeClr val="tx1"/>
                </a:solidFill>
              </a:rPr>
              <a:t>B1-4, 8,9</a:t>
            </a:r>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10</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a:t>
            </a:r>
            <a:r>
              <a:rPr lang="en-US" baseline="0" dirty="0" smtClean="0"/>
              <a:t> </a:t>
            </a:r>
            <a:r>
              <a:rPr lang="en-US" baseline="0" dirty="0" err="1" smtClean="0"/>
              <a:t>vnir</a:t>
            </a:r>
            <a:r>
              <a:rPr lang="en-US" baseline="0" dirty="0" smtClean="0"/>
              <a:t>: </a:t>
            </a:r>
            <a:r>
              <a:rPr lang="en-US" dirty="0" smtClean="0">
                <a:solidFill>
                  <a:schemeClr val="tx1"/>
                </a:solidFill>
              </a:rPr>
              <a:t>B1-4, 8,9</a:t>
            </a:r>
          </a:p>
          <a:p>
            <a:r>
              <a:rPr lang="en-US" dirty="0" smtClean="0">
                <a:solidFill>
                  <a:schemeClr val="tx1"/>
                </a:solidFill>
              </a:rPr>
              <a:t>Depends on latitude zone</a:t>
            </a:r>
            <a:r>
              <a:rPr lang="en-US" baseline="0" dirty="0" smtClean="0">
                <a:solidFill>
                  <a:schemeClr val="tx1"/>
                </a:solidFill>
              </a:rPr>
              <a:t> used in the averaging</a:t>
            </a:r>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11</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a:t>
            </a:r>
            <a:r>
              <a:rPr lang="en-US" baseline="0" dirty="0" smtClean="0"/>
              <a:t> </a:t>
            </a:r>
            <a:r>
              <a:rPr lang="en-US" baseline="0" dirty="0" err="1" smtClean="0"/>
              <a:t>vnir</a:t>
            </a:r>
            <a:r>
              <a:rPr lang="en-US" baseline="0" dirty="0" smtClean="0"/>
              <a:t>: </a:t>
            </a:r>
            <a:r>
              <a:rPr lang="en-US" dirty="0" smtClean="0">
                <a:solidFill>
                  <a:schemeClr val="tx1"/>
                </a:solidFill>
              </a:rPr>
              <a:t>B1-4, 8,9</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Depends on latitude zone</a:t>
            </a:r>
            <a:r>
              <a:rPr lang="en-US" baseline="0" dirty="0" smtClean="0">
                <a:solidFill>
                  <a:schemeClr val="tx1"/>
                </a:solidFill>
              </a:rPr>
              <a:t> used in the averaging</a:t>
            </a:r>
            <a:endParaRPr lang="en-US" dirty="0" smtClean="0"/>
          </a:p>
          <a:p>
            <a:endParaRPr lang="en-US" dirty="0"/>
          </a:p>
        </p:txBody>
      </p:sp>
      <p:sp>
        <p:nvSpPr>
          <p:cNvPr id="4" name="Slide Number Placeholder 3"/>
          <p:cNvSpPr>
            <a:spLocks noGrp="1"/>
          </p:cNvSpPr>
          <p:nvPr>
            <p:ph type="sldNum" sz="quarter" idx="10"/>
          </p:nvPr>
        </p:nvSpPr>
        <p:spPr/>
        <p:txBody>
          <a:bodyPr/>
          <a:lstStyle/>
          <a:p>
            <a:fld id="{5BBE9F26-A389-8143-91F4-2FEF97244053}" type="slidenum">
              <a:rPr lang="en-US" smtClean="0"/>
              <a:t>12</a:t>
            </a:fld>
            <a:endParaRPr lang="en-US"/>
          </a:p>
        </p:txBody>
      </p:sp>
    </p:spTree>
    <p:extLst>
      <p:ext uri="{BB962C8B-B14F-4D97-AF65-F5344CB8AC3E}">
        <p14:creationId xmlns:p14="http://schemas.microsoft.com/office/powerpoint/2010/main" val="195988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spcBef>
                <a:spcPts val="600"/>
              </a:spcBef>
              <a:spcAft>
                <a:spcPts val="300"/>
              </a:spcAft>
            </a:pPr>
            <a:r>
              <a:rPr lang="en-US" sz="2000" baseline="0" dirty="0" smtClean="0"/>
              <a:t>Marine Boundary Layer (MBL) clouds at the heart of cloud feedback and </a:t>
            </a:r>
            <a:r>
              <a:rPr lang="en-US" sz="2000" baseline="0" dirty="0" err="1" smtClean="0"/>
              <a:t>radiative</a:t>
            </a:r>
            <a:r>
              <a:rPr lang="en-US" sz="2000" baseline="0" dirty="0" smtClean="0"/>
              <a:t> aerosol-indirect effects.</a:t>
            </a:r>
          </a:p>
          <a:p>
            <a:pPr indent="-228600">
              <a:spcBef>
                <a:spcPts val="600"/>
              </a:spcBef>
              <a:spcAft>
                <a:spcPts val="300"/>
              </a:spcAft>
            </a:pPr>
            <a:endParaRPr lang="en-US" sz="2000" dirty="0" smtClean="0"/>
          </a:p>
          <a:p>
            <a:r>
              <a:rPr lang="en-US" sz="2000" dirty="0" smtClean="0"/>
              <a:t>• CER_21 overall failure rate ~16%,</a:t>
            </a:r>
            <a:r>
              <a:rPr lang="en-US" sz="2000" baseline="0" dirty="0" smtClean="0"/>
              <a:t> CER_37 ~10%</a:t>
            </a:r>
          </a:p>
          <a:p>
            <a:r>
              <a:rPr lang="en-US" sz="2000" dirty="0" smtClean="0"/>
              <a:t>• PCL pixels have much higher failure rate =&gt; artifacts and/or physics</a:t>
            </a:r>
            <a:r>
              <a:rPr lang="en-US" sz="2000" baseline="0" dirty="0" smtClean="0"/>
              <a:t> associated with </a:t>
            </a:r>
            <a:r>
              <a:rPr lang="en-US" sz="2000" dirty="0" smtClean="0"/>
              <a:t>heterogeneity</a:t>
            </a:r>
            <a:r>
              <a:rPr lang="en-US" sz="2000" baseline="0" dirty="0" smtClean="0"/>
              <a:t> effect. Using ASTER and </a:t>
            </a:r>
            <a:r>
              <a:rPr lang="en-US" sz="2000" baseline="0" dirty="0" err="1" smtClean="0"/>
              <a:t>eMAS</a:t>
            </a:r>
            <a:r>
              <a:rPr lang="en-US" sz="2000" baseline="0" dirty="0" smtClean="0"/>
              <a:t> to test our theoretical understanding that came out of </a:t>
            </a:r>
            <a:r>
              <a:rPr lang="en-US" sz="2000" baseline="0" smtClean="0"/>
              <a:t>LES studies.</a:t>
            </a:r>
            <a:endParaRPr lang="en-US" sz="2000" dirty="0"/>
          </a:p>
        </p:txBody>
      </p:sp>
      <p:sp>
        <p:nvSpPr>
          <p:cNvPr id="4" name="Slide Number Placeholder 3"/>
          <p:cNvSpPr>
            <a:spLocks noGrp="1"/>
          </p:cNvSpPr>
          <p:nvPr>
            <p:ph type="sldNum" sz="quarter" idx="10"/>
          </p:nvPr>
        </p:nvSpPr>
        <p:spPr/>
        <p:txBody>
          <a:bodyPr/>
          <a:lstStyle/>
          <a:p>
            <a:fld id="{5BBE9F26-A389-8143-91F4-2FEF97244053}" type="slidenum">
              <a:rPr lang="en-US" smtClean="0"/>
              <a:t>13</a:t>
            </a:fld>
            <a:endParaRPr lang="en-US"/>
          </a:p>
        </p:txBody>
      </p:sp>
    </p:spTree>
    <p:extLst>
      <p:ext uri="{BB962C8B-B14F-4D97-AF65-F5344CB8AC3E}">
        <p14:creationId xmlns:p14="http://schemas.microsoft.com/office/powerpoint/2010/main" val="195988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r>
              <a:rPr lang="en-US" smtClean="0"/>
              <a:t>19 May 15</a:t>
            </a:r>
            <a:endParaRPr lang="en-US"/>
          </a:p>
        </p:txBody>
      </p:sp>
      <p:sp>
        <p:nvSpPr>
          <p:cNvPr id="8" name="Slide Number Placeholder 7"/>
          <p:cNvSpPr>
            <a:spLocks noGrp="1"/>
          </p:cNvSpPr>
          <p:nvPr>
            <p:ph type="sldNum" sz="quarter" idx="11"/>
          </p:nvPr>
        </p:nvSpPr>
        <p:spPr/>
        <p:txBody>
          <a:bodyPr/>
          <a:lstStyle/>
          <a:p>
            <a:fld id="{DFEABB97-DDA5-0748-8268-B0328B88E730}" type="slidenum">
              <a:rPr lang="en-US" smtClean="0"/>
              <a:t>‹#›</a:t>
            </a:fld>
            <a:endParaRPr lang="en-US"/>
          </a:p>
        </p:txBody>
      </p:sp>
      <p:sp>
        <p:nvSpPr>
          <p:cNvPr id="9" name="Footer Placeholder 8"/>
          <p:cNvSpPr>
            <a:spLocks noGrp="1"/>
          </p:cNvSpPr>
          <p:nvPr>
            <p:ph type="ftr" sz="quarter" idx="12"/>
          </p:nvPr>
        </p:nvSpPr>
        <p:spPr/>
        <p:txBody>
          <a:bodyPr/>
          <a:lstStyle/>
          <a:p>
            <a:r>
              <a:rPr lang="en-US" smtClean="0"/>
              <a:t>MODIS/VIIRS STM, Platnick et al.</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1"/>
          </p:nvPr>
        </p:nvSpPr>
        <p:spPr/>
        <p:txBody>
          <a:bodyPr/>
          <a:lstStyle/>
          <a:p>
            <a:r>
              <a:rPr lang="en-US" smtClean="0"/>
              <a:t>MODIS/VIIRS STM, Platnick et al.</a:t>
            </a:r>
            <a:endParaRPr lang="en-US"/>
          </a:p>
        </p:txBody>
      </p:sp>
      <p:sp>
        <p:nvSpPr>
          <p:cNvPr id="6" name="Slide Number Placeholder 5"/>
          <p:cNvSpPr>
            <a:spLocks noGrp="1"/>
          </p:cNvSpPr>
          <p:nvPr>
            <p:ph type="sldNum" sz="quarter" idx="12"/>
          </p:nvPr>
        </p:nvSpPr>
        <p:spPr/>
        <p:txBody>
          <a:bodyPr/>
          <a:lstStyle/>
          <a:p>
            <a:fld id="{DFEABB97-DDA5-0748-8268-B0328B88E73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1"/>
          </p:nvPr>
        </p:nvSpPr>
        <p:spPr/>
        <p:txBody>
          <a:bodyPr/>
          <a:lstStyle/>
          <a:p>
            <a:r>
              <a:rPr lang="en-US" smtClean="0"/>
              <a:t>MODIS/VIIRS STM, Platnick et al.</a:t>
            </a:r>
            <a:endParaRPr lang="en-US"/>
          </a:p>
        </p:txBody>
      </p:sp>
      <p:sp>
        <p:nvSpPr>
          <p:cNvPr id="6" name="Slide Number Placeholder 5"/>
          <p:cNvSpPr>
            <a:spLocks noGrp="1"/>
          </p:cNvSpPr>
          <p:nvPr>
            <p:ph type="sldNum" sz="quarter" idx="12"/>
          </p:nvPr>
        </p:nvSpPr>
        <p:spPr/>
        <p:txBody>
          <a:bodyPr/>
          <a:lstStyle/>
          <a:p>
            <a:fld id="{DFEABB97-DDA5-0748-8268-B0328B88E73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1"/>
          </p:nvPr>
        </p:nvSpPr>
        <p:spPr/>
        <p:txBody>
          <a:bodyPr/>
          <a:lstStyle/>
          <a:p>
            <a:r>
              <a:rPr lang="en-US" smtClean="0"/>
              <a:t>MODIS/VIIRS STM, Platnick et al.</a:t>
            </a:r>
            <a:endParaRPr lang="en-US" dirty="0"/>
          </a:p>
        </p:txBody>
      </p:sp>
      <p:sp>
        <p:nvSpPr>
          <p:cNvPr id="6" name="Slide Number Placeholder 5"/>
          <p:cNvSpPr>
            <a:spLocks noGrp="1"/>
          </p:cNvSpPr>
          <p:nvPr>
            <p:ph type="sldNum" sz="quarter" idx="12"/>
          </p:nvPr>
        </p:nvSpPr>
        <p:spPr/>
        <p:txBody>
          <a:bodyPr/>
          <a:lstStyle/>
          <a:p>
            <a:fld id="{DFEABB97-DDA5-0748-8268-B0328B88E73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1"/>
          </p:nvPr>
        </p:nvSpPr>
        <p:spPr/>
        <p:txBody>
          <a:bodyPr/>
          <a:lstStyle/>
          <a:p>
            <a:r>
              <a:rPr lang="en-US" smtClean="0"/>
              <a:t>MODIS/VIIRS STM, Platnick et al.</a:t>
            </a:r>
            <a:endParaRPr lang="en-US" dirty="0"/>
          </a:p>
        </p:txBody>
      </p:sp>
      <p:sp>
        <p:nvSpPr>
          <p:cNvPr id="6" name="Slide Number Placeholder 5"/>
          <p:cNvSpPr>
            <a:spLocks noGrp="1"/>
          </p:cNvSpPr>
          <p:nvPr>
            <p:ph type="sldNum" sz="quarter" idx="12"/>
          </p:nvPr>
        </p:nvSpPr>
        <p:spPr/>
        <p:txBody>
          <a:bodyPr/>
          <a:lstStyle/>
          <a:p>
            <a:fld id="{DFEABB97-DDA5-0748-8268-B0328B88E730}"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r>
              <a:rPr lang="en-US" smtClean="0"/>
              <a:t>19 May 15</a:t>
            </a:r>
            <a:endParaRPr lang="en-US"/>
          </a:p>
        </p:txBody>
      </p:sp>
      <p:sp>
        <p:nvSpPr>
          <p:cNvPr id="6" name="Footer Placeholder 5"/>
          <p:cNvSpPr>
            <a:spLocks noGrp="1"/>
          </p:cNvSpPr>
          <p:nvPr>
            <p:ph type="ftr" sz="quarter" idx="11"/>
          </p:nvPr>
        </p:nvSpPr>
        <p:spPr/>
        <p:txBody>
          <a:bodyPr/>
          <a:lstStyle/>
          <a:p>
            <a:r>
              <a:rPr lang="en-US" smtClean="0"/>
              <a:t>MODIS/VIIRS STM, Platnick et al.</a:t>
            </a:r>
            <a:endParaRPr lang="en-US" dirty="0"/>
          </a:p>
        </p:txBody>
      </p:sp>
      <p:sp>
        <p:nvSpPr>
          <p:cNvPr id="7" name="Slide Number Placeholder 6"/>
          <p:cNvSpPr>
            <a:spLocks noGrp="1"/>
          </p:cNvSpPr>
          <p:nvPr>
            <p:ph type="sldNum" sz="quarter" idx="12"/>
          </p:nvPr>
        </p:nvSpPr>
        <p:spPr/>
        <p:txBody>
          <a:bodyPr/>
          <a:lstStyle/>
          <a:p>
            <a:fld id="{DFEABB97-DDA5-0748-8268-B0328B88E730}"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r>
              <a:rPr lang="en-US" smtClean="0"/>
              <a:t>19 May 15</a:t>
            </a:r>
            <a:endParaRPr lang="en-US"/>
          </a:p>
        </p:txBody>
      </p:sp>
      <p:sp>
        <p:nvSpPr>
          <p:cNvPr id="8" name="Footer Placeholder 7"/>
          <p:cNvSpPr>
            <a:spLocks noGrp="1"/>
          </p:cNvSpPr>
          <p:nvPr>
            <p:ph type="ftr" sz="quarter" idx="11"/>
          </p:nvPr>
        </p:nvSpPr>
        <p:spPr/>
        <p:txBody>
          <a:bodyPr/>
          <a:lstStyle/>
          <a:p>
            <a:r>
              <a:rPr lang="en-US" smtClean="0"/>
              <a:t>MODIS/VIIRS STM, Platnick et al.</a:t>
            </a:r>
            <a:endParaRPr lang="en-US" dirty="0"/>
          </a:p>
        </p:txBody>
      </p:sp>
      <p:sp>
        <p:nvSpPr>
          <p:cNvPr id="9" name="Slide Number Placeholder 8"/>
          <p:cNvSpPr>
            <a:spLocks noGrp="1"/>
          </p:cNvSpPr>
          <p:nvPr>
            <p:ph type="sldNum" sz="quarter" idx="12"/>
          </p:nvPr>
        </p:nvSpPr>
        <p:spPr/>
        <p:txBody>
          <a:bodyPr/>
          <a:lstStyle/>
          <a:p>
            <a:fld id="{DFEABB97-DDA5-0748-8268-B0328B88E730}"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19 May 15</a:t>
            </a:r>
            <a:endParaRPr lang="en-US"/>
          </a:p>
        </p:txBody>
      </p:sp>
      <p:sp>
        <p:nvSpPr>
          <p:cNvPr id="4" name="Footer Placeholder 3"/>
          <p:cNvSpPr>
            <a:spLocks noGrp="1"/>
          </p:cNvSpPr>
          <p:nvPr>
            <p:ph type="ftr" sz="quarter" idx="11"/>
          </p:nvPr>
        </p:nvSpPr>
        <p:spPr/>
        <p:txBody>
          <a:bodyPr/>
          <a:lstStyle/>
          <a:p>
            <a:r>
              <a:rPr lang="en-US" smtClean="0"/>
              <a:t>MODIS/VIIRS STM, Platnick et al.</a:t>
            </a:r>
            <a:endParaRPr lang="en-US" dirty="0"/>
          </a:p>
        </p:txBody>
      </p:sp>
      <p:sp>
        <p:nvSpPr>
          <p:cNvPr id="5" name="Slide Number Placeholder 4"/>
          <p:cNvSpPr>
            <a:spLocks noGrp="1"/>
          </p:cNvSpPr>
          <p:nvPr>
            <p:ph type="sldNum" sz="quarter" idx="12"/>
          </p:nvPr>
        </p:nvSpPr>
        <p:spPr/>
        <p:txBody>
          <a:bodyPr/>
          <a:lstStyle/>
          <a:p>
            <a:fld id="{DFEABB97-DDA5-0748-8268-B0328B88E73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19 May 15</a:t>
            </a:r>
            <a:endParaRPr lang="en-US"/>
          </a:p>
        </p:txBody>
      </p:sp>
      <p:sp>
        <p:nvSpPr>
          <p:cNvPr id="3" name="Footer Placeholder 2"/>
          <p:cNvSpPr>
            <a:spLocks noGrp="1"/>
          </p:cNvSpPr>
          <p:nvPr>
            <p:ph type="ftr" sz="quarter" idx="11"/>
          </p:nvPr>
        </p:nvSpPr>
        <p:spPr/>
        <p:txBody>
          <a:bodyPr/>
          <a:lstStyle/>
          <a:p>
            <a:r>
              <a:rPr lang="en-US" smtClean="0"/>
              <a:t>MODIS/VIIRS STM, Platnick et al.</a:t>
            </a:r>
            <a:endParaRPr lang="en-US" dirty="0"/>
          </a:p>
        </p:txBody>
      </p:sp>
      <p:sp>
        <p:nvSpPr>
          <p:cNvPr id="4" name="Slide Number Placeholder 3"/>
          <p:cNvSpPr>
            <a:spLocks noGrp="1"/>
          </p:cNvSpPr>
          <p:nvPr>
            <p:ph type="sldNum" sz="quarter" idx="12"/>
          </p:nvPr>
        </p:nvSpPr>
        <p:spPr/>
        <p:txBody>
          <a:bodyPr/>
          <a:lstStyle/>
          <a:p>
            <a:fld id="{DFEABB97-DDA5-0748-8268-B0328B88E73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19 May 15</a:t>
            </a:r>
            <a:endParaRPr lang="en-US"/>
          </a:p>
        </p:txBody>
      </p:sp>
      <p:sp>
        <p:nvSpPr>
          <p:cNvPr id="6" name="Footer Placeholder 5"/>
          <p:cNvSpPr>
            <a:spLocks noGrp="1"/>
          </p:cNvSpPr>
          <p:nvPr>
            <p:ph type="ftr" sz="quarter" idx="11"/>
          </p:nvPr>
        </p:nvSpPr>
        <p:spPr/>
        <p:txBody>
          <a:bodyPr/>
          <a:lstStyle/>
          <a:p>
            <a:r>
              <a:rPr lang="en-US" smtClean="0"/>
              <a:t>MODIS/VIIRS STM, Platnick et al.</a:t>
            </a:r>
            <a:endParaRPr lang="en-US" dirty="0"/>
          </a:p>
        </p:txBody>
      </p:sp>
      <p:sp>
        <p:nvSpPr>
          <p:cNvPr id="7" name="Slide Number Placeholder 6"/>
          <p:cNvSpPr>
            <a:spLocks noGrp="1"/>
          </p:cNvSpPr>
          <p:nvPr>
            <p:ph type="sldNum" sz="quarter" idx="12"/>
          </p:nvPr>
        </p:nvSpPr>
        <p:spPr/>
        <p:txBody>
          <a:bodyPr/>
          <a:lstStyle/>
          <a:p>
            <a:fld id="{DFEABB97-DDA5-0748-8268-B0328B88E73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19 May 15</a:t>
            </a:r>
            <a:endParaRPr lang="en-US"/>
          </a:p>
        </p:txBody>
      </p:sp>
      <p:sp>
        <p:nvSpPr>
          <p:cNvPr id="6" name="Footer Placeholder 5"/>
          <p:cNvSpPr>
            <a:spLocks noGrp="1"/>
          </p:cNvSpPr>
          <p:nvPr>
            <p:ph type="ftr" sz="quarter" idx="11"/>
          </p:nvPr>
        </p:nvSpPr>
        <p:spPr/>
        <p:txBody>
          <a:bodyPr/>
          <a:lstStyle/>
          <a:p>
            <a:r>
              <a:rPr lang="en-US" smtClean="0"/>
              <a:t>MODIS/VIIRS STM, Platnick et al.</a:t>
            </a:r>
            <a:endParaRPr lang="en-US" dirty="0" smtClean="0"/>
          </a:p>
        </p:txBody>
      </p:sp>
      <p:sp>
        <p:nvSpPr>
          <p:cNvPr id="7" name="Slide Number Placeholder 6"/>
          <p:cNvSpPr>
            <a:spLocks noGrp="1"/>
          </p:cNvSpPr>
          <p:nvPr>
            <p:ph type="sldNum" sz="quarter" idx="12"/>
          </p:nvPr>
        </p:nvSpPr>
        <p:spPr/>
        <p:txBody>
          <a:bodyPr/>
          <a:lstStyle/>
          <a:p>
            <a:fld id="{DFEABB97-DDA5-0748-8268-B0328B88E73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100">
                <a:solidFill>
                  <a:schemeClr val="tx1">
                    <a:lumMod val="65000"/>
                    <a:lumOff val="35000"/>
                  </a:schemeClr>
                </a:solidFill>
                <a:latin typeface="Century Gothic" pitchFamily="34" charset="0"/>
              </a:defRPr>
            </a:lvl1pPr>
          </a:lstStyle>
          <a:p>
            <a:r>
              <a:rPr lang="en-US" smtClean="0"/>
              <a:t>19 May 15</a:t>
            </a:r>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100">
                <a:solidFill>
                  <a:schemeClr val="tx1">
                    <a:lumMod val="65000"/>
                    <a:lumOff val="35000"/>
                  </a:schemeClr>
                </a:solidFill>
                <a:latin typeface="Century Gothic" pitchFamily="34" charset="0"/>
              </a:defRPr>
            </a:lvl1pPr>
          </a:lstStyle>
          <a:p>
            <a:r>
              <a:rPr lang="en-US" smtClean="0"/>
              <a:t>MODIS/VIIRS STM, Platnick et al.</a:t>
            </a:r>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DFEABB97-DDA5-0748-8268-B0328B88E73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4.emf"/><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odis-atmos.gsfc.nasa.gov%5Cproducts_C006update.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1.emf"/></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emf"/><Relationship Id="rId8"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4498" y="958067"/>
            <a:ext cx="8057958" cy="3762278"/>
          </a:xfrm>
        </p:spPr>
        <p:txBody>
          <a:bodyPr anchor="t" anchorCtr="0"/>
          <a:lstStyle/>
          <a:p>
            <a:pPr>
              <a:spcBef>
                <a:spcPts val="600"/>
              </a:spcBef>
              <a:spcAft>
                <a:spcPts val="600"/>
              </a:spcAft>
            </a:pPr>
            <a:r>
              <a:rPr lang="en-US" sz="3000" dirty="0" smtClean="0"/>
              <a:t>I. MODIS Atmosphere Discipline Team: </a:t>
            </a:r>
            <a:br>
              <a:rPr lang="en-US" sz="3000" dirty="0" smtClean="0"/>
            </a:br>
            <a:r>
              <a:rPr lang="en-US" sz="3000" dirty="0" smtClean="0"/>
              <a:t>C6 Status</a:t>
            </a:r>
            <a:br>
              <a:rPr lang="en-US" sz="3000" dirty="0" smtClean="0"/>
            </a:br>
            <a:r>
              <a:rPr lang="en-US" sz="3000" dirty="0" smtClean="0"/>
              <a:t/>
            </a:r>
            <a:br>
              <a:rPr lang="en-US" sz="3000" dirty="0" smtClean="0"/>
            </a:br>
            <a:r>
              <a:rPr lang="en-US" sz="3000" dirty="0" smtClean="0"/>
              <a:t>II. MODAWG:  MODIS-VIIRS Product Continuity for Cloud Mask, Cloud-Top</a:t>
            </a:r>
            <a:br>
              <a:rPr lang="en-US" sz="3000" dirty="0" smtClean="0"/>
            </a:br>
            <a:r>
              <a:rPr lang="en-US" sz="3000" dirty="0" smtClean="0"/>
              <a:t>&amp; Optical Properties</a:t>
            </a:r>
            <a:endParaRPr lang="en-US" sz="3000" baseline="30000" dirty="0"/>
          </a:p>
        </p:txBody>
      </p:sp>
      <p:sp>
        <p:nvSpPr>
          <p:cNvPr id="3" name="Subtitle 2"/>
          <p:cNvSpPr>
            <a:spLocks noGrp="1"/>
          </p:cNvSpPr>
          <p:nvPr>
            <p:ph type="subTitle" idx="1"/>
          </p:nvPr>
        </p:nvSpPr>
        <p:spPr>
          <a:xfrm>
            <a:off x="1371600" y="5218898"/>
            <a:ext cx="6400800" cy="781242"/>
          </a:xfrm>
        </p:spPr>
        <p:txBody>
          <a:bodyPr>
            <a:normAutofit/>
          </a:bodyPr>
          <a:lstStyle/>
          <a:p>
            <a:r>
              <a:rPr lang="en-US" sz="2000" dirty="0" smtClean="0"/>
              <a:t>MODIS/VIIRS Science Team Mtg.</a:t>
            </a:r>
          </a:p>
          <a:p>
            <a:r>
              <a:rPr lang="en-US" sz="2000" dirty="0" smtClean="0"/>
              <a:t>Silver Spring, MD</a:t>
            </a:r>
            <a:endParaRPr lang="en-US" sz="2000" dirty="0"/>
          </a:p>
        </p:txBody>
      </p:sp>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1</a:t>
            </a:fld>
            <a:endParaRPr lang="en-US"/>
          </a:p>
        </p:txBody>
      </p:sp>
    </p:spTree>
    <p:extLst>
      <p:ext uri="{BB962C8B-B14F-4D97-AF65-F5344CB8AC3E}">
        <p14:creationId xmlns:p14="http://schemas.microsoft.com/office/powerpoint/2010/main" val="29098573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Terra_60S_60N_aod.p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859781" y="530287"/>
            <a:ext cx="5299364" cy="6858000"/>
          </a:xfrm>
          <a:prstGeom prst="rect">
            <a:avLst/>
          </a:prstGeom>
        </p:spPr>
      </p:pic>
      <p:sp>
        <p:nvSpPr>
          <p:cNvPr id="2" name="Title 1"/>
          <p:cNvSpPr>
            <a:spLocks noGrp="1"/>
          </p:cNvSpPr>
          <p:nvPr>
            <p:ph type="ctrTitle"/>
          </p:nvPr>
        </p:nvSpPr>
        <p:spPr>
          <a:xfrm>
            <a:off x="321162" y="427580"/>
            <a:ext cx="8693278" cy="623428"/>
          </a:xfrm>
        </p:spPr>
        <p:txBody>
          <a:bodyPr anchor="t" anchorCtr="0"/>
          <a:lstStyle/>
          <a:p>
            <a:pPr>
              <a:spcBef>
                <a:spcPts val="600"/>
              </a:spcBef>
              <a:spcAft>
                <a:spcPts val="600"/>
              </a:spcAft>
            </a:pPr>
            <a:r>
              <a:rPr lang="en-US" sz="3000" dirty="0" smtClean="0"/>
              <a:t>MODIS Atmosphere Team C6 Status</a:t>
            </a:r>
            <a:endParaRPr lang="en-US" sz="3000" baseline="30000" dirty="0"/>
          </a:p>
        </p:txBody>
      </p:sp>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10</a:t>
            </a:fld>
            <a:endParaRPr lang="en-US"/>
          </a:p>
        </p:txBody>
      </p:sp>
      <p:sp>
        <p:nvSpPr>
          <p:cNvPr id="9" name="Content Placeholder 2"/>
          <p:cNvSpPr txBox="1">
            <a:spLocks/>
          </p:cNvSpPr>
          <p:nvPr/>
        </p:nvSpPr>
        <p:spPr>
          <a:xfrm>
            <a:off x="227678" y="1120117"/>
            <a:ext cx="8663443" cy="40851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spcBef>
                <a:spcPts val="600"/>
              </a:spcBef>
              <a:spcAft>
                <a:spcPts val="600"/>
              </a:spcAft>
            </a:pPr>
            <a:r>
              <a:rPr lang="en-US" sz="2000" dirty="0" smtClean="0">
                <a:solidFill>
                  <a:schemeClr val="tx1"/>
                </a:solidFill>
              </a:rPr>
              <a:t>Terra C6 RVS L1B De-Trending Impact: </a:t>
            </a:r>
            <a:r>
              <a:rPr lang="en-US" sz="2000" b="1" dirty="0" smtClean="0">
                <a:solidFill>
                  <a:schemeClr val="tx1"/>
                </a:solidFill>
              </a:rPr>
              <a:t>DT Aerosol Optical Depth</a:t>
            </a:r>
          </a:p>
          <a:p>
            <a:pPr algn="l">
              <a:spcBef>
                <a:spcPts val="600"/>
              </a:spcBef>
              <a:spcAft>
                <a:spcPts val="600"/>
              </a:spcAft>
            </a:pPr>
            <a:endParaRPr lang="en-US" sz="1800" dirty="0" smtClean="0">
              <a:solidFill>
                <a:schemeClr val="tx1"/>
              </a:solidFill>
            </a:endParaRPr>
          </a:p>
          <a:p>
            <a:pPr marL="800100" lvl="1" indent="-342900" algn="l">
              <a:spcBef>
                <a:spcPts val="600"/>
              </a:spcBef>
              <a:spcAft>
                <a:spcPts val="600"/>
              </a:spcAft>
              <a:buFont typeface="Courier New"/>
              <a:buChar char="o"/>
            </a:pPr>
            <a:endParaRPr lang="en-US" sz="1800" dirty="0">
              <a:solidFill>
                <a:schemeClr val="tx1"/>
              </a:solidFill>
            </a:endParaRPr>
          </a:p>
        </p:txBody>
      </p:sp>
      <p:sp>
        <p:nvSpPr>
          <p:cNvPr id="10" name="Rectangle 9"/>
          <p:cNvSpPr/>
          <p:nvPr/>
        </p:nvSpPr>
        <p:spPr>
          <a:xfrm>
            <a:off x="6907065" y="3085324"/>
            <a:ext cx="1801958" cy="369332"/>
          </a:xfrm>
          <a:prstGeom prst="rect">
            <a:avLst/>
          </a:prstGeom>
        </p:spPr>
        <p:txBody>
          <a:bodyPr wrap="none">
            <a:spAutoFit/>
          </a:bodyPr>
          <a:lstStyle/>
          <a:p>
            <a:r>
              <a:rPr lang="en-US" dirty="0" smtClean="0">
                <a:latin typeface="Arial"/>
                <a:cs typeface="Arial"/>
              </a:rPr>
              <a:t>B3 dependence</a:t>
            </a:r>
            <a:endParaRPr lang="en-US" dirty="0">
              <a:latin typeface="Arial"/>
              <a:cs typeface="Arial"/>
            </a:endParaRPr>
          </a:p>
        </p:txBody>
      </p:sp>
      <p:sp>
        <p:nvSpPr>
          <p:cNvPr id="11" name="Rectangle 10"/>
          <p:cNvSpPr/>
          <p:nvPr/>
        </p:nvSpPr>
        <p:spPr>
          <a:xfrm>
            <a:off x="5920429" y="2523572"/>
            <a:ext cx="659155" cy="369332"/>
          </a:xfrm>
          <a:prstGeom prst="rect">
            <a:avLst/>
          </a:prstGeom>
        </p:spPr>
        <p:txBody>
          <a:bodyPr wrap="none">
            <a:spAutoFit/>
          </a:bodyPr>
          <a:lstStyle/>
          <a:p>
            <a:r>
              <a:rPr lang="en-US" dirty="0" smtClean="0">
                <a:latin typeface="Times New Roman"/>
                <a:cs typeface="Times New Roman"/>
              </a:rPr>
              <a:t>Land</a:t>
            </a:r>
            <a:endParaRPr lang="en-US" dirty="0">
              <a:latin typeface="Times New Roman"/>
              <a:cs typeface="Times New Roman"/>
            </a:endParaRPr>
          </a:p>
        </p:txBody>
      </p:sp>
      <p:sp>
        <p:nvSpPr>
          <p:cNvPr id="12" name="Rectangle 11"/>
          <p:cNvSpPr/>
          <p:nvPr/>
        </p:nvSpPr>
        <p:spPr>
          <a:xfrm>
            <a:off x="5920429" y="4418127"/>
            <a:ext cx="774571" cy="369332"/>
          </a:xfrm>
          <a:prstGeom prst="rect">
            <a:avLst/>
          </a:prstGeom>
        </p:spPr>
        <p:txBody>
          <a:bodyPr wrap="none">
            <a:spAutoFit/>
          </a:bodyPr>
          <a:lstStyle/>
          <a:p>
            <a:r>
              <a:rPr lang="en-US" dirty="0" smtClean="0">
                <a:latin typeface="Times New Roman"/>
                <a:cs typeface="Times New Roman"/>
              </a:rPr>
              <a:t>Ocean</a:t>
            </a:r>
            <a:endParaRPr lang="en-US" dirty="0">
              <a:latin typeface="Times New Roman"/>
              <a:cs typeface="Times New Roman"/>
            </a:endParaRPr>
          </a:p>
        </p:txBody>
      </p:sp>
      <p:grpSp>
        <p:nvGrpSpPr>
          <p:cNvPr id="13" name="Group 12"/>
          <p:cNvGrpSpPr/>
          <p:nvPr/>
        </p:nvGrpSpPr>
        <p:grpSpPr>
          <a:xfrm>
            <a:off x="809853" y="1889726"/>
            <a:ext cx="1792208" cy="2556468"/>
            <a:chOff x="809853" y="1889726"/>
            <a:chExt cx="1792208" cy="2556468"/>
          </a:xfrm>
        </p:grpSpPr>
        <p:sp>
          <p:nvSpPr>
            <p:cNvPr id="14" name="Rectangle 13"/>
            <p:cNvSpPr/>
            <p:nvPr/>
          </p:nvSpPr>
          <p:spPr>
            <a:xfrm>
              <a:off x="809853" y="3676753"/>
              <a:ext cx="1007633" cy="769441"/>
            </a:xfrm>
            <a:prstGeom prst="rect">
              <a:avLst/>
            </a:prstGeom>
          </p:spPr>
          <p:txBody>
            <a:bodyPr wrap="none">
              <a:spAutoFit/>
            </a:bodyPr>
            <a:lstStyle/>
            <a:p>
              <a:r>
                <a:rPr lang="en-US" sz="2200" dirty="0">
                  <a:solidFill>
                    <a:srgbClr val="FF0000"/>
                  </a:solidFill>
                  <a:latin typeface="Times New Roman"/>
                  <a:cs typeface="Times New Roman"/>
                </a:rPr>
                <a:t>—</a:t>
              </a:r>
              <a:r>
                <a:rPr lang="en-US" sz="2200" dirty="0" smtClean="0">
                  <a:solidFill>
                    <a:srgbClr val="FF0000"/>
                  </a:solidFill>
                  <a:latin typeface="Times New Roman"/>
                  <a:cs typeface="Times New Roman"/>
                </a:rPr>
                <a:t> C51</a:t>
              </a:r>
            </a:p>
            <a:p>
              <a:r>
                <a:rPr lang="en-US" sz="2200" dirty="0">
                  <a:solidFill>
                    <a:srgbClr val="0000FF"/>
                  </a:solidFill>
                  <a:latin typeface="Times New Roman"/>
                  <a:cs typeface="Times New Roman"/>
                </a:rPr>
                <a:t>—</a:t>
              </a:r>
              <a:r>
                <a:rPr lang="en-US" sz="2200" dirty="0" smtClean="0">
                  <a:solidFill>
                    <a:srgbClr val="0000FF"/>
                  </a:solidFill>
                  <a:latin typeface="Times New Roman"/>
                  <a:cs typeface="Times New Roman"/>
                </a:rPr>
                <a:t> C6</a:t>
              </a:r>
              <a:endParaRPr lang="en-US" sz="2200" dirty="0">
                <a:solidFill>
                  <a:srgbClr val="0000FF"/>
                </a:solidFill>
              </a:endParaRPr>
            </a:p>
          </p:txBody>
        </p:sp>
        <p:sp>
          <p:nvSpPr>
            <p:cNvPr id="15" name="Rectangle 14"/>
            <p:cNvSpPr/>
            <p:nvPr/>
          </p:nvSpPr>
          <p:spPr>
            <a:xfrm>
              <a:off x="1486892" y="1889726"/>
              <a:ext cx="1115169" cy="37174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56375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1162" y="427580"/>
            <a:ext cx="8693278" cy="623428"/>
          </a:xfrm>
        </p:spPr>
        <p:txBody>
          <a:bodyPr anchor="t" anchorCtr="0"/>
          <a:lstStyle/>
          <a:p>
            <a:pPr>
              <a:spcBef>
                <a:spcPts val="600"/>
              </a:spcBef>
              <a:spcAft>
                <a:spcPts val="600"/>
              </a:spcAft>
            </a:pPr>
            <a:r>
              <a:rPr lang="en-US" sz="3000" dirty="0" smtClean="0"/>
              <a:t>MODIS Atmosphere Team C6 Status</a:t>
            </a:r>
            <a:endParaRPr lang="en-US" sz="3000" baseline="30000" dirty="0"/>
          </a:p>
        </p:txBody>
      </p:sp>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11</a:t>
            </a:fld>
            <a:endParaRPr lang="en-US"/>
          </a:p>
        </p:txBody>
      </p:sp>
      <p:sp>
        <p:nvSpPr>
          <p:cNvPr id="9" name="Content Placeholder 2"/>
          <p:cNvSpPr txBox="1">
            <a:spLocks/>
          </p:cNvSpPr>
          <p:nvPr/>
        </p:nvSpPr>
        <p:spPr>
          <a:xfrm>
            <a:off x="227678" y="1304720"/>
            <a:ext cx="8663443" cy="40851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spcBef>
                <a:spcPts val="600"/>
              </a:spcBef>
              <a:spcAft>
                <a:spcPts val="600"/>
              </a:spcAft>
            </a:pPr>
            <a:r>
              <a:rPr lang="en-US" sz="2000" dirty="0" smtClean="0">
                <a:solidFill>
                  <a:schemeClr val="tx1"/>
                </a:solidFill>
              </a:rPr>
              <a:t>Terra C6 RVS L1B De-Trending Impact: %/</a:t>
            </a:r>
            <a:r>
              <a:rPr lang="en-US" sz="2000" dirty="0" err="1" smtClean="0">
                <a:solidFill>
                  <a:schemeClr val="tx1"/>
                </a:solidFill>
              </a:rPr>
              <a:t>dec</a:t>
            </a:r>
            <a:r>
              <a:rPr lang="en-US" sz="2000" dirty="0" smtClean="0">
                <a:solidFill>
                  <a:schemeClr val="tx1"/>
                </a:solidFill>
              </a:rPr>
              <a:t>, ±60° latitude</a:t>
            </a:r>
            <a:endParaRPr lang="en-US" sz="1800" dirty="0" smtClean="0">
              <a:solidFill>
                <a:schemeClr val="tx1"/>
              </a:solidFill>
            </a:endParaRPr>
          </a:p>
          <a:p>
            <a:pPr marL="800100" lvl="1" indent="-342900" algn="l">
              <a:spcBef>
                <a:spcPts val="600"/>
              </a:spcBef>
              <a:spcAft>
                <a:spcPts val="600"/>
              </a:spcAft>
              <a:buFont typeface="Courier New"/>
              <a:buChar char="o"/>
            </a:pPr>
            <a:endParaRPr lang="en-US" sz="1800"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795931853"/>
              </p:ext>
            </p:extLst>
          </p:nvPr>
        </p:nvGraphicFramePr>
        <p:xfrm>
          <a:off x="1538769" y="1819298"/>
          <a:ext cx="6096154" cy="2931160"/>
        </p:xfrm>
        <a:graphic>
          <a:graphicData uri="http://schemas.openxmlformats.org/drawingml/2006/table">
            <a:tbl>
              <a:tblPr firstRow="1" bandRow="1">
                <a:tableStyleId>{5C22544A-7EE6-4342-B048-85BDC9FD1C3A}</a:tableStyleId>
              </a:tblPr>
              <a:tblGrid>
                <a:gridCol w="1496003"/>
                <a:gridCol w="1225722"/>
                <a:gridCol w="1041126"/>
                <a:gridCol w="1055893"/>
                <a:gridCol w="1277410"/>
              </a:tblGrid>
              <a:tr h="370840">
                <a:tc>
                  <a:txBody>
                    <a:bodyPr/>
                    <a:lstStyle/>
                    <a:p>
                      <a:endParaRPr lang="en-US" dirty="0"/>
                    </a:p>
                  </a:txBody>
                  <a:tcPr/>
                </a:tc>
                <a:tc>
                  <a:txBody>
                    <a:bodyPr/>
                    <a:lstStyle/>
                    <a:p>
                      <a:r>
                        <a:rPr lang="en-US" dirty="0" smtClean="0"/>
                        <a:t>Terra</a:t>
                      </a:r>
                      <a:r>
                        <a:rPr lang="en-US" baseline="0" dirty="0" smtClean="0"/>
                        <a:t> C5</a:t>
                      </a:r>
                      <a:endParaRPr lang="en-US" dirty="0"/>
                    </a:p>
                  </a:txBody>
                  <a:tcPr/>
                </a:tc>
                <a:tc>
                  <a:txBody>
                    <a:bodyPr/>
                    <a:lstStyle/>
                    <a:p>
                      <a:r>
                        <a:rPr lang="en-US" dirty="0" smtClean="0"/>
                        <a:t>AquaC5</a:t>
                      </a:r>
                      <a:endParaRPr lang="en-US" dirty="0"/>
                    </a:p>
                  </a:txBody>
                  <a:tcPr/>
                </a:tc>
                <a:tc>
                  <a:txBody>
                    <a:bodyPr/>
                    <a:lstStyle/>
                    <a:p>
                      <a:r>
                        <a:rPr lang="en-US" dirty="0" smtClean="0"/>
                        <a:t>Terra C6</a:t>
                      </a:r>
                      <a:endParaRPr lang="en-US" dirty="0"/>
                    </a:p>
                  </a:txBody>
                  <a:tcPr/>
                </a:tc>
                <a:tc>
                  <a:txBody>
                    <a:bodyPr/>
                    <a:lstStyle/>
                    <a:p>
                      <a:r>
                        <a:rPr lang="en-US" dirty="0" smtClean="0"/>
                        <a:t>Aqua C6</a:t>
                      </a:r>
                      <a:endParaRPr lang="en-US" dirty="0"/>
                    </a:p>
                  </a:txBody>
                  <a:tcPr/>
                </a:tc>
              </a:tr>
              <a:tr h="370840">
                <a:tc>
                  <a:txBody>
                    <a:bodyPr/>
                    <a:lstStyle/>
                    <a:p>
                      <a:r>
                        <a:rPr lang="en-US" dirty="0" smtClean="0"/>
                        <a:t>COT</a:t>
                      </a:r>
                      <a:endParaRPr lang="en-US" baseline="0" dirty="0" smtClean="0"/>
                    </a:p>
                    <a:p>
                      <a:r>
                        <a:rPr lang="en-US" dirty="0" smtClean="0"/>
                        <a:t>Ice/land</a:t>
                      </a:r>
                      <a:endParaRPr lang="en-US" dirty="0"/>
                    </a:p>
                  </a:txBody>
                  <a:tcPr/>
                </a:tc>
                <a:tc>
                  <a:txBody>
                    <a:bodyPr/>
                    <a:lstStyle/>
                    <a:p>
                      <a:pPr algn="ctr"/>
                      <a:r>
                        <a:rPr lang="en-US" dirty="0" smtClean="0">
                          <a:solidFill>
                            <a:srgbClr val="0000FF"/>
                          </a:solidFill>
                        </a:rPr>
                        <a:t>-11.4</a:t>
                      </a:r>
                      <a:endParaRPr lang="en-US" dirty="0">
                        <a:solidFill>
                          <a:srgbClr val="0000FF"/>
                        </a:solidFill>
                      </a:endParaRPr>
                    </a:p>
                  </a:txBody>
                  <a:tcPr/>
                </a:tc>
                <a:tc>
                  <a:txBody>
                    <a:bodyPr/>
                    <a:lstStyle/>
                    <a:p>
                      <a:endParaRPr lang="en-US" dirty="0"/>
                    </a:p>
                  </a:txBody>
                  <a:tcPr/>
                </a:tc>
                <a:tc>
                  <a:txBody>
                    <a:bodyPr/>
                    <a:lstStyle/>
                    <a:p>
                      <a:pPr algn="ctr"/>
                      <a:r>
                        <a:rPr lang="en-US" dirty="0" smtClean="0">
                          <a:solidFill>
                            <a:srgbClr val="0000FF"/>
                          </a:solidFill>
                        </a:rPr>
                        <a:t>-1.0</a:t>
                      </a:r>
                      <a:endParaRPr lang="en-US" dirty="0">
                        <a:solidFill>
                          <a:srgbClr val="0000FF"/>
                        </a:solidFill>
                      </a:endParaRPr>
                    </a:p>
                  </a:txBody>
                  <a:tcPr/>
                </a:tc>
                <a:tc>
                  <a:txBody>
                    <a:bodyPr/>
                    <a:lstStyle/>
                    <a:p>
                      <a:endParaRPr lang="en-US" dirty="0"/>
                    </a:p>
                  </a:txBody>
                  <a:tcPr/>
                </a:tc>
              </a:tr>
              <a:tr h="370840">
                <a:tc>
                  <a:txBody>
                    <a:bodyPr/>
                    <a:lstStyle/>
                    <a:p>
                      <a:r>
                        <a:rPr lang="en-US" dirty="0" smtClean="0"/>
                        <a:t>COT</a:t>
                      </a:r>
                    </a:p>
                    <a:p>
                      <a:r>
                        <a:rPr lang="en-US" dirty="0" smtClean="0"/>
                        <a:t>Ice/ocean</a:t>
                      </a:r>
                      <a:endParaRPr lang="en-US" dirty="0"/>
                    </a:p>
                  </a:txBody>
                  <a:tcPr/>
                </a:tc>
                <a:tc>
                  <a:txBody>
                    <a:bodyPr/>
                    <a:lstStyle/>
                    <a:p>
                      <a:pPr algn="ctr"/>
                      <a:r>
                        <a:rPr lang="en-US" dirty="0" smtClean="0">
                          <a:solidFill>
                            <a:srgbClr val="0000FF"/>
                          </a:solidFill>
                        </a:rPr>
                        <a:t>-13.5</a:t>
                      </a:r>
                      <a:endParaRPr lang="en-US" dirty="0">
                        <a:solidFill>
                          <a:srgbClr val="0000FF"/>
                        </a:solidFill>
                      </a:endParaRPr>
                    </a:p>
                  </a:txBody>
                  <a:tcPr/>
                </a:tc>
                <a:tc>
                  <a:txBody>
                    <a:bodyPr/>
                    <a:lstStyle/>
                    <a:p>
                      <a:endParaRPr lang="en-US"/>
                    </a:p>
                  </a:txBody>
                  <a:tcPr/>
                </a:tc>
                <a:tc>
                  <a:txBody>
                    <a:bodyPr/>
                    <a:lstStyle/>
                    <a:p>
                      <a:pPr algn="ctr"/>
                      <a:r>
                        <a:rPr lang="en-US" dirty="0" smtClean="0">
                          <a:solidFill>
                            <a:srgbClr val="0000FF"/>
                          </a:solidFill>
                        </a:rPr>
                        <a:t>4.0</a:t>
                      </a:r>
                      <a:endParaRPr lang="en-US" dirty="0">
                        <a:solidFill>
                          <a:srgbClr val="0000FF"/>
                        </a:solidFill>
                      </a:endParaRPr>
                    </a:p>
                  </a:txBody>
                  <a:tcPr/>
                </a:tc>
                <a:tc>
                  <a:txBody>
                    <a:bodyPr/>
                    <a:lstStyle/>
                    <a:p>
                      <a:endParaRPr lang="en-US"/>
                    </a:p>
                  </a:txBody>
                  <a:tcPr/>
                </a:tc>
              </a:tr>
              <a:tr h="370840">
                <a:tc>
                  <a:txBody>
                    <a:bodyPr/>
                    <a:lstStyle/>
                    <a:p>
                      <a:r>
                        <a:rPr lang="en-US" dirty="0" smtClean="0"/>
                        <a:t>DT AOD</a:t>
                      </a:r>
                    </a:p>
                    <a:p>
                      <a:r>
                        <a:rPr lang="en-US" dirty="0" smtClean="0"/>
                        <a:t>land</a:t>
                      </a:r>
                      <a:endParaRPr lang="en-US" dirty="0"/>
                    </a:p>
                  </a:txBody>
                  <a:tcPr/>
                </a:tc>
                <a:tc>
                  <a:txBody>
                    <a:bodyPr/>
                    <a:lstStyle/>
                    <a:p>
                      <a:pPr algn="ctr"/>
                      <a:r>
                        <a:rPr lang="en-US" dirty="0" smtClean="0">
                          <a:solidFill>
                            <a:srgbClr val="0000FF"/>
                          </a:solidFill>
                        </a:rPr>
                        <a:t>-22.4</a:t>
                      </a:r>
                      <a:endParaRPr lang="en-US" dirty="0">
                        <a:solidFill>
                          <a:srgbClr val="0000FF"/>
                        </a:solidFill>
                      </a:endParaRPr>
                    </a:p>
                  </a:txBody>
                  <a:tcPr/>
                </a:tc>
                <a:tc>
                  <a:txBody>
                    <a:bodyPr/>
                    <a:lstStyle/>
                    <a:p>
                      <a:endParaRPr lang="en-US"/>
                    </a:p>
                  </a:txBody>
                  <a:tcPr/>
                </a:tc>
                <a:tc>
                  <a:txBody>
                    <a:bodyPr/>
                    <a:lstStyle/>
                    <a:p>
                      <a:pPr algn="ctr"/>
                      <a:r>
                        <a:rPr lang="en-US" dirty="0" smtClean="0">
                          <a:solidFill>
                            <a:srgbClr val="0000FF"/>
                          </a:solidFill>
                        </a:rPr>
                        <a:t>4.8</a:t>
                      </a:r>
                      <a:endParaRPr lang="en-US" dirty="0">
                        <a:solidFill>
                          <a:srgbClr val="0000FF"/>
                        </a:solidFill>
                      </a:endParaRPr>
                    </a:p>
                  </a:txBody>
                  <a:tcPr/>
                </a:tc>
                <a:tc>
                  <a:txBody>
                    <a:bodyPr/>
                    <a:lstStyle/>
                    <a:p>
                      <a:endParaRPr lang="en-US"/>
                    </a:p>
                  </a:txBody>
                  <a:tcPr/>
                </a:tc>
              </a:tr>
              <a:tr h="370840">
                <a:tc>
                  <a:txBody>
                    <a:bodyPr/>
                    <a:lstStyle/>
                    <a:p>
                      <a:r>
                        <a:rPr lang="en-US" dirty="0" smtClean="0"/>
                        <a:t>DT AOD</a:t>
                      </a:r>
                    </a:p>
                    <a:p>
                      <a:r>
                        <a:rPr lang="en-US" dirty="0" smtClean="0"/>
                        <a:t>ocean</a:t>
                      </a:r>
                      <a:endParaRPr lang="en-US" dirty="0"/>
                    </a:p>
                  </a:txBody>
                  <a:tcPr/>
                </a:tc>
                <a:tc>
                  <a:txBody>
                    <a:bodyPr/>
                    <a:lstStyle/>
                    <a:p>
                      <a:pPr algn="ctr"/>
                      <a:r>
                        <a:rPr lang="en-US" dirty="0" smtClean="0">
                          <a:solidFill>
                            <a:srgbClr val="0000FF"/>
                          </a:solidFill>
                        </a:rPr>
                        <a:t>-1.5</a:t>
                      </a:r>
                      <a:endParaRPr lang="en-US" dirty="0">
                        <a:solidFill>
                          <a:srgbClr val="0000FF"/>
                        </a:solidFill>
                      </a:endParaRPr>
                    </a:p>
                  </a:txBody>
                  <a:tcPr/>
                </a:tc>
                <a:tc>
                  <a:txBody>
                    <a:bodyPr/>
                    <a:lstStyle/>
                    <a:p>
                      <a:endParaRPr lang="en-US" dirty="0"/>
                    </a:p>
                  </a:txBody>
                  <a:tcPr/>
                </a:tc>
                <a:tc>
                  <a:txBody>
                    <a:bodyPr/>
                    <a:lstStyle/>
                    <a:p>
                      <a:pPr algn="ctr"/>
                      <a:r>
                        <a:rPr lang="en-US" dirty="0" smtClean="0">
                          <a:solidFill>
                            <a:srgbClr val="0000FF"/>
                          </a:solidFill>
                        </a:rPr>
                        <a:t>5.9</a:t>
                      </a:r>
                      <a:endParaRPr lang="en-US" dirty="0">
                        <a:solidFill>
                          <a:srgbClr val="0000FF"/>
                        </a:solidFill>
                      </a:endParaRPr>
                    </a:p>
                  </a:txBody>
                  <a:tcPr/>
                </a:tc>
                <a:tc>
                  <a:txBody>
                    <a:bodyPr/>
                    <a:lstStyle/>
                    <a:p>
                      <a:endParaRPr lang="en-US" dirty="0"/>
                    </a:p>
                  </a:txBody>
                  <a:tcPr/>
                </a:tc>
              </a:tr>
            </a:tbl>
          </a:graphicData>
        </a:graphic>
      </p:graphicFrame>
      <p:grpSp>
        <p:nvGrpSpPr>
          <p:cNvPr id="12" name="Group 11"/>
          <p:cNvGrpSpPr/>
          <p:nvPr/>
        </p:nvGrpSpPr>
        <p:grpSpPr>
          <a:xfrm>
            <a:off x="3211984" y="2141395"/>
            <a:ext cx="5237338" cy="1860798"/>
            <a:chOff x="3211984" y="2141395"/>
            <a:chExt cx="5237338" cy="1860798"/>
          </a:xfrm>
        </p:grpSpPr>
        <p:sp>
          <p:nvSpPr>
            <p:cNvPr id="8" name="Oval 7"/>
            <p:cNvSpPr/>
            <p:nvPr/>
          </p:nvSpPr>
          <p:spPr>
            <a:xfrm>
              <a:off x="3211984" y="2141395"/>
              <a:ext cx="922984" cy="1860798"/>
            </a:xfrm>
            <a:prstGeom prst="ellipse">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396059" y="2141395"/>
              <a:ext cx="922984" cy="1860798"/>
            </a:xfrm>
            <a:prstGeom prst="ellipse">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224472" y="2259478"/>
              <a:ext cx="2224850" cy="646331"/>
            </a:xfrm>
            <a:prstGeom prst="rect">
              <a:avLst/>
            </a:prstGeom>
            <a:solidFill>
              <a:srgbClr val="FFFFFF"/>
            </a:solidFill>
            <a:ln>
              <a:solidFill>
                <a:srgbClr val="800000"/>
              </a:solidFill>
            </a:ln>
          </p:spPr>
          <p:txBody>
            <a:bodyPr wrap="none" rtlCol="0">
              <a:spAutoFit/>
            </a:bodyPr>
            <a:lstStyle/>
            <a:p>
              <a:pPr algn="ctr"/>
              <a:r>
                <a:rPr lang="en-US" dirty="0" smtClean="0">
                  <a:solidFill>
                    <a:srgbClr val="800000"/>
                  </a:solidFill>
                  <a:latin typeface="Arial"/>
                  <a:cs typeface="Arial"/>
                </a:rPr>
                <a:t>significant reduction</a:t>
              </a:r>
            </a:p>
            <a:p>
              <a:pPr algn="ctr"/>
              <a:r>
                <a:rPr lang="en-US" dirty="0" smtClean="0">
                  <a:solidFill>
                    <a:srgbClr val="800000"/>
                  </a:solidFill>
                  <a:latin typeface="Arial"/>
                  <a:cs typeface="Arial"/>
                </a:rPr>
                <a:t>in Terra trends</a:t>
              </a:r>
              <a:endParaRPr lang="en-US" dirty="0">
                <a:solidFill>
                  <a:srgbClr val="800000"/>
                </a:solidFill>
                <a:latin typeface="Arial"/>
                <a:cs typeface="Arial"/>
              </a:endParaRPr>
            </a:p>
          </p:txBody>
        </p:sp>
      </p:grpSp>
    </p:spTree>
    <p:extLst>
      <p:ext uri="{BB962C8B-B14F-4D97-AF65-F5344CB8AC3E}">
        <p14:creationId xmlns:p14="http://schemas.microsoft.com/office/powerpoint/2010/main" val="865817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6265" y="-2028809"/>
            <a:ext cx="8693278" cy="623428"/>
          </a:xfrm>
        </p:spPr>
        <p:txBody>
          <a:bodyPr anchor="t" anchorCtr="0"/>
          <a:lstStyle/>
          <a:p>
            <a:pPr>
              <a:spcBef>
                <a:spcPts val="600"/>
              </a:spcBef>
              <a:spcAft>
                <a:spcPts val="600"/>
              </a:spcAft>
            </a:pPr>
            <a:r>
              <a:rPr lang="en-US" sz="3000" dirty="0" smtClean="0"/>
              <a:t>MODIS Atmosphere Team C6 Status</a:t>
            </a:r>
            <a:endParaRPr lang="en-US" sz="3000" baseline="30000" dirty="0"/>
          </a:p>
        </p:txBody>
      </p:sp>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12</a:t>
            </a:fld>
            <a:endParaRPr lang="en-US"/>
          </a:p>
        </p:txBody>
      </p:sp>
      <p:sp>
        <p:nvSpPr>
          <p:cNvPr id="9" name="Content Placeholder 2"/>
          <p:cNvSpPr txBox="1">
            <a:spLocks/>
          </p:cNvSpPr>
          <p:nvPr/>
        </p:nvSpPr>
        <p:spPr>
          <a:xfrm>
            <a:off x="227678" y="1304720"/>
            <a:ext cx="8663443" cy="40851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spcBef>
                <a:spcPts val="600"/>
              </a:spcBef>
              <a:spcAft>
                <a:spcPts val="600"/>
              </a:spcAft>
            </a:pPr>
            <a:r>
              <a:rPr lang="en-US" sz="2000" dirty="0" smtClean="0">
                <a:solidFill>
                  <a:schemeClr val="tx1"/>
                </a:solidFill>
              </a:rPr>
              <a:t>Terra C6 RVS L1B De-Trending Impact: %/</a:t>
            </a:r>
            <a:r>
              <a:rPr lang="en-US" sz="2000" dirty="0" err="1" smtClean="0">
                <a:solidFill>
                  <a:schemeClr val="tx1"/>
                </a:solidFill>
              </a:rPr>
              <a:t>dec</a:t>
            </a:r>
            <a:r>
              <a:rPr lang="en-US" sz="2000" dirty="0" smtClean="0">
                <a:solidFill>
                  <a:schemeClr val="tx1"/>
                </a:solidFill>
              </a:rPr>
              <a:t>, ±60° latitude</a:t>
            </a:r>
            <a:endParaRPr lang="en-US" sz="1800" dirty="0" smtClean="0">
              <a:solidFill>
                <a:schemeClr val="tx1"/>
              </a:solidFill>
            </a:endParaRPr>
          </a:p>
          <a:p>
            <a:pPr marL="800100" lvl="1" indent="-342900" algn="l">
              <a:spcBef>
                <a:spcPts val="600"/>
              </a:spcBef>
              <a:spcAft>
                <a:spcPts val="600"/>
              </a:spcAft>
              <a:buFont typeface="Courier New"/>
              <a:buChar char="o"/>
            </a:pPr>
            <a:endParaRPr lang="en-US" sz="1800"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875516938"/>
              </p:ext>
            </p:extLst>
          </p:nvPr>
        </p:nvGraphicFramePr>
        <p:xfrm>
          <a:off x="1538769" y="1819298"/>
          <a:ext cx="6096154" cy="2931160"/>
        </p:xfrm>
        <a:graphic>
          <a:graphicData uri="http://schemas.openxmlformats.org/drawingml/2006/table">
            <a:tbl>
              <a:tblPr firstRow="1" bandRow="1">
                <a:tableStyleId>{5C22544A-7EE6-4342-B048-85BDC9FD1C3A}</a:tableStyleId>
              </a:tblPr>
              <a:tblGrid>
                <a:gridCol w="1496003"/>
                <a:gridCol w="1225722"/>
                <a:gridCol w="1041126"/>
                <a:gridCol w="1055893"/>
                <a:gridCol w="1277410"/>
              </a:tblGrid>
              <a:tr h="370840">
                <a:tc>
                  <a:txBody>
                    <a:bodyPr/>
                    <a:lstStyle/>
                    <a:p>
                      <a:endParaRPr lang="en-US" dirty="0"/>
                    </a:p>
                  </a:txBody>
                  <a:tcPr/>
                </a:tc>
                <a:tc>
                  <a:txBody>
                    <a:bodyPr/>
                    <a:lstStyle/>
                    <a:p>
                      <a:r>
                        <a:rPr lang="en-US" dirty="0" smtClean="0"/>
                        <a:t>Terra</a:t>
                      </a:r>
                      <a:r>
                        <a:rPr lang="en-US" baseline="0" dirty="0" smtClean="0"/>
                        <a:t> C5</a:t>
                      </a:r>
                      <a:endParaRPr lang="en-US" dirty="0"/>
                    </a:p>
                  </a:txBody>
                  <a:tcPr/>
                </a:tc>
                <a:tc>
                  <a:txBody>
                    <a:bodyPr/>
                    <a:lstStyle/>
                    <a:p>
                      <a:r>
                        <a:rPr lang="en-US" dirty="0" smtClean="0"/>
                        <a:t>AquaC5</a:t>
                      </a:r>
                      <a:endParaRPr lang="en-US" dirty="0"/>
                    </a:p>
                  </a:txBody>
                  <a:tcPr/>
                </a:tc>
                <a:tc>
                  <a:txBody>
                    <a:bodyPr/>
                    <a:lstStyle/>
                    <a:p>
                      <a:r>
                        <a:rPr lang="en-US" dirty="0" smtClean="0"/>
                        <a:t>Terra C6</a:t>
                      </a:r>
                      <a:endParaRPr lang="en-US" dirty="0"/>
                    </a:p>
                  </a:txBody>
                  <a:tcPr/>
                </a:tc>
                <a:tc>
                  <a:txBody>
                    <a:bodyPr/>
                    <a:lstStyle/>
                    <a:p>
                      <a:r>
                        <a:rPr lang="en-US" dirty="0" smtClean="0"/>
                        <a:t>Aqua C6</a:t>
                      </a:r>
                      <a:endParaRPr lang="en-US" dirty="0"/>
                    </a:p>
                  </a:txBody>
                  <a:tcPr/>
                </a:tc>
              </a:tr>
              <a:tr h="370840">
                <a:tc>
                  <a:txBody>
                    <a:bodyPr/>
                    <a:lstStyle/>
                    <a:p>
                      <a:r>
                        <a:rPr lang="en-US" dirty="0" smtClean="0"/>
                        <a:t>COT</a:t>
                      </a:r>
                      <a:endParaRPr lang="en-US" baseline="0" dirty="0" smtClean="0"/>
                    </a:p>
                    <a:p>
                      <a:r>
                        <a:rPr lang="en-US" dirty="0" smtClean="0"/>
                        <a:t>Ice/land</a:t>
                      </a:r>
                      <a:endParaRPr lang="en-US" dirty="0"/>
                    </a:p>
                  </a:txBody>
                  <a:tcPr/>
                </a:tc>
                <a:tc>
                  <a:txBody>
                    <a:bodyPr/>
                    <a:lstStyle/>
                    <a:p>
                      <a:pPr algn="ctr"/>
                      <a:r>
                        <a:rPr lang="en-US" dirty="0" smtClean="0">
                          <a:solidFill>
                            <a:srgbClr val="0000FF"/>
                          </a:solidFill>
                        </a:rPr>
                        <a:t>-11.4</a:t>
                      </a:r>
                      <a:endParaRPr lang="en-US" dirty="0">
                        <a:solidFill>
                          <a:srgbClr val="0000FF"/>
                        </a:solidFill>
                      </a:endParaRPr>
                    </a:p>
                  </a:txBody>
                  <a:tcPr/>
                </a:tc>
                <a:tc>
                  <a:txBody>
                    <a:bodyPr/>
                    <a:lstStyle/>
                    <a:p>
                      <a:pPr algn="ctr"/>
                      <a:r>
                        <a:rPr lang="en-US" dirty="0" smtClean="0">
                          <a:solidFill>
                            <a:srgbClr val="FF0000"/>
                          </a:solidFill>
                        </a:rPr>
                        <a:t>-0.8</a:t>
                      </a:r>
                      <a:endParaRPr lang="en-US" dirty="0">
                        <a:solidFill>
                          <a:srgbClr val="FF0000"/>
                        </a:solidFill>
                      </a:endParaRPr>
                    </a:p>
                  </a:txBody>
                  <a:tcPr/>
                </a:tc>
                <a:tc>
                  <a:txBody>
                    <a:bodyPr/>
                    <a:lstStyle/>
                    <a:p>
                      <a:pPr algn="ctr"/>
                      <a:r>
                        <a:rPr lang="en-US" dirty="0" smtClean="0">
                          <a:solidFill>
                            <a:srgbClr val="0000FF"/>
                          </a:solidFill>
                        </a:rPr>
                        <a:t>-1.0</a:t>
                      </a:r>
                      <a:endParaRPr lang="en-US" dirty="0">
                        <a:solidFill>
                          <a:srgbClr val="0000FF"/>
                        </a:solidFill>
                      </a:endParaRPr>
                    </a:p>
                  </a:txBody>
                  <a:tcPr/>
                </a:tc>
                <a:tc>
                  <a:txBody>
                    <a:bodyPr/>
                    <a:lstStyle/>
                    <a:p>
                      <a:pPr algn="ctr"/>
                      <a:r>
                        <a:rPr lang="en-US" dirty="0" smtClean="0">
                          <a:solidFill>
                            <a:srgbClr val="FF0000"/>
                          </a:solidFill>
                        </a:rPr>
                        <a:t>-2.7</a:t>
                      </a:r>
                      <a:endParaRPr lang="en-US" dirty="0">
                        <a:solidFill>
                          <a:srgbClr val="FF0000"/>
                        </a:solidFill>
                      </a:endParaRPr>
                    </a:p>
                  </a:txBody>
                  <a:tcPr/>
                </a:tc>
              </a:tr>
              <a:tr h="370840">
                <a:tc>
                  <a:txBody>
                    <a:bodyPr/>
                    <a:lstStyle/>
                    <a:p>
                      <a:r>
                        <a:rPr lang="en-US" dirty="0" smtClean="0"/>
                        <a:t>COT</a:t>
                      </a:r>
                    </a:p>
                    <a:p>
                      <a:r>
                        <a:rPr lang="en-US" dirty="0" smtClean="0"/>
                        <a:t>Ice/ocean</a:t>
                      </a:r>
                      <a:endParaRPr lang="en-US" dirty="0"/>
                    </a:p>
                  </a:txBody>
                  <a:tcPr/>
                </a:tc>
                <a:tc>
                  <a:txBody>
                    <a:bodyPr/>
                    <a:lstStyle/>
                    <a:p>
                      <a:pPr algn="ctr"/>
                      <a:r>
                        <a:rPr lang="en-US" dirty="0" smtClean="0">
                          <a:solidFill>
                            <a:srgbClr val="0000FF"/>
                          </a:solidFill>
                        </a:rPr>
                        <a:t>-13.5</a:t>
                      </a:r>
                      <a:endParaRPr lang="en-US" dirty="0">
                        <a:solidFill>
                          <a:srgbClr val="0000FF"/>
                        </a:solidFill>
                      </a:endParaRPr>
                    </a:p>
                  </a:txBody>
                  <a:tcPr/>
                </a:tc>
                <a:tc>
                  <a:txBody>
                    <a:bodyPr/>
                    <a:lstStyle/>
                    <a:p>
                      <a:pPr algn="ctr"/>
                      <a:r>
                        <a:rPr lang="en-US" dirty="0" smtClean="0">
                          <a:solidFill>
                            <a:srgbClr val="FF0000"/>
                          </a:solidFill>
                        </a:rPr>
                        <a:t>-3.2</a:t>
                      </a:r>
                      <a:endParaRPr lang="en-US" dirty="0">
                        <a:solidFill>
                          <a:srgbClr val="FF0000"/>
                        </a:solidFill>
                      </a:endParaRPr>
                    </a:p>
                  </a:txBody>
                  <a:tcPr/>
                </a:tc>
                <a:tc>
                  <a:txBody>
                    <a:bodyPr/>
                    <a:lstStyle/>
                    <a:p>
                      <a:pPr algn="ctr"/>
                      <a:r>
                        <a:rPr lang="en-US" dirty="0" smtClean="0">
                          <a:solidFill>
                            <a:srgbClr val="0000FF"/>
                          </a:solidFill>
                        </a:rPr>
                        <a:t>4.0</a:t>
                      </a:r>
                      <a:endParaRPr lang="en-US" dirty="0">
                        <a:solidFill>
                          <a:srgbClr val="0000FF"/>
                        </a:solidFill>
                      </a:endParaRPr>
                    </a:p>
                  </a:txBody>
                  <a:tcPr/>
                </a:tc>
                <a:tc>
                  <a:txBody>
                    <a:bodyPr/>
                    <a:lstStyle/>
                    <a:p>
                      <a:pPr algn="ctr"/>
                      <a:r>
                        <a:rPr lang="en-US" dirty="0" smtClean="0">
                          <a:solidFill>
                            <a:srgbClr val="FF0000"/>
                          </a:solidFill>
                        </a:rPr>
                        <a:t>-1.2</a:t>
                      </a:r>
                      <a:endParaRPr lang="en-US" dirty="0">
                        <a:solidFill>
                          <a:srgbClr val="FF0000"/>
                        </a:solidFill>
                      </a:endParaRPr>
                    </a:p>
                  </a:txBody>
                  <a:tcPr/>
                </a:tc>
              </a:tr>
              <a:tr h="370840">
                <a:tc>
                  <a:txBody>
                    <a:bodyPr/>
                    <a:lstStyle/>
                    <a:p>
                      <a:r>
                        <a:rPr lang="en-US" dirty="0" smtClean="0"/>
                        <a:t>DT AOD</a:t>
                      </a:r>
                    </a:p>
                    <a:p>
                      <a:r>
                        <a:rPr lang="en-US" dirty="0" smtClean="0"/>
                        <a:t>land</a:t>
                      </a:r>
                      <a:endParaRPr lang="en-US" dirty="0"/>
                    </a:p>
                  </a:txBody>
                  <a:tcPr/>
                </a:tc>
                <a:tc>
                  <a:txBody>
                    <a:bodyPr/>
                    <a:lstStyle/>
                    <a:p>
                      <a:pPr algn="ctr"/>
                      <a:r>
                        <a:rPr lang="en-US" dirty="0" smtClean="0">
                          <a:solidFill>
                            <a:srgbClr val="0000FF"/>
                          </a:solidFill>
                        </a:rPr>
                        <a:t>-22.4</a:t>
                      </a:r>
                      <a:endParaRPr lang="en-US" dirty="0">
                        <a:solidFill>
                          <a:srgbClr val="0000FF"/>
                        </a:solidFill>
                      </a:endParaRPr>
                    </a:p>
                  </a:txBody>
                  <a:tcPr/>
                </a:tc>
                <a:tc>
                  <a:txBody>
                    <a:bodyPr/>
                    <a:lstStyle/>
                    <a:p>
                      <a:pPr algn="ctr"/>
                      <a:r>
                        <a:rPr lang="en-US" dirty="0" smtClean="0">
                          <a:solidFill>
                            <a:srgbClr val="FF0000"/>
                          </a:solidFill>
                        </a:rPr>
                        <a:t>-2.1</a:t>
                      </a:r>
                      <a:endParaRPr lang="en-US" dirty="0">
                        <a:solidFill>
                          <a:srgbClr val="FF0000"/>
                        </a:solidFill>
                      </a:endParaRPr>
                    </a:p>
                  </a:txBody>
                  <a:tcPr/>
                </a:tc>
                <a:tc>
                  <a:txBody>
                    <a:bodyPr/>
                    <a:lstStyle/>
                    <a:p>
                      <a:pPr algn="ctr"/>
                      <a:r>
                        <a:rPr lang="en-US" dirty="0" smtClean="0">
                          <a:solidFill>
                            <a:srgbClr val="0000FF"/>
                          </a:solidFill>
                        </a:rPr>
                        <a:t>4.8</a:t>
                      </a:r>
                      <a:endParaRPr lang="en-US" dirty="0">
                        <a:solidFill>
                          <a:srgbClr val="0000FF"/>
                        </a:solidFill>
                      </a:endParaRPr>
                    </a:p>
                  </a:txBody>
                  <a:tcPr/>
                </a:tc>
                <a:tc>
                  <a:txBody>
                    <a:bodyPr/>
                    <a:lstStyle/>
                    <a:p>
                      <a:pPr algn="ctr"/>
                      <a:r>
                        <a:rPr lang="en-US" dirty="0" smtClean="0">
                          <a:solidFill>
                            <a:srgbClr val="FF0000"/>
                          </a:solidFill>
                        </a:rPr>
                        <a:t>-1.7</a:t>
                      </a:r>
                      <a:endParaRPr lang="en-US" dirty="0">
                        <a:solidFill>
                          <a:srgbClr val="FF0000"/>
                        </a:solidFill>
                      </a:endParaRPr>
                    </a:p>
                  </a:txBody>
                  <a:tcPr/>
                </a:tc>
              </a:tr>
              <a:tr h="370840">
                <a:tc>
                  <a:txBody>
                    <a:bodyPr/>
                    <a:lstStyle/>
                    <a:p>
                      <a:r>
                        <a:rPr lang="en-US" dirty="0" smtClean="0"/>
                        <a:t>DT AOD</a:t>
                      </a:r>
                    </a:p>
                    <a:p>
                      <a:r>
                        <a:rPr lang="en-US" dirty="0" smtClean="0"/>
                        <a:t>ocean</a:t>
                      </a:r>
                      <a:endParaRPr lang="en-US" dirty="0"/>
                    </a:p>
                  </a:txBody>
                  <a:tcPr/>
                </a:tc>
                <a:tc>
                  <a:txBody>
                    <a:bodyPr/>
                    <a:lstStyle/>
                    <a:p>
                      <a:pPr algn="ctr"/>
                      <a:r>
                        <a:rPr lang="en-US" dirty="0" smtClean="0">
                          <a:solidFill>
                            <a:srgbClr val="0000FF"/>
                          </a:solidFill>
                        </a:rPr>
                        <a:t>-1.5</a:t>
                      </a:r>
                      <a:endParaRPr lang="en-US" dirty="0">
                        <a:solidFill>
                          <a:srgbClr val="0000FF"/>
                        </a:solidFill>
                      </a:endParaRPr>
                    </a:p>
                  </a:txBody>
                  <a:tcPr/>
                </a:tc>
                <a:tc>
                  <a:txBody>
                    <a:bodyPr/>
                    <a:lstStyle/>
                    <a:p>
                      <a:pPr algn="ctr"/>
                      <a:r>
                        <a:rPr lang="en-US" dirty="0" smtClean="0">
                          <a:solidFill>
                            <a:srgbClr val="FF0000"/>
                          </a:solidFill>
                        </a:rPr>
                        <a:t>0.3</a:t>
                      </a:r>
                      <a:endParaRPr lang="en-US" dirty="0">
                        <a:solidFill>
                          <a:srgbClr val="FF0000"/>
                        </a:solidFill>
                      </a:endParaRPr>
                    </a:p>
                  </a:txBody>
                  <a:tcPr/>
                </a:tc>
                <a:tc>
                  <a:txBody>
                    <a:bodyPr/>
                    <a:lstStyle/>
                    <a:p>
                      <a:pPr algn="ctr"/>
                      <a:r>
                        <a:rPr lang="en-US" dirty="0" smtClean="0">
                          <a:solidFill>
                            <a:srgbClr val="0000FF"/>
                          </a:solidFill>
                        </a:rPr>
                        <a:t>5.9</a:t>
                      </a:r>
                      <a:endParaRPr lang="en-US" dirty="0">
                        <a:solidFill>
                          <a:srgbClr val="0000FF"/>
                        </a:solidFill>
                      </a:endParaRPr>
                    </a:p>
                  </a:txBody>
                  <a:tcPr/>
                </a:tc>
                <a:tc>
                  <a:txBody>
                    <a:bodyPr/>
                    <a:lstStyle/>
                    <a:p>
                      <a:pPr algn="ctr"/>
                      <a:r>
                        <a:rPr lang="en-US" dirty="0" smtClean="0">
                          <a:solidFill>
                            <a:srgbClr val="FF0000"/>
                          </a:solidFill>
                        </a:rPr>
                        <a:t>0.7</a:t>
                      </a:r>
                      <a:endParaRPr lang="en-US" dirty="0">
                        <a:solidFill>
                          <a:srgbClr val="FF0000"/>
                        </a:solidFill>
                      </a:endParaRPr>
                    </a:p>
                  </a:txBody>
                  <a:tcPr/>
                </a:tc>
              </a:tr>
            </a:tbl>
          </a:graphicData>
        </a:graphic>
      </p:graphicFrame>
      <p:sp>
        <p:nvSpPr>
          <p:cNvPr id="8" name="Title 1"/>
          <p:cNvSpPr txBox="1">
            <a:spLocks/>
          </p:cNvSpPr>
          <p:nvPr/>
        </p:nvSpPr>
        <p:spPr>
          <a:xfrm>
            <a:off x="321162" y="427580"/>
            <a:ext cx="8693278" cy="623428"/>
          </a:xfrm>
          <a:prstGeom prst="rect">
            <a:avLst/>
          </a:prstGeom>
        </p:spPr>
        <p:txBody>
          <a:bodyPr vert="horz" lIns="91440" tIns="45720" rIns="91440" bIns="45720" rtlCol="0" anchor="t" anchorCtr="0">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spcBef>
                <a:spcPts val="600"/>
              </a:spcBef>
              <a:spcAft>
                <a:spcPts val="600"/>
              </a:spcAft>
            </a:pPr>
            <a:r>
              <a:rPr lang="en-US" sz="3000" smtClean="0"/>
              <a:t>MODIS Atmosphere Team C6 Status</a:t>
            </a:r>
            <a:endParaRPr lang="en-US" sz="3000" baseline="30000" dirty="0"/>
          </a:p>
        </p:txBody>
      </p:sp>
    </p:spTree>
    <p:extLst>
      <p:ext uri="{BB962C8B-B14F-4D97-AF65-F5344CB8AC3E}">
        <p14:creationId xmlns:p14="http://schemas.microsoft.com/office/powerpoint/2010/main" val="14070747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Untitled.tiff"/>
          <p:cNvPicPr>
            <a:picLocks noChangeAspect="1"/>
          </p:cNvPicPr>
          <p:nvPr/>
        </p:nvPicPr>
        <p:blipFill rotWithShape="1">
          <a:blip r:embed="rId3">
            <a:extLst>
              <a:ext uri="{28A0092B-C50C-407E-A947-70E740481C1C}">
                <a14:useLocalDpi xmlns:a14="http://schemas.microsoft.com/office/drawing/2010/main" val="0"/>
              </a:ext>
            </a:extLst>
          </a:blip>
          <a:srcRect l="10023" t="9979"/>
          <a:stretch/>
        </p:blipFill>
        <p:spPr>
          <a:xfrm>
            <a:off x="2078760" y="1301042"/>
            <a:ext cx="6464518" cy="4273990"/>
          </a:xfrm>
          <a:prstGeom prst="rect">
            <a:avLst/>
          </a:prstGeom>
        </p:spPr>
      </p:pic>
      <p:sp>
        <p:nvSpPr>
          <p:cNvPr id="2" name="Title 1"/>
          <p:cNvSpPr>
            <a:spLocks noGrp="1"/>
          </p:cNvSpPr>
          <p:nvPr>
            <p:ph type="ctrTitle"/>
          </p:nvPr>
        </p:nvSpPr>
        <p:spPr>
          <a:xfrm>
            <a:off x="0" y="210748"/>
            <a:ext cx="9144000" cy="1265923"/>
          </a:xfrm>
        </p:spPr>
        <p:txBody>
          <a:bodyPr anchor="t" anchorCtr="0"/>
          <a:lstStyle/>
          <a:p>
            <a:pPr>
              <a:spcBef>
                <a:spcPts val="600"/>
              </a:spcBef>
              <a:spcAft>
                <a:spcPts val="600"/>
              </a:spcAft>
            </a:pPr>
            <a:r>
              <a:rPr lang="en-US" sz="2200" dirty="0" smtClean="0"/>
              <a:t>C6 “Failed” Retrieval Statistics for Marine Boundary Layer Clouds </a:t>
            </a:r>
            <a:r>
              <a:rPr lang="en-US" sz="2800" dirty="0" smtClean="0"/>
              <a:t/>
            </a:r>
            <a:br>
              <a:rPr lang="en-US" sz="2800" dirty="0" smtClean="0"/>
            </a:br>
            <a:r>
              <a:rPr lang="en-US" sz="2200" dirty="0" smtClean="0">
                <a:solidFill>
                  <a:schemeClr val="tx1"/>
                </a:solidFill>
              </a:rPr>
              <a:t>1 yr. (2007) Aqua MODIS analysis, see poster for further details</a:t>
            </a:r>
            <a:endParaRPr lang="en-US" sz="2200" baseline="30000" dirty="0">
              <a:solidFill>
                <a:schemeClr val="tx1"/>
              </a:solidFill>
            </a:endParaRPr>
          </a:p>
        </p:txBody>
      </p:sp>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13</a:t>
            </a:fld>
            <a:endParaRPr lang="en-US"/>
          </a:p>
        </p:txBody>
      </p:sp>
      <p:sp>
        <p:nvSpPr>
          <p:cNvPr id="7" name="Rectangle 6"/>
          <p:cNvSpPr/>
          <p:nvPr/>
        </p:nvSpPr>
        <p:spPr>
          <a:xfrm>
            <a:off x="858674" y="2346968"/>
            <a:ext cx="7773782" cy="761747"/>
          </a:xfrm>
          <a:prstGeom prst="rect">
            <a:avLst/>
          </a:prstGeom>
        </p:spPr>
        <p:txBody>
          <a:bodyPr wrap="square">
            <a:spAutoFit/>
          </a:bodyPr>
          <a:lstStyle/>
          <a:p>
            <a:pPr indent="-228600">
              <a:spcBef>
                <a:spcPts val="600"/>
              </a:spcBef>
              <a:spcAft>
                <a:spcPts val="300"/>
              </a:spcAft>
            </a:pPr>
            <a:endParaRPr lang="en-US" dirty="0">
              <a:latin typeface="Century Gothic"/>
              <a:ea typeface="ＭＳ Ｐゴシック" charset="0"/>
              <a:cs typeface="Century Gothic"/>
            </a:endParaRPr>
          </a:p>
          <a:p>
            <a:pPr marL="115888" indent="-115888">
              <a:spcBef>
                <a:spcPts val="600"/>
              </a:spcBef>
              <a:spcAft>
                <a:spcPts val="600"/>
              </a:spcAft>
            </a:pPr>
            <a:endParaRPr lang="en-US" dirty="0">
              <a:latin typeface="Century Gothic"/>
              <a:ea typeface="ＭＳ Ｐゴシック" charset="0"/>
              <a:cs typeface="Century Gothic"/>
            </a:endParaRPr>
          </a:p>
        </p:txBody>
      </p:sp>
      <p:sp>
        <p:nvSpPr>
          <p:cNvPr id="3" name="Rectangle 2"/>
          <p:cNvSpPr/>
          <p:nvPr/>
        </p:nvSpPr>
        <p:spPr>
          <a:xfrm>
            <a:off x="390172" y="5853142"/>
            <a:ext cx="8388284" cy="543738"/>
          </a:xfrm>
          <a:prstGeom prst="rect">
            <a:avLst/>
          </a:prstGeom>
        </p:spPr>
        <p:txBody>
          <a:bodyPr wrap="square">
            <a:spAutoFit/>
          </a:bodyPr>
          <a:lstStyle/>
          <a:p>
            <a:r>
              <a:rPr lang="en-US" sz="2200" baseline="30000" dirty="0">
                <a:latin typeface="Arial"/>
                <a:cs typeface="Arial"/>
              </a:rPr>
              <a:t>Cho, H. M. et al. (2015), Frequency and causes of failed MODIS cloud property retrievals for liquid phase clouds over global oceans, </a:t>
            </a:r>
            <a:r>
              <a:rPr lang="en-US" sz="2200" i="1" baseline="30000" dirty="0" smtClean="0">
                <a:latin typeface="Arial"/>
                <a:cs typeface="Arial"/>
              </a:rPr>
              <a:t>JGR</a:t>
            </a:r>
            <a:r>
              <a:rPr lang="en-US" sz="2200" baseline="30000" dirty="0" smtClean="0">
                <a:latin typeface="Arial"/>
                <a:cs typeface="Arial"/>
              </a:rPr>
              <a:t>, </a:t>
            </a:r>
            <a:r>
              <a:rPr lang="en-US" sz="2200" baseline="30000" dirty="0">
                <a:latin typeface="Arial"/>
                <a:cs typeface="Arial"/>
              </a:rPr>
              <a:t>doi:10.1002/2015JD023161.</a:t>
            </a:r>
            <a:endParaRPr lang="en-US" sz="2200" dirty="0">
              <a:latin typeface="Arial"/>
              <a:cs typeface="Arial"/>
            </a:endParaRPr>
          </a:p>
        </p:txBody>
      </p:sp>
      <p:sp>
        <p:nvSpPr>
          <p:cNvPr id="8" name="Rectangle 7"/>
          <p:cNvSpPr/>
          <p:nvPr/>
        </p:nvSpPr>
        <p:spPr>
          <a:xfrm>
            <a:off x="2759597" y="2781245"/>
            <a:ext cx="1917585" cy="369332"/>
          </a:xfrm>
          <a:prstGeom prst="rect">
            <a:avLst/>
          </a:prstGeom>
          <a:solidFill>
            <a:srgbClr val="FFFFFF"/>
          </a:solidFill>
          <a:ln>
            <a:solidFill>
              <a:srgbClr val="7F7F7F"/>
            </a:solidFill>
          </a:ln>
        </p:spPr>
        <p:txBody>
          <a:bodyPr wrap="square">
            <a:spAutoFit/>
          </a:bodyPr>
          <a:lstStyle/>
          <a:p>
            <a:pPr algn="ctr"/>
            <a:r>
              <a:rPr lang="en-US" dirty="0" smtClean="0"/>
              <a:t>66% successful</a:t>
            </a:r>
          </a:p>
        </p:txBody>
      </p:sp>
      <p:sp>
        <p:nvSpPr>
          <p:cNvPr id="10" name="Rectangle 9"/>
          <p:cNvSpPr/>
          <p:nvPr/>
        </p:nvSpPr>
        <p:spPr>
          <a:xfrm>
            <a:off x="2759596" y="4623015"/>
            <a:ext cx="1917587" cy="369332"/>
          </a:xfrm>
          <a:prstGeom prst="rect">
            <a:avLst/>
          </a:prstGeom>
          <a:solidFill>
            <a:srgbClr val="FFFFFF"/>
          </a:solidFill>
          <a:ln>
            <a:solidFill>
              <a:schemeClr val="bg1">
                <a:lumMod val="50000"/>
              </a:schemeClr>
            </a:solidFill>
          </a:ln>
        </p:spPr>
        <p:txBody>
          <a:bodyPr wrap="square">
            <a:spAutoFit/>
          </a:bodyPr>
          <a:lstStyle/>
          <a:p>
            <a:pPr algn="ctr"/>
            <a:r>
              <a:rPr lang="en-US" dirty="0" smtClean="0"/>
              <a:t>18% successful</a:t>
            </a:r>
          </a:p>
        </p:txBody>
      </p:sp>
      <p:sp>
        <p:nvSpPr>
          <p:cNvPr id="13" name="Rectangle 12"/>
          <p:cNvSpPr/>
          <p:nvPr/>
        </p:nvSpPr>
        <p:spPr>
          <a:xfrm>
            <a:off x="407105" y="1760313"/>
            <a:ext cx="1470259" cy="1477328"/>
          </a:xfrm>
          <a:prstGeom prst="rect">
            <a:avLst/>
          </a:prstGeom>
          <a:solidFill>
            <a:srgbClr val="FFFFFF"/>
          </a:solidFill>
          <a:ln>
            <a:solidFill>
              <a:srgbClr val="7F7F7F"/>
            </a:solidFill>
          </a:ln>
        </p:spPr>
        <p:txBody>
          <a:bodyPr wrap="square">
            <a:spAutoFit/>
          </a:bodyPr>
          <a:lstStyle/>
          <a:p>
            <a:pPr algn="ctr"/>
            <a:r>
              <a:rPr lang="en-US" dirty="0" smtClean="0"/>
              <a:t>“Overcast”</a:t>
            </a:r>
          </a:p>
          <a:p>
            <a:pPr algn="ctr"/>
            <a:r>
              <a:rPr lang="en-US" dirty="0" smtClean="0"/>
              <a:t>(74% of attempted retrieval population)</a:t>
            </a:r>
          </a:p>
        </p:txBody>
      </p:sp>
      <p:sp>
        <p:nvSpPr>
          <p:cNvPr id="14" name="Rectangle 13"/>
          <p:cNvSpPr/>
          <p:nvPr/>
        </p:nvSpPr>
        <p:spPr>
          <a:xfrm>
            <a:off x="514818" y="3666233"/>
            <a:ext cx="1308498" cy="923330"/>
          </a:xfrm>
          <a:prstGeom prst="rect">
            <a:avLst/>
          </a:prstGeom>
          <a:solidFill>
            <a:srgbClr val="FFFFFF"/>
          </a:solidFill>
          <a:ln>
            <a:solidFill>
              <a:srgbClr val="7F7F7F"/>
            </a:solidFill>
          </a:ln>
        </p:spPr>
        <p:txBody>
          <a:bodyPr wrap="square">
            <a:spAutoFit/>
          </a:bodyPr>
          <a:lstStyle/>
          <a:p>
            <a:pPr algn="ctr"/>
            <a:r>
              <a:rPr lang="en-US" dirty="0" smtClean="0"/>
              <a:t>“Partly Cloudy”</a:t>
            </a:r>
          </a:p>
          <a:p>
            <a:pPr algn="ctr"/>
            <a:r>
              <a:rPr lang="en-US" dirty="0" smtClean="0"/>
              <a:t>(26%) </a:t>
            </a:r>
          </a:p>
        </p:txBody>
      </p:sp>
      <p:sp>
        <p:nvSpPr>
          <p:cNvPr id="15" name="Rectangle 14"/>
          <p:cNvSpPr/>
          <p:nvPr/>
        </p:nvSpPr>
        <p:spPr>
          <a:xfrm>
            <a:off x="5924289" y="2781245"/>
            <a:ext cx="1917585" cy="369332"/>
          </a:xfrm>
          <a:prstGeom prst="rect">
            <a:avLst/>
          </a:prstGeom>
          <a:solidFill>
            <a:srgbClr val="FFFFFF"/>
          </a:solidFill>
          <a:ln>
            <a:solidFill>
              <a:srgbClr val="7F7F7F"/>
            </a:solidFill>
          </a:ln>
        </p:spPr>
        <p:txBody>
          <a:bodyPr wrap="square">
            <a:spAutoFit/>
          </a:bodyPr>
          <a:lstStyle/>
          <a:p>
            <a:pPr algn="ctr"/>
            <a:r>
              <a:rPr lang="en-US" dirty="0" smtClean="0"/>
              <a:t>70% successful</a:t>
            </a:r>
          </a:p>
        </p:txBody>
      </p:sp>
      <p:sp>
        <p:nvSpPr>
          <p:cNvPr id="16" name="Rectangle 15"/>
          <p:cNvSpPr/>
          <p:nvPr/>
        </p:nvSpPr>
        <p:spPr>
          <a:xfrm>
            <a:off x="5924287" y="4603073"/>
            <a:ext cx="1917587" cy="369332"/>
          </a:xfrm>
          <a:prstGeom prst="rect">
            <a:avLst/>
          </a:prstGeom>
          <a:solidFill>
            <a:srgbClr val="FFFFFF"/>
          </a:solidFill>
          <a:ln>
            <a:solidFill>
              <a:schemeClr val="bg1">
                <a:lumMod val="50000"/>
              </a:schemeClr>
            </a:solidFill>
          </a:ln>
        </p:spPr>
        <p:txBody>
          <a:bodyPr wrap="square">
            <a:spAutoFit/>
          </a:bodyPr>
          <a:lstStyle/>
          <a:p>
            <a:pPr algn="ctr"/>
            <a:r>
              <a:rPr lang="en-US" dirty="0" smtClean="0"/>
              <a:t>21% successful</a:t>
            </a:r>
          </a:p>
        </p:txBody>
      </p:sp>
    </p:spTree>
    <p:extLst>
      <p:ext uri="{BB962C8B-B14F-4D97-AF65-F5344CB8AC3E}">
        <p14:creationId xmlns:p14="http://schemas.microsoft.com/office/powerpoint/2010/main" val="9233241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4718" y="266646"/>
            <a:ext cx="8693278" cy="895289"/>
          </a:xfrm>
        </p:spPr>
        <p:txBody>
          <a:bodyPr anchor="t" anchorCtr="0"/>
          <a:lstStyle/>
          <a:p>
            <a:pPr>
              <a:spcBef>
                <a:spcPts val="600"/>
              </a:spcBef>
              <a:spcAft>
                <a:spcPts val="600"/>
              </a:spcAft>
            </a:pPr>
            <a:r>
              <a:rPr lang="en-US" sz="3000" dirty="0" smtClean="0"/>
              <a:t>MODAWG MODIS &amp; VIIRS L2 </a:t>
            </a:r>
            <a:r>
              <a:rPr lang="en-US" sz="3000" dirty="0" smtClean="0"/>
              <a:t>Comparisons </a:t>
            </a:r>
            <a:br>
              <a:rPr lang="en-US" sz="3000" dirty="0" smtClean="0"/>
            </a:br>
            <a:r>
              <a:rPr lang="en-US" sz="2000" dirty="0"/>
              <a:t>U</a:t>
            </a:r>
            <a:r>
              <a:rPr lang="en-US" sz="2000" dirty="0" smtClean="0"/>
              <a:t>sing common </a:t>
            </a:r>
            <a:r>
              <a:rPr lang="en-US" sz="2000" dirty="0" smtClean="0"/>
              <a:t>IFF </a:t>
            </a:r>
            <a:r>
              <a:rPr lang="en-US" sz="2000" dirty="0" smtClean="0"/>
              <a:t>L1B files from Atmosphere SIPS</a:t>
            </a:r>
            <a:endParaRPr lang="en-US" sz="2000" baseline="30000" dirty="0"/>
          </a:p>
        </p:txBody>
      </p:sp>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14</a:t>
            </a:fld>
            <a:endParaRPr lang="en-US"/>
          </a:p>
        </p:txBody>
      </p:sp>
      <p:sp>
        <p:nvSpPr>
          <p:cNvPr id="7" name="Rectangle 6"/>
          <p:cNvSpPr/>
          <p:nvPr/>
        </p:nvSpPr>
        <p:spPr>
          <a:xfrm>
            <a:off x="858674" y="2346968"/>
            <a:ext cx="7773782" cy="761747"/>
          </a:xfrm>
          <a:prstGeom prst="rect">
            <a:avLst/>
          </a:prstGeom>
        </p:spPr>
        <p:txBody>
          <a:bodyPr wrap="square">
            <a:spAutoFit/>
          </a:bodyPr>
          <a:lstStyle/>
          <a:p>
            <a:pPr indent="-228600">
              <a:spcBef>
                <a:spcPts val="600"/>
              </a:spcBef>
              <a:spcAft>
                <a:spcPts val="300"/>
              </a:spcAft>
            </a:pPr>
            <a:endParaRPr lang="en-US" dirty="0">
              <a:latin typeface="Century Gothic"/>
              <a:ea typeface="ＭＳ Ｐゴシック" charset="0"/>
              <a:cs typeface="Century Gothic"/>
            </a:endParaRPr>
          </a:p>
          <a:p>
            <a:pPr marL="115888" indent="-115888">
              <a:spcBef>
                <a:spcPts val="600"/>
              </a:spcBef>
              <a:spcAft>
                <a:spcPts val="600"/>
              </a:spcAft>
            </a:pPr>
            <a:endParaRPr lang="en-US" dirty="0">
              <a:latin typeface="Century Gothic"/>
              <a:ea typeface="ＭＳ Ｐゴシック" charset="0"/>
              <a:cs typeface="Century Gothic"/>
            </a:endParaRPr>
          </a:p>
        </p:txBody>
      </p:sp>
      <p:sp>
        <p:nvSpPr>
          <p:cNvPr id="9" name="Content Placeholder 2"/>
          <p:cNvSpPr txBox="1">
            <a:spLocks/>
          </p:cNvSpPr>
          <p:nvPr/>
        </p:nvSpPr>
        <p:spPr>
          <a:xfrm>
            <a:off x="441811" y="1420824"/>
            <a:ext cx="8229600" cy="72428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marL="285750" indent="-285750" algn="l">
              <a:spcBef>
                <a:spcPts val="600"/>
              </a:spcBef>
              <a:spcAft>
                <a:spcPts val="600"/>
              </a:spcAft>
              <a:buFont typeface="Arial"/>
              <a:buChar char="•"/>
            </a:pPr>
            <a:r>
              <a:rPr lang="en-US" sz="2000" dirty="0" smtClean="0">
                <a:solidFill>
                  <a:schemeClr val="tx1"/>
                </a:solidFill>
              </a:rPr>
              <a:t>6 July 2014, Kamchatka Peninsula, near simultaneous overpass (0200 UTC) and ground track</a:t>
            </a:r>
          </a:p>
        </p:txBody>
      </p:sp>
      <p:grpSp>
        <p:nvGrpSpPr>
          <p:cNvPr id="18" name="Group 17"/>
          <p:cNvGrpSpPr/>
          <p:nvPr/>
        </p:nvGrpSpPr>
        <p:grpSpPr>
          <a:xfrm>
            <a:off x="249062" y="2219087"/>
            <a:ext cx="8708934" cy="3401221"/>
            <a:chOff x="249062" y="2715461"/>
            <a:chExt cx="8708934" cy="3401221"/>
          </a:xfrm>
        </p:grpSpPr>
        <p:pic>
          <p:nvPicPr>
            <p:cNvPr id="8" name="Picture 7"/>
            <p:cNvPicPr>
              <a:picLocks noChangeAspect="1"/>
            </p:cNvPicPr>
            <p:nvPr/>
          </p:nvPicPr>
          <p:blipFill rotWithShape="1">
            <a:blip r:embed="rId3"/>
            <a:srcRect t="17438"/>
            <a:stretch/>
          </p:blipFill>
          <p:spPr>
            <a:xfrm>
              <a:off x="249062" y="2715461"/>
              <a:ext cx="8708934" cy="3080444"/>
            </a:xfrm>
            <a:prstGeom prst="rect">
              <a:avLst/>
            </a:prstGeom>
          </p:spPr>
        </p:pic>
        <p:cxnSp>
          <p:nvCxnSpPr>
            <p:cNvPr id="12" name="Straight Arrow Connector 11"/>
            <p:cNvCxnSpPr/>
            <p:nvPr/>
          </p:nvCxnSpPr>
          <p:spPr>
            <a:xfrm flipV="1">
              <a:off x="2437913" y="4408976"/>
              <a:ext cx="802906" cy="1291275"/>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1197059" y="4408975"/>
              <a:ext cx="948889" cy="1291276"/>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1051829" y="5747350"/>
              <a:ext cx="2830560" cy="369332"/>
            </a:xfrm>
            <a:prstGeom prst="rect">
              <a:avLst/>
            </a:prstGeom>
          </p:spPr>
          <p:txBody>
            <a:bodyPr wrap="none">
              <a:spAutoFit/>
            </a:bodyPr>
            <a:lstStyle/>
            <a:p>
              <a:r>
                <a:rPr lang="en-US" dirty="0" smtClean="0">
                  <a:solidFill>
                    <a:srgbClr val="800000"/>
                  </a:solidFill>
                </a:rPr>
                <a:t>Cyan =&gt; ice phase clouds</a:t>
              </a:r>
              <a:endParaRPr lang="en-US" dirty="0">
                <a:solidFill>
                  <a:srgbClr val="800000"/>
                </a:solidFill>
              </a:endParaRPr>
            </a:p>
          </p:txBody>
        </p:sp>
      </p:grpSp>
    </p:spTree>
    <p:extLst>
      <p:ext uri="{BB962C8B-B14F-4D97-AF65-F5344CB8AC3E}">
        <p14:creationId xmlns:p14="http://schemas.microsoft.com/office/powerpoint/2010/main" val="85118510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485600" y="527634"/>
            <a:ext cx="7330726" cy="5856356"/>
            <a:chOff x="1485600" y="527634"/>
            <a:chExt cx="7330726" cy="5856356"/>
          </a:xfrm>
        </p:grpSpPr>
        <p:sp>
          <p:nvSpPr>
            <p:cNvPr id="2" name="Rectangle 1"/>
            <p:cNvSpPr/>
            <p:nvPr/>
          </p:nvSpPr>
          <p:spPr>
            <a:xfrm>
              <a:off x="1485600" y="527634"/>
              <a:ext cx="7330726" cy="5856356"/>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1587849" y="2989443"/>
              <a:ext cx="7228477" cy="2309510"/>
              <a:chOff x="1655539" y="3559089"/>
              <a:chExt cx="7228477" cy="2309510"/>
            </a:xfrm>
          </p:grpSpPr>
          <p:pic>
            <p:nvPicPr>
              <p:cNvPr id="25" name="Picture 24" descr="IFFNPP.2014187.0200.cer.png"/>
              <p:cNvPicPr>
                <a:picLocks noChangeAspect="1"/>
              </p:cNvPicPr>
              <p:nvPr/>
            </p:nvPicPr>
            <p:blipFill rotWithShape="1">
              <a:blip r:embed="rId3">
                <a:extLst>
                  <a:ext uri="{28A0092B-C50C-407E-A947-70E740481C1C}">
                    <a14:useLocalDpi xmlns:a14="http://schemas.microsoft.com/office/drawing/2010/main" val="0"/>
                  </a:ext>
                </a:extLst>
              </a:blip>
              <a:srcRect b="16357"/>
              <a:stretch/>
            </p:blipFill>
            <p:spPr>
              <a:xfrm>
                <a:off x="6552296" y="3562099"/>
                <a:ext cx="2331720" cy="2294489"/>
              </a:xfrm>
              <a:prstGeom prst="rect">
                <a:avLst/>
              </a:prstGeom>
            </p:spPr>
          </p:pic>
          <p:pic>
            <p:nvPicPr>
              <p:cNvPr id="22" name="Picture 21" descr="IFFNPP.2014187.0200.cot.png"/>
              <p:cNvPicPr>
                <a:picLocks noChangeAspect="1"/>
              </p:cNvPicPr>
              <p:nvPr/>
            </p:nvPicPr>
            <p:blipFill rotWithShape="1">
              <a:blip r:embed="rId4">
                <a:extLst>
                  <a:ext uri="{28A0092B-C50C-407E-A947-70E740481C1C}">
                    <a14:useLocalDpi xmlns:a14="http://schemas.microsoft.com/office/drawing/2010/main" val="0"/>
                  </a:ext>
                </a:extLst>
              </a:blip>
              <a:srcRect b="15809"/>
              <a:stretch/>
            </p:blipFill>
            <p:spPr>
              <a:xfrm>
                <a:off x="4090080" y="3559089"/>
                <a:ext cx="2331721" cy="2309510"/>
              </a:xfrm>
              <a:prstGeom prst="rect">
                <a:avLst/>
              </a:prstGeom>
            </p:spPr>
          </p:pic>
          <p:pic>
            <p:nvPicPr>
              <p:cNvPr id="28" name="Picture 27" descr="IFFNPP.2014187.0200.phase.png"/>
              <p:cNvPicPr>
                <a:picLocks noChangeAspect="1"/>
              </p:cNvPicPr>
              <p:nvPr/>
            </p:nvPicPr>
            <p:blipFill rotWithShape="1">
              <a:blip r:embed="rId5">
                <a:extLst>
                  <a:ext uri="{28A0092B-C50C-407E-A947-70E740481C1C}">
                    <a14:useLocalDpi xmlns:a14="http://schemas.microsoft.com/office/drawing/2010/main" val="0"/>
                  </a:ext>
                </a:extLst>
              </a:blip>
              <a:srcRect b="15809"/>
              <a:stretch/>
            </p:blipFill>
            <p:spPr>
              <a:xfrm>
                <a:off x="1655539" y="3559089"/>
                <a:ext cx="2331720" cy="2309510"/>
              </a:xfrm>
              <a:prstGeom prst="rect">
                <a:avLst/>
              </a:prstGeom>
            </p:spPr>
          </p:pic>
        </p:grpSp>
        <p:pic>
          <p:nvPicPr>
            <p:cNvPr id="33" name="Picture 32" descr="IFFNPP.2014187.0200.phase.png"/>
            <p:cNvPicPr>
              <a:picLocks noChangeAspect="1"/>
            </p:cNvPicPr>
            <p:nvPr/>
          </p:nvPicPr>
          <p:blipFill rotWithShape="1">
            <a:blip r:embed="rId5">
              <a:extLst>
                <a:ext uri="{28A0092B-C50C-407E-A947-70E740481C1C}">
                  <a14:useLocalDpi xmlns:a14="http://schemas.microsoft.com/office/drawing/2010/main" val="0"/>
                </a:ext>
              </a:extLst>
            </a:blip>
            <a:srcRect l="16257" t="87470" r="16588" b="6057"/>
            <a:stretch/>
          </p:blipFill>
          <p:spPr>
            <a:xfrm>
              <a:off x="1587849" y="5476780"/>
              <a:ext cx="2263222" cy="256667"/>
            </a:xfrm>
            <a:prstGeom prst="rect">
              <a:avLst/>
            </a:prstGeom>
            <a:ln>
              <a:solidFill>
                <a:srgbClr val="FFFFFF"/>
              </a:solidFill>
            </a:ln>
          </p:spPr>
        </p:pic>
        <p:grpSp>
          <p:nvGrpSpPr>
            <p:cNvPr id="39" name="Group 38"/>
            <p:cNvGrpSpPr/>
            <p:nvPr/>
          </p:nvGrpSpPr>
          <p:grpSpPr>
            <a:xfrm>
              <a:off x="3954003" y="5323575"/>
              <a:ext cx="2477045" cy="1012060"/>
              <a:chOff x="3990639" y="5671653"/>
              <a:chExt cx="2477045" cy="1012060"/>
            </a:xfrm>
          </p:grpSpPr>
          <p:pic>
            <p:nvPicPr>
              <p:cNvPr id="36" name="Picture 35" descr="IFFNPP.2014187.0200.cot.png"/>
              <p:cNvPicPr>
                <a:picLocks noChangeAspect="1"/>
              </p:cNvPicPr>
              <p:nvPr/>
            </p:nvPicPr>
            <p:blipFill rotWithShape="1">
              <a:blip r:embed="rId4">
                <a:extLst>
                  <a:ext uri="{28A0092B-C50C-407E-A947-70E740481C1C}">
                    <a14:useLocalDpi xmlns:a14="http://schemas.microsoft.com/office/drawing/2010/main" val="0"/>
                  </a:ext>
                </a:extLst>
              </a:blip>
              <a:srcRect l="52078" t="84719" r="4184" b="7475"/>
              <a:stretch/>
            </p:blipFill>
            <p:spPr>
              <a:xfrm>
                <a:off x="4143039" y="5671653"/>
                <a:ext cx="2137111" cy="448711"/>
              </a:xfrm>
              <a:prstGeom prst="rect">
                <a:avLst/>
              </a:prstGeom>
              <a:ln>
                <a:noFill/>
              </a:ln>
            </p:spPr>
          </p:pic>
          <p:pic>
            <p:nvPicPr>
              <p:cNvPr id="35" name="Picture 34" descr="IFFNPP.2014187.0200.cot.png"/>
              <p:cNvPicPr>
                <a:picLocks noChangeAspect="1"/>
              </p:cNvPicPr>
              <p:nvPr/>
            </p:nvPicPr>
            <p:blipFill rotWithShape="1">
              <a:blip r:embed="rId4">
                <a:extLst>
                  <a:ext uri="{28A0092B-C50C-407E-A947-70E740481C1C}">
                    <a14:useLocalDpi xmlns:a14="http://schemas.microsoft.com/office/drawing/2010/main" val="0"/>
                  </a:ext>
                </a:extLst>
              </a:blip>
              <a:srcRect t="84719" r="49305" b="4045"/>
              <a:stretch/>
            </p:blipFill>
            <p:spPr>
              <a:xfrm>
                <a:off x="3990639" y="6037814"/>
                <a:ext cx="2477045" cy="645899"/>
              </a:xfrm>
              <a:prstGeom prst="rect">
                <a:avLst/>
              </a:prstGeom>
              <a:ln>
                <a:noFill/>
              </a:ln>
            </p:spPr>
          </p:pic>
        </p:grpSp>
        <p:pic>
          <p:nvPicPr>
            <p:cNvPr id="37" name="Picture 36" descr="IFFNPP.2014187.0200.cer.png"/>
            <p:cNvPicPr>
              <a:picLocks noChangeAspect="1"/>
            </p:cNvPicPr>
            <p:nvPr/>
          </p:nvPicPr>
          <p:blipFill rotWithShape="1">
            <a:blip r:embed="rId3">
              <a:extLst>
                <a:ext uri="{28A0092B-C50C-407E-A947-70E740481C1C}">
                  <a14:useLocalDpi xmlns:a14="http://schemas.microsoft.com/office/drawing/2010/main" val="0"/>
                </a:ext>
              </a:extLst>
            </a:blip>
            <a:srcRect t="84297" r="51321" b="3666"/>
            <a:stretch/>
          </p:blipFill>
          <p:spPr>
            <a:xfrm>
              <a:off x="6802106" y="5836810"/>
              <a:ext cx="1704541" cy="495868"/>
            </a:xfrm>
            <a:prstGeom prst="rect">
              <a:avLst/>
            </a:prstGeom>
          </p:spPr>
        </p:pic>
        <p:grpSp>
          <p:nvGrpSpPr>
            <p:cNvPr id="9" name="Group 8"/>
            <p:cNvGrpSpPr/>
            <p:nvPr/>
          </p:nvGrpSpPr>
          <p:grpSpPr>
            <a:xfrm>
              <a:off x="1587849" y="541144"/>
              <a:ext cx="7201943" cy="2347236"/>
              <a:chOff x="1587849" y="541144"/>
              <a:chExt cx="7201943" cy="2347236"/>
            </a:xfrm>
          </p:grpSpPr>
          <p:pic>
            <p:nvPicPr>
              <p:cNvPr id="27" name="Picture 26" descr="IFFAqua.2014187.0200.phase.png"/>
              <p:cNvPicPr>
                <a:picLocks noChangeAspect="1"/>
              </p:cNvPicPr>
              <p:nvPr/>
            </p:nvPicPr>
            <p:blipFill rotWithShape="1">
              <a:blip r:embed="rId6">
                <a:extLst>
                  <a:ext uri="{28A0092B-C50C-407E-A947-70E740481C1C}">
                    <a14:useLocalDpi xmlns:a14="http://schemas.microsoft.com/office/drawing/2010/main" val="0"/>
                  </a:ext>
                </a:extLst>
              </a:blip>
              <a:srcRect b="16175"/>
              <a:stretch/>
            </p:blipFill>
            <p:spPr>
              <a:xfrm>
                <a:off x="1587849" y="541144"/>
                <a:ext cx="2331720" cy="2299478"/>
              </a:xfrm>
              <a:prstGeom prst="rect">
                <a:avLst/>
              </a:prstGeom>
            </p:spPr>
          </p:pic>
          <p:pic>
            <p:nvPicPr>
              <p:cNvPr id="34" name="Picture 33" descr="IFFAqua.2014187.0200.cot.png"/>
              <p:cNvPicPr>
                <a:picLocks noChangeAspect="1"/>
              </p:cNvPicPr>
              <p:nvPr/>
            </p:nvPicPr>
            <p:blipFill rotWithShape="1">
              <a:blip r:embed="rId7">
                <a:extLst>
                  <a:ext uri="{28A0092B-C50C-407E-A947-70E740481C1C}">
                    <a14:useLocalDpi xmlns:a14="http://schemas.microsoft.com/office/drawing/2010/main" val="0"/>
                  </a:ext>
                </a:extLst>
              </a:blip>
              <a:srcRect b="15419"/>
              <a:stretch/>
            </p:blipFill>
            <p:spPr>
              <a:xfrm>
                <a:off x="4008051" y="547426"/>
                <a:ext cx="2331720" cy="2320217"/>
              </a:xfrm>
              <a:prstGeom prst="rect">
                <a:avLst/>
              </a:prstGeom>
            </p:spPr>
          </p:pic>
          <p:pic>
            <p:nvPicPr>
              <p:cNvPr id="42" name="Picture 41" descr="IFFAqua.2014187.0200.cer.png"/>
              <p:cNvPicPr>
                <a:picLocks noChangeAspect="1"/>
              </p:cNvPicPr>
              <p:nvPr/>
            </p:nvPicPr>
            <p:blipFill rotWithShape="1">
              <a:blip r:embed="rId8">
                <a:extLst>
                  <a:ext uri="{28A0092B-C50C-407E-A947-70E740481C1C}">
                    <a14:useLocalDpi xmlns:a14="http://schemas.microsoft.com/office/drawing/2010/main" val="0"/>
                  </a:ext>
                </a:extLst>
              </a:blip>
              <a:srcRect b="15419"/>
              <a:stretch/>
            </p:blipFill>
            <p:spPr>
              <a:xfrm>
                <a:off x="6458072" y="568164"/>
                <a:ext cx="2331720" cy="2320216"/>
              </a:xfrm>
              <a:prstGeom prst="rect">
                <a:avLst/>
              </a:prstGeom>
            </p:spPr>
          </p:pic>
        </p:grpSp>
      </p:gr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15</a:t>
            </a:fld>
            <a:endParaRPr lang="en-US"/>
          </a:p>
        </p:txBody>
      </p:sp>
      <p:sp>
        <p:nvSpPr>
          <p:cNvPr id="10" name="Rectangle 9"/>
          <p:cNvSpPr/>
          <p:nvPr/>
        </p:nvSpPr>
        <p:spPr>
          <a:xfrm>
            <a:off x="104505" y="1507622"/>
            <a:ext cx="1381095" cy="923330"/>
          </a:xfrm>
          <a:prstGeom prst="rect">
            <a:avLst/>
          </a:prstGeom>
        </p:spPr>
        <p:txBody>
          <a:bodyPr wrap="none">
            <a:spAutoFit/>
          </a:bodyPr>
          <a:lstStyle/>
          <a:p>
            <a:pPr algn="r"/>
            <a:r>
              <a:rPr lang="en-US" b="1" dirty="0" smtClean="0"/>
              <a:t>MODAWG</a:t>
            </a:r>
          </a:p>
          <a:p>
            <a:pPr algn="r"/>
            <a:r>
              <a:rPr lang="en-US" b="1" dirty="0" smtClean="0"/>
              <a:t>MODIS</a:t>
            </a:r>
            <a:endParaRPr lang="en-US" dirty="0"/>
          </a:p>
          <a:p>
            <a:pPr algn="r"/>
            <a:r>
              <a:rPr lang="en-US" dirty="0" smtClean="0"/>
              <a:t>liquid &amp; ice</a:t>
            </a:r>
            <a:endParaRPr lang="en-US" dirty="0"/>
          </a:p>
        </p:txBody>
      </p:sp>
      <p:sp>
        <p:nvSpPr>
          <p:cNvPr id="16" name="Rectangle 15"/>
          <p:cNvSpPr/>
          <p:nvPr/>
        </p:nvSpPr>
        <p:spPr>
          <a:xfrm>
            <a:off x="97329" y="3907055"/>
            <a:ext cx="1388271" cy="923330"/>
          </a:xfrm>
          <a:prstGeom prst="rect">
            <a:avLst/>
          </a:prstGeom>
        </p:spPr>
        <p:txBody>
          <a:bodyPr wrap="none">
            <a:spAutoFit/>
          </a:bodyPr>
          <a:lstStyle/>
          <a:p>
            <a:pPr algn="r"/>
            <a:r>
              <a:rPr lang="en-US" b="1" dirty="0" smtClean="0"/>
              <a:t>MODAWG</a:t>
            </a:r>
          </a:p>
          <a:p>
            <a:pPr algn="r"/>
            <a:r>
              <a:rPr lang="en-US" b="1" dirty="0" smtClean="0"/>
              <a:t>VIIRS</a:t>
            </a:r>
            <a:endParaRPr lang="en-US" dirty="0"/>
          </a:p>
          <a:p>
            <a:pPr algn="r"/>
            <a:r>
              <a:rPr lang="en-US" dirty="0" smtClean="0"/>
              <a:t>liquid &amp; ice</a:t>
            </a:r>
            <a:endParaRPr lang="en-US" dirty="0"/>
          </a:p>
        </p:txBody>
      </p:sp>
      <p:sp>
        <p:nvSpPr>
          <p:cNvPr id="19" name="Rectangle 18"/>
          <p:cNvSpPr/>
          <p:nvPr/>
        </p:nvSpPr>
        <p:spPr>
          <a:xfrm>
            <a:off x="4792346" y="137564"/>
            <a:ext cx="697627" cy="369332"/>
          </a:xfrm>
          <a:prstGeom prst="rect">
            <a:avLst/>
          </a:prstGeom>
        </p:spPr>
        <p:txBody>
          <a:bodyPr wrap="none">
            <a:spAutoFit/>
          </a:bodyPr>
          <a:lstStyle/>
          <a:p>
            <a:pPr algn="r"/>
            <a:r>
              <a:rPr lang="en-US" b="1" dirty="0" smtClean="0"/>
              <a:t>COT</a:t>
            </a:r>
            <a:endParaRPr lang="en-US" dirty="0"/>
          </a:p>
        </p:txBody>
      </p:sp>
      <p:sp>
        <p:nvSpPr>
          <p:cNvPr id="20" name="Rectangle 19"/>
          <p:cNvSpPr/>
          <p:nvPr/>
        </p:nvSpPr>
        <p:spPr>
          <a:xfrm>
            <a:off x="6829099" y="137564"/>
            <a:ext cx="1632553" cy="369332"/>
          </a:xfrm>
          <a:prstGeom prst="rect">
            <a:avLst/>
          </a:prstGeom>
        </p:spPr>
        <p:txBody>
          <a:bodyPr wrap="none">
            <a:spAutoFit/>
          </a:bodyPr>
          <a:lstStyle/>
          <a:p>
            <a:pPr algn="r"/>
            <a:r>
              <a:rPr lang="en-US" b="1" dirty="0" smtClean="0"/>
              <a:t>CER_2.2 (µm)</a:t>
            </a:r>
            <a:endParaRPr lang="en-US" dirty="0"/>
          </a:p>
        </p:txBody>
      </p:sp>
      <p:sp>
        <p:nvSpPr>
          <p:cNvPr id="23" name="Rectangle 22"/>
          <p:cNvSpPr/>
          <p:nvPr/>
        </p:nvSpPr>
        <p:spPr>
          <a:xfrm>
            <a:off x="2366053" y="137564"/>
            <a:ext cx="799843" cy="369332"/>
          </a:xfrm>
          <a:prstGeom prst="rect">
            <a:avLst/>
          </a:prstGeom>
        </p:spPr>
        <p:txBody>
          <a:bodyPr wrap="none">
            <a:spAutoFit/>
          </a:bodyPr>
          <a:lstStyle/>
          <a:p>
            <a:pPr algn="r"/>
            <a:r>
              <a:rPr lang="en-US" b="1" dirty="0" smtClean="0"/>
              <a:t>Phase</a:t>
            </a:r>
            <a:endParaRPr lang="en-US" dirty="0"/>
          </a:p>
        </p:txBody>
      </p:sp>
      <p:pic>
        <p:nvPicPr>
          <p:cNvPr id="38" name="Picture 37" descr="IFFNPP.2014187.0200.cer.png"/>
          <p:cNvPicPr>
            <a:picLocks noChangeAspect="1"/>
          </p:cNvPicPr>
          <p:nvPr/>
        </p:nvPicPr>
        <p:blipFill rotWithShape="1">
          <a:blip r:embed="rId3">
            <a:extLst>
              <a:ext uri="{28A0092B-C50C-407E-A947-70E740481C1C}">
                <a14:useLocalDpi xmlns:a14="http://schemas.microsoft.com/office/drawing/2010/main" val="0"/>
              </a:ext>
            </a:extLst>
          </a:blip>
          <a:srcRect l="50000" t="84297" b="3666"/>
          <a:stretch/>
        </p:blipFill>
        <p:spPr>
          <a:xfrm>
            <a:off x="6829099" y="5341430"/>
            <a:ext cx="1750795" cy="495868"/>
          </a:xfrm>
          <a:prstGeom prst="rect">
            <a:avLst/>
          </a:prstGeom>
        </p:spPr>
      </p:pic>
      <p:sp>
        <p:nvSpPr>
          <p:cNvPr id="40" name="Rectangle 39"/>
          <p:cNvSpPr/>
          <p:nvPr/>
        </p:nvSpPr>
        <p:spPr>
          <a:xfrm>
            <a:off x="2731146" y="4186400"/>
            <a:ext cx="958415" cy="400110"/>
          </a:xfrm>
          <a:prstGeom prst="rect">
            <a:avLst/>
          </a:prstGeom>
        </p:spPr>
        <p:txBody>
          <a:bodyPr wrap="none">
            <a:spAutoFit/>
          </a:bodyPr>
          <a:lstStyle/>
          <a:p>
            <a:r>
              <a:rPr lang="en-US" sz="2000" dirty="0" smtClean="0">
                <a:solidFill>
                  <a:srgbClr val="FFFF00"/>
                </a:solidFill>
              </a:rPr>
              <a:t>Liquid</a:t>
            </a:r>
            <a:endParaRPr lang="en-US" sz="2000" dirty="0">
              <a:solidFill>
                <a:srgbClr val="FFFF00"/>
              </a:solidFill>
            </a:endParaRPr>
          </a:p>
        </p:txBody>
      </p:sp>
      <p:sp>
        <p:nvSpPr>
          <p:cNvPr id="41" name="Rectangle 40"/>
          <p:cNvSpPr/>
          <p:nvPr/>
        </p:nvSpPr>
        <p:spPr>
          <a:xfrm>
            <a:off x="1851678" y="4227091"/>
            <a:ext cx="507771" cy="400110"/>
          </a:xfrm>
          <a:prstGeom prst="rect">
            <a:avLst/>
          </a:prstGeom>
          <a:effectLst>
            <a:outerShdw blurRad="50800" dist="50800" dir="2700000" algn="tl" rotWithShape="0">
              <a:srgbClr val="000000">
                <a:alpha val="43000"/>
              </a:srgbClr>
            </a:outerShdw>
          </a:effectLst>
        </p:spPr>
        <p:txBody>
          <a:bodyPr wrap="none">
            <a:spAutoFit/>
          </a:bodyPr>
          <a:lstStyle/>
          <a:p>
            <a:r>
              <a:rPr lang="en-US" sz="2000" dirty="0" smtClean="0">
                <a:solidFill>
                  <a:srgbClr val="FFFF00"/>
                </a:solidFill>
              </a:rPr>
              <a:t>Ice</a:t>
            </a:r>
            <a:endParaRPr lang="en-US" sz="2000" dirty="0">
              <a:solidFill>
                <a:srgbClr val="FFFF00"/>
              </a:solidFill>
            </a:endParaRPr>
          </a:p>
        </p:txBody>
      </p:sp>
    </p:spTree>
    <p:extLst>
      <p:ext uri="{BB962C8B-B14F-4D97-AF65-F5344CB8AC3E}">
        <p14:creationId xmlns:p14="http://schemas.microsoft.com/office/powerpoint/2010/main" val="505240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dirty="0" smtClean="0"/>
              <a:t>MODIS/VIIRS STM, Platnick et al.</a:t>
            </a:r>
          </a:p>
        </p:txBody>
      </p:sp>
      <p:sp>
        <p:nvSpPr>
          <p:cNvPr id="6" name="Slide Number Placeholder 5"/>
          <p:cNvSpPr>
            <a:spLocks noGrp="1"/>
          </p:cNvSpPr>
          <p:nvPr>
            <p:ph type="sldNum" sz="quarter" idx="11"/>
          </p:nvPr>
        </p:nvSpPr>
        <p:spPr/>
        <p:txBody>
          <a:bodyPr/>
          <a:lstStyle/>
          <a:p>
            <a:fld id="{DFEABB97-DDA5-0748-8268-B0328B88E730}" type="slidenum">
              <a:rPr lang="en-US" smtClean="0"/>
              <a:t>16</a:t>
            </a:fld>
            <a:endParaRPr lang="en-US"/>
          </a:p>
        </p:txBody>
      </p:sp>
      <p:sp>
        <p:nvSpPr>
          <p:cNvPr id="7" name="Rectangle 6"/>
          <p:cNvSpPr/>
          <p:nvPr/>
        </p:nvSpPr>
        <p:spPr>
          <a:xfrm>
            <a:off x="858674" y="2346968"/>
            <a:ext cx="7773782" cy="761747"/>
          </a:xfrm>
          <a:prstGeom prst="rect">
            <a:avLst/>
          </a:prstGeom>
        </p:spPr>
        <p:txBody>
          <a:bodyPr wrap="square">
            <a:spAutoFit/>
          </a:bodyPr>
          <a:lstStyle/>
          <a:p>
            <a:pPr indent="-228600">
              <a:spcBef>
                <a:spcPts val="600"/>
              </a:spcBef>
              <a:spcAft>
                <a:spcPts val="300"/>
              </a:spcAft>
            </a:pPr>
            <a:endParaRPr lang="en-US" dirty="0">
              <a:latin typeface="Century Gothic"/>
              <a:ea typeface="ＭＳ Ｐゴシック" charset="0"/>
              <a:cs typeface="Century Gothic"/>
            </a:endParaRPr>
          </a:p>
          <a:p>
            <a:pPr marL="115888" indent="-115888">
              <a:spcBef>
                <a:spcPts val="600"/>
              </a:spcBef>
              <a:spcAft>
                <a:spcPts val="600"/>
              </a:spcAft>
            </a:pPr>
            <a:endParaRPr lang="en-US" dirty="0">
              <a:latin typeface="Century Gothic"/>
              <a:ea typeface="ＭＳ Ｐゴシック" charset="0"/>
              <a:cs typeface="Century Gothic"/>
            </a:endParaRPr>
          </a:p>
        </p:txBody>
      </p:sp>
      <p:sp>
        <p:nvSpPr>
          <p:cNvPr id="10" name="Title 1"/>
          <p:cNvSpPr>
            <a:spLocks noGrp="1"/>
          </p:cNvSpPr>
          <p:nvPr>
            <p:ph type="ctrTitle"/>
          </p:nvPr>
        </p:nvSpPr>
        <p:spPr>
          <a:xfrm>
            <a:off x="355429" y="539900"/>
            <a:ext cx="3467395" cy="3050592"/>
          </a:xfrm>
        </p:spPr>
        <p:txBody>
          <a:bodyPr anchor="t" anchorCtr="0"/>
          <a:lstStyle/>
          <a:p>
            <a:pPr algn="l">
              <a:spcBef>
                <a:spcPts val="600"/>
              </a:spcBef>
              <a:spcAft>
                <a:spcPts val="600"/>
              </a:spcAft>
            </a:pPr>
            <a:r>
              <a:rPr lang="en-US" sz="2800" dirty="0" smtClean="0"/>
              <a:t>L1 Radiometric Intercomparison Challenges:</a:t>
            </a:r>
            <a:br>
              <a:rPr lang="en-US" sz="2800" dirty="0" smtClean="0"/>
            </a:br>
            <a:r>
              <a:rPr lang="en-US" sz="2800" dirty="0" smtClean="0"/>
              <a:t/>
            </a:r>
            <a:br>
              <a:rPr lang="en-US" sz="2800" dirty="0" smtClean="0"/>
            </a:br>
            <a:r>
              <a:rPr lang="en-US" sz="2400" dirty="0" smtClean="0">
                <a:solidFill>
                  <a:srgbClr val="0000FF"/>
                </a:solidFill>
              </a:rPr>
              <a:t>MODIS (blue) </a:t>
            </a:r>
            <a:r>
              <a:rPr lang="en-US" sz="2400" dirty="0" smtClean="0">
                <a:solidFill>
                  <a:schemeClr val="tx1"/>
                </a:solidFill>
              </a:rPr>
              <a:t>&amp;</a:t>
            </a:r>
            <a:br>
              <a:rPr lang="en-US" sz="2400" dirty="0" smtClean="0">
                <a:solidFill>
                  <a:schemeClr val="tx1"/>
                </a:solidFill>
              </a:rPr>
            </a:br>
            <a:r>
              <a:rPr lang="en-US" sz="2400" dirty="0" smtClean="0">
                <a:solidFill>
                  <a:srgbClr val="008000"/>
                </a:solidFill>
              </a:rPr>
              <a:t>VIIRS (green) </a:t>
            </a:r>
            <a:r>
              <a:rPr lang="en-US" sz="2400" dirty="0" smtClean="0">
                <a:solidFill>
                  <a:schemeClr val="tx1"/>
                </a:solidFill>
              </a:rPr>
              <a:t>RSRs</a:t>
            </a:r>
            <a:r>
              <a:rPr lang="en-US" sz="2800" dirty="0" smtClean="0">
                <a:solidFill>
                  <a:schemeClr val="tx1"/>
                </a:solidFill>
              </a:rPr>
              <a:t/>
            </a:r>
            <a:br>
              <a:rPr lang="en-US" sz="2800" dirty="0" smtClean="0">
                <a:solidFill>
                  <a:schemeClr val="tx1"/>
                </a:solidFill>
              </a:rPr>
            </a:br>
            <a:endParaRPr lang="en-US" sz="2800" baseline="30000" dirty="0">
              <a:solidFill>
                <a:schemeClr val="tx1"/>
              </a:solidFill>
            </a:endParaRPr>
          </a:p>
        </p:txBody>
      </p:sp>
      <p:grpSp>
        <p:nvGrpSpPr>
          <p:cNvPr id="9" name="Group 8"/>
          <p:cNvGrpSpPr/>
          <p:nvPr/>
        </p:nvGrpSpPr>
        <p:grpSpPr>
          <a:xfrm>
            <a:off x="4310523" y="395687"/>
            <a:ext cx="4678099" cy="6025452"/>
            <a:chOff x="3647224" y="408130"/>
            <a:chExt cx="5470858" cy="7434694"/>
          </a:xfrm>
        </p:grpSpPr>
        <p:pic>
          <p:nvPicPr>
            <p:cNvPr id="3" name="Picture 2"/>
            <p:cNvPicPr>
              <a:picLocks noChangeAspect="1"/>
            </p:cNvPicPr>
            <p:nvPr/>
          </p:nvPicPr>
          <p:blipFill rotWithShape="1">
            <a:blip r:embed="rId3"/>
            <a:srcRect t="12353" b="11730"/>
            <a:stretch/>
          </p:blipFill>
          <p:spPr>
            <a:xfrm>
              <a:off x="3647224" y="408130"/>
              <a:ext cx="5439775" cy="2429663"/>
            </a:xfrm>
            <a:prstGeom prst="rect">
              <a:avLst/>
            </a:prstGeom>
          </p:spPr>
        </p:pic>
        <p:pic>
          <p:nvPicPr>
            <p:cNvPr id="11" name="Picture 10" descr="SRF_MODIS_B06_VIIRS_M10.eps"/>
            <p:cNvPicPr>
              <a:picLocks noChangeAspect="1"/>
            </p:cNvPicPr>
            <p:nvPr/>
          </p:nvPicPr>
          <p:blipFill rotWithShape="1">
            <a:blip r:embed="rId4">
              <a:extLst>
                <a:ext uri="{28A0092B-C50C-407E-A947-70E740481C1C}">
                  <a14:useLocalDpi xmlns:a14="http://schemas.microsoft.com/office/drawing/2010/main" val="0"/>
                </a:ext>
              </a:extLst>
            </a:blip>
            <a:srcRect t="12761" b="11525"/>
            <a:stretch/>
          </p:blipFill>
          <p:spPr>
            <a:xfrm>
              <a:off x="3677402" y="2820882"/>
              <a:ext cx="5440680" cy="2423139"/>
            </a:xfrm>
            <a:prstGeom prst="rect">
              <a:avLst/>
            </a:prstGeom>
          </p:spPr>
        </p:pic>
        <p:pic>
          <p:nvPicPr>
            <p:cNvPr id="13" name="Picture 12" descr="SRF_MODIS_B07_VIIRS_M11.eps"/>
            <p:cNvPicPr>
              <a:picLocks noChangeAspect="1"/>
            </p:cNvPicPr>
            <p:nvPr/>
          </p:nvPicPr>
          <p:blipFill rotWithShape="1">
            <a:blip r:embed="rId5">
              <a:extLst>
                <a:ext uri="{28A0092B-C50C-407E-A947-70E740481C1C}">
                  <a14:useLocalDpi xmlns:a14="http://schemas.microsoft.com/office/drawing/2010/main" val="0"/>
                </a:ext>
              </a:extLst>
            </a:blip>
            <a:srcRect t="13246" b="5646"/>
            <a:stretch/>
          </p:blipFill>
          <p:spPr>
            <a:xfrm>
              <a:off x="3647224" y="5247051"/>
              <a:ext cx="5440680" cy="2595773"/>
            </a:xfrm>
            <a:prstGeom prst="rect">
              <a:avLst/>
            </a:prstGeom>
          </p:spPr>
        </p:pic>
      </p:grpSp>
      <p:sp>
        <p:nvSpPr>
          <p:cNvPr id="14" name="Rectangle 13"/>
          <p:cNvSpPr/>
          <p:nvPr/>
        </p:nvSpPr>
        <p:spPr>
          <a:xfrm>
            <a:off x="3368051" y="1505707"/>
            <a:ext cx="1133644" cy="707886"/>
          </a:xfrm>
          <a:prstGeom prst="rect">
            <a:avLst/>
          </a:prstGeom>
        </p:spPr>
        <p:txBody>
          <a:bodyPr wrap="none">
            <a:spAutoFit/>
          </a:bodyPr>
          <a:lstStyle/>
          <a:p>
            <a:pPr algn="ctr"/>
            <a:r>
              <a:rPr lang="en-US" sz="2000" dirty="0"/>
              <a:t>0.86 </a:t>
            </a:r>
            <a:r>
              <a:rPr lang="en-US" sz="2000" dirty="0" smtClean="0"/>
              <a:t>µm</a:t>
            </a:r>
          </a:p>
          <a:p>
            <a:pPr algn="ctr"/>
            <a:r>
              <a:rPr lang="en-US" sz="2000" dirty="0" smtClean="0"/>
              <a:t>window </a:t>
            </a:r>
            <a:endParaRPr lang="en-US" sz="2000" dirty="0"/>
          </a:p>
        </p:txBody>
      </p:sp>
      <p:sp>
        <p:nvSpPr>
          <p:cNvPr id="15" name="Rectangle 14"/>
          <p:cNvSpPr/>
          <p:nvPr/>
        </p:nvSpPr>
        <p:spPr>
          <a:xfrm>
            <a:off x="3368051" y="3460368"/>
            <a:ext cx="1133644" cy="707886"/>
          </a:xfrm>
          <a:prstGeom prst="rect">
            <a:avLst/>
          </a:prstGeom>
        </p:spPr>
        <p:txBody>
          <a:bodyPr wrap="none">
            <a:spAutoFit/>
          </a:bodyPr>
          <a:lstStyle/>
          <a:p>
            <a:pPr algn="ctr"/>
            <a:r>
              <a:rPr lang="en-US" sz="2000" dirty="0" smtClean="0"/>
              <a:t>1.6 µm</a:t>
            </a:r>
          </a:p>
          <a:p>
            <a:pPr algn="ctr"/>
            <a:r>
              <a:rPr lang="en-US" sz="2000" dirty="0" smtClean="0"/>
              <a:t>window</a:t>
            </a:r>
            <a:endParaRPr lang="en-US" sz="2000" dirty="0"/>
          </a:p>
        </p:txBody>
      </p:sp>
      <p:sp>
        <p:nvSpPr>
          <p:cNvPr id="16" name="Rectangle 15"/>
          <p:cNvSpPr/>
          <p:nvPr/>
        </p:nvSpPr>
        <p:spPr>
          <a:xfrm>
            <a:off x="3368051" y="5388010"/>
            <a:ext cx="1133644" cy="707886"/>
          </a:xfrm>
          <a:prstGeom prst="rect">
            <a:avLst/>
          </a:prstGeom>
        </p:spPr>
        <p:txBody>
          <a:bodyPr wrap="none">
            <a:spAutoFit/>
          </a:bodyPr>
          <a:lstStyle/>
          <a:p>
            <a:pPr algn="ctr"/>
            <a:r>
              <a:rPr lang="en-US" sz="2000" dirty="0" smtClean="0"/>
              <a:t>2.1 µm</a:t>
            </a:r>
          </a:p>
          <a:p>
            <a:pPr algn="ctr"/>
            <a:r>
              <a:rPr lang="en-US" sz="2000" dirty="0" smtClean="0"/>
              <a:t>window</a:t>
            </a:r>
            <a:endParaRPr lang="en-US" sz="2000" dirty="0"/>
          </a:p>
        </p:txBody>
      </p:sp>
    </p:spTree>
    <p:extLst>
      <p:ext uri="{BB962C8B-B14F-4D97-AF65-F5344CB8AC3E}">
        <p14:creationId xmlns:p14="http://schemas.microsoft.com/office/powerpoint/2010/main" val="17805705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17</a:t>
            </a:fld>
            <a:endParaRPr lang="en-US"/>
          </a:p>
        </p:txBody>
      </p:sp>
      <p:sp>
        <p:nvSpPr>
          <p:cNvPr id="7" name="Rectangle 6"/>
          <p:cNvSpPr/>
          <p:nvPr/>
        </p:nvSpPr>
        <p:spPr>
          <a:xfrm>
            <a:off x="858674" y="2346968"/>
            <a:ext cx="7773782" cy="761747"/>
          </a:xfrm>
          <a:prstGeom prst="rect">
            <a:avLst/>
          </a:prstGeom>
        </p:spPr>
        <p:txBody>
          <a:bodyPr wrap="square">
            <a:spAutoFit/>
          </a:bodyPr>
          <a:lstStyle/>
          <a:p>
            <a:pPr indent="-228600">
              <a:spcBef>
                <a:spcPts val="600"/>
              </a:spcBef>
              <a:spcAft>
                <a:spcPts val="300"/>
              </a:spcAft>
            </a:pPr>
            <a:endParaRPr lang="en-US" dirty="0">
              <a:latin typeface="Century Gothic"/>
              <a:ea typeface="ＭＳ Ｐゴシック" charset="0"/>
              <a:cs typeface="Century Gothic"/>
            </a:endParaRPr>
          </a:p>
          <a:p>
            <a:pPr marL="115888" indent="-115888">
              <a:spcBef>
                <a:spcPts val="600"/>
              </a:spcBef>
              <a:spcAft>
                <a:spcPts val="600"/>
              </a:spcAft>
            </a:pPr>
            <a:endParaRPr lang="en-US" dirty="0">
              <a:latin typeface="Century Gothic"/>
              <a:ea typeface="ＭＳ Ｐゴシック" charset="0"/>
              <a:cs typeface="Century Gothic"/>
            </a:endParaRPr>
          </a:p>
        </p:txBody>
      </p:sp>
      <p:pic>
        <p:nvPicPr>
          <p:cNvPr id="3" name="Picture 2"/>
          <p:cNvPicPr>
            <a:picLocks noChangeAspect="1"/>
          </p:cNvPicPr>
          <p:nvPr/>
        </p:nvPicPr>
        <p:blipFill>
          <a:blip r:embed="rId3"/>
          <a:stretch>
            <a:fillRect/>
          </a:stretch>
        </p:blipFill>
        <p:spPr>
          <a:xfrm>
            <a:off x="762000" y="1677475"/>
            <a:ext cx="7620000" cy="4483100"/>
          </a:xfrm>
          <a:prstGeom prst="rect">
            <a:avLst/>
          </a:prstGeom>
        </p:spPr>
      </p:pic>
      <p:sp>
        <p:nvSpPr>
          <p:cNvPr id="10" name="Title 1"/>
          <p:cNvSpPr>
            <a:spLocks noGrp="1"/>
          </p:cNvSpPr>
          <p:nvPr>
            <p:ph type="ctrTitle"/>
          </p:nvPr>
        </p:nvSpPr>
        <p:spPr>
          <a:xfrm>
            <a:off x="264718" y="266646"/>
            <a:ext cx="8693278" cy="895289"/>
          </a:xfrm>
        </p:spPr>
        <p:txBody>
          <a:bodyPr anchor="t" anchorCtr="0"/>
          <a:lstStyle/>
          <a:p>
            <a:pPr>
              <a:spcBef>
                <a:spcPts val="600"/>
              </a:spcBef>
              <a:spcAft>
                <a:spcPts val="600"/>
              </a:spcAft>
            </a:pPr>
            <a:r>
              <a:rPr lang="en-US" sz="3000" dirty="0" smtClean="0"/>
              <a:t>L1 Radiometric Intercomparisons </a:t>
            </a:r>
            <a:br>
              <a:rPr lang="en-US" sz="3000" dirty="0" smtClean="0"/>
            </a:br>
            <a:endParaRPr lang="en-US" sz="2000" baseline="30000" dirty="0"/>
          </a:p>
        </p:txBody>
      </p:sp>
      <p:sp>
        <p:nvSpPr>
          <p:cNvPr id="12" name="Content Placeholder 2"/>
          <p:cNvSpPr txBox="1">
            <a:spLocks/>
          </p:cNvSpPr>
          <p:nvPr/>
        </p:nvSpPr>
        <p:spPr>
          <a:xfrm>
            <a:off x="441811" y="1381910"/>
            <a:ext cx="8229600" cy="60707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marL="285750" indent="-285750" algn="l">
              <a:spcBef>
                <a:spcPts val="600"/>
              </a:spcBef>
              <a:spcAft>
                <a:spcPts val="600"/>
              </a:spcAft>
              <a:buFont typeface="Arial"/>
              <a:buChar char="•"/>
            </a:pPr>
            <a:r>
              <a:rPr lang="en-US" sz="2000" dirty="0" smtClean="0">
                <a:solidFill>
                  <a:schemeClr val="tx1"/>
                </a:solidFill>
              </a:rPr>
              <a:t>MODIS (blue) and VIIRS (green) 0.86 µm channel </a:t>
            </a:r>
            <a:r>
              <a:rPr lang="en-US" sz="2000" dirty="0" err="1" smtClean="0">
                <a:solidFill>
                  <a:schemeClr val="tx1"/>
                </a:solidFill>
              </a:rPr>
              <a:t>bandpasses</a:t>
            </a:r>
            <a:endParaRPr lang="en-US" sz="2000" dirty="0" smtClean="0">
              <a:solidFill>
                <a:schemeClr val="tx1"/>
              </a:solidFill>
            </a:endParaRPr>
          </a:p>
        </p:txBody>
      </p:sp>
    </p:spTree>
    <p:extLst>
      <p:ext uri="{BB962C8B-B14F-4D97-AF65-F5344CB8AC3E}">
        <p14:creationId xmlns:p14="http://schemas.microsoft.com/office/powerpoint/2010/main" val="1619235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RF_MODIS_B06_VIIRS_M10.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670871"/>
            <a:ext cx="7632497" cy="4489704"/>
          </a:xfrm>
          <a:prstGeom prst="rect">
            <a:avLst/>
          </a:prstGeom>
        </p:spPr>
      </p:pic>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18</a:t>
            </a:fld>
            <a:endParaRPr lang="en-US"/>
          </a:p>
        </p:txBody>
      </p:sp>
      <p:sp>
        <p:nvSpPr>
          <p:cNvPr id="7" name="Rectangle 6"/>
          <p:cNvSpPr/>
          <p:nvPr/>
        </p:nvSpPr>
        <p:spPr>
          <a:xfrm>
            <a:off x="858674" y="2346968"/>
            <a:ext cx="7773782" cy="761747"/>
          </a:xfrm>
          <a:prstGeom prst="rect">
            <a:avLst/>
          </a:prstGeom>
        </p:spPr>
        <p:txBody>
          <a:bodyPr wrap="square">
            <a:spAutoFit/>
          </a:bodyPr>
          <a:lstStyle/>
          <a:p>
            <a:pPr indent="-228600">
              <a:spcBef>
                <a:spcPts val="600"/>
              </a:spcBef>
              <a:spcAft>
                <a:spcPts val="300"/>
              </a:spcAft>
            </a:pPr>
            <a:endParaRPr lang="en-US" dirty="0">
              <a:latin typeface="Century Gothic"/>
              <a:ea typeface="ＭＳ Ｐゴシック" charset="0"/>
              <a:cs typeface="Century Gothic"/>
            </a:endParaRPr>
          </a:p>
          <a:p>
            <a:pPr marL="115888" indent="-115888">
              <a:spcBef>
                <a:spcPts val="600"/>
              </a:spcBef>
              <a:spcAft>
                <a:spcPts val="600"/>
              </a:spcAft>
            </a:pPr>
            <a:endParaRPr lang="en-US" dirty="0">
              <a:latin typeface="Century Gothic"/>
              <a:ea typeface="ＭＳ Ｐゴシック" charset="0"/>
              <a:cs typeface="Century Gothic"/>
            </a:endParaRPr>
          </a:p>
        </p:txBody>
      </p:sp>
      <p:sp>
        <p:nvSpPr>
          <p:cNvPr id="10" name="Title 1"/>
          <p:cNvSpPr>
            <a:spLocks noGrp="1"/>
          </p:cNvSpPr>
          <p:nvPr>
            <p:ph type="ctrTitle"/>
          </p:nvPr>
        </p:nvSpPr>
        <p:spPr>
          <a:xfrm>
            <a:off x="264718" y="266646"/>
            <a:ext cx="8693278" cy="895289"/>
          </a:xfrm>
        </p:spPr>
        <p:txBody>
          <a:bodyPr anchor="t" anchorCtr="0"/>
          <a:lstStyle/>
          <a:p>
            <a:pPr>
              <a:spcBef>
                <a:spcPts val="600"/>
              </a:spcBef>
              <a:spcAft>
                <a:spcPts val="600"/>
              </a:spcAft>
            </a:pPr>
            <a:r>
              <a:rPr lang="en-US" sz="3000" dirty="0" smtClean="0"/>
              <a:t>L1 Radiometric Intercomparisons </a:t>
            </a:r>
            <a:br>
              <a:rPr lang="en-US" sz="3000" dirty="0" smtClean="0"/>
            </a:br>
            <a:endParaRPr lang="en-US" sz="2000" baseline="30000" dirty="0"/>
          </a:p>
        </p:txBody>
      </p:sp>
      <p:sp>
        <p:nvSpPr>
          <p:cNvPr id="12" name="Content Placeholder 2"/>
          <p:cNvSpPr txBox="1">
            <a:spLocks/>
          </p:cNvSpPr>
          <p:nvPr/>
        </p:nvSpPr>
        <p:spPr>
          <a:xfrm>
            <a:off x="441811" y="1381910"/>
            <a:ext cx="8229600" cy="60707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marL="285750" indent="-285750" algn="l">
              <a:spcBef>
                <a:spcPts val="600"/>
              </a:spcBef>
              <a:spcAft>
                <a:spcPts val="600"/>
              </a:spcAft>
              <a:buFont typeface="Arial"/>
              <a:buChar char="•"/>
            </a:pPr>
            <a:r>
              <a:rPr lang="en-US" sz="2000" dirty="0" smtClean="0">
                <a:solidFill>
                  <a:schemeClr val="tx1"/>
                </a:solidFill>
              </a:rPr>
              <a:t>MODIS (blue) and VIIRS (green) 1.6 µm window </a:t>
            </a:r>
            <a:r>
              <a:rPr lang="en-US" sz="2000" dirty="0" err="1" smtClean="0">
                <a:solidFill>
                  <a:schemeClr val="tx1"/>
                </a:solidFill>
              </a:rPr>
              <a:t>bandpasses</a:t>
            </a:r>
            <a:endParaRPr lang="en-US" sz="2000" dirty="0" smtClean="0">
              <a:solidFill>
                <a:schemeClr val="tx1"/>
              </a:solidFill>
            </a:endParaRPr>
          </a:p>
        </p:txBody>
      </p:sp>
    </p:spTree>
    <p:extLst>
      <p:ext uri="{BB962C8B-B14F-4D97-AF65-F5344CB8AC3E}">
        <p14:creationId xmlns:p14="http://schemas.microsoft.com/office/powerpoint/2010/main" val="1966087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SRF_MODIS_B07_VIIRS_M1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670871"/>
            <a:ext cx="7632497" cy="4489704"/>
          </a:xfrm>
          <a:prstGeom prst="rect">
            <a:avLst/>
          </a:prstGeom>
        </p:spPr>
      </p:pic>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19</a:t>
            </a:fld>
            <a:endParaRPr lang="en-US"/>
          </a:p>
        </p:txBody>
      </p:sp>
      <p:sp>
        <p:nvSpPr>
          <p:cNvPr id="7" name="Rectangle 6"/>
          <p:cNvSpPr/>
          <p:nvPr/>
        </p:nvSpPr>
        <p:spPr>
          <a:xfrm>
            <a:off x="858674" y="2346968"/>
            <a:ext cx="7773782" cy="761747"/>
          </a:xfrm>
          <a:prstGeom prst="rect">
            <a:avLst/>
          </a:prstGeom>
        </p:spPr>
        <p:txBody>
          <a:bodyPr wrap="square">
            <a:spAutoFit/>
          </a:bodyPr>
          <a:lstStyle/>
          <a:p>
            <a:pPr indent="-228600">
              <a:spcBef>
                <a:spcPts val="600"/>
              </a:spcBef>
              <a:spcAft>
                <a:spcPts val="300"/>
              </a:spcAft>
            </a:pPr>
            <a:endParaRPr lang="en-US" dirty="0">
              <a:latin typeface="Century Gothic"/>
              <a:ea typeface="ＭＳ Ｐゴシック" charset="0"/>
              <a:cs typeface="Century Gothic"/>
            </a:endParaRPr>
          </a:p>
          <a:p>
            <a:pPr marL="115888" indent="-115888">
              <a:spcBef>
                <a:spcPts val="600"/>
              </a:spcBef>
              <a:spcAft>
                <a:spcPts val="600"/>
              </a:spcAft>
            </a:pPr>
            <a:endParaRPr lang="en-US" dirty="0">
              <a:latin typeface="Century Gothic"/>
              <a:ea typeface="ＭＳ Ｐゴシック" charset="0"/>
              <a:cs typeface="Century Gothic"/>
            </a:endParaRPr>
          </a:p>
        </p:txBody>
      </p:sp>
      <p:sp>
        <p:nvSpPr>
          <p:cNvPr id="10" name="Title 1"/>
          <p:cNvSpPr>
            <a:spLocks noGrp="1"/>
          </p:cNvSpPr>
          <p:nvPr>
            <p:ph type="ctrTitle"/>
          </p:nvPr>
        </p:nvSpPr>
        <p:spPr>
          <a:xfrm>
            <a:off x="264718" y="266646"/>
            <a:ext cx="8693278" cy="895289"/>
          </a:xfrm>
        </p:spPr>
        <p:txBody>
          <a:bodyPr anchor="t" anchorCtr="0"/>
          <a:lstStyle/>
          <a:p>
            <a:pPr>
              <a:spcBef>
                <a:spcPts val="600"/>
              </a:spcBef>
              <a:spcAft>
                <a:spcPts val="600"/>
              </a:spcAft>
            </a:pPr>
            <a:r>
              <a:rPr lang="en-US" sz="3000" dirty="0" smtClean="0"/>
              <a:t>L1 Radiometric Intercomparisons </a:t>
            </a:r>
            <a:br>
              <a:rPr lang="en-US" sz="3000" dirty="0" smtClean="0"/>
            </a:br>
            <a:endParaRPr lang="en-US" sz="2000" baseline="30000" dirty="0"/>
          </a:p>
        </p:txBody>
      </p:sp>
      <p:sp>
        <p:nvSpPr>
          <p:cNvPr id="12" name="Content Placeholder 2"/>
          <p:cNvSpPr txBox="1">
            <a:spLocks/>
          </p:cNvSpPr>
          <p:nvPr/>
        </p:nvSpPr>
        <p:spPr>
          <a:xfrm>
            <a:off x="441811" y="1381910"/>
            <a:ext cx="8229600" cy="60707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marL="285750" indent="-285750" algn="l">
              <a:spcBef>
                <a:spcPts val="600"/>
              </a:spcBef>
              <a:spcAft>
                <a:spcPts val="600"/>
              </a:spcAft>
              <a:buFont typeface="Arial"/>
              <a:buChar char="•"/>
            </a:pPr>
            <a:r>
              <a:rPr lang="en-US" sz="2000" dirty="0" smtClean="0">
                <a:solidFill>
                  <a:schemeClr val="tx1"/>
                </a:solidFill>
              </a:rPr>
              <a:t>MODIS (blue) and VIIRS (green) 2.2 µm window </a:t>
            </a:r>
            <a:r>
              <a:rPr lang="en-US" sz="2000" dirty="0" err="1" smtClean="0">
                <a:solidFill>
                  <a:schemeClr val="tx1"/>
                </a:solidFill>
              </a:rPr>
              <a:t>bandpasses</a:t>
            </a:r>
            <a:endParaRPr lang="en-US" sz="2000" dirty="0" smtClean="0">
              <a:solidFill>
                <a:schemeClr val="tx1"/>
              </a:solidFill>
            </a:endParaRPr>
          </a:p>
        </p:txBody>
      </p:sp>
    </p:spTree>
    <p:extLst>
      <p:ext uri="{BB962C8B-B14F-4D97-AF65-F5344CB8AC3E}">
        <p14:creationId xmlns:p14="http://schemas.microsoft.com/office/powerpoint/2010/main" val="21833292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574498" y="826424"/>
            <a:ext cx="8057958" cy="1008829"/>
          </a:xfrm>
        </p:spPr>
        <p:txBody>
          <a:bodyPr anchor="t" anchorCtr="0"/>
          <a:lstStyle/>
          <a:p>
            <a:pPr>
              <a:spcBef>
                <a:spcPts val="600"/>
              </a:spcBef>
              <a:spcAft>
                <a:spcPts val="600"/>
              </a:spcAft>
            </a:pPr>
            <a:r>
              <a:rPr lang="en-US" sz="3000" dirty="0" smtClean="0"/>
              <a:t>I. MODIS </a:t>
            </a:r>
            <a:r>
              <a:rPr lang="en-US" sz="3000" dirty="0"/>
              <a:t>Atmosphere Discipline Team: </a:t>
            </a:r>
            <a:br>
              <a:rPr lang="en-US" sz="3000" dirty="0"/>
            </a:br>
            <a:r>
              <a:rPr lang="en-US" sz="3000" dirty="0" smtClean="0"/>
              <a:t>C6 </a:t>
            </a:r>
            <a:r>
              <a:rPr lang="en-US" sz="3000" dirty="0"/>
              <a:t>Status</a:t>
            </a:r>
            <a:endParaRPr lang="en-US" sz="3000" baseline="30000" dirty="0"/>
          </a:p>
        </p:txBody>
      </p:sp>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2</a:t>
            </a:fld>
            <a:endParaRPr lang="en-US"/>
          </a:p>
        </p:txBody>
      </p:sp>
      <p:sp>
        <p:nvSpPr>
          <p:cNvPr id="7" name="Rectangle 6"/>
          <p:cNvSpPr/>
          <p:nvPr/>
        </p:nvSpPr>
        <p:spPr>
          <a:xfrm>
            <a:off x="858674" y="2346968"/>
            <a:ext cx="7773782" cy="3277821"/>
          </a:xfrm>
          <a:prstGeom prst="rect">
            <a:avLst/>
          </a:prstGeom>
        </p:spPr>
        <p:txBody>
          <a:bodyPr wrap="square">
            <a:spAutoFit/>
          </a:bodyPr>
          <a:lstStyle/>
          <a:p>
            <a:pPr indent="-228600">
              <a:spcBef>
                <a:spcPts val="600"/>
              </a:spcBef>
              <a:spcAft>
                <a:spcPts val="300"/>
              </a:spcAft>
            </a:pPr>
            <a:r>
              <a:rPr lang="en-US" u="sng" dirty="0">
                <a:latin typeface="Century Gothic"/>
                <a:ea typeface="ＭＳ Ｐゴシック" charset="0"/>
                <a:cs typeface="Century Gothic"/>
              </a:rPr>
              <a:t>MOD06</a:t>
            </a:r>
            <a:r>
              <a:rPr lang="en-US" dirty="0">
                <a:latin typeface="Century Gothic"/>
                <a:ea typeface="ＭＳ Ｐゴシック" charset="0"/>
                <a:cs typeface="Century Gothic"/>
              </a:rPr>
              <a:t>: S. Platnick, G. Wind, N. </a:t>
            </a:r>
            <a:r>
              <a:rPr lang="en-US" dirty="0" err="1">
                <a:latin typeface="Century Gothic"/>
                <a:ea typeface="ＭＳ Ｐゴシック" charset="0"/>
                <a:cs typeface="Century Gothic"/>
              </a:rPr>
              <a:t>Amarasinghe</a:t>
            </a:r>
            <a:r>
              <a:rPr lang="en-US" dirty="0">
                <a:latin typeface="Century Gothic"/>
                <a:ea typeface="ＭＳ Ｐゴシック" charset="0"/>
                <a:cs typeface="Century Gothic"/>
              </a:rPr>
              <a:t>, B. </a:t>
            </a:r>
            <a:r>
              <a:rPr lang="en-US" dirty="0" err="1">
                <a:latin typeface="Century Gothic"/>
                <a:ea typeface="ＭＳ Ｐゴシック" charset="0"/>
                <a:cs typeface="Century Gothic"/>
              </a:rPr>
              <a:t>Marchant</a:t>
            </a:r>
            <a:r>
              <a:rPr lang="en-US" dirty="0">
                <a:latin typeface="Century Gothic"/>
                <a:ea typeface="ＭＳ Ｐゴシック" charset="0"/>
                <a:cs typeface="Century Gothic"/>
              </a:rPr>
              <a:t>, J. </a:t>
            </a:r>
            <a:r>
              <a:rPr lang="en-US" dirty="0" err="1">
                <a:latin typeface="Century Gothic"/>
                <a:ea typeface="ＭＳ Ｐゴシック" charset="0"/>
                <a:cs typeface="Century Gothic"/>
              </a:rPr>
              <a:t>Riedi</a:t>
            </a:r>
            <a:r>
              <a:rPr lang="en-US" dirty="0">
                <a:latin typeface="Century Gothic"/>
                <a:ea typeface="ＭＳ Ｐゴシック" charset="0"/>
                <a:cs typeface="Century Gothic"/>
              </a:rPr>
              <a:t>, G. T. Arnold, K. Meyer, M. D. King, Z. Zhang, C. Wang, R. </a:t>
            </a:r>
            <a:r>
              <a:rPr lang="en-US" dirty="0" err="1">
                <a:latin typeface="Century Gothic"/>
                <a:ea typeface="ＭＳ Ｐゴシック" charset="0"/>
                <a:cs typeface="Century Gothic"/>
              </a:rPr>
              <a:t>Holz</a:t>
            </a:r>
            <a:r>
              <a:rPr lang="en-US" dirty="0">
                <a:latin typeface="Century Gothic"/>
                <a:ea typeface="ＭＳ Ｐゴシック" charset="0"/>
                <a:cs typeface="Century Gothic"/>
              </a:rPr>
              <a:t>, S. A. Ackerman, P. Yang, B. Baum, </a:t>
            </a:r>
            <a:r>
              <a:rPr lang="en-US" dirty="0" smtClean="0">
                <a:latin typeface="Century Gothic"/>
                <a:ea typeface="ＭＳ Ｐゴシック" charset="0"/>
                <a:cs typeface="Century Gothic"/>
              </a:rPr>
              <a:t>et al.</a:t>
            </a:r>
            <a:endParaRPr lang="en-US" dirty="0">
              <a:latin typeface="Century Gothic"/>
              <a:ea typeface="ＭＳ Ｐゴシック" charset="0"/>
              <a:cs typeface="Century Gothic"/>
            </a:endParaRPr>
          </a:p>
          <a:p>
            <a:pPr indent="-228600">
              <a:spcBef>
                <a:spcPts val="600"/>
              </a:spcBef>
              <a:spcAft>
                <a:spcPts val="300"/>
              </a:spcAft>
            </a:pPr>
            <a:r>
              <a:rPr lang="en-US" u="sng" dirty="0">
                <a:latin typeface="Century Gothic"/>
                <a:ea typeface="ＭＳ Ｐゴシック" charset="0"/>
                <a:cs typeface="Century Gothic"/>
              </a:rPr>
              <a:t>MODATML2</a:t>
            </a:r>
            <a:r>
              <a:rPr lang="en-US" dirty="0">
                <a:latin typeface="Century Gothic"/>
                <a:ea typeface="ＭＳ Ｐゴシック" charset="0"/>
                <a:cs typeface="Century Gothic"/>
              </a:rPr>
              <a:t>: </a:t>
            </a:r>
            <a:r>
              <a:rPr lang="en-US" dirty="0" smtClean="0">
                <a:latin typeface="Century Gothic"/>
                <a:ea typeface="ＭＳ Ｐゴシック" charset="0"/>
                <a:cs typeface="Century Gothic"/>
              </a:rPr>
              <a:t>S</a:t>
            </a:r>
            <a:r>
              <a:rPr lang="en-US" dirty="0">
                <a:latin typeface="Century Gothic"/>
                <a:ea typeface="ＭＳ Ｐゴシック" charset="0"/>
                <a:cs typeface="Century Gothic"/>
              </a:rPr>
              <a:t>. Platnick, B. Ridgway</a:t>
            </a:r>
          </a:p>
          <a:p>
            <a:pPr indent="-228600">
              <a:spcBef>
                <a:spcPts val="600"/>
              </a:spcBef>
              <a:spcAft>
                <a:spcPts val="300"/>
              </a:spcAft>
            </a:pPr>
            <a:r>
              <a:rPr lang="en-US" u="sng" dirty="0">
                <a:latin typeface="Century Gothic"/>
                <a:ea typeface="ＭＳ Ｐゴシック" charset="0"/>
                <a:cs typeface="Century Gothic"/>
              </a:rPr>
              <a:t>MOD08</a:t>
            </a:r>
            <a:r>
              <a:rPr lang="en-US" dirty="0">
                <a:latin typeface="Century Gothic"/>
                <a:ea typeface="ＭＳ Ｐゴシック" charset="0"/>
                <a:cs typeface="Century Gothic"/>
              </a:rPr>
              <a:t>: P. </a:t>
            </a:r>
            <a:r>
              <a:rPr lang="en-US" dirty="0" err="1">
                <a:latin typeface="Century Gothic"/>
                <a:ea typeface="ＭＳ Ｐゴシック" charset="0"/>
                <a:cs typeface="Century Gothic"/>
              </a:rPr>
              <a:t>Hubanks</a:t>
            </a:r>
            <a:r>
              <a:rPr lang="en-US" dirty="0">
                <a:latin typeface="Century Gothic"/>
                <a:ea typeface="ＭＳ Ｐゴシック" charset="0"/>
                <a:cs typeface="Century Gothic"/>
              </a:rPr>
              <a:t>, S. Platnick, B. </a:t>
            </a:r>
            <a:r>
              <a:rPr lang="en-US" dirty="0" smtClean="0">
                <a:latin typeface="Century Gothic"/>
                <a:ea typeface="ＭＳ Ｐゴシック" charset="0"/>
                <a:cs typeface="Century Gothic"/>
              </a:rPr>
              <a:t>Ridgway</a:t>
            </a:r>
          </a:p>
          <a:p>
            <a:pPr indent="-228600">
              <a:spcBef>
                <a:spcPts val="600"/>
              </a:spcBef>
              <a:spcAft>
                <a:spcPts val="300"/>
              </a:spcAft>
            </a:pPr>
            <a:r>
              <a:rPr lang="en-US" u="sng" dirty="0" smtClean="0">
                <a:latin typeface="Century Gothic"/>
                <a:ea typeface="ＭＳ Ｐゴシック" charset="0"/>
                <a:cs typeface="Century Gothic"/>
              </a:rPr>
              <a:t>MYD02 </a:t>
            </a:r>
            <a:r>
              <a:rPr lang="en-US" u="sng" dirty="0">
                <a:latin typeface="Century Gothic"/>
                <a:ea typeface="ＭＳ Ｐゴシック" charset="0"/>
                <a:cs typeface="Century Gothic"/>
              </a:rPr>
              <a:t>1km re-registration</a:t>
            </a:r>
            <a:r>
              <a:rPr lang="en-US" dirty="0">
                <a:latin typeface="Century Gothic"/>
                <a:ea typeface="ＭＳ Ｐゴシック" charset="0"/>
                <a:cs typeface="Century Gothic"/>
              </a:rPr>
              <a:t>: R. Wolfe, R. </a:t>
            </a:r>
            <a:r>
              <a:rPr lang="en-US" dirty="0" err="1">
                <a:latin typeface="Century Gothic"/>
                <a:ea typeface="ＭＳ Ｐゴシック" charset="0"/>
                <a:cs typeface="Century Gothic"/>
              </a:rPr>
              <a:t>Bennartz</a:t>
            </a:r>
            <a:r>
              <a:rPr lang="en-US" dirty="0">
                <a:latin typeface="Century Gothic"/>
                <a:ea typeface="ＭＳ Ｐゴシック" charset="0"/>
                <a:cs typeface="Century Gothic"/>
              </a:rPr>
              <a:t>, S. </a:t>
            </a:r>
            <a:r>
              <a:rPr lang="en-US" dirty="0" smtClean="0">
                <a:latin typeface="Century Gothic"/>
                <a:ea typeface="ＭＳ Ｐゴシック" charset="0"/>
                <a:cs typeface="Century Gothic"/>
              </a:rPr>
              <a:t>Platnick</a:t>
            </a:r>
          </a:p>
          <a:p>
            <a:pPr indent="-228600">
              <a:spcBef>
                <a:spcPts val="600"/>
              </a:spcBef>
              <a:spcAft>
                <a:spcPts val="300"/>
              </a:spcAft>
            </a:pPr>
            <a:r>
              <a:rPr lang="en-US" u="sng" dirty="0" smtClean="0">
                <a:latin typeface="Century Gothic"/>
                <a:ea typeface="ＭＳ Ｐゴシック" charset="0"/>
                <a:cs typeface="Century Gothic"/>
              </a:rPr>
              <a:t>QA</a:t>
            </a:r>
            <a:r>
              <a:rPr lang="en-US" dirty="0" smtClean="0">
                <a:latin typeface="Century Gothic"/>
                <a:ea typeface="ＭＳ Ｐゴシック" charset="0"/>
                <a:cs typeface="Century Gothic"/>
              </a:rPr>
              <a:t>: S</a:t>
            </a:r>
            <a:r>
              <a:rPr lang="en-US" dirty="0">
                <a:latin typeface="Century Gothic"/>
                <a:ea typeface="ＭＳ Ｐゴシック" charset="0"/>
                <a:cs typeface="Century Gothic"/>
              </a:rPr>
              <a:t>. </a:t>
            </a:r>
            <a:r>
              <a:rPr lang="en-US" dirty="0" err="1" smtClean="0">
                <a:latin typeface="Century Gothic"/>
                <a:ea typeface="ＭＳ Ｐゴシック" charset="0"/>
                <a:cs typeface="Century Gothic"/>
              </a:rPr>
              <a:t>Monoharan</a:t>
            </a:r>
            <a:r>
              <a:rPr lang="en-US" dirty="0" smtClean="0">
                <a:latin typeface="Century Gothic"/>
                <a:ea typeface="ＭＳ Ｐゴシック" charset="0"/>
                <a:cs typeface="Century Gothic"/>
              </a:rPr>
              <a:t>, B. Ridgway, S. Platnick</a:t>
            </a:r>
            <a:endParaRPr lang="en-US" dirty="0">
              <a:latin typeface="Century Gothic"/>
              <a:ea typeface="ＭＳ Ｐゴシック" charset="0"/>
              <a:cs typeface="Century Gothic"/>
            </a:endParaRPr>
          </a:p>
          <a:p>
            <a:pPr indent="-228600">
              <a:spcBef>
                <a:spcPts val="600"/>
              </a:spcBef>
              <a:spcAft>
                <a:spcPts val="300"/>
              </a:spcAft>
            </a:pPr>
            <a:endParaRPr lang="en-US" dirty="0">
              <a:latin typeface="Century Gothic"/>
              <a:ea typeface="ＭＳ Ｐゴシック" charset="0"/>
              <a:cs typeface="Century Gothic"/>
            </a:endParaRPr>
          </a:p>
          <a:p>
            <a:pPr marL="115888" indent="-115888">
              <a:spcBef>
                <a:spcPts val="600"/>
              </a:spcBef>
              <a:spcAft>
                <a:spcPts val="600"/>
              </a:spcAft>
            </a:pPr>
            <a:endParaRPr lang="en-US" dirty="0">
              <a:latin typeface="Century Gothic"/>
              <a:ea typeface="ＭＳ Ｐゴシック" charset="0"/>
              <a:cs typeface="Century Gothic"/>
            </a:endParaRPr>
          </a:p>
        </p:txBody>
      </p:sp>
    </p:spTree>
    <p:extLst>
      <p:ext uri="{BB962C8B-B14F-4D97-AF65-F5344CB8AC3E}">
        <p14:creationId xmlns:p14="http://schemas.microsoft.com/office/powerpoint/2010/main" val="7535692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20</a:t>
            </a:fld>
            <a:endParaRPr lang="en-US"/>
          </a:p>
        </p:txBody>
      </p:sp>
      <p:sp>
        <p:nvSpPr>
          <p:cNvPr id="10" name="Title 1"/>
          <p:cNvSpPr>
            <a:spLocks noGrp="1"/>
          </p:cNvSpPr>
          <p:nvPr>
            <p:ph type="ctrTitle"/>
          </p:nvPr>
        </p:nvSpPr>
        <p:spPr>
          <a:xfrm>
            <a:off x="264718" y="266646"/>
            <a:ext cx="8693278" cy="895289"/>
          </a:xfrm>
        </p:spPr>
        <p:txBody>
          <a:bodyPr anchor="t" anchorCtr="0"/>
          <a:lstStyle/>
          <a:p>
            <a:pPr>
              <a:spcBef>
                <a:spcPts val="600"/>
              </a:spcBef>
              <a:spcAft>
                <a:spcPts val="600"/>
              </a:spcAft>
            </a:pPr>
            <a:r>
              <a:rPr lang="en-US" sz="3000" dirty="0" smtClean="0"/>
              <a:t>L1 Radiometric Intercomparisons </a:t>
            </a:r>
            <a:br>
              <a:rPr lang="en-US" sz="3000" dirty="0" smtClean="0"/>
            </a:br>
            <a:endParaRPr lang="en-US" sz="2000" baseline="30000" dirty="0"/>
          </a:p>
        </p:txBody>
      </p:sp>
      <p:sp>
        <p:nvSpPr>
          <p:cNvPr id="11" name="Content Placeholder 2"/>
          <p:cNvSpPr txBox="1">
            <a:spLocks/>
          </p:cNvSpPr>
          <p:nvPr/>
        </p:nvSpPr>
        <p:spPr>
          <a:xfrm>
            <a:off x="331370" y="956343"/>
            <a:ext cx="8516185" cy="72629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spcBef>
                <a:spcPts val="600"/>
              </a:spcBef>
              <a:spcAft>
                <a:spcPts val="600"/>
              </a:spcAft>
            </a:pPr>
            <a:r>
              <a:rPr lang="en-US" sz="2000" dirty="0" smtClean="0">
                <a:solidFill>
                  <a:schemeClr val="tx1"/>
                </a:solidFill>
              </a:rPr>
              <a:t>0.86 µm reflectance scatterplot for similar solar/view geometry (</a:t>
            </a:r>
            <a:r>
              <a:rPr lang="en-US" sz="1800" dirty="0" smtClean="0">
                <a:solidFill>
                  <a:schemeClr val="tx1"/>
                </a:solidFill>
              </a:rPr>
              <a:t>≤1°)</a:t>
            </a:r>
            <a:endParaRPr lang="en-US" sz="2000" dirty="0" smtClean="0">
              <a:solidFill>
                <a:schemeClr val="tx1"/>
              </a:solidFill>
            </a:endParaRPr>
          </a:p>
        </p:txBody>
      </p:sp>
      <p:sp>
        <p:nvSpPr>
          <p:cNvPr id="9" name="TextBox 8"/>
          <p:cNvSpPr txBox="1"/>
          <p:nvPr/>
        </p:nvSpPr>
        <p:spPr>
          <a:xfrm>
            <a:off x="9224211" y="3636211"/>
            <a:ext cx="184666" cy="369332"/>
          </a:xfrm>
          <a:prstGeom prst="rect">
            <a:avLst/>
          </a:prstGeom>
          <a:noFill/>
        </p:spPr>
        <p:txBody>
          <a:bodyPr wrap="none" rtlCol="0">
            <a:spAutoFit/>
          </a:bodyPr>
          <a:lstStyle/>
          <a:p>
            <a:endParaRPr lang="en-US" dirty="0"/>
          </a:p>
        </p:txBody>
      </p:sp>
      <p:sp>
        <p:nvSpPr>
          <p:cNvPr id="12" name="TextBox 11"/>
          <p:cNvSpPr txBox="1"/>
          <p:nvPr/>
        </p:nvSpPr>
        <p:spPr>
          <a:xfrm flipH="1">
            <a:off x="9783191" y="788736"/>
            <a:ext cx="45719" cy="155437"/>
          </a:xfrm>
          <a:prstGeom prst="rect">
            <a:avLst/>
          </a:prstGeom>
          <a:noFill/>
        </p:spPr>
        <p:txBody>
          <a:bodyPr wrap="square" rtlCol="0">
            <a:spAutoFit/>
          </a:bodyPr>
          <a:lstStyle/>
          <a:p>
            <a:endParaRPr lang="en-US" dirty="0"/>
          </a:p>
        </p:txBody>
      </p:sp>
      <p:sp>
        <p:nvSpPr>
          <p:cNvPr id="13" name="TextBox 12"/>
          <p:cNvSpPr txBox="1"/>
          <p:nvPr/>
        </p:nvSpPr>
        <p:spPr>
          <a:xfrm>
            <a:off x="9799053" y="681789"/>
            <a:ext cx="184666" cy="369332"/>
          </a:xfrm>
          <a:prstGeom prst="rect">
            <a:avLst/>
          </a:prstGeom>
          <a:noFill/>
        </p:spPr>
        <p:txBody>
          <a:bodyPr wrap="none" rtlCol="0">
            <a:spAutoFit/>
          </a:bodyPr>
          <a:lstStyle/>
          <a:p>
            <a:endParaRPr lang="en-US"/>
          </a:p>
        </p:txBody>
      </p:sp>
      <p:sp>
        <p:nvSpPr>
          <p:cNvPr id="14" name="TextBox 13"/>
          <p:cNvSpPr txBox="1"/>
          <p:nvPr/>
        </p:nvSpPr>
        <p:spPr>
          <a:xfrm>
            <a:off x="10721474" y="668421"/>
            <a:ext cx="184666" cy="369332"/>
          </a:xfrm>
          <a:prstGeom prst="rect">
            <a:avLst/>
          </a:prstGeom>
          <a:noFill/>
        </p:spPr>
        <p:txBody>
          <a:bodyPr wrap="none" rtlCol="0">
            <a:spAutoFit/>
          </a:bodyPr>
          <a:lstStyle/>
          <a:p>
            <a:endParaRPr lang="en-US" dirty="0"/>
          </a:p>
        </p:txBody>
      </p:sp>
      <p:sp>
        <p:nvSpPr>
          <p:cNvPr id="15" name="TextBox 14"/>
          <p:cNvSpPr txBox="1"/>
          <p:nvPr/>
        </p:nvSpPr>
        <p:spPr>
          <a:xfrm>
            <a:off x="10587789" y="3154947"/>
            <a:ext cx="184666" cy="369332"/>
          </a:xfrm>
          <a:prstGeom prst="rect">
            <a:avLst/>
          </a:prstGeom>
          <a:noFill/>
        </p:spPr>
        <p:txBody>
          <a:bodyPr wrap="none" rtlCol="0">
            <a:spAutoFit/>
          </a:bodyPr>
          <a:lstStyle/>
          <a:p>
            <a:endParaRPr lang="en-US" dirty="0"/>
          </a:p>
        </p:txBody>
      </p:sp>
      <p:grpSp>
        <p:nvGrpSpPr>
          <p:cNvPr id="18" name="Group 17"/>
          <p:cNvGrpSpPr/>
          <p:nvPr/>
        </p:nvGrpSpPr>
        <p:grpSpPr>
          <a:xfrm>
            <a:off x="2168794" y="1482455"/>
            <a:ext cx="4897618" cy="4686082"/>
            <a:chOff x="2168794" y="1786745"/>
            <a:chExt cx="4897618" cy="4686082"/>
          </a:xfrm>
        </p:grpSpPr>
        <p:pic>
          <p:nvPicPr>
            <p:cNvPr id="3" name="Picture 2" descr="IFFAqua-NPP.2014187.0200.r086.scatter.linfitliquid.png"/>
            <p:cNvPicPr>
              <a:picLocks noChangeAspect="1"/>
            </p:cNvPicPr>
            <p:nvPr/>
          </p:nvPicPr>
          <p:blipFill rotWithShape="1">
            <a:blip r:embed="rId3">
              <a:extLst>
                <a:ext uri="{28A0092B-C50C-407E-A947-70E740481C1C}">
                  <a14:useLocalDpi xmlns:a14="http://schemas.microsoft.com/office/drawing/2010/main" val="0"/>
                </a:ext>
              </a:extLst>
            </a:blip>
            <a:srcRect t="4982"/>
            <a:stretch/>
          </p:blipFill>
          <p:spPr>
            <a:xfrm>
              <a:off x="2210499" y="1786745"/>
              <a:ext cx="4855913" cy="4613962"/>
            </a:xfrm>
            <a:prstGeom prst="rect">
              <a:avLst/>
            </a:prstGeom>
          </p:spPr>
        </p:pic>
        <p:sp>
          <p:nvSpPr>
            <p:cNvPr id="8" name="Rectangle 7"/>
            <p:cNvSpPr/>
            <p:nvPr/>
          </p:nvSpPr>
          <p:spPr>
            <a:xfrm>
              <a:off x="3723169" y="6103495"/>
              <a:ext cx="1851776" cy="369332"/>
            </a:xfrm>
            <a:prstGeom prst="rect">
              <a:avLst/>
            </a:prstGeom>
            <a:solidFill>
              <a:srgbClr val="FFFFFF"/>
            </a:solidFill>
          </p:spPr>
          <p:txBody>
            <a:bodyPr wrap="none">
              <a:spAutoFit/>
            </a:bodyPr>
            <a:lstStyle/>
            <a:p>
              <a:r>
                <a:rPr lang="en-US" dirty="0" smtClean="0">
                  <a:latin typeface="Arial"/>
                  <a:cs typeface="Arial"/>
                </a:rPr>
                <a:t>MODIS B2 (IFF)</a:t>
              </a:r>
              <a:endParaRPr lang="en-US" dirty="0">
                <a:latin typeface="Arial"/>
                <a:cs typeface="Arial"/>
              </a:endParaRPr>
            </a:p>
          </p:txBody>
        </p:sp>
        <p:sp>
          <p:nvSpPr>
            <p:cNvPr id="16" name="Rectangle 15"/>
            <p:cNvSpPr/>
            <p:nvPr/>
          </p:nvSpPr>
          <p:spPr>
            <a:xfrm rot="16200000">
              <a:off x="1478868" y="3683589"/>
              <a:ext cx="1749184" cy="369332"/>
            </a:xfrm>
            <a:prstGeom prst="rect">
              <a:avLst/>
            </a:prstGeom>
            <a:solidFill>
              <a:schemeClr val="bg1"/>
            </a:solidFill>
          </p:spPr>
          <p:txBody>
            <a:bodyPr wrap="none">
              <a:spAutoFit/>
            </a:bodyPr>
            <a:lstStyle/>
            <a:p>
              <a:r>
                <a:rPr lang="en-US" dirty="0" smtClean="0">
                  <a:latin typeface="Arial"/>
                  <a:cs typeface="Arial"/>
                </a:rPr>
                <a:t>VIIRS M7 (IFF)</a:t>
              </a:r>
              <a:endParaRPr lang="en-US" dirty="0">
                <a:latin typeface="Arial"/>
                <a:cs typeface="Arial"/>
              </a:endParaRPr>
            </a:p>
          </p:txBody>
        </p:sp>
        <p:sp>
          <p:nvSpPr>
            <p:cNvPr id="17" name="Rectangle 16"/>
            <p:cNvSpPr/>
            <p:nvPr/>
          </p:nvSpPr>
          <p:spPr>
            <a:xfrm>
              <a:off x="2888431" y="2190199"/>
              <a:ext cx="1992215" cy="923330"/>
            </a:xfrm>
            <a:prstGeom prst="rect">
              <a:avLst/>
            </a:prstGeom>
            <a:solidFill>
              <a:srgbClr val="FFFFFF"/>
            </a:solidFill>
          </p:spPr>
          <p:txBody>
            <a:bodyPr wrap="none">
              <a:spAutoFit/>
            </a:bodyPr>
            <a:lstStyle/>
            <a:p>
              <a:pPr algn="ctr"/>
              <a:r>
                <a:rPr lang="en-US" dirty="0" smtClean="0">
                  <a:latin typeface="Arial"/>
                  <a:cs typeface="Arial"/>
                </a:rPr>
                <a:t>+6% offset</a:t>
              </a:r>
            </a:p>
            <a:p>
              <a:pPr algn="ctr"/>
              <a:r>
                <a:rPr lang="en-US" dirty="0" smtClean="0">
                  <a:latin typeface="Arial"/>
                  <a:cs typeface="Arial"/>
                </a:rPr>
                <a:t>(≈ 2-3% expected</a:t>
              </a:r>
            </a:p>
            <a:p>
              <a:pPr algn="ctr"/>
              <a:r>
                <a:rPr lang="en-US" dirty="0" smtClean="0">
                  <a:latin typeface="Arial"/>
                  <a:cs typeface="Arial"/>
                </a:rPr>
                <a:t>due to RSRs)</a:t>
              </a:r>
              <a:endParaRPr lang="en-US" dirty="0"/>
            </a:p>
          </p:txBody>
        </p:sp>
      </p:grpSp>
      <p:sp>
        <p:nvSpPr>
          <p:cNvPr id="19" name="Rectangle 18"/>
          <p:cNvSpPr/>
          <p:nvPr/>
        </p:nvSpPr>
        <p:spPr>
          <a:xfrm>
            <a:off x="4930133" y="3826163"/>
            <a:ext cx="1107996" cy="769441"/>
          </a:xfrm>
          <a:prstGeom prst="rect">
            <a:avLst/>
          </a:prstGeom>
        </p:spPr>
        <p:txBody>
          <a:bodyPr wrap="none">
            <a:spAutoFit/>
          </a:bodyPr>
          <a:lstStyle/>
          <a:p>
            <a:r>
              <a:rPr lang="en-US" sz="2200" dirty="0" smtClean="0">
                <a:solidFill>
                  <a:srgbClr val="FF0000"/>
                </a:solidFill>
                <a:latin typeface="Times New Roman"/>
                <a:cs typeface="Times New Roman"/>
              </a:rPr>
              <a:t>• Liquid</a:t>
            </a:r>
            <a:endParaRPr lang="en-US" sz="2200" dirty="0" smtClean="0">
              <a:solidFill>
                <a:srgbClr val="FF0000"/>
              </a:solidFill>
              <a:latin typeface="Times New Roman"/>
              <a:cs typeface="Times New Roman"/>
            </a:endParaRPr>
          </a:p>
          <a:p>
            <a:r>
              <a:rPr lang="en-US" sz="2200" dirty="0" smtClean="0">
                <a:solidFill>
                  <a:srgbClr val="0000FF"/>
                </a:solidFill>
                <a:latin typeface="Times New Roman"/>
                <a:cs typeface="Times New Roman"/>
              </a:rPr>
              <a:t>• Ice</a:t>
            </a:r>
            <a:endParaRPr lang="en-US" sz="2200" dirty="0">
              <a:solidFill>
                <a:srgbClr val="0000FF"/>
              </a:solidFill>
            </a:endParaRPr>
          </a:p>
        </p:txBody>
      </p:sp>
    </p:spTree>
    <p:extLst>
      <p:ext uri="{BB962C8B-B14F-4D97-AF65-F5344CB8AC3E}">
        <p14:creationId xmlns:p14="http://schemas.microsoft.com/office/powerpoint/2010/main" val="408065481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21</a:t>
            </a:fld>
            <a:endParaRPr lang="en-US"/>
          </a:p>
        </p:txBody>
      </p:sp>
      <p:sp>
        <p:nvSpPr>
          <p:cNvPr id="7" name="Rectangle 6"/>
          <p:cNvSpPr/>
          <p:nvPr/>
        </p:nvSpPr>
        <p:spPr>
          <a:xfrm>
            <a:off x="858674" y="2346968"/>
            <a:ext cx="7773782" cy="761747"/>
          </a:xfrm>
          <a:prstGeom prst="rect">
            <a:avLst/>
          </a:prstGeom>
        </p:spPr>
        <p:txBody>
          <a:bodyPr wrap="square">
            <a:spAutoFit/>
          </a:bodyPr>
          <a:lstStyle/>
          <a:p>
            <a:pPr indent="-228600">
              <a:spcBef>
                <a:spcPts val="600"/>
              </a:spcBef>
              <a:spcAft>
                <a:spcPts val="300"/>
              </a:spcAft>
            </a:pPr>
            <a:endParaRPr lang="en-US" dirty="0">
              <a:latin typeface="Century Gothic"/>
              <a:ea typeface="ＭＳ Ｐゴシック" charset="0"/>
              <a:cs typeface="Century Gothic"/>
            </a:endParaRPr>
          </a:p>
          <a:p>
            <a:pPr marL="115888" indent="-115888">
              <a:spcBef>
                <a:spcPts val="600"/>
              </a:spcBef>
              <a:spcAft>
                <a:spcPts val="600"/>
              </a:spcAft>
            </a:pPr>
            <a:endParaRPr lang="en-US" dirty="0">
              <a:latin typeface="Century Gothic"/>
              <a:ea typeface="ＭＳ Ｐゴシック" charset="0"/>
              <a:cs typeface="Century Gothic"/>
            </a:endParaRPr>
          </a:p>
        </p:txBody>
      </p:sp>
      <p:pic>
        <p:nvPicPr>
          <p:cNvPr id="8" name="Picture 7"/>
          <p:cNvPicPr>
            <a:picLocks noChangeAspect="1"/>
          </p:cNvPicPr>
          <p:nvPr/>
        </p:nvPicPr>
        <p:blipFill>
          <a:blip r:embed="rId3"/>
          <a:stretch>
            <a:fillRect/>
          </a:stretch>
        </p:blipFill>
        <p:spPr>
          <a:xfrm>
            <a:off x="578084" y="1561712"/>
            <a:ext cx="8085667" cy="3865657"/>
          </a:xfrm>
          <a:prstGeom prst="rect">
            <a:avLst/>
          </a:prstGeom>
          <a:ln>
            <a:solidFill>
              <a:schemeClr val="bg1">
                <a:lumMod val="50000"/>
              </a:schemeClr>
            </a:solidFill>
          </a:ln>
        </p:spPr>
      </p:pic>
      <p:sp>
        <p:nvSpPr>
          <p:cNvPr id="11" name="Title 1"/>
          <p:cNvSpPr txBox="1">
            <a:spLocks/>
          </p:cNvSpPr>
          <p:nvPr/>
        </p:nvSpPr>
        <p:spPr>
          <a:xfrm>
            <a:off x="264718" y="266646"/>
            <a:ext cx="8693278" cy="895289"/>
          </a:xfrm>
          <a:prstGeom prst="rect">
            <a:avLst/>
          </a:prstGeom>
        </p:spPr>
        <p:txBody>
          <a:bodyPr vert="horz" lIns="91440" tIns="45720" rIns="91440" bIns="45720" rtlCol="0" anchor="t" anchorCtr="0">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spcBef>
                <a:spcPts val="600"/>
              </a:spcBef>
              <a:spcAft>
                <a:spcPts val="600"/>
              </a:spcAft>
            </a:pPr>
            <a:r>
              <a:rPr lang="en-US" sz="3000" dirty="0" smtClean="0"/>
              <a:t>MODAWG Cloud Optical Thickness (</a:t>
            </a:r>
            <a:r>
              <a:rPr lang="en-US" sz="3000" b="1" dirty="0" smtClean="0"/>
              <a:t>COT</a:t>
            </a:r>
            <a:r>
              <a:rPr lang="en-US" sz="3000" dirty="0" smtClean="0"/>
              <a:t>) Intercomparisons for liquid water clouds </a:t>
            </a:r>
            <a:br>
              <a:rPr lang="en-US" sz="3000" dirty="0" smtClean="0"/>
            </a:br>
            <a:endParaRPr lang="en-US" sz="2000" baseline="30000" dirty="0"/>
          </a:p>
        </p:txBody>
      </p:sp>
      <p:sp>
        <p:nvSpPr>
          <p:cNvPr id="15" name="Rectangle 14"/>
          <p:cNvSpPr/>
          <p:nvPr/>
        </p:nvSpPr>
        <p:spPr>
          <a:xfrm>
            <a:off x="4419599" y="1612512"/>
            <a:ext cx="653093" cy="369332"/>
          </a:xfrm>
          <a:prstGeom prst="rect">
            <a:avLst/>
          </a:prstGeom>
        </p:spPr>
        <p:txBody>
          <a:bodyPr wrap="none">
            <a:spAutoFit/>
          </a:bodyPr>
          <a:lstStyle/>
          <a:p>
            <a:r>
              <a:rPr lang="en-US" dirty="0" smtClean="0">
                <a:latin typeface="Arial"/>
                <a:cs typeface="Arial"/>
              </a:rPr>
              <a:t>+3</a:t>
            </a:r>
            <a:r>
              <a:rPr lang="en-US" dirty="0">
                <a:latin typeface="Arial"/>
                <a:cs typeface="Arial"/>
              </a:rPr>
              <a:t>% </a:t>
            </a:r>
          </a:p>
        </p:txBody>
      </p:sp>
      <p:sp>
        <p:nvSpPr>
          <p:cNvPr id="13" name="Rectangle 12"/>
          <p:cNvSpPr/>
          <p:nvPr/>
        </p:nvSpPr>
        <p:spPr>
          <a:xfrm>
            <a:off x="4477326" y="1625212"/>
            <a:ext cx="4026042" cy="37630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109141" y="5003522"/>
            <a:ext cx="5159118" cy="1200329"/>
          </a:xfrm>
          <a:prstGeom prst="rect">
            <a:avLst/>
          </a:prstGeom>
          <a:solidFill>
            <a:schemeClr val="accent2">
              <a:lumMod val="20000"/>
              <a:lumOff val="80000"/>
            </a:schemeClr>
          </a:solidFill>
          <a:ln w="12700" cmpd="sng">
            <a:solidFill>
              <a:srgbClr val="800000"/>
            </a:solidFill>
          </a:ln>
        </p:spPr>
        <p:txBody>
          <a:bodyPr wrap="square">
            <a:spAutoFit/>
          </a:bodyPr>
          <a:lstStyle/>
          <a:p>
            <a:r>
              <a:rPr lang="en-US" dirty="0"/>
              <a:t>T</a:t>
            </a:r>
            <a:r>
              <a:rPr lang="en-US" dirty="0" smtClean="0"/>
              <a:t>he </a:t>
            </a:r>
            <a:r>
              <a:rPr lang="en-US" dirty="0"/>
              <a:t>impact on COT of a 3% </a:t>
            </a:r>
            <a:r>
              <a:rPr lang="en-US" dirty="0" smtClean="0"/>
              <a:t>bias </a:t>
            </a:r>
            <a:r>
              <a:rPr lang="en-US" dirty="0"/>
              <a:t>in the MODIS B2 (0.86 µm) </a:t>
            </a:r>
            <a:r>
              <a:rPr lang="en-US" dirty="0" smtClean="0"/>
              <a:t>implies that the </a:t>
            </a:r>
            <a:r>
              <a:rPr lang="en-US" dirty="0"/>
              <a:t>significant VIIRS COT bias at large values in the left panel is explained by </a:t>
            </a:r>
            <a:r>
              <a:rPr lang="en-US" dirty="0" smtClean="0"/>
              <a:t>a radiometric bias.</a:t>
            </a:r>
            <a:endParaRPr lang="en-US" dirty="0"/>
          </a:p>
        </p:txBody>
      </p:sp>
    </p:spTree>
    <p:extLst>
      <p:ext uri="{BB962C8B-B14F-4D97-AF65-F5344CB8AC3E}">
        <p14:creationId xmlns:p14="http://schemas.microsoft.com/office/powerpoint/2010/main" val="3414997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22</a:t>
            </a:fld>
            <a:endParaRPr lang="en-US"/>
          </a:p>
        </p:txBody>
      </p:sp>
      <p:sp>
        <p:nvSpPr>
          <p:cNvPr id="11" name="Title 1"/>
          <p:cNvSpPr txBox="1">
            <a:spLocks/>
          </p:cNvSpPr>
          <p:nvPr/>
        </p:nvSpPr>
        <p:spPr>
          <a:xfrm>
            <a:off x="264718" y="266646"/>
            <a:ext cx="8693278" cy="895289"/>
          </a:xfrm>
          <a:prstGeom prst="rect">
            <a:avLst/>
          </a:prstGeom>
        </p:spPr>
        <p:txBody>
          <a:bodyPr vert="horz" lIns="91440" tIns="45720" rIns="91440" bIns="45720" rtlCol="0" anchor="t" anchorCtr="0">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spcBef>
                <a:spcPts val="0"/>
              </a:spcBef>
            </a:pPr>
            <a:r>
              <a:rPr lang="en-US" sz="3000" dirty="0" smtClean="0"/>
              <a:t>MODAWG COT Intercomparisons: </a:t>
            </a:r>
          </a:p>
          <a:p>
            <a:pPr>
              <a:spcBef>
                <a:spcPts val="0"/>
              </a:spcBef>
            </a:pPr>
            <a:r>
              <a:rPr lang="en-US" sz="3000" dirty="0" smtClean="0"/>
              <a:t>solar/view angle match &lt;1° </a:t>
            </a:r>
            <a:br>
              <a:rPr lang="en-US" sz="3000" dirty="0" smtClean="0"/>
            </a:br>
            <a:endParaRPr lang="en-US" sz="2000" baseline="30000" dirty="0"/>
          </a:p>
        </p:txBody>
      </p:sp>
      <p:grpSp>
        <p:nvGrpSpPr>
          <p:cNvPr id="8" name="Group 7"/>
          <p:cNvGrpSpPr/>
          <p:nvPr/>
        </p:nvGrpSpPr>
        <p:grpSpPr>
          <a:xfrm>
            <a:off x="640200" y="1682136"/>
            <a:ext cx="7973290" cy="4015065"/>
            <a:chOff x="640200" y="1682136"/>
            <a:chExt cx="7973290" cy="4015065"/>
          </a:xfrm>
        </p:grpSpPr>
        <p:sp>
          <p:nvSpPr>
            <p:cNvPr id="21" name="Rectangle 20"/>
            <p:cNvSpPr/>
            <p:nvPr/>
          </p:nvSpPr>
          <p:spPr>
            <a:xfrm>
              <a:off x="640200" y="1682136"/>
              <a:ext cx="7625280" cy="401506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IFFAqua-NPP.2014187.0200.cot.ice.scatter.deltascatang&lt;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7879" y="1784757"/>
              <a:ext cx="3657600" cy="3657600"/>
            </a:xfrm>
            <a:prstGeom prst="rect">
              <a:avLst/>
            </a:prstGeom>
          </p:spPr>
        </p:pic>
        <p:pic>
          <p:nvPicPr>
            <p:cNvPr id="2" name="Picture 1" descr="IFFAqua-NPP.2014187.0200.cot.liquid.scatter.deltascatang&l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08" y="1784757"/>
              <a:ext cx="3657600" cy="3657600"/>
            </a:xfrm>
            <a:prstGeom prst="rect">
              <a:avLst/>
            </a:prstGeom>
          </p:spPr>
        </p:pic>
        <p:sp>
          <p:nvSpPr>
            <p:cNvPr id="7" name="Rectangle 6"/>
            <p:cNvSpPr/>
            <p:nvPr/>
          </p:nvSpPr>
          <p:spPr>
            <a:xfrm>
              <a:off x="839708" y="2092124"/>
              <a:ext cx="7773782" cy="761747"/>
            </a:xfrm>
            <a:prstGeom prst="rect">
              <a:avLst/>
            </a:prstGeom>
          </p:spPr>
          <p:txBody>
            <a:bodyPr wrap="square">
              <a:spAutoFit/>
            </a:bodyPr>
            <a:lstStyle/>
            <a:p>
              <a:pPr indent="-228600">
                <a:spcBef>
                  <a:spcPts val="600"/>
                </a:spcBef>
                <a:spcAft>
                  <a:spcPts val="300"/>
                </a:spcAft>
              </a:pPr>
              <a:endParaRPr lang="en-US" dirty="0">
                <a:latin typeface="Century Gothic"/>
                <a:ea typeface="ＭＳ Ｐゴシック" charset="0"/>
                <a:cs typeface="Century Gothic"/>
              </a:endParaRPr>
            </a:p>
            <a:p>
              <a:pPr marL="115888" indent="-115888">
                <a:spcBef>
                  <a:spcPts val="600"/>
                </a:spcBef>
                <a:spcAft>
                  <a:spcPts val="600"/>
                </a:spcAft>
              </a:pPr>
              <a:endParaRPr lang="en-US" dirty="0">
                <a:latin typeface="Century Gothic"/>
                <a:ea typeface="ＭＳ Ｐゴシック" charset="0"/>
                <a:cs typeface="Century Gothic"/>
              </a:endParaRPr>
            </a:p>
          </p:txBody>
        </p:sp>
        <p:sp>
          <p:nvSpPr>
            <p:cNvPr id="22" name="Rectangle 21"/>
            <p:cNvSpPr/>
            <p:nvPr/>
          </p:nvSpPr>
          <p:spPr>
            <a:xfrm>
              <a:off x="1597509" y="1829614"/>
              <a:ext cx="2168131" cy="369332"/>
            </a:xfrm>
            <a:prstGeom prst="rect">
              <a:avLst/>
            </a:prstGeom>
            <a:solidFill>
              <a:srgbClr val="FFFFFF"/>
            </a:solidFill>
          </p:spPr>
          <p:txBody>
            <a:bodyPr wrap="square">
              <a:spAutoFit/>
            </a:bodyPr>
            <a:lstStyle/>
            <a:p>
              <a:pPr algn="ctr"/>
              <a:r>
                <a:rPr lang="en-US" dirty="0" smtClean="0"/>
                <a:t>Liquid phase </a:t>
              </a:r>
              <a:endParaRPr lang="en-US" dirty="0"/>
            </a:p>
          </p:txBody>
        </p:sp>
        <p:sp>
          <p:nvSpPr>
            <p:cNvPr id="24" name="Rectangle 23"/>
            <p:cNvSpPr/>
            <p:nvPr/>
          </p:nvSpPr>
          <p:spPr>
            <a:xfrm>
              <a:off x="5370355" y="1803461"/>
              <a:ext cx="2168131" cy="369332"/>
            </a:xfrm>
            <a:prstGeom prst="rect">
              <a:avLst/>
            </a:prstGeom>
            <a:solidFill>
              <a:srgbClr val="FFFFFF"/>
            </a:solidFill>
          </p:spPr>
          <p:txBody>
            <a:bodyPr wrap="square">
              <a:spAutoFit/>
            </a:bodyPr>
            <a:lstStyle/>
            <a:p>
              <a:pPr algn="ctr"/>
              <a:r>
                <a:rPr lang="en-US" dirty="0" smtClean="0"/>
                <a:t>Ice phase </a:t>
              </a:r>
              <a:endParaRPr lang="en-US" dirty="0"/>
            </a:p>
          </p:txBody>
        </p:sp>
      </p:grpSp>
    </p:spTree>
    <p:extLst>
      <p:ext uri="{BB962C8B-B14F-4D97-AF65-F5344CB8AC3E}">
        <p14:creationId xmlns:p14="http://schemas.microsoft.com/office/powerpoint/2010/main" val="10067857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29474" y="1423872"/>
            <a:ext cx="8367738" cy="488116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IFFAqua-NPP.2014187.0200.cer37.liq.scatter.deltascatang&lt;1.cotcolor3.png"/>
          <p:cNvPicPr>
            <a:picLocks noChangeAspect="1"/>
          </p:cNvPicPr>
          <p:nvPr/>
        </p:nvPicPr>
        <p:blipFill rotWithShape="1">
          <a:blip r:embed="rId3">
            <a:extLst>
              <a:ext uri="{28A0092B-C50C-407E-A947-70E740481C1C}">
                <a14:useLocalDpi xmlns:a14="http://schemas.microsoft.com/office/drawing/2010/main" val="0"/>
              </a:ext>
            </a:extLst>
          </a:blip>
          <a:srcRect r="10291"/>
          <a:stretch/>
        </p:blipFill>
        <p:spPr>
          <a:xfrm>
            <a:off x="5432319" y="2518647"/>
            <a:ext cx="3281176" cy="3657600"/>
          </a:xfrm>
          <a:prstGeom prst="rect">
            <a:avLst/>
          </a:prstGeom>
        </p:spPr>
      </p:pic>
      <p:pic>
        <p:nvPicPr>
          <p:cNvPr id="9" name="Picture 8" descr="IFFAqua-NPP.2014187.0200.cer16.liq.scatter.deltascatang&lt;1.cotcolor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495" y="2505137"/>
            <a:ext cx="3657600" cy="3657600"/>
          </a:xfrm>
          <a:prstGeom prst="rect">
            <a:avLst/>
          </a:prstGeom>
        </p:spPr>
      </p:pic>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23</a:t>
            </a:fld>
            <a:endParaRPr lang="en-US"/>
          </a:p>
        </p:txBody>
      </p:sp>
      <p:sp>
        <p:nvSpPr>
          <p:cNvPr id="11" name="Title 1"/>
          <p:cNvSpPr txBox="1">
            <a:spLocks/>
          </p:cNvSpPr>
          <p:nvPr/>
        </p:nvSpPr>
        <p:spPr>
          <a:xfrm>
            <a:off x="264718" y="266646"/>
            <a:ext cx="8693278" cy="895289"/>
          </a:xfrm>
          <a:prstGeom prst="rect">
            <a:avLst/>
          </a:prstGeom>
        </p:spPr>
        <p:txBody>
          <a:bodyPr vert="horz" lIns="91440" tIns="45720" rIns="91440" bIns="45720" rtlCol="0" anchor="t" anchorCtr="0">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spcBef>
                <a:spcPts val="0"/>
              </a:spcBef>
            </a:pPr>
            <a:r>
              <a:rPr lang="en-US" sz="3000" dirty="0"/>
              <a:t>MODAWG </a:t>
            </a:r>
            <a:r>
              <a:rPr lang="en-US" sz="3000" dirty="0" smtClean="0"/>
              <a:t>CER Intercomparisons:</a:t>
            </a:r>
          </a:p>
          <a:p>
            <a:pPr>
              <a:spcBef>
                <a:spcPts val="0"/>
              </a:spcBef>
            </a:pPr>
            <a:r>
              <a:rPr lang="en-US" sz="3000" dirty="0"/>
              <a:t>L</a:t>
            </a:r>
            <a:r>
              <a:rPr lang="en-US" sz="3000" dirty="0" smtClean="0"/>
              <a:t>iquid clouds, solar</a:t>
            </a:r>
            <a:r>
              <a:rPr lang="en-US" sz="3000" dirty="0"/>
              <a:t>/view angle match &lt;1°  </a:t>
            </a:r>
            <a:r>
              <a:rPr lang="en-US" sz="3000" dirty="0" smtClean="0"/>
              <a:t/>
            </a:r>
            <a:br>
              <a:rPr lang="en-US" sz="3000" dirty="0" smtClean="0"/>
            </a:br>
            <a:endParaRPr lang="en-US" sz="2000" baseline="30000" dirty="0"/>
          </a:p>
        </p:txBody>
      </p:sp>
      <p:sp>
        <p:nvSpPr>
          <p:cNvPr id="7" name="Rectangle 6"/>
          <p:cNvSpPr/>
          <p:nvPr/>
        </p:nvSpPr>
        <p:spPr>
          <a:xfrm>
            <a:off x="1025451" y="2295656"/>
            <a:ext cx="7773782" cy="761747"/>
          </a:xfrm>
          <a:prstGeom prst="rect">
            <a:avLst/>
          </a:prstGeom>
        </p:spPr>
        <p:txBody>
          <a:bodyPr wrap="square">
            <a:spAutoFit/>
          </a:bodyPr>
          <a:lstStyle/>
          <a:p>
            <a:pPr indent="-228600">
              <a:spcBef>
                <a:spcPts val="600"/>
              </a:spcBef>
              <a:spcAft>
                <a:spcPts val="300"/>
              </a:spcAft>
            </a:pPr>
            <a:endParaRPr lang="en-US" dirty="0">
              <a:latin typeface="Century Gothic"/>
              <a:ea typeface="ＭＳ Ｐゴシック" charset="0"/>
              <a:cs typeface="Century Gothic"/>
            </a:endParaRPr>
          </a:p>
          <a:p>
            <a:pPr marL="115888" indent="-115888">
              <a:spcBef>
                <a:spcPts val="600"/>
              </a:spcBef>
              <a:spcAft>
                <a:spcPts val="600"/>
              </a:spcAft>
            </a:pPr>
            <a:endParaRPr lang="en-US" dirty="0">
              <a:latin typeface="Century Gothic"/>
              <a:ea typeface="ＭＳ Ｐゴシック" charset="0"/>
              <a:cs typeface="Century Gothic"/>
            </a:endParaRPr>
          </a:p>
        </p:txBody>
      </p:sp>
      <p:sp>
        <p:nvSpPr>
          <p:cNvPr id="13" name="Rectangle 12"/>
          <p:cNvSpPr/>
          <p:nvPr/>
        </p:nvSpPr>
        <p:spPr>
          <a:xfrm>
            <a:off x="944379" y="3030383"/>
            <a:ext cx="1018227" cy="923330"/>
          </a:xfrm>
          <a:prstGeom prst="rect">
            <a:avLst/>
          </a:prstGeom>
        </p:spPr>
        <p:txBody>
          <a:bodyPr wrap="none">
            <a:spAutoFit/>
          </a:bodyPr>
          <a:lstStyle/>
          <a:p>
            <a:r>
              <a:rPr lang="en-US" dirty="0" smtClean="0">
                <a:latin typeface="Arial"/>
                <a:cs typeface="Arial"/>
              </a:rPr>
              <a:t>1.6 µm</a:t>
            </a:r>
          </a:p>
          <a:p>
            <a:r>
              <a:rPr lang="en-US" dirty="0">
                <a:latin typeface="Arial"/>
                <a:cs typeface="Arial"/>
              </a:rPr>
              <a:t>w</a:t>
            </a:r>
            <a:r>
              <a:rPr lang="en-US" dirty="0" smtClean="0">
                <a:latin typeface="Arial"/>
                <a:cs typeface="Arial"/>
              </a:rPr>
              <a:t>indow</a:t>
            </a:r>
          </a:p>
          <a:p>
            <a:r>
              <a:rPr lang="en-US" dirty="0" smtClean="0">
                <a:latin typeface="Arial"/>
                <a:cs typeface="Arial"/>
              </a:rPr>
              <a:t>retrieval</a:t>
            </a:r>
            <a:endParaRPr lang="en-US" dirty="0">
              <a:latin typeface="Arial"/>
              <a:cs typeface="Arial"/>
            </a:endParaRPr>
          </a:p>
        </p:txBody>
      </p:sp>
      <p:sp>
        <p:nvSpPr>
          <p:cNvPr id="14" name="Rectangle 13"/>
          <p:cNvSpPr/>
          <p:nvPr/>
        </p:nvSpPr>
        <p:spPr>
          <a:xfrm>
            <a:off x="3639753" y="1858806"/>
            <a:ext cx="979755" cy="646331"/>
          </a:xfrm>
          <a:prstGeom prst="rect">
            <a:avLst/>
          </a:prstGeom>
        </p:spPr>
        <p:txBody>
          <a:bodyPr wrap="none">
            <a:spAutoFit/>
          </a:bodyPr>
          <a:lstStyle/>
          <a:p>
            <a:r>
              <a:rPr lang="en-US" dirty="0" smtClean="0">
                <a:latin typeface="Arial"/>
                <a:cs typeface="Arial"/>
              </a:rPr>
              <a:t>2.2 µm</a:t>
            </a:r>
          </a:p>
          <a:p>
            <a:r>
              <a:rPr lang="en-US" dirty="0" smtClean="0">
                <a:latin typeface="Arial"/>
                <a:cs typeface="Arial"/>
              </a:rPr>
              <a:t>window</a:t>
            </a:r>
            <a:endParaRPr lang="en-US" dirty="0">
              <a:latin typeface="Arial"/>
              <a:cs typeface="Arial"/>
            </a:endParaRPr>
          </a:p>
        </p:txBody>
      </p:sp>
      <p:sp>
        <p:nvSpPr>
          <p:cNvPr id="15" name="Rectangle 14"/>
          <p:cNvSpPr/>
          <p:nvPr/>
        </p:nvSpPr>
        <p:spPr>
          <a:xfrm>
            <a:off x="7028391" y="3036175"/>
            <a:ext cx="979755" cy="646331"/>
          </a:xfrm>
          <a:prstGeom prst="rect">
            <a:avLst/>
          </a:prstGeom>
        </p:spPr>
        <p:txBody>
          <a:bodyPr wrap="none">
            <a:spAutoFit/>
          </a:bodyPr>
          <a:lstStyle/>
          <a:p>
            <a:r>
              <a:rPr lang="en-US" dirty="0" smtClean="0">
                <a:latin typeface="Arial"/>
                <a:cs typeface="Arial"/>
              </a:rPr>
              <a:t>3.7 µm</a:t>
            </a:r>
          </a:p>
          <a:p>
            <a:r>
              <a:rPr lang="en-US" dirty="0" smtClean="0">
                <a:latin typeface="Arial"/>
                <a:cs typeface="Arial"/>
              </a:rPr>
              <a:t>window</a:t>
            </a:r>
            <a:endParaRPr lang="en-US" dirty="0">
              <a:latin typeface="Arial"/>
              <a:cs typeface="Arial"/>
            </a:endParaRPr>
          </a:p>
        </p:txBody>
      </p:sp>
      <p:pic>
        <p:nvPicPr>
          <p:cNvPr id="18" name="Picture 17" descr="IFFAqua-NPP.2014187.0200.cer.liq.scatter.deltascatang&lt;1.cotcolor3.png"/>
          <p:cNvPicPr>
            <a:picLocks noChangeAspect="1"/>
          </p:cNvPicPr>
          <p:nvPr/>
        </p:nvPicPr>
        <p:blipFill rotWithShape="1">
          <a:blip r:embed="rId5">
            <a:extLst>
              <a:ext uri="{28A0092B-C50C-407E-A947-70E740481C1C}">
                <a14:useLocalDpi xmlns:a14="http://schemas.microsoft.com/office/drawing/2010/main" val="0"/>
              </a:ext>
            </a:extLst>
          </a:blip>
          <a:srcRect t="6024" r="7126"/>
          <a:stretch/>
        </p:blipFill>
        <p:spPr>
          <a:xfrm>
            <a:off x="3077771" y="1618774"/>
            <a:ext cx="3396959" cy="3437246"/>
          </a:xfrm>
          <a:prstGeom prst="rect">
            <a:avLst/>
          </a:prstGeom>
          <a:ln>
            <a:solidFill>
              <a:srgbClr val="A6A6A6"/>
            </a:solidFill>
          </a:ln>
          <a:effectLst>
            <a:outerShdw blurRad="50800" dist="38100" dir="2700000" algn="tl" rotWithShape="0">
              <a:srgbClr val="000000">
                <a:alpha val="43000"/>
              </a:srgbClr>
            </a:outerShdw>
          </a:effectLst>
        </p:spPr>
      </p:pic>
      <p:cxnSp>
        <p:nvCxnSpPr>
          <p:cNvPr id="17" name="Straight Arrow Connector 16"/>
          <p:cNvCxnSpPr/>
          <p:nvPr/>
        </p:nvCxnSpPr>
        <p:spPr>
          <a:xfrm flipH="1" flipV="1">
            <a:off x="4089096" y="4228622"/>
            <a:ext cx="326808" cy="1121327"/>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3869184" y="5313756"/>
            <a:ext cx="1737938" cy="923330"/>
          </a:xfrm>
          <a:prstGeom prst="rect">
            <a:avLst/>
          </a:prstGeom>
        </p:spPr>
        <p:txBody>
          <a:bodyPr wrap="none">
            <a:spAutoFit/>
          </a:bodyPr>
          <a:lstStyle/>
          <a:p>
            <a:pPr algn="ctr"/>
            <a:r>
              <a:rPr lang="en-US" dirty="0">
                <a:solidFill>
                  <a:srgbClr val="800000"/>
                </a:solidFill>
              </a:rPr>
              <a:t>o</a:t>
            </a:r>
            <a:r>
              <a:rPr lang="en-US" dirty="0" smtClean="0">
                <a:solidFill>
                  <a:srgbClr val="800000"/>
                </a:solidFill>
              </a:rPr>
              <a:t>ptically</a:t>
            </a:r>
          </a:p>
          <a:p>
            <a:pPr algn="ctr"/>
            <a:r>
              <a:rPr lang="en-US" dirty="0" smtClean="0">
                <a:solidFill>
                  <a:srgbClr val="800000"/>
                </a:solidFill>
              </a:rPr>
              <a:t>thickest cloudy</a:t>
            </a:r>
          </a:p>
          <a:p>
            <a:pPr algn="ctr"/>
            <a:r>
              <a:rPr lang="en-US" dirty="0" smtClean="0">
                <a:solidFill>
                  <a:srgbClr val="800000"/>
                </a:solidFill>
              </a:rPr>
              <a:t>pixels</a:t>
            </a:r>
            <a:endParaRPr lang="en-US" dirty="0">
              <a:solidFill>
                <a:srgbClr val="800000"/>
              </a:solidFill>
            </a:endParaRPr>
          </a:p>
        </p:txBody>
      </p:sp>
    </p:spTree>
    <p:extLst>
      <p:ext uri="{BB962C8B-B14F-4D97-AF65-F5344CB8AC3E}">
        <p14:creationId xmlns:p14="http://schemas.microsoft.com/office/powerpoint/2010/main" val="7697871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a:xfrm>
            <a:off x="431495" y="1423872"/>
            <a:ext cx="8367738" cy="488116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IFFAqua-NPP.2014187.0200.cer37.ice.scatter.deltascatang&lt;1.cotcolor3.png"/>
          <p:cNvPicPr>
            <a:picLocks noChangeAspect="1"/>
          </p:cNvPicPr>
          <p:nvPr/>
        </p:nvPicPr>
        <p:blipFill rotWithShape="1">
          <a:blip r:embed="rId3">
            <a:extLst>
              <a:ext uri="{28A0092B-C50C-407E-A947-70E740481C1C}">
                <a14:useLocalDpi xmlns:a14="http://schemas.microsoft.com/office/drawing/2010/main" val="0"/>
              </a:ext>
            </a:extLst>
          </a:blip>
          <a:srcRect r="9633"/>
          <a:stretch/>
        </p:blipFill>
        <p:spPr>
          <a:xfrm>
            <a:off x="5432319" y="2513476"/>
            <a:ext cx="3305281" cy="3657600"/>
          </a:xfrm>
          <a:prstGeom prst="rect">
            <a:avLst/>
          </a:prstGeom>
        </p:spPr>
      </p:pic>
      <p:pic>
        <p:nvPicPr>
          <p:cNvPr id="8" name="Picture 7" descr="IFFAqua-NPP.2014187.0200.cer16.ice.scatter.deltascatang&lt;1.cotcolor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495" y="2513476"/>
            <a:ext cx="3657600" cy="3657600"/>
          </a:xfrm>
          <a:prstGeom prst="rect">
            <a:avLst/>
          </a:prstGeom>
        </p:spPr>
      </p:pic>
      <p:pic>
        <p:nvPicPr>
          <p:cNvPr id="10" name="Picture 9" descr="IFFAqua-NPP.2014187.0200.cer.ice.scatter.deltascatang&lt;1.png"/>
          <p:cNvPicPr>
            <a:picLocks noChangeAspect="1"/>
          </p:cNvPicPr>
          <p:nvPr/>
        </p:nvPicPr>
        <p:blipFill rotWithShape="1">
          <a:blip r:embed="rId5">
            <a:extLst>
              <a:ext uri="{28A0092B-C50C-407E-A947-70E740481C1C}">
                <a14:useLocalDpi xmlns:a14="http://schemas.microsoft.com/office/drawing/2010/main" val="0"/>
              </a:ext>
            </a:extLst>
          </a:blip>
          <a:srcRect t="4766" r="7744" b="-1"/>
          <a:stretch/>
        </p:blipFill>
        <p:spPr>
          <a:xfrm>
            <a:off x="3068574" y="1579969"/>
            <a:ext cx="3374331" cy="3483270"/>
          </a:xfrm>
          <a:prstGeom prst="rect">
            <a:avLst/>
          </a:prstGeom>
          <a:ln>
            <a:solidFill>
              <a:srgbClr val="A6A6A6"/>
            </a:solidFill>
          </a:ln>
          <a:effectLst>
            <a:outerShdw blurRad="50800" dist="38100" dir="2700000" algn="tl" rotWithShape="0">
              <a:srgbClr val="000000">
                <a:alpha val="43000"/>
              </a:srgbClr>
            </a:outerShdw>
          </a:effectLst>
        </p:spPr>
      </p:pic>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24</a:t>
            </a:fld>
            <a:endParaRPr lang="en-US"/>
          </a:p>
        </p:txBody>
      </p:sp>
      <p:sp>
        <p:nvSpPr>
          <p:cNvPr id="17" name="Title 1"/>
          <p:cNvSpPr txBox="1">
            <a:spLocks/>
          </p:cNvSpPr>
          <p:nvPr/>
        </p:nvSpPr>
        <p:spPr>
          <a:xfrm>
            <a:off x="264718" y="266646"/>
            <a:ext cx="8693278" cy="895289"/>
          </a:xfrm>
          <a:prstGeom prst="rect">
            <a:avLst/>
          </a:prstGeom>
        </p:spPr>
        <p:txBody>
          <a:bodyPr vert="horz" lIns="91440" tIns="45720" rIns="91440" bIns="45720" rtlCol="0" anchor="t" anchorCtr="0">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spcBef>
                <a:spcPts val="0"/>
              </a:spcBef>
            </a:pPr>
            <a:r>
              <a:rPr lang="en-US" sz="3000" dirty="0"/>
              <a:t>MODAWG </a:t>
            </a:r>
            <a:r>
              <a:rPr lang="en-US" sz="3000" dirty="0" smtClean="0"/>
              <a:t>CER Intercomparisons:</a:t>
            </a:r>
          </a:p>
          <a:p>
            <a:pPr>
              <a:spcBef>
                <a:spcPts val="0"/>
              </a:spcBef>
            </a:pPr>
            <a:r>
              <a:rPr lang="en-US" sz="3000" dirty="0" smtClean="0"/>
              <a:t>Ice clouds, solar</a:t>
            </a:r>
            <a:r>
              <a:rPr lang="en-US" sz="3000" dirty="0"/>
              <a:t>/view angle match &lt;1°  </a:t>
            </a:r>
            <a:r>
              <a:rPr lang="en-US" sz="3000" dirty="0" smtClean="0"/>
              <a:t/>
            </a:r>
            <a:br>
              <a:rPr lang="en-US" sz="3000" dirty="0" smtClean="0"/>
            </a:br>
            <a:endParaRPr lang="en-US" sz="2000" baseline="30000" dirty="0"/>
          </a:p>
        </p:txBody>
      </p:sp>
      <p:sp>
        <p:nvSpPr>
          <p:cNvPr id="7" name="Rectangle 6"/>
          <p:cNvSpPr/>
          <p:nvPr/>
        </p:nvSpPr>
        <p:spPr>
          <a:xfrm>
            <a:off x="858674" y="2346968"/>
            <a:ext cx="7773782" cy="761747"/>
          </a:xfrm>
          <a:prstGeom prst="rect">
            <a:avLst/>
          </a:prstGeom>
        </p:spPr>
        <p:txBody>
          <a:bodyPr wrap="square">
            <a:spAutoFit/>
          </a:bodyPr>
          <a:lstStyle/>
          <a:p>
            <a:pPr indent="-228600">
              <a:spcBef>
                <a:spcPts val="600"/>
              </a:spcBef>
              <a:spcAft>
                <a:spcPts val="300"/>
              </a:spcAft>
            </a:pPr>
            <a:endParaRPr lang="en-US" dirty="0">
              <a:latin typeface="Century Gothic"/>
              <a:ea typeface="ＭＳ Ｐゴシック" charset="0"/>
              <a:cs typeface="Century Gothic"/>
            </a:endParaRPr>
          </a:p>
          <a:p>
            <a:pPr marL="115888" indent="-115888">
              <a:spcBef>
                <a:spcPts val="600"/>
              </a:spcBef>
              <a:spcAft>
                <a:spcPts val="600"/>
              </a:spcAft>
            </a:pPr>
            <a:endParaRPr lang="en-US" dirty="0">
              <a:latin typeface="Century Gothic"/>
              <a:ea typeface="ＭＳ Ｐゴシック" charset="0"/>
              <a:cs typeface="Century Gothic"/>
            </a:endParaRPr>
          </a:p>
        </p:txBody>
      </p:sp>
      <p:sp>
        <p:nvSpPr>
          <p:cNvPr id="15" name="Rectangle 14"/>
          <p:cNvSpPr/>
          <p:nvPr/>
        </p:nvSpPr>
        <p:spPr>
          <a:xfrm>
            <a:off x="944379" y="3030383"/>
            <a:ext cx="1018227" cy="923330"/>
          </a:xfrm>
          <a:prstGeom prst="rect">
            <a:avLst/>
          </a:prstGeom>
        </p:spPr>
        <p:txBody>
          <a:bodyPr wrap="none">
            <a:spAutoFit/>
          </a:bodyPr>
          <a:lstStyle/>
          <a:p>
            <a:r>
              <a:rPr lang="en-US" dirty="0" smtClean="0">
                <a:latin typeface="Arial"/>
                <a:cs typeface="Arial"/>
              </a:rPr>
              <a:t>1.6 µm</a:t>
            </a:r>
          </a:p>
          <a:p>
            <a:r>
              <a:rPr lang="en-US" dirty="0">
                <a:latin typeface="Arial"/>
                <a:cs typeface="Arial"/>
              </a:rPr>
              <a:t>w</a:t>
            </a:r>
            <a:r>
              <a:rPr lang="en-US" dirty="0" smtClean="0">
                <a:latin typeface="Arial"/>
                <a:cs typeface="Arial"/>
              </a:rPr>
              <a:t>indow</a:t>
            </a:r>
          </a:p>
          <a:p>
            <a:r>
              <a:rPr lang="en-US" dirty="0" smtClean="0">
                <a:latin typeface="Arial"/>
                <a:cs typeface="Arial"/>
              </a:rPr>
              <a:t>retrieval</a:t>
            </a:r>
            <a:endParaRPr lang="en-US" dirty="0">
              <a:latin typeface="Arial"/>
              <a:cs typeface="Arial"/>
            </a:endParaRPr>
          </a:p>
        </p:txBody>
      </p:sp>
      <p:sp>
        <p:nvSpPr>
          <p:cNvPr id="16" name="Rectangle 15"/>
          <p:cNvSpPr/>
          <p:nvPr/>
        </p:nvSpPr>
        <p:spPr>
          <a:xfrm>
            <a:off x="3639753" y="1858806"/>
            <a:ext cx="979755" cy="646331"/>
          </a:xfrm>
          <a:prstGeom prst="rect">
            <a:avLst/>
          </a:prstGeom>
        </p:spPr>
        <p:txBody>
          <a:bodyPr wrap="none">
            <a:spAutoFit/>
          </a:bodyPr>
          <a:lstStyle/>
          <a:p>
            <a:r>
              <a:rPr lang="en-US" dirty="0" smtClean="0">
                <a:latin typeface="Arial"/>
                <a:cs typeface="Arial"/>
              </a:rPr>
              <a:t>2.2 µm</a:t>
            </a:r>
          </a:p>
          <a:p>
            <a:r>
              <a:rPr lang="en-US" dirty="0" smtClean="0">
                <a:latin typeface="Arial"/>
                <a:cs typeface="Arial"/>
              </a:rPr>
              <a:t>window</a:t>
            </a:r>
            <a:endParaRPr lang="en-US" dirty="0">
              <a:latin typeface="Arial"/>
              <a:cs typeface="Arial"/>
            </a:endParaRPr>
          </a:p>
        </p:txBody>
      </p:sp>
      <p:sp>
        <p:nvSpPr>
          <p:cNvPr id="18" name="Rectangle 17"/>
          <p:cNvSpPr/>
          <p:nvPr/>
        </p:nvSpPr>
        <p:spPr>
          <a:xfrm>
            <a:off x="7028391" y="3036175"/>
            <a:ext cx="979755" cy="646331"/>
          </a:xfrm>
          <a:prstGeom prst="rect">
            <a:avLst/>
          </a:prstGeom>
        </p:spPr>
        <p:txBody>
          <a:bodyPr wrap="none">
            <a:spAutoFit/>
          </a:bodyPr>
          <a:lstStyle/>
          <a:p>
            <a:r>
              <a:rPr lang="en-US" dirty="0" smtClean="0">
                <a:latin typeface="Arial"/>
                <a:cs typeface="Arial"/>
              </a:rPr>
              <a:t>3.7 µm</a:t>
            </a:r>
          </a:p>
          <a:p>
            <a:r>
              <a:rPr lang="en-US" dirty="0" smtClean="0">
                <a:latin typeface="Arial"/>
                <a:cs typeface="Arial"/>
              </a:rPr>
              <a:t>window</a:t>
            </a:r>
            <a:endParaRPr lang="en-US" dirty="0">
              <a:latin typeface="Arial"/>
              <a:cs typeface="Arial"/>
            </a:endParaRPr>
          </a:p>
        </p:txBody>
      </p:sp>
    </p:spTree>
    <p:extLst>
      <p:ext uri="{BB962C8B-B14F-4D97-AF65-F5344CB8AC3E}">
        <p14:creationId xmlns:p14="http://schemas.microsoft.com/office/powerpoint/2010/main" val="14387272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25</a:t>
            </a:fld>
            <a:endParaRPr lang="en-US"/>
          </a:p>
        </p:txBody>
      </p:sp>
      <p:sp>
        <p:nvSpPr>
          <p:cNvPr id="17" name="Title 1"/>
          <p:cNvSpPr txBox="1">
            <a:spLocks/>
          </p:cNvSpPr>
          <p:nvPr/>
        </p:nvSpPr>
        <p:spPr>
          <a:xfrm>
            <a:off x="264718" y="266646"/>
            <a:ext cx="8693278" cy="895289"/>
          </a:xfrm>
          <a:prstGeom prst="rect">
            <a:avLst/>
          </a:prstGeom>
        </p:spPr>
        <p:txBody>
          <a:bodyPr vert="horz" lIns="91440" tIns="45720" rIns="91440" bIns="45720" rtlCol="0" anchor="t" anchorCtr="0">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spcBef>
                <a:spcPts val="0"/>
              </a:spcBef>
            </a:pPr>
            <a:r>
              <a:rPr lang="en-US" sz="2600" dirty="0"/>
              <a:t>MODAWG </a:t>
            </a:r>
            <a:r>
              <a:rPr lang="en-US" sz="2600" dirty="0" smtClean="0"/>
              <a:t>Global Gridded Mask &amp; CTP: Day Only</a:t>
            </a:r>
            <a:br>
              <a:rPr lang="en-US" sz="2600" dirty="0" smtClean="0"/>
            </a:br>
            <a:endParaRPr lang="en-US" sz="2600" baseline="30000" dirty="0"/>
          </a:p>
        </p:txBody>
      </p:sp>
      <p:grpSp>
        <p:nvGrpSpPr>
          <p:cNvPr id="9" name="Group 8"/>
          <p:cNvGrpSpPr/>
          <p:nvPr/>
        </p:nvGrpSpPr>
        <p:grpSpPr>
          <a:xfrm>
            <a:off x="858674" y="993156"/>
            <a:ext cx="7773782" cy="2202139"/>
            <a:chOff x="858674" y="906576"/>
            <a:chExt cx="7773782" cy="2202139"/>
          </a:xfrm>
        </p:grpSpPr>
        <p:sp>
          <p:nvSpPr>
            <p:cNvPr id="13" name="Rectangle 12"/>
            <p:cNvSpPr/>
            <p:nvPr/>
          </p:nvSpPr>
          <p:spPr>
            <a:xfrm>
              <a:off x="858674" y="909538"/>
              <a:ext cx="7307529" cy="219917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58674" y="2346968"/>
              <a:ext cx="7773782" cy="761747"/>
            </a:xfrm>
            <a:prstGeom prst="rect">
              <a:avLst/>
            </a:prstGeom>
          </p:spPr>
          <p:txBody>
            <a:bodyPr wrap="square">
              <a:spAutoFit/>
            </a:bodyPr>
            <a:lstStyle/>
            <a:p>
              <a:pPr indent="-228600">
                <a:spcBef>
                  <a:spcPts val="600"/>
                </a:spcBef>
                <a:spcAft>
                  <a:spcPts val="300"/>
                </a:spcAft>
              </a:pPr>
              <a:endParaRPr lang="en-US" dirty="0">
                <a:latin typeface="Century Gothic"/>
                <a:ea typeface="ＭＳ Ｐゴシック" charset="0"/>
                <a:cs typeface="Century Gothic"/>
              </a:endParaRPr>
            </a:p>
            <a:p>
              <a:pPr marL="115888" indent="-115888">
                <a:spcBef>
                  <a:spcPts val="600"/>
                </a:spcBef>
                <a:spcAft>
                  <a:spcPts val="600"/>
                </a:spcAft>
              </a:pPr>
              <a:endParaRPr lang="en-US" dirty="0">
                <a:latin typeface="Century Gothic"/>
                <a:ea typeface="ＭＳ Ｐゴシック" charset="0"/>
                <a:cs typeface="Century Gothic"/>
              </a:endParaRPr>
            </a:p>
          </p:txBody>
        </p:sp>
        <p:pic>
          <p:nvPicPr>
            <p:cNvPr id="2" name="Picture 1" descr="CF_CTP_CTH_myd06_iffaqua_iffnpp_day.eps"/>
            <p:cNvPicPr>
              <a:picLocks noChangeAspect="1"/>
            </p:cNvPicPr>
            <p:nvPr/>
          </p:nvPicPr>
          <p:blipFill rotWithShape="1">
            <a:blip r:embed="rId3">
              <a:extLst>
                <a:ext uri="{28A0092B-C50C-407E-A947-70E740481C1C}">
                  <a14:useLocalDpi xmlns:a14="http://schemas.microsoft.com/office/drawing/2010/main" val="0"/>
                </a:ext>
              </a:extLst>
            </a:blip>
            <a:srcRect l="62690"/>
            <a:stretch/>
          </p:blipFill>
          <p:spPr>
            <a:xfrm rot="16200000">
              <a:off x="3834435" y="-1530874"/>
              <a:ext cx="1977176" cy="6858000"/>
            </a:xfrm>
            <a:prstGeom prst="rect">
              <a:avLst/>
            </a:prstGeom>
          </p:spPr>
        </p:pic>
        <p:sp>
          <p:nvSpPr>
            <p:cNvPr id="3" name="Rectangle 2"/>
            <p:cNvSpPr/>
            <p:nvPr/>
          </p:nvSpPr>
          <p:spPr>
            <a:xfrm>
              <a:off x="2038203" y="908625"/>
              <a:ext cx="1300506" cy="369332"/>
            </a:xfrm>
            <a:prstGeom prst="rect">
              <a:avLst/>
            </a:prstGeom>
          </p:spPr>
          <p:txBody>
            <a:bodyPr wrap="none">
              <a:spAutoFit/>
            </a:bodyPr>
            <a:lstStyle/>
            <a:p>
              <a:pPr algn="ctr"/>
              <a:r>
                <a:rPr lang="en-US" b="1" dirty="0" smtClean="0">
                  <a:latin typeface="Arial"/>
                  <a:cs typeface="Arial"/>
                </a:rPr>
                <a:t>MODIS C6</a:t>
              </a:r>
              <a:endParaRPr lang="en-US" b="1" dirty="0"/>
            </a:p>
          </p:txBody>
        </p:sp>
        <p:sp>
          <p:nvSpPr>
            <p:cNvPr id="20" name="Rectangle 19"/>
            <p:cNvSpPr/>
            <p:nvPr/>
          </p:nvSpPr>
          <p:spPr>
            <a:xfrm>
              <a:off x="3547963" y="906576"/>
              <a:ext cx="2151025" cy="369332"/>
            </a:xfrm>
            <a:prstGeom prst="rect">
              <a:avLst/>
            </a:prstGeom>
          </p:spPr>
          <p:txBody>
            <a:bodyPr wrap="none">
              <a:spAutoFit/>
            </a:bodyPr>
            <a:lstStyle/>
            <a:p>
              <a:pPr algn="ctr"/>
              <a:r>
                <a:rPr lang="en-US" b="1" dirty="0" smtClean="0">
                  <a:latin typeface="Arial"/>
                  <a:cs typeface="Arial"/>
                </a:rPr>
                <a:t>MODAWG_MODIS</a:t>
              </a:r>
              <a:endParaRPr lang="en-US" b="1" dirty="0"/>
            </a:p>
          </p:txBody>
        </p:sp>
        <p:sp>
          <p:nvSpPr>
            <p:cNvPr id="21" name="Rectangle 20"/>
            <p:cNvSpPr/>
            <p:nvPr/>
          </p:nvSpPr>
          <p:spPr>
            <a:xfrm>
              <a:off x="5630332" y="925786"/>
              <a:ext cx="1997286" cy="369332"/>
            </a:xfrm>
            <a:prstGeom prst="rect">
              <a:avLst/>
            </a:prstGeom>
          </p:spPr>
          <p:txBody>
            <a:bodyPr wrap="none">
              <a:spAutoFit/>
            </a:bodyPr>
            <a:lstStyle/>
            <a:p>
              <a:pPr algn="ctr"/>
              <a:r>
                <a:rPr lang="en-US" b="1" dirty="0" smtClean="0">
                  <a:latin typeface="Arial"/>
                  <a:cs typeface="Arial"/>
                </a:rPr>
                <a:t>MODAWG_VIIRS</a:t>
              </a:r>
              <a:endParaRPr lang="en-US" b="1" dirty="0"/>
            </a:p>
          </p:txBody>
        </p:sp>
        <p:sp>
          <p:nvSpPr>
            <p:cNvPr id="22" name="Rectangle 21"/>
            <p:cNvSpPr/>
            <p:nvPr/>
          </p:nvSpPr>
          <p:spPr>
            <a:xfrm rot="16200000">
              <a:off x="652866" y="1677613"/>
              <a:ext cx="1095259" cy="646331"/>
            </a:xfrm>
            <a:prstGeom prst="rect">
              <a:avLst/>
            </a:prstGeom>
          </p:spPr>
          <p:txBody>
            <a:bodyPr wrap="none">
              <a:spAutoFit/>
            </a:bodyPr>
            <a:lstStyle/>
            <a:p>
              <a:pPr algn="ctr"/>
              <a:r>
                <a:rPr lang="en-US" b="1" dirty="0" smtClean="0">
                  <a:latin typeface="Arial"/>
                  <a:cs typeface="Arial"/>
                </a:rPr>
                <a:t>Cloud</a:t>
              </a:r>
            </a:p>
            <a:p>
              <a:pPr algn="ctr"/>
              <a:r>
                <a:rPr lang="en-US" b="1" dirty="0" smtClean="0">
                  <a:latin typeface="Arial"/>
                  <a:cs typeface="Arial"/>
                </a:rPr>
                <a:t>Fraction</a:t>
              </a:r>
              <a:endParaRPr lang="en-US" b="1" dirty="0"/>
            </a:p>
          </p:txBody>
        </p:sp>
      </p:grpSp>
    </p:spTree>
    <p:extLst>
      <p:ext uri="{BB962C8B-B14F-4D97-AF65-F5344CB8AC3E}">
        <p14:creationId xmlns:p14="http://schemas.microsoft.com/office/powerpoint/2010/main" val="3967940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26</a:t>
            </a:fld>
            <a:endParaRPr lang="en-US"/>
          </a:p>
        </p:txBody>
      </p:sp>
      <p:sp>
        <p:nvSpPr>
          <p:cNvPr id="17" name="Title 1"/>
          <p:cNvSpPr txBox="1">
            <a:spLocks/>
          </p:cNvSpPr>
          <p:nvPr/>
        </p:nvSpPr>
        <p:spPr>
          <a:xfrm>
            <a:off x="264718" y="266646"/>
            <a:ext cx="8693278" cy="895289"/>
          </a:xfrm>
          <a:prstGeom prst="rect">
            <a:avLst/>
          </a:prstGeom>
        </p:spPr>
        <p:txBody>
          <a:bodyPr vert="horz" lIns="91440" tIns="45720" rIns="91440" bIns="45720" rtlCol="0" anchor="t" anchorCtr="0">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spcBef>
                <a:spcPts val="0"/>
              </a:spcBef>
            </a:pPr>
            <a:r>
              <a:rPr lang="en-US" sz="2600" dirty="0"/>
              <a:t>MODAWG </a:t>
            </a:r>
            <a:r>
              <a:rPr lang="en-US" sz="2600" dirty="0" smtClean="0"/>
              <a:t>Global Gridded Mask &amp; CTP: Day Only</a:t>
            </a:r>
            <a:br>
              <a:rPr lang="en-US" sz="2600" dirty="0" smtClean="0"/>
            </a:br>
            <a:endParaRPr lang="en-US" sz="2600" baseline="30000" dirty="0"/>
          </a:p>
        </p:txBody>
      </p:sp>
      <p:grpSp>
        <p:nvGrpSpPr>
          <p:cNvPr id="9" name="Group 8"/>
          <p:cNvGrpSpPr/>
          <p:nvPr/>
        </p:nvGrpSpPr>
        <p:grpSpPr>
          <a:xfrm>
            <a:off x="858674" y="993156"/>
            <a:ext cx="7773782" cy="5302327"/>
            <a:chOff x="858674" y="906576"/>
            <a:chExt cx="7773782" cy="5302327"/>
          </a:xfrm>
        </p:grpSpPr>
        <p:sp>
          <p:nvSpPr>
            <p:cNvPr id="13" name="Rectangle 12"/>
            <p:cNvSpPr/>
            <p:nvPr/>
          </p:nvSpPr>
          <p:spPr>
            <a:xfrm>
              <a:off x="858674" y="909538"/>
              <a:ext cx="7307529" cy="529936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58674" y="2346968"/>
              <a:ext cx="7773782" cy="761747"/>
            </a:xfrm>
            <a:prstGeom prst="rect">
              <a:avLst/>
            </a:prstGeom>
          </p:spPr>
          <p:txBody>
            <a:bodyPr wrap="square">
              <a:spAutoFit/>
            </a:bodyPr>
            <a:lstStyle/>
            <a:p>
              <a:pPr indent="-228600">
                <a:spcBef>
                  <a:spcPts val="600"/>
                </a:spcBef>
                <a:spcAft>
                  <a:spcPts val="300"/>
                </a:spcAft>
              </a:pPr>
              <a:endParaRPr lang="en-US" dirty="0">
                <a:latin typeface="Century Gothic"/>
                <a:ea typeface="ＭＳ Ｐゴシック" charset="0"/>
                <a:cs typeface="Century Gothic"/>
              </a:endParaRPr>
            </a:p>
            <a:p>
              <a:pPr marL="115888" indent="-115888">
                <a:spcBef>
                  <a:spcPts val="600"/>
                </a:spcBef>
                <a:spcAft>
                  <a:spcPts val="600"/>
                </a:spcAft>
              </a:pPr>
              <a:endParaRPr lang="en-US" dirty="0">
                <a:latin typeface="Century Gothic"/>
                <a:ea typeface="ＭＳ Ｐゴシック" charset="0"/>
                <a:cs typeface="Century Gothic"/>
              </a:endParaRPr>
            </a:p>
          </p:txBody>
        </p:sp>
        <p:pic>
          <p:nvPicPr>
            <p:cNvPr id="2" name="Picture 1" descr="CF_CTP_CTH_myd06_iffaqua_iffnpp_day.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173341" y="130220"/>
              <a:ext cx="5299364" cy="6858000"/>
            </a:xfrm>
            <a:prstGeom prst="rect">
              <a:avLst/>
            </a:prstGeom>
          </p:spPr>
        </p:pic>
        <p:sp>
          <p:nvSpPr>
            <p:cNvPr id="3" name="Rectangle 2"/>
            <p:cNvSpPr/>
            <p:nvPr/>
          </p:nvSpPr>
          <p:spPr>
            <a:xfrm>
              <a:off x="2038203" y="908625"/>
              <a:ext cx="1300506" cy="369332"/>
            </a:xfrm>
            <a:prstGeom prst="rect">
              <a:avLst/>
            </a:prstGeom>
          </p:spPr>
          <p:txBody>
            <a:bodyPr wrap="none">
              <a:spAutoFit/>
            </a:bodyPr>
            <a:lstStyle/>
            <a:p>
              <a:pPr algn="ctr"/>
              <a:r>
                <a:rPr lang="en-US" b="1" dirty="0" smtClean="0">
                  <a:latin typeface="Arial"/>
                  <a:cs typeface="Arial"/>
                </a:rPr>
                <a:t>MODIS C6</a:t>
              </a:r>
              <a:endParaRPr lang="en-US" b="1" dirty="0"/>
            </a:p>
          </p:txBody>
        </p:sp>
        <p:sp>
          <p:nvSpPr>
            <p:cNvPr id="20" name="Rectangle 19"/>
            <p:cNvSpPr/>
            <p:nvPr/>
          </p:nvSpPr>
          <p:spPr>
            <a:xfrm>
              <a:off x="3547963" y="906576"/>
              <a:ext cx="2151025" cy="369332"/>
            </a:xfrm>
            <a:prstGeom prst="rect">
              <a:avLst/>
            </a:prstGeom>
          </p:spPr>
          <p:txBody>
            <a:bodyPr wrap="none">
              <a:spAutoFit/>
            </a:bodyPr>
            <a:lstStyle/>
            <a:p>
              <a:pPr algn="ctr"/>
              <a:r>
                <a:rPr lang="en-US" b="1" dirty="0" smtClean="0">
                  <a:latin typeface="Arial"/>
                  <a:cs typeface="Arial"/>
                </a:rPr>
                <a:t>MODAWG_MODIS</a:t>
              </a:r>
              <a:endParaRPr lang="en-US" b="1" dirty="0"/>
            </a:p>
          </p:txBody>
        </p:sp>
        <p:sp>
          <p:nvSpPr>
            <p:cNvPr id="21" name="Rectangle 20"/>
            <p:cNvSpPr/>
            <p:nvPr/>
          </p:nvSpPr>
          <p:spPr>
            <a:xfrm>
              <a:off x="5630332" y="925786"/>
              <a:ext cx="1997286" cy="369332"/>
            </a:xfrm>
            <a:prstGeom prst="rect">
              <a:avLst/>
            </a:prstGeom>
          </p:spPr>
          <p:txBody>
            <a:bodyPr wrap="none">
              <a:spAutoFit/>
            </a:bodyPr>
            <a:lstStyle/>
            <a:p>
              <a:pPr algn="ctr"/>
              <a:r>
                <a:rPr lang="en-US" b="1" dirty="0" smtClean="0">
                  <a:latin typeface="Arial"/>
                  <a:cs typeface="Arial"/>
                </a:rPr>
                <a:t>MODAWG_VIIRS</a:t>
              </a:r>
              <a:endParaRPr lang="en-US" b="1" dirty="0"/>
            </a:p>
          </p:txBody>
        </p:sp>
        <p:sp>
          <p:nvSpPr>
            <p:cNvPr id="22" name="Rectangle 21"/>
            <p:cNvSpPr/>
            <p:nvPr/>
          </p:nvSpPr>
          <p:spPr>
            <a:xfrm rot="16200000">
              <a:off x="652866" y="1677613"/>
              <a:ext cx="1095259" cy="646331"/>
            </a:xfrm>
            <a:prstGeom prst="rect">
              <a:avLst/>
            </a:prstGeom>
          </p:spPr>
          <p:txBody>
            <a:bodyPr wrap="none">
              <a:spAutoFit/>
            </a:bodyPr>
            <a:lstStyle/>
            <a:p>
              <a:pPr algn="ctr"/>
              <a:r>
                <a:rPr lang="en-US" b="1" dirty="0" smtClean="0">
                  <a:latin typeface="Arial"/>
                  <a:cs typeface="Arial"/>
                </a:rPr>
                <a:t>Cloud</a:t>
              </a:r>
            </a:p>
            <a:p>
              <a:pPr algn="ctr"/>
              <a:r>
                <a:rPr lang="en-US" b="1" dirty="0" smtClean="0">
                  <a:latin typeface="Arial"/>
                  <a:cs typeface="Arial"/>
                </a:rPr>
                <a:t>Fraction</a:t>
              </a:r>
              <a:endParaRPr lang="en-US" b="1" dirty="0"/>
            </a:p>
          </p:txBody>
        </p:sp>
        <p:sp>
          <p:nvSpPr>
            <p:cNvPr id="23" name="Rectangle 22"/>
            <p:cNvSpPr/>
            <p:nvPr/>
          </p:nvSpPr>
          <p:spPr>
            <a:xfrm rot="16200000">
              <a:off x="287148" y="3333179"/>
              <a:ext cx="1814018" cy="646331"/>
            </a:xfrm>
            <a:prstGeom prst="rect">
              <a:avLst/>
            </a:prstGeom>
          </p:spPr>
          <p:txBody>
            <a:bodyPr wrap="none">
              <a:spAutoFit/>
            </a:bodyPr>
            <a:lstStyle/>
            <a:p>
              <a:pPr algn="ctr"/>
              <a:r>
                <a:rPr lang="en-US" b="1" dirty="0" smtClean="0">
                  <a:latin typeface="Arial"/>
                  <a:cs typeface="Arial"/>
                </a:rPr>
                <a:t>Cloud-Top</a:t>
              </a:r>
            </a:p>
            <a:p>
              <a:pPr algn="ctr"/>
              <a:r>
                <a:rPr lang="en-US" b="1" dirty="0" smtClean="0">
                  <a:latin typeface="Arial"/>
                  <a:cs typeface="Arial"/>
                </a:rPr>
                <a:t>Pressure (</a:t>
              </a:r>
              <a:r>
                <a:rPr lang="en-US" b="1" dirty="0" err="1" smtClean="0">
                  <a:latin typeface="Arial"/>
                  <a:cs typeface="Arial"/>
                </a:rPr>
                <a:t>hPa</a:t>
              </a:r>
              <a:r>
                <a:rPr lang="en-US" b="1" dirty="0" smtClean="0">
                  <a:latin typeface="Arial"/>
                  <a:cs typeface="Arial"/>
                </a:rPr>
                <a:t>)</a:t>
              </a:r>
              <a:endParaRPr lang="en-US" b="1" dirty="0"/>
            </a:p>
          </p:txBody>
        </p:sp>
        <p:sp>
          <p:nvSpPr>
            <p:cNvPr id="24" name="Rectangle 23"/>
            <p:cNvSpPr/>
            <p:nvPr/>
          </p:nvSpPr>
          <p:spPr>
            <a:xfrm rot="16200000">
              <a:off x="475124" y="4978729"/>
              <a:ext cx="1454244" cy="646331"/>
            </a:xfrm>
            <a:prstGeom prst="rect">
              <a:avLst/>
            </a:prstGeom>
          </p:spPr>
          <p:txBody>
            <a:bodyPr wrap="none">
              <a:spAutoFit/>
            </a:bodyPr>
            <a:lstStyle/>
            <a:p>
              <a:pPr algn="ctr"/>
              <a:r>
                <a:rPr lang="en-US" b="1" dirty="0" smtClean="0">
                  <a:latin typeface="Arial"/>
                  <a:cs typeface="Arial"/>
                </a:rPr>
                <a:t>Cloud-Top</a:t>
              </a:r>
            </a:p>
            <a:p>
              <a:pPr algn="ctr"/>
              <a:r>
                <a:rPr lang="en-US" b="1" dirty="0" smtClean="0">
                  <a:latin typeface="Arial"/>
                  <a:cs typeface="Arial"/>
                </a:rPr>
                <a:t>Height (km)</a:t>
              </a:r>
              <a:endParaRPr lang="en-US" b="1" dirty="0"/>
            </a:p>
          </p:txBody>
        </p:sp>
      </p:grpSp>
    </p:spTree>
    <p:extLst>
      <p:ext uri="{BB962C8B-B14F-4D97-AF65-F5344CB8AC3E}">
        <p14:creationId xmlns:p14="http://schemas.microsoft.com/office/powerpoint/2010/main" val="29445606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27</a:t>
            </a:fld>
            <a:endParaRPr lang="en-US"/>
          </a:p>
        </p:txBody>
      </p:sp>
      <p:sp>
        <p:nvSpPr>
          <p:cNvPr id="16" name="Title 1"/>
          <p:cNvSpPr txBox="1">
            <a:spLocks/>
          </p:cNvSpPr>
          <p:nvPr/>
        </p:nvSpPr>
        <p:spPr>
          <a:xfrm>
            <a:off x="264718" y="266646"/>
            <a:ext cx="8693278" cy="895289"/>
          </a:xfrm>
          <a:prstGeom prst="rect">
            <a:avLst/>
          </a:prstGeom>
        </p:spPr>
        <p:txBody>
          <a:bodyPr vert="horz" lIns="91440" tIns="45720" rIns="91440" bIns="45720" rtlCol="0" anchor="t" anchorCtr="0">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spcBef>
                <a:spcPts val="0"/>
              </a:spcBef>
            </a:pPr>
            <a:r>
              <a:rPr lang="en-US" sz="2600" dirty="0"/>
              <a:t>MODAWG </a:t>
            </a:r>
            <a:r>
              <a:rPr lang="en-US" sz="2600" dirty="0" smtClean="0"/>
              <a:t>Global Gridded COT</a:t>
            </a:r>
            <a:br>
              <a:rPr lang="en-US" sz="2600" dirty="0" smtClean="0"/>
            </a:br>
            <a:endParaRPr lang="en-US" sz="2600" baseline="30000" dirty="0"/>
          </a:p>
        </p:txBody>
      </p:sp>
      <p:grpSp>
        <p:nvGrpSpPr>
          <p:cNvPr id="11" name="Group 10"/>
          <p:cNvGrpSpPr/>
          <p:nvPr/>
        </p:nvGrpSpPr>
        <p:grpSpPr>
          <a:xfrm>
            <a:off x="858674" y="993156"/>
            <a:ext cx="7773782" cy="3701519"/>
            <a:chOff x="858674" y="993156"/>
            <a:chExt cx="7773782" cy="3701519"/>
          </a:xfrm>
        </p:grpSpPr>
        <p:sp>
          <p:nvSpPr>
            <p:cNvPr id="13" name="Rectangle 12"/>
            <p:cNvSpPr/>
            <p:nvPr/>
          </p:nvSpPr>
          <p:spPr>
            <a:xfrm>
              <a:off x="858674" y="996119"/>
              <a:ext cx="7307529" cy="3698556"/>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58674" y="2433548"/>
              <a:ext cx="7773782" cy="761747"/>
            </a:xfrm>
            <a:prstGeom prst="rect">
              <a:avLst/>
            </a:prstGeom>
          </p:spPr>
          <p:txBody>
            <a:bodyPr wrap="square">
              <a:spAutoFit/>
            </a:bodyPr>
            <a:lstStyle/>
            <a:p>
              <a:pPr indent="-228600">
                <a:spcBef>
                  <a:spcPts val="600"/>
                </a:spcBef>
                <a:spcAft>
                  <a:spcPts val="300"/>
                </a:spcAft>
              </a:pPr>
              <a:endParaRPr lang="en-US" dirty="0">
                <a:latin typeface="Century Gothic"/>
                <a:ea typeface="ＭＳ Ｐゴシック" charset="0"/>
                <a:cs typeface="Century Gothic"/>
              </a:endParaRPr>
            </a:p>
            <a:p>
              <a:pPr marL="115888" indent="-115888">
                <a:spcBef>
                  <a:spcPts val="600"/>
                </a:spcBef>
                <a:spcAft>
                  <a:spcPts val="600"/>
                </a:spcAft>
              </a:pPr>
              <a:endParaRPr lang="en-US" dirty="0">
                <a:latin typeface="Century Gothic"/>
                <a:ea typeface="ＭＳ Ｐゴシック" charset="0"/>
                <a:cs typeface="Century Gothic"/>
              </a:endParaRPr>
            </a:p>
          </p:txBody>
        </p:sp>
        <p:sp>
          <p:nvSpPr>
            <p:cNvPr id="3" name="Rectangle 2"/>
            <p:cNvSpPr/>
            <p:nvPr/>
          </p:nvSpPr>
          <p:spPr>
            <a:xfrm>
              <a:off x="2038203" y="995205"/>
              <a:ext cx="1300506" cy="369332"/>
            </a:xfrm>
            <a:prstGeom prst="rect">
              <a:avLst/>
            </a:prstGeom>
          </p:spPr>
          <p:txBody>
            <a:bodyPr wrap="none">
              <a:spAutoFit/>
            </a:bodyPr>
            <a:lstStyle/>
            <a:p>
              <a:pPr algn="ctr"/>
              <a:r>
                <a:rPr lang="en-US" b="1" dirty="0" smtClean="0">
                  <a:latin typeface="Arial"/>
                  <a:cs typeface="Arial"/>
                </a:rPr>
                <a:t>MODIS C6</a:t>
              </a:r>
              <a:endParaRPr lang="en-US" b="1" dirty="0"/>
            </a:p>
          </p:txBody>
        </p:sp>
        <p:sp>
          <p:nvSpPr>
            <p:cNvPr id="20" name="Rectangle 19"/>
            <p:cNvSpPr/>
            <p:nvPr/>
          </p:nvSpPr>
          <p:spPr>
            <a:xfrm>
              <a:off x="3547963" y="993156"/>
              <a:ext cx="2151025" cy="369332"/>
            </a:xfrm>
            <a:prstGeom prst="rect">
              <a:avLst/>
            </a:prstGeom>
          </p:spPr>
          <p:txBody>
            <a:bodyPr wrap="none">
              <a:spAutoFit/>
            </a:bodyPr>
            <a:lstStyle/>
            <a:p>
              <a:pPr algn="ctr"/>
              <a:r>
                <a:rPr lang="en-US" b="1" dirty="0" smtClean="0">
                  <a:latin typeface="Arial"/>
                  <a:cs typeface="Arial"/>
                </a:rPr>
                <a:t>MODAWG_MODIS</a:t>
              </a:r>
              <a:endParaRPr lang="en-US" b="1" dirty="0"/>
            </a:p>
          </p:txBody>
        </p:sp>
        <p:sp>
          <p:nvSpPr>
            <p:cNvPr id="21" name="Rectangle 20"/>
            <p:cNvSpPr/>
            <p:nvPr/>
          </p:nvSpPr>
          <p:spPr>
            <a:xfrm>
              <a:off x="5630332" y="1012366"/>
              <a:ext cx="1997286" cy="369332"/>
            </a:xfrm>
            <a:prstGeom prst="rect">
              <a:avLst/>
            </a:prstGeom>
          </p:spPr>
          <p:txBody>
            <a:bodyPr wrap="none">
              <a:spAutoFit/>
            </a:bodyPr>
            <a:lstStyle/>
            <a:p>
              <a:pPr algn="ctr"/>
              <a:r>
                <a:rPr lang="en-US" b="1" dirty="0" smtClean="0">
                  <a:latin typeface="Arial"/>
                  <a:cs typeface="Arial"/>
                </a:rPr>
                <a:t>MODAWG_VIIRS</a:t>
              </a:r>
              <a:endParaRPr lang="en-US" b="1" dirty="0"/>
            </a:p>
          </p:txBody>
        </p:sp>
        <p:sp>
          <p:nvSpPr>
            <p:cNvPr id="22" name="Rectangle 21"/>
            <p:cNvSpPr/>
            <p:nvPr/>
          </p:nvSpPr>
          <p:spPr>
            <a:xfrm rot="16200000">
              <a:off x="486339" y="2018132"/>
              <a:ext cx="1428321" cy="369332"/>
            </a:xfrm>
            <a:prstGeom prst="rect">
              <a:avLst/>
            </a:prstGeom>
          </p:spPr>
          <p:txBody>
            <a:bodyPr wrap="none">
              <a:spAutoFit/>
            </a:bodyPr>
            <a:lstStyle/>
            <a:p>
              <a:pPr algn="ctr"/>
              <a:r>
                <a:rPr lang="en-US" b="1" dirty="0" smtClean="0">
                  <a:latin typeface="Arial"/>
                  <a:cs typeface="Arial"/>
                </a:rPr>
                <a:t>COT Liquid</a:t>
              </a:r>
              <a:endParaRPr lang="en-US" b="1" dirty="0"/>
            </a:p>
          </p:txBody>
        </p:sp>
        <p:sp>
          <p:nvSpPr>
            <p:cNvPr id="23" name="Rectangle 22"/>
            <p:cNvSpPr/>
            <p:nvPr/>
          </p:nvSpPr>
          <p:spPr>
            <a:xfrm rot="16200000">
              <a:off x="665690" y="3587118"/>
              <a:ext cx="1056937" cy="369332"/>
            </a:xfrm>
            <a:prstGeom prst="rect">
              <a:avLst/>
            </a:prstGeom>
          </p:spPr>
          <p:txBody>
            <a:bodyPr wrap="none">
              <a:spAutoFit/>
            </a:bodyPr>
            <a:lstStyle/>
            <a:p>
              <a:pPr algn="ctr"/>
              <a:r>
                <a:rPr lang="en-US" b="1" dirty="0" smtClean="0">
                  <a:latin typeface="Arial"/>
                  <a:cs typeface="Arial"/>
                </a:rPr>
                <a:t>COT Ice</a:t>
              </a:r>
              <a:endParaRPr lang="en-US" b="1" dirty="0"/>
            </a:p>
          </p:txBody>
        </p:sp>
        <p:pic>
          <p:nvPicPr>
            <p:cNvPr id="8" name="Picture 7" descr="RF_re_tau_myd06_iffaqua_iffnpp_ice.eps"/>
            <p:cNvPicPr>
              <a:picLocks noChangeAspect="1"/>
            </p:cNvPicPr>
            <p:nvPr/>
          </p:nvPicPr>
          <p:blipFill rotWithShape="1">
            <a:blip r:embed="rId3">
              <a:extLst>
                <a:ext uri="{28A0092B-C50C-407E-A947-70E740481C1C}">
                  <a14:useLocalDpi xmlns:a14="http://schemas.microsoft.com/office/drawing/2010/main" val="0"/>
                </a:ext>
              </a:extLst>
            </a:blip>
            <a:srcRect r="66204"/>
            <a:stretch/>
          </p:blipFill>
          <p:spPr>
            <a:xfrm rot="16200000">
              <a:off x="3922806" y="370191"/>
              <a:ext cx="1790965" cy="6858000"/>
            </a:xfrm>
            <a:prstGeom prst="rect">
              <a:avLst/>
            </a:prstGeom>
          </p:spPr>
        </p:pic>
        <p:pic>
          <p:nvPicPr>
            <p:cNvPr id="10" name="Picture 9" descr="RF_re_tau_myd06_iffaqua_iffnpp_liquid.eps"/>
            <p:cNvPicPr>
              <a:picLocks noChangeAspect="1"/>
            </p:cNvPicPr>
            <p:nvPr/>
          </p:nvPicPr>
          <p:blipFill rotWithShape="1">
            <a:blip r:embed="rId4">
              <a:extLst>
                <a:ext uri="{28A0092B-C50C-407E-A947-70E740481C1C}">
                  <a14:useLocalDpi xmlns:a14="http://schemas.microsoft.com/office/drawing/2010/main" val="0"/>
                </a:ext>
              </a:extLst>
            </a:blip>
            <a:srcRect r="67530"/>
            <a:stretch/>
          </p:blipFill>
          <p:spPr>
            <a:xfrm rot="16200000">
              <a:off x="3948992" y="-1182188"/>
              <a:ext cx="1720731" cy="6858000"/>
            </a:xfrm>
            <a:prstGeom prst="rect">
              <a:avLst/>
            </a:prstGeom>
          </p:spPr>
        </p:pic>
      </p:grpSp>
    </p:spTree>
    <p:extLst>
      <p:ext uri="{BB962C8B-B14F-4D97-AF65-F5344CB8AC3E}">
        <p14:creationId xmlns:p14="http://schemas.microsoft.com/office/powerpoint/2010/main" val="13225192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28</a:t>
            </a:fld>
            <a:endParaRPr lang="en-US"/>
          </a:p>
        </p:txBody>
      </p:sp>
      <p:sp>
        <p:nvSpPr>
          <p:cNvPr id="16" name="Title 1"/>
          <p:cNvSpPr txBox="1">
            <a:spLocks/>
          </p:cNvSpPr>
          <p:nvPr/>
        </p:nvSpPr>
        <p:spPr>
          <a:xfrm>
            <a:off x="264718" y="266646"/>
            <a:ext cx="8693278" cy="895289"/>
          </a:xfrm>
          <a:prstGeom prst="rect">
            <a:avLst/>
          </a:prstGeom>
        </p:spPr>
        <p:txBody>
          <a:bodyPr vert="horz" lIns="91440" tIns="45720" rIns="91440" bIns="45720" rtlCol="0" anchor="t" anchorCtr="0">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spcBef>
                <a:spcPts val="0"/>
              </a:spcBef>
            </a:pPr>
            <a:r>
              <a:rPr lang="en-US" sz="2600" dirty="0"/>
              <a:t>MODAWG </a:t>
            </a:r>
            <a:r>
              <a:rPr lang="en-US" sz="2600" dirty="0" smtClean="0"/>
              <a:t>Global Gridded COT</a:t>
            </a:r>
            <a:br>
              <a:rPr lang="en-US" sz="2600" dirty="0" smtClean="0"/>
            </a:br>
            <a:endParaRPr lang="en-US" sz="2600" baseline="30000" dirty="0"/>
          </a:p>
        </p:txBody>
      </p:sp>
      <p:grpSp>
        <p:nvGrpSpPr>
          <p:cNvPr id="9" name="Group 8"/>
          <p:cNvGrpSpPr/>
          <p:nvPr/>
        </p:nvGrpSpPr>
        <p:grpSpPr>
          <a:xfrm>
            <a:off x="858674" y="993156"/>
            <a:ext cx="7773782" cy="3701519"/>
            <a:chOff x="858674" y="993156"/>
            <a:chExt cx="7773782" cy="3701519"/>
          </a:xfrm>
        </p:grpSpPr>
        <p:sp>
          <p:nvSpPr>
            <p:cNvPr id="13" name="Rectangle 12"/>
            <p:cNvSpPr/>
            <p:nvPr/>
          </p:nvSpPr>
          <p:spPr>
            <a:xfrm>
              <a:off x="858674" y="996119"/>
              <a:ext cx="7307529" cy="3698556"/>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58674" y="2433548"/>
              <a:ext cx="7773782" cy="761747"/>
            </a:xfrm>
            <a:prstGeom prst="rect">
              <a:avLst/>
            </a:prstGeom>
          </p:spPr>
          <p:txBody>
            <a:bodyPr wrap="square">
              <a:spAutoFit/>
            </a:bodyPr>
            <a:lstStyle/>
            <a:p>
              <a:pPr indent="-228600">
                <a:spcBef>
                  <a:spcPts val="600"/>
                </a:spcBef>
                <a:spcAft>
                  <a:spcPts val="300"/>
                </a:spcAft>
              </a:pPr>
              <a:endParaRPr lang="en-US" dirty="0">
                <a:latin typeface="Century Gothic"/>
                <a:ea typeface="ＭＳ Ｐゴシック" charset="0"/>
                <a:cs typeface="Century Gothic"/>
              </a:endParaRPr>
            </a:p>
            <a:p>
              <a:pPr marL="115888" indent="-115888">
                <a:spcBef>
                  <a:spcPts val="600"/>
                </a:spcBef>
                <a:spcAft>
                  <a:spcPts val="600"/>
                </a:spcAft>
              </a:pPr>
              <a:endParaRPr lang="en-US" dirty="0">
                <a:latin typeface="Century Gothic"/>
                <a:ea typeface="ＭＳ Ｐゴシック" charset="0"/>
                <a:cs typeface="Century Gothic"/>
              </a:endParaRPr>
            </a:p>
          </p:txBody>
        </p:sp>
        <p:sp>
          <p:nvSpPr>
            <p:cNvPr id="3" name="Rectangle 2"/>
            <p:cNvSpPr/>
            <p:nvPr/>
          </p:nvSpPr>
          <p:spPr>
            <a:xfrm>
              <a:off x="2038203" y="995205"/>
              <a:ext cx="1300506" cy="369332"/>
            </a:xfrm>
            <a:prstGeom prst="rect">
              <a:avLst/>
            </a:prstGeom>
          </p:spPr>
          <p:txBody>
            <a:bodyPr wrap="none">
              <a:spAutoFit/>
            </a:bodyPr>
            <a:lstStyle/>
            <a:p>
              <a:pPr algn="ctr"/>
              <a:r>
                <a:rPr lang="en-US" b="1" dirty="0" smtClean="0">
                  <a:latin typeface="Arial"/>
                  <a:cs typeface="Arial"/>
                </a:rPr>
                <a:t>MODIS C6</a:t>
              </a:r>
              <a:endParaRPr lang="en-US" b="1" dirty="0"/>
            </a:p>
          </p:txBody>
        </p:sp>
        <p:sp>
          <p:nvSpPr>
            <p:cNvPr id="20" name="Rectangle 19"/>
            <p:cNvSpPr/>
            <p:nvPr/>
          </p:nvSpPr>
          <p:spPr>
            <a:xfrm>
              <a:off x="3547963" y="993156"/>
              <a:ext cx="2151025" cy="369332"/>
            </a:xfrm>
            <a:prstGeom prst="rect">
              <a:avLst/>
            </a:prstGeom>
          </p:spPr>
          <p:txBody>
            <a:bodyPr wrap="none">
              <a:spAutoFit/>
            </a:bodyPr>
            <a:lstStyle/>
            <a:p>
              <a:pPr algn="ctr"/>
              <a:r>
                <a:rPr lang="en-US" b="1" dirty="0" smtClean="0">
                  <a:latin typeface="Arial"/>
                  <a:cs typeface="Arial"/>
                </a:rPr>
                <a:t>MODAWG_MODIS</a:t>
              </a:r>
              <a:endParaRPr lang="en-US" b="1" dirty="0"/>
            </a:p>
          </p:txBody>
        </p:sp>
        <p:sp>
          <p:nvSpPr>
            <p:cNvPr id="21" name="Rectangle 20"/>
            <p:cNvSpPr/>
            <p:nvPr/>
          </p:nvSpPr>
          <p:spPr>
            <a:xfrm>
              <a:off x="5630332" y="1012366"/>
              <a:ext cx="1997286" cy="369332"/>
            </a:xfrm>
            <a:prstGeom prst="rect">
              <a:avLst/>
            </a:prstGeom>
          </p:spPr>
          <p:txBody>
            <a:bodyPr wrap="none">
              <a:spAutoFit/>
            </a:bodyPr>
            <a:lstStyle/>
            <a:p>
              <a:pPr algn="ctr"/>
              <a:r>
                <a:rPr lang="en-US" b="1" dirty="0" smtClean="0">
                  <a:latin typeface="Arial"/>
                  <a:cs typeface="Arial"/>
                </a:rPr>
                <a:t>MODAWG_VIIRS</a:t>
              </a:r>
              <a:endParaRPr lang="en-US" b="1" dirty="0"/>
            </a:p>
          </p:txBody>
        </p:sp>
        <p:sp>
          <p:nvSpPr>
            <p:cNvPr id="22" name="Rectangle 21"/>
            <p:cNvSpPr/>
            <p:nvPr/>
          </p:nvSpPr>
          <p:spPr>
            <a:xfrm rot="16200000">
              <a:off x="576114" y="2018132"/>
              <a:ext cx="1248772" cy="369332"/>
            </a:xfrm>
            <a:prstGeom prst="rect">
              <a:avLst/>
            </a:prstGeom>
          </p:spPr>
          <p:txBody>
            <a:bodyPr wrap="none">
              <a:spAutoFit/>
            </a:bodyPr>
            <a:lstStyle/>
            <a:p>
              <a:pPr algn="ctr"/>
              <a:r>
                <a:rPr lang="en-US" b="1" dirty="0" smtClean="0">
                  <a:latin typeface="Arial"/>
                  <a:cs typeface="Arial"/>
                </a:rPr>
                <a:t>RF Liquid</a:t>
              </a:r>
              <a:endParaRPr lang="en-US" b="1" dirty="0"/>
            </a:p>
          </p:txBody>
        </p:sp>
        <p:sp>
          <p:nvSpPr>
            <p:cNvPr id="23" name="Rectangle 22"/>
            <p:cNvSpPr/>
            <p:nvPr/>
          </p:nvSpPr>
          <p:spPr>
            <a:xfrm rot="16200000">
              <a:off x="755464" y="3587118"/>
              <a:ext cx="877389" cy="369332"/>
            </a:xfrm>
            <a:prstGeom prst="rect">
              <a:avLst/>
            </a:prstGeom>
          </p:spPr>
          <p:txBody>
            <a:bodyPr wrap="none">
              <a:spAutoFit/>
            </a:bodyPr>
            <a:lstStyle/>
            <a:p>
              <a:pPr algn="ctr"/>
              <a:r>
                <a:rPr lang="en-US" b="1" dirty="0" smtClean="0">
                  <a:latin typeface="Arial"/>
                  <a:cs typeface="Arial"/>
                </a:rPr>
                <a:t>RF Ice</a:t>
              </a:r>
              <a:endParaRPr lang="en-US" b="1" dirty="0"/>
            </a:p>
          </p:txBody>
        </p:sp>
        <p:pic>
          <p:nvPicPr>
            <p:cNvPr id="17" name="Picture 16" descr="RF_re_tau_myd06_iffaqua_iffnpp_ice.eps"/>
            <p:cNvPicPr>
              <a:picLocks noChangeAspect="1"/>
            </p:cNvPicPr>
            <p:nvPr/>
          </p:nvPicPr>
          <p:blipFill rotWithShape="1">
            <a:blip r:embed="rId3">
              <a:extLst>
                <a:ext uri="{28A0092B-C50C-407E-A947-70E740481C1C}">
                  <a14:useLocalDpi xmlns:a14="http://schemas.microsoft.com/office/drawing/2010/main" val="0"/>
                </a:ext>
              </a:extLst>
            </a:blip>
            <a:srcRect l="62115" r="7157"/>
            <a:stretch/>
          </p:blipFill>
          <p:spPr>
            <a:xfrm rot="16200000">
              <a:off x="4004099" y="332189"/>
              <a:ext cx="1628380" cy="6858000"/>
            </a:xfrm>
            <a:prstGeom prst="rect">
              <a:avLst/>
            </a:prstGeom>
          </p:spPr>
        </p:pic>
        <p:pic>
          <p:nvPicPr>
            <p:cNvPr id="18" name="Picture 17" descr="RF_re_tau_myd06_iffaqua_iffnpp_liquid.eps"/>
            <p:cNvPicPr>
              <a:picLocks noChangeAspect="1"/>
            </p:cNvPicPr>
            <p:nvPr/>
          </p:nvPicPr>
          <p:blipFill rotWithShape="1">
            <a:blip r:embed="rId4">
              <a:extLst>
                <a:ext uri="{28A0092B-C50C-407E-A947-70E740481C1C}">
                  <a14:useLocalDpi xmlns:a14="http://schemas.microsoft.com/office/drawing/2010/main" val="0"/>
                </a:ext>
              </a:extLst>
            </a:blip>
            <a:srcRect l="63065" t="1052" r="6208" b="-1052"/>
            <a:stretch/>
          </p:blipFill>
          <p:spPr>
            <a:xfrm rot="16200000">
              <a:off x="4067324" y="-1296192"/>
              <a:ext cx="1628379" cy="6858000"/>
            </a:xfrm>
            <a:prstGeom prst="rect">
              <a:avLst/>
            </a:prstGeom>
          </p:spPr>
        </p:pic>
      </p:grpSp>
    </p:spTree>
    <p:extLst>
      <p:ext uri="{BB962C8B-B14F-4D97-AF65-F5344CB8AC3E}">
        <p14:creationId xmlns:p14="http://schemas.microsoft.com/office/powerpoint/2010/main" val="21647772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29</a:t>
            </a:fld>
            <a:endParaRPr lang="en-US"/>
          </a:p>
        </p:txBody>
      </p:sp>
      <p:sp>
        <p:nvSpPr>
          <p:cNvPr id="16" name="Title 1"/>
          <p:cNvSpPr txBox="1">
            <a:spLocks/>
          </p:cNvSpPr>
          <p:nvPr/>
        </p:nvSpPr>
        <p:spPr>
          <a:xfrm>
            <a:off x="264718" y="266646"/>
            <a:ext cx="8693278" cy="895289"/>
          </a:xfrm>
          <a:prstGeom prst="rect">
            <a:avLst/>
          </a:prstGeom>
        </p:spPr>
        <p:txBody>
          <a:bodyPr vert="horz" lIns="91440" tIns="45720" rIns="91440" bIns="45720" rtlCol="0" anchor="t" anchorCtr="0">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spcBef>
                <a:spcPts val="0"/>
              </a:spcBef>
            </a:pPr>
            <a:r>
              <a:rPr lang="en-US" sz="2600" dirty="0"/>
              <a:t>MODAWG </a:t>
            </a:r>
            <a:r>
              <a:rPr lang="en-US" sz="2600" dirty="0" smtClean="0"/>
              <a:t>Global Gridded CER: Liquid Clouds</a:t>
            </a:r>
            <a:br>
              <a:rPr lang="en-US" sz="2600" dirty="0" smtClean="0"/>
            </a:br>
            <a:endParaRPr lang="en-US" sz="2600" baseline="30000" dirty="0"/>
          </a:p>
        </p:txBody>
      </p:sp>
      <p:grpSp>
        <p:nvGrpSpPr>
          <p:cNvPr id="10" name="Group 9"/>
          <p:cNvGrpSpPr/>
          <p:nvPr/>
        </p:nvGrpSpPr>
        <p:grpSpPr>
          <a:xfrm>
            <a:off x="858674" y="993156"/>
            <a:ext cx="7773782" cy="5302327"/>
            <a:chOff x="858674" y="993156"/>
            <a:chExt cx="7773782" cy="5302327"/>
          </a:xfrm>
        </p:grpSpPr>
        <p:sp>
          <p:nvSpPr>
            <p:cNvPr id="13" name="Rectangle 12"/>
            <p:cNvSpPr/>
            <p:nvPr/>
          </p:nvSpPr>
          <p:spPr>
            <a:xfrm>
              <a:off x="858674" y="996118"/>
              <a:ext cx="7307529" cy="529936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58674" y="2433548"/>
              <a:ext cx="7773782" cy="761747"/>
            </a:xfrm>
            <a:prstGeom prst="rect">
              <a:avLst/>
            </a:prstGeom>
          </p:spPr>
          <p:txBody>
            <a:bodyPr wrap="square">
              <a:spAutoFit/>
            </a:bodyPr>
            <a:lstStyle/>
            <a:p>
              <a:pPr indent="-228600">
                <a:spcBef>
                  <a:spcPts val="600"/>
                </a:spcBef>
                <a:spcAft>
                  <a:spcPts val="300"/>
                </a:spcAft>
              </a:pPr>
              <a:endParaRPr lang="en-US" dirty="0">
                <a:latin typeface="Century Gothic"/>
                <a:ea typeface="ＭＳ Ｐゴシック" charset="0"/>
                <a:cs typeface="Century Gothic"/>
              </a:endParaRPr>
            </a:p>
            <a:p>
              <a:pPr marL="115888" indent="-115888">
                <a:spcBef>
                  <a:spcPts val="600"/>
                </a:spcBef>
                <a:spcAft>
                  <a:spcPts val="600"/>
                </a:spcAft>
              </a:pPr>
              <a:endParaRPr lang="en-US" dirty="0">
                <a:latin typeface="Century Gothic"/>
                <a:ea typeface="ＭＳ Ｐゴシック" charset="0"/>
                <a:cs typeface="Century Gothic"/>
              </a:endParaRPr>
            </a:p>
          </p:txBody>
        </p:sp>
        <p:sp>
          <p:nvSpPr>
            <p:cNvPr id="3" name="Rectangle 2"/>
            <p:cNvSpPr/>
            <p:nvPr/>
          </p:nvSpPr>
          <p:spPr>
            <a:xfrm>
              <a:off x="2038203" y="995205"/>
              <a:ext cx="1300506" cy="369332"/>
            </a:xfrm>
            <a:prstGeom prst="rect">
              <a:avLst/>
            </a:prstGeom>
          </p:spPr>
          <p:txBody>
            <a:bodyPr wrap="none">
              <a:spAutoFit/>
            </a:bodyPr>
            <a:lstStyle/>
            <a:p>
              <a:pPr algn="ctr"/>
              <a:r>
                <a:rPr lang="en-US" b="1" dirty="0" smtClean="0">
                  <a:latin typeface="Arial"/>
                  <a:cs typeface="Arial"/>
                </a:rPr>
                <a:t>MODIS C6</a:t>
              </a:r>
              <a:endParaRPr lang="en-US" b="1" dirty="0"/>
            </a:p>
          </p:txBody>
        </p:sp>
        <p:sp>
          <p:nvSpPr>
            <p:cNvPr id="20" name="Rectangle 19"/>
            <p:cNvSpPr/>
            <p:nvPr/>
          </p:nvSpPr>
          <p:spPr>
            <a:xfrm>
              <a:off x="3547963" y="993156"/>
              <a:ext cx="2151025" cy="369332"/>
            </a:xfrm>
            <a:prstGeom prst="rect">
              <a:avLst/>
            </a:prstGeom>
          </p:spPr>
          <p:txBody>
            <a:bodyPr wrap="none">
              <a:spAutoFit/>
            </a:bodyPr>
            <a:lstStyle/>
            <a:p>
              <a:pPr algn="ctr"/>
              <a:r>
                <a:rPr lang="en-US" b="1" dirty="0" smtClean="0">
                  <a:latin typeface="Arial"/>
                  <a:cs typeface="Arial"/>
                </a:rPr>
                <a:t>MODAWG_MODIS</a:t>
              </a:r>
              <a:endParaRPr lang="en-US" b="1" dirty="0"/>
            </a:p>
          </p:txBody>
        </p:sp>
        <p:sp>
          <p:nvSpPr>
            <p:cNvPr id="21" name="Rectangle 20"/>
            <p:cNvSpPr/>
            <p:nvPr/>
          </p:nvSpPr>
          <p:spPr>
            <a:xfrm>
              <a:off x="5630332" y="1012366"/>
              <a:ext cx="1997286" cy="369332"/>
            </a:xfrm>
            <a:prstGeom prst="rect">
              <a:avLst/>
            </a:prstGeom>
          </p:spPr>
          <p:txBody>
            <a:bodyPr wrap="none">
              <a:spAutoFit/>
            </a:bodyPr>
            <a:lstStyle/>
            <a:p>
              <a:pPr algn="ctr"/>
              <a:r>
                <a:rPr lang="en-US" b="1" dirty="0" smtClean="0">
                  <a:latin typeface="Arial"/>
                  <a:cs typeface="Arial"/>
                </a:rPr>
                <a:t>MODAWG_VIIRS</a:t>
              </a:r>
              <a:endParaRPr lang="en-US" b="1" dirty="0"/>
            </a:p>
          </p:txBody>
        </p:sp>
        <p:sp>
          <p:nvSpPr>
            <p:cNvPr id="22" name="Rectangle 21"/>
            <p:cNvSpPr/>
            <p:nvPr/>
          </p:nvSpPr>
          <p:spPr>
            <a:xfrm rot="16200000">
              <a:off x="470726" y="2018132"/>
              <a:ext cx="1459542" cy="369332"/>
            </a:xfrm>
            <a:prstGeom prst="rect">
              <a:avLst/>
            </a:prstGeom>
          </p:spPr>
          <p:txBody>
            <a:bodyPr wrap="none">
              <a:spAutoFit/>
            </a:bodyPr>
            <a:lstStyle/>
            <a:p>
              <a:pPr algn="ctr"/>
              <a:r>
                <a:rPr lang="en-US" b="1" dirty="0" smtClean="0">
                  <a:latin typeface="Arial"/>
                  <a:cs typeface="Arial"/>
                </a:rPr>
                <a:t>CER_1.6µm</a:t>
              </a:r>
              <a:endParaRPr lang="en-US" b="1" dirty="0"/>
            </a:p>
          </p:txBody>
        </p:sp>
        <p:sp>
          <p:nvSpPr>
            <p:cNvPr id="23" name="Rectangle 22"/>
            <p:cNvSpPr/>
            <p:nvPr/>
          </p:nvSpPr>
          <p:spPr>
            <a:xfrm rot="16200000">
              <a:off x="464386" y="3587118"/>
              <a:ext cx="1459542" cy="369332"/>
            </a:xfrm>
            <a:prstGeom prst="rect">
              <a:avLst/>
            </a:prstGeom>
          </p:spPr>
          <p:txBody>
            <a:bodyPr wrap="none">
              <a:spAutoFit/>
            </a:bodyPr>
            <a:lstStyle/>
            <a:p>
              <a:pPr algn="ctr"/>
              <a:r>
                <a:rPr lang="en-US" b="1" dirty="0" smtClean="0">
                  <a:latin typeface="Arial"/>
                  <a:cs typeface="Arial"/>
                </a:rPr>
                <a:t>CER_2.1µm</a:t>
              </a:r>
              <a:endParaRPr lang="en-US" b="1" dirty="0"/>
            </a:p>
          </p:txBody>
        </p:sp>
        <p:sp>
          <p:nvSpPr>
            <p:cNvPr id="24" name="Rectangle 23"/>
            <p:cNvSpPr/>
            <p:nvPr/>
          </p:nvSpPr>
          <p:spPr>
            <a:xfrm rot="16200000">
              <a:off x="472475" y="5160518"/>
              <a:ext cx="1459542" cy="369332"/>
            </a:xfrm>
            <a:prstGeom prst="rect">
              <a:avLst/>
            </a:prstGeom>
          </p:spPr>
          <p:txBody>
            <a:bodyPr wrap="none">
              <a:spAutoFit/>
            </a:bodyPr>
            <a:lstStyle/>
            <a:p>
              <a:pPr algn="ctr"/>
              <a:r>
                <a:rPr lang="en-US" b="1" dirty="0" smtClean="0">
                  <a:latin typeface="Arial"/>
                  <a:cs typeface="Arial"/>
                </a:rPr>
                <a:t>CER_3.7µm</a:t>
              </a:r>
              <a:endParaRPr lang="en-US" b="1" dirty="0"/>
            </a:p>
          </p:txBody>
        </p:sp>
        <p:pic>
          <p:nvPicPr>
            <p:cNvPr id="8" name="Picture 7" descr="RE_16_21_37_myd06_iffaqua_iffnpp_liquid.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166230" y="213838"/>
              <a:ext cx="5299364" cy="6858000"/>
            </a:xfrm>
            <a:prstGeom prst="rect">
              <a:avLst/>
            </a:prstGeom>
          </p:spPr>
        </p:pic>
      </p:grpSp>
    </p:spTree>
    <p:extLst>
      <p:ext uri="{BB962C8B-B14F-4D97-AF65-F5344CB8AC3E}">
        <p14:creationId xmlns:p14="http://schemas.microsoft.com/office/powerpoint/2010/main" val="44833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1162" y="427580"/>
            <a:ext cx="8693278" cy="623428"/>
          </a:xfrm>
        </p:spPr>
        <p:txBody>
          <a:bodyPr anchor="t" anchorCtr="0"/>
          <a:lstStyle/>
          <a:p>
            <a:pPr>
              <a:spcBef>
                <a:spcPts val="600"/>
              </a:spcBef>
              <a:spcAft>
                <a:spcPts val="600"/>
              </a:spcAft>
            </a:pPr>
            <a:r>
              <a:rPr lang="en-US" sz="3000" dirty="0" smtClean="0"/>
              <a:t>I. MODIS Atmosphere Team C6 Status</a:t>
            </a:r>
            <a:endParaRPr lang="en-US" sz="3000" baseline="30000" dirty="0"/>
          </a:p>
        </p:txBody>
      </p:sp>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3</a:t>
            </a:fld>
            <a:endParaRPr lang="en-US"/>
          </a:p>
        </p:txBody>
      </p:sp>
      <p:sp>
        <p:nvSpPr>
          <p:cNvPr id="7" name="Rectangle 6"/>
          <p:cNvSpPr/>
          <p:nvPr/>
        </p:nvSpPr>
        <p:spPr>
          <a:xfrm>
            <a:off x="858674" y="2346968"/>
            <a:ext cx="7773782" cy="761747"/>
          </a:xfrm>
          <a:prstGeom prst="rect">
            <a:avLst/>
          </a:prstGeom>
        </p:spPr>
        <p:txBody>
          <a:bodyPr wrap="square">
            <a:spAutoFit/>
          </a:bodyPr>
          <a:lstStyle/>
          <a:p>
            <a:pPr indent="-228600">
              <a:spcBef>
                <a:spcPts val="600"/>
              </a:spcBef>
              <a:spcAft>
                <a:spcPts val="300"/>
              </a:spcAft>
            </a:pPr>
            <a:endParaRPr lang="en-US" dirty="0">
              <a:latin typeface="Century Gothic"/>
              <a:ea typeface="ＭＳ Ｐゴシック" charset="0"/>
              <a:cs typeface="Century Gothic"/>
            </a:endParaRPr>
          </a:p>
          <a:p>
            <a:pPr marL="115888" indent="-115888">
              <a:spcBef>
                <a:spcPts val="600"/>
              </a:spcBef>
              <a:spcAft>
                <a:spcPts val="600"/>
              </a:spcAft>
            </a:pPr>
            <a:endParaRPr lang="en-US" dirty="0">
              <a:latin typeface="Century Gothic"/>
              <a:ea typeface="ＭＳ Ｐゴシック" charset="0"/>
              <a:cs typeface="Century Gothic"/>
            </a:endParaRPr>
          </a:p>
        </p:txBody>
      </p:sp>
      <p:sp>
        <p:nvSpPr>
          <p:cNvPr id="9" name="Content Placeholder 2"/>
          <p:cNvSpPr txBox="1">
            <a:spLocks/>
          </p:cNvSpPr>
          <p:nvPr/>
        </p:nvSpPr>
        <p:spPr>
          <a:xfrm>
            <a:off x="441811" y="1117411"/>
            <a:ext cx="8229600" cy="499353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marL="285750" indent="-285750" algn="l">
              <a:spcBef>
                <a:spcPts val="600"/>
              </a:spcBef>
              <a:spcAft>
                <a:spcPts val="600"/>
              </a:spcAft>
              <a:buFont typeface="Arial"/>
              <a:buChar char="•"/>
            </a:pPr>
            <a:r>
              <a:rPr lang="en-US" sz="2200" dirty="0" smtClean="0">
                <a:solidFill>
                  <a:schemeClr val="tx1"/>
                </a:solidFill>
              </a:rPr>
              <a:t>Main Tasks as of last Science Team Meeting</a:t>
            </a:r>
          </a:p>
          <a:p>
            <a:pPr marL="800100" lvl="1" indent="-342900" algn="l">
              <a:spcBef>
                <a:spcPts val="300"/>
              </a:spcBef>
              <a:spcAft>
                <a:spcPts val="300"/>
              </a:spcAft>
              <a:buFont typeface="Courier New"/>
              <a:buChar char="o"/>
            </a:pPr>
            <a:r>
              <a:rPr lang="en-US" sz="1800" dirty="0" smtClean="0">
                <a:solidFill>
                  <a:schemeClr val="tx1"/>
                </a:solidFill>
              </a:rPr>
              <a:t>Completing L3 algorithm code and testing	</a:t>
            </a:r>
          </a:p>
          <a:p>
            <a:pPr marL="800100" lvl="1" indent="-342900" algn="l">
              <a:spcBef>
                <a:spcPts val="300"/>
              </a:spcBef>
              <a:spcAft>
                <a:spcPts val="300"/>
              </a:spcAft>
              <a:buFont typeface="Courier New"/>
              <a:buChar char="o"/>
            </a:pPr>
            <a:r>
              <a:rPr lang="en-US" sz="1800" dirty="0" smtClean="0">
                <a:solidFill>
                  <a:schemeClr val="tx1"/>
                </a:solidFill>
              </a:rPr>
              <a:t>Finalize Terra L1 &amp; L2 codes (Terra B5 RVS de-trending update – in addition to other VNIR bands; MOD04 Deep Blue).</a:t>
            </a:r>
          </a:p>
          <a:p>
            <a:pPr marL="285750" indent="-285750" algn="l">
              <a:spcBef>
                <a:spcPts val="600"/>
              </a:spcBef>
              <a:spcAft>
                <a:spcPts val="600"/>
              </a:spcAft>
              <a:buFont typeface="Arial"/>
              <a:buChar char="•"/>
            </a:pPr>
            <a:r>
              <a:rPr lang="en-US" sz="2000" dirty="0" smtClean="0">
                <a:solidFill>
                  <a:schemeClr val="tx1"/>
                </a:solidFill>
              </a:rPr>
              <a:t>Collection 6 reprocessing completed </a:t>
            </a:r>
          </a:p>
          <a:p>
            <a:pPr marL="800100" lvl="1" indent="-342900" algn="l">
              <a:spcBef>
                <a:spcPts val="300"/>
              </a:spcBef>
              <a:spcAft>
                <a:spcPts val="300"/>
              </a:spcAft>
              <a:buFont typeface="Courier New"/>
              <a:buChar char="o"/>
            </a:pPr>
            <a:r>
              <a:rPr lang="en-US" sz="1800" dirty="0" smtClean="0">
                <a:solidFill>
                  <a:schemeClr val="tx1"/>
                </a:solidFill>
              </a:rPr>
              <a:t>Release in January 2014 (Aqua L2), April 2015(Aqua L3)</a:t>
            </a:r>
            <a:r>
              <a:rPr lang="en-US" sz="1800" dirty="0">
                <a:solidFill>
                  <a:schemeClr val="tx1"/>
                </a:solidFill>
              </a:rPr>
              <a:t>	</a:t>
            </a:r>
            <a:endParaRPr lang="en-US" sz="1800" dirty="0" smtClean="0">
              <a:solidFill>
                <a:schemeClr val="tx1"/>
              </a:solidFill>
            </a:endParaRPr>
          </a:p>
          <a:p>
            <a:pPr marL="800100" lvl="1" indent="-342900" algn="l">
              <a:spcBef>
                <a:spcPts val="300"/>
              </a:spcBef>
              <a:spcAft>
                <a:spcPts val="300"/>
              </a:spcAft>
              <a:buFont typeface="Courier New"/>
              <a:buChar char="o"/>
            </a:pPr>
            <a:r>
              <a:rPr lang="en-US" sz="1800" dirty="0" smtClean="0">
                <a:solidFill>
                  <a:schemeClr val="tx1"/>
                </a:solidFill>
              </a:rPr>
              <a:t>May 2015 (Terra L2/L3)</a:t>
            </a:r>
          </a:p>
          <a:p>
            <a:pPr marL="800100" lvl="1" indent="-342900" algn="l">
              <a:spcBef>
                <a:spcPts val="300"/>
              </a:spcBef>
              <a:spcAft>
                <a:spcPts val="300"/>
              </a:spcAft>
              <a:buFont typeface="Courier New"/>
              <a:buChar char="o"/>
            </a:pPr>
            <a:r>
              <a:rPr lang="en-US" sz="1800" dirty="0" smtClean="0">
                <a:solidFill>
                  <a:schemeClr val="tx1"/>
                </a:solidFill>
              </a:rPr>
              <a:t>Collection </a:t>
            </a:r>
            <a:r>
              <a:rPr lang="en-US" sz="1800" dirty="0">
                <a:solidFill>
                  <a:schemeClr val="tx1"/>
                </a:solidFill>
              </a:rPr>
              <a:t>5 forward processing </a:t>
            </a:r>
            <a:r>
              <a:rPr lang="en-US" sz="1800" dirty="0" smtClean="0">
                <a:solidFill>
                  <a:schemeClr val="tx1"/>
                </a:solidFill>
              </a:rPr>
              <a:t>will </a:t>
            </a:r>
            <a:r>
              <a:rPr lang="en-US" sz="1800" dirty="0">
                <a:solidFill>
                  <a:schemeClr val="tx1"/>
                </a:solidFill>
              </a:rPr>
              <a:t>continue </a:t>
            </a:r>
            <a:r>
              <a:rPr lang="en-US" sz="1800" dirty="0" smtClean="0">
                <a:solidFill>
                  <a:schemeClr val="tx1"/>
                </a:solidFill>
              </a:rPr>
              <a:t>to May 2016</a:t>
            </a:r>
          </a:p>
          <a:p>
            <a:pPr marL="285750" indent="-285750" algn="l">
              <a:spcBef>
                <a:spcPts val="600"/>
              </a:spcBef>
              <a:spcAft>
                <a:spcPts val="600"/>
              </a:spcAft>
              <a:buFont typeface="Arial"/>
              <a:buChar char="•"/>
            </a:pPr>
            <a:r>
              <a:rPr lang="en-US" sz="2000" dirty="0" smtClean="0">
                <a:solidFill>
                  <a:schemeClr val="tx1"/>
                </a:solidFill>
              </a:rPr>
              <a:t>Updated Browse Imagery</a:t>
            </a:r>
          </a:p>
          <a:p>
            <a:pPr marL="800100" lvl="1" indent="-342900" algn="l">
              <a:spcBef>
                <a:spcPts val="300"/>
              </a:spcBef>
              <a:spcAft>
                <a:spcPts val="300"/>
              </a:spcAft>
              <a:buFont typeface="Courier New"/>
              <a:buChar char="o"/>
            </a:pPr>
            <a:r>
              <a:rPr lang="en-US" sz="1800" dirty="0" smtClean="0">
                <a:solidFill>
                  <a:schemeClr val="tx1"/>
                </a:solidFill>
              </a:rPr>
              <a:t>L2 global browse</a:t>
            </a:r>
          </a:p>
          <a:p>
            <a:pPr marL="800100" lvl="1" indent="-342900" algn="l">
              <a:spcBef>
                <a:spcPts val="300"/>
              </a:spcBef>
              <a:spcAft>
                <a:spcPts val="300"/>
              </a:spcAft>
              <a:buFont typeface="Courier New"/>
              <a:buChar char="o"/>
            </a:pPr>
            <a:r>
              <a:rPr lang="en-US" sz="1800" dirty="0" smtClean="0">
                <a:solidFill>
                  <a:schemeClr val="tx1"/>
                </a:solidFill>
              </a:rPr>
              <a:t>L3 w/improved image quality, user interface and </a:t>
            </a:r>
            <a:r>
              <a:rPr lang="en-US" sz="1800" dirty="0" smtClean="0">
                <a:solidFill>
                  <a:schemeClr val="tx1"/>
                </a:solidFill>
              </a:rPr>
              <a:t>new datasets</a:t>
            </a:r>
            <a:endParaRPr lang="en-US" sz="1800" dirty="0" smtClean="0">
              <a:solidFill>
                <a:schemeClr val="tx1"/>
              </a:solidFill>
            </a:endParaRPr>
          </a:p>
          <a:p>
            <a:pPr marL="274320" indent="-284163" algn="l">
              <a:spcBef>
                <a:spcPts val="600"/>
              </a:spcBef>
              <a:spcAft>
                <a:spcPts val="600"/>
              </a:spcAft>
              <a:buFont typeface="Arial"/>
              <a:buChar char="•"/>
            </a:pPr>
            <a:r>
              <a:rPr lang="en-US" sz="2000" dirty="0" smtClean="0">
                <a:solidFill>
                  <a:schemeClr val="tx1"/>
                </a:solidFill>
              </a:rPr>
              <a:t>C6 documentation page includes L2 and L3 user guides, webinars, etc.: </a:t>
            </a:r>
            <a:r>
              <a:rPr lang="en-US" sz="1600" dirty="0" smtClean="0">
                <a:hlinkClick r:id="rId3" action="ppaction://hlinkfile"/>
              </a:rPr>
              <a:t>modis</a:t>
            </a:r>
            <a:r>
              <a:rPr lang="en-US" sz="1600" dirty="0" smtClean="0">
                <a:hlinkClick r:id="rId3" action="ppaction://hlinkfile"/>
              </a:rPr>
              <a:t>-atmos.gsfc.nasa.gov/</a:t>
            </a:r>
            <a:r>
              <a:rPr lang="en-US" sz="1600" dirty="0" smtClean="0">
                <a:hlinkClick r:id="rId3" action="ppaction://hlinkfile"/>
              </a:rPr>
              <a:t>products_C006update.html</a:t>
            </a:r>
            <a:endParaRPr lang="en-US" sz="2000" dirty="0">
              <a:solidFill>
                <a:schemeClr val="tx1"/>
              </a:solidFill>
            </a:endParaRPr>
          </a:p>
          <a:p>
            <a:pPr algn="l">
              <a:spcBef>
                <a:spcPts val="600"/>
              </a:spcBef>
              <a:spcAft>
                <a:spcPts val="600"/>
              </a:spcAft>
            </a:pPr>
            <a:endParaRPr lang="en-US" sz="1600" dirty="0" smtClean="0">
              <a:solidFill>
                <a:schemeClr val="tx1"/>
              </a:solidFill>
            </a:endParaRPr>
          </a:p>
          <a:p>
            <a:pPr marL="800100" lvl="1" indent="-342900" algn="l">
              <a:spcBef>
                <a:spcPts val="600"/>
              </a:spcBef>
              <a:spcAft>
                <a:spcPts val="600"/>
              </a:spcAft>
              <a:buFont typeface="Courier New"/>
              <a:buChar char="o"/>
            </a:pPr>
            <a:endParaRPr lang="en-US" dirty="0">
              <a:solidFill>
                <a:schemeClr val="tx1"/>
              </a:solidFill>
            </a:endParaRPr>
          </a:p>
        </p:txBody>
      </p:sp>
    </p:spTree>
    <p:extLst>
      <p:ext uri="{BB962C8B-B14F-4D97-AF65-F5344CB8AC3E}">
        <p14:creationId xmlns:p14="http://schemas.microsoft.com/office/powerpoint/2010/main" val="286756334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30</a:t>
            </a:fld>
            <a:endParaRPr lang="en-US"/>
          </a:p>
        </p:txBody>
      </p:sp>
      <p:sp>
        <p:nvSpPr>
          <p:cNvPr id="16" name="Title 1"/>
          <p:cNvSpPr txBox="1">
            <a:spLocks/>
          </p:cNvSpPr>
          <p:nvPr/>
        </p:nvSpPr>
        <p:spPr>
          <a:xfrm>
            <a:off x="264718" y="266646"/>
            <a:ext cx="8693278" cy="895289"/>
          </a:xfrm>
          <a:prstGeom prst="rect">
            <a:avLst/>
          </a:prstGeom>
        </p:spPr>
        <p:txBody>
          <a:bodyPr vert="horz" lIns="91440" tIns="45720" rIns="91440" bIns="45720" rtlCol="0" anchor="t" anchorCtr="0">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spcBef>
                <a:spcPts val="0"/>
              </a:spcBef>
            </a:pPr>
            <a:r>
              <a:rPr lang="en-US" sz="2600" dirty="0"/>
              <a:t>MODAWG </a:t>
            </a:r>
            <a:r>
              <a:rPr lang="en-US" sz="2600" dirty="0" smtClean="0"/>
              <a:t>Global Gridded CER: Ice Clouds</a:t>
            </a:r>
            <a:br>
              <a:rPr lang="en-US" sz="2600" dirty="0" smtClean="0"/>
            </a:br>
            <a:endParaRPr lang="en-US" sz="2600" baseline="30000" dirty="0"/>
          </a:p>
        </p:txBody>
      </p:sp>
      <p:sp>
        <p:nvSpPr>
          <p:cNvPr id="7" name="Rectangle 6"/>
          <p:cNvSpPr/>
          <p:nvPr/>
        </p:nvSpPr>
        <p:spPr>
          <a:xfrm>
            <a:off x="858674" y="2433548"/>
            <a:ext cx="7773782" cy="761747"/>
          </a:xfrm>
          <a:prstGeom prst="rect">
            <a:avLst/>
          </a:prstGeom>
        </p:spPr>
        <p:txBody>
          <a:bodyPr wrap="square">
            <a:spAutoFit/>
          </a:bodyPr>
          <a:lstStyle/>
          <a:p>
            <a:pPr indent="-228600">
              <a:spcBef>
                <a:spcPts val="600"/>
              </a:spcBef>
              <a:spcAft>
                <a:spcPts val="300"/>
              </a:spcAft>
            </a:pPr>
            <a:endParaRPr lang="en-US" dirty="0">
              <a:latin typeface="Century Gothic"/>
              <a:ea typeface="ＭＳ Ｐゴシック" charset="0"/>
              <a:cs typeface="Century Gothic"/>
            </a:endParaRPr>
          </a:p>
          <a:p>
            <a:pPr marL="115888" indent="-115888">
              <a:spcBef>
                <a:spcPts val="600"/>
              </a:spcBef>
              <a:spcAft>
                <a:spcPts val="600"/>
              </a:spcAft>
            </a:pPr>
            <a:endParaRPr lang="en-US" dirty="0">
              <a:latin typeface="Century Gothic"/>
              <a:ea typeface="ＭＳ Ｐゴシック" charset="0"/>
              <a:cs typeface="Century Gothic"/>
            </a:endParaRPr>
          </a:p>
        </p:txBody>
      </p:sp>
      <p:grpSp>
        <p:nvGrpSpPr>
          <p:cNvPr id="10" name="Group 9"/>
          <p:cNvGrpSpPr/>
          <p:nvPr/>
        </p:nvGrpSpPr>
        <p:grpSpPr>
          <a:xfrm>
            <a:off x="858674" y="993156"/>
            <a:ext cx="7386580" cy="5302327"/>
            <a:chOff x="858674" y="993156"/>
            <a:chExt cx="7386580" cy="5302327"/>
          </a:xfrm>
        </p:grpSpPr>
        <p:sp>
          <p:nvSpPr>
            <p:cNvPr id="13" name="Rectangle 12"/>
            <p:cNvSpPr/>
            <p:nvPr/>
          </p:nvSpPr>
          <p:spPr>
            <a:xfrm>
              <a:off x="858674" y="996118"/>
              <a:ext cx="7307529" cy="529936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038203" y="995205"/>
              <a:ext cx="1300506" cy="369332"/>
            </a:xfrm>
            <a:prstGeom prst="rect">
              <a:avLst/>
            </a:prstGeom>
          </p:spPr>
          <p:txBody>
            <a:bodyPr wrap="none">
              <a:spAutoFit/>
            </a:bodyPr>
            <a:lstStyle/>
            <a:p>
              <a:pPr algn="ctr"/>
              <a:r>
                <a:rPr lang="en-US" b="1" dirty="0" smtClean="0">
                  <a:latin typeface="Arial"/>
                  <a:cs typeface="Arial"/>
                </a:rPr>
                <a:t>MODIS C6</a:t>
              </a:r>
              <a:endParaRPr lang="en-US" b="1" dirty="0"/>
            </a:p>
          </p:txBody>
        </p:sp>
        <p:sp>
          <p:nvSpPr>
            <p:cNvPr id="20" name="Rectangle 19"/>
            <p:cNvSpPr/>
            <p:nvPr/>
          </p:nvSpPr>
          <p:spPr>
            <a:xfrm>
              <a:off x="3547963" y="993156"/>
              <a:ext cx="2151025" cy="369332"/>
            </a:xfrm>
            <a:prstGeom prst="rect">
              <a:avLst/>
            </a:prstGeom>
          </p:spPr>
          <p:txBody>
            <a:bodyPr wrap="none">
              <a:spAutoFit/>
            </a:bodyPr>
            <a:lstStyle/>
            <a:p>
              <a:pPr algn="ctr"/>
              <a:r>
                <a:rPr lang="en-US" b="1" dirty="0" smtClean="0">
                  <a:latin typeface="Arial"/>
                  <a:cs typeface="Arial"/>
                </a:rPr>
                <a:t>MODAWG_MODIS</a:t>
              </a:r>
              <a:endParaRPr lang="en-US" b="1" dirty="0"/>
            </a:p>
          </p:txBody>
        </p:sp>
        <p:sp>
          <p:nvSpPr>
            <p:cNvPr id="21" name="Rectangle 20"/>
            <p:cNvSpPr/>
            <p:nvPr/>
          </p:nvSpPr>
          <p:spPr>
            <a:xfrm>
              <a:off x="5630332" y="1012366"/>
              <a:ext cx="1997286" cy="369332"/>
            </a:xfrm>
            <a:prstGeom prst="rect">
              <a:avLst/>
            </a:prstGeom>
          </p:spPr>
          <p:txBody>
            <a:bodyPr wrap="none">
              <a:spAutoFit/>
            </a:bodyPr>
            <a:lstStyle/>
            <a:p>
              <a:pPr algn="ctr"/>
              <a:r>
                <a:rPr lang="en-US" b="1" dirty="0" smtClean="0">
                  <a:latin typeface="Arial"/>
                  <a:cs typeface="Arial"/>
                </a:rPr>
                <a:t>MODAWG_VIIRS</a:t>
              </a:r>
              <a:endParaRPr lang="en-US" b="1" dirty="0"/>
            </a:p>
          </p:txBody>
        </p:sp>
        <p:sp>
          <p:nvSpPr>
            <p:cNvPr id="22" name="Rectangle 21"/>
            <p:cNvSpPr/>
            <p:nvPr/>
          </p:nvSpPr>
          <p:spPr>
            <a:xfrm rot="16200000">
              <a:off x="470726" y="2018132"/>
              <a:ext cx="1459542" cy="369332"/>
            </a:xfrm>
            <a:prstGeom prst="rect">
              <a:avLst/>
            </a:prstGeom>
          </p:spPr>
          <p:txBody>
            <a:bodyPr wrap="none">
              <a:spAutoFit/>
            </a:bodyPr>
            <a:lstStyle/>
            <a:p>
              <a:pPr algn="ctr"/>
              <a:r>
                <a:rPr lang="en-US" b="1" dirty="0" smtClean="0">
                  <a:latin typeface="Arial"/>
                  <a:cs typeface="Arial"/>
                </a:rPr>
                <a:t>CER_1.6µm</a:t>
              </a:r>
              <a:endParaRPr lang="en-US" b="1" dirty="0"/>
            </a:p>
          </p:txBody>
        </p:sp>
        <p:sp>
          <p:nvSpPr>
            <p:cNvPr id="23" name="Rectangle 22"/>
            <p:cNvSpPr/>
            <p:nvPr/>
          </p:nvSpPr>
          <p:spPr>
            <a:xfrm rot="16200000">
              <a:off x="464386" y="3587118"/>
              <a:ext cx="1459542" cy="369332"/>
            </a:xfrm>
            <a:prstGeom prst="rect">
              <a:avLst/>
            </a:prstGeom>
          </p:spPr>
          <p:txBody>
            <a:bodyPr wrap="none">
              <a:spAutoFit/>
            </a:bodyPr>
            <a:lstStyle/>
            <a:p>
              <a:pPr algn="ctr"/>
              <a:r>
                <a:rPr lang="en-US" b="1" dirty="0" smtClean="0">
                  <a:latin typeface="Arial"/>
                  <a:cs typeface="Arial"/>
                </a:rPr>
                <a:t>CER_2.1µm</a:t>
              </a:r>
              <a:endParaRPr lang="en-US" b="1" dirty="0"/>
            </a:p>
          </p:txBody>
        </p:sp>
        <p:sp>
          <p:nvSpPr>
            <p:cNvPr id="24" name="Rectangle 23"/>
            <p:cNvSpPr/>
            <p:nvPr/>
          </p:nvSpPr>
          <p:spPr>
            <a:xfrm rot="16200000">
              <a:off x="472475" y="5160518"/>
              <a:ext cx="1459542" cy="369332"/>
            </a:xfrm>
            <a:prstGeom prst="rect">
              <a:avLst/>
            </a:prstGeom>
          </p:spPr>
          <p:txBody>
            <a:bodyPr wrap="none">
              <a:spAutoFit/>
            </a:bodyPr>
            <a:lstStyle/>
            <a:p>
              <a:pPr algn="ctr"/>
              <a:r>
                <a:rPr lang="en-US" b="1" dirty="0" smtClean="0">
                  <a:latin typeface="Arial"/>
                  <a:cs typeface="Arial"/>
                </a:rPr>
                <a:t>CER_3.7µm</a:t>
              </a:r>
              <a:endParaRPr lang="en-US" b="1" dirty="0"/>
            </a:p>
          </p:txBody>
        </p:sp>
        <p:pic>
          <p:nvPicPr>
            <p:cNvPr id="8" name="Picture 7" descr="RE_ice_16_21_37_myd06_iffaqua_iffnpp.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166572" y="213838"/>
              <a:ext cx="5299364" cy="6858000"/>
            </a:xfrm>
            <a:prstGeom prst="rect">
              <a:avLst/>
            </a:prstGeom>
          </p:spPr>
        </p:pic>
      </p:grpSp>
    </p:spTree>
    <p:extLst>
      <p:ext uri="{BB962C8B-B14F-4D97-AF65-F5344CB8AC3E}">
        <p14:creationId xmlns:p14="http://schemas.microsoft.com/office/powerpoint/2010/main" val="2680591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490064" y="3010032"/>
            <a:ext cx="7835071" cy="3281155"/>
            <a:chOff x="490064" y="3010032"/>
            <a:chExt cx="7835071" cy="3281155"/>
          </a:xfrm>
        </p:grpSpPr>
        <p:pic>
          <p:nvPicPr>
            <p:cNvPr id="11" name="Picture 10" descr="Untitled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64" y="3010032"/>
              <a:ext cx="7835071" cy="3281155"/>
            </a:xfrm>
            <a:prstGeom prst="rect">
              <a:avLst/>
            </a:prstGeom>
            <a:ln>
              <a:solidFill>
                <a:srgbClr val="BFBFBF"/>
              </a:solidFill>
            </a:ln>
          </p:spPr>
        </p:pic>
        <p:sp>
          <p:nvSpPr>
            <p:cNvPr id="9" name="Rectangle 8"/>
            <p:cNvSpPr/>
            <p:nvPr/>
          </p:nvSpPr>
          <p:spPr>
            <a:xfrm>
              <a:off x="7424855" y="4780552"/>
              <a:ext cx="868598" cy="8758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Date Placeholder 3"/>
          <p:cNvSpPr>
            <a:spLocks noGrp="1"/>
          </p:cNvSpPr>
          <p:nvPr>
            <p:ph type="dt" sz="half" idx="10"/>
          </p:nvPr>
        </p:nvSpPr>
        <p:spPr/>
        <p:txBody>
          <a:bodyPr/>
          <a:lstStyle/>
          <a:p>
            <a:r>
              <a:rPr lang="en-US" smtClean="0"/>
              <a:t>19 May 15</a:t>
            </a:r>
            <a:endParaRPr lang="en-US" dirty="0"/>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4</a:t>
            </a:fld>
            <a:endParaRPr lang="en-US"/>
          </a:p>
        </p:txBody>
      </p:sp>
      <p:sp>
        <p:nvSpPr>
          <p:cNvPr id="7" name="Rectangle 6"/>
          <p:cNvSpPr/>
          <p:nvPr/>
        </p:nvSpPr>
        <p:spPr>
          <a:xfrm>
            <a:off x="858674" y="2346968"/>
            <a:ext cx="7773782" cy="761747"/>
          </a:xfrm>
          <a:prstGeom prst="rect">
            <a:avLst/>
          </a:prstGeom>
        </p:spPr>
        <p:txBody>
          <a:bodyPr wrap="square">
            <a:spAutoFit/>
          </a:bodyPr>
          <a:lstStyle/>
          <a:p>
            <a:pPr indent="-228600">
              <a:spcBef>
                <a:spcPts val="600"/>
              </a:spcBef>
              <a:spcAft>
                <a:spcPts val="300"/>
              </a:spcAft>
            </a:pPr>
            <a:endParaRPr lang="en-US" dirty="0">
              <a:latin typeface="Century Gothic"/>
              <a:ea typeface="ＭＳ Ｐゴシック" charset="0"/>
              <a:cs typeface="Century Gothic"/>
            </a:endParaRPr>
          </a:p>
          <a:p>
            <a:pPr marL="115888" indent="-115888">
              <a:spcBef>
                <a:spcPts val="600"/>
              </a:spcBef>
              <a:spcAft>
                <a:spcPts val="600"/>
              </a:spcAft>
            </a:pPr>
            <a:endParaRPr lang="en-US" dirty="0">
              <a:latin typeface="Century Gothic"/>
              <a:ea typeface="ＭＳ Ｐゴシック" charset="0"/>
              <a:cs typeface="Century Gothic"/>
            </a:endParaRPr>
          </a:p>
        </p:txBody>
      </p:sp>
      <p:pic>
        <p:nvPicPr>
          <p:cNvPr id="10" name="Picture 9" descr="Untitle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064" y="202565"/>
            <a:ext cx="4138773" cy="2719048"/>
          </a:xfrm>
          <a:prstGeom prst="rect">
            <a:avLst/>
          </a:prstGeom>
          <a:ln>
            <a:solidFill>
              <a:srgbClr val="BFBFBF"/>
            </a:solidFill>
          </a:ln>
        </p:spPr>
      </p:pic>
      <p:sp>
        <p:nvSpPr>
          <p:cNvPr id="13" name="Title 1"/>
          <p:cNvSpPr>
            <a:spLocks noGrp="1"/>
          </p:cNvSpPr>
          <p:nvPr>
            <p:ph type="ctrTitle"/>
          </p:nvPr>
        </p:nvSpPr>
        <p:spPr>
          <a:xfrm>
            <a:off x="4980637" y="924158"/>
            <a:ext cx="3344498" cy="1152666"/>
          </a:xfrm>
        </p:spPr>
        <p:txBody>
          <a:bodyPr anchor="t" anchorCtr="0"/>
          <a:lstStyle/>
          <a:p>
            <a:pPr>
              <a:spcBef>
                <a:spcPts val="600"/>
              </a:spcBef>
              <a:spcAft>
                <a:spcPts val="600"/>
              </a:spcAft>
            </a:pPr>
            <a:r>
              <a:rPr lang="en-US" sz="3000" dirty="0" smtClean="0"/>
              <a:t>C6 L3 Browse</a:t>
            </a:r>
            <a:br>
              <a:rPr lang="en-US" sz="3000" dirty="0" smtClean="0"/>
            </a:br>
            <a:r>
              <a:rPr lang="en-US" sz="1800" dirty="0" smtClean="0">
                <a:solidFill>
                  <a:srgbClr val="000000"/>
                </a:solidFill>
                <a:effectLst/>
                <a:latin typeface="Century Gothic"/>
                <a:ea typeface="ＭＳ Ｐゴシック" charset="0"/>
                <a:cs typeface="Century Gothic"/>
              </a:rPr>
              <a:t>(S. </a:t>
            </a:r>
            <a:r>
              <a:rPr lang="en-US" sz="1800" dirty="0" err="1">
                <a:solidFill>
                  <a:srgbClr val="000000"/>
                </a:solidFill>
                <a:effectLst/>
                <a:latin typeface="Century Gothic"/>
                <a:ea typeface="ＭＳ Ｐゴシック" charset="0"/>
                <a:cs typeface="Century Gothic"/>
              </a:rPr>
              <a:t>Monoharan</a:t>
            </a:r>
            <a:r>
              <a:rPr lang="en-US" sz="1800" dirty="0">
                <a:solidFill>
                  <a:srgbClr val="000000"/>
                </a:solidFill>
                <a:effectLst/>
                <a:latin typeface="Century Gothic"/>
                <a:ea typeface="ＭＳ Ｐゴシック" charset="0"/>
                <a:cs typeface="Century Gothic"/>
              </a:rPr>
              <a:t>, B. </a:t>
            </a:r>
            <a:r>
              <a:rPr lang="en-US" sz="1800" dirty="0" smtClean="0">
                <a:solidFill>
                  <a:srgbClr val="000000"/>
                </a:solidFill>
                <a:effectLst/>
                <a:latin typeface="Century Gothic"/>
                <a:ea typeface="ＭＳ Ｐゴシック" charset="0"/>
                <a:cs typeface="Century Gothic"/>
              </a:rPr>
              <a:t>Ridgway, et al.)</a:t>
            </a:r>
            <a:endParaRPr lang="en-US" sz="1800" baseline="30000" dirty="0">
              <a:solidFill>
                <a:srgbClr val="000000"/>
              </a:solidFill>
              <a:effectLst/>
            </a:endParaRPr>
          </a:p>
        </p:txBody>
      </p:sp>
      <p:grpSp>
        <p:nvGrpSpPr>
          <p:cNvPr id="8" name="Group 7"/>
          <p:cNvGrpSpPr/>
          <p:nvPr/>
        </p:nvGrpSpPr>
        <p:grpSpPr>
          <a:xfrm>
            <a:off x="5378944" y="4860838"/>
            <a:ext cx="2946191" cy="1434644"/>
            <a:chOff x="5378944" y="4860838"/>
            <a:chExt cx="2946191" cy="1434644"/>
          </a:xfrm>
        </p:grpSpPr>
        <p:sp>
          <p:nvSpPr>
            <p:cNvPr id="2" name="Right Arrow 1"/>
            <p:cNvSpPr/>
            <p:nvPr/>
          </p:nvSpPr>
          <p:spPr>
            <a:xfrm rot="16200000">
              <a:off x="5565595" y="5090762"/>
              <a:ext cx="788313" cy="328465"/>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rot="16200000">
              <a:off x="6513586" y="5090762"/>
              <a:ext cx="788313" cy="328465"/>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16200000">
              <a:off x="7578137" y="5090762"/>
              <a:ext cx="788313" cy="328465"/>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5378944" y="5649151"/>
              <a:ext cx="1139191" cy="646331"/>
            </a:xfrm>
            <a:prstGeom prst="rect">
              <a:avLst/>
            </a:prstGeom>
          </p:spPr>
          <p:txBody>
            <a:bodyPr wrap="square">
              <a:spAutoFit/>
            </a:bodyPr>
            <a:lstStyle/>
            <a:p>
              <a:pPr algn="ctr"/>
              <a:r>
                <a:rPr lang="en-US" dirty="0">
                  <a:latin typeface="Arial"/>
                  <a:cs typeface="Arial"/>
                </a:rPr>
                <a:t>g</a:t>
              </a:r>
              <a:r>
                <a:rPr lang="en-US" dirty="0" smtClean="0">
                  <a:latin typeface="Arial"/>
                  <a:cs typeface="Arial"/>
                </a:rPr>
                <a:t>ridded</a:t>
              </a:r>
            </a:p>
            <a:p>
              <a:pPr algn="ctr"/>
              <a:r>
                <a:rPr lang="en-US" dirty="0" smtClean="0">
                  <a:latin typeface="Arial"/>
                  <a:cs typeface="Arial"/>
                </a:rPr>
                <a:t>means</a:t>
              </a:r>
              <a:endParaRPr lang="en-US" dirty="0">
                <a:latin typeface="Arial"/>
                <a:cs typeface="Arial"/>
              </a:endParaRPr>
            </a:p>
          </p:txBody>
        </p:sp>
        <p:sp>
          <p:nvSpPr>
            <p:cNvPr id="15" name="Rectangle 14"/>
            <p:cNvSpPr/>
            <p:nvPr/>
          </p:nvSpPr>
          <p:spPr>
            <a:xfrm>
              <a:off x="6378592" y="5649151"/>
              <a:ext cx="1313806" cy="646331"/>
            </a:xfrm>
            <a:prstGeom prst="rect">
              <a:avLst/>
            </a:prstGeom>
          </p:spPr>
          <p:txBody>
            <a:bodyPr wrap="none">
              <a:spAutoFit/>
            </a:bodyPr>
            <a:lstStyle/>
            <a:p>
              <a:pPr algn="ctr"/>
              <a:r>
                <a:rPr lang="en-US" dirty="0">
                  <a:latin typeface="Arial"/>
                  <a:cs typeface="Arial"/>
                </a:rPr>
                <a:t>u</a:t>
              </a:r>
              <a:r>
                <a:rPr lang="en-US" dirty="0" smtClean="0">
                  <a:latin typeface="Arial"/>
                  <a:cs typeface="Arial"/>
                </a:rPr>
                <a:t>ncertainty</a:t>
              </a:r>
            </a:p>
            <a:p>
              <a:pPr algn="ctr"/>
              <a:r>
                <a:rPr lang="en-US" dirty="0">
                  <a:latin typeface="Arial"/>
                  <a:cs typeface="Arial"/>
                </a:rPr>
                <a:t>i</a:t>
              </a:r>
              <a:r>
                <a:rPr lang="en-US" dirty="0" smtClean="0">
                  <a:latin typeface="Arial"/>
                  <a:cs typeface="Arial"/>
                </a:rPr>
                <a:t>n means</a:t>
              </a:r>
              <a:endParaRPr lang="en-US" dirty="0">
                <a:latin typeface="Arial"/>
                <a:cs typeface="Arial"/>
              </a:endParaRPr>
            </a:p>
          </p:txBody>
        </p:sp>
        <p:sp>
          <p:nvSpPr>
            <p:cNvPr id="16" name="Rectangle 15"/>
            <p:cNvSpPr/>
            <p:nvPr/>
          </p:nvSpPr>
          <p:spPr>
            <a:xfrm>
              <a:off x="7640332" y="5640105"/>
              <a:ext cx="684803" cy="369332"/>
            </a:xfrm>
            <a:prstGeom prst="rect">
              <a:avLst/>
            </a:prstGeom>
          </p:spPr>
          <p:txBody>
            <a:bodyPr wrap="none">
              <a:spAutoFit/>
            </a:bodyPr>
            <a:lstStyle/>
            <a:p>
              <a:r>
                <a:rPr lang="en-US" dirty="0" err="1" smtClean="0">
                  <a:latin typeface="Arial"/>
                  <a:cs typeface="Arial"/>
                </a:rPr>
                <a:t>sdev</a:t>
              </a:r>
              <a:endParaRPr lang="en-US" dirty="0">
                <a:latin typeface="Arial"/>
                <a:cs typeface="Arial"/>
              </a:endParaRPr>
            </a:p>
          </p:txBody>
        </p:sp>
      </p:grpSp>
    </p:spTree>
    <p:extLst>
      <p:ext uri="{BB962C8B-B14F-4D97-AF65-F5344CB8AC3E}">
        <p14:creationId xmlns:p14="http://schemas.microsoft.com/office/powerpoint/2010/main" val="1697310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5774"/>
            <a:ext cx="4127384" cy="1070501"/>
          </a:xfrm>
        </p:spPr>
        <p:txBody>
          <a:bodyPr anchor="t" anchorCtr="0"/>
          <a:lstStyle/>
          <a:p>
            <a:pPr>
              <a:lnSpc>
                <a:spcPct val="100000"/>
              </a:lnSpc>
              <a:spcBef>
                <a:spcPts val="2400"/>
              </a:spcBef>
              <a:spcAft>
                <a:spcPts val="2400"/>
              </a:spcAft>
            </a:pPr>
            <a:r>
              <a:rPr lang="en-US" sz="3000" dirty="0" smtClean="0"/>
              <a:t>Atmosphere Team</a:t>
            </a:r>
            <a:br>
              <a:rPr lang="en-US" sz="3000" dirty="0" smtClean="0"/>
            </a:br>
            <a:r>
              <a:rPr lang="en-US" sz="3000" dirty="0" smtClean="0"/>
              <a:t>C6 Webinar Series</a:t>
            </a:r>
            <a:endParaRPr lang="en-US" sz="2400" dirty="0">
              <a:solidFill>
                <a:srgbClr val="000000"/>
              </a:solidFill>
            </a:endParaRPr>
          </a:p>
        </p:txBody>
      </p:sp>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1"/>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2"/>
          </p:nvPr>
        </p:nvSpPr>
        <p:spPr/>
        <p:txBody>
          <a:bodyPr/>
          <a:lstStyle/>
          <a:p>
            <a:fld id="{DFEABB97-DDA5-0748-8268-B0328B88E730}" type="slidenum">
              <a:rPr lang="en-US" smtClean="0"/>
              <a:t>5</a:t>
            </a:fld>
            <a:endParaRPr lang="en-US"/>
          </a:p>
        </p:txBody>
      </p:sp>
      <p:pic>
        <p:nvPicPr>
          <p:cNvPr id="8" name="Picture 7"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992" y="139386"/>
            <a:ext cx="3658608" cy="6525022"/>
          </a:xfrm>
          <a:prstGeom prst="rect">
            <a:avLst/>
          </a:prstGeom>
          <a:ln>
            <a:solidFill>
              <a:schemeClr val="bg1">
                <a:lumMod val="75000"/>
              </a:schemeClr>
            </a:solidFill>
          </a:ln>
        </p:spPr>
      </p:pic>
      <p:sp>
        <p:nvSpPr>
          <p:cNvPr id="3" name="Rectangle 2"/>
          <p:cNvSpPr/>
          <p:nvPr/>
        </p:nvSpPr>
        <p:spPr>
          <a:xfrm>
            <a:off x="1059745" y="1711966"/>
            <a:ext cx="2779604" cy="1323439"/>
          </a:xfrm>
          <a:prstGeom prst="rect">
            <a:avLst/>
          </a:prstGeom>
        </p:spPr>
        <p:txBody>
          <a:bodyPr wrap="square">
            <a:spAutoFit/>
          </a:bodyPr>
          <a:lstStyle/>
          <a:p>
            <a:pPr algn="ctr"/>
            <a:r>
              <a:rPr lang="en-US" sz="2000" dirty="0">
                <a:solidFill>
                  <a:srgbClr val="000000"/>
                </a:solidFill>
                <a:latin typeface="Century Gothic"/>
                <a:cs typeface="Century Gothic"/>
              </a:rPr>
              <a:t>June–Oct. 2014</a:t>
            </a:r>
            <a:br>
              <a:rPr lang="en-US" sz="2000" dirty="0">
                <a:solidFill>
                  <a:srgbClr val="000000"/>
                </a:solidFill>
                <a:latin typeface="Century Gothic"/>
                <a:cs typeface="Century Gothic"/>
              </a:rPr>
            </a:br>
            <a:r>
              <a:rPr lang="en-US" sz="2000" dirty="0" smtClean="0">
                <a:solidFill>
                  <a:srgbClr val="000000"/>
                </a:solidFill>
                <a:latin typeface="Century Gothic"/>
                <a:ea typeface="ＭＳ Ｐゴシック" charset="0"/>
                <a:cs typeface="Century Gothic"/>
              </a:rPr>
              <a:t>(organized by</a:t>
            </a:r>
          </a:p>
          <a:p>
            <a:pPr algn="ctr"/>
            <a:r>
              <a:rPr lang="en-US" sz="2000" dirty="0" smtClean="0">
                <a:solidFill>
                  <a:srgbClr val="000000"/>
                </a:solidFill>
                <a:latin typeface="Century Gothic"/>
                <a:ea typeface="ＭＳ Ｐゴシック" charset="0"/>
                <a:cs typeface="Century Gothic"/>
              </a:rPr>
              <a:t>R</a:t>
            </a:r>
            <a:r>
              <a:rPr lang="en-US" sz="2000" dirty="0">
                <a:solidFill>
                  <a:srgbClr val="000000"/>
                </a:solidFill>
                <a:latin typeface="Century Gothic"/>
                <a:ea typeface="ＭＳ Ｐゴシック" charset="0"/>
                <a:cs typeface="Century Gothic"/>
              </a:rPr>
              <a:t>. </a:t>
            </a:r>
            <a:r>
              <a:rPr lang="en-US" sz="2000" dirty="0" err="1">
                <a:solidFill>
                  <a:srgbClr val="000000"/>
                </a:solidFill>
                <a:latin typeface="Century Gothic"/>
                <a:ea typeface="ＭＳ Ｐゴシック" charset="0"/>
                <a:cs typeface="Century Gothic"/>
              </a:rPr>
              <a:t>Kleidman</a:t>
            </a:r>
            <a:r>
              <a:rPr lang="en-US" sz="2000" dirty="0">
                <a:solidFill>
                  <a:srgbClr val="000000"/>
                </a:solidFill>
                <a:latin typeface="Century Gothic"/>
                <a:ea typeface="ＭＳ Ｐゴシック" charset="0"/>
                <a:cs typeface="Century Gothic"/>
              </a:rPr>
              <a:t>)</a:t>
            </a:r>
            <a:r>
              <a:rPr lang="en-US" sz="2000" dirty="0">
                <a:solidFill>
                  <a:srgbClr val="000000"/>
                </a:solidFill>
                <a:latin typeface="Century Gothic"/>
                <a:cs typeface="Century Gothic"/>
              </a:rPr>
              <a:t/>
            </a:r>
            <a:br>
              <a:rPr lang="en-US" sz="2000" dirty="0">
                <a:solidFill>
                  <a:srgbClr val="000000"/>
                </a:solidFill>
                <a:latin typeface="Century Gothic"/>
                <a:cs typeface="Century Gothic"/>
              </a:rPr>
            </a:br>
            <a:endParaRPr lang="en-US" sz="2000" dirty="0">
              <a:latin typeface="Century Gothic"/>
              <a:cs typeface="Century Gothic"/>
            </a:endParaRPr>
          </a:p>
        </p:txBody>
      </p:sp>
    </p:spTree>
    <p:extLst>
      <p:ext uri="{BB962C8B-B14F-4D97-AF65-F5344CB8AC3E}">
        <p14:creationId xmlns:p14="http://schemas.microsoft.com/office/powerpoint/2010/main" val="413694707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4498" y="841911"/>
            <a:ext cx="8057958" cy="1636068"/>
          </a:xfrm>
        </p:spPr>
        <p:txBody>
          <a:bodyPr anchor="t" anchorCtr="0"/>
          <a:lstStyle/>
          <a:p>
            <a:pPr>
              <a:spcBef>
                <a:spcPts val="600"/>
              </a:spcBef>
              <a:spcAft>
                <a:spcPts val="600"/>
              </a:spcAft>
            </a:pPr>
            <a:r>
              <a:rPr lang="en-US" sz="3000" dirty="0" smtClean="0"/>
              <a:t>II. MODAWG:  MODIS-VIIRS Product Continuity for Cloud Mask</a:t>
            </a:r>
            <a:r>
              <a:rPr lang="en-US" sz="3000" baseline="30000" dirty="0" smtClean="0"/>
              <a:t>1</a:t>
            </a:r>
            <a:r>
              <a:rPr lang="en-US" sz="3000" dirty="0" smtClean="0"/>
              <a:t>, Cloud-Top</a:t>
            </a:r>
            <a:r>
              <a:rPr lang="en-US" sz="3000" baseline="30000" dirty="0" smtClean="0"/>
              <a:t>2</a:t>
            </a:r>
            <a:r>
              <a:rPr lang="en-US" sz="3000" dirty="0"/>
              <a:t/>
            </a:r>
            <a:br>
              <a:rPr lang="en-US" sz="3000" dirty="0"/>
            </a:br>
            <a:r>
              <a:rPr lang="en-US" sz="3000" dirty="0" smtClean="0"/>
              <a:t>&amp; Optical Properties</a:t>
            </a:r>
            <a:r>
              <a:rPr lang="en-US" sz="3000" baseline="30000" dirty="0" smtClean="0"/>
              <a:t>3</a:t>
            </a:r>
            <a:endParaRPr lang="en-US" sz="3000" baseline="30000" dirty="0"/>
          </a:p>
        </p:txBody>
      </p:sp>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6</a:t>
            </a:fld>
            <a:endParaRPr lang="en-US"/>
          </a:p>
        </p:txBody>
      </p:sp>
      <p:sp>
        <p:nvSpPr>
          <p:cNvPr id="7" name="Rectangle 6"/>
          <p:cNvSpPr/>
          <p:nvPr/>
        </p:nvSpPr>
        <p:spPr>
          <a:xfrm>
            <a:off x="769496" y="2757382"/>
            <a:ext cx="7773782" cy="2215991"/>
          </a:xfrm>
          <a:prstGeom prst="rect">
            <a:avLst/>
          </a:prstGeom>
        </p:spPr>
        <p:txBody>
          <a:bodyPr wrap="square">
            <a:spAutoFit/>
          </a:bodyPr>
          <a:lstStyle/>
          <a:p>
            <a:pPr marL="115888" indent="-115888">
              <a:spcBef>
                <a:spcPts val="600"/>
              </a:spcBef>
              <a:spcAft>
                <a:spcPts val="600"/>
              </a:spcAft>
            </a:pPr>
            <a:r>
              <a:rPr lang="en-US" baseline="30000" dirty="0" smtClean="0">
                <a:latin typeface="Century Gothic"/>
                <a:ea typeface="ＭＳ Ｐゴシック" charset="0"/>
                <a:cs typeface="Century Gothic"/>
              </a:rPr>
              <a:t>1 </a:t>
            </a:r>
            <a:r>
              <a:rPr lang="en-US" dirty="0" smtClean="0">
                <a:latin typeface="Century Gothic"/>
                <a:ea typeface="ＭＳ Ｐゴシック" charset="0"/>
                <a:cs typeface="Century Gothic"/>
              </a:rPr>
              <a:t>Steve Ackerman, Rich Frey, Bob </a:t>
            </a:r>
            <a:r>
              <a:rPr lang="en-US" dirty="0" err="1" smtClean="0">
                <a:latin typeface="Century Gothic"/>
                <a:ea typeface="ＭＳ Ｐゴシック" charset="0"/>
                <a:cs typeface="Century Gothic"/>
              </a:rPr>
              <a:t>Holz</a:t>
            </a:r>
            <a:r>
              <a:rPr lang="en-US" dirty="0" smtClean="0">
                <a:latin typeface="Century Gothic"/>
                <a:ea typeface="ＭＳ Ｐゴシック" charset="0"/>
                <a:cs typeface="Century Gothic"/>
              </a:rPr>
              <a:t> [UW/CIMSS]</a:t>
            </a:r>
          </a:p>
          <a:p>
            <a:pPr marL="115888" indent="-115888">
              <a:spcBef>
                <a:spcPts val="600"/>
              </a:spcBef>
              <a:spcAft>
                <a:spcPts val="600"/>
              </a:spcAft>
            </a:pPr>
            <a:r>
              <a:rPr lang="en-US" baseline="30000" dirty="0" smtClean="0">
                <a:latin typeface="Century Gothic"/>
                <a:ea typeface="ＭＳ Ｐゴシック" charset="0"/>
                <a:cs typeface="Century Gothic"/>
              </a:rPr>
              <a:t>2 </a:t>
            </a:r>
            <a:r>
              <a:rPr lang="en-US" dirty="0" smtClean="0">
                <a:latin typeface="Century Gothic"/>
                <a:ea typeface="ＭＳ Ｐゴシック" charset="0"/>
                <a:cs typeface="Century Gothic"/>
              </a:rPr>
              <a:t>Andy </a:t>
            </a:r>
            <a:r>
              <a:rPr lang="en-US" dirty="0" err="1" smtClean="0">
                <a:latin typeface="Century Gothic"/>
                <a:ea typeface="ＭＳ Ｐゴシック" charset="0"/>
                <a:cs typeface="Century Gothic"/>
              </a:rPr>
              <a:t>Heidinger</a:t>
            </a:r>
            <a:r>
              <a:rPr lang="en-US" dirty="0" smtClean="0">
                <a:latin typeface="Century Gothic"/>
                <a:ea typeface="ＭＳ Ｐゴシック" charset="0"/>
                <a:cs typeface="Century Gothic"/>
              </a:rPr>
              <a:t>, </a:t>
            </a:r>
            <a:r>
              <a:rPr lang="en-US" dirty="0" err="1" smtClean="0">
                <a:latin typeface="Century Gothic"/>
                <a:ea typeface="ＭＳ Ｐゴシック" charset="0"/>
                <a:cs typeface="Century Gothic"/>
              </a:rPr>
              <a:t>Yue</a:t>
            </a:r>
            <a:r>
              <a:rPr lang="en-US" dirty="0" smtClean="0">
                <a:latin typeface="Century Gothic"/>
                <a:ea typeface="ＭＳ Ｐゴシック" charset="0"/>
                <a:cs typeface="Century Gothic"/>
              </a:rPr>
              <a:t> Li, Steve </a:t>
            </a:r>
            <a:r>
              <a:rPr lang="en-US" dirty="0" err="1" smtClean="0">
                <a:latin typeface="Century Gothic"/>
                <a:ea typeface="ＭＳ Ｐゴシック" charset="0"/>
                <a:cs typeface="Century Gothic"/>
              </a:rPr>
              <a:t>Wanzong</a:t>
            </a:r>
            <a:r>
              <a:rPr lang="en-US" dirty="0" smtClean="0">
                <a:latin typeface="Century Gothic"/>
                <a:ea typeface="ＭＳ Ｐゴシック" charset="0"/>
                <a:cs typeface="Century Gothic"/>
              </a:rPr>
              <a:t> [UW/CIMSS, NOAA STAR]</a:t>
            </a:r>
          </a:p>
          <a:p>
            <a:pPr marL="115888" indent="-115888">
              <a:spcBef>
                <a:spcPts val="600"/>
              </a:spcBef>
              <a:spcAft>
                <a:spcPts val="600"/>
              </a:spcAft>
            </a:pPr>
            <a:r>
              <a:rPr lang="en-US" baseline="30000" dirty="0" smtClean="0">
                <a:latin typeface="Century Gothic"/>
                <a:ea typeface="ＭＳ Ｐゴシック" charset="0"/>
                <a:cs typeface="Century Gothic"/>
              </a:rPr>
              <a:t>3 </a:t>
            </a:r>
            <a:r>
              <a:rPr lang="en-US" dirty="0" smtClean="0">
                <a:latin typeface="Century Gothic"/>
                <a:ea typeface="ＭＳ Ｐゴシック" charset="0"/>
                <a:cs typeface="Century Gothic"/>
              </a:rPr>
              <a:t>Steve Platnick, Kerry Meyer, Gala Wind, Nandana </a:t>
            </a:r>
            <a:r>
              <a:rPr lang="en-US" dirty="0" err="1" smtClean="0">
                <a:latin typeface="Century Gothic"/>
                <a:ea typeface="ＭＳ Ｐゴシック" charset="0"/>
                <a:cs typeface="Century Gothic"/>
              </a:rPr>
              <a:t>Amarasinghe</a:t>
            </a:r>
            <a:r>
              <a:rPr lang="en-US" dirty="0" smtClean="0">
                <a:latin typeface="Century Gothic"/>
                <a:ea typeface="ＭＳ Ｐゴシック" charset="0"/>
                <a:cs typeface="Century Gothic"/>
              </a:rPr>
              <a:t>, Ben </a:t>
            </a:r>
            <a:r>
              <a:rPr lang="en-US" dirty="0" err="1" smtClean="0">
                <a:latin typeface="Century Gothic"/>
                <a:ea typeface="ＭＳ Ｐゴシック" charset="0"/>
                <a:cs typeface="Century Gothic"/>
              </a:rPr>
              <a:t>Marchant</a:t>
            </a:r>
            <a:r>
              <a:rPr lang="en-US" dirty="0" smtClean="0">
                <a:latin typeface="Century Gothic"/>
                <a:ea typeface="ＭＳ Ｐゴシック" charset="0"/>
                <a:cs typeface="Century Gothic"/>
              </a:rPr>
              <a:t>, Tom Arnold [GSFC]</a:t>
            </a:r>
          </a:p>
          <a:p>
            <a:pPr marL="115888" indent="-115888">
              <a:spcBef>
                <a:spcPts val="600"/>
              </a:spcBef>
              <a:spcAft>
                <a:spcPts val="600"/>
              </a:spcAft>
            </a:pPr>
            <a:r>
              <a:rPr lang="en-US" u="sng" dirty="0" smtClean="0">
                <a:latin typeface="Century Gothic"/>
                <a:ea typeface="ＭＳ Ｐゴシック" charset="0"/>
                <a:cs typeface="Century Gothic"/>
              </a:rPr>
              <a:t>Atmosphere SIPS</a:t>
            </a:r>
            <a:r>
              <a:rPr lang="en-US" dirty="0" smtClean="0">
                <a:latin typeface="Century Gothic"/>
                <a:ea typeface="ＭＳ Ｐゴシック" charset="0"/>
                <a:cs typeface="Century Gothic"/>
              </a:rPr>
              <a:t>: Bob </a:t>
            </a:r>
            <a:r>
              <a:rPr lang="en-US" dirty="0" err="1" smtClean="0">
                <a:latin typeface="Century Gothic"/>
                <a:ea typeface="ＭＳ Ｐゴシック" charset="0"/>
                <a:cs typeface="Century Gothic"/>
              </a:rPr>
              <a:t>Holz</a:t>
            </a:r>
            <a:r>
              <a:rPr lang="en-US" dirty="0" smtClean="0">
                <a:latin typeface="Century Gothic"/>
                <a:ea typeface="ＭＳ Ｐゴシック" charset="0"/>
                <a:cs typeface="Century Gothic"/>
              </a:rPr>
              <a:t>, Steve </a:t>
            </a:r>
            <a:r>
              <a:rPr lang="en-US" dirty="0" err="1" smtClean="0">
                <a:latin typeface="Century Gothic"/>
                <a:ea typeface="ＭＳ Ｐゴシック" charset="0"/>
                <a:cs typeface="Century Gothic"/>
              </a:rPr>
              <a:t>Dutcher</a:t>
            </a:r>
            <a:r>
              <a:rPr lang="en-US" dirty="0" smtClean="0">
                <a:latin typeface="Century Gothic"/>
                <a:ea typeface="ＭＳ Ｐゴシック" charset="0"/>
                <a:cs typeface="Century Gothic"/>
              </a:rPr>
              <a:t>, Liam </a:t>
            </a:r>
            <a:r>
              <a:rPr lang="en-US" dirty="0" err="1" smtClean="0">
                <a:latin typeface="Century Gothic"/>
                <a:ea typeface="ＭＳ Ｐゴシック" charset="0"/>
                <a:cs typeface="Century Gothic"/>
              </a:rPr>
              <a:t>Gumley</a:t>
            </a:r>
            <a:r>
              <a:rPr lang="en-US" dirty="0" smtClean="0">
                <a:latin typeface="Century Gothic"/>
                <a:ea typeface="ＭＳ Ｐゴシック" charset="0"/>
                <a:cs typeface="Century Gothic"/>
              </a:rPr>
              <a:t>, et al. [UW/CIMSS]</a:t>
            </a:r>
            <a:endParaRPr lang="en-US" dirty="0">
              <a:latin typeface="Century Gothic"/>
              <a:ea typeface="ＭＳ Ｐゴシック" charset="0"/>
              <a:cs typeface="Century Gothic"/>
            </a:endParaRPr>
          </a:p>
        </p:txBody>
      </p:sp>
    </p:spTree>
    <p:extLst>
      <p:ext uri="{BB962C8B-B14F-4D97-AF65-F5344CB8AC3E}">
        <p14:creationId xmlns:p14="http://schemas.microsoft.com/office/powerpoint/2010/main" val="10984155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himaera logo.pdf"/>
          <p:cNvPicPr>
            <a:picLocks noChangeAspect="1"/>
          </p:cNvPicPr>
          <p:nvPr/>
        </p:nvPicPr>
        <p:blipFill rotWithShape="1">
          <a:blip r:embed="rId2">
            <a:extLst>
              <a:ext uri="{28A0092B-C50C-407E-A947-70E740481C1C}">
                <a14:useLocalDpi xmlns:a14="http://schemas.microsoft.com/office/drawing/2010/main" val="0"/>
              </a:ext>
            </a:extLst>
          </a:blip>
          <a:srcRect l="14212" t="8398" r="16817" b="41041"/>
          <a:stretch/>
        </p:blipFill>
        <p:spPr>
          <a:xfrm>
            <a:off x="7671069" y="156928"/>
            <a:ext cx="1125873" cy="1068100"/>
          </a:xfrm>
          <a:prstGeom prst="rect">
            <a:avLst/>
          </a:prstGeom>
        </p:spPr>
      </p:pic>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1"/>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2"/>
          </p:nvPr>
        </p:nvSpPr>
        <p:spPr/>
        <p:txBody>
          <a:bodyPr/>
          <a:lstStyle/>
          <a:p>
            <a:fld id="{DFEABB97-DDA5-0748-8268-B0328B88E730}" type="slidenum">
              <a:rPr lang="en-US" smtClean="0"/>
              <a:t>7</a:t>
            </a:fld>
            <a:endParaRPr lang="en-US"/>
          </a:p>
        </p:txBody>
      </p:sp>
      <p:sp>
        <p:nvSpPr>
          <p:cNvPr id="8" name="Title 1"/>
          <p:cNvSpPr txBox="1">
            <a:spLocks/>
          </p:cNvSpPr>
          <p:nvPr/>
        </p:nvSpPr>
        <p:spPr>
          <a:xfrm>
            <a:off x="136183" y="208617"/>
            <a:ext cx="7729602" cy="915374"/>
          </a:xfrm>
          <a:prstGeom prst="rect">
            <a:avLst/>
          </a:prstGeom>
        </p:spPr>
        <p:txBody>
          <a:bodyPr vert="horz" lIns="91440" tIns="45720" rIns="91440" bIns="45720" rtlCol="0" anchor="t" anchorCtr="0">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spcBef>
                <a:spcPts val="0"/>
              </a:spcBef>
              <a:spcAft>
                <a:spcPts val="300"/>
              </a:spcAft>
            </a:pPr>
            <a:r>
              <a:rPr lang="en-US" sz="3000" dirty="0" smtClean="0"/>
              <a:t>Level-2 Cloud Optical Property Retrievals</a:t>
            </a:r>
          </a:p>
          <a:p>
            <a:pPr>
              <a:lnSpc>
                <a:spcPct val="100000"/>
              </a:lnSpc>
              <a:spcBef>
                <a:spcPts val="0"/>
              </a:spcBef>
              <a:spcAft>
                <a:spcPts val="300"/>
              </a:spcAft>
            </a:pPr>
            <a:r>
              <a:rPr lang="en-US" sz="2000" dirty="0" smtClean="0">
                <a:solidFill>
                  <a:schemeClr val="tx1"/>
                </a:solidFill>
              </a:rPr>
              <a:t>(CHIMAERA Multi-sensor Retrieval Package, see </a:t>
            </a:r>
            <a:r>
              <a:rPr lang="en-US" sz="2000" dirty="0" smtClean="0">
                <a:solidFill>
                  <a:schemeClr val="tx1"/>
                </a:solidFill>
              </a:rPr>
              <a:t>poster</a:t>
            </a:r>
            <a:r>
              <a:rPr lang="en-US" sz="2000" dirty="0" smtClean="0">
                <a:solidFill>
                  <a:schemeClr val="tx1"/>
                </a:solidFill>
              </a:rPr>
              <a:t>)</a:t>
            </a:r>
            <a:endParaRPr lang="en-US" sz="2000" dirty="0">
              <a:solidFill>
                <a:schemeClr val="tx1"/>
              </a:solidFill>
            </a:endParaRPr>
          </a:p>
        </p:txBody>
      </p:sp>
      <p:pic>
        <p:nvPicPr>
          <p:cNvPr id="9" name="Picture 8" descr="Untitled.tiff.pdf"/>
          <p:cNvPicPr>
            <a:picLocks noChangeAspect="1"/>
          </p:cNvPicPr>
          <p:nvPr/>
        </p:nvPicPr>
        <p:blipFill rotWithShape="1">
          <a:blip r:embed="rId3">
            <a:extLst>
              <a:ext uri="{28A0092B-C50C-407E-A947-70E740481C1C}">
                <a14:useLocalDpi xmlns:a14="http://schemas.microsoft.com/office/drawing/2010/main" val="0"/>
              </a:ext>
            </a:extLst>
          </a:blip>
          <a:srcRect l="2014" t="28719" r="2876" b="28148"/>
          <a:stretch/>
        </p:blipFill>
        <p:spPr>
          <a:xfrm>
            <a:off x="5113866" y="1755206"/>
            <a:ext cx="3823019" cy="2243713"/>
          </a:xfrm>
          <a:prstGeom prst="rect">
            <a:avLst/>
          </a:prstGeom>
          <a:ln>
            <a:solidFill>
              <a:srgbClr val="BFBFBF"/>
            </a:solidFill>
          </a:ln>
        </p:spPr>
      </p:pic>
      <p:grpSp>
        <p:nvGrpSpPr>
          <p:cNvPr id="10" name="Group 9"/>
          <p:cNvGrpSpPr/>
          <p:nvPr/>
        </p:nvGrpSpPr>
        <p:grpSpPr>
          <a:xfrm>
            <a:off x="343542" y="1371604"/>
            <a:ext cx="4568363" cy="2261565"/>
            <a:chOff x="204260" y="1731076"/>
            <a:chExt cx="8781087" cy="3781042"/>
          </a:xfrm>
        </p:grpSpPr>
        <p:pic>
          <p:nvPicPr>
            <p:cNvPr id="11" name="Picture 10" descr="MOBGLSR_C05K.A2013100.005.2013102063216 sm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60" y="1731076"/>
              <a:ext cx="4064000" cy="2032000"/>
            </a:xfrm>
            <a:prstGeom prst="rect">
              <a:avLst/>
            </a:prstGeom>
            <a:ln>
              <a:solidFill>
                <a:srgbClr val="BFBFBF"/>
              </a:solidFill>
            </a:ln>
          </p:spPr>
        </p:pic>
        <p:pic>
          <p:nvPicPr>
            <p:cNvPr id="12" name="Picture 11" descr="MOBGCOT_C05K.A2013100.051.2013101184919 smal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5602" y="2630539"/>
              <a:ext cx="4064000" cy="2032000"/>
            </a:xfrm>
            <a:prstGeom prst="rect">
              <a:avLst/>
            </a:prstGeom>
            <a:ln>
              <a:solidFill>
                <a:srgbClr val="BFBFBF"/>
              </a:solidFill>
            </a:ln>
          </p:spPr>
        </p:pic>
        <p:pic>
          <p:nvPicPr>
            <p:cNvPr id="13" name="Picture 12" descr="MOBGCER_C05K.A2013100.051.2013101185549 smal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1347" y="3480118"/>
              <a:ext cx="4064000" cy="2032000"/>
            </a:xfrm>
            <a:prstGeom prst="rect">
              <a:avLst/>
            </a:prstGeom>
            <a:ln>
              <a:solidFill>
                <a:srgbClr val="BFBFBF"/>
              </a:solidFill>
            </a:ln>
          </p:spPr>
        </p:pic>
      </p:grpSp>
      <p:sp>
        <p:nvSpPr>
          <p:cNvPr id="14" name="Rectangle 13"/>
          <p:cNvSpPr/>
          <p:nvPr/>
        </p:nvSpPr>
        <p:spPr>
          <a:xfrm>
            <a:off x="2476198" y="1458463"/>
            <a:ext cx="1557037" cy="369332"/>
          </a:xfrm>
          <a:prstGeom prst="rect">
            <a:avLst/>
          </a:prstGeom>
        </p:spPr>
        <p:txBody>
          <a:bodyPr wrap="none">
            <a:spAutoFit/>
          </a:bodyPr>
          <a:lstStyle/>
          <a:p>
            <a:r>
              <a:rPr lang="en-US" b="1" dirty="0" smtClean="0">
                <a:solidFill>
                  <a:srgbClr val="800000"/>
                </a:solidFill>
                <a:latin typeface="Helvetica"/>
                <a:cs typeface="Helvetica"/>
              </a:rPr>
              <a:t>MOD/MYD06</a:t>
            </a:r>
            <a:endParaRPr lang="en-US" b="1" dirty="0">
              <a:solidFill>
                <a:srgbClr val="800000"/>
              </a:solidFill>
            </a:endParaRPr>
          </a:p>
        </p:txBody>
      </p:sp>
      <p:sp>
        <p:nvSpPr>
          <p:cNvPr id="15" name="Rectangle 14"/>
          <p:cNvSpPr/>
          <p:nvPr/>
        </p:nvSpPr>
        <p:spPr>
          <a:xfrm>
            <a:off x="5076460" y="1146020"/>
            <a:ext cx="3711015" cy="646331"/>
          </a:xfrm>
          <a:prstGeom prst="rect">
            <a:avLst/>
          </a:prstGeom>
        </p:spPr>
        <p:txBody>
          <a:bodyPr wrap="square">
            <a:spAutoFit/>
          </a:bodyPr>
          <a:lstStyle/>
          <a:p>
            <a:r>
              <a:rPr lang="en-US" b="1" dirty="0" smtClean="0">
                <a:solidFill>
                  <a:srgbClr val="800000"/>
                </a:solidFill>
                <a:latin typeface="Helvetica"/>
                <a:cs typeface="Helvetica"/>
              </a:rPr>
              <a:t>MODAWG</a:t>
            </a:r>
            <a:r>
              <a:rPr lang="en-US" dirty="0" smtClean="0">
                <a:solidFill>
                  <a:srgbClr val="800000"/>
                </a:solidFill>
                <a:latin typeface="Helvetica"/>
                <a:cs typeface="Helvetica"/>
              </a:rPr>
              <a:t>: common </a:t>
            </a:r>
            <a:r>
              <a:rPr lang="en-US" dirty="0" smtClean="0">
                <a:solidFill>
                  <a:srgbClr val="800000"/>
                </a:solidFill>
                <a:latin typeface="Helvetica"/>
                <a:cs typeface="Helvetica"/>
              </a:rPr>
              <a:t>VIIRS/MODIS algorithm</a:t>
            </a:r>
            <a:endParaRPr lang="en-US" dirty="0">
              <a:solidFill>
                <a:srgbClr val="800000"/>
              </a:solidFill>
            </a:endParaRPr>
          </a:p>
        </p:txBody>
      </p:sp>
      <p:sp>
        <p:nvSpPr>
          <p:cNvPr id="16" name="Rectangle 15"/>
          <p:cNvSpPr/>
          <p:nvPr/>
        </p:nvSpPr>
        <p:spPr>
          <a:xfrm>
            <a:off x="4654164" y="4259958"/>
            <a:ext cx="941521" cy="369332"/>
          </a:xfrm>
          <a:prstGeom prst="rect">
            <a:avLst/>
          </a:prstGeom>
        </p:spPr>
        <p:txBody>
          <a:bodyPr wrap="none">
            <a:spAutoFit/>
          </a:bodyPr>
          <a:lstStyle/>
          <a:p>
            <a:r>
              <a:rPr lang="en-US" b="1" dirty="0" smtClean="0">
                <a:solidFill>
                  <a:srgbClr val="800000"/>
                </a:solidFill>
                <a:latin typeface="Helvetica"/>
                <a:cs typeface="Helvetica"/>
              </a:rPr>
              <a:t>SEVIRI</a:t>
            </a:r>
            <a:endParaRPr lang="en-US" b="1" dirty="0">
              <a:solidFill>
                <a:srgbClr val="800000"/>
              </a:solidFill>
            </a:endParaRPr>
          </a:p>
        </p:txBody>
      </p:sp>
      <p:pic>
        <p:nvPicPr>
          <p:cNvPr id="17" name="Picture 16" descr="Untitled.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5793" y="3860138"/>
            <a:ext cx="2917512" cy="2496212"/>
          </a:xfrm>
          <a:prstGeom prst="rect">
            <a:avLst/>
          </a:prstGeom>
          <a:ln>
            <a:solidFill>
              <a:schemeClr val="bg1">
                <a:lumMod val="75000"/>
              </a:schemeClr>
            </a:solidFill>
          </a:ln>
        </p:spPr>
      </p:pic>
      <p:sp>
        <p:nvSpPr>
          <p:cNvPr id="18" name="Rectangle 17"/>
          <p:cNvSpPr/>
          <p:nvPr/>
        </p:nvSpPr>
        <p:spPr>
          <a:xfrm>
            <a:off x="190554" y="4222589"/>
            <a:ext cx="825992" cy="369332"/>
          </a:xfrm>
          <a:prstGeom prst="rect">
            <a:avLst/>
          </a:prstGeom>
        </p:spPr>
        <p:txBody>
          <a:bodyPr wrap="none">
            <a:spAutoFit/>
          </a:bodyPr>
          <a:lstStyle/>
          <a:p>
            <a:r>
              <a:rPr lang="en-US" b="1" dirty="0" smtClean="0">
                <a:solidFill>
                  <a:srgbClr val="800000"/>
                </a:solidFill>
                <a:latin typeface="Helvetica"/>
                <a:cs typeface="Helvetica"/>
              </a:rPr>
              <a:t>eMAS</a:t>
            </a:r>
            <a:endParaRPr lang="en-US" b="1" dirty="0">
              <a:solidFill>
                <a:srgbClr val="800000"/>
              </a:solidFill>
            </a:endParaRPr>
          </a:p>
        </p:txBody>
      </p:sp>
      <p:pic>
        <p:nvPicPr>
          <p:cNvPr id="19" name="Picture 18" descr="SEV06_20090817.1200-cot16.jpg.pdf"/>
          <p:cNvPicPr>
            <a:picLocks noChangeAspect="1"/>
          </p:cNvPicPr>
          <p:nvPr/>
        </p:nvPicPr>
        <p:blipFill rotWithShape="1">
          <a:blip r:embed="rId8">
            <a:extLst>
              <a:ext uri="{28A0092B-C50C-407E-A947-70E740481C1C}">
                <a14:useLocalDpi xmlns:a14="http://schemas.microsoft.com/office/drawing/2010/main" val="0"/>
              </a:ext>
            </a:extLst>
          </a:blip>
          <a:srcRect l="5106" t="21976" r="3668" b="21358"/>
          <a:stretch/>
        </p:blipFill>
        <p:spPr>
          <a:xfrm>
            <a:off x="5639479" y="4154702"/>
            <a:ext cx="2809843" cy="2258700"/>
          </a:xfrm>
          <a:prstGeom prst="rect">
            <a:avLst/>
          </a:prstGeom>
        </p:spPr>
      </p:pic>
    </p:spTree>
    <p:extLst>
      <p:ext uri="{BB962C8B-B14F-4D97-AF65-F5344CB8AC3E}">
        <p14:creationId xmlns:p14="http://schemas.microsoft.com/office/powerpoint/2010/main" val="26480648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198" y="659750"/>
            <a:ext cx="7567405" cy="623428"/>
          </a:xfrm>
        </p:spPr>
        <p:txBody>
          <a:bodyPr anchor="t" anchorCtr="0"/>
          <a:lstStyle/>
          <a:p>
            <a:pPr>
              <a:spcBef>
                <a:spcPts val="600"/>
              </a:spcBef>
              <a:spcAft>
                <a:spcPts val="600"/>
              </a:spcAft>
            </a:pPr>
            <a:r>
              <a:rPr lang="en-US" sz="3000" dirty="0" smtClean="0"/>
              <a:t>C6 Cloud Optical Property Algorithm</a:t>
            </a:r>
            <a:endParaRPr lang="en-US" sz="3000" baseline="30000" dirty="0"/>
          </a:p>
        </p:txBody>
      </p:sp>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8</a:t>
            </a:fld>
            <a:endParaRPr lang="en-US"/>
          </a:p>
        </p:txBody>
      </p:sp>
      <p:sp>
        <p:nvSpPr>
          <p:cNvPr id="7" name="Rectangle 6"/>
          <p:cNvSpPr/>
          <p:nvPr/>
        </p:nvSpPr>
        <p:spPr>
          <a:xfrm>
            <a:off x="858674" y="2346968"/>
            <a:ext cx="7773782" cy="761747"/>
          </a:xfrm>
          <a:prstGeom prst="rect">
            <a:avLst/>
          </a:prstGeom>
        </p:spPr>
        <p:txBody>
          <a:bodyPr wrap="square">
            <a:spAutoFit/>
          </a:bodyPr>
          <a:lstStyle/>
          <a:p>
            <a:pPr indent="-228600">
              <a:spcBef>
                <a:spcPts val="600"/>
              </a:spcBef>
              <a:spcAft>
                <a:spcPts val="300"/>
              </a:spcAft>
            </a:pPr>
            <a:endParaRPr lang="en-US" dirty="0">
              <a:latin typeface="Century Gothic"/>
              <a:ea typeface="ＭＳ Ｐゴシック" charset="0"/>
              <a:cs typeface="Century Gothic"/>
            </a:endParaRPr>
          </a:p>
          <a:p>
            <a:pPr marL="115888" indent="-115888">
              <a:spcBef>
                <a:spcPts val="600"/>
              </a:spcBef>
              <a:spcAft>
                <a:spcPts val="600"/>
              </a:spcAft>
            </a:pPr>
            <a:endParaRPr lang="en-US" dirty="0">
              <a:latin typeface="Century Gothic"/>
              <a:ea typeface="ＭＳ Ｐゴシック" charset="0"/>
              <a:cs typeface="Century Gothic"/>
            </a:endParaRPr>
          </a:p>
        </p:txBody>
      </p:sp>
      <p:sp>
        <p:nvSpPr>
          <p:cNvPr id="9" name="Content Placeholder 2"/>
          <p:cNvSpPr txBox="1">
            <a:spLocks/>
          </p:cNvSpPr>
          <p:nvPr/>
        </p:nvSpPr>
        <p:spPr>
          <a:xfrm>
            <a:off x="441811" y="1494798"/>
            <a:ext cx="8229600" cy="420545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marL="285750" indent="-285750" algn="l">
              <a:spcBef>
                <a:spcPts val="600"/>
              </a:spcBef>
              <a:spcAft>
                <a:spcPts val="600"/>
              </a:spcAft>
              <a:buFont typeface="Arial"/>
              <a:buChar char="•"/>
            </a:pPr>
            <a:r>
              <a:rPr lang="en-US" sz="2000" dirty="0">
                <a:solidFill>
                  <a:schemeClr val="tx1"/>
                </a:solidFill>
              </a:rPr>
              <a:t>L1B: Aqua VNIR “re-registration”, Terra RVS radiometric stability</a:t>
            </a:r>
          </a:p>
          <a:p>
            <a:pPr marL="285750" indent="-285750" algn="l">
              <a:spcBef>
                <a:spcPts val="600"/>
              </a:spcBef>
              <a:spcAft>
                <a:spcPts val="600"/>
              </a:spcAft>
              <a:buFont typeface="Arial"/>
              <a:buChar char="•"/>
            </a:pPr>
            <a:r>
              <a:rPr lang="en-US" sz="2000" dirty="0" smtClean="0">
                <a:solidFill>
                  <a:schemeClr val="tx1"/>
                </a:solidFill>
              </a:rPr>
              <a:t>New </a:t>
            </a:r>
            <a:r>
              <a:rPr lang="en-US" sz="2000" dirty="0" smtClean="0">
                <a:solidFill>
                  <a:schemeClr val="tx1"/>
                </a:solidFill>
              </a:rPr>
              <a:t>radiative transfer and ice cloud models.</a:t>
            </a:r>
          </a:p>
          <a:p>
            <a:pPr marL="285750" indent="-285750" algn="l">
              <a:spcBef>
                <a:spcPts val="600"/>
              </a:spcBef>
              <a:spcAft>
                <a:spcPts val="600"/>
              </a:spcAft>
              <a:buFont typeface="Arial"/>
              <a:buChar char="•"/>
            </a:pPr>
            <a:r>
              <a:rPr lang="en-US" sz="2000" dirty="0" smtClean="0">
                <a:solidFill>
                  <a:schemeClr val="tx1"/>
                </a:solidFill>
              </a:rPr>
              <a:t>New cloud </a:t>
            </a:r>
            <a:r>
              <a:rPr lang="en-US" sz="2000" dirty="0">
                <a:solidFill>
                  <a:schemeClr val="tx1"/>
                </a:solidFill>
              </a:rPr>
              <a:t>retrieval </a:t>
            </a:r>
            <a:r>
              <a:rPr lang="en-US" sz="2000" dirty="0" smtClean="0">
                <a:solidFill>
                  <a:schemeClr val="tx1"/>
                </a:solidFill>
              </a:rPr>
              <a:t>phase algorithm </a:t>
            </a:r>
            <a:r>
              <a:rPr lang="en-US" sz="2000" dirty="0">
                <a:solidFill>
                  <a:schemeClr val="tx1"/>
                </a:solidFill>
              </a:rPr>
              <a:t>(SWIR + IR</a:t>
            </a:r>
            <a:r>
              <a:rPr lang="en-US" sz="2000" dirty="0" smtClean="0">
                <a:solidFill>
                  <a:schemeClr val="tx1"/>
                </a:solidFill>
              </a:rPr>
              <a:t>).</a:t>
            </a:r>
          </a:p>
          <a:p>
            <a:pPr marL="285750" indent="-285750" algn="l">
              <a:spcBef>
                <a:spcPts val="600"/>
              </a:spcBef>
              <a:spcAft>
                <a:spcPts val="600"/>
              </a:spcAft>
              <a:buFont typeface="Arial"/>
              <a:buChar char="•"/>
            </a:pPr>
            <a:r>
              <a:rPr lang="en-US" sz="2000" dirty="0" smtClean="0">
                <a:solidFill>
                  <a:schemeClr val="tx1"/>
                </a:solidFill>
              </a:rPr>
              <a:t>Additional spectral cloud effective radius retrievals included explicitly.</a:t>
            </a:r>
          </a:p>
          <a:p>
            <a:pPr marL="285750" indent="-285750" algn="l">
              <a:spcBef>
                <a:spcPts val="600"/>
              </a:spcBef>
              <a:spcAft>
                <a:spcPts val="600"/>
              </a:spcAft>
              <a:buFont typeface="Arial"/>
              <a:buChar char="•"/>
            </a:pPr>
            <a:r>
              <a:rPr lang="en-US" sz="2000" dirty="0" smtClean="0">
                <a:solidFill>
                  <a:schemeClr val="tx1"/>
                </a:solidFill>
              </a:rPr>
              <a:t>Full </a:t>
            </a:r>
            <a:r>
              <a:rPr lang="en-US" sz="2000" dirty="0" smtClean="0">
                <a:solidFill>
                  <a:schemeClr val="tx1"/>
                </a:solidFill>
              </a:rPr>
              <a:t>processing and separate datasets for lower quality “partly cloudy” pixels. Failed retrieval information also provide.</a:t>
            </a:r>
          </a:p>
          <a:p>
            <a:pPr marL="285750" indent="-285750" algn="l">
              <a:spcBef>
                <a:spcPts val="600"/>
              </a:spcBef>
              <a:spcAft>
                <a:spcPts val="600"/>
              </a:spcAft>
              <a:buFont typeface="Arial"/>
              <a:buChar char="•"/>
            </a:pPr>
            <a:r>
              <a:rPr lang="en-US" sz="2000" dirty="0" smtClean="0">
                <a:solidFill>
                  <a:schemeClr val="tx1"/>
                </a:solidFill>
              </a:rPr>
              <a:t>Additional/improved error sources in pixel-level uncertainty calculations. Dropped use of Confidence QA assignments!</a:t>
            </a:r>
          </a:p>
          <a:p>
            <a:pPr marL="285750" indent="-285750" algn="l">
              <a:spcBef>
                <a:spcPts val="600"/>
              </a:spcBef>
              <a:spcAft>
                <a:spcPts val="600"/>
              </a:spcAft>
              <a:buFont typeface="Arial"/>
              <a:buChar char="•"/>
            </a:pPr>
            <a:r>
              <a:rPr lang="en-US" sz="2000" dirty="0" smtClean="0">
                <a:solidFill>
                  <a:schemeClr val="tx1"/>
                </a:solidFill>
              </a:rPr>
              <a:t>Surface: New gap-filled C5 land spectral surface albedo, multiple wind speed Cox-</a:t>
            </a:r>
            <a:r>
              <a:rPr lang="en-US" sz="2000" dirty="0" err="1" smtClean="0">
                <a:solidFill>
                  <a:schemeClr val="tx1"/>
                </a:solidFill>
              </a:rPr>
              <a:t>Munk</a:t>
            </a:r>
            <a:r>
              <a:rPr lang="en-US" sz="2000" dirty="0" smtClean="0">
                <a:solidFill>
                  <a:schemeClr val="tx1"/>
                </a:solidFill>
              </a:rPr>
              <a:t> ocean model.</a:t>
            </a:r>
          </a:p>
        </p:txBody>
      </p:sp>
    </p:spTree>
    <p:extLst>
      <p:ext uri="{BB962C8B-B14F-4D97-AF65-F5344CB8AC3E}">
        <p14:creationId xmlns:p14="http://schemas.microsoft.com/office/powerpoint/2010/main" val="50690662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1162" y="427580"/>
            <a:ext cx="8693278" cy="623428"/>
          </a:xfrm>
        </p:spPr>
        <p:txBody>
          <a:bodyPr anchor="t" anchorCtr="0"/>
          <a:lstStyle/>
          <a:p>
            <a:pPr>
              <a:spcBef>
                <a:spcPts val="600"/>
              </a:spcBef>
              <a:spcAft>
                <a:spcPts val="600"/>
              </a:spcAft>
            </a:pPr>
            <a:r>
              <a:rPr lang="en-US" sz="3000" dirty="0" smtClean="0"/>
              <a:t>MODIS Atmosphere Team C6 Status</a:t>
            </a:r>
            <a:endParaRPr lang="en-US" sz="3000" baseline="30000" dirty="0"/>
          </a:p>
        </p:txBody>
      </p:sp>
      <p:sp>
        <p:nvSpPr>
          <p:cNvPr id="4" name="Date Placeholder 3"/>
          <p:cNvSpPr>
            <a:spLocks noGrp="1"/>
          </p:cNvSpPr>
          <p:nvPr>
            <p:ph type="dt" sz="half" idx="10"/>
          </p:nvPr>
        </p:nvSpPr>
        <p:spPr/>
        <p:txBody>
          <a:bodyPr/>
          <a:lstStyle/>
          <a:p>
            <a:r>
              <a:rPr lang="en-US" smtClean="0"/>
              <a:t>19 May 15</a:t>
            </a:r>
            <a:endParaRPr lang="en-US"/>
          </a:p>
        </p:txBody>
      </p:sp>
      <p:sp>
        <p:nvSpPr>
          <p:cNvPr id="5" name="Footer Placeholder 4"/>
          <p:cNvSpPr>
            <a:spLocks noGrp="1"/>
          </p:cNvSpPr>
          <p:nvPr>
            <p:ph type="ftr" sz="quarter" idx="12"/>
          </p:nvPr>
        </p:nvSpPr>
        <p:spPr/>
        <p:txBody>
          <a:bodyPr/>
          <a:lstStyle/>
          <a:p>
            <a:r>
              <a:rPr lang="en-US" smtClean="0"/>
              <a:t>MODIS/VIIRS STM, Platnick et al.</a:t>
            </a:r>
            <a:endParaRPr lang="en-US" dirty="0" smtClean="0"/>
          </a:p>
        </p:txBody>
      </p:sp>
      <p:sp>
        <p:nvSpPr>
          <p:cNvPr id="6" name="Slide Number Placeholder 5"/>
          <p:cNvSpPr>
            <a:spLocks noGrp="1"/>
          </p:cNvSpPr>
          <p:nvPr>
            <p:ph type="sldNum" sz="quarter" idx="11"/>
          </p:nvPr>
        </p:nvSpPr>
        <p:spPr/>
        <p:txBody>
          <a:bodyPr/>
          <a:lstStyle/>
          <a:p>
            <a:fld id="{DFEABB97-DDA5-0748-8268-B0328B88E730}" type="slidenum">
              <a:rPr lang="en-US" smtClean="0"/>
              <a:t>9</a:t>
            </a:fld>
            <a:endParaRPr lang="en-US"/>
          </a:p>
        </p:txBody>
      </p:sp>
      <p:sp>
        <p:nvSpPr>
          <p:cNvPr id="9" name="Content Placeholder 2"/>
          <p:cNvSpPr txBox="1">
            <a:spLocks/>
          </p:cNvSpPr>
          <p:nvPr/>
        </p:nvSpPr>
        <p:spPr>
          <a:xfrm>
            <a:off x="227678" y="1120117"/>
            <a:ext cx="8663443" cy="40851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spcBef>
                <a:spcPts val="600"/>
              </a:spcBef>
              <a:spcAft>
                <a:spcPts val="600"/>
              </a:spcAft>
            </a:pPr>
            <a:r>
              <a:rPr lang="en-US" sz="2000" dirty="0" smtClean="0">
                <a:solidFill>
                  <a:schemeClr val="tx1"/>
                </a:solidFill>
              </a:rPr>
              <a:t>Terra C6 RVS L1B De-Trending Impact: </a:t>
            </a:r>
            <a:r>
              <a:rPr lang="en-US" sz="2000" b="1" dirty="0" smtClean="0">
                <a:solidFill>
                  <a:schemeClr val="tx1"/>
                </a:solidFill>
              </a:rPr>
              <a:t>Ice Cloud Optical Thickness</a:t>
            </a:r>
          </a:p>
          <a:p>
            <a:pPr algn="l">
              <a:spcBef>
                <a:spcPts val="600"/>
              </a:spcBef>
              <a:spcAft>
                <a:spcPts val="600"/>
              </a:spcAft>
            </a:pPr>
            <a:endParaRPr lang="en-US" sz="1800" dirty="0" smtClean="0">
              <a:solidFill>
                <a:schemeClr val="tx1"/>
              </a:solidFill>
            </a:endParaRPr>
          </a:p>
          <a:p>
            <a:pPr marL="800100" lvl="1" indent="-342900" algn="l">
              <a:spcBef>
                <a:spcPts val="600"/>
              </a:spcBef>
              <a:spcAft>
                <a:spcPts val="600"/>
              </a:spcAft>
              <a:buFont typeface="Courier New"/>
              <a:buChar char="o"/>
            </a:pPr>
            <a:endParaRPr lang="en-US" sz="1800" dirty="0">
              <a:solidFill>
                <a:schemeClr val="tx1"/>
              </a:solidFill>
            </a:endParaRPr>
          </a:p>
        </p:txBody>
      </p:sp>
      <p:pic>
        <p:nvPicPr>
          <p:cNvPr id="10" name="Picture 9" descr="Terra_60S_60N_ice_cot.ps.pdf"/>
          <p:cNvPicPr>
            <a:picLocks noChangeAspect="1"/>
          </p:cNvPicPr>
          <p:nvPr/>
        </p:nvPicPr>
        <p:blipFill rotWithShape="1">
          <a:blip r:embed="rId3">
            <a:extLst>
              <a:ext uri="{28A0092B-C50C-407E-A947-70E740481C1C}">
                <a14:useLocalDpi xmlns:a14="http://schemas.microsoft.com/office/drawing/2010/main" val="0"/>
              </a:ext>
            </a:extLst>
          </a:blip>
          <a:srcRect r="8171"/>
          <a:stretch/>
        </p:blipFill>
        <p:spPr>
          <a:xfrm rot="16200000">
            <a:off x="2076303" y="746810"/>
            <a:ext cx="4866317" cy="6858000"/>
          </a:xfrm>
          <a:prstGeom prst="rect">
            <a:avLst/>
          </a:prstGeom>
          <a:noFill/>
          <a:ln>
            <a:noFill/>
          </a:ln>
        </p:spPr>
      </p:pic>
      <p:sp>
        <p:nvSpPr>
          <p:cNvPr id="3" name="Rectangle 2"/>
          <p:cNvSpPr/>
          <p:nvPr/>
        </p:nvSpPr>
        <p:spPr>
          <a:xfrm>
            <a:off x="6907065" y="3085324"/>
            <a:ext cx="1801958" cy="369332"/>
          </a:xfrm>
          <a:prstGeom prst="rect">
            <a:avLst/>
          </a:prstGeom>
        </p:spPr>
        <p:txBody>
          <a:bodyPr wrap="none">
            <a:spAutoFit/>
          </a:bodyPr>
          <a:lstStyle/>
          <a:p>
            <a:r>
              <a:rPr lang="en-US" dirty="0" smtClean="0">
                <a:latin typeface="Arial"/>
                <a:cs typeface="Arial"/>
              </a:rPr>
              <a:t>B1 dependence</a:t>
            </a:r>
            <a:endParaRPr lang="en-US" dirty="0">
              <a:latin typeface="Arial"/>
              <a:cs typeface="Arial"/>
            </a:endParaRPr>
          </a:p>
        </p:txBody>
      </p:sp>
      <p:sp>
        <p:nvSpPr>
          <p:cNvPr id="11" name="Rectangle 10"/>
          <p:cNvSpPr/>
          <p:nvPr/>
        </p:nvSpPr>
        <p:spPr>
          <a:xfrm>
            <a:off x="6907065" y="4930978"/>
            <a:ext cx="1801958" cy="369332"/>
          </a:xfrm>
          <a:prstGeom prst="rect">
            <a:avLst/>
          </a:prstGeom>
        </p:spPr>
        <p:txBody>
          <a:bodyPr wrap="none">
            <a:spAutoFit/>
          </a:bodyPr>
          <a:lstStyle/>
          <a:p>
            <a:r>
              <a:rPr lang="en-US" dirty="0" smtClean="0">
                <a:latin typeface="Arial"/>
                <a:cs typeface="Arial"/>
              </a:rPr>
              <a:t>B2 dependence</a:t>
            </a:r>
            <a:endParaRPr lang="en-US" dirty="0">
              <a:latin typeface="Arial"/>
              <a:cs typeface="Arial"/>
            </a:endParaRPr>
          </a:p>
        </p:txBody>
      </p:sp>
      <p:sp>
        <p:nvSpPr>
          <p:cNvPr id="7" name="Rectangle 6"/>
          <p:cNvSpPr/>
          <p:nvPr/>
        </p:nvSpPr>
        <p:spPr>
          <a:xfrm>
            <a:off x="2443720" y="2551639"/>
            <a:ext cx="659155" cy="369332"/>
          </a:xfrm>
          <a:prstGeom prst="rect">
            <a:avLst/>
          </a:prstGeom>
        </p:spPr>
        <p:txBody>
          <a:bodyPr wrap="none">
            <a:spAutoFit/>
          </a:bodyPr>
          <a:lstStyle/>
          <a:p>
            <a:r>
              <a:rPr lang="en-US" dirty="0" smtClean="0">
                <a:latin typeface="Times New Roman"/>
                <a:cs typeface="Times New Roman"/>
              </a:rPr>
              <a:t>Land</a:t>
            </a:r>
            <a:endParaRPr lang="en-US" dirty="0">
              <a:latin typeface="Times New Roman"/>
              <a:cs typeface="Times New Roman"/>
            </a:endParaRPr>
          </a:p>
        </p:txBody>
      </p:sp>
      <p:sp>
        <p:nvSpPr>
          <p:cNvPr id="12" name="Rectangle 11"/>
          <p:cNvSpPr/>
          <p:nvPr/>
        </p:nvSpPr>
        <p:spPr>
          <a:xfrm>
            <a:off x="2443720" y="4446194"/>
            <a:ext cx="774571" cy="369332"/>
          </a:xfrm>
          <a:prstGeom prst="rect">
            <a:avLst/>
          </a:prstGeom>
        </p:spPr>
        <p:txBody>
          <a:bodyPr wrap="none">
            <a:spAutoFit/>
          </a:bodyPr>
          <a:lstStyle/>
          <a:p>
            <a:r>
              <a:rPr lang="en-US" dirty="0" smtClean="0">
                <a:latin typeface="Times New Roman"/>
                <a:cs typeface="Times New Roman"/>
              </a:rPr>
              <a:t>Ocean</a:t>
            </a:r>
            <a:endParaRPr lang="en-US" dirty="0">
              <a:latin typeface="Times New Roman"/>
              <a:cs typeface="Times New Roman"/>
            </a:endParaRPr>
          </a:p>
        </p:txBody>
      </p:sp>
      <p:grpSp>
        <p:nvGrpSpPr>
          <p:cNvPr id="14" name="Group 13"/>
          <p:cNvGrpSpPr/>
          <p:nvPr/>
        </p:nvGrpSpPr>
        <p:grpSpPr>
          <a:xfrm>
            <a:off x="809853" y="1889726"/>
            <a:ext cx="1792208" cy="2556468"/>
            <a:chOff x="809853" y="1889726"/>
            <a:chExt cx="1792208" cy="2556468"/>
          </a:xfrm>
        </p:grpSpPr>
        <p:sp>
          <p:nvSpPr>
            <p:cNvPr id="8" name="Rectangle 7"/>
            <p:cNvSpPr/>
            <p:nvPr/>
          </p:nvSpPr>
          <p:spPr>
            <a:xfrm>
              <a:off x="809853" y="3676753"/>
              <a:ext cx="1007633" cy="769441"/>
            </a:xfrm>
            <a:prstGeom prst="rect">
              <a:avLst/>
            </a:prstGeom>
          </p:spPr>
          <p:txBody>
            <a:bodyPr wrap="none">
              <a:spAutoFit/>
            </a:bodyPr>
            <a:lstStyle/>
            <a:p>
              <a:r>
                <a:rPr lang="en-US" sz="2200" dirty="0">
                  <a:solidFill>
                    <a:srgbClr val="FF0000"/>
                  </a:solidFill>
                  <a:latin typeface="Times New Roman"/>
                  <a:cs typeface="Times New Roman"/>
                </a:rPr>
                <a:t>—</a:t>
              </a:r>
              <a:r>
                <a:rPr lang="en-US" sz="2200" dirty="0" smtClean="0">
                  <a:solidFill>
                    <a:srgbClr val="FF0000"/>
                  </a:solidFill>
                  <a:latin typeface="Times New Roman"/>
                  <a:cs typeface="Times New Roman"/>
                </a:rPr>
                <a:t> C51</a:t>
              </a:r>
            </a:p>
            <a:p>
              <a:r>
                <a:rPr lang="en-US" sz="2200" dirty="0">
                  <a:solidFill>
                    <a:srgbClr val="0000FF"/>
                  </a:solidFill>
                  <a:latin typeface="Times New Roman"/>
                  <a:cs typeface="Times New Roman"/>
                </a:rPr>
                <a:t>—</a:t>
              </a:r>
              <a:r>
                <a:rPr lang="en-US" sz="2200" dirty="0" smtClean="0">
                  <a:solidFill>
                    <a:srgbClr val="0000FF"/>
                  </a:solidFill>
                  <a:latin typeface="Times New Roman"/>
                  <a:cs typeface="Times New Roman"/>
                </a:rPr>
                <a:t> C6</a:t>
              </a:r>
              <a:endParaRPr lang="en-US" sz="2200" dirty="0">
                <a:solidFill>
                  <a:srgbClr val="0000FF"/>
                </a:solidFill>
              </a:endParaRPr>
            </a:p>
          </p:txBody>
        </p:sp>
        <p:sp>
          <p:nvSpPr>
            <p:cNvPr id="13" name="Rectangle 12"/>
            <p:cNvSpPr/>
            <p:nvPr/>
          </p:nvSpPr>
          <p:spPr>
            <a:xfrm>
              <a:off x="1486892" y="1889726"/>
              <a:ext cx="1115169" cy="37174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727214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807</TotalTime>
  <Words>1995</Words>
  <Application>Microsoft Macintosh PowerPoint</Application>
  <PresentationFormat>On-screen Show (4:3)</PresentationFormat>
  <Paragraphs>387</Paragraphs>
  <Slides>30</Slides>
  <Notes>26</Notes>
  <HiddenSlides>10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Executive</vt:lpstr>
      <vt:lpstr>I. MODIS Atmosphere Discipline Team:  C6 Status  II. MODAWG:  MODIS-VIIRS Product Continuity for Cloud Mask, Cloud-Top &amp; Optical Properties</vt:lpstr>
      <vt:lpstr>I. MODIS Atmosphere Discipline Team:  C6 Status</vt:lpstr>
      <vt:lpstr>I. MODIS Atmosphere Team C6 Status</vt:lpstr>
      <vt:lpstr>C6 L3 Browse (S. Monoharan, B. Ridgway, et al.)</vt:lpstr>
      <vt:lpstr>Atmosphere Team C6 Webinar Series</vt:lpstr>
      <vt:lpstr>II. MODAWG:  MODIS-VIIRS Product Continuity for Cloud Mask1, Cloud-Top2 &amp; Optical Properties3</vt:lpstr>
      <vt:lpstr>PowerPoint Presentation</vt:lpstr>
      <vt:lpstr>C6 Cloud Optical Property Algorithm</vt:lpstr>
      <vt:lpstr>MODIS Atmosphere Team C6 Status</vt:lpstr>
      <vt:lpstr>MODIS Atmosphere Team C6 Status</vt:lpstr>
      <vt:lpstr>MODIS Atmosphere Team C6 Status</vt:lpstr>
      <vt:lpstr>MODIS Atmosphere Team C6 Status</vt:lpstr>
      <vt:lpstr>C6 “Failed” Retrieval Statistics for Marine Boundary Layer Clouds  1 yr. (2007) Aqua MODIS analysis, see poster for further details</vt:lpstr>
      <vt:lpstr>MODAWG MODIS &amp; VIIRS L2 Comparisons  Using common IFF L1B files from Atmosphere SIPS</vt:lpstr>
      <vt:lpstr>PowerPoint Presentation</vt:lpstr>
      <vt:lpstr>L1 Radiometric Intercomparison Challenges:  MODIS (blue) &amp; VIIRS (green) RSRs </vt:lpstr>
      <vt:lpstr>L1 Radiometric Intercomparisons  </vt:lpstr>
      <vt:lpstr>L1 Radiometric Intercomparisons  </vt:lpstr>
      <vt:lpstr>L1 Radiometric Intercomparisons  </vt:lpstr>
      <vt:lpstr>L1 Radiometric Intercomparisons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NASA GSFC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Platnick</dc:creator>
  <cp:lastModifiedBy>s platnick</cp:lastModifiedBy>
  <cp:revision>200</cp:revision>
  <dcterms:created xsi:type="dcterms:W3CDTF">2015-05-14T17:23:06Z</dcterms:created>
  <dcterms:modified xsi:type="dcterms:W3CDTF">2015-05-19T17:35:17Z</dcterms:modified>
</cp:coreProperties>
</file>