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2" r:id="rId5"/>
    <p:sldMasterId id="2147483715" r:id="rId6"/>
    <p:sldMasterId id="2147483728" r:id="rId7"/>
  </p:sldMasterIdLst>
  <p:notesMasterIdLst>
    <p:notesMasterId r:id="rId20"/>
  </p:notesMasterIdLst>
  <p:sldIdLst>
    <p:sldId id="267" r:id="rId8"/>
    <p:sldId id="268" r:id="rId9"/>
    <p:sldId id="256" r:id="rId10"/>
    <p:sldId id="266" r:id="rId11"/>
    <p:sldId id="264" r:id="rId12"/>
    <p:sldId id="258" r:id="rId13"/>
    <p:sldId id="260" r:id="rId14"/>
    <p:sldId id="261" r:id="rId15"/>
    <p:sldId id="262" r:id="rId16"/>
    <p:sldId id="269" r:id="rId17"/>
    <p:sldId id="270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7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5A174-793D-47DE-B3A5-830448CB76C5}" type="doc">
      <dgm:prSet loTypeId="urn:microsoft.com/office/officeart/2005/8/layout/hProcess3" loCatId="process" qsTypeId="urn:microsoft.com/office/officeart/2005/8/quickstyle/3d6" qsCatId="3D" csTypeId="urn:microsoft.com/office/officeart/2005/8/colors/accent1_2" csCatId="accent1" phldr="1"/>
      <dgm:spPr>
        <a:scene3d>
          <a:camera prst="perspectiveRelaxedModerately" fov="3000000" zoom="92000">
            <a:rot lat="19199996" lon="0" rev="0"/>
          </a:camera>
          <a:lightRig rig="balanced" dir="t">
            <a:rot lat="0" lon="0" rev="12700000"/>
          </a:lightRig>
        </a:scene3d>
      </dgm:spPr>
    </dgm:pt>
    <dgm:pt modelId="{BB976E4E-BE54-4657-8C04-FF6AE5189FAB}">
      <dgm:prSet phldrT="[Text]" custT="1"/>
      <dgm:spPr/>
      <dgm:t>
        <a:bodyPr/>
        <a:lstStyle/>
        <a:p>
          <a:r>
            <a:rPr lang="en-US" sz="1800" b="1" dirty="0" smtClean="0"/>
            <a:t>Geo-statistical Generalized Additive Model </a:t>
          </a:r>
          <a:endParaRPr lang="en-US" sz="1800" b="1" dirty="0"/>
        </a:p>
      </dgm:t>
    </dgm:pt>
    <dgm:pt modelId="{675C062D-4CCE-4300-BB46-78BA22EE22DF}" type="parTrans" cxnId="{23CF43EE-9719-436E-BB03-49989977A461}">
      <dgm:prSet/>
      <dgm:spPr/>
      <dgm:t>
        <a:bodyPr/>
        <a:lstStyle/>
        <a:p>
          <a:endParaRPr lang="en-US"/>
        </a:p>
      </dgm:t>
    </dgm:pt>
    <dgm:pt modelId="{8B94418B-30E4-4301-9A8B-853DADDCE2B0}" type="sibTrans" cxnId="{23CF43EE-9719-436E-BB03-49989977A461}">
      <dgm:prSet/>
      <dgm:spPr/>
      <dgm:t>
        <a:bodyPr/>
        <a:lstStyle/>
        <a:p>
          <a:endParaRPr lang="en-US"/>
        </a:p>
      </dgm:t>
    </dgm:pt>
    <dgm:pt modelId="{9CADD3D2-712B-4AFA-8E96-64567E7D0362}" type="pres">
      <dgm:prSet presAssocID="{CEE5A174-793D-47DE-B3A5-830448CB76C5}" presName="Name0" presStyleCnt="0">
        <dgm:presLayoutVars>
          <dgm:dir/>
          <dgm:animLvl val="lvl"/>
          <dgm:resizeHandles val="exact"/>
        </dgm:presLayoutVars>
      </dgm:prSet>
      <dgm:spPr/>
    </dgm:pt>
    <dgm:pt modelId="{AAA3D719-8B4C-4F7A-8017-DEC66192312F}" type="pres">
      <dgm:prSet presAssocID="{CEE5A174-793D-47DE-B3A5-830448CB76C5}" presName="dummy" presStyleCnt="0"/>
      <dgm:spPr/>
    </dgm:pt>
    <dgm:pt modelId="{9B6FE3C4-A5B0-4FCA-A8F3-FFD201731E62}" type="pres">
      <dgm:prSet presAssocID="{CEE5A174-793D-47DE-B3A5-830448CB76C5}" presName="linH" presStyleCnt="0"/>
      <dgm:spPr/>
    </dgm:pt>
    <dgm:pt modelId="{1968A092-FF54-46B4-8B44-8B9CAD78896E}" type="pres">
      <dgm:prSet presAssocID="{CEE5A174-793D-47DE-B3A5-830448CB76C5}" presName="padding1" presStyleCnt="0"/>
      <dgm:spPr/>
    </dgm:pt>
    <dgm:pt modelId="{9482EE33-9E03-4F32-8250-CCB4BA7B5EDF}" type="pres">
      <dgm:prSet presAssocID="{BB976E4E-BE54-4657-8C04-FF6AE5189FAB}" presName="linV" presStyleCnt="0"/>
      <dgm:spPr/>
    </dgm:pt>
    <dgm:pt modelId="{50F65589-2AE3-4E57-8434-293D33C60FB4}" type="pres">
      <dgm:prSet presAssocID="{BB976E4E-BE54-4657-8C04-FF6AE5189FAB}" presName="spVertical1" presStyleCnt="0"/>
      <dgm:spPr/>
    </dgm:pt>
    <dgm:pt modelId="{06236B8B-2C87-49C5-95E2-1533483A15EB}" type="pres">
      <dgm:prSet presAssocID="{BB976E4E-BE54-4657-8C04-FF6AE5189FAB}" presName="parTx" presStyleLbl="revTx" presStyleIdx="0" presStyleCnt="1" custScaleX="535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08AD2-FA0D-44D0-AF78-347F765D543E}" type="pres">
      <dgm:prSet presAssocID="{BB976E4E-BE54-4657-8C04-FF6AE5189FAB}" presName="spVertical2" presStyleCnt="0"/>
      <dgm:spPr/>
    </dgm:pt>
    <dgm:pt modelId="{7A8A94B3-8B05-409A-A1E7-CBE57E12E14E}" type="pres">
      <dgm:prSet presAssocID="{BB976E4E-BE54-4657-8C04-FF6AE5189FAB}" presName="spVertical3" presStyleCnt="0"/>
      <dgm:spPr/>
    </dgm:pt>
    <dgm:pt modelId="{9C38D5FE-90CE-4F75-9D9D-8E3C674D62E5}" type="pres">
      <dgm:prSet presAssocID="{CEE5A174-793D-47DE-B3A5-830448CB76C5}" presName="padding2" presStyleCnt="0"/>
      <dgm:spPr/>
    </dgm:pt>
    <dgm:pt modelId="{B708FF6E-BA03-46DE-AFD1-2E0BE98BE915}" type="pres">
      <dgm:prSet presAssocID="{CEE5A174-793D-47DE-B3A5-830448CB76C5}" presName="negArrow" presStyleCnt="0"/>
      <dgm:spPr/>
    </dgm:pt>
    <dgm:pt modelId="{A0A432E2-D182-493E-94B4-B6FC82FF9C4D}" type="pres">
      <dgm:prSet presAssocID="{CEE5A174-793D-47DE-B3A5-830448CB76C5}" presName="backgroundArrow" presStyleLbl="node1" presStyleIdx="0" presStyleCnt="1" custLinFactNeighborX="-2433" custLinFactNeighborY="-8758"/>
      <dgm:spPr/>
    </dgm:pt>
  </dgm:ptLst>
  <dgm:cxnLst>
    <dgm:cxn modelId="{63219F17-A35A-47B4-9B49-BC95D96F211E}" type="presOf" srcId="{CEE5A174-793D-47DE-B3A5-830448CB76C5}" destId="{9CADD3D2-712B-4AFA-8E96-64567E7D0362}" srcOrd="0" destOrd="0" presId="urn:microsoft.com/office/officeart/2005/8/layout/hProcess3"/>
    <dgm:cxn modelId="{23CF43EE-9719-436E-BB03-49989977A461}" srcId="{CEE5A174-793D-47DE-B3A5-830448CB76C5}" destId="{BB976E4E-BE54-4657-8C04-FF6AE5189FAB}" srcOrd="0" destOrd="0" parTransId="{675C062D-4CCE-4300-BB46-78BA22EE22DF}" sibTransId="{8B94418B-30E4-4301-9A8B-853DADDCE2B0}"/>
    <dgm:cxn modelId="{06D5AEDB-A546-4FAA-876B-1C3E11AEA147}" type="presOf" srcId="{BB976E4E-BE54-4657-8C04-FF6AE5189FAB}" destId="{06236B8B-2C87-49C5-95E2-1533483A15EB}" srcOrd="0" destOrd="0" presId="urn:microsoft.com/office/officeart/2005/8/layout/hProcess3"/>
    <dgm:cxn modelId="{4C2CFE24-261A-4520-B3D7-DA8F20BD39F8}" type="presParOf" srcId="{9CADD3D2-712B-4AFA-8E96-64567E7D0362}" destId="{AAA3D719-8B4C-4F7A-8017-DEC66192312F}" srcOrd="0" destOrd="0" presId="urn:microsoft.com/office/officeart/2005/8/layout/hProcess3"/>
    <dgm:cxn modelId="{453226F2-2A28-4EF2-9D1B-27BE4C188598}" type="presParOf" srcId="{9CADD3D2-712B-4AFA-8E96-64567E7D0362}" destId="{9B6FE3C4-A5B0-4FCA-A8F3-FFD201731E62}" srcOrd="1" destOrd="0" presId="urn:microsoft.com/office/officeart/2005/8/layout/hProcess3"/>
    <dgm:cxn modelId="{7865EF70-B21E-45E4-A3BF-3F93BBAD3E66}" type="presParOf" srcId="{9B6FE3C4-A5B0-4FCA-A8F3-FFD201731E62}" destId="{1968A092-FF54-46B4-8B44-8B9CAD78896E}" srcOrd="0" destOrd="0" presId="urn:microsoft.com/office/officeart/2005/8/layout/hProcess3"/>
    <dgm:cxn modelId="{C407AC58-4F39-4923-996F-C75EE20667AE}" type="presParOf" srcId="{9B6FE3C4-A5B0-4FCA-A8F3-FFD201731E62}" destId="{9482EE33-9E03-4F32-8250-CCB4BA7B5EDF}" srcOrd="1" destOrd="0" presId="urn:microsoft.com/office/officeart/2005/8/layout/hProcess3"/>
    <dgm:cxn modelId="{7AB92C12-E0AF-48F5-A9B7-7C34E9D32510}" type="presParOf" srcId="{9482EE33-9E03-4F32-8250-CCB4BA7B5EDF}" destId="{50F65589-2AE3-4E57-8434-293D33C60FB4}" srcOrd="0" destOrd="0" presId="urn:microsoft.com/office/officeart/2005/8/layout/hProcess3"/>
    <dgm:cxn modelId="{81612325-F910-408F-8A1E-A72CA6899928}" type="presParOf" srcId="{9482EE33-9E03-4F32-8250-CCB4BA7B5EDF}" destId="{06236B8B-2C87-49C5-95E2-1533483A15EB}" srcOrd="1" destOrd="0" presId="urn:microsoft.com/office/officeart/2005/8/layout/hProcess3"/>
    <dgm:cxn modelId="{CA000800-F94A-4414-8238-8539765FC7DA}" type="presParOf" srcId="{9482EE33-9E03-4F32-8250-CCB4BA7B5EDF}" destId="{87708AD2-FA0D-44D0-AF78-347F765D543E}" srcOrd="2" destOrd="0" presId="urn:microsoft.com/office/officeart/2005/8/layout/hProcess3"/>
    <dgm:cxn modelId="{950A829A-FB94-445F-93E4-92E401EFB32E}" type="presParOf" srcId="{9482EE33-9E03-4F32-8250-CCB4BA7B5EDF}" destId="{7A8A94B3-8B05-409A-A1E7-CBE57E12E14E}" srcOrd="3" destOrd="0" presId="urn:microsoft.com/office/officeart/2005/8/layout/hProcess3"/>
    <dgm:cxn modelId="{3BFA4884-F024-4C33-A220-410D9AEC84E4}" type="presParOf" srcId="{9B6FE3C4-A5B0-4FCA-A8F3-FFD201731E62}" destId="{9C38D5FE-90CE-4F75-9D9D-8E3C674D62E5}" srcOrd="2" destOrd="0" presId="urn:microsoft.com/office/officeart/2005/8/layout/hProcess3"/>
    <dgm:cxn modelId="{8586AEAA-5853-4AF3-AFA6-FD6F8ADB9C9E}" type="presParOf" srcId="{9B6FE3C4-A5B0-4FCA-A8F3-FFD201731E62}" destId="{B708FF6E-BA03-46DE-AFD1-2E0BE98BE915}" srcOrd="3" destOrd="0" presId="urn:microsoft.com/office/officeart/2005/8/layout/hProcess3"/>
    <dgm:cxn modelId="{62A8A1B2-B310-449C-99E4-A274D8CDFD66}" type="presParOf" srcId="{9B6FE3C4-A5B0-4FCA-A8F3-FFD201731E62}" destId="{A0A432E2-D182-493E-94B4-B6FC82FF9C4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432E2-D182-493E-94B4-B6FC82FF9C4D}">
      <dsp:nvSpPr>
        <dsp:cNvPr id="0" name=""/>
        <dsp:cNvSpPr/>
      </dsp:nvSpPr>
      <dsp:spPr>
        <a:xfrm>
          <a:off x="0" y="0"/>
          <a:ext cx="2525009" cy="144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36B8B-2C87-49C5-95E2-1533483A15EB}">
      <dsp:nvSpPr>
        <dsp:cNvPr id="0" name=""/>
        <dsp:cNvSpPr/>
      </dsp:nvSpPr>
      <dsp:spPr>
        <a:xfrm>
          <a:off x="202990" y="377969"/>
          <a:ext cx="2069517" cy="720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Moderately" fov="3000000" zoom="92000">
            <a:rot lat="19199996" lon="0" rev="0"/>
          </a:camera>
          <a:lightRig rig="balanced" dir="t">
            <a:rot lat="0" lon="0" rev="127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Geo-statistical Generalized Additive Model </a:t>
          </a:r>
          <a:endParaRPr lang="en-US" sz="1800" b="1" kern="1200" dirty="0"/>
        </a:p>
      </dsp:txBody>
      <dsp:txXfrm>
        <a:off x="202990" y="377969"/>
        <a:ext cx="206951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2F45D-E705-4611-ABF4-D0FDB046189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62F06-320E-4C07-8938-E4584D8C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30" eaLnBrk="0" hangingPunct="0">
              <a:defRPr sz="2700">
                <a:solidFill>
                  <a:schemeClr val="tx1"/>
                </a:solidFill>
                <a:latin typeface="Arial Black" pitchFamily="34" charset="0"/>
              </a:defRPr>
            </a:lvl1pPr>
            <a:lvl2pPr marL="729577" indent="-280607" defTabSz="913530" eaLnBrk="0" hangingPunct="0">
              <a:defRPr sz="2700">
                <a:solidFill>
                  <a:schemeClr val="tx1"/>
                </a:solidFill>
                <a:latin typeface="Arial Black" pitchFamily="34" charset="0"/>
              </a:defRPr>
            </a:lvl2pPr>
            <a:lvl3pPr marL="1122426" indent="-224485" defTabSz="913530" eaLnBrk="0" hangingPunct="0">
              <a:defRPr sz="2700">
                <a:solidFill>
                  <a:schemeClr val="tx1"/>
                </a:solidFill>
                <a:latin typeface="Arial Black" pitchFamily="34" charset="0"/>
              </a:defRPr>
            </a:lvl3pPr>
            <a:lvl4pPr marL="1571396" indent="-224485" defTabSz="913530" eaLnBrk="0" hangingPunct="0">
              <a:defRPr sz="2700">
                <a:solidFill>
                  <a:schemeClr val="tx1"/>
                </a:solidFill>
                <a:latin typeface="Arial Black" pitchFamily="34" charset="0"/>
              </a:defRPr>
            </a:lvl4pPr>
            <a:lvl5pPr marL="2020367" indent="-224485" defTabSz="913530" eaLnBrk="0" hangingPunct="0">
              <a:defRPr sz="2700">
                <a:solidFill>
                  <a:schemeClr val="tx1"/>
                </a:solidFill>
                <a:latin typeface="Arial Black" pitchFamily="34" charset="0"/>
              </a:defRPr>
            </a:lvl5pPr>
            <a:lvl6pPr marL="2469337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itchFamily="34" charset="0"/>
              </a:defRPr>
            </a:lvl6pPr>
            <a:lvl7pPr marL="2918308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itchFamily="34" charset="0"/>
              </a:defRPr>
            </a:lvl7pPr>
            <a:lvl8pPr marL="3367278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itchFamily="34" charset="0"/>
              </a:defRPr>
            </a:lvl8pPr>
            <a:lvl9pPr marL="3816248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fld id="{690DFDC7-415E-4B3F-BC18-B5349775901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728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D2D1-2087-4D6A-9BFE-A72D112B92E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9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D2D1-2087-4D6A-9BFE-A72D112B92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D2D1-2087-4D6A-9BFE-A72D112B92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1A7F0B-4B03-4589-A32A-C43CCF95BB21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7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728-4EE4-439E-981B-861A2A17F331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644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DE17-60C3-4A0A-A278-CCD72EBE9719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81047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8074-C740-426A-841E-729B42465DE3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64710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715B-F0F4-4FF6-9D03-E2E43667520D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3721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35FB-37AE-4BE4-A576-51A92BC5831F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794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0460-D084-4C02-A217-C466D507244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8971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5A84-CF8A-4577-8072-E8E2E1CC3CEA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2520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A9DA-6DF2-4844-B89D-2D040AD088D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4577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4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DE8B-6D99-42FE-B3EC-114ED39B8219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44590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3A7-654A-4C8C-8E2B-5242DA627370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8178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E434-DEA0-4462-859C-CB5554A1591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09840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972C-A696-429D-84B9-D5F7C0AFD75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288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ACCE-9664-46DA-8B82-C202B5E4104C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98480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0235-9702-4F8E-982C-B1E114FD49DB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00959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6A63-7384-4BBE-94D2-65B300440B06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6063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CE2B-064E-42CA-ABBD-8D5E30EF06E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70951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63E-A82D-4823-9782-359DA840D619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93122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3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9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33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51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68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25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98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04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23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6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8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4AB7-3148-F248-9565-990A140EF7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22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C1B-4787-C940-92CA-AC354444D8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53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AD4-45B8-B24C-A15A-B20F184248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4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83C5-C69B-DD49-AAAC-EB114AF10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28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3D05-A8C3-B146-8304-43163173C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78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5F1-E2A6-694E-9D49-BC2BB2133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40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3429-A7D0-6245-8A5C-AC8AE559FE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21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B15-1831-3345-BC95-366B499BF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91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8759-49BF-0A4D-9A42-0F8E3B3D03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0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AE45-5973-E248-AED9-2BCD43818A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5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47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272C-FEF9-154C-9EA0-1E0F26AC14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39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4815-DD6A-40E4-AF94-694AF67065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74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8E74-117B-4A43-9CFC-88B2DB583A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3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6F075-6D08-4207-A50E-B81F11B1E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00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D895-2A31-4F8F-98F2-443AB0B3D8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92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5A0F-FEC9-4761-B019-3FDFF6F8E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99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C9A98-ABEE-4AEC-9AEE-8D16632C9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6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1CB7-2192-47A5-AEEA-6D8A1A666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16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B3C2-251E-474E-88A9-A7B350760A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57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63A1-9579-4935-BE5E-CAFAF4EE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0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83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A5E0-14AB-4F9D-A633-84D80DE0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80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C35D1-3236-4739-860D-8EE56B806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59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B833-92DC-4215-9411-A78FE53689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68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DCEF84-AE68-4BF6-98AA-085375E87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95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0662D1-B5FE-4342-85C4-14A5DE0D9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7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C84A58-BD0E-471C-A9B5-F32F9DFD0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2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22F7F6-7F6E-40AA-AF4A-CB96192CA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4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A3AED3-6700-4018-B065-4BE263BAE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4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D3D5D0-6092-42FB-8036-591281DD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19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DD1385-6AC2-41E8-8676-655ED81E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5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12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87946A-5B03-4710-8288-979A9D464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10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FB812A-4C02-4EFB-ABB5-3EB9D368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6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E3969C-7B2A-4AF4-82C3-367CA4A45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18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4FE93D-05F5-45BF-9B68-C12720296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8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810A84-B0AB-4BDF-9791-619CBD2C4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6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656F-672B-40E8-8D85-C1068B4958B0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52B3-8E19-434F-8357-61051C73B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92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9AF6-A68F-42E1-A7CF-897670639777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CAE8-EB70-4694-BF07-9C00DC639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28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4A35-CF4A-4CBC-9E98-FCA96D597124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181D-EEC2-4D30-BD69-FB4572721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74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E7E-35C3-444C-998B-92CC511817C4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E26F-7B97-4AF0-8FA9-DDE0E1145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88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9205-DCF2-47B9-8B41-6230605BDF7A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F905-BB5E-4131-83A5-A34E765C1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1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562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E9C6-02F3-4035-B0E0-5F1C8C3F711F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8EA6-447D-48FD-B280-546D13FEA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A60A-E784-4918-B57B-4F22FEF6A62F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39F9-9DE6-4E2A-AF2F-12E92666F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9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0BF37-F43C-4F7E-821A-2FE1624E4590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9A16-8F0E-461E-B121-722DCBC0B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625F-BCE0-4B23-ADD5-525E64BF9A76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58D4-5701-4CE7-8E08-135F1D8DE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74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20FC-940D-4C75-A63B-969502E16AC9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F7FE-EB16-43A8-AE72-C75867EBA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84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A06D-ED9D-49CB-B8AE-EDF67F757DD5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0619-2775-4628-8732-95CBBF2E0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6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9A9B9-4C8A-439D-9834-A1EF4C8131D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BE397-D7B1-458D-AD28-FB7AA126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59161162-FFD0-46AE-9493-545A5E8D4CDD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5/19/2015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54627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20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8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58F50A-E51C-E043-81D6-4BC232FB5A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AGU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440BCE-D927-5D49-82E8-F651B2B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1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FE647-7E48-423E-939A-076423DCB5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BB9AB-DAB6-4025-9621-4FAACEF74D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3E52334-FB8A-408F-BA40-8AC453E91CE6}" type="datetimeFigureOut">
              <a:rPr lang="en-US">
                <a:cs typeface="Arial" pitchFamily="34" charset="0"/>
              </a:rPr>
              <a:pPr>
                <a:defRPr/>
              </a:pPr>
              <a:t>5/19/2015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F5E45D-7CA5-49C9-93DF-1EEE4F8F29D2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13" Type="http://schemas.microsoft.com/office/2007/relationships/diagramDrawing" Target="../diagrams/drawing1.xml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tiff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6.tiff"/><Relationship Id="rId15" Type="http://schemas.openxmlformats.org/officeDocument/2006/relationships/image" Target="../media/image21.tif"/><Relationship Id="rId10" Type="http://schemas.openxmlformats.org/officeDocument/2006/relationships/diagramLayout" Target="../diagrams/layout1.xml"/><Relationship Id="rId4" Type="http://schemas.openxmlformats.org/officeDocument/2006/relationships/image" Target="../media/image15.tif"/><Relationship Id="rId9" Type="http://schemas.openxmlformats.org/officeDocument/2006/relationships/diagramData" Target="../diagrams/data1.xml"/><Relationship Id="rId14" Type="http://schemas.openxmlformats.org/officeDocument/2006/relationships/image" Target="../media/image20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apollo08_earthr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28600" y="0"/>
            <a:ext cx="8610600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i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Whats</a:t>
            </a:r>
            <a:r>
              <a:rPr lang="en-US" altLang="en-US" sz="36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new with MODIS NPP and GPP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MODIS/VIIRS Science Team Meeting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May 20, 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Steven W. Running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Numerical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Terradynamic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Simulation Group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College of Forestry and Conservation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University of  Montana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81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457200" y="2286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Global Annual 1-km ET over 2000-2010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533400" y="7620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Global average MODIS ET over vegetated land surface is 568.7 ± 358.2 mm yr</a:t>
            </a:r>
            <a:r>
              <a:rPr lang="en-US" altLang="en-US" sz="2400" baseline="30000">
                <a:solidFill>
                  <a:srgbClr val="000000"/>
                </a:solidFill>
              </a:rPr>
              <a:t>-1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5365" name="Picture 5" descr="MERRAGMAO_1kmalb_0.05deg_GE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/>
          <a:lstStyle/>
          <a:p>
            <a:r>
              <a:rPr lang="en-US" dirty="0" smtClean="0"/>
              <a:t>MOD 16/17 with 1km daily meteorology, with USGS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10820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2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3138" y="0"/>
            <a:ext cx="5523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Garamond" pitchFamily="18" charset="0"/>
              </a:rPr>
              <a:t>Net Primary Productivity Indicator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Y:\NCA_Indicators\NCAC_NASA_Team_Meeting\Report_Visuals\NPP_anomaly_2000_2001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3"/>
          <a:stretch/>
        </p:blipFill>
        <p:spPr bwMode="auto">
          <a:xfrm>
            <a:off x="1371600" y="533400"/>
            <a:ext cx="7620000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/>
          <p:cNvGrpSpPr/>
          <p:nvPr/>
        </p:nvGrpSpPr>
        <p:grpSpPr>
          <a:xfrm>
            <a:off x="436636" y="4665806"/>
            <a:ext cx="1529071" cy="1447800"/>
            <a:chOff x="7467600" y="4191000"/>
            <a:chExt cx="1529071" cy="1447800"/>
          </a:xfrm>
        </p:grpSpPr>
        <p:grpSp>
          <p:nvGrpSpPr>
            <p:cNvPr id="14" name="Group 13"/>
            <p:cNvGrpSpPr/>
            <p:nvPr/>
          </p:nvGrpSpPr>
          <p:grpSpPr>
            <a:xfrm>
              <a:off x="7467600" y="4267200"/>
              <a:ext cx="381000" cy="1295400"/>
              <a:chOff x="7543800" y="3962400"/>
              <a:chExt cx="381000" cy="1295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543800" y="3962400"/>
                <a:ext cx="381000" cy="1524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543800" y="4191000"/>
                <a:ext cx="381000" cy="1524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543800" y="4419600"/>
                <a:ext cx="3810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543800" y="4648200"/>
                <a:ext cx="381000" cy="1524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543800" y="4876800"/>
                <a:ext cx="381000" cy="152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543800" y="5105400"/>
                <a:ext cx="381000" cy="1524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848600" y="4191000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&gt; 80 gC m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8600" y="4447401"/>
              <a:ext cx="1101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&gt; 40 gC m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48600" y="4676001"/>
              <a:ext cx="1023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&gt; 0 gC m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8600" y="4904601"/>
              <a:ext cx="1023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&lt; 0 gC m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48600" y="5133201"/>
              <a:ext cx="11480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&lt; -40 gC m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48600" y="5361801"/>
              <a:ext cx="11480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&lt; -80 gC m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-1</a:t>
              </a:r>
            </a:p>
          </p:txBody>
        </p:sp>
      </p:grpSp>
      <p:pic>
        <p:nvPicPr>
          <p:cNvPr id="23" name="Picture 3" descr="Y:\NCA_Indicators\NCAC_NASA_Team_Meeting\Report_Visuals\NPP_anomaly_Grasslands_map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</a:blip>
          <a:srcRect l="1" t="37112" r="87096" b="14860"/>
          <a:stretch/>
        </p:blipFill>
        <p:spPr bwMode="auto">
          <a:xfrm>
            <a:off x="381000" y="1091916"/>
            <a:ext cx="1143000" cy="20955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29043" y="760512"/>
            <a:ext cx="1142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NPP (gC/m</a:t>
            </a:r>
            <a:r>
              <a:rPr lang="en-US" sz="1400" b="1" baseline="30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3817203"/>
            <a:ext cx="192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Percentage of area above or below the 13-year NPP average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703" r="3654"/>
          <a:stretch/>
        </p:blipFill>
        <p:spPr>
          <a:xfrm>
            <a:off x="2099715" y="3352800"/>
            <a:ext cx="5748885" cy="3505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5" t="22103" r="-44" b="24599"/>
          <a:stretch/>
        </p:blipFill>
        <p:spPr>
          <a:xfrm>
            <a:off x="7848600" y="3505200"/>
            <a:ext cx="286108" cy="29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GLOBAL NPP TREND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1" cy="4953000"/>
          </a:xfrm>
        </p:spPr>
      </p:pic>
    </p:spTree>
    <p:extLst>
      <p:ext uri="{BB962C8B-B14F-4D97-AF65-F5344CB8AC3E}">
        <p14:creationId xmlns:p14="http://schemas.microsoft.com/office/powerpoint/2010/main" val="24611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4" y="2887529"/>
            <a:ext cx="3921116" cy="397047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200400"/>
            <a:ext cx="27112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From 2000 – 2012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50,000 new wells / year</a:t>
            </a:r>
          </a:p>
          <a:p>
            <a:endParaRPr lang="en-US" sz="2000" b="1" dirty="0"/>
          </a:p>
          <a:p>
            <a:r>
              <a:rPr lang="en-US" sz="2000" b="1" dirty="0" smtClean="0"/>
              <a:t>3 million ha land lost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4.5 </a:t>
            </a:r>
            <a:r>
              <a:rPr lang="en-US" sz="2000" b="1" dirty="0" err="1" smtClean="0"/>
              <a:t>Tg</a:t>
            </a:r>
            <a:r>
              <a:rPr lang="en-US" sz="2000" b="1" dirty="0" smtClean="0"/>
              <a:t> C of NPP lost / </a:t>
            </a:r>
            <a:r>
              <a:rPr lang="en-US" sz="2000" b="1" dirty="0" err="1" smtClean="0"/>
              <a:t>yr</a:t>
            </a:r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9786"/>
            <a:ext cx="495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7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4" y="274638"/>
            <a:ext cx="4376512" cy="738749"/>
          </a:xfrm>
        </p:spPr>
        <p:txBody>
          <a:bodyPr>
            <a:noAutofit/>
          </a:bodyPr>
          <a:lstStyle/>
          <a:p>
            <a:r>
              <a:rPr lang="en-US" sz="3400" dirty="0" smtClean="0"/>
              <a:t>NPP driven carbon sink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316" y="1905001"/>
            <a:ext cx="4677684" cy="4758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3898" y="6604216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(</a:t>
            </a:r>
            <a:r>
              <a:rPr lang="en-US" sz="1200" b="1" dirty="0" err="1">
                <a:solidFill>
                  <a:prstClr val="black"/>
                </a:solidFill>
              </a:rPr>
              <a:t>Poulter</a:t>
            </a:r>
            <a:r>
              <a:rPr lang="en-US" sz="1200" b="1" dirty="0">
                <a:solidFill>
                  <a:prstClr val="black"/>
                </a:solidFill>
              </a:rPr>
              <a:t> et al 2014)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874135"/>
            <a:ext cx="426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For example, in Australia: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45% increase in NPP (LPJ and MODIS)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9% increase in Rh (LPJ)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29% decrease in fire emissions from GFED &amp; GFAS observations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Net effect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0.84 </a:t>
            </a:r>
            <a:r>
              <a:rPr lang="en-US" dirty="0" err="1">
                <a:solidFill>
                  <a:prstClr val="black"/>
                </a:solidFill>
              </a:rPr>
              <a:t>Pg</a:t>
            </a:r>
            <a:r>
              <a:rPr lang="en-US" dirty="0">
                <a:solidFill>
                  <a:prstClr val="black"/>
                </a:solidFill>
              </a:rPr>
              <a:t> C sink in Australia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Explained 60% of global anomaly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Semi arid regions explained 51% of total land sink in 2011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Climate attribution</a:t>
            </a:r>
          </a:p>
          <a:p>
            <a:pPr marL="285750" indent="-285750" defTabSz="45720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Precipitation driven</a:t>
            </a:r>
          </a:p>
          <a:p>
            <a:pPr marL="285750" indent="-285750" defTabSz="45720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Regional lag effects</a:t>
            </a:r>
          </a:p>
          <a:p>
            <a:pPr marL="742950" lvl="1" indent="-285750" defTabSz="45720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Enhanced soil moisture from 2010 precipitation in semi-arid regions</a:t>
            </a:r>
          </a:p>
          <a:p>
            <a:pPr marL="742950" lvl="1" indent="-285750" defTabSz="45720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Decrease in tropical Rh after 2010 drought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71" y="-30865"/>
            <a:ext cx="89265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1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022562" cy="499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4"/>
            <a:ext cx="9144000" cy="18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6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52153"/>
            <a:ext cx="7467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76201"/>
            <a:ext cx="7848601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4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23806"/>
            <a:ext cx="46830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Croplands show largest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400" baseline="-250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55F51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MOD17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CRO, GRA, DBF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55F51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MOD17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CSH.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Aggregating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variability within coarse plant functional type (PFT) classes leads to large model LUE and GPP error.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438900"/>
            <a:ext cx="9144001" cy="419100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  <a:alpha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Spatially explicit estimation of optimal light use efficiency for improved satellite data driven ecosystem productivity modeling. Nima Madani, John S. Kimball, Steve W. Running. AGU 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269" y="0"/>
            <a:ext cx="4042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CB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variability in </a:t>
            </a:r>
            <a:r>
              <a:rPr lang="en-US" sz="2800" b="1" dirty="0" err="1">
                <a:solidFill>
                  <a:srgbClr val="FCB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800" b="1" baseline="-25000" dirty="0" err="1">
                <a:solidFill>
                  <a:srgbClr val="FCB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800" b="1" dirty="0">
                <a:solidFill>
                  <a:srgbClr val="FCB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7032" r="5616" b="3436"/>
          <a:stretch/>
        </p:blipFill>
        <p:spPr>
          <a:xfrm>
            <a:off x="4697966" y="3"/>
            <a:ext cx="4446035" cy="64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6" y="300064"/>
            <a:ext cx="1392542" cy="908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5" y="630373"/>
            <a:ext cx="1605923" cy="1078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33" y="976031"/>
            <a:ext cx="1475690" cy="983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32" y="1212671"/>
            <a:ext cx="1639891" cy="1171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76" y="1542293"/>
            <a:ext cx="1866539" cy="1251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Plus 24"/>
          <p:cNvSpPr/>
          <p:nvPr/>
        </p:nvSpPr>
        <p:spPr>
          <a:xfrm>
            <a:off x="1310986" y="2774595"/>
            <a:ext cx="446810" cy="52737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14" y="3120190"/>
            <a:ext cx="4618886" cy="2999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48495989"/>
              </p:ext>
            </p:extLst>
          </p:nvPr>
        </p:nvGraphicFramePr>
        <p:xfrm>
          <a:off x="2447041" y="3705476"/>
          <a:ext cx="2525009" cy="147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3" name="Striped Right Arrow 32"/>
          <p:cNvSpPr/>
          <p:nvPr/>
        </p:nvSpPr>
        <p:spPr>
          <a:xfrm rot="16449122">
            <a:off x="6618082" y="2706090"/>
            <a:ext cx="1419160" cy="531978"/>
          </a:xfrm>
          <a:prstGeom prst="stripedRightArrow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>
              <a:rot lat="887596" lon="2648659" rev="2119739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Testing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935" y="1116814"/>
            <a:ext cx="80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white"/>
                </a:solidFill>
              </a:rPr>
              <a:t>Traits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60" y="1593153"/>
            <a:ext cx="907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Topography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0985" y="1863304"/>
            <a:ext cx="91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Soil water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5768" y="2266406"/>
            <a:ext cx="90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Crop areas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7381" y="2709697"/>
            <a:ext cx="1361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Percent cover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86" y="5390368"/>
            <a:ext cx="2099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white"/>
                </a:solidFill>
              </a:rPr>
              <a:t>45 Tower Training </a:t>
            </a:r>
            <a:r>
              <a:rPr lang="en-US" sz="1600" dirty="0">
                <a:solidFill>
                  <a:prstClr val="white"/>
                </a:solidFill>
              </a:rPr>
              <a:t>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1164" y="1931707"/>
            <a:ext cx="168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white"/>
                </a:solidFill>
              </a:rPr>
              <a:t>17 Tower Testing </a:t>
            </a:r>
            <a:r>
              <a:rPr lang="en-US" sz="1600" dirty="0">
                <a:solidFill>
                  <a:prstClr val="white"/>
                </a:solidFill>
              </a:rPr>
              <a:t>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1515" y="5780912"/>
            <a:ext cx="1342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err="1" smtClean="0">
                <a:solidFill>
                  <a:prstClr val="white"/>
                </a:solidFill>
              </a:rPr>
              <a:t>LUE</a:t>
            </a:r>
            <a:r>
              <a:rPr lang="en-US" sz="1600" baseline="-25000" dirty="0" err="1" smtClean="0">
                <a:solidFill>
                  <a:prstClr val="white"/>
                </a:solidFill>
              </a:rPr>
              <a:t>opt</a:t>
            </a:r>
            <a:endParaRPr lang="en-US" sz="1600" baseline="-250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6549"/>
            <a:ext cx="2483943" cy="1779243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635000"/>
          </a:effectLst>
          <a:scene3d>
            <a:camera prst="perspectiveRelaxedModerately" fov="5400000">
              <a:rot lat="19800000" lon="1200000" rev="20820000"/>
            </a:camera>
            <a:lightRig rig="threePt" dir="t"/>
          </a:scene3d>
          <a:sp3d>
            <a:bevelT w="165100" prst="coolSlant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10" y="660711"/>
            <a:ext cx="2247704" cy="1600774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perspectiveRelaxedModerately">
              <a:rot lat="19800000" lon="1200000" rev="20820000"/>
            </a:camera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2743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1" y="1897049"/>
            <a:ext cx="8088057" cy="4953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0" y="0"/>
            <a:ext cx="808805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2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5282</TotalTime>
  <Words>338</Words>
  <Application>Microsoft Office PowerPoint</Application>
  <PresentationFormat>On-screen Show (4:3)</PresentationFormat>
  <Paragraphs>81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Times New Roman</vt:lpstr>
      <vt:lpstr>Office Theme</vt:lpstr>
      <vt:lpstr>Depth</vt:lpstr>
      <vt:lpstr>1_Office Theme</vt:lpstr>
      <vt:lpstr>2_Office Theme</vt:lpstr>
      <vt:lpstr>Default Design</vt:lpstr>
      <vt:lpstr>2_Default Design</vt:lpstr>
      <vt:lpstr>19_Office Theme</vt:lpstr>
      <vt:lpstr>PowerPoint Presentation</vt:lpstr>
      <vt:lpstr>GLOBAL NPP TREND</vt:lpstr>
      <vt:lpstr>PowerPoint Presentation</vt:lpstr>
      <vt:lpstr>NPP driven carbon sink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 16/17 with 1km daily meteorology, with USGS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Running</dc:creator>
  <cp:lastModifiedBy>steve.running</cp:lastModifiedBy>
  <cp:revision>12</cp:revision>
  <dcterms:created xsi:type="dcterms:W3CDTF">2015-05-11T22:51:32Z</dcterms:created>
  <dcterms:modified xsi:type="dcterms:W3CDTF">2015-05-20T01:56:33Z</dcterms:modified>
</cp:coreProperties>
</file>