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62" r:id="rId7"/>
    <p:sldId id="264" r:id="rId8"/>
    <p:sldId id="261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70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7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2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7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4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4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6223-6C4C-D648-BC0C-2A293474544E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00B3-8BD3-EE48-B1FF-9775E99D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8550"/>
            <a:ext cx="7772400" cy="1470025"/>
          </a:xfrm>
        </p:spPr>
        <p:txBody>
          <a:bodyPr/>
          <a:lstStyle/>
          <a:p>
            <a:r>
              <a:rPr lang="en-US" dirty="0" smtClean="0"/>
              <a:t>Land Report Back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en-US" dirty="0" smtClean="0"/>
              <a:t>Chris Justice (VIIRs)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Steve Running (MODIS)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2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dirty="0" smtClean="0"/>
              <a:t>Issues for Team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Meeting format too long – shorter meeting would keep people and be more cost effective  </a:t>
            </a:r>
          </a:p>
          <a:p>
            <a:r>
              <a:rPr lang="en-US" dirty="0" smtClean="0"/>
              <a:t>Suggestion 18 months rather than annual </a:t>
            </a:r>
            <a:r>
              <a:rPr lang="en-US" dirty="0" smtClean="0"/>
              <a:t>meetings and </a:t>
            </a:r>
            <a:r>
              <a:rPr lang="en-US" dirty="0" smtClean="0"/>
              <a:t>2.5 days rather than 3.5 days  </a:t>
            </a:r>
          </a:p>
          <a:p>
            <a:pPr lvl="1"/>
            <a:r>
              <a:rPr lang="en-US" dirty="0" smtClean="0"/>
              <a:t>Discipline </a:t>
            </a:r>
            <a:r>
              <a:rPr lang="en-US" dirty="0" smtClean="0"/>
              <a:t>‘science highlights’ </a:t>
            </a:r>
            <a:r>
              <a:rPr lang="en-US" dirty="0" smtClean="0"/>
              <a:t>presentations rather than individual project reporting </a:t>
            </a:r>
          </a:p>
          <a:p>
            <a:pPr lvl="1"/>
            <a:r>
              <a:rPr lang="en-US" dirty="0" smtClean="0"/>
              <a:t>Discipline meetings to focus on in-depth discussion of issues</a:t>
            </a:r>
          </a:p>
        </p:txBody>
      </p:sp>
    </p:spTree>
    <p:extLst>
      <p:ext uri="{BB962C8B-B14F-4D97-AF65-F5344CB8AC3E}">
        <p14:creationId xmlns:p14="http://schemas.microsoft.com/office/powerpoint/2010/main" val="304067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63"/>
            <a:ext cx="82296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992150"/>
            <a:ext cx="8674741" cy="58658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MODIS maintenance is proceeding without any major problems</a:t>
            </a:r>
          </a:p>
          <a:p>
            <a:pPr lvl="1"/>
            <a:r>
              <a:rPr lang="en-US" dirty="0" smtClean="0"/>
              <a:t>Collection 6 is in process and will be completed March 2016 (Tier 1) </a:t>
            </a:r>
          </a:p>
          <a:p>
            <a:pPr lvl="1"/>
            <a:r>
              <a:rPr lang="en-US" dirty="0" smtClean="0"/>
              <a:t>Discussion needed re. Collection 6.x and 7 </a:t>
            </a:r>
          </a:p>
          <a:p>
            <a:pPr lvl="1"/>
            <a:r>
              <a:rPr lang="en-US" dirty="0" smtClean="0"/>
              <a:t>MODLAND group will update their web pages</a:t>
            </a:r>
          </a:p>
          <a:p>
            <a:r>
              <a:rPr lang="en-US" dirty="0" smtClean="0"/>
              <a:t>VIIRS NASA Land Products are in various stages of development</a:t>
            </a:r>
          </a:p>
          <a:p>
            <a:pPr lvl="1"/>
            <a:r>
              <a:rPr lang="en-US" dirty="0" smtClean="0"/>
              <a:t>L1 reprocessing underway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hased approach is being adopted based on product readiness</a:t>
            </a:r>
          </a:p>
          <a:p>
            <a:pPr lvl="1"/>
            <a:r>
              <a:rPr lang="en-US" dirty="0" smtClean="0"/>
              <a:t>ATBD’s are being completed for the Phase 1 products</a:t>
            </a:r>
          </a:p>
          <a:p>
            <a:pPr lvl="1"/>
            <a:r>
              <a:rPr lang="en-US" dirty="0" smtClean="0"/>
              <a:t>Waiting for EDOS&gt;NASA L1b to be completed (Aug 2015) before starting production </a:t>
            </a:r>
          </a:p>
          <a:p>
            <a:pPr lvl="1"/>
            <a:r>
              <a:rPr lang="en-US" dirty="0" smtClean="0"/>
              <a:t>LANCE NRT products for Fire, Corrected Reflectance and SR will follow shortly thereafter (Sept 2015) </a:t>
            </a:r>
          </a:p>
          <a:p>
            <a:pPr lvl="1"/>
            <a:r>
              <a:rPr lang="en-US" dirty="0" smtClean="0"/>
              <a:t>GSFC MERRA-2 will be evaluated for use with VIIRS  LST</a:t>
            </a:r>
          </a:p>
          <a:p>
            <a:pPr lvl="1"/>
            <a:r>
              <a:rPr lang="en-US" dirty="0" smtClean="0"/>
              <a:t>VIIRS Land Web Site – important to help the community understand the differences between NASA and NOAA </a:t>
            </a:r>
            <a:r>
              <a:rPr lang="en-US" dirty="0"/>
              <a:t>L</a:t>
            </a:r>
            <a:r>
              <a:rPr lang="en-US" dirty="0" smtClean="0"/>
              <a:t>and products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2312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0"/>
          <p:cNvSpPr txBox="1">
            <a:spLocks/>
          </p:cNvSpPr>
          <p:nvPr/>
        </p:nvSpPr>
        <p:spPr bwMode="auto">
          <a:xfrm>
            <a:off x="1066800" y="762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Arial" charset="0"/>
                <a:ea typeface="+mj-ea"/>
                <a:cs typeface="+mj-cs"/>
              </a:rPr>
              <a:t>C6 </a:t>
            </a:r>
            <a:r>
              <a:rPr lang="en-US" sz="2800" b="1" kern="0" dirty="0" smtClean="0">
                <a:solidFill>
                  <a:schemeClr val="accent2"/>
                </a:solidFill>
                <a:latin typeface="Arial" charset="0"/>
                <a:ea typeface="+mj-ea"/>
                <a:cs typeface="+mj-cs"/>
              </a:rPr>
              <a:t>Land Reprocessing Timeline</a:t>
            </a:r>
            <a:endParaRPr lang="en-US" sz="2800" b="1" kern="0" dirty="0">
              <a:solidFill>
                <a:schemeClr val="accent2"/>
              </a:solidFill>
              <a:latin typeface="Arial" charset="0"/>
              <a:ea typeface="+mj-ea"/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" y="5372100"/>
            <a:ext cx="899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2209800"/>
            <a:ext cx="0" cy="32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76200" y="1905000"/>
            <a:ext cx="9067800" cy="381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300" name="TextBox 89"/>
          <p:cNvSpPr txBox="1">
            <a:spLocks noChangeArrowheads="1"/>
          </p:cNvSpPr>
          <p:nvPr/>
        </p:nvSpPr>
        <p:spPr bwMode="auto">
          <a:xfrm>
            <a:off x="3429000" y="1981200"/>
            <a:ext cx="2286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/>
              <a:t>C5  Land Processing and C4.1 LST </a:t>
            </a:r>
          </a:p>
        </p:txBody>
      </p:sp>
      <p:sp>
        <p:nvSpPr>
          <p:cNvPr id="12301" name="TextBox 28"/>
          <p:cNvSpPr txBox="1">
            <a:spLocks noChangeArrowheads="1"/>
          </p:cNvSpPr>
          <p:nvPr/>
        </p:nvSpPr>
        <p:spPr bwMode="auto">
          <a:xfrm>
            <a:off x="685800" y="533400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Feb</a:t>
            </a:r>
          </a:p>
          <a:p>
            <a:pPr eaLnBrk="1" hangingPunct="1"/>
            <a:r>
              <a:rPr lang="en-US" sz="1200" b="1" dirty="0" smtClean="0"/>
              <a:t>2015 </a:t>
            </a:r>
            <a:endParaRPr lang="en-US" sz="12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524000" y="2133600"/>
            <a:ext cx="0" cy="323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14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56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5" name="TextBox 28"/>
          <p:cNvSpPr txBox="1">
            <a:spLocks noChangeArrowheads="1"/>
          </p:cNvSpPr>
          <p:nvPr/>
        </p:nvSpPr>
        <p:spPr bwMode="auto">
          <a:xfrm>
            <a:off x="1447800" y="5334000"/>
            <a:ext cx="457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Mar </a:t>
            </a:r>
            <a:endParaRPr lang="en-US" sz="1200" b="1" dirty="0"/>
          </a:p>
        </p:txBody>
      </p:sp>
      <p:sp>
        <p:nvSpPr>
          <p:cNvPr id="12306" name="TextBox 28"/>
          <p:cNvSpPr txBox="1">
            <a:spLocks noChangeArrowheads="1"/>
          </p:cNvSpPr>
          <p:nvPr/>
        </p:nvSpPr>
        <p:spPr bwMode="auto">
          <a:xfrm>
            <a:off x="2057400" y="533400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Apr</a:t>
            </a:r>
            <a:endParaRPr lang="en-US" sz="1200" b="1" dirty="0"/>
          </a:p>
        </p:txBody>
      </p:sp>
      <p:sp>
        <p:nvSpPr>
          <p:cNvPr id="12307" name="TextBox 28"/>
          <p:cNvSpPr txBox="1">
            <a:spLocks noChangeArrowheads="1"/>
          </p:cNvSpPr>
          <p:nvPr/>
        </p:nvSpPr>
        <p:spPr bwMode="auto">
          <a:xfrm>
            <a:off x="2667000" y="53340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May</a:t>
            </a:r>
            <a:endParaRPr lang="en-US" sz="1200" b="1" dirty="0"/>
          </a:p>
        </p:txBody>
      </p:sp>
      <p:sp>
        <p:nvSpPr>
          <p:cNvPr id="12308" name="TextBox 28"/>
          <p:cNvSpPr txBox="1">
            <a:spLocks noChangeArrowheads="1"/>
          </p:cNvSpPr>
          <p:nvPr/>
        </p:nvSpPr>
        <p:spPr bwMode="auto">
          <a:xfrm>
            <a:off x="3276600" y="5334000"/>
            <a:ext cx="60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June</a:t>
            </a:r>
            <a:endParaRPr lang="en-US" sz="1200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2672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530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12" name="TextBox 28"/>
          <p:cNvSpPr txBox="1">
            <a:spLocks noChangeArrowheads="1"/>
          </p:cNvSpPr>
          <p:nvPr/>
        </p:nvSpPr>
        <p:spPr bwMode="auto">
          <a:xfrm>
            <a:off x="3962400" y="533400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July</a:t>
            </a:r>
            <a:endParaRPr lang="en-US" sz="1200" b="1" dirty="0"/>
          </a:p>
        </p:txBody>
      </p:sp>
      <p:sp>
        <p:nvSpPr>
          <p:cNvPr id="12313" name="TextBox 28"/>
          <p:cNvSpPr txBox="1">
            <a:spLocks noChangeArrowheads="1"/>
          </p:cNvSpPr>
          <p:nvPr/>
        </p:nvSpPr>
        <p:spPr bwMode="auto">
          <a:xfrm>
            <a:off x="4724400" y="53340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Aug</a:t>
            </a:r>
            <a:endParaRPr lang="en-US" sz="1200" b="1" dirty="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9067800" y="21717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48600" y="21336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28"/>
          <p:cNvSpPr txBox="1">
            <a:spLocks noChangeArrowheads="1"/>
          </p:cNvSpPr>
          <p:nvPr/>
        </p:nvSpPr>
        <p:spPr bwMode="auto">
          <a:xfrm>
            <a:off x="7620000" y="5334000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Mar </a:t>
            </a:r>
            <a:endParaRPr lang="en-US" sz="1200" b="1" dirty="0"/>
          </a:p>
          <a:p>
            <a:pPr eaLnBrk="1" hangingPunct="1"/>
            <a:r>
              <a:rPr lang="en-US" sz="1200" b="1" dirty="0" smtClean="0"/>
              <a:t>2016</a:t>
            </a:r>
            <a:endParaRPr lang="en-US" sz="1200" b="1" dirty="0"/>
          </a:p>
        </p:txBody>
      </p:sp>
      <p:sp>
        <p:nvSpPr>
          <p:cNvPr id="42" name="Left-Right Arrow 41"/>
          <p:cNvSpPr/>
          <p:nvPr/>
        </p:nvSpPr>
        <p:spPr>
          <a:xfrm>
            <a:off x="228600" y="3505200"/>
            <a:ext cx="6172200" cy="428625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Right Arrow 52"/>
          <p:cNvSpPr/>
          <p:nvPr/>
        </p:nvSpPr>
        <p:spPr>
          <a:xfrm>
            <a:off x="1828800" y="2209800"/>
            <a:ext cx="7315200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2286000"/>
            <a:ext cx="175260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C6 </a:t>
            </a:r>
            <a:r>
              <a:rPr lang="en-US" sz="1000" b="1" dirty="0" err="1" smtClean="0"/>
              <a:t>Atmos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Reproc</a:t>
            </a:r>
            <a:r>
              <a:rPr lang="en-US" sz="1000" b="1" dirty="0" smtClean="0"/>
              <a:t> - Terra</a:t>
            </a:r>
            <a:endParaRPr lang="en-US" sz="1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200400" y="2286000"/>
            <a:ext cx="388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C6 Atmosphere Forward Processing  -Terra </a:t>
            </a:r>
            <a:endParaRPr lang="en-US" sz="1000" b="1" dirty="0"/>
          </a:p>
        </p:txBody>
      </p:sp>
      <p:sp>
        <p:nvSpPr>
          <p:cNvPr id="12323" name="TextBox 86"/>
          <p:cNvSpPr txBox="1">
            <a:spLocks noChangeArrowheads="1"/>
          </p:cNvSpPr>
          <p:nvPr/>
        </p:nvSpPr>
        <p:spPr bwMode="auto">
          <a:xfrm>
            <a:off x="1905000" y="3581400"/>
            <a:ext cx="3124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/>
              <a:t>Delivery and Testing </a:t>
            </a:r>
            <a:r>
              <a:rPr lang="en-US" sz="1000" b="1" dirty="0" smtClean="0"/>
              <a:t> for products in Tier 2</a:t>
            </a:r>
            <a:endParaRPr lang="en-US" sz="1000" b="1" dirty="0"/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8589818" y="5410200"/>
            <a:ext cx="554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Mar </a:t>
            </a:r>
            <a:endParaRPr lang="en-US" sz="1200" b="1" dirty="0"/>
          </a:p>
          <a:p>
            <a:pPr eaLnBrk="1" hangingPunct="1"/>
            <a:r>
              <a:rPr lang="en-US" sz="1200" b="1" dirty="0" smtClean="0"/>
              <a:t>2017</a:t>
            </a:r>
            <a:endParaRPr lang="en-US" sz="1200" b="1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3200400" y="2819400"/>
            <a:ext cx="5943600" cy="3810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86"/>
          <p:cNvSpPr txBox="1">
            <a:spLocks noChangeArrowheads="1"/>
          </p:cNvSpPr>
          <p:nvPr/>
        </p:nvSpPr>
        <p:spPr bwMode="auto">
          <a:xfrm>
            <a:off x="7772400" y="2895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/>
              <a:t>C6  Land </a:t>
            </a:r>
            <a:r>
              <a:rPr lang="en-US" sz="1000" b="1" dirty="0" smtClean="0"/>
              <a:t>Forward processing</a:t>
            </a:r>
            <a:endParaRPr lang="en-US" sz="1000" b="1" dirty="0"/>
          </a:p>
        </p:txBody>
      </p:sp>
      <p:sp>
        <p:nvSpPr>
          <p:cNvPr id="12298" name="TextBox 86"/>
          <p:cNvSpPr txBox="1">
            <a:spLocks noChangeArrowheads="1"/>
          </p:cNvSpPr>
          <p:nvPr/>
        </p:nvSpPr>
        <p:spPr bwMode="auto">
          <a:xfrm>
            <a:off x="838200" y="2895600"/>
            <a:ext cx="2438400" cy="246221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/>
              <a:t>C6  Land </a:t>
            </a:r>
            <a:r>
              <a:rPr lang="en-US" sz="1000" b="1" dirty="0" smtClean="0"/>
              <a:t>Reprocessing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934200" y="2209800"/>
            <a:ext cx="0" cy="316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28"/>
          <p:cNvSpPr txBox="1">
            <a:spLocks noChangeArrowheads="1"/>
          </p:cNvSpPr>
          <p:nvPr/>
        </p:nvSpPr>
        <p:spPr bwMode="auto">
          <a:xfrm>
            <a:off x="6705600" y="53340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Dec</a:t>
            </a:r>
            <a:endParaRPr lang="en-US" sz="1200" b="1" dirty="0"/>
          </a:p>
          <a:p>
            <a:pPr eaLnBrk="1" hangingPunct="1"/>
            <a:r>
              <a:rPr lang="en-US" sz="1200" b="1" dirty="0" smtClean="0"/>
              <a:t>2015</a:t>
            </a:r>
            <a:endParaRPr lang="en-US" sz="1200" b="1" dirty="0"/>
          </a:p>
        </p:txBody>
      </p:sp>
      <p:sp>
        <p:nvSpPr>
          <p:cNvPr id="50" name="Right Arrow 49"/>
          <p:cNvSpPr/>
          <p:nvPr/>
        </p:nvSpPr>
        <p:spPr>
          <a:xfrm>
            <a:off x="152400" y="2514600"/>
            <a:ext cx="8980714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828800" y="2590800"/>
            <a:ext cx="388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C6 Atmosphere Forward Processing  -</a:t>
            </a:r>
            <a:r>
              <a:rPr lang="en-US" sz="1000" b="1" dirty="0"/>
              <a:t> </a:t>
            </a:r>
            <a:r>
              <a:rPr lang="en-US" sz="1000" b="1" dirty="0" smtClean="0"/>
              <a:t>Aqua</a:t>
            </a:r>
            <a:endParaRPr lang="en-US" sz="1000" b="1" dirty="0"/>
          </a:p>
        </p:txBody>
      </p:sp>
      <p:sp>
        <p:nvSpPr>
          <p:cNvPr id="54" name="TextBox 86"/>
          <p:cNvSpPr txBox="1">
            <a:spLocks noChangeArrowheads="1"/>
          </p:cNvSpPr>
          <p:nvPr/>
        </p:nvSpPr>
        <p:spPr bwMode="auto">
          <a:xfrm>
            <a:off x="3276600" y="2895600"/>
            <a:ext cx="13716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 smtClean="0"/>
              <a:t>Re-reprocessing</a:t>
            </a:r>
          </a:p>
          <a:p>
            <a:pPr eaLnBrk="1" hangingPunct="1"/>
            <a:r>
              <a:rPr lang="en-US" sz="1000" b="1" dirty="0" smtClean="0"/>
              <a:t>2000055-2003192</a:t>
            </a:r>
            <a:endParaRPr lang="en-US" sz="1000" b="1" dirty="0"/>
          </a:p>
        </p:txBody>
      </p:sp>
      <p:sp>
        <p:nvSpPr>
          <p:cNvPr id="55" name="TextBox 86"/>
          <p:cNvSpPr txBox="1">
            <a:spLocks noChangeArrowheads="1"/>
          </p:cNvSpPr>
          <p:nvPr/>
        </p:nvSpPr>
        <p:spPr bwMode="auto">
          <a:xfrm>
            <a:off x="4648200" y="2895600"/>
            <a:ext cx="3200400" cy="246221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b="1" dirty="0"/>
              <a:t>C6  Land </a:t>
            </a:r>
            <a:r>
              <a:rPr lang="en-US" sz="1000" b="1" dirty="0" smtClean="0"/>
              <a:t>Reprocessing</a:t>
            </a:r>
            <a:endParaRPr lang="en-US" sz="1000" b="1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276600" y="3276600"/>
            <a:ext cx="0" cy="2590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 bwMode="auto">
          <a:xfrm flipV="1">
            <a:off x="4648200" y="3276600"/>
            <a:ext cx="0" cy="25908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667000" y="57912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Reprocesseing</a:t>
            </a:r>
            <a:r>
              <a:rPr lang="en-US" sz="1100" b="1" dirty="0" smtClean="0"/>
              <a:t> stopped at 2007224</a:t>
            </a:r>
            <a:endParaRPr lang="en-US" sz="11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343400" y="57912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/>
              <a:t>Reprocesseing</a:t>
            </a:r>
            <a:r>
              <a:rPr lang="en-US" sz="1100" b="1" dirty="0" smtClean="0"/>
              <a:t> resume at 2007224</a:t>
            </a:r>
            <a:endParaRPr lang="en-US" sz="1100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953000" y="1524000"/>
            <a:ext cx="0" cy="13716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19600" y="1143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Public release of Teir1 Land Products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848600" y="1524000"/>
            <a:ext cx="0" cy="13716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34200" y="11385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Expected completion of Land Reprocessing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252519"/>
              </p:ext>
            </p:extLst>
          </p:nvPr>
        </p:nvGraphicFramePr>
        <p:xfrm>
          <a:off x="304800" y="1371600"/>
          <a:ext cx="8610599" cy="5334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8851"/>
                <a:gridCol w="878281"/>
                <a:gridCol w="1115934"/>
                <a:gridCol w="1251981"/>
                <a:gridCol w="948888"/>
                <a:gridCol w="948888"/>
                <a:gridCol w="948888"/>
                <a:gridCol w="948888"/>
              </a:tblGrid>
              <a:tr h="16678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Heritage MODIS ATBD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Land SIPS Production Status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Same Algorithm as JPSS ATBD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Algorithms Delivered to the Land SIPS for Processing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Draft ATBD Delivered for Review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Delivery of User's Guide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Products Delivered to DAAC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Surface Reflectance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✔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chemeClr val="tx1"/>
                          </a:solidFill>
                          <a:effectLst/>
                        </a:rPr>
                        <a:t>1-Mar-15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15-Jun-15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15-Jul-15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mtClean="0">
                          <a:solidFill>
                            <a:schemeClr val="tx1"/>
                          </a:solidFill>
                          <a:effectLst/>
                        </a:rPr>
                        <a:t>30-Sep-15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LAI/FPAR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Prototype**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30-Aug-15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28-Feb-16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Snow Products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Prototype*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No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30-Aug-15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30-Aug-15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30-Aug-15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26-Feb-16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MAIAC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No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30-Aug-15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29-Dec-15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BRDF/Albedo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Prototype***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No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28-Mar-16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28-Mar-16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Burned Area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30-Nov-15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30-May-15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30-Jan-17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31-Dec-16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Active Fires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30-Dec-</a:t>
                      </a:r>
                      <a:r>
                        <a:rPr lang="en-US" sz="1200" kern="0" dirty="0" smtClean="0">
                          <a:effectLst/>
                        </a:rPr>
                        <a:t>14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30-Jun-15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30-Jun-15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29-Mar-16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61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Vegetation Index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30-Dec-15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31-Jan-16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1-May-16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30-Apr-16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LST &amp; E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1-Jan-16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30-Sep-15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1-Aug-16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31-Dec-16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0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Ice Products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✔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30-May-16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30-May-16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30-May-16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26-Nov-16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61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Phenology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New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No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30-Nov-16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31-Oct-16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31-Oct-16</a:t>
                      </a:r>
                      <a:endParaRPr lang="en-US" sz="1800" kern="1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29-Apr-17</a:t>
                      </a:r>
                      <a:endParaRPr lang="en-US" sz="1800" kern="1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228600"/>
            <a:ext cx="807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Land SIPS is currently developing science-quality Suomi NPP Land science products to enable extension of the records of the following EOS products. A finalized production schedule has been established based on science team readiness, as well as priorities with respect to current integration, testing, and production activities.</a:t>
            </a:r>
            <a:endParaRPr kumimoji="0" lang="en-US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MS Mincho" pitchFamily="49" charset="-128"/>
              </a:rPr>
              <a:t>✔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Completed Task;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*Product integration has begun; **Product integration has completed and testing has begun; *** Product integration and testing has completed.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63"/>
            <a:ext cx="8229600" cy="1143000"/>
          </a:xfrm>
        </p:spPr>
        <p:txBody>
          <a:bodyPr/>
          <a:lstStyle/>
          <a:p>
            <a:r>
              <a:rPr lang="en-US" dirty="0" smtClean="0"/>
              <a:t>Instruments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9" y="1200151"/>
            <a:ext cx="8575675" cy="53312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Thanks to Jack X MCST and VCST (KUTGW) </a:t>
            </a:r>
          </a:p>
          <a:p>
            <a:pPr lvl="1"/>
            <a:r>
              <a:rPr lang="en-US" dirty="0" smtClean="0"/>
              <a:t>VIIRS: request continued communication with NOAA SDR team to avoid L1/SDR LUT divergence - so we facilitate higher order product RTO as and if NOAA allows </a:t>
            </a:r>
          </a:p>
          <a:p>
            <a:r>
              <a:rPr lang="en-US" dirty="0" smtClean="0"/>
              <a:t>MODIS could run through Terra (2022) and Aqua (2022?)</a:t>
            </a:r>
          </a:p>
          <a:p>
            <a:pPr lvl="1"/>
            <a:r>
              <a:rPr lang="en-US" dirty="0" smtClean="0"/>
              <a:t>Nice presentation from Terra Flight System Manager </a:t>
            </a:r>
          </a:p>
          <a:p>
            <a:pPr lvl="1"/>
            <a:r>
              <a:rPr lang="en-US" dirty="0" smtClean="0"/>
              <a:t>Terra Decision with HQ - Land team endorses maximum platform longevity – the science case is clear  </a:t>
            </a:r>
          </a:p>
          <a:p>
            <a:r>
              <a:rPr lang="en-US" dirty="0" smtClean="0"/>
              <a:t>Will eventually need a replacement for MODIS Terra</a:t>
            </a:r>
          </a:p>
          <a:p>
            <a:pPr lvl="1"/>
            <a:r>
              <a:rPr lang="en-US" dirty="0" smtClean="0"/>
              <a:t>Sentinel 3a (2015),b,c, (10 am) OLCI pointing/ SLSTR will be available but for Land will require considerable development to merge with VIIRS</a:t>
            </a:r>
          </a:p>
          <a:p>
            <a:pPr lvl="1"/>
            <a:r>
              <a:rPr lang="en-US" dirty="0" smtClean="0"/>
              <a:t>Request ! - once JPSS-1 (2017) is up and running (2018+) move NPP to 10 am overpass</a:t>
            </a:r>
            <a:r>
              <a:rPr lang="en-US" b="1" dirty="0" smtClean="0"/>
              <a:t> </a:t>
            </a:r>
            <a:r>
              <a:rPr lang="en-US" dirty="0" smtClean="0"/>
              <a:t>– science justification can be made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4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97"/>
            <a:ext cx="8229600" cy="1143000"/>
          </a:xfrm>
        </p:spPr>
        <p:txBody>
          <a:bodyPr/>
          <a:lstStyle/>
          <a:p>
            <a:r>
              <a:rPr lang="en-US" dirty="0" smtClean="0"/>
              <a:t>Team Issues Arising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313684"/>
            <a:ext cx="849312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MODIS </a:t>
            </a:r>
          </a:p>
          <a:p>
            <a:pPr lvl="1"/>
            <a:r>
              <a:rPr lang="en-US" dirty="0" smtClean="0"/>
              <a:t>MODIS CMG – gap-filled products being considered across the board  (modeling community)  </a:t>
            </a:r>
          </a:p>
          <a:p>
            <a:r>
              <a:rPr lang="en-US" dirty="0" smtClean="0"/>
              <a:t>VIIRS</a:t>
            </a:r>
          </a:p>
          <a:p>
            <a:pPr lvl="1"/>
            <a:r>
              <a:rPr lang="en-US" dirty="0" smtClean="0"/>
              <a:t>Revisit gridding and sinusoidal projection now rather than later – needs further discussion </a:t>
            </a:r>
          </a:p>
          <a:p>
            <a:pPr lvl="1"/>
            <a:r>
              <a:rPr lang="en-US" dirty="0" smtClean="0"/>
              <a:t>Direct Readout common versions of land algorithms (e.g. fire) needed by the community for GSFC DRL (NASA) and Wisconsin DB (NOAA) – to avoid confusion </a:t>
            </a:r>
          </a:p>
        </p:txBody>
      </p:sp>
    </p:spTree>
    <p:extLst>
      <p:ext uri="{BB962C8B-B14F-4D97-AF65-F5344CB8AC3E}">
        <p14:creationId xmlns:p14="http://schemas.microsoft.com/office/powerpoint/2010/main" val="287219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621"/>
            <a:ext cx="8229600" cy="877837"/>
          </a:xfrm>
        </p:spPr>
        <p:txBody>
          <a:bodyPr/>
          <a:lstStyle/>
          <a:p>
            <a:pPr algn="r"/>
            <a:r>
              <a:rPr lang="en-US" dirty="0" smtClean="0"/>
              <a:t>VIIRS Land ATBD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5562"/>
            <a:ext cx="8229600" cy="58038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b="1" dirty="0"/>
          </a:p>
          <a:p>
            <a:pPr marL="228600" indent="-228600">
              <a:buAutoNum type="arabicPeriod"/>
            </a:pPr>
            <a:r>
              <a:rPr lang="en-US" sz="1800" b="1" dirty="0" smtClean="0"/>
              <a:t>0 Introduction </a:t>
            </a:r>
          </a:p>
          <a:p>
            <a:pPr marL="628650" lvl="1" indent="-228600">
              <a:buAutoNum type="arabicPeriod"/>
            </a:pPr>
            <a:r>
              <a:rPr lang="en-US" sz="1800" b="1" dirty="0" smtClean="0"/>
              <a:t>1 Science/Applications Rationale for the Product</a:t>
            </a:r>
          </a:p>
          <a:p>
            <a:pPr marL="400050" lvl="1" indent="0">
              <a:buNone/>
            </a:pPr>
            <a:r>
              <a:rPr lang="en-US" sz="1800" b="1" dirty="0" smtClean="0"/>
              <a:t>1.2 Intended user community  </a:t>
            </a:r>
          </a:p>
          <a:p>
            <a:pPr marL="0" indent="0">
              <a:buNone/>
            </a:pPr>
            <a:r>
              <a:rPr lang="en-US" sz="1800" b="1" dirty="0" smtClean="0"/>
              <a:t>2.0 The Algorithm </a:t>
            </a:r>
          </a:p>
          <a:p>
            <a:pPr marL="457200" lvl="1" indent="0">
              <a:buNone/>
            </a:pPr>
            <a:r>
              <a:rPr lang="en-US" sz="1800" b="1" dirty="0" smtClean="0"/>
              <a:t>2.1 Technical Background and Heritage</a:t>
            </a:r>
          </a:p>
          <a:p>
            <a:pPr marL="457200" lvl="1" indent="0">
              <a:buNone/>
            </a:pPr>
            <a:r>
              <a:rPr lang="en-US" sz="1800" b="1" dirty="0" smtClean="0"/>
              <a:t>2.2 </a:t>
            </a:r>
            <a:r>
              <a:rPr lang="en-US" sz="1800" b="1" dirty="0"/>
              <a:t>Algorithm Description </a:t>
            </a:r>
          </a:p>
          <a:p>
            <a:pPr marL="457200" lvl="1" indent="0">
              <a:buNone/>
            </a:pPr>
            <a:r>
              <a:rPr lang="en-US" sz="1800" b="1" dirty="0"/>
              <a:t>2</a:t>
            </a:r>
            <a:r>
              <a:rPr lang="en-US" sz="1800" b="1" dirty="0" smtClean="0"/>
              <a:t>.3 Product Description</a:t>
            </a:r>
          </a:p>
          <a:p>
            <a:pPr marL="0" indent="0">
              <a:buNone/>
            </a:pPr>
            <a:r>
              <a:rPr lang="en-US" sz="1800" b="1" dirty="0"/>
              <a:t>3</a:t>
            </a:r>
            <a:r>
              <a:rPr lang="en-US" sz="1800" b="1" dirty="0" smtClean="0"/>
              <a:t>.0 Product Inputs </a:t>
            </a:r>
          </a:p>
          <a:p>
            <a:pPr marL="400050" lvl="1" indent="0">
              <a:buNone/>
            </a:pPr>
            <a:r>
              <a:rPr lang="en-US" sz="1800" b="1" dirty="0" smtClean="0"/>
              <a:t>3.I Spectral Bands</a:t>
            </a:r>
          </a:p>
          <a:p>
            <a:pPr marL="400050" lvl="1" indent="0">
              <a:buNone/>
            </a:pPr>
            <a:r>
              <a:rPr lang="en-US" sz="1800" b="1" dirty="0" smtClean="0"/>
              <a:t>3.1 Masks, Thresholds</a:t>
            </a:r>
            <a:r>
              <a:rPr lang="en-US" sz="1800" b="1" dirty="0"/>
              <a:t> </a:t>
            </a:r>
            <a:r>
              <a:rPr lang="en-US" sz="1800" b="1" dirty="0" smtClean="0"/>
              <a:t>and Ancillary Data</a:t>
            </a:r>
          </a:p>
          <a:p>
            <a:pPr marL="0" indent="0">
              <a:buNone/>
            </a:pPr>
            <a:r>
              <a:rPr lang="en-US" sz="1800" b="1" dirty="0"/>
              <a:t>4</a:t>
            </a:r>
            <a:r>
              <a:rPr lang="en-US" sz="1800" b="1" dirty="0" smtClean="0"/>
              <a:t>.0 Product </a:t>
            </a:r>
            <a:r>
              <a:rPr lang="en-US" sz="1800" b="1" dirty="0" err="1" smtClean="0"/>
              <a:t>Accuraccy</a:t>
            </a:r>
            <a:r>
              <a:rPr lang="en-US" sz="1800" b="1" dirty="0" smtClean="0"/>
              <a:t> /Uncertainty </a:t>
            </a:r>
          </a:p>
          <a:p>
            <a:pPr marL="0" indent="0">
              <a:buNone/>
            </a:pPr>
            <a:r>
              <a:rPr lang="en-US" sz="1800" b="1" dirty="0" smtClean="0"/>
              <a:t>	4.1 Uncertainty Estimate </a:t>
            </a:r>
          </a:p>
          <a:p>
            <a:pPr marL="0" indent="0">
              <a:buNone/>
            </a:pPr>
            <a:r>
              <a:rPr lang="en-US" sz="1800" b="1" dirty="0"/>
              <a:t>	4</a:t>
            </a:r>
            <a:r>
              <a:rPr lang="en-US" sz="1800" b="1" dirty="0" smtClean="0"/>
              <a:t>.2  Validation Approach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5</a:t>
            </a:r>
            <a:r>
              <a:rPr lang="en-US" sz="1800" b="1" dirty="0" smtClean="0"/>
              <a:t>.0 Data Format</a:t>
            </a:r>
          </a:p>
          <a:p>
            <a:pPr marL="0" indent="0">
              <a:buNone/>
            </a:pPr>
            <a:r>
              <a:rPr lang="en-US" sz="1800" b="1" dirty="0"/>
              <a:t>	5</a:t>
            </a:r>
            <a:r>
              <a:rPr lang="en-US" sz="1800" b="1" dirty="0" smtClean="0"/>
              <a:t>.1 Format</a:t>
            </a:r>
          </a:p>
          <a:p>
            <a:pPr marL="0" indent="0">
              <a:buNone/>
            </a:pPr>
            <a:r>
              <a:rPr lang="en-US" sz="1800" b="1" dirty="0"/>
              <a:t>	5</a:t>
            </a:r>
            <a:r>
              <a:rPr lang="en-US" sz="1800" b="1" dirty="0" smtClean="0"/>
              <a:t>.2 QA Metadata </a:t>
            </a:r>
          </a:p>
          <a:p>
            <a:pPr marL="0" indent="0">
              <a:buNone/>
            </a:pPr>
            <a:r>
              <a:rPr lang="en-US" sz="1800" b="1" dirty="0"/>
              <a:t>6</a:t>
            </a:r>
            <a:r>
              <a:rPr lang="en-US" sz="1800" b="1" dirty="0" smtClean="0"/>
              <a:t>.0 Product Publications 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7</a:t>
            </a:r>
            <a:r>
              <a:rPr lang="en-US" sz="1800" b="1" dirty="0" smtClean="0"/>
              <a:t>.0 References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552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AVHRR&gt;</a:t>
            </a:r>
            <a:r>
              <a:rPr lang="en-US" dirty="0"/>
              <a:t>MODIS&gt;</a:t>
            </a:r>
            <a:r>
              <a:rPr lang="en-US" dirty="0" smtClean="0"/>
              <a:t>VIIRS (1981&gt;)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Long Term Data Record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175"/>
          </a:xfrm>
        </p:spPr>
        <p:txBody>
          <a:bodyPr>
            <a:noAutofit/>
          </a:bodyPr>
          <a:lstStyle/>
          <a:p>
            <a:r>
              <a:rPr lang="en-US" sz="2000" dirty="0" smtClean="0"/>
              <a:t>A unique record – “satellite equivalent to the Keeling Curve” ( w. all due respect to Landsat)  </a:t>
            </a:r>
          </a:p>
          <a:p>
            <a:r>
              <a:rPr lang="en-US" sz="2000" dirty="0" smtClean="0"/>
              <a:t>CDR Land LTDR - </a:t>
            </a:r>
            <a:r>
              <a:rPr lang="en-US" sz="2000" dirty="0" err="1" smtClean="0"/>
              <a:t>Vermote</a:t>
            </a:r>
            <a:r>
              <a:rPr lang="en-US" sz="2000" dirty="0" smtClean="0"/>
              <a:t> et al. – considerable effort to develop a consistent cross-calibrated SR, LAI/FPAR product and associated data inputs and accuracies (NASA Measures&gt; NOAA CDR – latter requires considerably more documentation) </a:t>
            </a:r>
          </a:p>
          <a:p>
            <a:pPr lvl="1"/>
            <a:r>
              <a:rPr lang="en-US" sz="2000" dirty="0" smtClean="0"/>
              <a:t>Additional CDR’s are needed</a:t>
            </a:r>
          </a:p>
          <a:p>
            <a:r>
              <a:rPr lang="en-US" sz="2000" dirty="0" smtClean="0"/>
              <a:t>NASA Measures ESDRs </a:t>
            </a:r>
          </a:p>
          <a:p>
            <a:pPr lvl="1"/>
            <a:r>
              <a:rPr lang="en-US" sz="2000" dirty="0" smtClean="0"/>
              <a:t>Continuous Fields AVHRR &gt; MODIS- </a:t>
            </a:r>
            <a:r>
              <a:rPr lang="en-US" sz="2000" dirty="0" err="1" smtClean="0"/>
              <a:t>Sohlberg</a:t>
            </a:r>
            <a:r>
              <a:rPr lang="en-US" sz="2000" dirty="0" smtClean="0"/>
              <a:t>, </a:t>
            </a:r>
            <a:r>
              <a:rPr lang="en-US" sz="2000" dirty="0" err="1" smtClean="0"/>
              <a:t>DiMicelli</a:t>
            </a:r>
            <a:r>
              <a:rPr lang="en-US" sz="2000" dirty="0" smtClean="0"/>
              <a:t> et al.</a:t>
            </a:r>
          </a:p>
          <a:p>
            <a:pPr lvl="1"/>
            <a:r>
              <a:rPr lang="en-US" sz="2000" dirty="0" smtClean="0"/>
              <a:t>Vegetation Indices AVHRR &gt; MODIS– </a:t>
            </a:r>
            <a:r>
              <a:rPr lang="en-US" sz="2000" dirty="0" err="1" smtClean="0"/>
              <a:t>Didan</a:t>
            </a:r>
            <a:r>
              <a:rPr lang="en-US" sz="2000" dirty="0" smtClean="0"/>
              <a:t> et al. </a:t>
            </a:r>
          </a:p>
          <a:p>
            <a:pPr lvl="1"/>
            <a:r>
              <a:rPr lang="en-US" sz="2000" dirty="0" smtClean="0"/>
              <a:t>NASA </a:t>
            </a:r>
            <a:r>
              <a:rPr lang="en-US" sz="2000" dirty="0"/>
              <a:t>ESDR name is </a:t>
            </a:r>
            <a:r>
              <a:rPr lang="en-US" sz="2000" dirty="0" smtClean="0"/>
              <a:t>used </a:t>
            </a:r>
            <a:r>
              <a:rPr lang="en-US" sz="2000" dirty="0"/>
              <a:t>broadly </a:t>
            </a:r>
            <a:r>
              <a:rPr lang="en-US" sz="2000" dirty="0" smtClean="0"/>
              <a:t>e.g. VIIRS ESDR’s</a:t>
            </a:r>
          </a:p>
          <a:p>
            <a:r>
              <a:rPr lang="en-US" sz="2000" dirty="0" smtClean="0"/>
              <a:t>Outreach - Running/Justice proposing a joint-instrument Land Special Edition on exploiting the data record to identify significant ‘trends’ (next 2 years) to include results from ST projects </a:t>
            </a:r>
          </a:p>
        </p:txBody>
      </p:sp>
    </p:spTree>
    <p:extLst>
      <p:ext uri="{BB962C8B-B14F-4D97-AF65-F5344CB8AC3E}">
        <p14:creationId xmlns:p14="http://schemas.microsoft.com/office/powerpoint/2010/main" val="397939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07"/>
            <a:ext cx="8229600" cy="1143000"/>
          </a:xfrm>
        </p:spPr>
        <p:txBody>
          <a:bodyPr/>
          <a:lstStyle/>
          <a:p>
            <a:r>
              <a:rPr lang="en-US" dirty="0" smtClean="0"/>
              <a:t>Issues for HQ consideration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81" y="1102047"/>
            <a:ext cx="8634527" cy="559720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Land community ‘enthusiastic’ that we will soon have NASA VIIRS science products </a:t>
            </a:r>
          </a:p>
          <a:p>
            <a:pPr lvl="1"/>
            <a:r>
              <a:rPr lang="en-US" dirty="0" smtClean="0"/>
              <a:t>The Team will need to get them right in terms of data quality, distribution and documentation</a:t>
            </a:r>
          </a:p>
          <a:p>
            <a:pPr lvl="1"/>
            <a:r>
              <a:rPr lang="en-US" dirty="0" smtClean="0"/>
              <a:t>JPSS </a:t>
            </a:r>
            <a:r>
              <a:rPr lang="en-US" dirty="0"/>
              <a:t>needs to be merged into the NASA VIIRS data stream – are the necessary arrangements in place? </a:t>
            </a:r>
            <a:endParaRPr lang="en-US" dirty="0" smtClean="0"/>
          </a:p>
          <a:p>
            <a:r>
              <a:rPr lang="en-US" dirty="0"/>
              <a:t>VIIRS Product Validation needs a strategy and funding</a:t>
            </a:r>
          </a:p>
          <a:p>
            <a:pPr lvl="1"/>
            <a:r>
              <a:rPr lang="en-US" dirty="0"/>
              <a:t>Suggest NASA explore SNPP-JPSS Validation co-funding opportunities </a:t>
            </a:r>
          </a:p>
          <a:p>
            <a:pPr lvl="1"/>
            <a:r>
              <a:rPr lang="en-US" dirty="0"/>
              <a:t>CEOS LPV playing a critical role as ECV’s continue to get attention and international data sets are coming on line (e.g. ESA CCI’s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MODIS products not currently being continued with NASA VIIRS – Could benefit from a ‘formal review’ of NASA’s Continuity Products based on Earth Science and Applied Science Program priorities – which would be brought under the Senior Review (programmatic) rather than ROSES (experimental) ? </a:t>
            </a:r>
          </a:p>
          <a:p>
            <a:pPr lvl="1"/>
            <a:r>
              <a:rPr lang="en-US" dirty="0" smtClean="0"/>
              <a:t>Strategic Planning needed for multi-decadal Long Term Data Records – is this something the Decadal Survey  should consider ? </a:t>
            </a:r>
          </a:p>
          <a:p>
            <a:pPr lvl="1"/>
            <a:r>
              <a:rPr lang="en-US" dirty="0" smtClean="0"/>
              <a:t>Missions to Measurements – where are we on that spectrum?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1286</Words>
  <Application>Microsoft Macintosh PowerPoint</Application>
  <PresentationFormat>On-screen Show (4:3)</PresentationFormat>
  <Paragraphs>205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Land Report Back</vt:lpstr>
      <vt:lpstr>Status</vt:lpstr>
      <vt:lpstr>PowerPoint Presentation</vt:lpstr>
      <vt:lpstr>PowerPoint Presentation</vt:lpstr>
      <vt:lpstr>Instruments </vt:lpstr>
      <vt:lpstr>Team Issues Arising </vt:lpstr>
      <vt:lpstr>VIIRS Land ATBD Outline </vt:lpstr>
      <vt:lpstr>AVHRR&gt;MODIS&gt;VIIRS (1981&gt;)  Long Term Data Record  </vt:lpstr>
      <vt:lpstr>Issues for HQ consideration </vt:lpstr>
      <vt:lpstr>Issues for Team Leaders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Report Back Draft</dc:title>
  <dc:creator>Chris Justice</dc:creator>
  <cp:lastModifiedBy>Chris Justice</cp:lastModifiedBy>
  <cp:revision>30</cp:revision>
  <dcterms:created xsi:type="dcterms:W3CDTF">2015-05-19T01:43:43Z</dcterms:created>
  <dcterms:modified xsi:type="dcterms:W3CDTF">2015-05-22T12:05:08Z</dcterms:modified>
</cp:coreProperties>
</file>