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0" r:id="rId3"/>
    <p:sldId id="442" r:id="rId4"/>
    <p:sldId id="529" r:id="rId5"/>
    <p:sldId id="530" r:id="rId6"/>
    <p:sldId id="532" r:id="rId7"/>
    <p:sldId id="534" r:id="rId8"/>
    <p:sldId id="539" r:id="rId9"/>
    <p:sldId id="540" r:id="rId10"/>
    <p:sldId id="541" r:id="rId11"/>
    <p:sldId id="542" r:id="rId12"/>
    <p:sldId id="561" r:id="rId13"/>
    <p:sldId id="572" r:id="rId14"/>
    <p:sldId id="568" r:id="rId15"/>
    <p:sldId id="569" r:id="rId16"/>
    <p:sldId id="570" r:id="rId17"/>
    <p:sldId id="571" r:id="rId18"/>
    <p:sldId id="547" r:id="rId19"/>
    <p:sldId id="564" r:id="rId20"/>
    <p:sldId id="43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8" autoAdjust="0"/>
  </p:normalViewPr>
  <p:slideViewPr>
    <p:cSldViewPr>
      <p:cViewPr>
        <p:scale>
          <a:sx n="100" d="100"/>
          <a:sy n="100" d="100"/>
        </p:scale>
        <p:origin x="-9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109DA-CA38-284F-8CAE-07599D8262B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3EF1C-A7FA-864D-B1D7-58AE7DF42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6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1F9112-749A-45C2-BB73-732CC728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88944-09AD-495D-AA4A-1503C414BB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677D682-60E1-0841-89BB-4B3DA56AFB2A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44D99-F386-9B4B-99B1-2E1EA72495D2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624E-48D8-2C47-A1E1-B9A9741FFA0A}" type="slidenum">
              <a:rPr lang="en-US"/>
              <a:pPr/>
              <a:t>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5FFF6-4406-7545-9358-3D141E94E811}" type="slidenum">
              <a:rPr lang="en-US"/>
              <a:pPr/>
              <a:t>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BE87E-5E03-004B-876A-D494F98663F9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EA175-A202-C147-B3EF-DD799449CB35}" type="slidenum">
              <a:rPr lang="en-US"/>
              <a:pPr/>
              <a:t>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31AF-D694-42FA-923D-8E828B07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E8B9-CAF6-4ABC-B625-69718ABB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2911-AAC3-473B-B937-8143A35C8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6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1376363"/>
            <a:ext cx="8648700" cy="47196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3ED075-1271-EC4E-A0C5-CCFC01070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A2F60F11-9908-433E-ABDF-DA8B82D738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8" name="Picture 7" descr="Macintosh HD:Users:moroman:Desktop:rtn_sas_viirs_dl_bm_d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" y="0"/>
            <a:ext cx="929132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7772400" y="6172200"/>
            <a:ext cx="1236662" cy="609600"/>
            <a:chOff x="9525" y="19050"/>
            <a:chExt cx="1854200" cy="914400"/>
          </a:xfrm>
        </p:grpSpPr>
        <p:pic>
          <p:nvPicPr>
            <p:cNvPr id="10" name="Picture 7" descr="NOAA Color Use smalltrans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9325" y="1905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NASA Insig good 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" y="41275"/>
              <a:ext cx="987425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352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A2F60F11-9908-433E-ABDF-DA8B82D738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8" name="Picture 7" descr="Macintosh HD:Users:moroman:Desktop:rtn_sas_viirs_dl_bm_d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" y="0"/>
            <a:ext cx="929132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7772400" y="6172200"/>
            <a:ext cx="1236662" cy="609600"/>
            <a:chOff x="9525" y="19050"/>
            <a:chExt cx="1854200" cy="914400"/>
          </a:xfrm>
        </p:grpSpPr>
        <p:pic>
          <p:nvPicPr>
            <p:cNvPr id="10" name="Picture 7" descr="NOAA Color Use smalltrans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9325" y="1905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NASA Insig good 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" y="41275"/>
              <a:ext cx="987425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352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A2F60F11-9908-433E-ABDF-DA8B82D738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8" name="Picture 7" descr="Macintosh HD:Users:moroman:Desktop:rtn_sas_viirs_dl_bm_d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" y="0"/>
            <a:ext cx="929132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7772400" y="6172200"/>
            <a:ext cx="1236662" cy="609600"/>
            <a:chOff x="9525" y="19050"/>
            <a:chExt cx="1854200" cy="914400"/>
          </a:xfrm>
        </p:grpSpPr>
        <p:pic>
          <p:nvPicPr>
            <p:cNvPr id="10" name="Picture 7" descr="NOAA Color Use smalltrans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9325" y="1905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NASA Insig good 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" y="41275"/>
              <a:ext cx="987425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35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BAC0-4C1C-427F-B203-69BE39CD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B063-0666-4782-98B9-C2A195AA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4F4B-F229-422E-8AB9-BE8A22A7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A74C-B54E-424B-AEA9-E9240337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769C-4F98-40DD-A423-09C8990A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8007-488C-4C29-A1EE-FEDD16E1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C154-D789-44E4-A8B1-074A49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2DD5-1301-43E9-AB8D-FEC7857C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2700" y="655320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MODIS/VIIRS Science Team Meeting, May 18 – May 22, 2015, Silver Spring, MD </a:t>
            </a:r>
            <a:endParaRPr lang="en-US" dirty="0"/>
          </a:p>
        </p:txBody>
      </p:sp>
      <p:pic>
        <p:nvPicPr>
          <p:cNvPr id="8" name="Picture 475" descr="3dmeatball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ric.f.vermote@nas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0.emf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odis-sr.ltdri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tcodes.ltdri.org/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mod09val.ltdri.org/cgi-bin/mod09_c005_public_allsites_onecollection.c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z="2400" dirty="0"/>
              <a:t>Surface Reflectance over Land: </a:t>
            </a:r>
            <a:br>
              <a:rPr lang="en-US" sz="2400" dirty="0"/>
            </a:br>
            <a:r>
              <a:rPr lang="en-US" sz="2400" dirty="0"/>
              <a:t>Extending MODIS to VIIRS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90800"/>
            <a:ext cx="6400800" cy="2743200"/>
          </a:xfrm>
        </p:spPr>
        <p:txBody>
          <a:bodyPr/>
          <a:lstStyle/>
          <a:p>
            <a:r>
              <a:rPr lang="en-US" sz="1600" b="1" dirty="0" smtClean="0"/>
              <a:t>Eric Vermote</a:t>
            </a:r>
            <a:endParaRPr lang="en-US" sz="1600" b="1" baseline="30000" dirty="0"/>
          </a:p>
          <a:p>
            <a:r>
              <a:rPr lang="en-US" sz="1600" b="1" dirty="0" smtClean="0"/>
              <a:t>NASA GSFC Code 619</a:t>
            </a:r>
          </a:p>
          <a:p>
            <a:r>
              <a:rPr lang="en-US" sz="1600" b="1" dirty="0" smtClean="0">
                <a:hlinkClick r:id="rId3"/>
              </a:rPr>
              <a:t>Eric.f.vermote@nasa.gov</a:t>
            </a:r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dirty="0" smtClean="0"/>
              <a:t>. </a:t>
            </a:r>
            <a:endParaRPr lang="en-US" sz="16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kern="1200" dirty="0" smtClean="0">
                <a:sym typeface="Gill Sans" charset="0"/>
              </a:rPr>
              <a:t>quantitative </a:t>
            </a:r>
            <a:r>
              <a:rPr lang="en-US" sz="2800" b="1" kern="1200" dirty="0">
                <a:sym typeface="Gill Sans" charset="0"/>
              </a:rPr>
              <a:t>assessment of performances (APU)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/>
          </p:cNvSpPr>
          <p:nvPr/>
        </p:nvSpPr>
        <p:spPr bwMode="auto">
          <a:xfrm>
            <a:off x="6248400" y="1600200"/>
            <a:ext cx="317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1,3 Millions 1 km pixels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were analyzed for each 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band.</a:t>
            </a:r>
          </a:p>
          <a:p>
            <a:pPr algn="l"/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Red =  Accuracy (mean bias)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Green = Precision (repeatability)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Blue = Uncertainty (quadatric sum of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A and P)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endParaRPr lang="en-US" sz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endParaRPr lang="en-US" sz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On average well below magenta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theoretical error bar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534400" cy="508000"/>
          </a:xfrm>
        </p:spPr>
        <p:txBody>
          <a:bodyPr/>
          <a:lstStyle/>
          <a:p>
            <a:r>
              <a:rPr lang="en-US" sz="2400" b="1" dirty="0">
                <a:latin typeface="Helvetica Light" charset="0"/>
                <a:ea typeface="ヒラギノ角ゴ ProN W3" charset="0"/>
                <a:cs typeface="ヒラギノ角ゴ ProN W3" charset="0"/>
              </a:rPr>
              <a:t>Improving the aerosol </a:t>
            </a:r>
            <a:r>
              <a:rPr lang="en-US" sz="2400" b="1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retrieval (by using a ratio map instead of fixed ratio) in collection 6 well reflected in APU metrics</a:t>
            </a:r>
            <a:endParaRPr lang="en-US" sz="2400" b="1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300177"/>
              </p:ext>
            </p:extLst>
          </p:nvPr>
        </p:nvGraphicFramePr>
        <p:xfrm>
          <a:off x="228600" y="1219200"/>
          <a:ext cx="59436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3" imgW="5943600" imgH="4356100" progId="Word.Document.12">
                  <p:embed/>
                </p:oleObj>
              </mc:Choice>
              <mc:Fallback>
                <p:oleObj name="Document" r:id="rId3" imgW="5943600" imgH="435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9200"/>
                        <a:ext cx="59436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2834640" cy="1252855"/>
          </a:xfrm>
          <a:prstGeom prst="rect">
            <a:avLst/>
          </a:prstGeom>
        </p:spPr>
      </p:pic>
      <p:pic>
        <p:nvPicPr>
          <p:cNvPr id="5" name="Picture 4" descr="Screen Shot 2014-04-28 at 5.31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71800"/>
            <a:ext cx="2654300" cy="2907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3352800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ratio band3/band1 derived using MODIS top of the atmosphere corrected with MISR aerosol optical depth </a:t>
            </a:r>
          </a:p>
        </p:txBody>
      </p:sp>
    </p:spTree>
    <p:extLst>
      <p:ext uri="{BB962C8B-B14F-4D97-AF65-F5344CB8AC3E}">
        <p14:creationId xmlns:p14="http://schemas.microsoft.com/office/powerpoint/2010/main" val="18666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508000"/>
          </a:xfrm>
        </p:spPr>
        <p:txBody>
          <a:bodyPr/>
          <a:lstStyle/>
          <a:p>
            <a:r>
              <a:rPr lang="en-US" sz="3200" dirty="0">
                <a:latin typeface="Helvetica Light" charset="0"/>
                <a:ea typeface="ヒラギノ角ゴ ProN W3" charset="0"/>
                <a:cs typeface="ヒラギノ角ゴ ProN W3" charset="0"/>
              </a:rPr>
              <a:t>Improving the aerosol </a:t>
            </a:r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retrieval in collection 6 reflected in APU metrics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53510"/>
              </p:ext>
            </p:extLst>
          </p:nvPr>
        </p:nvGraphicFramePr>
        <p:xfrm>
          <a:off x="1600200" y="1289050"/>
          <a:ext cx="59436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0" name="Document" r:id="rId3" imgW="5943600" imgH="4279900" progId="Word.Document.12">
                  <p:embed/>
                </p:oleObj>
              </mc:Choice>
              <mc:Fallback>
                <p:oleObj name="Document" r:id="rId3" imgW="5943600" imgH="427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289050"/>
                        <a:ext cx="594360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7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5-18 at 2.4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97" y="1447800"/>
            <a:ext cx="3467903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Terra and Aqua C6 reprocessed data performance analysis is on-going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71694" y="3429000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- 2005</a:t>
            </a:r>
            <a:endParaRPr lang="en-US" dirty="0"/>
          </a:p>
        </p:txBody>
      </p:sp>
      <p:pic>
        <p:nvPicPr>
          <p:cNvPr id="7" name="Picture 6" descr="Screen Shot 2015-05-18 at 2.3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495368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3276600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- 2000</a:t>
            </a:r>
            <a:endParaRPr lang="en-US" dirty="0"/>
          </a:p>
        </p:txBody>
      </p:sp>
      <p:pic>
        <p:nvPicPr>
          <p:cNvPr id="10" name="Picture 9" descr="Screen Shot 2015-05-18 at 2.44.2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1"/>
          <a:stretch/>
        </p:blipFill>
        <p:spPr>
          <a:xfrm>
            <a:off x="3101205" y="1447800"/>
            <a:ext cx="2943995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4171890"/>
            <a:ext cx="1523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Aqua- 2005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3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508000"/>
          </a:xfrm>
        </p:spPr>
        <p:txBody>
          <a:bodyPr/>
          <a:lstStyle/>
          <a:p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VIIRS Surface reflectance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n-US" dirty="0" smtClean="0"/>
              <a:t>the VIIRS SR product is directly heritage from collection 5 MODIS and that it has been validated to stage 1 (Land PEATE adjusted version)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n-US" dirty="0"/>
              <a:t>MODIS algorithm refinements from Collection 6 will be integrated into the VIIRS algorithm and shared with the NOAA JPSS project for possible inclusion in future versions of the operational product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1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152401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VIIRS C11 reprocessing evaluation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VIIRS SR (Vermote) 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3"/>
          <p:cNvSpPr>
            <a:spLocks/>
          </p:cNvSpPr>
          <p:nvPr/>
        </p:nvSpPr>
        <p:spPr bwMode="auto">
          <a:xfrm>
            <a:off x="6248400" y="1600200"/>
            <a:ext cx="317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450000 pixels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were analyzed for each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band.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Red =  Accuracy (mean bias)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Green = Precision (repeatability)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Blue = Uncertainty (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quadatric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sum of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A and P)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On average well below magenta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theoretical error bar  </a:t>
            </a:r>
          </a:p>
        </p:txBody>
      </p:sp>
      <p:pic>
        <p:nvPicPr>
          <p:cNvPr id="21" name="Picture 20" descr="Screen Shot 2014-09-02 at 2.44.48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6099048" cy="4572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152401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Cross comparison with MODIS over BELMANIP2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VIIRS SR (Vermote) 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67"/>
          <a:stretch>
            <a:fillRect/>
          </a:stretch>
        </p:blipFill>
        <p:spPr bwMode="auto">
          <a:xfrm>
            <a:off x="1714500" y="2057400"/>
            <a:ext cx="5715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1193265" y="1104108"/>
            <a:ext cx="650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VIIRS </a:t>
            </a:r>
            <a:r>
              <a:rPr lang="en-US" dirty="0" smtClean="0"/>
              <a:t>SR is </a:t>
            </a:r>
            <a:r>
              <a:rPr lang="en-US" dirty="0"/>
              <a:t>now monitored at more than 400 sites (red </a:t>
            </a:r>
            <a:r>
              <a:rPr lang="en-US" dirty="0" err="1"/>
              <a:t>losanges</a:t>
            </a:r>
            <a:r>
              <a:rPr lang="en-US" dirty="0" smtClean="0"/>
              <a:t>) through cross-comparison with MODIS.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1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152401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Results over BELMANIP2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VIIRS SR (Vermote) 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Screen Shot 2014-10-24 at 5.1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632"/>
            <a:ext cx="4572000" cy="3227717"/>
          </a:xfrm>
          <a:prstGeom prst="rect">
            <a:avLst/>
          </a:prstGeom>
        </p:spPr>
      </p:pic>
      <p:pic>
        <p:nvPicPr>
          <p:cNvPr id="7" name="Picture 6" descr="Screen Shot 2014-10-24 at 5.1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7" y="1818117"/>
            <a:ext cx="4572000" cy="32090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Monitoring of product quality (exclusion conditions cloud </a:t>
            </a:r>
            <a:r>
              <a:rPr lang="en-US" sz="2800" b="1" dirty="0" smtClean="0"/>
              <a:t>mask using CALIOP)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246967"/>
              </p:ext>
            </p:extLst>
          </p:nvPr>
        </p:nvGraphicFramePr>
        <p:xfrm>
          <a:off x="1600200" y="1371600"/>
          <a:ext cx="5943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7" name="Document" r:id="rId3" imgW="5943600" imgH="3225800" progId="Word.Document.12">
                  <p:embed/>
                </p:oleObj>
              </mc:Choice>
              <mc:Fallback>
                <p:oleObj name="Document" r:id="rId3" imgW="5943600" imgH="322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371600"/>
                        <a:ext cx="5943600" cy="32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04119"/>
              </p:ext>
            </p:extLst>
          </p:nvPr>
        </p:nvGraphicFramePr>
        <p:xfrm>
          <a:off x="1371600" y="4743450"/>
          <a:ext cx="6019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8" name="Document" r:id="rId5" imgW="6019800" imgH="1574800" progId="Word.Document.12">
                  <p:embed/>
                </p:oleObj>
              </mc:Choice>
              <mc:Fallback>
                <p:oleObj name="Document" r:id="rId5" imgW="6019800" imgH="157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4743450"/>
                        <a:ext cx="60198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 smtClean="0"/>
              <a:t>The need for a protocol to use of AERONET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7863039" cy="520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8982">
              <a:spcBef>
                <a:spcPts val="1922"/>
              </a:spcBef>
              <a:defRPr sz="1800"/>
            </a:pPr>
            <a:r>
              <a:rPr lang="en-US" dirty="0">
                <a:latin typeface="Times New Roman"/>
                <a:cs typeface="Times New Roman"/>
              </a:rPr>
              <a:t>To correctly take into account the aerosols, we </a:t>
            </a:r>
            <a:r>
              <a:rPr lang="en-US" dirty="0" smtClean="0">
                <a:latin typeface="Times New Roman"/>
                <a:cs typeface="Times New Roman"/>
              </a:rPr>
              <a:t>need the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aerosol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microphysical properties </a:t>
            </a:r>
            <a:r>
              <a:rPr lang="en-US" dirty="0">
                <a:latin typeface="Times New Roman"/>
                <a:cs typeface="Times New Roman"/>
              </a:rPr>
              <a:t>provided by the AERONET network including size-distribution (%C</a:t>
            </a:r>
            <a:r>
              <a:rPr lang="en-US" baseline="-2500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, %C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, C</a:t>
            </a:r>
            <a:r>
              <a:rPr lang="en-US" baseline="-2500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, C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, r</a:t>
            </a:r>
            <a:r>
              <a:rPr lang="en-US" baseline="-2500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, r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ea typeface="Symbol"/>
                <a:cs typeface="Times New Roman"/>
                <a:sym typeface="Symbol"/>
              </a:rPr>
              <a:t>σ</a:t>
            </a:r>
            <a:r>
              <a:rPr lang="en-US" baseline="-25000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ea typeface="Symbol"/>
                <a:cs typeface="Times New Roman"/>
                <a:sym typeface="Symbol"/>
              </a:rPr>
              <a:t>σ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), complex refractive indices and sphericity. 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dirty="0">
                <a:latin typeface="Times New Roman"/>
                <a:cs typeface="Times New Roman"/>
              </a:rPr>
              <a:t>Over the 670 available AERONET sites, we selected </a:t>
            </a:r>
            <a:r>
              <a:rPr lang="en-US" b="1" dirty="0">
                <a:latin typeface="Times New Roman"/>
                <a:cs typeface="Times New Roman"/>
              </a:rPr>
              <a:t>230 sites </a:t>
            </a:r>
            <a:r>
              <a:rPr lang="en-US" dirty="0">
                <a:latin typeface="Times New Roman"/>
                <a:cs typeface="Times New Roman"/>
              </a:rPr>
              <a:t>with sufficient data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sz="1800" dirty="0">
                <a:latin typeface="Times New Roman"/>
                <a:cs typeface="Times New Roman"/>
              </a:rPr>
              <a:t>To be useful for validation, the aerosol model should be readily available anytime, which is not usually the case. 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sz="1800" dirty="0">
                <a:latin typeface="Times New Roman"/>
                <a:cs typeface="Times New Roman"/>
              </a:rPr>
              <a:t>Following  </a:t>
            </a:r>
            <a:r>
              <a:rPr lang="en-US" sz="1800" i="1" dirty="0">
                <a:latin typeface="Times New Roman"/>
                <a:cs typeface="Times New Roman"/>
              </a:rPr>
              <a:t>Dubovik et al.</a:t>
            </a:r>
            <a:r>
              <a:rPr lang="en-US" sz="1800" dirty="0">
                <a:latin typeface="Times New Roman"/>
                <a:cs typeface="Times New Roman"/>
              </a:rPr>
              <a:t>, 2002, JAS,*</a:t>
            </a:r>
            <a:r>
              <a:rPr lang="en-US" sz="1800" baseline="30000" dirty="0">
                <a:latin typeface="Times New Roman"/>
                <a:cs typeface="Times New Roman"/>
              </a:rPr>
              <a:t>2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one can used </a:t>
            </a:r>
            <a:r>
              <a:rPr lang="en-US" sz="1800" dirty="0">
                <a:latin typeface="Times New Roman"/>
                <a:cs typeface="Times New Roman"/>
              </a:rPr>
              <a:t>regressions for each microphysical parameters using as parameter either </a:t>
            </a:r>
            <a:r>
              <a:rPr lang="en-US" sz="1800" dirty="0">
                <a:latin typeface="Times New Roman"/>
                <a:ea typeface="Symbol"/>
                <a:cs typeface="Times New Roman"/>
                <a:sym typeface="Symbol"/>
              </a:rPr>
              <a:t>τ</a:t>
            </a:r>
            <a:r>
              <a:rPr lang="en-US" sz="1800" baseline="-25000" dirty="0">
                <a:latin typeface="Times New Roman"/>
                <a:cs typeface="Times New Roman"/>
              </a:rPr>
              <a:t>550</a:t>
            </a:r>
            <a:r>
              <a:rPr lang="en-US" sz="1800" dirty="0">
                <a:latin typeface="Times New Roman"/>
                <a:cs typeface="Times New Roman"/>
              </a:rPr>
              <a:t> (aot) or </a:t>
            </a:r>
            <a:r>
              <a:rPr lang="en-US" sz="1800" dirty="0">
                <a:latin typeface="Times New Roman"/>
                <a:ea typeface="Symbol"/>
                <a:cs typeface="Times New Roman"/>
                <a:sym typeface="Symbol"/>
              </a:rPr>
              <a:t>τ</a:t>
            </a:r>
            <a:r>
              <a:rPr lang="en-US" sz="1800" baseline="-25000" dirty="0">
                <a:latin typeface="Times New Roman"/>
                <a:cs typeface="Times New Roman"/>
              </a:rPr>
              <a:t>440</a:t>
            </a:r>
            <a:r>
              <a:rPr lang="en-US" sz="1800" dirty="0">
                <a:latin typeface="Times New Roman"/>
                <a:cs typeface="Times New Roman"/>
              </a:rPr>
              <a:t> and </a:t>
            </a:r>
            <a:r>
              <a:rPr lang="en-US" sz="1800" dirty="0">
                <a:latin typeface="Times New Roman"/>
                <a:ea typeface="Symbol"/>
                <a:cs typeface="Times New Roman"/>
                <a:sym typeface="Symbol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(</a:t>
            </a:r>
            <a:r>
              <a:rPr lang="en-US" sz="1800" i="1" dirty="0">
                <a:latin typeface="Times New Roman"/>
                <a:cs typeface="Times New Roman"/>
              </a:rPr>
              <a:t>Angström</a:t>
            </a:r>
            <a:r>
              <a:rPr lang="en-US" sz="1800" dirty="0">
                <a:latin typeface="Times New Roman"/>
                <a:cs typeface="Times New Roman"/>
              </a:rPr>
              <a:t> coeff.</a:t>
            </a:r>
            <a:r>
              <a:rPr lang="en-US" sz="1800" dirty="0" smtClean="0">
                <a:latin typeface="Times New Roman"/>
                <a:cs typeface="Times New Roman"/>
              </a:rPr>
              <a:t>). 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sz="1800" b="1" dirty="0" smtClean="0">
                <a:latin typeface="Times New Roman"/>
                <a:cs typeface="Times New Roman"/>
              </a:rPr>
              <a:t>The protocol needs to be further agreed on and its uncertainties assessed (work in progress)</a:t>
            </a:r>
            <a:endParaRPr lang="en-US" sz="1800" b="1" dirty="0">
              <a:latin typeface="Times New Roman"/>
              <a:cs typeface="Times New Roman"/>
            </a:endParaRPr>
          </a:p>
          <a:p>
            <a:pPr defTabSz="4388982">
              <a:spcBef>
                <a:spcPts val="1922"/>
              </a:spcBef>
              <a:defRPr sz="1800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6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8"/>
          <p:cNvSpPr>
            <a:spLocks noChangeArrowheads="1"/>
          </p:cNvSpPr>
          <p:nvPr/>
        </p:nvSpPr>
        <p:spPr bwMode="auto">
          <a:xfrm>
            <a:off x="762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1F497D"/>
                </a:solidFill>
              </a:rPr>
              <a:t>A Land Climate Data Record</a:t>
            </a:r>
          </a:p>
          <a:p>
            <a:r>
              <a:rPr lang="en-US" sz="2000" dirty="0"/>
              <a:t>Multi instrument/Multi sensor Science Quality Data Records used to quantify trends and changes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45058" name="Rectangle 102"/>
          <p:cNvSpPr>
            <a:spLocks noChangeArrowheads="1"/>
          </p:cNvSpPr>
          <p:nvPr/>
        </p:nvSpPr>
        <p:spPr bwMode="auto">
          <a:xfrm>
            <a:off x="1447800" y="57912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i="1"/>
              <a:t>Emphasis on data consistency – characterization  rather than degrading/smoothing the data 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990600"/>
            <a:ext cx="9144000" cy="4572000"/>
            <a:chOff x="0" y="990600"/>
            <a:chExt cx="9144000" cy="4572000"/>
          </a:xfrm>
        </p:grpSpPr>
        <p:sp>
          <p:nvSpPr>
            <p:cNvPr id="45060" name="Text Box 75"/>
            <p:cNvSpPr txBox="1">
              <a:spLocks noChangeArrowheads="1"/>
            </p:cNvSpPr>
            <p:nvPr/>
          </p:nvSpPr>
          <p:spPr bwMode="auto">
            <a:xfrm>
              <a:off x="0" y="2209800"/>
              <a:ext cx="8921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AVHRR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0" y="990600"/>
              <a:ext cx="9144000" cy="457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5062" name="Line 4"/>
            <p:cNvSpPr>
              <a:spLocks noChangeShapeType="1"/>
            </p:cNvSpPr>
            <p:nvPr/>
          </p:nvSpPr>
          <p:spPr bwMode="auto">
            <a:xfrm>
              <a:off x="457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5"/>
            <p:cNvSpPr>
              <a:spLocks noChangeShapeType="1"/>
            </p:cNvSpPr>
            <p:nvPr/>
          </p:nvSpPr>
          <p:spPr bwMode="auto">
            <a:xfrm>
              <a:off x="457200" y="19050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6"/>
            <p:cNvSpPr>
              <a:spLocks noChangeShapeType="1"/>
            </p:cNvSpPr>
            <p:nvPr/>
          </p:nvSpPr>
          <p:spPr bwMode="auto">
            <a:xfrm>
              <a:off x="685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7"/>
            <p:cNvSpPr>
              <a:spLocks noChangeShapeType="1"/>
            </p:cNvSpPr>
            <p:nvPr/>
          </p:nvSpPr>
          <p:spPr bwMode="auto">
            <a:xfrm>
              <a:off x="914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8"/>
            <p:cNvSpPr>
              <a:spLocks noChangeShapeType="1"/>
            </p:cNvSpPr>
            <p:nvPr/>
          </p:nvSpPr>
          <p:spPr bwMode="auto">
            <a:xfrm>
              <a:off x="1143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9"/>
            <p:cNvSpPr>
              <a:spLocks noChangeShapeType="1"/>
            </p:cNvSpPr>
            <p:nvPr/>
          </p:nvSpPr>
          <p:spPr bwMode="auto">
            <a:xfrm>
              <a:off x="1371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0"/>
            <p:cNvSpPr>
              <a:spLocks noChangeShapeType="1"/>
            </p:cNvSpPr>
            <p:nvPr/>
          </p:nvSpPr>
          <p:spPr bwMode="auto">
            <a:xfrm>
              <a:off x="1600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Text Box 11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81</a:t>
              </a:r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82</a:t>
              </a:r>
            </a:p>
          </p:txBody>
        </p:sp>
        <p:sp>
          <p:nvSpPr>
            <p:cNvPr id="45071" name="Text Box 13"/>
            <p:cNvSpPr txBox="1">
              <a:spLocks noChangeArrowheads="1"/>
            </p:cNvSpPr>
            <p:nvPr/>
          </p:nvSpPr>
          <p:spPr bwMode="auto">
            <a:xfrm>
              <a:off x="838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83</a:t>
              </a:r>
            </a:p>
          </p:txBody>
        </p:sp>
        <p:sp>
          <p:nvSpPr>
            <p:cNvPr id="45072" name="Text Box 14"/>
            <p:cNvSpPr txBox="1">
              <a:spLocks noChangeArrowheads="1"/>
            </p:cNvSpPr>
            <p:nvPr/>
          </p:nvSpPr>
          <p:spPr bwMode="auto">
            <a:xfrm>
              <a:off x="1066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84</a:t>
              </a:r>
            </a:p>
          </p:txBody>
        </p:sp>
        <p:sp>
          <p:nvSpPr>
            <p:cNvPr id="45073" name="Text Box 15"/>
            <p:cNvSpPr txBox="1">
              <a:spLocks noChangeArrowheads="1"/>
            </p:cNvSpPr>
            <p:nvPr/>
          </p:nvSpPr>
          <p:spPr bwMode="auto">
            <a:xfrm>
              <a:off x="1295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85</a:t>
              </a:r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>
              <a:off x="1828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7"/>
            <p:cNvSpPr>
              <a:spLocks noChangeShapeType="1"/>
            </p:cNvSpPr>
            <p:nvPr/>
          </p:nvSpPr>
          <p:spPr bwMode="auto">
            <a:xfrm>
              <a:off x="2057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8"/>
            <p:cNvSpPr>
              <a:spLocks noChangeShapeType="1"/>
            </p:cNvSpPr>
            <p:nvPr/>
          </p:nvSpPr>
          <p:spPr bwMode="auto">
            <a:xfrm>
              <a:off x="2286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9"/>
            <p:cNvSpPr>
              <a:spLocks noChangeShapeType="1"/>
            </p:cNvSpPr>
            <p:nvPr/>
          </p:nvSpPr>
          <p:spPr bwMode="auto">
            <a:xfrm>
              <a:off x="2514600" y="1676400"/>
              <a:ext cx="1588" cy="2808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0"/>
            <p:cNvSpPr>
              <a:spLocks noChangeShapeType="1"/>
            </p:cNvSpPr>
            <p:nvPr/>
          </p:nvSpPr>
          <p:spPr bwMode="auto">
            <a:xfrm>
              <a:off x="2743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Text Box 21"/>
            <p:cNvSpPr txBox="1">
              <a:spLocks noChangeArrowheads="1"/>
            </p:cNvSpPr>
            <p:nvPr/>
          </p:nvSpPr>
          <p:spPr bwMode="auto">
            <a:xfrm>
              <a:off x="1752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87</a:t>
              </a:r>
            </a:p>
          </p:txBody>
        </p:sp>
        <p:sp>
          <p:nvSpPr>
            <p:cNvPr id="45080" name="Text Box 22"/>
            <p:cNvSpPr txBox="1">
              <a:spLocks noChangeArrowheads="1"/>
            </p:cNvSpPr>
            <p:nvPr/>
          </p:nvSpPr>
          <p:spPr bwMode="auto">
            <a:xfrm>
              <a:off x="1981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88</a:t>
              </a:r>
            </a:p>
          </p:txBody>
        </p:sp>
        <p:sp>
          <p:nvSpPr>
            <p:cNvPr id="45081" name="Text Box 23"/>
            <p:cNvSpPr txBox="1">
              <a:spLocks noChangeArrowheads="1"/>
            </p:cNvSpPr>
            <p:nvPr/>
          </p:nvSpPr>
          <p:spPr bwMode="auto">
            <a:xfrm>
              <a:off x="2209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89</a:t>
              </a:r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90</a:t>
              </a:r>
            </a:p>
          </p:txBody>
        </p:sp>
        <p:sp>
          <p:nvSpPr>
            <p:cNvPr id="45083" name="Text Box 25"/>
            <p:cNvSpPr txBox="1">
              <a:spLocks noChangeArrowheads="1"/>
            </p:cNvSpPr>
            <p:nvPr/>
          </p:nvSpPr>
          <p:spPr bwMode="auto">
            <a:xfrm>
              <a:off x="2667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91</a:t>
              </a:r>
            </a:p>
          </p:txBody>
        </p:sp>
        <p:sp>
          <p:nvSpPr>
            <p:cNvPr id="45084" name="Text Box 26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86</a:t>
              </a:r>
            </a:p>
          </p:txBody>
        </p:sp>
        <p:sp>
          <p:nvSpPr>
            <p:cNvPr id="45085" name="Line 27"/>
            <p:cNvSpPr>
              <a:spLocks noChangeShapeType="1"/>
            </p:cNvSpPr>
            <p:nvPr/>
          </p:nvSpPr>
          <p:spPr bwMode="auto">
            <a:xfrm>
              <a:off x="2971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28"/>
            <p:cNvSpPr>
              <a:spLocks noChangeShapeType="1"/>
            </p:cNvSpPr>
            <p:nvPr/>
          </p:nvSpPr>
          <p:spPr bwMode="auto">
            <a:xfrm>
              <a:off x="3200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29"/>
            <p:cNvSpPr>
              <a:spLocks noChangeShapeType="1"/>
            </p:cNvSpPr>
            <p:nvPr/>
          </p:nvSpPr>
          <p:spPr bwMode="auto">
            <a:xfrm>
              <a:off x="3429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30"/>
            <p:cNvSpPr>
              <a:spLocks noChangeShapeType="1"/>
            </p:cNvSpPr>
            <p:nvPr/>
          </p:nvSpPr>
          <p:spPr bwMode="auto">
            <a:xfrm>
              <a:off x="3657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31"/>
            <p:cNvSpPr>
              <a:spLocks noChangeShapeType="1"/>
            </p:cNvSpPr>
            <p:nvPr/>
          </p:nvSpPr>
          <p:spPr bwMode="auto">
            <a:xfrm>
              <a:off x="3886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2"/>
            <p:cNvSpPr>
              <a:spLocks noChangeShapeType="1"/>
            </p:cNvSpPr>
            <p:nvPr/>
          </p:nvSpPr>
          <p:spPr bwMode="auto">
            <a:xfrm>
              <a:off x="4114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Text Box 33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92</a:t>
              </a:r>
            </a:p>
          </p:txBody>
        </p:sp>
        <p:sp>
          <p:nvSpPr>
            <p:cNvPr id="45092" name="Text Box 34"/>
            <p:cNvSpPr txBox="1">
              <a:spLocks noChangeArrowheads="1"/>
            </p:cNvSpPr>
            <p:nvPr/>
          </p:nvSpPr>
          <p:spPr bwMode="auto">
            <a:xfrm>
              <a:off x="3124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93</a:t>
              </a:r>
            </a:p>
          </p:txBody>
        </p:sp>
        <p:sp>
          <p:nvSpPr>
            <p:cNvPr id="45093" name="Text Box 35"/>
            <p:cNvSpPr txBox="1">
              <a:spLocks noChangeArrowheads="1"/>
            </p:cNvSpPr>
            <p:nvPr/>
          </p:nvSpPr>
          <p:spPr bwMode="auto">
            <a:xfrm>
              <a:off x="3352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94</a:t>
              </a:r>
            </a:p>
          </p:txBody>
        </p:sp>
        <p:sp>
          <p:nvSpPr>
            <p:cNvPr id="45094" name="Text Box 36"/>
            <p:cNvSpPr txBox="1">
              <a:spLocks noChangeArrowheads="1"/>
            </p:cNvSpPr>
            <p:nvPr/>
          </p:nvSpPr>
          <p:spPr bwMode="auto">
            <a:xfrm>
              <a:off x="3581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95</a:t>
              </a:r>
            </a:p>
          </p:txBody>
        </p:sp>
        <p:sp>
          <p:nvSpPr>
            <p:cNvPr id="45095" name="Text Box 3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96</a:t>
              </a:r>
            </a:p>
          </p:txBody>
        </p:sp>
        <p:sp>
          <p:nvSpPr>
            <p:cNvPr id="45096" name="Line 38"/>
            <p:cNvSpPr>
              <a:spLocks noChangeShapeType="1"/>
            </p:cNvSpPr>
            <p:nvPr/>
          </p:nvSpPr>
          <p:spPr bwMode="auto">
            <a:xfrm>
              <a:off x="4343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39"/>
            <p:cNvSpPr>
              <a:spLocks noChangeShapeType="1"/>
            </p:cNvSpPr>
            <p:nvPr/>
          </p:nvSpPr>
          <p:spPr bwMode="auto">
            <a:xfrm>
              <a:off x="4572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40"/>
            <p:cNvSpPr>
              <a:spLocks noChangeShapeType="1"/>
            </p:cNvSpPr>
            <p:nvPr/>
          </p:nvSpPr>
          <p:spPr bwMode="auto">
            <a:xfrm>
              <a:off x="4800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41"/>
            <p:cNvSpPr>
              <a:spLocks noChangeShapeType="1"/>
            </p:cNvSpPr>
            <p:nvPr/>
          </p:nvSpPr>
          <p:spPr bwMode="auto">
            <a:xfrm>
              <a:off x="5029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2"/>
            <p:cNvSpPr>
              <a:spLocks noChangeShapeType="1"/>
            </p:cNvSpPr>
            <p:nvPr/>
          </p:nvSpPr>
          <p:spPr bwMode="auto">
            <a:xfrm>
              <a:off x="5257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Text Box 43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98</a:t>
              </a:r>
            </a:p>
          </p:txBody>
        </p:sp>
        <p:sp>
          <p:nvSpPr>
            <p:cNvPr id="45102" name="Text Box 44"/>
            <p:cNvSpPr txBox="1">
              <a:spLocks noChangeArrowheads="1"/>
            </p:cNvSpPr>
            <p:nvPr/>
          </p:nvSpPr>
          <p:spPr bwMode="auto">
            <a:xfrm>
              <a:off x="4495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99</a:t>
              </a:r>
            </a:p>
          </p:txBody>
        </p:sp>
        <p:sp>
          <p:nvSpPr>
            <p:cNvPr id="45103" name="Text Box 45"/>
            <p:cNvSpPr txBox="1">
              <a:spLocks noChangeArrowheads="1"/>
            </p:cNvSpPr>
            <p:nvPr/>
          </p:nvSpPr>
          <p:spPr bwMode="auto">
            <a:xfrm>
              <a:off x="4724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00</a:t>
              </a:r>
            </a:p>
          </p:txBody>
        </p:sp>
        <p:sp>
          <p:nvSpPr>
            <p:cNvPr id="45104" name="Text Box 4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01</a:t>
              </a:r>
            </a:p>
          </p:txBody>
        </p:sp>
        <p:sp>
          <p:nvSpPr>
            <p:cNvPr id="45105" name="Text Box 47"/>
            <p:cNvSpPr txBox="1">
              <a:spLocks noChangeArrowheads="1"/>
            </p:cNvSpPr>
            <p:nvPr/>
          </p:nvSpPr>
          <p:spPr bwMode="auto">
            <a:xfrm>
              <a:off x="5181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02</a:t>
              </a:r>
            </a:p>
          </p:txBody>
        </p:sp>
        <p:sp>
          <p:nvSpPr>
            <p:cNvPr id="45106" name="Text Box 48"/>
            <p:cNvSpPr txBox="1">
              <a:spLocks noChangeArrowheads="1"/>
            </p:cNvSpPr>
            <p:nvPr/>
          </p:nvSpPr>
          <p:spPr bwMode="auto">
            <a:xfrm>
              <a:off x="4038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97</a:t>
              </a:r>
            </a:p>
          </p:txBody>
        </p:sp>
        <p:sp>
          <p:nvSpPr>
            <p:cNvPr id="45107" name="Line 49"/>
            <p:cNvSpPr>
              <a:spLocks noChangeShapeType="1"/>
            </p:cNvSpPr>
            <p:nvPr/>
          </p:nvSpPr>
          <p:spPr bwMode="auto">
            <a:xfrm>
              <a:off x="5486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50"/>
            <p:cNvSpPr>
              <a:spLocks noChangeShapeType="1"/>
            </p:cNvSpPr>
            <p:nvPr/>
          </p:nvSpPr>
          <p:spPr bwMode="auto">
            <a:xfrm>
              <a:off x="5715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1"/>
            <p:cNvSpPr>
              <a:spLocks noChangeShapeType="1"/>
            </p:cNvSpPr>
            <p:nvPr/>
          </p:nvSpPr>
          <p:spPr bwMode="auto">
            <a:xfrm>
              <a:off x="5943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Text Box 52"/>
            <p:cNvSpPr txBox="1">
              <a:spLocks noChangeArrowheads="1"/>
            </p:cNvSpPr>
            <p:nvPr/>
          </p:nvSpPr>
          <p:spPr bwMode="auto">
            <a:xfrm>
              <a:off x="5638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04</a:t>
              </a:r>
            </a:p>
          </p:txBody>
        </p:sp>
        <p:sp>
          <p:nvSpPr>
            <p:cNvPr id="45111" name="Text Box 53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05</a:t>
              </a:r>
            </a:p>
          </p:txBody>
        </p:sp>
        <p:sp>
          <p:nvSpPr>
            <p:cNvPr id="45112" name="Rectangle 54"/>
            <p:cNvSpPr>
              <a:spLocks noChangeArrowheads="1"/>
            </p:cNvSpPr>
            <p:nvPr/>
          </p:nvSpPr>
          <p:spPr bwMode="auto">
            <a:xfrm>
              <a:off x="5410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03</a:t>
              </a:r>
            </a:p>
          </p:txBody>
        </p:sp>
        <p:sp>
          <p:nvSpPr>
            <p:cNvPr id="45113" name="Line 55"/>
            <p:cNvSpPr>
              <a:spLocks noChangeShapeType="1"/>
            </p:cNvSpPr>
            <p:nvPr/>
          </p:nvSpPr>
          <p:spPr bwMode="auto">
            <a:xfrm>
              <a:off x="6172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56"/>
            <p:cNvSpPr>
              <a:spLocks noChangeShapeType="1"/>
            </p:cNvSpPr>
            <p:nvPr/>
          </p:nvSpPr>
          <p:spPr bwMode="auto">
            <a:xfrm>
              <a:off x="6400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Text Box 57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07</a:t>
              </a:r>
            </a:p>
          </p:txBody>
        </p:sp>
        <p:sp>
          <p:nvSpPr>
            <p:cNvPr id="45116" name="Line 58"/>
            <p:cNvSpPr>
              <a:spLocks noChangeShapeType="1"/>
            </p:cNvSpPr>
            <p:nvPr/>
          </p:nvSpPr>
          <p:spPr bwMode="auto">
            <a:xfrm>
              <a:off x="6629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59"/>
            <p:cNvSpPr>
              <a:spLocks noChangeShapeType="1"/>
            </p:cNvSpPr>
            <p:nvPr/>
          </p:nvSpPr>
          <p:spPr bwMode="auto">
            <a:xfrm>
              <a:off x="6858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60"/>
            <p:cNvSpPr>
              <a:spLocks noChangeShapeType="1"/>
            </p:cNvSpPr>
            <p:nvPr/>
          </p:nvSpPr>
          <p:spPr bwMode="auto">
            <a:xfrm>
              <a:off x="7086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Text Box 61"/>
            <p:cNvSpPr txBox="1">
              <a:spLocks noChangeArrowheads="1"/>
            </p:cNvSpPr>
            <p:nvPr/>
          </p:nvSpPr>
          <p:spPr bwMode="auto">
            <a:xfrm>
              <a:off x="6781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09</a:t>
              </a:r>
            </a:p>
          </p:txBody>
        </p:sp>
        <p:sp>
          <p:nvSpPr>
            <p:cNvPr id="45120" name="Text Box 62"/>
            <p:cNvSpPr txBox="1">
              <a:spLocks noChangeArrowheads="1"/>
            </p:cNvSpPr>
            <p:nvPr/>
          </p:nvSpPr>
          <p:spPr bwMode="auto">
            <a:xfrm>
              <a:off x="7010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10</a:t>
              </a:r>
            </a:p>
          </p:txBody>
        </p:sp>
        <p:sp>
          <p:nvSpPr>
            <p:cNvPr id="45121" name="Rectangle 63"/>
            <p:cNvSpPr>
              <a:spLocks noChangeArrowheads="1"/>
            </p:cNvSpPr>
            <p:nvPr/>
          </p:nvSpPr>
          <p:spPr bwMode="auto">
            <a:xfrm>
              <a:off x="6553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08</a:t>
              </a:r>
            </a:p>
          </p:txBody>
        </p:sp>
        <p:sp>
          <p:nvSpPr>
            <p:cNvPr id="45122" name="Text Box 64"/>
            <p:cNvSpPr txBox="1">
              <a:spLocks noChangeArrowheads="1"/>
            </p:cNvSpPr>
            <p:nvPr/>
          </p:nvSpPr>
          <p:spPr bwMode="auto">
            <a:xfrm>
              <a:off x="6096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06</a:t>
              </a:r>
            </a:p>
          </p:txBody>
        </p:sp>
        <p:sp>
          <p:nvSpPr>
            <p:cNvPr id="45123" name="Rectangle 65"/>
            <p:cNvSpPr>
              <a:spLocks noChangeArrowheads="1"/>
            </p:cNvSpPr>
            <p:nvPr/>
          </p:nvSpPr>
          <p:spPr bwMode="auto">
            <a:xfrm>
              <a:off x="533400" y="2590800"/>
              <a:ext cx="3048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4" name="Rectangle 66"/>
            <p:cNvSpPr>
              <a:spLocks noChangeArrowheads="1"/>
            </p:cNvSpPr>
            <p:nvPr/>
          </p:nvSpPr>
          <p:spPr bwMode="auto">
            <a:xfrm>
              <a:off x="3657600" y="2590800"/>
              <a:ext cx="12192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Rectangle 67"/>
            <p:cNvSpPr>
              <a:spLocks noChangeArrowheads="1"/>
            </p:cNvSpPr>
            <p:nvPr/>
          </p:nvSpPr>
          <p:spPr bwMode="auto">
            <a:xfrm>
              <a:off x="3581400" y="2590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Line 70"/>
            <p:cNvSpPr>
              <a:spLocks noChangeShapeType="1"/>
            </p:cNvSpPr>
            <p:nvPr/>
          </p:nvSpPr>
          <p:spPr bwMode="auto">
            <a:xfrm>
              <a:off x="7315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7467600" y="4038600"/>
              <a:ext cx="533400" cy="228600"/>
            </a:xfrm>
            <a:prstGeom prst="rect">
              <a:avLst/>
            </a:prstGeom>
            <a:solidFill>
              <a:srgbClr val="F5A9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NPP</a:t>
              </a:r>
            </a:p>
          </p:txBody>
        </p:sp>
        <p:sp>
          <p:nvSpPr>
            <p:cNvPr id="45128" name="Text Box 73"/>
            <p:cNvSpPr txBox="1">
              <a:spLocks noChangeArrowheads="1"/>
            </p:cNvSpPr>
            <p:nvPr/>
          </p:nvSpPr>
          <p:spPr bwMode="auto">
            <a:xfrm>
              <a:off x="7239000" y="1676400"/>
              <a:ext cx="1717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11  12  13  14  15  16  17</a:t>
              </a:r>
            </a:p>
          </p:txBody>
        </p:sp>
        <p:sp>
          <p:nvSpPr>
            <p:cNvPr id="45129" name="Rectangle 74"/>
            <p:cNvSpPr>
              <a:spLocks noChangeArrowheads="1"/>
            </p:cNvSpPr>
            <p:nvPr/>
          </p:nvSpPr>
          <p:spPr bwMode="auto">
            <a:xfrm>
              <a:off x="4724400" y="2590800"/>
              <a:ext cx="152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Text Box 77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720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VIIRS</a:t>
              </a:r>
            </a:p>
          </p:txBody>
        </p:sp>
        <p:sp>
          <p:nvSpPr>
            <p:cNvPr id="45131" name="Line 79"/>
            <p:cNvSpPr>
              <a:spLocks noChangeShapeType="1"/>
            </p:cNvSpPr>
            <p:nvPr/>
          </p:nvSpPr>
          <p:spPr bwMode="auto">
            <a:xfrm>
              <a:off x="5334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80"/>
            <p:cNvSpPr>
              <a:spLocks noChangeShapeType="1"/>
            </p:cNvSpPr>
            <p:nvPr/>
          </p:nvSpPr>
          <p:spPr bwMode="auto">
            <a:xfrm>
              <a:off x="1371600" y="2514600"/>
              <a:ext cx="914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Line 81"/>
            <p:cNvSpPr>
              <a:spLocks noChangeShapeType="1"/>
            </p:cNvSpPr>
            <p:nvPr/>
          </p:nvSpPr>
          <p:spPr bwMode="auto">
            <a:xfrm>
              <a:off x="2286000" y="2514600"/>
              <a:ext cx="1295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Line 82"/>
            <p:cNvSpPr>
              <a:spLocks noChangeShapeType="1"/>
            </p:cNvSpPr>
            <p:nvPr/>
          </p:nvSpPr>
          <p:spPr bwMode="auto">
            <a:xfrm>
              <a:off x="3657600" y="2514600"/>
              <a:ext cx="1066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83"/>
            <p:cNvSpPr>
              <a:spLocks noChangeShapeType="1"/>
            </p:cNvSpPr>
            <p:nvPr/>
          </p:nvSpPr>
          <p:spPr bwMode="auto">
            <a:xfrm>
              <a:off x="4876800" y="19812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84"/>
            <p:cNvSpPr>
              <a:spLocks noChangeShapeType="1"/>
            </p:cNvSpPr>
            <p:nvPr/>
          </p:nvSpPr>
          <p:spPr bwMode="auto">
            <a:xfrm>
              <a:off x="5562600" y="1981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Text Box 85"/>
            <p:cNvSpPr txBox="1">
              <a:spLocks noChangeArrowheads="1"/>
            </p:cNvSpPr>
            <p:nvPr/>
          </p:nvSpPr>
          <p:spPr bwMode="auto">
            <a:xfrm>
              <a:off x="914400" y="2209800"/>
              <a:ext cx="446088" cy="2746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N07</a:t>
              </a:r>
            </a:p>
          </p:txBody>
        </p:sp>
        <p:sp>
          <p:nvSpPr>
            <p:cNvPr id="45138" name="Text Box 86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39" name="Text Box 87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N11</a:t>
              </a:r>
            </a:p>
          </p:txBody>
        </p:sp>
        <p:sp>
          <p:nvSpPr>
            <p:cNvPr id="45140" name="Text Box 88"/>
            <p:cNvSpPr txBox="1">
              <a:spLocks noChangeArrowheads="1"/>
            </p:cNvSpPr>
            <p:nvPr/>
          </p:nvSpPr>
          <p:spPr bwMode="auto">
            <a:xfrm>
              <a:off x="40386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N14</a:t>
              </a:r>
            </a:p>
          </p:txBody>
        </p:sp>
        <p:sp>
          <p:nvSpPr>
            <p:cNvPr id="45141" name="Text Box 89"/>
            <p:cNvSpPr txBox="1">
              <a:spLocks noChangeArrowheads="1"/>
            </p:cNvSpPr>
            <p:nvPr/>
          </p:nvSpPr>
          <p:spPr bwMode="auto">
            <a:xfrm>
              <a:off x="50292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42" name="Text Box 90"/>
            <p:cNvSpPr txBox="1">
              <a:spLocks noChangeArrowheads="1"/>
            </p:cNvSpPr>
            <p:nvPr/>
          </p:nvSpPr>
          <p:spPr bwMode="auto">
            <a:xfrm>
              <a:off x="60198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N17</a:t>
              </a:r>
            </a:p>
          </p:txBody>
        </p:sp>
        <p:sp>
          <p:nvSpPr>
            <p:cNvPr id="45143" name="Text Box 91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44" name="Text Box 76"/>
            <p:cNvSpPr txBox="1">
              <a:spLocks noChangeArrowheads="1"/>
            </p:cNvSpPr>
            <p:nvPr/>
          </p:nvSpPr>
          <p:spPr bwMode="auto">
            <a:xfrm>
              <a:off x="3886200" y="33528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MODIS</a:t>
              </a:r>
            </a:p>
          </p:txBody>
        </p:sp>
        <p:sp>
          <p:nvSpPr>
            <p:cNvPr id="45145" name="Rectangle 94" descr="Wide upward diagonal"/>
            <p:cNvSpPr>
              <a:spLocks noChangeArrowheads="1"/>
            </p:cNvSpPr>
            <p:nvPr/>
          </p:nvSpPr>
          <p:spPr bwMode="auto">
            <a:xfrm>
              <a:off x="68580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46" name="Rectangle 93" descr="Wide upward diagonal"/>
            <p:cNvSpPr>
              <a:spLocks noChangeArrowheads="1"/>
            </p:cNvSpPr>
            <p:nvPr/>
          </p:nvSpPr>
          <p:spPr bwMode="auto">
            <a:xfrm>
              <a:off x="7066110" y="3200400"/>
              <a:ext cx="207789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47" name="Rectangle 68"/>
            <p:cNvSpPr>
              <a:spLocks noChangeArrowheads="1"/>
            </p:cNvSpPr>
            <p:nvPr/>
          </p:nvSpPr>
          <p:spPr bwMode="auto">
            <a:xfrm>
              <a:off x="4953000" y="3200400"/>
              <a:ext cx="295672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Terra</a:t>
              </a:r>
            </a:p>
          </p:txBody>
        </p:sp>
        <p:sp>
          <p:nvSpPr>
            <p:cNvPr id="45148" name="Rectangle 96"/>
            <p:cNvSpPr>
              <a:spLocks noChangeArrowheads="1"/>
            </p:cNvSpPr>
            <p:nvPr/>
          </p:nvSpPr>
          <p:spPr bwMode="auto">
            <a:xfrm>
              <a:off x="4724400" y="2895600"/>
              <a:ext cx="3048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149" name="Rectangle 98"/>
            <p:cNvSpPr>
              <a:spLocks noChangeArrowheads="1"/>
            </p:cNvSpPr>
            <p:nvPr/>
          </p:nvSpPr>
          <p:spPr bwMode="auto">
            <a:xfrm>
              <a:off x="5638800" y="2590800"/>
              <a:ext cx="762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Line 99"/>
            <p:cNvSpPr>
              <a:spLocks noChangeShapeType="1"/>
            </p:cNvSpPr>
            <p:nvPr/>
          </p:nvSpPr>
          <p:spPr bwMode="auto">
            <a:xfrm>
              <a:off x="5638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100"/>
            <p:cNvSpPr>
              <a:spLocks noChangeArrowheads="1"/>
            </p:cNvSpPr>
            <p:nvPr/>
          </p:nvSpPr>
          <p:spPr bwMode="auto">
            <a:xfrm>
              <a:off x="5867400" y="23622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52" name="Rectangle 101" descr="Wide upward diagonal"/>
            <p:cNvSpPr>
              <a:spLocks noChangeArrowheads="1"/>
            </p:cNvSpPr>
            <p:nvPr/>
          </p:nvSpPr>
          <p:spPr bwMode="auto">
            <a:xfrm>
              <a:off x="6400800" y="2590800"/>
              <a:ext cx="9906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3" name="AutoShape 105"/>
            <p:cNvSpPr>
              <a:spLocks noChangeArrowheads="1"/>
            </p:cNvSpPr>
            <p:nvPr/>
          </p:nvSpPr>
          <p:spPr bwMode="auto">
            <a:xfrm>
              <a:off x="5715000" y="2819400"/>
              <a:ext cx="152400" cy="685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4" name="AutoShape 106"/>
            <p:cNvSpPr>
              <a:spLocks noChangeArrowheads="1"/>
            </p:cNvSpPr>
            <p:nvPr/>
          </p:nvSpPr>
          <p:spPr bwMode="auto">
            <a:xfrm>
              <a:off x="7696200" y="3733800"/>
              <a:ext cx="228600" cy="304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5" name="Text Box 75"/>
            <p:cNvSpPr txBox="1">
              <a:spLocks noChangeArrowheads="1"/>
            </p:cNvSpPr>
            <p:nvPr/>
          </p:nvSpPr>
          <p:spPr bwMode="auto">
            <a:xfrm>
              <a:off x="2514600" y="2819400"/>
              <a:ext cx="22145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SPOT  VEGETATION</a:t>
              </a:r>
            </a:p>
          </p:txBody>
        </p:sp>
        <p:sp>
          <p:nvSpPr>
            <p:cNvPr id="45156" name="Rectangle 94" descr="Wide upward diagonal"/>
            <p:cNvSpPr>
              <a:spLocks noChangeArrowheads="1"/>
            </p:cNvSpPr>
            <p:nvPr/>
          </p:nvSpPr>
          <p:spPr bwMode="auto">
            <a:xfrm>
              <a:off x="7924800" y="4038600"/>
              <a:ext cx="12192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7" name="Rectangle 94" descr="Wide upward diagonal"/>
            <p:cNvSpPr>
              <a:spLocks noChangeArrowheads="1"/>
            </p:cNvSpPr>
            <p:nvPr/>
          </p:nvSpPr>
          <p:spPr bwMode="auto">
            <a:xfrm>
              <a:off x="76962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8" name="Text Box 77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7604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JPSS 1</a:t>
              </a:r>
            </a:p>
          </p:txBody>
        </p:sp>
        <p:sp>
          <p:nvSpPr>
            <p:cNvPr id="45159" name="Rectangle 94" descr="Wide upward diagonal"/>
            <p:cNvSpPr>
              <a:spLocks noChangeArrowheads="1"/>
            </p:cNvSpPr>
            <p:nvPr/>
          </p:nvSpPr>
          <p:spPr bwMode="auto">
            <a:xfrm>
              <a:off x="8839200" y="4419600"/>
              <a:ext cx="304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0" name="Rectangle 101" descr="Wide upward diagonal"/>
            <p:cNvSpPr>
              <a:spLocks noChangeArrowheads="1"/>
            </p:cNvSpPr>
            <p:nvPr/>
          </p:nvSpPr>
          <p:spPr bwMode="auto">
            <a:xfrm>
              <a:off x="7696200" y="2209800"/>
              <a:ext cx="14478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1" name="Rectangle 98"/>
            <p:cNvSpPr>
              <a:spLocks noChangeArrowheads="1"/>
            </p:cNvSpPr>
            <p:nvPr/>
          </p:nvSpPr>
          <p:spPr bwMode="auto">
            <a:xfrm>
              <a:off x="6705600" y="2209800"/>
              <a:ext cx="9906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Text Box 7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8747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METOP</a:t>
              </a:r>
            </a:p>
          </p:txBody>
        </p:sp>
        <p:sp>
          <p:nvSpPr>
            <p:cNvPr id="45163" name="Rectangle 101"/>
            <p:cNvSpPr>
              <a:spLocks/>
            </p:cNvSpPr>
            <p:nvPr/>
          </p:nvSpPr>
          <p:spPr bwMode="auto">
            <a:xfrm>
              <a:off x="457200" y="4038600"/>
              <a:ext cx="4737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AVHRR (GAC) 1982-1999 + 2003-2006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MODIS (MO(Y)D09 CMG) 2000-present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VIIRS 2011 – 2025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SPOT VEGETATION 1999-2000</a:t>
              </a: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Sentinel 3  2014 </a:t>
              </a:r>
            </a:p>
          </p:txBody>
        </p:sp>
        <p:sp>
          <p:nvSpPr>
            <p:cNvPr id="45164" name="Text Box 77"/>
            <p:cNvSpPr txBox="1">
              <a:spLocks noChangeArrowheads="1"/>
            </p:cNvSpPr>
            <p:nvPr/>
          </p:nvSpPr>
          <p:spPr bwMode="auto">
            <a:xfrm>
              <a:off x="6884988" y="4724400"/>
              <a:ext cx="10112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Sentinel 3</a:t>
              </a:r>
            </a:p>
          </p:txBody>
        </p:sp>
        <p:sp>
          <p:nvSpPr>
            <p:cNvPr id="45165" name="Rectangle 94" descr="Wide upward diagonal"/>
            <p:cNvSpPr>
              <a:spLocks noChangeArrowheads="1"/>
            </p:cNvSpPr>
            <p:nvPr/>
          </p:nvSpPr>
          <p:spPr bwMode="auto">
            <a:xfrm>
              <a:off x="8186738" y="4800600"/>
              <a:ext cx="957262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6" name="Rectangle 69"/>
            <p:cNvSpPr>
              <a:spLocks noChangeArrowheads="1"/>
            </p:cNvSpPr>
            <p:nvPr/>
          </p:nvSpPr>
          <p:spPr bwMode="auto">
            <a:xfrm>
              <a:off x="5257800" y="3505200"/>
              <a:ext cx="26670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Aqua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Surface reflectance (SR) algorithm is mature and pathway toward validation and automated QA is clearly identified.</a:t>
            </a:r>
          </a:p>
          <a:p>
            <a:r>
              <a:rPr lang="en-US" sz="2400" dirty="0" smtClean="0"/>
              <a:t>Algorithm is generic and tied to documented validated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transfer code so the accuracy is traceable enabling error budget. </a:t>
            </a:r>
          </a:p>
          <a:p>
            <a:r>
              <a:rPr lang="en-US" sz="2400" dirty="0" smtClean="0"/>
              <a:t>The use of BRDF correction enables easy cross-comparison of different sensors (MODIS,VIIRS,AVHRR, LDCM, Landsat, Sentinel 2 ,Sentinel 3…)</a:t>
            </a:r>
          </a:p>
          <a:p>
            <a:r>
              <a:rPr lang="en-US" sz="2400" dirty="0" smtClean="0"/>
              <a:t>AERONET is central to SR validation and a “standard” protocol for its use to be defined (CEOS CVWG initiative)</a:t>
            </a:r>
          </a:p>
          <a:p>
            <a:r>
              <a:rPr lang="en-US" sz="2400" dirty="0" smtClean="0"/>
              <a:t>Cloud and cloud shadow mask validation protocol needs to be fully developed.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4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1255713" y="6683375"/>
            <a:ext cx="78867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4"/>
          <p:cNvSpPr>
            <a:spLocks/>
          </p:cNvSpPr>
          <p:nvPr/>
        </p:nvSpPr>
        <p:spPr bwMode="auto">
          <a:xfrm>
            <a:off x="1524000" y="5715000"/>
            <a:ext cx="1651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El Chichon</a:t>
            </a:r>
          </a:p>
        </p:txBody>
      </p:sp>
      <p:sp>
        <p:nvSpPr>
          <p:cNvPr id="48132" name="Rectangle 5"/>
          <p:cNvSpPr>
            <a:spLocks/>
          </p:cNvSpPr>
          <p:nvPr/>
        </p:nvSpPr>
        <p:spPr bwMode="auto">
          <a:xfrm>
            <a:off x="3505200" y="5638800"/>
            <a:ext cx="1473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Pinatubo</a:t>
            </a:r>
          </a:p>
        </p:txBody>
      </p:sp>
      <p:pic>
        <p:nvPicPr>
          <p:cNvPr id="48133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17232" r="10361" b="2766"/>
          <a:stretch>
            <a:fillRect/>
          </a:stretch>
        </p:blipFill>
        <p:spPr bwMode="auto">
          <a:xfrm>
            <a:off x="228600" y="1752600"/>
            <a:ext cx="3181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4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7648" r="11110" b="967"/>
          <a:stretch>
            <a:fillRect/>
          </a:stretch>
        </p:blipFill>
        <p:spPr bwMode="auto">
          <a:xfrm>
            <a:off x="304800" y="3429000"/>
            <a:ext cx="3124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5" name="Rectangle 8"/>
          <p:cNvSpPr>
            <a:spLocks/>
          </p:cNvSpPr>
          <p:nvPr/>
        </p:nvSpPr>
        <p:spPr bwMode="auto">
          <a:xfrm>
            <a:off x="990600" y="1295400"/>
            <a:ext cx="1720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Degradation in channel 1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Ocean observations)</a:t>
            </a:r>
          </a:p>
        </p:txBody>
      </p:sp>
      <p:sp>
        <p:nvSpPr>
          <p:cNvPr id="48136" name="Rectangle 9"/>
          <p:cNvSpPr>
            <a:spLocks/>
          </p:cNvSpPr>
          <p:nvPr/>
        </p:nvSpPr>
        <p:spPr bwMode="auto">
          <a:xfrm>
            <a:off x="1143000" y="2971800"/>
            <a:ext cx="176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Channel1/Channel2 ratio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Clouds observations)</a:t>
            </a:r>
          </a:p>
        </p:txBody>
      </p:sp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1711" r="1955" b="2710"/>
          <a:stretch>
            <a:fillRect/>
          </a:stretch>
        </p:blipFill>
        <p:spPr bwMode="auto">
          <a:xfrm>
            <a:off x="3581400" y="1295400"/>
            <a:ext cx="18113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9161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295400"/>
            <a:ext cx="336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Rectangle 13"/>
          <p:cNvSpPr>
            <a:spLocks/>
          </p:cNvSpPr>
          <p:nvPr/>
        </p:nvSpPr>
        <p:spPr bwMode="auto">
          <a:xfrm>
            <a:off x="6477000" y="838200"/>
            <a:ext cx="18907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BRDF CORRECTION</a:t>
            </a:r>
          </a:p>
        </p:txBody>
      </p:sp>
      <p:sp>
        <p:nvSpPr>
          <p:cNvPr id="48141" name="Rectangle 14"/>
          <p:cNvSpPr>
            <a:spLocks/>
          </p:cNvSpPr>
          <p:nvPr/>
        </p:nvSpPr>
        <p:spPr bwMode="auto">
          <a:xfrm>
            <a:off x="1143000" y="83820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CALIBRATION</a:t>
            </a:r>
          </a:p>
        </p:txBody>
      </p:sp>
      <p:sp>
        <p:nvSpPr>
          <p:cNvPr id="48142" name="Rectangle 15"/>
          <p:cNvSpPr>
            <a:spLocks/>
          </p:cNvSpPr>
          <p:nvPr/>
        </p:nvSpPr>
        <p:spPr bwMode="auto">
          <a:xfrm>
            <a:off x="3810000" y="684213"/>
            <a:ext cx="1490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ATMOSPHERIC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CORRECTION</a:t>
            </a:r>
          </a:p>
        </p:txBody>
      </p:sp>
      <p:sp>
        <p:nvSpPr>
          <p:cNvPr id="48144" name="Rectangle 16"/>
          <p:cNvSpPr>
            <a:spLocks/>
          </p:cNvSpPr>
          <p:nvPr/>
        </p:nvSpPr>
        <p:spPr bwMode="auto">
          <a:xfrm>
            <a:off x="762000" y="0"/>
            <a:ext cx="892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  <a:sym typeface="Calibri Bold" charset="0"/>
              </a:rPr>
              <a:t>Land Climate Data Record (Approach)</a:t>
            </a:r>
            <a:endParaRPr lang="en-US" sz="2800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  <a:sym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Needs to address </a:t>
            </a:r>
            <a:r>
              <a:rPr lang="en-US" sz="2000" dirty="0" err="1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geolocation,calibration</a:t>
            </a:r>
            <a:r>
              <a:rPr lang="en-US" sz="2000" dirty="0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, atmospheric/BRDF correction issues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Goals/requirements for atmospheric correction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i="1" dirty="0" smtClean="0"/>
              <a:t>Ensuring compatibility of missions in </a:t>
            </a:r>
            <a:r>
              <a:rPr lang="en-US" sz="2000" i="1" dirty="0"/>
              <a:t>support of their combined use for </a:t>
            </a:r>
            <a:r>
              <a:rPr lang="en-US" sz="2000" i="1" dirty="0" smtClean="0"/>
              <a:t>science and application (example Climate Data Record)</a:t>
            </a:r>
          </a:p>
          <a:p>
            <a:pPr algn="just"/>
            <a:r>
              <a:rPr lang="en-US" sz="2000" dirty="0" smtClean="0"/>
              <a:t>A prerequisite is the careful absolute calibration that could be insured by cross-comparison over specific sites (e.g. desert)</a:t>
            </a:r>
          </a:p>
          <a:p>
            <a:pPr algn="just"/>
            <a:r>
              <a:rPr lang="en-US" sz="2000" dirty="0" smtClean="0"/>
              <a:t>We need consistency between the different AC approaches and traceability but it does not mean the same approach is required – (i.e. in most cases it is not practical)</a:t>
            </a:r>
          </a:p>
          <a:p>
            <a:pPr algn="just"/>
            <a:r>
              <a:rPr lang="en-US" sz="2000" dirty="0" smtClean="0"/>
              <a:t>Have a consistent methodology to evaluate surface reflectance products:	</a:t>
            </a:r>
          </a:p>
          <a:p>
            <a:pPr lvl="1" algn="just"/>
            <a:r>
              <a:rPr lang="en-US" sz="1600" dirty="0" smtClean="0"/>
              <a:t>AERONET sites</a:t>
            </a:r>
          </a:p>
          <a:p>
            <a:pPr lvl="1" algn="just"/>
            <a:r>
              <a:rPr lang="en-US" sz="1600" dirty="0" smtClean="0"/>
              <a:t>Ground measurements</a:t>
            </a:r>
            <a:endParaRPr lang="en-US" sz="1200" dirty="0" smtClean="0"/>
          </a:p>
          <a:p>
            <a:pPr algn="just"/>
            <a:r>
              <a:rPr lang="en-US" sz="2000" dirty="0" smtClean="0"/>
              <a:t>In order to meaningfully compare different reflectance product we need to:</a:t>
            </a:r>
          </a:p>
          <a:p>
            <a:pPr lvl="1" algn="just"/>
            <a:r>
              <a:rPr lang="en-US" sz="1800" dirty="0" smtClean="0"/>
              <a:t>Understand their spatial characteristics</a:t>
            </a:r>
          </a:p>
          <a:p>
            <a:pPr lvl="1" algn="just"/>
            <a:r>
              <a:rPr lang="en-US" sz="1800" dirty="0" smtClean="0"/>
              <a:t>Account for directional effects</a:t>
            </a:r>
          </a:p>
          <a:p>
            <a:pPr lvl="1" algn="just"/>
            <a:r>
              <a:rPr lang="en-US" sz="1800" dirty="0" smtClean="0"/>
              <a:t>Understand the spectral differences</a:t>
            </a:r>
          </a:p>
          <a:p>
            <a:pPr algn="just"/>
            <a:r>
              <a:rPr lang="en-US" sz="2200" dirty="0" smtClean="0"/>
              <a:t>One can never over-emphasize the need for efficient cloud/cloud shadow screening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>
                <a:effectLst>
                  <a:outerShdw blurRad="38100" dist="38100" dir="2700000" algn="tl">
                    <a:srgbClr val="DDDDDD"/>
                  </a:outerShdw>
                </a:effectLst>
              </a:rPr>
              <a:t>Surface Reflectance (MOD09)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371600" y="6031468"/>
            <a:ext cx="693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/>
              <a:t>Home </a:t>
            </a:r>
            <a:r>
              <a:rPr lang="en-US" sz="1800" b="1" dirty="0"/>
              <a:t>page: </a:t>
            </a:r>
            <a:r>
              <a:rPr lang="en-US" sz="1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hlinkClick r:id="rId3"/>
              </a:rPr>
              <a:t>http://modis-sr.ltdri.org</a:t>
            </a:r>
            <a:r>
              <a:rPr lang="en-US" sz="1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800" u="sng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762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/>
              <a:t>Collection 5 atmospheric correction algorithm </a:t>
            </a:r>
            <a:r>
              <a:rPr lang="en-US" dirty="0"/>
              <a:t>is used to produce MOD09 (the surface spectral reflectance for seven MODIS bands as it would have been measured at ground level if there were no atmospheric scattering and absorption).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5800" y="2827109"/>
            <a:ext cx="71628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/>
              <a:t>Collection 5 AC algorithm </a:t>
            </a:r>
            <a:r>
              <a:rPr lang="en-US" dirty="0"/>
              <a:t>relies on</a:t>
            </a:r>
          </a:p>
          <a:p>
            <a:pPr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dirty="0"/>
              <a:t> the use of very accurate (better than 1%) vector </a:t>
            </a:r>
            <a:r>
              <a:rPr lang="en-US" dirty="0" err="1" smtClean="0"/>
              <a:t>radiative</a:t>
            </a:r>
            <a:r>
              <a:rPr lang="en-US" dirty="0" smtClean="0"/>
              <a:t>  </a:t>
            </a:r>
            <a:r>
              <a:rPr lang="en-US" dirty="0"/>
              <a:t>transfer modeling of the </a:t>
            </a:r>
            <a:r>
              <a:rPr lang="en-US" dirty="0" smtClean="0"/>
              <a:t>coupled atmosphere</a:t>
            </a:r>
            <a:r>
              <a:rPr lang="en-US" dirty="0"/>
              <a:t>-</a:t>
            </a:r>
            <a:r>
              <a:rPr lang="en-US" dirty="0" smtClean="0"/>
              <a:t>surface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  <a:p>
            <a:pPr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dirty="0"/>
              <a:t> the inversion of key atmospheric parameters (aerosol</a:t>
            </a:r>
            <a:r>
              <a:rPr lang="en-US" dirty="0" smtClean="0"/>
              <a:t>, </a:t>
            </a:r>
            <a:r>
              <a:rPr lang="en-US" dirty="0"/>
              <a:t>water </a:t>
            </a:r>
            <a:r>
              <a:rPr lang="en-US" dirty="0" smtClean="0"/>
              <a:t>vapor)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6440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sz="2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6SV Validation Effort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7924800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The complete 6SV validation effort is summarized in </a:t>
            </a:r>
            <a:r>
              <a:rPr lang="en-US" sz="1800" dirty="0" smtClean="0"/>
              <a:t>three manuscripts: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 algn="just">
              <a:buSzPct val="85000"/>
              <a:buFont typeface="Wingdings" charset="0"/>
              <a:buChar char="§"/>
            </a:pPr>
            <a:r>
              <a:rPr lang="en-US" sz="1600" dirty="0" err="1"/>
              <a:t>Kotchenova</a:t>
            </a:r>
            <a:r>
              <a:rPr lang="en-US" sz="1600" dirty="0"/>
              <a:t>, S. Y., </a:t>
            </a:r>
            <a:r>
              <a:rPr lang="en-US" sz="1600" dirty="0" err="1"/>
              <a:t>Vermote</a:t>
            </a:r>
            <a:r>
              <a:rPr lang="en-US" sz="1600" dirty="0"/>
              <a:t>, E. F., </a:t>
            </a:r>
            <a:r>
              <a:rPr lang="en-US" sz="1600" dirty="0" err="1"/>
              <a:t>Matarrese</a:t>
            </a:r>
            <a:r>
              <a:rPr lang="en-US" sz="1600" dirty="0"/>
              <a:t>, R., &amp; </a:t>
            </a:r>
            <a:r>
              <a:rPr lang="en-US" sz="1600" dirty="0" err="1"/>
              <a:t>Klemm</a:t>
            </a:r>
            <a:r>
              <a:rPr lang="en-US" sz="1600" dirty="0"/>
              <a:t> </a:t>
            </a:r>
            <a:r>
              <a:rPr lang="en-US" sz="1600" dirty="0" err="1"/>
              <a:t>Jr</a:t>
            </a:r>
            <a:r>
              <a:rPr lang="en-US" sz="1600" dirty="0"/>
              <a:t>, F. J. (2006). Validation of a vector version of the 6S </a:t>
            </a:r>
            <a:r>
              <a:rPr lang="en-US" sz="1600" dirty="0" err="1"/>
              <a:t>radiative</a:t>
            </a:r>
            <a:r>
              <a:rPr lang="en-US" sz="1600" dirty="0"/>
              <a:t> transfer code for atmospheric correction of satellite data. Part I: Path radiance. </a:t>
            </a:r>
            <a:r>
              <a:rPr lang="en-US" sz="1600" i="1" dirty="0"/>
              <a:t>Applied Optics</a:t>
            </a:r>
            <a:r>
              <a:rPr lang="en-US" sz="1600" dirty="0"/>
              <a:t>, </a:t>
            </a:r>
            <a:r>
              <a:rPr lang="en-US" sz="1600" i="1" dirty="0"/>
              <a:t>45</a:t>
            </a:r>
            <a:r>
              <a:rPr lang="en-US" sz="1600" dirty="0"/>
              <a:t>(26), 6762-6774.</a:t>
            </a:r>
            <a:endParaRPr lang="en-US" sz="1600" dirty="0" smtClean="0"/>
          </a:p>
          <a:p>
            <a:pPr algn="just">
              <a:buSzPct val="85000"/>
              <a:buFont typeface="Wingdings" charset="0"/>
              <a:buChar char="§"/>
            </a:pPr>
            <a:r>
              <a:rPr lang="en-US" sz="1600" dirty="0" err="1" smtClean="0"/>
              <a:t>Kotchenova</a:t>
            </a:r>
            <a:r>
              <a:rPr lang="en-US" sz="1600" dirty="0"/>
              <a:t>, S. Y., &amp; </a:t>
            </a:r>
            <a:r>
              <a:rPr lang="en-US" sz="1600" dirty="0" err="1"/>
              <a:t>Vermote</a:t>
            </a:r>
            <a:r>
              <a:rPr lang="en-US" sz="1600" dirty="0"/>
              <a:t>, E. F. (2007). Validation of a vector version of the 6S </a:t>
            </a:r>
            <a:r>
              <a:rPr lang="en-US" sz="1600" dirty="0" err="1"/>
              <a:t>radiative</a:t>
            </a:r>
            <a:r>
              <a:rPr lang="en-US" sz="1600" dirty="0"/>
              <a:t> transfer code for atmospheric correction of satellite data. Part II. Homogeneous </a:t>
            </a:r>
            <a:r>
              <a:rPr lang="en-US" sz="1600" dirty="0" err="1"/>
              <a:t>Lambertian</a:t>
            </a:r>
            <a:r>
              <a:rPr lang="en-US" sz="1600" dirty="0"/>
              <a:t> and anisotropic surfaces. </a:t>
            </a:r>
            <a:r>
              <a:rPr lang="en-US" sz="1600" i="1" dirty="0"/>
              <a:t>Applied Optics</a:t>
            </a:r>
            <a:r>
              <a:rPr lang="en-US" sz="1600" dirty="0"/>
              <a:t>, </a:t>
            </a:r>
            <a:r>
              <a:rPr lang="en-US" sz="1600" i="1" dirty="0"/>
              <a:t>46</a:t>
            </a:r>
            <a:r>
              <a:rPr lang="en-US" sz="1600" dirty="0"/>
              <a:t>(20), 4455-4464.</a:t>
            </a:r>
            <a:endParaRPr lang="en-US" sz="1600" dirty="0" smtClean="0"/>
          </a:p>
          <a:p>
            <a:pPr algn="just">
              <a:buSzPct val="85000"/>
              <a:buFont typeface="Wingdings" charset="0"/>
              <a:buChar char="§"/>
            </a:pPr>
            <a:r>
              <a:rPr lang="en-US" sz="1600" dirty="0" err="1"/>
              <a:t>Kotchenova</a:t>
            </a:r>
            <a:r>
              <a:rPr lang="en-US" sz="1600" dirty="0"/>
              <a:t>, S. Y., </a:t>
            </a:r>
            <a:r>
              <a:rPr lang="en-US" sz="1600" dirty="0" err="1"/>
              <a:t>Vermote</a:t>
            </a:r>
            <a:r>
              <a:rPr lang="en-US" sz="1600" dirty="0"/>
              <a:t>, E. F., Levy, R., &amp; </a:t>
            </a:r>
            <a:r>
              <a:rPr lang="en-US" sz="1600" dirty="0" err="1"/>
              <a:t>Lyapustin</a:t>
            </a:r>
            <a:r>
              <a:rPr lang="en-US" sz="1600" dirty="0"/>
              <a:t>, A. (2008). </a:t>
            </a:r>
            <a:r>
              <a:rPr lang="en-US" sz="1600" dirty="0" err="1"/>
              <a:t>Radiative</a:t>
            </a:r>
            <a:r>
              <a:rPr lang="en-US" sz="1600" dirty="0"/>
              <a:t> transfer codes for atmospheric correction and aerosol retrieval: </a:t>
            </a:r>
            <a:r>
              <a:rPr lang="en-US" sz="1600" dirty="0" err="1"/>
              <a:t>intercomparison</a:t>
            </a:r>
            <a:r>
              <a:rPr lang="en-US" sz="1600" dirty="0"/>
              <a:t> study. </a:t>
            </a:r>
            <a:r>
              <a:rPr lang="en-US" sz="1600" i="1" dirty="0"/>
              <a:t>Applied Optics</a:t>
            </a:r>
            <a:r>
              <a:rPr lang="en-US" sz="1600" dirty="0"/>
              <a:t>, </a:t>
            </a:r>
            <a:r>
              <a:rPr lang="en-US" sz="1600" i="1" dirty="0"/>
              <a:t>47</a:t>
            </a:r>
            <a:r>
              <a:rPr lang="en-US" sz="1600" dirty="0"/>
              <a:t>(13), 2215-2226</a:t>
            </a:r>
            <a:r>
              <a:rPr lang="en-US" sz="1600" dirty="0" smtClean="0"/>
              <a:t>.</a:t>
            </a:r>
          </a:p>
          <a:p>
            <a:pPr>
              <a:buSzPct val="85000"/>
              <a:buFont typeface="Wingdings" charset="0"/>
              <a:buChar char="§"/>
            </a:pPr>
            <a:endParaRPr lang="en-US" sz="1600" dirty="0"/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pic>
        <p:nvPicPr>
          <p:cNvPr id="106501" name="Picture 5" descr="Poster_Coulson_6S_Mol_Pol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843213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Poster_Diff_MC_6S_Aer_Co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2098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Poster_Ocean_Surf_Refl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13360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 descr="Poster_Diff_Sharm_6S_Aer_Grass_Cor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27432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sz="2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Code Comparison </a:t>
            </a: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Project</a:t>
            </a:r>
            <a:endParaRPr lang="en-US" sz="28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81977" name="Group 57"/>
          <p:cNvGrpSpPr>
            <a:grpSpLocks/>
          </p:cNvGrpSpPr>
          <p:nvPr/>
        </p:nvGrpSpPr>
        <p:grpSpPr bwMode="auto">
          <a:xfrm>
            <a:off x="990600" y="1143000"/>
            <a:ext cx="4495800" cy="2390775"/>
            <a:chOff x="624" y="720"/>
            <a:chExt cx="2832" cy="1506"/>
          </a:xfrm>
        </p:grpSpPr>
        <p:grpSp>
          <p:nvGrpSpPr>
            <p:cNvPr id="81957" name="Group 37"/>
            <p:cNvGrpSpPr>
              <a:grpSpLocks/>
            </p:cNvGrpSpPr>
            <p:nvPr/>
          </p:nvGrpSpPr>
          <p:grpSpPr bwMode="auto">
            <a:xfrm>
              <a:off x="624" y="1248"/>
              <a:ext cx="590" cy="381"/>
              <a:chOff x="2928" y="2016"/>
              <a:chExt cx="590" cy="381"/>
            </a:xfrm>
          </p:grpSpPr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2958" y="2016"/>
                <a:ext cx="560" cy="33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9" name="Text Box 9"/>
              <p:cNvSpPr txBox="1">
                <a:spLocks noChangeArrowheads="1"/>
              </p:cNvSpPr>
              <p:nvPr/>
            </p:nvSpPr>
            <p:spPr bwMode="auto">
              <a:xfrm>
                <a:off x="2928" y="2052"/>
                <a:ext cx="552" cy="3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10000"/>
                  </a:spcBef>
                </a:pPr>
                <a:r>
                  <a:rPr lang="en-US" sz="1400" b="1">
                    <a:latin typeface="Helvetica" charset="0"/>
                  </a:rPr>
                  <a:t>SHARM</a:t>
                </a:r>
              </a:p>
              <a:p>
                <a:pPr algn="ctr">
                  <a:spcBef>
                    <a:spcPct val="10000"/>
                  </a:spcBef>
                </a:pPr>
                <a:r>
                  <a:rPr lang="en-US" sz="1400" b="1">
                    <a:latin typeface="Helvetica" charset="0"/>
                  </a:rPr>
                  <a:t>(scalar)</a:t>
                </a:r>
              </a:p>
            </p:txBody>
          </p:sp>
        </p:grpSp>
        <p:grpSp>
          <p:nvGrpSpPr>
            <p:cNvPr id="81955" name="Group 35"/>
            <p:cNvGrpSpPr>
              <a:grpSpLocks/>
            </p:cNvGrpSpPr>
            <p:nvPr/>
          </p:nvGrpSpPr>
          <p:grpSpPr bwMode="auto">
            <a:xfrm>
              <a:off x="912" y="768"/>
              <a:ext cx="450" cy="233"/>
              <a:chOff x="1296" y="2256"/>
              <a:chExt cx="450" cy="233"/>
            </a:xfrm>
          </p:grpSpPr>
          <p:sp>
            <p:nvSpPr>
              <p:cNvPr id="81931" name="Rectangle 11"/>
              <p:cNvSpPr>
                <a:spLocks noChangeArrowheads="1"/>
              </p:cNvSpPr>
              <p:nvPr/>
            </p:nvSpPr>
            <p:spPr bwMode="auto">
              <a:xfrm>
                <a:off x="1328" y="2256"/>
                <a:ext cx="418" cy="1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2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91"/>
                <a:ext cx="416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Helvetica" charset="0"/>
                  </a:rPr>
                  <a:t>RT3</a:t>
                </a:r>
              </a:p>
            </p:txBody>
          </p:sp>
        </p:grpSp>
        <p:grpSp>
          <p:nvGrpSpPr>
            <p:cNvPr id="81954" name="Group 34"/>
            <p:cNvGrpSpPr>
              <a:grpSpLocks/>
            </p:cNvGrpSpPr>
            <p:nvPr/>
          </p:nvGrpSpPr>
          <p:grpSpPr bwMode="auto">
            <a:xfrm>
              <a:off x="1440" y="1584"/>
              <a:ext cx="864" cy="642"/>
              <a:chOff x="384" y="2832"/>
              <a:chExt cx="864" cy="642"/>
            </a:xfrm>
          </p:grpSpPr>
          <p:sp>
            <p:nvSpPr>
              <p:cNvPr id="81934" name="Rectangle 14"/>
              <p:cNvSpPr>
                <a:spLocks noChangeArrowheads="1"/>
              </p:cNvSpPr>
              <p:nvPr/>
            </p:nvSpPr>
            <p:spPr bwMode="auto">
              <a:xfrm>
                <a:off x="424" y="2832"/>
                <a:ext cx="824" cy="57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5" name="Text Box 15"/>
              <p:cNvSpPr txBox="1">
                <a:spLocks noChangeArrowheads="1"/>
              </p:cNvSpPr>
              <p:nvPr/>
            </p:nvSpPr>
            <p:spPr bwMode="auto">
              <a:xfrm>
                <a:off x="384" y="2874"/>
                <a:ext cx="816" cy="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Helvetica" charset="0"/>
                  </a:rPr>
                  <a:t>Coulson</a:t>
                </a:r>
                <a:r>
                  <a:rPr lang="ja-JP" altLang="en-US" sz="1400" b="1">
                    <a:latin typeface="Arial"/>
                  </a:rPr>
                  <a:t>’</a:t>
                </a:r>
                <a:r>
                  <a:rPr lang="en-US" sz="1400" b="1">
                    <a:latin typeface="Helvetica" charset="0"/>
                  </a:rPr>
                  <a:t>s tabulated values</a:t>
                </a:r>
              </a:p>
              <a:p>
                <a:pPr algn="ctr"/>
                <a:r>
                  <a:rPr lang="en-US" sz="1400" b="1">
                    <a:solidFill>
                      <a:srgbClr val="990033"/>
                    </a:solidFill>
                    <a:latin typeface="Helvetica" charset="0"/>
                  </a:rPr>
                  <a:t>(benchmark)</a:t>
                </a:r>
              </a:p>
            </p:txBody>
          </p:sp>
        </p:grpSp>
        <p:grpSp>
          <p:nvGrpSpPr>
            <p:cNvPr id="81959" name="Group 39"/>
            <p:cNvGrpSpPr>
              <a:grpSpLocks/>
            </p:cNvGrpSpPr>
            <p:nvPr/>
          </p:nvGrpSpPr>
          <p:grpSpPr bwMode="auto">
            <a:xfrm>
              <a:off x="2448" y="720"/>
              <a:ext cx="808" cy="234"/>
              <a:chOff x="3840" y="1632"/>
              <a:chExt cx="808" cy="234"/>
            </a:xfrm>
          </p:grpSpPr>
          <p:sp>
            <p:nvSpPr>
              <p:cNvPr id="81937" name="Rectangle 17"/>
              <p:cNvSpPr>
                <a:spLocks noChangeArrowheads="1"/>
              </p:cNvSpPr>
              <p:nvPr/>
            </p:nvSpPr>
            <p:spPr bwMode="auto">
              <a:xfrm>
                <a:off x="3866" y="1632"/>
                <a:ext cx="782" cy="19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8" name="Text Box 18"/>
              <p:cNvSpPr txBox="1">
                <a:spLocks noChangeArrowheads="1"/>
              </p:cNvSpPr>
              <p:nvPr/>
            </p:nvSpPr>
            <p:spPr bwMode="auto">
              <a:xfrm>
                <a:off x="3840" y="1668"/>
                <a:ext cx="770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Helvetica" charset="0"/>
                  </a:rPr>
                  <a:t>Dave Vector</a:t>
                </a:r>
              </a:p>
            </p:txBody>
          </p:sp>
        </p:grpSp>
        <p:grpSp>
          <p:nvGrpSpPr>
            <p:cNvPr id="81958" name="Group 38"/>
            <p:cNvGrpSpPr>
              <a:grpSpLocks/>
            </p:cNvGrpSpPr>
            <p:nvPr/>
          </p:nvGrpSpPr>
          <p:grpSpPr bwMode="auto">
            <a:xfrm>
              <a:off x="1536" y="1056"/>
              <a:ext cx="672" cy="238"/>
              <a:chOff x="1488" y="1056"/>
              <a:chExt cx="672" cy="238"/>
            </a:xfrm>
          </p:grpSpPr>
          <p:sp>
            <p:nvSpPr>
              <p:cNvPr id="81940" name="Rectangle 20"/>
              <p:cNvSpPr>
                <a:spLocks noChangeArrowheads="1"/>
              </p:cNvSpPr>
              <p:nvPr/>
            </p:nvSpPr>
            <p:spPr bwMode="auto">
              <a:xfrm>
                <a:off x="1524" y="1056"/>
                <a:ext cx="636" cy="20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1" name="Text Box 21"/>
              <p:cNvSpPr txBox="1">
                <a:spLocks noChangeArrowheads="1"/>
              </p:cNvSpPr>
              <p:nvPr/>
            </p:nvSpPr>
            <p:spPr bwMode="auto">
              <a:xfrm>
                <a:off x="1488" y="1096"/>
                <a:ext cx="638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Helvetica" charset="0"/>
                  </a:rPr>
                  <a:t>Vector 6S</a:t>
                </a:r>
              </a:p>
            </p:txBody>
          </p:sp>
        </p:grpSp>
        <p:grpSp>
          <p:nvGrpSpPr>
            <p:cNvPr id="81976" name="Group 56"/>
            <p:cNvGrpSpPr>
              <a:grpSpLocks/>
            </p:cNvGrpSpPr>
            <p:nvPr/>
          </p:nvGrpSpPr>
          <p:grpSpPr bwMode="auto">
            <a:xfrm>
              <a:off x="2592" y="1296"/>
              <a:ext cx="864" cy="392"/>
              <a:chOff x="2592" y="1296"/>
              <a:chExt cx="864" cy="392"/>
            </a:xfrm>
          </p:grpSpPr>
          <p:sp>
            <p:nvSpPr>
              <p:cNvPr id="81943" name="Rectangle 23"/>
              <p:cNvSpPr>
                <a:spLocks noChangeArrowheads="1"/>
              </p:cNvSpPr>
              <p:nvPr/>
            </p:nvSpPr>
            <p:spPr bwMode="auto">
              <a:xfrm>
                <a:off x="2622" y="1296"/>
                <a:ext cx="834" cy="33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4" name="Text Box 24"/>
              <p:cNvSpPr txBox="1">
                <a:spLocks noChangeArrowheads="1"/>
              </p:cNvSpPr>
              <p:nvPr/>
            </p:nvSpPr>
            <p:spPr bwMode="auto">
              <a:xfrm>
                <a:off x="2592" y="1343"/>
                <a:ext cx="816" cy="3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Helvetica" charset="0"/>
                  </a:rPr>
                  <a:t>Monte Carlo</a:t>
                </a:r>
              </a:p>
              <a:p>
                <a:pPr algn="ctr">
                  <a:spcBef>
                    <a:spcPct val="10000"/>
                  </a:spcBef>
                </a:pPr>
                <a:r>
                  <a:rPr lang="en-US" sz="1400" b="1">
                    <a:solidFill>
                      <a:srgbClr val="990033"/>
                    </a:solidFill>
                    <a:latin typeface="Helvetica" charset="0"/>
                  </a:rPr>
                  <a:t>(benchmark)</a:t>
                </a:r>
              </a:p>
            </p:txBody>
          </p:sp>
        </p:grp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>
              <a:off x="1824" y="1344"/>
              <a:ext cx="192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208" y="1296"/>
              <a:ext cx="336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>
              <a:off x="1104" y="1008"/>
              <a:ext cx="480" cy="52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49" name="Line 29"/>
            <p:cNvSpPr>
              <a:spLocks noChangeShapeType="1"/>
            </p:cNvSpPr>
            <p:nvPr/>
          </p:nvSpPr>
          <p:spPr bwMode="auto">
            <a:xfrm>
              <a:off x="864" y="1680"/>
              <a:ext cx="52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 flipH="1">
              <a:off x="2112" y="1008"/>
              <a:ext cx="522" cy="52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flipV="1">
              <a:off x="1248" y="1248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61" name="Line 41"/>
            <p:cNvSpPr>
              <a:spLocks noChangeShapeType="1"/>
            </p:cNvSpPr>
            <p:nvPr/>
          </p:nvSpPr>
          <p:spPr bwMode="auto">
            <a:xfrm flipH="1">
              <a:off x="1248" y="1152"/>
              <a:ext cx="24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flipV="1">
              <a:off x="2064" y="864"/>
              <a:ext cx="336" cy="1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63" name="Line 43"/>
            <p:cNvSpPr>
              <a:spLocks noChangeShapeType="1"/>
            </p:cNvSpPr>
            <p:nvPr/>
          </p:nvSpPr>
          <p:spPr bwMode="auto">
            <a:xfrm flipH="1">
              <a:off x="2256" y="912"/>
              <a:ext cx="144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flipH="1" flipV="1">
              <a:off x="1392" y="816"/>
              <a:ext cx="288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>
              <a:off x="1392" y="960"/>
              <a:ext cx="144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1967" name="Text Box 47"/>
          <p:cNvSpPr txBox="1">
            <a:spLocks noChangeArrowheads="1"/>
          </p:cNvSpPr>
          <p:nvPr/>
        </p:nvSpPr>
        <p:spPr bwMode="auto">
          <a:xfrm>
            <a:off x="5867400" y="12954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All information on this project can be found at</a:t>
            </a:r>
            <a:r>
              <a:rPr lang="en-US" u="sng" dirty="0"/>
              <a:t> </a:t>
            </a:r>
            <a:r>
              <a:rPr lang="en-US" b="1" u="sng" dirty="0">
                <a:hlinkClick r:id="rId3"/>
              </a:rPr>
              <a:t>http://rtcodes.ltdri.org</a:t>
            </a:r>
            <a:r>
              <a:rPr lang="en-US" u="sng" dirty="0"/>
              <a:t> </a:t>
            </a:r>
            <a:r>
              <a:rPr lang="en-US" dirty="0"/>
              <a:t> </a:t>
            </a:r>
          </a:p>
        </p:txBody>
      </p:sp>
      <p:pic>
        <p:nvPicPr>
          <p:cNvPr id="81969" name="Picture 49" descr="Code_Compar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73152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2" name="Line 52"/>
          <p:cNvSpPr>
            <a:spLocks noChangeShapeType="1"/>
          </p:cNvSpPr>
          <p:nvPr/>
        </p:nvSpPr>
        <p:spPr bwMode="auto">
          <a:xfrm>
            <a:off x="838200" y="3733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3" name="Line 53"/>
          <p:cNvSpPr>
            <a:spLocks noChangeShapeType="1"/>
          </p:cNvSpPr>
          <p:nvPr/>
        </p:nvSpPr>
        <p:spPr bwMode="auto">
          <a:xfrm>
            <a:off x="838200" y="37338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>
            <a:off x="8153400" y="3733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Overall Theoretical </a:t>
            </a:r>
            <a:r>
              <a:rPr lang="en-US" sz="32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Accuracy from Error Budget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7620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Overall theoretical accuracy of the atmospheric correction method considering the error source on calibration, ancillary data, and aerosol inversion for 3 </a:t>
            </a:r>
            <a:r>
              <a:rPr lang="el-GR" sz="1800"/>
              <a:t>τ</a:t>
            </a:r>
            <a:r>
              <a:rPr lang="en-US" sz="1800"/>
              <a:t>aer = {0.05 (clear), 0.3 (avg.), 0.5 (hazy)}:</a:t>
            </a:r>
            <a:endParaRPr lang="el-GR" sz="1800"/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228600" y="2438400"/>
            <a:ext cx="8763000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57200" y="54102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The selected sites are Savanna (Skukuza), Forest (Belterra), and Semi-arid (Sevilleta). The uncertainties are considered independent and summed in quadratic.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4000" cy="457200"/>
          </a:xfrm>
        </p:spPr>
        <p:txBody>
          <a:bodyPr/>
          <a:lstStyle/>
          <a:p>
            <a:r>
              <a:rPr lang="en-US" smtClean="0"/>
              <a:t>MODIS/VIIRS Science Team Meeting, May 18 – May 22, 2015, Silver Spring, MD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4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Methodology for evaluating the performance of MOD09 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80772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To </a:t>
            </a:r>
            <a:r>
              <a:rPr lang="en-US" sz="1800" dirty="0" smtClean="0"/>
              <a:t>first evaluate </a:t>
            </a:r>
            <a:r>
              <a:rPr lang="en-US" sz="1800" dirty="0"/>
              <a:t>the performance of the MODIS Collection 5 </a:t>
            </a:r>
            <a:r>
              <a:rPr lang="en-US" sz="1800" dirty="0" smtClean="0"/>
              <a:t>SR algorithms</a:t>
            </a:r>
            <a:r>
              <a:rPr lang="en-US" sz="1800" dirty="0"/>
              <a:t>, we analyzed 1 year of Terra data (2003) over </a:t>
            </a:r>
            <a:r>
              <a:rPr lang="en-US" sz="1800" b="1" dirty="0"/>
              <a:t>127</a:t>
            </a:r>
            <a:r>
              <a:rPr lang="en-US" sz="1800" dirty="0"/>
              <a:t> AERONET sites (</a:t>
            </a:r>
            <a:r>
              <a:rPr lang="en-US" sz="1800" b="1" dirty="0">
                <a:solidFill>
                  <a:srgbClr val="990000"/>
                </a:solidFill>
              </a:rPr>
              <a:t>4988</a:t>
            </a:r>
            <a:r>
              <a:rPr lang="en-US" sz="1800" dirty="0"/>
              <a:t> cases in total).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Methodology: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81000" y="62484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800">
                <a:effectLst>
                  <a:outerShdw blurRad="38100" dist="38100" dir="2700000" algn="tl">
                    <a:srgbClr val="DDDDDD"/>
                  </a:outerShdw>
                </a:effectLst>
                <a:hlinkClick r:id="rId3"/>
              </a:rPr>
              <a:t>http://mod09val.ltdri.org/cgi-bin/mod09_c005_public_allsites_onecollection.cgi</a:t>
            </a:r>
            <a:endParaRPr lang="en-US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1066800" y="2590800"/>
            <a:ext cx="22098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Subsets of Level 1B data processed using the standard surface reflectance algorithm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4953000" y="2819400"/>
            <a:ext cx="1752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Reference data set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257800" y="3581400"/>
            <a:ext cx="20574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Atmospherically corrected TOA reflectances derived from Level 1B subsets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572000" y="5257800"/>
            <a:ext cx="1066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Vector 6S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6248400" y="5105400"/>
            <a:ext cx="25908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/>
              <a:t>AERONET measurements</a:t>
            </a:r>
          </a:p>
          <a:p>
            <a:pPr algn="ctr"/>
            <a:r>
              <a:rPr lang="en-US" dirty="0"/>
              <a:t>(</a:t>
            </a:r>
            <a:r>
              <a:rPr lang="el-GR" sz="1400" dirty="0"/>
              <a:t>τ</a:t>
            </a:r>
            <a:r>
              <a:rPr lang="en-US" sz="1400" baseline="-25000" dirty="0" err="1"/>
              <a:t>aer</a:t>
            </a:r>
            <a:r>
              <a:rPr lang="en-US" sz="1400" dirty="0"/>
              <a:t>, H</a:t>
            </a:r>
            <a:r>
              <a:rPr lang="en-US" sz="1400" baseline="-25000" dirty="0"/>
              <a:t>2</a:t>
            </a:r>
            <a:r>
              <a:rPr lang="en-US" sz="1400" dirty="0"/>
              <a:t>O, particle </a:t>
            </a:r>
            <a:r>
              <a:rPr lang="en-US" sz="1200" dirty="0" smtClean="0"/>
              <a:t>distribution</a:t>
            </a:r>
          </a:p>
          <a:p>
            <a:pPr algn="ctr"/>
            <a:r>
              <a:rPr lang="en-US" sz="1200" dirty="0" smtClean="0"/>
              <a:t>Refractive </a:t>
            </a:r>
            <a:r>
              <a:rPr lang="en-US" sz="1200" dirty="0" err="1" smtClean="0"/>
              <a:t>indices,sphericityeri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81000" y="4876800"/>
            <a:ext cx="320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the difference is within </a:t>
            </a:r>
            <a:r>
              <a:rPr lang="en-US">
                <a:solidFill>
                  <a:srgbClr val="990000"/>
                </a:solidFill>
              </a:rPr>
              <a:t>±(0.005+0.05</a:t>
            </a:r>
            <a:r>
              <a:rPr lang="el-GR">
                <a:solidFill>
                  <a:srgbClr val="990000"/>
                </a:solidFill>
              </a:rPr>
              <a:t>ρ</a:t>
            </a:r>
            <a:r>
              <a:rPr lang="en-US">
                <a:solidFill>
                  <a:srgbClr val="990000"/>
                </a:solidFill>
              </a:rPr>
              <a:t>)</a:t>
            </a:r>
            <a:r>
              <a:rPr lang="en-US"/>
              <a:t>, the observation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good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.</a:t>
            </a:r>
            <a:endParaRPr lang="el-GR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3352800" y="29718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3657600" y="26670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comparison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 flipV="1">
            <a:off x="5715000" y="3200400"/>
            <a:ext cx="457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5181600" y="4724400"/>
            <a:ext cx="990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6248400" y="4724400"/>
            <a:ext cx="11430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May 18 – May 22, 2015, Silver Spring, MD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1726</Words>
  <Application>Microsoft Macintosh PowerPoint</Application>
  <PresentationFormat>On-screen Show (4:3)</PresentationFormat>
  <Paragraphs>213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Document</vt:lpstr>
      <vt:lpstr>Surface Reflectance over Land:  Extending MODIS to VIIRS</vt:lpstr>
      <vt:lpstr>PowerPoint Presentation</vt:lpstr>
      <vt:lpstr>PowerPoint Presentation</vt:lpstr>
      <vt:lpstr>Goals/requirements for atmospheric correction</vt:lpstr>
      <vt:lpstr>Surface Reflectance (MOD09)</vt:lpstr>
      <vt:lpstr>6SV Validation Effort</vt:lpstr>
      <vt:lpstr>Code Comparison Project</vt:lpstr>
      <vt:lpstr>Overall Theoretical Accuracy from Error Budget</vt:lpstr>
      <vt:lpstr>Methodology for evaluating the performance of MOD09 </vt:lpstr>
      <vt:lpstr>quantitative assessment of performances (APU)</vt:lpstr>
      <vt:lpstr>Improving the aerosol retrieval (by using a ratio map instead of fixed ratio) in collection 6 well reflected in APU metrics</vt:lpstr>
      <vt:lpstr>Improving the aerosol retrieval in collection 6 reflected in APU metrics</vt:lpstr>
      <vt:lpstr>Terra and Aqua C6 reprocessed data performance analysis is on-going </vt:lpstr>
      <vt:lpstr>VIIRS Surface reflectance</vt:lpstr>
      <vt:lpstr>PowerPoint Presentation</vt:lpstr>
      <vt:lpstr>PowerPoint Presentation</vt:lpstr>
      <vt:lpstr>PowerPoint Presentation</vt:lpstr>
      <vt:lpstr>Monitoring of product quality (exclusion conditions cloud mask using CALIOP) </vt:lpstr>
      <vt:lpstr>The need for a protocol to use of AERONET data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F. Vermote</dc:creator>
  <cp:lastModifiedBy>VERMOTE, ERIC (GSFC-6190)</cp:lastModifiedBy>
  <cp:revision>153</cp:revision>
  <cp:lastPrinted>1601-01-01T00:00:00Z</cp:lastPrinted>
  <dcterms:created xsi:type="dcterms:W3CDTF">1601-01-01T00:00:00Z</dcterms:created>
  <dcterms:modified xsi:type="dcterms:W3CDTF">2015-05-18T18:49:26Z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