
<file path=[Content_Types].xml><?xml version="1.0" encoding="utf-8"?>
<Types xmlns="http://schemas.openxmlformats.org/package/2006/content-types">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drawings/drawing2.xml" ContentType="application/vnd.openxmlformats-officedocument.drawingml.chartshapes+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wmf" ContentType="image/x-wmf"/>
  <Override PartName="/ppt/tags/tag2.xml" ContentType="application/vnd.openxmlformats-officedocument.presentationml.tags+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charts/chart3.xml" ContentType="application/vnd.openxmlformats-officedocument.drawingml.chart+xml"/>
  <Override PartName="/ppt/charts/chart5.xml" ContentType="application/vnd.openxmlformats-officedocument.drawingml.chart+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Default Extension="wmv" ContentType="video/x-ms-wmv"/>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drawings/drawing3.xml" ContentType="application/vnd.openxmlformats-officedocument.drawingml.chartshapes+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tags/tag1.xml" ContentType="application/vnd.openxmlformats-officedocument.presentationml.tags+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charts/chart6.xml" ContentType="application/vnd.openxmlformats-officedocument.drawingml.chart+xml"/>
  <Default Extension="gif" ContentType="image/gif"/>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charts/chart4.xml" ContentType="application/vnd.openxmlformats-officedocument.drawingml.chart+xml"/>
  <Override PartName="/ppt/notesSlides/notesSlide6.xml" ContentType="application/vnd.openxmlformats-officedocument.presentationml.notesSlide+xml"/>
  <Override PartName="/ppt/slides/slide8.xml" ContentType="application/vnd.openxmlformats-officedocument.presentationml.slide+xml"/>
  <Override PartName="/ppt/charts/chart2.xml" ContentType="application/vnd.openxmlformats-officedocument.drawingml.char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7"/>
  </p:notesMasterIdLst>
  <p:sldIdLst>
    <p:sldId id="280" r:id="rId3"/>
    <p:sldId id="292" r:id="rId4"/>
    <p:sldId id="386" r:id="rId5"/>
    <p:sldId id="409" r:id="rId6"/>
    <p:sldId id="329" r:id="rId7"/>
    <p:sldId id="434" r:id="rId8"/>
    <p:sldId id="435" r:id="rId9"/>
    <p:sldId id="410" r:id="rId10"/>
    <p:sldId id="411" r:id="rId11"/>
    <p:sldId id="412" r:id="rId12"/>
    <p:sldId id="413" r:id="rId13"/>
    <p:sldId id="427" r:id="rId14"/>
    <p:sldId id="428" r:id="rId15"/>
    <p:sldId id="429" r:id="rId16"/>
    <p:sldId id="430" r:id="rId17"/>
    <p:sldId id="444" r:id="rId18"/>
    <p:sldId id="391" r:id="rId19"/>
    <p:sldId id="441" r:id="rId20"/>
    <p:sldId id="443" r:id="rId21"/>
    <p:sldId id="390" r:id="rId22"/>
    <p:sldId id="442" r:id="rId23"/>
    <p:sldId id="440" r:id="rId24"/>
    <p:sldId id="438" r:id="rId25"/>
    <p:sldId id="378"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53FFA1"/>
    <a:srgbClr val="FFFF99"/>
  </p:clrMru>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405" autoAdjust="0"/>
    <p:restoredTop sz="87319" autoAdjust="0"/>
  </p:normalViewPr>
  <p:slideViewPr>
    <p:cSldViewPr snapToGrid="0">
      <p:cViewPr varScale="1">
        <p:scale>
          <a:sx n="101" d="100"/>
          <a:sy n="101" d="100"/>
        </p:scale>
        <p:origin x="-1914" y="-108"/>
      </p:cViewPr>
      <p:guideLst>
        <p:guide orient="horz" pos="2160"/>
        <p:guide pos="2880"/>
      </p:guideLst>
    </p:cSldViewPr>
  </p:slideViewPr>
  <p:outlineViewPr>
    <p:cViewPr>
      <p:scale>
        <a:sx n="33" d="100"/>
        <a:sy n="33" d="100"/>
      </p:scale>
      <p:origin x="0" y="7524"/>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3" d="100"/>
          <a:sy n="83" d="100"/>
        </p:scale>
        <p:origin x="-972" y="-102"/>
      </p:cViewPr>
      <p:guideLst>
        <p:guide orient="horz" pos="2880"/>
        <p:guide pos="2160"/>
      </p:guideLst>
    </p:cSldViewPr>
  </p:notesViewPr>
  <p:gridSpacing cx="93633925" cy="93633925"/>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fgao\Documents\ARS\Papers\2016\C.MODIS_ST\Landsat_crop_time_series_2011_slide.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fgao\Documents\ARS\Papers\2016\C.MODIS_ST\Landsat_crop_time_series_2011_slide.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fgao\Documents\ARS\Papers\2016\C.MODIS_ST\Landsat_crop_time_series_2011_slide.xlsx"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fgao\Documents\ARS\Papers\2016\C.MODIS_ST\Landsat_crop_time_series_2011_slide.xlsx"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C:\Users\fgao\Documents\ARS\Papers\2016\C.MODIS_ST\Landsat_crop_time_series_2011_slide.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fgao\Documents\ARS\Papers\2016\C.MODIS_ST\Landsat_crop_time_series_2011_slid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manualLayout>
          <c:layoutTarget val="inner"/>
          <c:xMode val="edge"/>
          <c:yMode val="edge"/>
          <c:x val="0.13305072296489057"/>
          <c:y val="0.12933422754332374"/>
          <c:w val="0.80504418572175063"/>
          <c:h val="0.68403288705631049"/>
        </c:manualLayout>
      </c:layout>
      <c:scatterChart>
        <c:scatterStyle val="lineMarker"/>
        <c:ser>
          <c:idx val="0"/>
          <c:order val="0"/>
          <c:tx>
            <c:v>corn_stages</c:v>
          </c:tx>
          <c:spPr>
            <a:ln w="28575">
              <a:noFill/>
            </a:ln>
          </c:spPr>
          <c:marker>
            <c:symbol val="none"/>
          </c:marker>
          <c:errBars>
            <c:errDir val="y"/>
            <c:errBarType val="both"/>
            <c:errValType val="fixedVal"/>
            <c:val val="0.5"/>
          </c:errBars>
          <c:xVal>
            <c:numRef>
              <c:f>figs!$N$3:$N$9</c:f>
              <c:numCache>
                <c:formatCode>m/d/yyyy</c:formatCode>
                <c:ptCount val="7"/>
                <c:pt idx="0">
                  <c:v>40668</c:v>
                </c:pt>
                <c:pt idx="1">
                  <c:v>40685</c:v>
                </c:pt>
                <c:pt idx="2">
                  <c:v>40745</c:v>
                </c:pt>
                <c:pt idx="3">
                  <c:v>40773</c:v>
                </c:pt>
                <c:pt idx="4">
                  <c:v>40790</c:v>
                </c:pt>
                <c:pt idx="5">
                  <c:v>40804</c:v>
                </c:pt>
                <c:pt idx="6">
                  <c:v>40841</c:v>
                </c:pt>
              </c:numCache>
            </c:numRef>
          </c:xVal>
          <c:yVal>
            <c:numRef>
              <c:f>figs!$O$3:$O$9</c:f>
              <c:numCache>
                <c:formatCode>0.00</c:formatCode>
                <c:ptCount val="7"/>
                <c:pt idx="0">
                  <c:v>0.5</c:v>
                </c:pt>
                <c:pt idx="1">
                  <c:v>0.5</c:v>
                </c:pt>
                <c:pt idx="2">
                  <c:v>0.5</c:v>
                </c:pt>
                <c:pt idx="3">
                  <c:v>0.5</c:v>
                </c:pt>
                <c:pt idx="4">
                  <c:v>0.5</c:v>
                </c:pt>
                <c:pt idx="5">
                  <c:v>0.5</c:v>
                </c:pt>
                <c:pt idx="6">
                  <c:v>0.5</c:v>
                </c:pt>
              </c:numCache>
            </c:numRef>
          </c:yVal>
        </c:ser>
        <c:axId val="94170112"/>
        <c:axId val="95601792"/>
      </c:scatterChart>
      <c:valAx>
        <c:axId val="94170112"/>
        <c:scaling>
          <c:orientation val="minMax"/>
          <c:max val="40860"/>
          <c:min val="40634"/>
        </c:scaling>
        <c:axPos val="b"/>
        <c:title>
          <c:tx>
            <c:rich>
              <a:bodyPr/>
              <a:lstStyle/>
              <a:p>
                <a:pPr>
                  <a:defRPr sz="1200"/>
                </a:pPr>
                <a:r>
                  <a:rPr lang="en-US" sz="1200"/>
                  <a:t>Date</a:t>
                </a:r>
              </a:p>
            </c:rich>
          </c:tx>
          <c:layout/>
        </c:title>
        <c:numFmt formatCode="m/d;@" sourceLinked="0"/>
        <c:tickLblPos val="nextTo"/>
        <c:crossAx val="95601792"/>
        <c:crosses val="autoZero"/>
        <c:crossBetween val="midCat"/>
        <c:majorUnit val="30"/>
      </c:valAx>
      <c:valAx>
        <c:axId val="95601792"/>
        <c:scaling>
          <c:orientation val="minMax"/>
          <c:max val="1"/>
          <c:min val="0"/>
        </c:scaling>
        <c:delete val="1"/>
        <c:axPos val="l"/>
        <c:majorGridlines/>
        <c:numFmt formatCode="0.0" sourceLinked="0"/>
        <c:tickLblPos val="none"/>
        <c:crossAx val="94170112"/>
        <c:crosses val="autoZero"/>
        <c:crossBetween val="midCat"/>
        <c:majorUnit val="0.2"/>
      </c:valAx>
      <c:spPr>
        <a:noFill/>
        <a:ln w="25400">
          <a:solidFill>
            <a:sysClr val="windowText" lastClr="000000"/>
          </a:solidFill>
        </a:ln>
      </c:spPr>
    </c:plotArea>
    <c:plotVisOnly val="1"/>
  </c:chart>
  <c:spPr>
    <a:solidFill>
      <a:srgbClr val="FEB80A">
        <a:lumMod val="20000"/>
        <a:lumOff val="80000"/>
      </a:srgbClr>
    </a:solidFill>
  </c:spPr>
  <c:externalData r:id="rId1"/>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14420045313765978"/>
          <c:y val="8.0977922974368843E-2"/>
          <c:w val="0.79482127600762165"/>
          <c:h val="0.77085736882671951"/>
        </c:manualLayout>
      </c:layout>
      <c:scatterChart>
        <c:scatterStyle val="lineMarker"/>
        <c:ser>
          <c:idx val="1"/>
          <c:order val="0"/>
          <c:tx>
            <c:v>Landsat</c:v>
          </c:tx>
          <c:marker>
            <c:symbol val="circle"/>
            <c:size val="6"/>
            <c:spPr>
              <a:solidFill>
                <a:sysClr val="windowText" lastClr="000000">
                  <a:lumMod val="50000"/>
                  <a:lumOff val="50000"/>
                </a:sysClr>
              </a:solidFill>
              <a:ln>
                <a:solidFill>
                  <a:schemeClr val="tx1">
                    <a:lumMod val="50000"/>
                    <a:lumOff val="50000"/>
                  </a:schemeClr>
                </a:solidFill>
              </a:ln>
            </c:spPr>
          </c:marker>
          <c:xVal>
            <c:numRef>
              <c:f>actual_Landsat!$B$92:$B$306</c:f>
              <c:numCache>
                <c:formatCode>m/d/yyyy</c:formatCode>
                <c:ptCount val="215"/>
                <c:pt idx="0">
                  <c:v>40634</c:v>
                </c:pt>
                <c:pt idx="1">
                  <c:v>40635</c:v>
                </c:pt>
                <c:pt idx="2">
                  <c:v>40636</c:v>
                </c:pt>
                <c:pt idx="3">
                  <c:v>40637</c:v>
                </c:pt>
                <c:pt idx="4">
                  <c:v>40638</c:v>
                </c:pt>
                <c:pt idx="5">
                  <c:v>40639</c:v>
                </c:pt>
                <c:pt idx="6">
                  <c:v>40640</c:v>
                </c:pt>
                <c:pt idx="7">
                  <c:v>40641</c:v>
                </c:pt>
                <c:pt idx="8">
                  <c:v>40642</c:v>
                </c:pt>
                <c:pt idx="9">
                  <c:v>40643</c:v>
                </c:pt>
                <c:pt idx="10">
                  <c:v>40644</c:v>
                </c:pt>
                <c:pt idx="11">
                  <c:v>40645</c:v>
                </c:pt>
                <c:pt idx="12">
                  <c:v>40646</c:v>
                </c:pt>
                <c:pt idx="13">
                  <c:v>40647</c:v>
                </c:pt>
                <c:pt idx="14">
                  <c:v>40648</c:v>
                </c:pt>
                <c:pt idx="15">
                  <c:v>40649</c:v>
                </c:pt>
                <c:pt idx="16">
                  <c:v>40650</c:v>
                </c:pt>
                <c:pt idx="17">
                  <c:v>40651</c:v>
                </c:pt>
                <c:pt idx="18">
                  <c:v>40652</c:v>
                </c:pt>
                <c:pt idx="19">
                  <c:v>40653</c:v>
                </c:pt>
                <c:pt idx="20">
                  <c:v>40654</c:v>
                </c:pt>
                <c:pt idx="21">
                  <c:v>40655</c:v>
                </c:pt>
                <c:pt idx="22">
                  <c:v>40656</c:v>
                </c:pt>
                <c:pt idx="23">
                  <c:v>40657</c:v>
                </c:pt>
                <c:pt idx="24">
                  <c:v>40658</c:v>
                </c:pt>
                <c:pt idx="25">
                  <c:v>40659</c:v>
                </c:pt>
                <c:pt idx="26">
                  <c:v>40660</c:v>
                </c:pt>
                <c:pt idx="27">
                  <c:v>40661</c:v>
                </c:pt>
                <c:pt idx="28">
                  <c:v>40662</c:v>
                </c:pt>
                <c:pt idx="29">
                  <c:v>40663</c:v>
                </c:pt>
                <c:pt idx="30">
                  <c:v>40664</c:v>
                </c:pt>
                <c:pt idx="31">
                  <c:v>40665</c:v>
                </c:pt>
                <c:pt idx="32">
                  <c:v>40666</c:v>
                </c:pt>
                <c:pt idx="33">
                  <c:v>40667</c:v>
                </c:pt>
                <c:pt idx="34">
                  <c:v>40668</c:v>
                </c:pt>
                <c:pt idx="35">
                  <c:v>40669</c:v>
                </c:pt>
                <c:pt idx="36">
                  <c:v>40670</c:v>
                </c:pt>
                <c:pt idx="37">
                  <c:v>40671</c:v>
                </c:pt>
                <c:pt idx="38">
                  <c:v>40672</c:v>
                </c:pt>
                <c:pt idx="39">
                  <c:v>40673</c:v>
                </c:pt>
                <c:pt idx="40">
                  <c:v>40674</c:v>
                </c:pt>
                <c:pt idx="41">
                  <c:v>40675</c:v>
                </c:pt>
                <c:pt idx="42">
                  <c:v>40676</c:v>
                </c:pt>
                <c:pt idx="43">
                  <c:v>40677</c:v>
                </c:pt>
                <c:pt idx="44">
                  <c:v>40678</c:v>
                </c:pt>
                <c:pt idx="45">
                  <c:v>40679</c:v>
                </c:pt>
                <c:pt idx="46">
                  <c:v>40680</c:v>
                </c:pt>
                <c:pt idx="47">
                  <c:v>40681</c:v>
                </c:pt>
                <c:pt idx="48">
                  <c:v>40682</c:v>
                </c:pt>
                <c:pt idx="49">
                  <c:v>40683</c:v>
                </c:pt>
                <c:pt idx="50">
                  <c:v>40684</c:v>
                </c:pt>
                <c:pt idx="51">
                  <c:v>40685</c:v>
                </c:pt>
                <c:pt idx="52">
                  <c:v>40686</c:v>
                </c:pt>
                <c:pt idx="53">
                  <c:v>40687</c:v>
                </c:pt>
                <c:pt idx="54">
                  <c:v>40688</c:v>
                </c:pt>
                <c:pt idx="55">
                  <c:v>40689</c:v>
                </c:pt>
                <c:pt idx="56">
                  <c:v>40690</c:v>
                </c:pt>
                <c:pt idx="57">
                  <c:v>40691</c:v>
                </c:pt>
                <c:pt idx="58">
                  <c:v>40692</c:v>
                </c:pt>
                <c:pt idx="59">
                  <c:v>40693</c:v>
                </c:pt>
                <c:pt idx="60">
                  <c:v>40694</c:v>
                </c:pt>
                <c:pt idx="61">
                  <c:v>40695</c:v>
                </c:pt>
                <c:pt idx="62">
                  <c:v>40696</c:v>
                </c:pt>
                <c:pt idx="63">
                  <c:v>40697</c:v>
                </c:pt>
                <c:pt idx="64">
                  <c:v>40698</c:v>
                </c:pt>
                <c:pt idx="65">
                  <c:v>40699</c:v>
                </c:pt>
                <c:pt idx="66">
                  <c:v>40700</c:v>
                </c:pt>
                <c:pt idx="67">
                  <c:v>40701</c:v>
                </c:pt>
                <c:pt idx="68">
                  <c:v>40702</c:v>
                </c:pt>
                <c:pt idx="69">
                  <c:v>40703</c:v>
                </c:pt>
                <c:pt idx="70">
                  <c:v>40704</c:v>
                </c:pt>
                <c:pt idx="71">
                  <c:v>40705</c:v>
                </c:pt>
                <c:pt idx="72">
                  <c:v>40706</c:v>
                </c:pt>
                <c:pt idx="73">
                  <c:v>40707</c:v>
                </c:pt>
                <c:pt idx="74">
                  <c:v>40708</c:v>
                </c:pt>
                <c:pt idx="75">
                  <c:v>40709</c:v>
                </c:pt>
                <c:pt idx="76">
                  <c:v>40710</c:v>
                </c:pt>
                <c:pt idx="77">
                  <c:v>40711</c:v>
                </c:pt>
                <c:pt idx="78">
                  <c:v>40712</c:v>
                </c:pt>
                <c:pt idx="79">
                  <c:v>40713</c:v>
                </c:pt>
                <c:pt idx="80">
                  <c:v>40714</c:v>
                </c:pt>
                <c:pt idx="81">
                  <c:v>40715</c:v>
                </c:pt>
                <c:pt idx="82">
                  <c:v>40716</c:v>
                </c:pt>
                <c:pt idx="83">
                  <c:v>40717</c:v>
                </c:pt>
                <c:pt idx="84">
                  <c:v>40718</c:v>
                </c:pt>
                <c:pt idx="85">
                  <c:v>40719</c:v>
                </c:pt>
                <c:pt idx="86">
                  <c:v>40720</c:v>
                </c:pt>
                <c:pt idx="87">
                  <c:v>40721</c:v>
                </c:pt>
                <c:pt idx="88">
                  <c:v>40722</c:v>
                </c:pt>
                <c:pt idx="89">
                  <c:v>40723</c:v>
                </c:pt>
                <c:pt idx="90">
                  <c:v>40724</c:v>
                </c:pt>
                <c:pt idx="91">
                  <c:v>40725</c:v>
                </c:pt>
                <c:pt idx="92">
                  <c:v>40726</c:v>
                </c:pt>
                <c:pt idx="93">
                  <c:v>40727</c:v>
                </c:pt>
                <c:pt idx="94">
                  <c:v>40728</c:v>
                </c:pt>
                <c:pt idx="95">
                  <c:v>40729</c:v>
                </c:pt>
                <c:pt idx="96">
                  <c:v>40730</c:v>
                </c:pt>
                <c:pt idx="97">
                  <c:v>40731</c:v>
                </c:pt>
                <c:pt idx="98">
                  <c:v>40732</c:v>
                </c:pt>
                <c:pt idx="99">
                  <c:v>40733</c:v>
                </c:pt>
                <c:pt idx="100">
                  <c:v>40734</c:v>
                </c:pt>
                <c:pt idx="101">
                  <c:v>40735</c:v>
                </c:pt>
                <c:pt idx="102">
                  <c:v>40736</c:v>
                </c:pt>
                <c:pt idx="103">
                  <c:v>40737</c:v>
                </c:pt>
                <c:pt idx="104">
                  <c:v>40738</c:v>
                </c:pt>
                <c:pt idx="105">
                  <c:v>40739</c:v>
                </c:pt>
                <c:pt idx="106">
                  <c:v>40740</c:v>
                </c:pt>
                <c:pt idx="107">
                  <c:v>40741</c:v>
                </c:pt>
                <c:pt idx="108">
                  <c:v>40742</c:v>
                </c:pt>
                <c:pt idx="109">
                  <c:v>40743</c:v>
                </c:pt>
                <c:pt idx="110">
                  <c:v>40744</c:v>
                </c:pt>
                <c:pt idx="111">
                  <c:v>40745</c:v>
                </c:pt>
                <c:pt idx="112">
                  <c:v>40746</c:v>
                </c:pt>
                <c:pt idx="113">
                  <c:v>40747</c:v>
                </c:pt>
                <c:pt idx="114">
                  <c:v>40748</c:v>
                </c:pt>
                <c:pt idx="115">
                  <c:v>40749</c:v>
                </c:pt>
                <c:pt idx="116">
                  <c:v>40750</c:v>
                </c:pt>
                <c:pt idx="117">
                  <c:v>40751</c:v>
                </c:pt>
                <c:pt idx="118">
                  <c:v>40752</c:v>
                </c:pt>
                <c:pt idx="119">
                  <c:v>40753</c:v>
                </c:pt>
                <c:pt idx="120">
                  <c:v>40754</c:v>
                </c:pt>
                <c:pt idx="121">
                  <c:v>40755</c:v>
                </c:pt>
                <c:pt idx="122">
                  <c:v>40756</c:v>
                </c:pt>
                <c:pt idx="123">
                  <c:v>40757</c:v>
                </c:pt>
                <c:pt idx="124">
                  <c:v>40758</c:v>
                </c:pt>
                <c:pt idx="125">
                  <c:v>40759</c:v>
                </c:pt>
                <c:pt idx="126">
                  <c:v>40760</c:v>
                </c:pt>
                <c:pt idx="127">
                  <c:v>40761</c:v>
                </c:pt>
                <c:pt idx="128">
                  <c:v>40762</c:v>
                </c:pt>
                <c:pt idx="129">
                  <c:v>40763</c:v>
                </c:pt>
                <c:pt idx="130">
                  <c:v>40764</c:v>
                </c:pt>
                <c:pt idx="131">
                  <c:v>40765</c:v>
                </c:pt>
                <c:pt idx="132">
                  <c:v>40766</c:v>
                </c:pt>
                <c:pt idx="133">
                  <c:v>40767</c:v>
                </c:pt>
                <c:pt idx="134">
                  <c:v>40768</c:v>
                </c:pt>
                <c:pt idx="135">
                  <c:v>40769</c:v>
                </c:pt>
                <c:pt idx="136">
                  <c:v>40770</c:v>
                </c:pt>
                <c:pt idx="137">
                  <c:v>40771</c:v>
                </c:pt>
                <c:pt idx="138">
                  <c:v>40772</c:v>
                </c:pt>
                <c:pt idx="139">
                  <c:v>40773</c:v>
                </c:pt>
                <c:pt idx="140">
                  <c:v>40774</c:v>
                </c:pt>
                <c:pt idx="141">
                  <c:v>40775</c:v>
                </c:pt>
                <c:pt idx="142">
                  <c:v>40776</c:v>
                </c:pt>
                <c:pt idx="143">
                  <c:v>40777</c:v>
                </c:pt>
                <c:pt idx="144">
                  <c:v>40778</c:v>
                </c:pt>
                <c:pt idx="145">
                  <c:v>40779</c:v>
                </c:pt>
                <c:pt idx="146">
                  <c:v>40780</c:v>
                </c:pt>
                <c:pt idx="147">
                  <c:v>40781</c:v>
                </c:pt>
                <c:pt idx="148">
                  <c:v>40782</c:v>
                </c:pt>
                <c:pt idx="149">
                  <c:v>40783</c:v>
                </c:pt>
                <c:pt idx="150">
                  <c:v>40784</c:v>
                </c:pt>
                <c:pt idx="151">
                  <c:v>40785</c:v>
                </c:pt>
                <c:pt idx="152">
                  <c:v>40786</c:v>
                </c:pt>
                <c:pt idx="153">
                  <c:v>40787</c:v>
                </c:pt>
                <c:pt idx="154">
                  <c:v>40788</c:v>
                </c:pt>
                <c:pt idx="155">
                  <c:v>40789</c:v>
                </c:pt>
                <c:pt idx="156">
                  <c:v>40790</c:v>
                </c:pt>
                <c:pt idx="157">
                  <c:v>40791</c:v>
                </c:pt>
                <c:pt idx="158">
                  <c:v>40792</c:v>
                </c:pt>
                <c:pt idx="159">
                  <c:v>40793</c:v>
                </c:pt>
                <c:pt idx="160">
                  <c:v>40794</c:v>
                </c:pt>
                <c:pt idx="161">
                  <c:v>40795</c:v>
                </c:pt>
                <c:pt idx="162">
                  <c:v>40796</c:v>
                </c:pt>
                <c:pt idx="163">
                  <c:v>40797</c:v>
                </c:pt>
                <c:pt idx="164">
                  <c:v>40798</c:v>
                </c:pt>
                <c:pt idx="165">
                  <c:v>40799</c:v>
                </c:pt>
                <c:pt idx="166">
                  <c:v>40800</c:v>
                </c:pt>
                <c:pt idx="167">
                  <c:v>40801</c:v>
                </c:pt>
                <c:pt idx="168">
                  <c:v>40802</c:v>
                </c:pt>
                <c:pt idx="169">
                  <c:v>40803</c:v>
                </c:pt>
                <c:pt idx="170">
                  <c:v>40804</c:v>
                </c:pt>
                <c:pt idx="171">
                  <c:v>40805</c:v>
                </c:pt>
                <c:pt idx="172">
                  <c:v>40806</c:v>
                </c:pt>
                <c:pt idx="173">
                  <c:v>40807</c:v>
                </c:pt>
                <c:pt idx="174">
                  <c:v>40808</c:v>
                </c:pt>
                <c:pt idx="175">
                  <c:v>40809</c:v>
                </c:pt>
                <c:pt idx="176">
                  <c:v>40810</c:v>
                </c:pt>
                <c:pt idx="177">
                  <c:v>40811</c:v>
                </c:pt>
                <c:pt idx="178">
                  <c:v>40812</c:v>
                </c:pt>
                <c:pt idx="179">
                  <c:v>40813</c:v>
                </c:pt>
                <c:pt idx="180">
                  <c:v>40814</c:v>
                </c:pt>
                <c:pt idx="181">
                  <c:v>40815</c:v>
                </c:pt>
                <c:pt idx="182">
                  <c:v>40816</c:v>
                </c:pt>
                <c:pt idx="183">
                  <c:v>40817</c:v>
                </c:pt>
                <c:pt idx="184">
                  <c:v>40818</c:v>
                </c:pt>
                <c:pt idx="185">
                  <c:v>40819</c:v>
                </c:pt>
                <c:pt idx="186">
                  <c:v>40820</c:v>
                </c:pt>
                <c:pt idx="187">
                  <c:v>40821</c:v>
                </c:pt>
                <c:pt idx="188">
                  <c:v>40822</c:v>
                </c:pt>
                <c:pt idx="189">
                  <c:v>40823</c:v>
                </c:pt>
                <c:pt idx="190">
                  <c:v>40824</c:v>
                </c:pt>
                <c:pt idx="191">
                  <c:v>40825</c:v>
                </c:pt>
                <c:pt idx="192">
                  <c:v>40826</c:v>
                </c:pt>
                <c:pt idx="193">
                  <c:v>40827</c:v>
                </c:pt>
                <c:pt idx="194">
                  <c:v>40828</c:v>
                </c:pt>
                <c:pt idx="195">
                  <c:v>40829</c:v>
                </c:pt>
                <c:pt idx="196">
                  <c:v>40830</c:v>
                </c:pt>
                <c:pt idx="197">
                  <c:v>40831</c:v>
                </c:pt>
                <c:pt idx="198">
                  <c:v>40832</c:v>
                </c:pt>
                <c:pt idx="199">
                  <c:v>40833</c:v>
                </c:pt>
                <c:pt idx="200">
                  <c:v>40834</c:v>
                </c:pt>
                <c:pt idx="201">
                  <c:v>40835</c:v>
                </c:pt>
                <c:pt idx="202">
                  <c:v>40836</c:v>
                </c:pt>
                <c:pt idx="203">
                  <c:v>40837</c:v>
                </c:pt>
                <c:pt idx="204">
                  <c:v>40838</c:v>
                </c:pt>
                <c:pt idx="205">
                  <c:v>40839</c:v>
                </c:pt>
                <c:pt idx="206">
                  <c:v>40840</c:v>
                </c:pt>
                <c:pt idx="207">
                  <c:v>40841</c:v>
                </c:pt>
                <c:pt idx="208">
                  <c:v>40842</c:v>
                </c:pt>
                <c:pt idx="209">
                  <c:v>40843</c:v>
                </c:pt>
                <c:pt idx="210">
                  <c:v>40844</c:v>
                </c:pt>
                <c:pt idx="211">
                  <c:v>40845</c:v>
                </c:pt>
                <c:pt idx="212">
                  <c:v>40846</c:v>
                </c:pt>
                <c:pt idx="213">
                  <c:v>40847</c:v>
                </c:pt>
                <c:pt idx="214">
                  <c:v>40848</c:v>
                </c:pt>
              </c:numCache>
            </c:numRef>
          </c:xVal>
          <c:yVal>
            <c:numRef>
              <c:f>actual_Landsat!$D$92:$D$306</c:f>
              <c:numCache>
                <c:formatCode>General</c:formatCode>
                <c:ptCount val="215"/>
                <c:pt idx="36">
                  <c:v>0.24133099999999999</c:v>
                </c:pt>
                <c:pt idx="60">
                  <c:v>0.23750000000000004</c:v>
                </c:pt>
                <c:pt idx="84">
                  <c:v>0.78950599999999971</c:v>
                </c:pt>
                <c:pt idx="92">
                  <c:v>0.84632700000000005</c:v>
                </c:pt>
                <c:pt idx="108">
                  <c:v>0.89892000000000005</c:v>
                </c:pt>
                <c:pt idx="124">
                  <c:v>0.91044199999999997</c:v>
                </c:pt>
                <c:pt idx="140">
                  <c:v>0.87740200000000002</c:v>
                </c:pt>
                <c:pt idx="156">
                  <c:v>0.82294100000000048</c:v>
                </c:pt>
                <c:pt idx="188">
                  <c:v>0.38270100000000001</c:v>
                </c:pt>
                <c:pt idx="204">
                  <c:v>0.25372100000000003</c:v>
                </c:pt>
              </c:numCache>
            </c:numRef>
          </c:yVal>
        </c:ser>
        <c:ser>
          <c:idx val="6"/>
          <c:order val="1"/>
          <c:tx>
            <c:v>Landsat_pair</c:v>
          </c:tx>
          <c:marker>
            <c:symbol val="circle"/>
            <c:size val="7"/>
            <c:spPr>
              <a:solidFill>
                <a:srgbClr val="FF0000"/>
              </a:solidFill>
            </c:spPr>
          </c:marker>
          <c:xVal>
            <c:numRef>
              <c:f>Landsat_pair!$B$92:$B$306</c:f>
              <c:numCache>
                <c:formatCode>m/d/yyyy</c:formatCode>
                <c:ptCount val="215"/>
                <c:pt idx="0">
                  <c:v>40634</c:v>
                </c:pt>
                <c:pt idx="1">
                  <c:v>40635</c:v>
                </c:pt>
                <c:pt idx="2">
                  <c:v>40636</c:v>
                </c:pt>
                <c:pt idx="3">
                  <c:v>40637</c:v>
                </c:pt>
                <c:pt idx="4">
                  <c:v>40638</c:v>
                </c:pt>
                <c:pt idx="5">
                  <c:v>40639</c:v>
                </c:pt>
                <c:pt idx="6">
                  <c:v>40640</c:v>
                </c:pt>
                <c:pt idx="7">
                  <c:v>40641</c:v>
                </c:pt>
                <c:pt idx="8">
                  <c:v>40642</c:v>
                </c:pt>
                <c:pt idx="9">
                  <c:v>40643</c:v>
                </c:pt>
                <c:pt idx="10">
                  <c:v>40644</c:v>
                </c:pt>
                <c:pt idx="11">
                  <c:v>40645</c:v>
                </c:pt>
                <c:pt idx="12">
                  <c:v>40646</c:v>
                </c:pt>
                <c:pt idx="13">
                  <c:v>40647</c:v>
                </c:pt>
                <c:pt idx="14">
                  <c:v>40648</c:v>
                </c:pt>
                <c:pt idx="15">
                  <c:v>40649</c:v>
                </c:pt>
                <c:pt idx="16">
                  <c:v>40650</c:v>
                </c:pt>
                <c:pt idx="17">
                  <c:v>40651</c:v>
                </c:pt>
                <c:pt idx="18">
                  <c:v>40652</c:v>
                </c:pt>
                <c:pt idx="19">
                  <c:v>40653</c:v>
                </c:pt>
                <c:pt idx="20">
                  <c:v>40654</c:v>
                </c:pt>
                <c:pt idx="21">
                  <c:v>40655</c:v>
                </c:pt>
                <c:pt idx="22">
                  <c:v>40656</c:v>
                </c:pt>
                <c:pt idx="23">
                  <c:v>40657</c:v>
                </c:pt>
                <c:pt idx="24">
                  <c:v>40658</c:v>
                </c:pt>
                <c:pt idx="25">
                  <c:v>40659</c:v>
                </c:pt>
                <c:pt idx="26">
                  <c:v>40660</c:v>
                </c:pt>
                <c:pt idx="27">
                  <c:v>40661</c:v>
                </c:pt>
                <c:pt idx="28">
                  <c:v>40662</c:v>
                </c:pt>
                <c:pt idx="29">
                  <c:v>40663</c:v>
                </c:pt>
                <c:pt idx="30">
                  <c:v>40664</c:v>
                </c:pt>
                <c:pt idx="31">
                  <c:v>40665</c:v>
                </c:pt>
                <c:pt idx="32">
                  <c:v>40666</c:v>
                </c:pt>
                <c:pt idx="33">
                  <c:v>40667</c:v>
                </c:pt>
                <c:pt idx="34">
                  <c:v>40668</c:v>
                </c:pt>
                <c:pt idx="35">
                  <c:v>40669</c:v>
                </c:pt>
                <c:pt idx="36">
                  <c:v>40670</c:v>
                </c:pt>
                <c:pt idx="37">
                  <c:v>40671</c:v>
                </c:pt>
                <c:pt idx="38">
                  <c:v>40672</c:v>
                </c:pt>
                <c:pt idx="39">
                  <c:v>40673</c:v>
                </c:pt>
                <c:pt idx="40">
                  <c:v>40674</c:v>
                </c:pt>
                <c:pt idx="41">
                  <c:v>40675</c:v>
                </c:pt>
                <c:pt idx="42">
                  <c:v>40676</c:v>
                </c:pt>
                <c:pt idx="43">
                  <c:v>40677</c:v>
                </c:pt>
                <c:pt idx="44">
                  <c:v>40678</c:v>
                </c:pt>
                <c:pt idx="45">
                  <c:v>40679</c:v>
                </c:pt>
                <c:pt idx="46">
                  <c:v>40680</c:v>
                </c:pt>
                <c:pt idx="47">
                  <c:v>40681</c:v>
                </c:pt>
                <c:pt idx="48">
                  <c:v>40682</c:v>
                </c:pt>
                <c:pt idx="49">
                  <c:v>40683</c:v>
                </c:pt>
                <c:pt idx="50">
                  <c:v>40684</c:v>
                </c:pt>
                <c:pt idx="51">
                  <c:v>40685</c:v>
                </c:pt>
                <c:pt idx="52">
                  <c:v>40686</c:v>
                </c:pt>
                <c:pt idx="53">
                  <c:v>40687</c:v>
                </c:pt>
                <c:pt idx="54">
                  <c:v>40688</c:v>
                </c:pt>
                <c:pt idx="55">
                  <c:v>40689</c:v>
                </c:pt>
                <c:pt idx="56">
                  <c:v>40690</c:v>
                </c:pt>
                <c:pt idx="57">
                  <c:v>40691</c:v>
                </c:pt>
                <c:pt idx="58">
                  <c:v>40692</c:v>
                </c:pt>
                <c:pt idx="59">
                  <c:v>40693</c:v>
                </c:pt>
                <c:pt idx="60">
                  <c:v>40694</c:v>
                </c:pt>
                <c:pt idx="61">
                  <c:v>40695</c:v>
                </c:pt>
                <c:pt idx="62">
                  <c:v>40696</c:v>
                </c:pt>
                <c:pt idx="63">
                  <c:v>40697</c:v>
                </c:pt>
                <c:pt idx="64">
                  <c:v>40698</c:v>
                </c:pt>
                <c:pt idx="65">
                  <c:v>40699</c:v>
                </c:pt>
                <c:pt idx="66">
                  <c:v>40700</c:v>
                </c:pt>
                <c:pt idx="67">
                  <c:v>40701</c:v>
                </c:pt>
                <c:pt idx="68">
                  <c:v>40702</c:v>
                </c:pt>
                <c:pt idx="69">
                  <c:v>40703</c:v>
                </c:pt>
                <c:pt idx="70">
                  <c:v>40704</c:v>
                </c:pt>
                <c:pt idx="71">
                  <c:v>40705</c:v>
                </c:pt>
                <c:pt idx="72">
                  <c:v>40706</c:v>
                </c:pt>
                <c:pt idx="73">
                  <c:v>40707</c:v>
                </c:pt>
                <c:pt idx="74">
                  <c:v>40708</c:v>
                </c:pt>
                <c:pt idx="75">
                  <c:v>40709</c:v>
                </c:pt>
                <c:pt idx="76">
                  <c:v>40710</c:v>
                </c:pt>
                <c:pt idx="77">
                  <c:v>40711</c:v>
                </c:pt>
                <c:pt idx="78">
                  <c:v>40712</c:v>
                </c:pt>
                <c:pt idx="79">
                  <c:v>40713</c:v>
                </c:pt>
                <c:pt idx="80">
                  <c:v>40714</c:v>
                </c:pt>
                <c:pt idx="81">
                  <c:v>40715</c:v>
                </c:pt>
                <c:pt idx="82">
                  <c:v>40716</c:v>
                </c:pt>
                <c:pt idx="83">
                  <c:v>40717</c:v>
                </c:pt>
                <c:pt idx="84">
                  <c:v>40718</c:v>
                </c:pt>
                <c:pt idx="85">
                  <c:v>40719</c:v>
                </c:pt>
                <c:pt idx="86">
                  <c:v>40720</c:v>
                </c:pt>
                <c:pt idx="87">
                  <c:v>40721</c:v>
                </c:pt>
                <c:pt idx="88">
                  <c:v>40722</c:v>
                </c:pt>
                <c:pt idx="89">
                  <c:v>40723</c:v>
                </c:pt>
                <c:pt idx="90">
                  <c:v>40724</c:v>
                </c:pt>
                <c:pt idx="91">
                  <c:v>40725</c:v>
                </c:pt>
                <c:pt idx="92">
                  <c:v>40726</c:v>
                </c:pt>
                <c:pt idx="93">
                  <c:v>40727</c:v>
                </c:pt>
                <c:pt idx="94">
                  <c:v>40728</c:v>
                </c:pt>
                <c:pt idx="95">
                  <c:v>40729</c:v>
                </c:pt>
                <c:pt idx="96">
                  <c:v>40730</c:v>
                </c:pt>
                <c:pt idx="97">
                  <c:v>40731</c:v>
                </c:pt>
                <c:pt idx="98">
                  <c:v>40732</c:v>
                </c:pt>
                <c:pt idx="99">
                  <c:v>40733</c:v>
                </c:pt>
                <c:pt idx="100">
                  <c:v>40734</c:v>
                </c:pt>
                <c:pt idx="101">
                  <c:v>40735</c:v>
                </c:pt>
                <c:pt idx="102">
                  <c:v>40736</c:v>
                </c:pt>
                <c:pt idx="103">
                  <c:v>40737</c:v>
                </c:pt>
                <c:pt idx="104">
                  <c:v>40738</c:v>
                </c:pt>
                <c:pt idx="105">
                  <c:v>40739</c:v>
                </c:pt>
                <c:pt idx="106">
                  <c:v>40740</c:v>
                </c:pt>
                <c:pt idx="107">
                  <c:v>40741</c:v>
                </c:pt>
                <c:pt idx="108">
                  <c:v>40742</c:v>
                </c:pt>
                <c:pt idx="109">
                  <c:v>40743</c:v>
                </c:pt>
                <c:pt idx="110">
                  <c:v>40744</c:v>
                </c:pt>
                <c:pt idx="111">
                  <c:v>40745</c:v>
                </c:pt>
                <c:pt idx="112">
                  <c:v>40746</c:v>
                </c:pt>
                <c:pt idx="113">
                  <c:v>40747</c:v>
                </c:pt>
                <c:pt idx="114">
                  <c:v>40748</c:v>
                </c:pt>
                <c:pt idx="115">
                  <c:v>40749</c:v>
                </c:pt>
                <c:pt idx="116">
                  <c:v>40750</c:v>
                </c:pt>
                <c:pt idx="117">
                  <c:v>40751</c:v>
                </c:pt>
                <c:pt idx="118">
                  <c:v>40752</c:v>
                </c:pt>
                <c:pt idx="119">
                  <c:v>40753</c:v>
                </c:pt>
                <c:pt idx="120">
                  <c:v>40754</c:v>
                </c:pt>
                <c:pt idx="121">
                  <c:v>40755</c:v>
                </c:pt>
                <c:pt idx="122">
                  <c:v>40756</c:v>
                </c:pt>
                <c:pt idx="123">
                  <c:v>40757</c:v>
                </c:pt>
                <c:pt idx="124">
                  <c:v>40758</c:v>
                </c:pt>
                <c:pt idx="125">
                  <c:v>40759</c:v>
                </c:pt>
                <c:pt idx="126">
                  <c:v>40760</c:v>
                </c:pt>
                <c:pt idx="127">
                  <c:v>40761</c:v>
                </c:pt>
                <c:pt idx="128">
                  <c:v>40762</c:v>
                </c:pt>
                <c:pt idx="129">
                  <c:v>40763</c:v>
                </c:pt>
                <c:pt idx="130">
                  <c:v>40764</c:v>
                </c:pt>
                <c:pt idx="131">
                  <c:v>40765</c:v>
                </c:pt>
                <c:pt idx="132">
                  <c:v>40766</c:v>
                </c:pt>
                <c:pt idx="133">
                  <c:v>40767</c:v>
                </c:pt>
                <c:pt idx="134">
                  <c:v>40768</c:v>
                </c:pt>
                <c:pt idx="135">
                  <c:v>40769</c:v>
                </c:pt>
                <c:pt idx="136">
                  <c:v>40770</c:v>
                </c:pt>
                <c:pt idx="137">
                  <c:v>40771</c:v>
                </c:pt>
                <c:pt idx="138">
                  <c:v>40772</c:v>
                </c:pt>
                <c:pt idx="139">
                  <c:v>40773</c:v>
                </c:pt>
                <c:pt idx="140">
                  <c:v>40774</c:v>
                </c:pt>
                <c:pt idx="141">
                  <c:v>40775</c:v>
                </c:pt>
                <c:pt idx="142">
                  <c:v>40776</c:v>
                </c:pt>
                <c:pt idx="143">
                  <c:v>40777</c:v>
                </c:pt>
                <c:pt idx="144">
                  <c:v>40778</c:v>
                </c:pt>
                <c:pt idx="145">
                  <c:v>40779</c:v>
                </c:pt>
                <c:pt idx="146">
                  <c:v>40780</c:v>
                </c:pt>
                <c:pt idx="147">
                  <c:v>40781</c:v>
                </c:pt>
                <c:pt idx="148">
                  <c:v>40782</c:v>
                </c:pt>
                <c:pt idx="149">
                  <c:v>40783</c:v>
                </c:pt>
                <c:pt idx="150">
                  <c:v>40784</c:v>
                </c:pt>
                <c:pt idx="151">
                  <c:v>40785</c:v>
                </c:pt>
                <c:pt idx="152">
                  <c:v>40786</c:v>
                </c:pt>
                <c:pt idx="153">
                  <c:v>40787</c:v>
                </c:pt>
                <c:pt idx="154">
                  <c:v>40788</c:v>
                </c:pt>
                <c:pt idx="155">
                  <c:v>40789</c:v>
                </c:pt>
                <c:pt idx="156">
                  <c:v>40790</c:v>
                </c:pt>
                <c:pt idx="157">
                  <c:v>40791</c:v>
                </c:pt>
                <c:pt idx="158">
                  <c:v>40792</c:v>
                </c:pt>
                <c:pt idx="159">
                  <c:v>40793</c:v>
                </c:pt>
                <c:pt idx="160">
                  <c:v>40794</c:v>
                </c:pt>
                <c:pt idx="161">
                  <c:v>40795</c:v>
                </c:pt>
                <c:pt idx="162">
                  <c:v>40796</c:v>
                </c:pt>
                <c:pt idx="163">
                  <c:v>40797</c:v>
                </c:pt>
                <c:pt idx="164">
                  <c:v>40798</c:v>
                </c:pt>
                <c:pt idx="165">
                  <c:v>40799</c:v>
                </c:pt>
                <c:pt idx="166">
                  <c:v>40800</c:v>
                </c:pt>
                <c:pt idx="167">
                  <c:v>40801</c:v>
                </c:pt>
                <c:pt idx="168">
                  <c:v>40802</c:v>
                </c:pt>
                <c:pt idx="169">
                  <c:v>40803</c:v>
                </c:pt>
                <c:pt idx="170">
                  <c:v>40804</c:v>
                </c:pt>
                <c:pt idx="171">
                  <c:v>40805</c:v>
                </c:pt>
                <c:pt idx="172">
                  <c:v>40806</c:v>
                </c:pt>
                <c:pt idx="173">
                  <c:v>40807</c:v>
                </c:pt>
                <c:pt idx="174">
                  <c:v>40808</c:v>
                </c:pt>
                <c:pt idx="175">
                  <c:v>40809</c:v>
                </c:pt>
                <c:pt idx="176">
                  <c:v>40810</c:v>
                </c:pt>
                <c:pt idx="177">
                  <c:v>40811</c:v>
                </c:pt>
                <c:pt idx="178">
                  <c:v>40812</c:v>
                </c:pt>
                <c:pt idx="179">
                  <c:v>40813</c:v>
                </c:pt>
                <c:pt idx="180">
                  <c:v>40814</c:v>
                </c:pt>
                <c:pt idx="181">
                  <c:v>40815</c:v>
                </c:pt>
                <c:pt idx="182">
                  <c:v>40816</c:v>
                </c:pt>
                <c:pt idx="183">
                  <c:v>40817</c:v>
                </c:pt>
                <c:pt idx="184">
                  <c:v>40818</c:v>
                </c:pt>
                <c:pt idx="185">
                  <c:v>40819</c:v>
                </c:pt>
                <c:pt idx="186">
                  <c:v>40820</c:v>
                </c:pt>
                <c:pt idx="187">
                  <c:v>40821</c:v>
                </c:pt>
                <c:pt idx="188">
                  <c:v>40822</c:v>
                </c:pt>
                <c:pt idx="189">
                  <c:v>40823</c:v>
                </c:pt>
                <c:pt idx="190">
                  <c:v>40824</c:v>
                </c:pt>
                <c:pt idx="191">
                  <c:v>40825</c:v>
                </c:pt>
                <c:pt idx="192">
                  <c:v>40826</c:v>
                </c:pt>
                <c:pt idx="193">
                  <c:v>40827</c:v>
                </c:pt>
                <c:pt idx="194">
                  <c:v>40828</c:v>
                </c:pt>
                <c:pt idx="195">
                  <c:v>40829</c:v>
                </c:pt>
                <c:pt idx="196">
                  <c:v>40830</c:v>
                </c:pt>
                <c:pt idx="197">
                  <c:v>40831</c:v>
                </c:pt>
                <c:pt idx="198">
                  <c:v>40832</c:v>
                </c:pt>
                <c:pt idx="199">
                  <c:v>40833</c:v>
                </c:pt>
                <c:pt idx="200">
                  <c:v>40834</c:v>
                </c:pt>
                <c:pt idx="201">
                  <c:v>40835</c:v>
                </c:pt>
                <c:pt idx="202">
                  <c:v>40836</c:v>
                </c:pt>
                <c:pt idx="203">
                  <c:v>40837</c:v>
                </c:pt>
                <c:pt idx="204">
                  <c:v>40838</c:v>
                </c:pt>
                <c:pt idx="205">
                  <c:v>40839</c:v>
                </c:pt>
                <c:pt idx="206">
                  <c:v>40840</c:v>
                </c:pt>
                <c:pt idx="207">
                  <c:v>40841</c:v>
                </c:pt>
                <c:pt idx="208">
                  <c:v>40842</c:v>
                </c:pt>
                <c:pt idx="209">
                  <c:v>40843</c:v>
                </c:pt>
                <c:pt idx="210">
                  <c:v>40844</c:v>
                </c:pt>
                <c:pt idx="211">
                  <c:v>40845</c:v>
                </c:pt>
                <c:pt idx="212">
                  <c:v>40846</c:v>
                </c:pt>
                <c:pt idx="213">
                  <c:v>40847</c:v>
                </c:pt>
                <c:pt idx="214">
                  <c:v>40848</c:v>
                </c:pt>
              </c:numCache>
            </c:numRef>
          </c:xVal>
          <c:yVal>
            <c:numRef>
              <c:f>Landsat_pair!$D$92:$D$306</c:f>
              <c:numCache>
                <c:formatCode>General</c:formatCode>
                <c:ptCount val="215"/>
                <c:pt idx="60">
                  <c:v>0.23750000000000004</c:v>
                </c:pt>
                <c:pt idx="92">
                  <c:v>0.84632700000000005</c:v>
                </c:pt>
                <c:pt idx="108">
                  <c:v>0.89892000000000005</c:v>
                </c:pt>
                <c:pt idx="124">
                  <c:v>0.91044199999999997</c:v>
                </c:pt>
                <c:pt idx="140">
                  <c:v>0.87740200000000002</c:v>
                </c:pt>
                <c:pt idx="188">
                  <c:v>0.38270100000000001</c:v>
                </c:pt>
              </c:numCache>
            </c:numRef>
          </c:yVal>
        </c:ser>
        <c:ser>
          <c:idx val="0"/>
          <c:order val="2"/>
          <c:tx>
            <c:v>corn_stages</c:v>
          </c:tx>
          <c:spPr>
            <a:ln w="28575">
              <a:noFill/>
            </a:ln>
          </c:spPr>
          <c:marker>
            <c:symbol val="none"/>
          </c:marker>
          <c:xVal>
            <c:numRef>
              <c:f>figs!$N$3:$N$9</c:f>
              <c:numCache>
                <c:formatCode>m/d/yyyy</c:formatCode>
                <c:ptCount val="7"/>
                <c:pt idx="0">
                  <c:v>40668</c:v>
                </c:pt>
                <c:pt idx="1">
                  <c:v>40685</c:v>
                </c:pt>
                <c:pt idx="2">
                  <c:v>40745</c:v>
                </c:pt>
                <c:pt idx="3">
                  <c:v>40773</c:v>
                </c:pt>
                <c:pt idx="4">
                  <c:v>40790</c:v>
                </c:pt>
                <c:pt idx="5">
                  <c:v>40804</c:v>
                </c:pt>
                <c:pt idx="6">
                  <c:v>40841</c:v>
                </c:pt>
              </c:numCache>
            </c:numRef>
          </c:xVal>
          <c:yVal>
            <c:numRef>
              <c:f>figs!$O$3:$O$9</c:f>
              <c:numCache>
                <c:formatCode>0.00</c:formatCode>
                <c:ptCount val="7"/>
                <c:pt idx="0">
                  <c:v>0.5</c:v>
                </c:pt>
                <c:pt idx="1">
                  <c:v>0.5</c:v>
                </c:pt>
                <c:pt idx="2">
                  <c:v>0.5</c:v>
                </c:pt>
                <c:pt idx="3">
                  <c:v>0.5</c:v>
                </c:pt>
                <c:pt idx="4">
                  <c:v>0.5</c:v>
                </c:pt>
                <c:pt idx="5">
                  <c:v>0.5</c:v>
                </c:pt>
                <c:pt idx="6">
                  <c:v>0.5</c:v>
                </c:pt>
              </c:numCache>
            </c:numRef>
          </c:yVal>
        </c:ser>
        <c:axId val="96833920"/>
        <c:axId val="96835456"/>
      </c:scatterChart>
      <c:valAx>
        <c:axId val="96833920"/>
        <c:scaling>
          <c:orientation val="minMax"/>
          <c:max val="40860"/>
          <c:min val="40634"/>
        </c:scaling>
        <c:axPos val="b"/>
        <c:numFmt formatCode="m/d;@" sourceLinked="0"/>
        <c:tickLblPos val="nextTo"/>
        <c:crossAx val="96835456"/>
        <c:crosses val="autoZero"/>
        <c:crossBetween val="midCat"/>
        <c:majorUnit val="30"/>
      </c:valAx>
      <c:valAx>
        <c:axId val="96835456"/>
        <c:scaling>
          <c:orientation val="minMax"/>
          <c:max val="1"/>
          <c:min val="0"/>
        </c:scaling>
        <c:axPos val="l"/>
        <c:majorGridlines/>
        <c:title>
          <c:tx>
            <c:rich>
              <a:bodyPr rot="-5400000" vert="horz"/>
              <a:lstStyle/>
              <a:p>
                <a:pPr>
                  <a:defRPr sz="1200"/>
                </a:pPr>
                <a:r>
                  <a:rPr lang="en-US" sz="1200"/>
                  <a:t>NDVI</a:t>
                </a:r>
              </a:p>
            </c:rich>
          </c:tx>
          <c:layout/>
        </c:title>
        <c:numFmt formatCode="0.0" sourceLinked="0"/>
        <c:tickLblPos val="nextTo"/>
        <c:crossAx val="96833920"/>
        <c:crosses val="autoZero"/>
        <c:crossBetween val="midCat"/>
        <c:majorUnit val="0.2"/>
      </c:valAx>
      <c:spPr>
        <a:noFill/>
        <a:ln w="25400">
          <a:solidFill>
            <a:sysClr val="windowText" lastClr="000000"/>
          </a:solidFill>
        </a:ln>
      </c:spPr>
    </c:plotArea>
    <c:plotVisOnly val="1"/>
  </c:chart>
  <c:spPr>
    <a:solidFill>
      <a:schemeClr val="accent1">
        <a:lumMod val="20000"/>
        <a:lumOff val="80000"/>
      </a:schemeClr>
    </a:solidFill>
  </c:sp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14420045313765989"/>
          <c:y val="8.0977922974368843E-2"/>
          <c:w val="0.79482127600762165"/>
          <c:h val="0.77085736882671951"/>
        </c:manualLayout>
      </c:layout>
      <c:scatterChart>
        <c:scatterStyle val="lineMarker"/>
        <c:ser>
          <c:idx val="1"/>
          <c:order val="0"/>
          <c:tx>
            <c:v>Landsat</c:v>
          </c:tx>
          <c:marker>
            <c:symbol val="circle"/>
            <c:size val="6"/>
            <c:spPr>
              <a:solidFill>
                <a:sysClr val="windowText" lastClr="000000">
                  <a:lumMod val="50000"/>
                  <a:lumOff val="50000"/>
                </a:sysClr>
              </a:solidFill>
              <a:ln>
                <a:solidFill>
                  <a:schemeClr val="tx1">
                    <a:lumMod val="50000"/>
                    <a:lumOff val="50000"/>
                  </a:schemeClr>
                </a:solidFill>
              </a:ln>
            </c:spPr>
          </c:marker>
          <c:xVal>
            <c:numRef>
              <c:f>actual_Landsat!$B$92:$B$306</c:f>
              <c:numCache>
                <c:formatCode>m/d/yyyy</c:formatCode>
                <c:ptCount val="215"/>
                <c:pt idx="0">
                  <c:v>40634</c:v>
                </c:pt>
                <c:pt idx="1">
                  <c:v>40635</c:v>
                </c:pt>
                <c:pt idx="2">
                  <c:v>40636</c:v>
                </c:pt>
                <c:pt idx="3">
                  <c:v>40637</c:v>
                </c:pt>
                <c:pt idx="4">
                  <c:v>40638</c:v>
                </c:pt>
                <c:pt idx="5">
                  <c:v>40639</c:v>
                </c:pt>
                <c:pt idx="6">
                  <c:v>40640</c:v>
                </c:pt>
                <c:pt idx="7">
                  <c:v>40641</c:v>
                </c:pt>
                <c:pt idx="8">
                  <c:v>40642</c:v>
                </c:pt>
                <c:pt idx="9">
                  <c:v>40643</c:v>
                </c:pt>
                <c:pt idx="10">
                  <c:v>40644</c:v>
                </c:pt>
                <c:pt idx="11">
                  <c:v>40645</c:v>
                </c:pt>
                <c:pt idx="12">
                  <c:v>40646</c:v>
                </c:pt>
                <c:pt idx="13">
                  <c:v>40647</c:v>
                </c:pt>
                <c:pt idx="14">
                  <c:v>40648</c:v>
                </c:pt>
                <c:pt idx="15">
                  <c:v>40649</c:v>
                </c:pt>
                <c:pt idx="16">
                  <c:v>40650</c:v>
                </c:pt>
                <c:pt idx="17">
                  <c:v>40651</c:v>
                </c:pt>
                <c:pt idx="18">
                  <c:v>40652</c:v>
                </c:pt>
                <c:pt idx="19">
                  <c:v>40653</c:v>
                </c:pt>
                <c:pt idx="20">
                  <c:v>40654</c:v>
                </c:pt>
                <c:pt idx="21">
                  <c:v>40655</c:v>
                </c:pt>
                <c:pt idx="22">
                  <c:v>40656</c:v>
                </c:pt>
                <c:pt idx="23">
                  <c:v>40657</c:v>
                </c:pt>
                <c:pt idx="24">
                  <c:v>40658</c:v>
                </c:pt>
                <c:pt idx="25">
                  <c:v>40659</c:v>
                </c:pt>
                <c:pt idx="26">
                  <c:v>40660</c:v>
                </c:pt>
                <c:pt idx="27">
                  <c:v>40661</c:v>
                </c:pt>
                <c:pt idx="28">
                  <c:v>40662</c:v>
                </c:pt>
                <c:pt idx="29">
                  <c:v>40663</c:v>
                </c:pt>
                <c:pt idx="30">
                  <c:v>40664</c:v>
                </c:pt>
                <c:pt idx="31">
                  <c:v>40665</c:v>
                </c:pt>
                <c:pt idx="32">
                  <c:v>40666</c:v>
                </c:pt>
                <c:pt idx="33">
                  <c:v>40667</c:v>
                </c:pt>
                <c:pt idx="34">
                  <c:v>40668</c:v>
                </c:pt>
                <c:pt idx="35">
                  <c:v>40669</c:v>
                </c:pt>
                <c:pt idx="36">
                  <c:v>40670</c:v>
                </c:pt>
                <c:pt idx="37">
                  <c:v>40671</c:v>
                </c:pt>
                <c:pt idx="38">
                  <c:v>40672</c:v>
                </c:pt>
                <c:pt idx="39">
                  <c:v>40673</c:v>
                </c:pt>
                <c:pt idx="40">
                  <c:v>40674</c:v>
                </c:pt>
                <c:pt idx="41">
                  <c:v>40675</c:v>
                </c:pt>
                <c:pt idx="42">
                  <c:v>40676</c:v>
                </c:pt>
                <c:pt idx="43">
                  <c:v>40677</c:v>
                </c:pt>
                <c:pt idx="44">
                  <c:v>40678</c:v>
                </c:pt>
                <c:pt idx="45">
                  <c:v>40679</c:v>
                </c:pt>
                <c:pt idx="46">
                  <c:v>40680</c:v>
                </c:pt>
                <c:pt idx="47">
                  <c:v>40681</c:v>
                </c:pt>
                <c:pt idx="48">
                  <c:v>40682</c:v>
                </c:pt>
                <c:pt idx="49">
                  <c:v>40683</c:v>
                </c:pt>
                <c:pt idx="50">
                  <c:v>40684</c:v>
                </c:pt>
                <c:pt idx="51">
                  <c:v>40685</c:v>
                </c:pt>
                <c:pt idx="52">
                  <c:v>40686</c:v>
                </c:pt>
                <c:pt idx="53">
                  <c:v>40687</c:v>
                </c:pt>
                <c:pt idx="54">
                  <c:v>40688</c:v>
                </c:pt>
                <c:pt idx="55">
                  <c:v>40689</c:v>
                </c:pt>
                <c:pt idx="56">
                  <c:v>40690</c:v>
                </c:pt>
                <c:pt idx="57">
                  <c:v>40691</c:v>
                </c:pt>
                <c:pt idx="58">
                  <c:v>40692</c:v>
                </c:pt>
                <c:pt idx="59">
                  <c:v>40693</c:v>
                </c:pt>
                <c:pt idx="60">
                  <c:v>40694</c:v>
                </c:pt>
                <c:pt idx="61">
                  <c:v>40695</c:v>
                </c:pt>
                <c:pt idx="62">
                  <c:v>40696</c:v>
                </c:pt>
                <c:pt idx="63">
                  <c:v>40697</c:v>
                </c:pt>
                <c:pt idx="64">
                  <c:v>40698</c:v>
                </c:pt>
                <c:pt idx="65">
                  <c:v>40699</c:v>
                </c:pt>
                <c:pt idx="66">
                  <c:v>40700</c:v>
                </c:pt>
                <c:pt idx="67">
                  <c:v>40701</c:v>
                </c:pt>
                <c:pt idx="68">
                  <c:v>40702</c:v>
                </c:pt>
                <c:pt idx="69">
                  <c:v>40703</c:v>
                </c:pt>
                <c:pt idx="70">
                  <c:v>40704</c:v>
                </c:pt>
                <c:pt idx="71">
                  <c:v>40705</c:v>
                </c:pt>
                <c:pt idx="72">
                  <c:v>40706</c:v>
                </c:pt>
                <c:pt idx="73">
                  <c:v>40707</c:v>
                </c:pt>
                <c:pt idx="74">
                  <c:v>40708</c:v>
                </c:pt>
                <c:pt idx="75">
                  <c:v>40709</c:v>
                </c:pt>
                <c:pt idx="76">
                  <c:v>40710</c:v>
                </c:pt>
                <c:pt idx="77">
                  <c:v>40711</c:v>
                </c:pt>
                <c:pt idx="78">
                  <c:v>40712</c:v>
                </c:pt>
                <c:pt idx="79">
                  <c:v>40713</c:v>
                </c:pt>
                <c:pt idx="80">
                  <c:v>40714</c:v>
                </c:pt>
                <c:pt idx="81">
                  <c:v>40715</c:v>
                </c:pt>
                <c:pt idx="82">
                  <c:v>40716</c:v>
                </c:pt>
                <c:pt idx="83">
                  <c:v>40717</c:v>
                </c:pt>
                <c:pt idx="84">
                  <c:v>40718</c:v>
                </c:pt>
                <c:pt idx="85">
                  <c:v>40719</c:v>
                </c:pt>
                <c:pt idx="86">
                  <c:v>40720</c:v>
                </c:pt>
                <c:pt idx="87">
                  <c:v>40721</c:v>
                </c:pt>
                <c:pt idx="88">
                  <c:v>40722</c:v>
                </c:pt>
                <c:pt idx="89">
                  <c:v>40723</c:v>
                </c:pt>
                <c:pt idx="90">
                  <c:v>40724</c:v>
                </c:pt>
                <c:pt idx="91">
                  <c:v>40725</c:v>
                </c:pt>
                <c:pt idx="92">
                  <c:v>40726</c:v>
                </c:pt>
                <c:pt idx="93">
                  <c:v>40727</c:v>
                </c:pt>
                <c:pt idx="94">
                  <c:v>40728</c:v>
                </c:pt>
                <c:pt idx="95">
                  <c:v>40729</c:v>
                </c:pt>
                <c:pt idx="96">
                  <c:v>40730</c:v>
                </c:pt>
                <c:pt idx="97">
                  <c:v>40731</c:v>
                </c:pt>
                <c:pt idx="98">
                  <c:v>40732</c:v>
                </c:pt>
                <c:pt idx="99">
                  <c:v>40733</c:v>
                </c:pt>
                <c:pt idx="100">
                  <c:v>40734</c:v>
                </c:pt>
                <c:pt idx="101">
                  <c:v>40735</c:v>
                </c:pt>
                <c:pt idx="102">
                  <c:v>40736</c:v>
                </c:pt>
                <c:pt idx="103">
                  <c:v>40737</c:v>
                </c:pt>
                <c:pt idx="104">
                  <c:v>40738</c:v>
                </c:pt>
                <c:pt idx="105">
                  <c:v>40739</c:v>
                </c:pt>
                <c:pt idx="106">
                  <c:v>40740</c:v>
                </c:pt>
                <c:pt idx="107">
                  <c:v>40741</c:v>
                </c:pt>
                <c:pt idx="108">
                  <c:v>40742</c:v>
                </c:pt>
                <c:pt idx="109">
                  <c:v>40743</c:v>
                </c:pt>
                <c:pt idx="110">
                  <c:v>40744</c:v>
                </c:pt>
                <c:pt idx="111">
                  <c:v>40745</c:v>
                </c:pt>
                <c:pt idx="112">
                  <c:v>40746</c:v>
                </c:pt>
                <c:pt idx="113">
                  <c:v>40747</c:v>
                </c:pt>
                <c:pt idx="114">
                  <c:v>40748</c:v>
                </c:pt>
                <c:pt idx="115">
                  <c:v>40749</c:v>
                </c:pt>
                <c:pt idx="116">
                  <c:v>40750</c:v>
                </c:pt>
                <c:pt idx="117">
                  <c:v>40751</c:v>
                </c:pt>
                <c:pt idx="118">
                  <c:v>40752</c:v>
                </c:pt>
                <c:pt idx="119">
                  <c:v>40753</c:v>
                </c:pt>
                <c:pt idx="120">
                  <c:v>40754</c:v>
                </c:pt>
                <c:pt idx="121">
                  <c:v>40755</c:v>
                </c:pt>
                <c:pt idx="122">
                  <c:v>40756</c:v>
                </c:pt>
                <c:pt idx="123">
                  <c:v>40757</c:v>
                </c:pt>
                <c:pt idx="124">
                  <c:v>40758</c:v>
                </c:pt>
                <c:pt idx="125">
                  <c:v>40759</c:v>
                </c:pt>
                <c:pt idx="126">
                  <c:v>40760</c:v>
                </c:pt>
                <c:pt idx="127">
                  <c:v>40761</c:v>
                </c:pt>
                <c:pt idx="128">
                  <c:v>40762</c:v>
                </c:pt>
                <c:pt idx="129">
                  <c:v>40763</c:v>
                </c:pt>
                <c:pt idx="130">
                  <c:v>40764</c:v>
                </c:pt>
                <c:pt idx="131">
                  <c:v>40765</c:v>
                </c:pt>
                <c:pt idx="132">
                  <c:v>40766</c:v>
                </c:pt>
                <c:pt idx="133">
                  <c:v>40767</c:v>
                </c:pt>
                <c:pt idx="134">
                  <c:v>40768</c:v>
                </c:pt>
                <c:pt idx="135">
                  <c:v>40769</c:v>
                </c:pt>
                <c:pt idx="136">
                  <c:v>40770</c:v>
                </c:pt>
                <c:pt idx="137">
                  <c:v>40771</c:v>
                </c:pt>
                <c:pt idx="138">
                  <c:v>40772</c:v>
                </c:pt>
                <c:pt idx="139">
                  <c:v>40773</c:v>
                </c:pt>
                <c:pt idx="140">
                  <c:v>40774</c:v>
                </c:pt>
                <c:pt idx="141">
                  <c:v>40775</c:v>
                </c:pt>
                <c:pt idx="142">
                  <c:v>40776</c:v>
                </c:pt>
                <c:pt idx="143">
                  <c:v>40777</c:v>
                </c:pt>
                <c:pt idx="144">
                  <c:v>40778</c:v>
                </c:pt>
                <c:pt idx="145">
                  <c:v>40779</c:v>
                </c:pt>
                <c:pt idx="146">
                  <c:v>40780</c:v>
                </c:pt>
                <c:pt idx="147">
                  <c:v>40781</c:v>
                </c:pt>
                <c:pt idx="148">
                  <c:v>40782</c:v>
                </c:pt>
                <c:pt idx="149">
                  <c:v>40783</c:v>
                </c:pt>
                <c:pt idx="150">
                  <c:v>40784</c:v>
                </c:pt>
                <c:pt idx="151">
                  <c:v>40785</c:v>
                </c:pt>
                <c:pt idx="152">
                  <c:v>40786</c:v>
                </c:pt>
                <c:pt idx="153">
                  <c:v>40787</c:v>
                </c:pt>
                <c:pt idx="154">
                  <c:v>40788</c:v>
                </c:pt>
                <c:pt idx="155">
                  <c:v>40789</c:v>
                </c:pt>
                <c:pt idx="156">
                  <c:v>40790</c:v>
                </c:pt>
                <c:pt idx="157">
                  <c:v>40791</c:v>
                </c:pt>
                <c:pt idx="158">
                  <c:v>40792</c:v>
                </c:pt>
                <c:pt idx="159">
                  <c:v>40793</c:v>
                </c:pt>
                <c:pt idx="160">
                  <c:v>40794</c:v>
                </c:pt>
                <c:pt idx="161">
                  <c:v>40795</c:v>
                </c:pt>
                <c:pt idx="162">
                  <c:v>40796</c:v>
                </c:pt>
                <c:pt idx="163">
                  <c:v>40797</c:v>
                </c:pt>
                <c:pt idx="164">
                  <c:v>40798</c:v>
                </c:pt>
                <c:pt idx="165">
                  <c:v>40799</c:v>
                </c:pt>
                <c:pt idx="166">
                  <c:v>40800</c:v>
                </c:pt>
                <c:pt idx="167">
                  <c:v>40801</c:v>
                </c:pt>
                <c:pt idx="168">
                  <c:v>40802</c:v>
                </c:pt>
                <c:pt idx="169">
                  <c:v>40803</c:v>
                </c:pt>
                <c:pt idx="170">
                  <c:v>40804</c:v>
                </c:pt>
                <c:pt idx="171">
                  <c:v>40805</c:v>
                </c:pt>
                <c:pt idx="172">
                  <c:v>40806</c:v>
                </c:pt>
                <c:pt idx="173">
                  <c:v>40807</c:v>
                </c:pt>
                <c:pt idx="174">
                  <c:v>40808</c:v>
                </c:pt>
                <c:pt idx="175">
                  <c:v>40809</c:v>
                </c:pt>
                <c:pt idx="176">
                  <c:v>40810</c:v>
                </c:pt>
                <c:pt idx="177">
                  <c:v>40811</c:v>
                </c:pt>
                <c:pt idx="178">
                  <c:v>40812</c:v>
                </c:pt>
                <c:pt idx="179">
                  <c:v>40813</c:v>
                </c:pt>
                <c:pt idx="180">
                  <c:v>40814</c:v>
                </c:pt>
                <c:pt idx="181">
                  <c:v>40815</c:v>
                </c:pt>
                <c:pt idx="182">
                  <c:v>40816</c:v>
                </c:pt>
                <c:pt idx="183">
                  <c:v>40817</c:v>
                </c:pt>
                <c:pt idx="184">
                  <c:v>40818</c:v>
                </c:pt>
                <c:pt idx="185">
                  <c:v>40819</c:v>
                </c:pt>
                <c:pt idx="186">
                  <c:v>40820</c:v>
                </c:pt>
                <c:pt idx="187">
                  <c:v>40821</c:v>
                </c:pt>
                <c:pt idx="188">
                  <c:v>40822</c:v>
                </c:pt>
                <c:pt idx="189">
                  <c:v>40823</c:v>
                </c:pt>
                <c:pt idx="190">
                  <c:v>40824</c:v>
                </c:pt>
                <c:pt idx="191">
                  <c:v>40825</c:v>
                </c:pt>
                <c:pt idx="192">
                  <c:v>40826</c:v>
                </c:pt>
                <c:pt idx="193">
                  <c:v>40827</c:v>
                </c:pt>
                <c:pt idx="194">
                  <c:v>40828</c:v>
                </c:pt>
                <c:pt idx="195">
                  <c:v>40829</c:v>
                </c:pt>
                <c:pt idx="196">
                  <c:v>40830</c:v>
                </c:pt>
                <c:pt idx="197">
                  <c:v>40831</c:v>
                </c:pt>
                <c:pt idx="198">
                  <c:v>40832</c:v>
                </c:pt>
                <c:pt idx="199">
                  <c:v>40833</c:v>
                </c:pt>
                <c:pt idx="200">
                  <c:v>40834</c:v>
                </c:pt>
                <c:pt idx="201">
                  <c:v>40835</c:v>
                </c:pt>
                <c:pt idx="202">
                  <c:v>40836</c:v>
                </c:pt>
                <c:pt idx="203">
                  <c:v>40837</c:v>
                </c:pt>
                <c:pt idx="204">
                  <c:v>40838</c:v>
                </c:pt>
                <c:pt idx="205">
                  <c:v>40839</c:v>
                </c:pt>
                <c:pt idx="206">
                  <c:v>40840</c:v>
                </c:pt>
                <c:pt idx="207">
                  <c:v>40841</c:v>
                </c:pt>
                <c:pt idx="208">
                  <c:v>40842</c:v>
                </c:pt>
                <c:pt idx="209">
                  <c:v>40843</c:v>
                </c:pt>
                <c:pt idx="210">
                  <c:v>40844</c:v>
                </c:pt>
                <c:pt idx="211">
                  <c:v>40845</c:v>
                </c:pt>
                <c:pt idx="212">
                  <c:v>40846</c:v>
                </c:pt>
                <c:pt idx="213">
                  <c:v>40847</c:v>
                </c:pt>
                <c:pt idx="214">
                  <c:v>40848</c:v>
                </c:pt>
              </c:numCache>
            </c:numRef>
          </c:xVal>
          <c:yVal>
            <c:numRef>
              <c:f>actual_Landsat!$D$92:$D$306</c:f>
              <c:numCache>
                <c:formatCode>General</c:formatCode>
                <c:ptCount val="215"/>
                <c:pt idx="36">
                  <c:v>0.24133099999999999</c:v>
                </c:pt>
                <c:pt idx="60">
                  <c:v>0.23750000000000004</c:v>
                </c:pt>
                <c:pt idx="84">
                  <c:v>0.78950599999999971</c:v>
                </c:pt>
                <c:pt idx="92">
                  <c:v>0.84632700000000005</c:v>
                </c:pt>
                <c:pt idx="108">
                  <c:v>0.89892000000000005</c:v>
                </c:pt>
                <c:pt idx="124">
                  <c:v>0.91044199999999997</c:v>
                </c:pt>
                <c:pt idx="140">
                  <c:v>0.87740200000000002</c:v>
                </c:pt>
                <c:pt idx="156">
                  <c:v>0.82294100000000048</c:v>
                </c:pt>
                <c:pt idx="188">
                  <c:v>0.38270100000000001</c:v>
                </c:pt>
                <c:pt idx="204">
                  <c:v>0.25372100000000003</c:v>
                </c:pt>
              </c:numCache>
            </c:numRef>
          </c:yVal>
        </c:ser>
        <c:ser>
          <c:idx val="6"/>
          <c:order val="1"/>
          <c:tx>
            <c:v>Landsat_pair</c:v>
          </c:tx>
          <c:marker>
            <c:symbol val="circle"/>
            <c:size val="7"/>
            <c:spPr>
              <a:solidFill>
                <a:srgbClr val="FF0000"/>
              </a:solidFill>
            </c:spPr>
          </c:marker>
          <c:xVal>
            <c:numRef>
              <c:f>Landsat_pair!$B$92:$B$306</c:f>
              <c:numCache>
                <c:formatCode>m/d/yyyy</c:formatCode>
                <c:ptCount val="215"/>
                <c:pt idx="0">
                  <c:v>40634</c:v>
                </c:pt>
                <c:pt idx="1">
                  <c:v>40635</c:v>
                </c:pt>
                <c:pt idx="2">
                  <c:v>40636</c:v>
                </c:pt>
                <c:pt idx="3">
                  <c:v>40637</c:v>
                </c:pt>
                <c:pt idx="4">
                  <c:v>40638</c:v>
                </c:pt>
                <c:pt idx="5">
                  <c:v>40639</c:v>
                </c:pt>
                <c:pt idx="6">
                  <c:v>40640</c:v>
                </c:pt>
                <c:pt idx="7">
                  <c:v>40641</c:v>
                </c:pt>
                <c:pt idx="8">
                  <c:v>40642</c:v>
                </c:pt>
                <c:pt idx="9">
                  <c:v>40643</c:v>
                </c:pt>
                <c:pt idx="10">
                  <c:v>40644</c:v>
                </c:pt>
                <c:pt idx="11">
                  <c:v>40645</c:v>
                </c:pt>
                <c:pt idx="12">
                  <c:v>40646</c:v>
                </c:pt>
                <c:pt idx="13">
                  <c:v>40647</c:v>
                </c:pt>
                <c:pt idx="14">
                  <c:v>40648</c:v>
                </c:pt>
                <c:pt idx="15">
                  <c:v>40649</c:v>
                </c:pt>
                <c:pt idx="16">
                  <c:v>40650</c:v>
                </c:pt>
                <c:pt idx="17">
                  <c:v>40651</c:v>
                </c:pt>
                <c:pt idx="18">
                  <c:v>40652</c:v>
                </c:pt>
                <c:pt idx="19">
                  <c:v>40653</c:v>
                </c:pt>
                <c:pt idx="20">
                  <c:v>40654</c:v>
                </c:pt>
                <c:pt idx="21">
                  <c:v>40655</c:v>
                </c:pt>
                <c:pt idx="22">
                  <c:v>40656</c:v>
                </c:pt>
                <c:pt idx="23">
                  <c:v>40657</c:v>
                </c:pt>
                <c:pt idx="24">
                  <c:v>40658</c:v>
                </c:pt>
                <c:pt idx="25">
                  <c:v>40659</c:v>
                </c:pt>
                <c:pt idx="26">
                  <c:v>40660</c:v>
                </c:pt>
                <c:pt idx="27">
                  <c:v>40661</c:v>
                </c:pt>
                <c:pt idx="28">
                  <c:v>40662</c:v>
                </c:pt>
                <c:pt idx="29">
                  <c:v>40663</c:v>
                </c:pt>
                <c:pt idx="30">
                  <c:v>40664</c:v>
                </c:pt>
                <c:pt idx="31">
                  <c:v>40665</c:v>
                </c:pt>
                <c:pt idx="32">
                  <c:v>40666</c:v>
                </c:pt>
                <c:pt idx="33">
                  <c:v>40667</c:v>
                </c:pt>
                <c:pt idx="34">
                  <c:v>40668</c:v>
                </c:pt>
                <c:pt idx="35">
                  <c:v>40669</c:v>
                </c:pt>
                <c:pt idx="36">
                  <c:v>40670</c:v>
                </c:pt>
                <c:pt idx="37">
                  <c:v>40671</c:v>
                </c:pt>
                <c:pt idx="38">
                  <c:v>40672</c:v>
                </c:pt>
                <c:pt idx="39">
                  <c:v>40673</c:v>
                </c:pt>
                <c:pt idx="40">
                  <c:v>40674</c:v>
                </c:pt>
                <c:pt idx="41">
                  <c:v>40675</c:v>
                </c:pt>
                <c:pt idx="42">
                  <c:v>40676</c:v>
                </c:pt>
                <c:pt idx="43">
                  <c:v>40677</c:v>
                </c:pt>
                <c:pt idx="44">
                  <c:v>40678</c:v>
                </c:pt>
                <c:pt idx="45">
                  <c:v>40679</c:v>
                </c:pt>
                <c:pt idx="46">
                  <c:v>40680</c:v>
                </c:pt>
                <c:pt idx="47">
                  <c:v>40681</c:v>
                </c:pt>
                <c:pt idx="48">
                  <c:v>40682</c:v>
                </c:pt>
                <c:pt idx="49">
                  <c:v>40683</c:v>
                </c:pt>
                <c:pt idx="50">
                  <c:v>40684</c:v>
                </c:pt>
                <c:pt idx="51">
                  <c:v>40685</c:v>
                </c:pt>
                <c:pt idx="52">
                  <c:v>40686</c:v>
                </c:pt>
                <c:pt idx="53">
                  <c:v>40687</c:v>
                </c:pt>
                <c:pt idx="54">
                  <c:v>40688</c:v>
                </c:pt>
                <c:pt idx="55">
                  <c:v>40689</c:v>
                </c:pt>
                <c:pt idx="56">
                  <c:v>40690</c:v>
                </c:pt>
                <c:pt idx="57">
                  <c:v>40691</c:v>
                </c:pt>
                <c:pt idx="58">
                  <c:v>40692</c:v>
                </c:pt>
                <c:pt idx="59">
                  <c:v>40693</c:v>
                </c:pt>
                <c:pt idx="60">
                  <c:v>40694</c:v>
                </c:pt>
                <c:pt idx="61">
                  <c:v>40695</c:v>
                </c:pt>
                <c:pt idx="62">
                  <c:v>40696</c:v>
                </c:pt>
                <c:pt idx="63">
                  <c:v>40697</c:v>
                </c:pt>
                <c:pt idx="64">
                  <c:v>40698</c:v>
                </c:pt>
                <c:pt idx="65">
                  <c:v>40699</c:v>
                </c:pt>
                <c:pt idx="66">
                  <c:v>40700</c:v>
                </c:pt>
                <c:pt idx="67">
                  <c:v>40701</c:v>
                </c:pt>
                <c:pt idx="68">
                  <c:v>40702</c:v>
                </c:pt>
                <c:pt idx="69">
                  <c:v>40703</c:v>
                </c:pt>
                <c:pt idx="70">
                  <c:v>40704</c:v>
                </c:pt>
                <c:pt idx="71">
                  <c:v>40705</c:v>
                </c:pt>
                <c:pt idx="72">
                  <c:v>40706</c:v>
                </c:pt>
                <c:pt idx="73">
                  <c:v>40707</c:v>
                </c:pt>
                <c:pt idx="74">
                  <c:v>40708</c:v>
                </c:pt>
                <c:pt idx="75">
                  <c:v>40709</c:v>
                </c:pt>
                <c:pt idx="76">
                  <c:v>40710</c:v>
                </c:pt>
                <c:pt idx="77">
                  <c:v>40711</c:v>
                </c:pt>
                <c:pt idx="78">
                  <c:v>40712</c:v>
                </c:pt>
                <c:pt idx="79">
                  <c:v>40713</c:v>
                </c:pt>
                <c:pt idx="80">
                  <c:v>40714</c:v>
                </c:pt>
                <c:pt idx="81">
                  <c:v>40715</c:v>
                </c:pt>
                <c:pt idx="82">
                  <c:v>40716</c:v>
                </c:pt>
                <c:pt idx="83">
                  <c:v>40717</c:v>
                </c:pt>
                <c:pt idx="84">
                  <c:v>40718</c:v>
                </c:pt>
                <c:pt idx="85">
                  <c:v>40719</c:v>
                </c:pt>
                <c:pt idx="86">
                  <c:v>40720</c:v>
                </c:pt>
                <c:pt idx="87">
                  <c:v>40721</c:v>
                </c:pt>
                <c:pt idx="88">
                  <c:v>40722</c:v>
                </c:pt>
                <c:pt idx="89">
                  <c:v>40723</c:v>
                </c:pt>
                <c:pt idx="90">
                  <c:v>40724</c:v>
                </c:pt>
                <c:pt idx="91">
                  <c:v>40725</c:v>
                </c:pt>
                <c:pt idx="92">
                  <c:v>40726</c:v>
                </c:pt>
                <c:pt idx="93">
                  <c:v>40727</c:v>
                </c:pt>
                <c:pt idx="94">
                  <c:v>40728</c:v>
                </c:pt>
                <c:pt idx="95">
                  <c:v>40729</c:v>
                </c:pt>
                <c:pt idx="96">
                  <c:v>40730</c:v>
                </c:pt>
                <c:pt idx="97">
                  <c:v>40731</c:v>
                </c:pt>
                <c:pt idx="98">
                  <c:v>40732</c:v>
                </c:pt>
                <c:pt idx="99">
                  <c:v>40733</c:v>
                </c:pt>
                <c:pt idx="100">
                  <c:v>40734</c:v>
                </c:pt>
                <c:pt idx="101">
                  <c:v>40735</c:v>
                </c:pt>
                <c:pt idx="102">
                  <c:v>40736</c:v>
                </c:pt>
                <c:pt idx="103">
                  <c:v>40737</c:v>
                </c:pt>
                <c:pt idx="104">
                  <c:v>40738</c:v>
                </c:pt>
                <c:pt idx="105">
                  <c:v>40739</c:v>
                </c:pt>
                <c:pt idx="106">
                  <c:v>40740</c:v>
                </c:pt>
                <c:pt idx="107">
                  <c:v>40741</c:v>
                </c:pt>
                <c:pt idx="108">
                  <c:v>40742</c:v>
                </c:pt>
                <c:pt idx="109">
                  <c:v>40743</c:v>
                </c:pt>
                <c:pt idx="110">
                  <c:v>40744</c:v>
                </c:pt>
                <c:pt idx="111">
                  <c:v>40745</c:v>
                </c:pt>
                <c:pt idx="112">
                  <c:v>40746</c:v>
                </c:pt>
                <c:pt idx="113">
                  <c:v>40747</c:v>
                </c:pt>
                <c:pt idx="114">
                  <c:v>40748</c:v>
                </c:pt>
                <c:pt idx="115">
                  <c:v>40749</c:v>
                </c:pt>
                <c:pt idx="116">
                  <c:v>40750</c:v>
                </c:pt>
                <c:pt idx="117">
                  <c:v>40751</c:v>
                </c:pt>
                <c:pt idx="118">
                  <c:v>40752</c:v>
                </c:pt>
                <c:pt idx="119">
                  <c:v>40753</c:v>
                </c:pt>
                <c:pt idx="120">
                  <c:v>40754</c:v>
                </c:pt>
                <c:pt idx="121">
                  <c:v>40755</c:v>
                </c:pt>
                <c:pt idx="122">
                  <c:v>40756</c:v>
                </c:pt>
                <c:pt idx="123">
                  <c:v>40757</c:v>
                </c:pt>
                <c:pt idx="124">
                  <c:v>40758</c:v>
                </c:pt>
                <c:pt idx="125">
                  <c:v>40759</c:v>
                </c:pt>
                <c:pt idx="126">
                  <c:v>40760</c:v>
                </c:pt>
                <c:pt idx="127">
                  <c:v>40761</c:v>
                </c:pt>
                <c:pt idx="128">
                  <c:v>40762</c:v>
                </c:pt>
                <c:pt idx="129">
                  <c:v>40763</c:v>
                </c:pt>
                <c:pt idx="130">
                  <c:v>40764</c:v>
                </c:pt>
                <c:pt idx="131">
                  <c:v>40765</c:v>
                </c:pt>
                <c:pt idx="132">
                  <c:v>40766</c:v>
                </c:pt>
                <c:pt idx="133">
                  <c:v>40767</c:v>
                </c:pt>
                <c:pt idx="134">
                  <c:v>40768</c:v>
                </c:pt>
                <c:pt idx="135">
                  <c:v>40769</c:v>
                </c:pt>
                <c:pt idx="136">
                  <c:v>40770</c:v>
                </c:pt>
                <c:pt idx="137">
                  <c:v>40771</c:v>
                </c:pt>
                <c:pt idx="138">
                  <c:v>40772</c:v>
                </c:pt>
                <c:pt idx="139">
                  <c:v>40773</c:v>
                </c:pt>
                <c:pt idx="140">
                  <c:v>40774</c:v>
                </c:pt>
                <c:pt idx="141">
                  <c:v>40775</c:v>
                </c:pt>
                <c:pt idx="142">
                  <c:v>40776</c:v>
                </c:pt>
                <c:pt idx="143">
                  <c:v>40777</c:v>
                </c:pt>
                <c:pt idx="144">
                  <c:v>40778</c:v>
                </c:pt>
                <c:pt idx="145">
                  <c:v>40779</c:v>
                </c:pt>
                <c:pt idx="146">
                  <c:v>40780</c:v>
                </c:pt>
                <c:pt idx="147">
                  <c:v>40781</c:v>
                </c:pt>
                <c:pt idx="148">
                  <c:v>40782</c:v>
                </c:pt>
                <c:pt idx="149">
                  <c:v>40783</c:v>
                </c:pt>
                <c:pt idx="150">
                  <c:v>40784</c:v>
                </c:pt>
                <c:pt idx="151">
                  <c:v>40785</c:v>
                </c:pt>
                <c:pt idx="152">
                  <c:v>40786</c:v>
                </c:pt>
                <c:pt idx="153">
                  <c:v>40787</c:v>
                </c:pt>
                <c:pt idx="154">
                  <c:v>40788</c:v>
                </c:pt>
                <c:pt idx="155">
                  <c:v>40789</c:v>
                </c:pt>
                <c:pt idx="156">
                  <c:v>40790</c:v>
                </c:pt>
                <c:pt idx="157">
                  <c:v>40791</c:v>
                </c:pt>
                <c:pt idx="158">
                  <c:v>40792</c:v>
                </c:pt>
                <c:pt idx="159">
                  <c:v>40793</c:v>
                </c:pt>
                <c:pt idx="160">
                  <c:v>40794</c:v>
                </c:pt>
                <c:pt idx="161">
                  <c:v>40795</c:v>
                </c:pt>
                <c:pt idx="162">
                  <c:v>40796</c:v>
                </c:pt>
                <c:pt idx="163">
                  <c:v>40797</c:v>
                </c:pt>
                <c:pt idx="164">
                  <c:v>40798</c:v>
                </c:pt>
                <c:pt idx="165">
                  <c:v>40799</c:v>
                </c:pt>
                <c:pt idx="166">
                  <c:v>40800</c:v>
                </c:pt>
                <c:pt idx="167">
                  <c:v>40801</c:v>
                </c:pt>
                <c:pt idx="168">
                  <c:v>40802</c:v>
                </c:pt>
                <c:pt idx="169">
                  <c:v>40803</c:v>
                </c:pt>
                <c:pt idx="170">
                  <c:v>40804</c:v>
                </c:pt>
                <c:pt idx="171">
                  <c:v>40805</c:v>
                </c:pt>
                <c:pt idx="172">
                  <c:v>40806</c:v>
                </c:pt>
                <c:pt idx="173">
                  <c:v>40807</c:v>
                </c:pt>
                <c:pt idx="174">
                  <c:v>40808</c:v>
                </c:pt>
                <c:pt idx="175">
                  <c:v>40809</c:v>
                </c:pt>
                <c:pt idx="176">
                  <c:v>40810</c:v>
                </c:pt>
                <c:pt idx="177">
                  <c:v>40811</c:v>
                </c:pt>
                <c:pt idx="178">
                  <c:v>40812</c:v>
                </c:pt>
                <c:pt idx="179">
                  <c:v>40813</c:v>
                </c:pt>
                <c:pt idx="180">
                  <c:v>40814</c:v>
                </c:pt>
                <c:pt idx="181">
                  <c:v>40815</c:v>
                </c:pt>
                <c:pt idx="182">
                  <c:v>40816</c:v>
                </c:pt>
                <c:pt idx="183">
                  <c:v>40817</c:v>
                </c:pt>
                <c:pt idx="184">
                  <c:v>40818</c:v>
                </c:pt>
                <c:pt idx="185">
                  <c:v>40819</c:v>
                </c:pt>
                <c:pt idx="186">
                  <c:v>40820</c:v>
                </c:pt>
                <c:pt idx="187">
                  <c:v>40821</c:v>
                </c:pt>
                <c:pt idx="188">
                  <c:v>40822</c:v>
                </c:pt>
                <c:pt idx="189">
                  <c:v>40823</c:v>
                </c:pt>
                <c:pt idx="190">
                  <c:v>40824</c:v>
                </c:pt>
                <c:pt idx="191">
                  <c:v>40825</c:v>
                </c:pt>
                <c:pt idx="192">
                  <c:v>40826</c:v>
                </c:pt>
                <c:pt idx="193">
                  <c:v>40827</c:v>
                </c:pt>
                <c:pt idx="194">
                  <c:v>40828</c:v>
                </c:pt>
                <c:pt idx="195">
                  <c:v>40829</c:v>
                </c:pt>
                <c:pt idx="196">
                  <c:v>40830</c:v>
                </c:pt>
                <c:pt idx="197">
                  <c:v>40831</c:v>
                </c:pt>
                <c:pt idx="198">
                  <c:v>40832</c:v>
                </c:pt>
                <c:pt idx="199">
                  <c:v>40833</c:v>
                </c:pt>
                <c:pt idx="200">
                  <c:v>40834</c:v>
                </c:pt>
                <c:pt idx="201">
                  <c:v>40835</c:v>
                </c:pt>
                <c:pt idx="202">
                  <c:v>40836</c:v>
                </c:pt>
                <c:pt idx="203">
                  <c:v>40837</c:v>
                </c:pt>
                <c:pt idx="204">
                  <c:v>40838</c:v>
                </c:pt>
                <c:pt idx="205">
                  <c:v>40839</c:v>
                </c:pt>
                <c:pt idx="206">
                  <c:v>40840</c:v>
                </c:pt>
                <c:pt idx="207">
                  <c:v>40841</c:v>
                </c:pt>
                <c:pt idx="208">
                  <c:v>40842</c:v>
                </c:pt>
                <c:pt idx="209">
                  <c:v>40843</c:v>
                </c:pt>
                <c:pt idx="210">
                  <c:v>40844</c:v>
                </c:pt>
                <c:pt idx="211">
                  <c:v>40845</c:v>
                </c:pt>
                <c:pt idx="212">
                  <c:v>40846</c:v>
                </c:pt>
                <c:pt idx="213">
                  <c:v>40847</c:v>
                </c:pt>
                <c:pt idx="214">
                  <c:v>40848</c:v>
                </c:pt>
              </c:numCache>
            </c:numRef>
          </c:xVal>
          <c:yVal>
            <c:numRef>
              <c:f>Landsat_pair!$D$92:$D$306</c:f>
              <c:numCache>
                <c:formatCode>General</c:formatCode>
                <c:ptCount val="215"/>
                <c:pt idx="60">
                  <c:v>0.23750000000000004</c:v>
                </c:pt>
                <c:pt idx="92">
                  <c:v>0.84632700000000005</c:v>
                </c:pt>
                <c:pt idx="108">
                  <c:v>0.89892000000000005</c:v>
                </c:pt>
                <c:pt idx="124">
                  <c:v>0.91044199999999997</c:v>
                </c:pt>
                <c:pt idx="140">
                  <c:v>0.87740200000000002</c:v>
                </c:pt>
                <c:pt idx="188">
                  <c:v>0.38270100000000001</c:v>
                </c:pt>
              </c:numCache>
            </c:numRef>
          </c:yVal>
        </c:ser>
        <c:ser>
          <c:idx val="2"/>
          <c:order val="2"/>
          <c:tx>
            <c:v>starfm</c:v>
          </c:tx>
          <c:spPr>
            <a:ln>
              <a:noFill/>
            </a:ln>
          </c:spPr>
          <c:marker>
            <c:symbol val="plus"/>
            <c:size val="5"/>
            <c:spPr>
              <a:ln>
                <a:solidFill>
                  <a:schemeClr val="accent6"/>
                </a:solidFill>
              </a:ln>
            </c:spPr>
          </c:marker>
          <c:xVal>
            <c:numRef>
              <c:f>starfm_DL_fit!$B$92:$B$306</c:f>
              <c:numCache>
                <c:formatCode>m/d/yyyy</c:formatCode>
                <c:ptCount val="215"/>
                <c:pt idx="0">
                  <c:v>40634</c:v>
                </c:pt>
                <c:pt idx="1">
                  <c:v>40635</c:v>
                </c:pt>
                <c:pt idx="2">
                  <c:v>40636</c:v>
                </c:pt>
                <c:pt idx="3">
                  <c:v>40637</c:v>
                </c:pt>
                <c:pt idx="4">
                  <c:v>40638</c:v>
                </c:pt>
                <c:pt idx="5">
                  <c:v>40639</c:v>
                </c:pt>
                <c:pt idx="6">
                  <c:v>40640</c:v>
                </c:pt>
                <c:pt idx="7">
                  <c:v>40641</c:v>
                </c:pt>
                <c:pt idx="8">
                  <c:v>40642</c:v>
                </c:pt>
                <c:pt idx="9">
                  <c:v>40643</c:v>
                </c:pt>
                <c:pt idx="10">
                  <c:v>40644</c:v>
                </c:pt>
                <c:pt idx="11">
                  <c:v>40645</c:v>
                </c:pt>
                <c:pt idx="12">
                  <c:v>40646</c:v>
                </c:pt>
                <c:pt idx="13">
                  <c:v>40647</c:v>
                </c:pt>
                <c:pt idx="14">
                  <c:v>40648</c:v>
                </c:pt>
                <c:pt idx="15">
                  <c:v>40649</c:v>
                </c:pt>
                <c:pt idx="16">
                  <c:v>40650</c:v>
                </c:pt>
                <c:pt idx="17">
                  <c:v>40651</c:v>
                </c:pt>
                <c:pt idx="18">
                  <c:v>40652</c:v>
                </c:pt>
                <c:pt idx="19">
                  <c:v>40653</c:v>
                </c:pt>
                <c:pt idx="20">
                  <c:v>40654</c:v>
                </c:pt>
                <c:pt idx="21">
                  <c:v>40655</c:v>
                </c:pt>
                <c:pt idx="22">
                  <c:v>40656</c:v>
                </c:pt>
                <c:pt idx="23">
                  <c:v>40657</c:v>
                </c:pt>
                <c:pt idx="24">
                  <c:v>40658</c:v>
                </c:pt>
                <c:pt idx="25">
                  <c:v>40659</c:v>
                </c:pt>
                <c:pt idx="26">
                  <c:v>40660</c:v>
                </c:pt>
                <c:pt idx="27">
                  <c:v>40661</c:v>
                </c:pt>
                <c:pt idx="28">
                  <c:v>40662</c:v>
                </c:pt>
                <c:pt idx="29">
                  <c:v>40663</c:v>
                </c:pt>
                <c:pt idx="30">
                  <c:v>40664</c:v>
                </c:pt>
                <c:pt idx="31">
                  <c:v>40665</c:v>
                </c:pt>
                <c:pt idx="32">
                  <c:v>40666</c:v>
                </c:pt>
                <c:pt idx="33">
                  <c:v>40667</c:v>
                </c:pt>
                <c:pt idx="34">
                  <c:v>40668</c:v>
                </c:pt>
                <c:pt idx="35">
                  <c:v>40669</c:v>
                </c:pt>
                <c:pt idx="36">
                  <c:v>40670</c:v>
                </c:pt>
                <c:pt idx="37">
                  <c:v>40671</c:v>
                </c:pt>
                <c:pt idx="38">
                  <c:v>40672</c:v>
                </c:pt>
                <c:pt idx="39">
                  <c:v>40673</c:v>
                </c:pt>
                <c:pt idx="40">
                  <c:v>40674</c:v>
                </c:pt>
                <c:pt idx="41">
                  <c:v>40675</c:v>
                </c:pt>
                <c:pt idx="42">
                  <c:v>40676</c:v>
                </c:pt>
                <c:pt idx="43">
                  <c:v>40677</c:v>
                </c:pt>
                <c:pt idx="44">
                  <c:v>40678</c:v>
                </c:pt>
                <c:pt idx="45">
                  <c:v>40679</c:v>
                </c:pt>
                <c:pt idx="46">
                  <c:v>40680</c:v>
                </c:pt>
                <c:pt idx="47">
                  <c:v>40681</c:v>
                </c:pt>
                <c:pt idx="48">
                  <c:v>40682</c:v>
                </c:pt>
                <c:pt idx="49">
                  <c:v>40683</c:v>
                </c:pt>
                <c:pt idx="50">
                  <c:v>40684</c:v>
                </c:pt>
                <c:pt idx="51">
                  <c:v>40685</c:v>
                </c:pt>
                <c:pt idx="52">
                  <c:v>40686</c:v>
                </c:pt>
                <c:pt idx="53">
                  <c:v>40687</c:v>
                </c:pt>
                <c:pt idx="54">
                  <c:v>40688</c:v>
                </c:pt>
                <c:pt idx="55">
                  <c:v>40689</c:v>
                </c:pt>
                <c:pt idx="56">
                  <c:v>40690</c:v>
                </c:pt>
                <c:pt idx="57">
                  <c:v>40691</c:v>
                </c:pt>
                <c:pt idx="58">
                  <c:v>40692</c:v>
                </c:pt>
                <c:pt idx="59">
                  <c:v>40693</c:v>
                </c:pt>
                <c:pt idx="60">
                  <c:v>40694</c:v>
                </c:pt>
                <c:pt idx="61">
                  <c:v>40695</c:v>
                </c:pt>
                <c:pt idx="62">
                  <c:v>40696</c:v>
                </c:pt>
                <c:pt idx="63">
                  <c:v>40697</c:v>
                </c:pt>
                <c:pt idx="64">
                  <c:v>40698</c:v>
                </c:pt>
                <c:pt idx="65">
                  <c:v>40699</c:v>
                </c:pt>
                <c:pt idx="66">
                  <c:v>40700</c:v>
                </c:pt>
                <c:pt idx="67">
                  <c:v>40701</c:v>
                </c:pt>
                <c:pt idx="68">
                  <c:v>40702</c:v>
                </c:pt>
                <c:pt idx="69">
                  <c:v>40703</c:v>
                </c:pt>
                <c:pt idx="70">
                  <c:v>40704</c:v>
                </c:pt>
                <c:pt idx="71">
                  <c:v>40705</c:v>
                </c:pt>
                <c:pt idx="72">
                  <c:v>40706</c:v>
                </c:pt>
                <c:pt idx="73">
                  <c:v>40707</c:v>
                </c:pt>
                <c:pt idx="74">
                  <c:v>40708</c:v>
                </c:pt>
                <c:pt idx="75">
                  <c:v>40709</c:v>
                </c:pt>
                <c:pt idx="76">
                  <c:v>40710</c:v>
                </c:pt>
                <c:pt idx="77">
                  <c:v>40711</c:v>
                </c:pt>
                <c:pt idx="78">
                  <c:v>40712</c:v>
                </c:pt>
                <c:pt idx="79">
                  <c:v>40713</c:v>
                </c:pt>
                <c:pt idx="80">
                  <c:v>40714</c:v>
                </c:pt>
                <c:pt idx="81">
                  <c:v>40715</c:v>
                </c:pt>
                <c:pt idx="82">
                  <c:v>40716</c:v>
                </c:pt>
                <c:pt idx="83">
                  <c:v>40717</c:v>
                </c:pt>
                <c:pt idx="84">
                  <c:v>40718</c:v>
                </c:pt>
                <c:pt idx="85">
                  <c:v>40719</c:v>
                </c:pt>
                <c:pt idx="86">
                  <c:v>40720</c:v>
                </c:pt>
                <c:pt idx="87">
                  <c:v>40721</c:v>
                </c:pt>
                <c:pt idx="88">
                  <c:v>40722</c:v>
                </c:pt>
                <c:pt idx="89">
                  <c:v>40723</c:v>
                </c:pt>
                <c:pt idx="90">
                  <c:v>40724</c:v>
                </c:pt>
                <c:pt idx="91">
                  <c:v>40725</c:v>
                </c:pt>
                <c:pt idx="92">
                  <c:v>40726</c:v>
                </c:pt>
                <c:pt idx="93">
                  <c:v>40727</c:v>
                </c:pt>
                <c:pt idx="94">
                  <c:v>40728</c:v>
                </c:pt>
                <c:pt idx="95">
                  <c:v>40729</c:v>
                </c:pt>
                <c:pt idx="96">
                  <c:v>40730</c:v>
                </c:pt>
                <c:pt idx="97">
                  <c:v>40731</c:v>
                </c:pt>
                <c:pt idx="98">
                  <c:v>40732</c:v>
                </c:pt>
                <c:pt idx="99">
                  <c:v>40733</c:v>
                </c:pt>
                <c:pt idx="100">
                  <c:v>40734</c:v>
                </c:pt>
                <c:pt idx="101">
                  <c:v>40735</c:v>
                </c:pt>
                <c:pt idx="102">
                  <c:v>40736</c:v>
                </c:pt>
                <c:pt idx="103">
                  <c:v>40737</c:v>
                </c:pt>
                <c:pt idx="104">
                  <c:v>40738</c:v>
                </c:pt>
                <c:pt idx="105">
                  <c:v>40739</c:v>
                </c:pt>
                <c:pt idx="106">
                  <c:v>40740</c:v>
                </c:pt>
                <c:pt idx="107">
                  <c:v>40741</c:v>
                </c:pt>
                <c:pt idx="108">
                  <c:v>40742</c:v>
                </c:pt>
                <c:pt idx="109">
                  <c:v>40743</c:v>
                </c:pt>
                <c:pt idx="110">
                  <c:v>40744</c:v>
                </c:pt>
                <c:pt idx="111">
                  <c:v>40745</c:v>
                </c:pt>
                <c:pt idx="112">
                  <c:v>40746</c:v>
                </c:pt>
                <c:pt idx="113">
                  <c:v>40747</c:v>
                </c:pt>
                <c:pt idx="114">
                  <c:v>40748</c:v>
                </c:pt>
                <c:pt idx="115">
                  <c:v>40749</c:v>
                </c:pt>
                <c:pt idx="116">
                  <c:v>40750</c:v>
                </c:pt>
                <c:pt idx="117">
                  <c:v>40751</c:v>
                </c:pt>
                <c:pt idx="118">
                  <c:v>40752</c:v>
                </c:pt>
                <c:pt idx="119">
                  <c:v>40753</c:v>
                </c:pt>
                <c:pt idx="120">
                  <c:v>40754</c:v>
                </c:pt>
                <c:pt idx="121">
                  <c:v>40755</c:v>
                </c:pt>
                <c:pt idx="122">
                  <c:v>40756</c:v>
                </c:pt>
                <c:pt idx="123">
                  <c:v>40757</c:v>
                </c:pt>
                <c:pt idx="124">
                  <c:v>40758</c:v>
                </c:pt>
                <c:pt idx="125">
                  <c:v>40759</c:v>
                </c:pt>
                <c:pt idx="126">
                  <c:v>40760</c:v>
                </c:pt>
                <c:pt idx="127">
                  <c:v>40761</c:v>
                </c:pt>
                <c:pt idx="128">
                  <c:v>40762</c:v>
                </c:pt>
                <c:pt idx="129">
                  <c:v>40763</c:v>
                </c:pt>
                <c:pt idx="130">
                  <c:v>40764</c:v>
                </c:pt>
                <c:pt idx="131">
                  <c:v>40765</c:v>
                </c:pt>
                <c:pt idx="132">
                  <c:v>40766</c:v>
                </c:pt>
                <c:pt idx="133">
                  <c:v>40767</c:v>
                </c:pt>
                <c:pt idx="134">
                  <c:v>40768</c:v>
                </c:pt>
                <c:pt idx="135">
                  <c:v>40769</c:v>
                </c:pt>
                <c:pt idx="136">
                  <c:v>40770</c:v>
                </c:pt>
                <c:pt idx="137">
                  <c:v>40771</c:v>
                </c:pt>
                <c:pt idx="138">
                  <c:v>40772</c:v>
                </c:pt>
                <c:pt idx="139">
                  <c:v>40773</c:v>
                </c:pt>
                <c:pt idx="140">
                  <c:v>40774</c:v>
                </c:pt>
                <c:pt idx="141">
                  <c:v>40775</c:v>
                </c:pt>
                <c:pt idx="142">
                  <c:v>40776</c:v>
                </c:pt>
                <c:pt idx="143">
                  <c:v>40777</c:v>
                </c:pt>
                <c:pt idx="144">
                  <c:v>40778</c:v>
                </c:pt>
                <c:pt idx="145">
                  <c:v>40779</c:v>
                </c:pt>
                <c:pt idx="146">
                  <c:v>40780</c:v>
                </c:pt>
                <c:pt idx="147">
                  <c:v>40781</c:v>
                </c:pt>
                <c:pt idx="148">
                  <c:v>40782</c:v>
                </c:pt>
                <c:pt idx="149">
                  <c:v>40783</c:v>
                </c:pt>
                <c:pt idx="150">
                  <c:v>40784</c:v>
                </c:pt>
                <c:pt idx="151">
                  <c:v>40785</c:v>
                </c:pt>
                <c:pt idx="152">
                  <c:v>40786</c:v>
                </c:pt>
                <c:pt idx="153">
                  <c:v>40787</c:v>
                </c:pt>
                <c:pt idx="154">
                  <c:v>40788</c:v>
                </c:pt>
                <c:pt idx="155">
                  <c:v>40789</c:v>
                </c:pt>
                <c:pt idx="156">
                  <c:v>40790</c:v>
                </c:pt>
                <c:pt idx="157">
                  <c:v>40791</c:v>
                </c:pt>
                <c:pt idx="158">
                  <c:v>40792</c:v>
                </c:pt>
                <c:pt idx="159">
                  <c:v>40793</c:v>
                </c:pt>
                <c:pt idx="160">
                  <c:v>40794</c:v>
                </c:pt>
                <c:pt idx="161">
                  <c:v>40795</c:v>
                </c:pt>
                <c:pt idx="162">
                  <c:v>40796</c:v>
                </c:pt>
                <c:pt idx="163">
                  <c:v>40797</c:v>
                </c:pt>
                <c:pt idx="164">
                  <c:v>40798</c:v>
                </c:pt>
                <c:pt idx="165">
                  <c:v>40799</c:v>
                </c:pt>
                <c:pt idx="166">
                  <c:v>40800</c:v>
                </c:pt>
                <c:pt idx="167">
                  <c:v>40801</c:v>
                </c:pt>
                <c:pt idx="168">
                  <c:v>40802</c:v>
                </c:pt>
                <c:pt idx="169">
                  <c:v>40803</c:v>
                </c:pt>
                <c:pt idx="170">
                  <c:v>40804</c:v>
                </c:pt>
                <c:pt idx="171">
                  <c:v>40805</c:v>
                </c:pt>
                <c:pt idx="172">
                  <c:v>40806</c:v>
                </c:pt>
                <c:pt idx="173">
                  <c:v>40807</c:v>
                </c:pt>
                <c:pt idx="174">
                  <c:v>40808</c:v>
                </c:pt>
                <c:pt idx="175">
                  <c:v>40809</c:v>
                </c:pt>
                <c:pt idx="176">
                  <c:v>40810</c:v>
                </c:pt>
                <c:pt idx="177">
                  <c:v>40811</c:v>
                </c:pt>
                <c:pt idx="178">
                  <c:v>40812</c:v>
                </c:pt>
                <c:pt idx="179">
                  <c:v>40813</c:v>
                </c:pt>
                <c:pt idx="180">
                  <c:v>40814</c:v>
                </c:pt>
                <c:pt idx="181">
                  <c:v>40815</c:v>
                </c:pt>
                <c:pt idx="182">
                  <c:v>40816</c:v>
                </c:pt>
                <c:pt idx="183">
                  <c:v>40817</c:v>
                </c:pt>
                <c:pt idx="184">
                  <c:v>40818</c:v>
                </c:pt>
                <c:pt idx="185">
                  <c:v>40819</c:v>
                </c:pt>
                <c:pt idx="186">
                  <c:v>40820</c:v>
                </c:pt>
                <c:pt idx="187">
                  <c:v>40821</c:v>
                </c:pt>
                <c:pt idx="188">
                  <c:v>40822</c:v>
                </c:pt>
                <c:pt idx="189">
                  <c:v>40823</c:v>
                </c:pt>
                <c:pt idx="190">
                  <c:v>40824</c:v>
                </c:pt>
                <c:pt idx="191">
                  <c:v>40825</c:v>
                </c:pt>
                <c:pt idx="192">
                  <c:v>40826</c:v>
                </c:pt>
                <c:pt idx="193">
                  <c:v>40827</c:v>
                </c:pt>
                <c:pt idx="194">
                  <c:v>40828</c:v>
                </c:pt>
                <c:pt idx="195">
                  <c:v>40829</c:v>
                </c:pt>
                <c:pt idx="196">
                  <c:v>40830</c:v>
                </c:pt>
                <c:pt idx="197">
                  <c:v>40831</c:v>
                </c:pt>
                <c:pt idx="198">
                  <c:v>40832</c:v>
                </c:pt>
                <c:pt idx="199">
                  <c:v>40833</c:v>
                </c:pt>
                <c:pt idx="200">
                  <c:v>40834</c:v>
                </c:pt>
                <c:pt idx="201">
                  <c:v>40835</c:v>
                </c:pt>
                <c:pt idx="202">
                  <c:v>40836</c:v>
                </c:pt>
                <c:pt idx="203">
                  <c:v>40837</c:v>
                </c:pt>
                <c:pt idx="204">
                  <c:v>40838</c:v>
                </c:pt>
                <c:pt idx="205">
                  <c:v>40839</c:v>
                </c:pt>
                <c:pt idx="206">
                  <c:v>40840</c:v>
                </c:pt>
                <c:pt idx="207">
                  <c:v>40841</c:v>
                </c:pt>
                <c:pt idx="208">
                  <c:v>40842</c:v>
                </c:pt>
                <c:pt idx="209">
                  <c:v>40843</c:v>
                </c:pt>
                <c:pt idx="210">
                  <c:v>40844</c:v>
                </c:pt>
                <c:pt idx="211">
                  <c:v>40845</c:v>
                </c:pt>
                <c:pt idx="212">
                  <c:v>40846</c:v>
                </c:pt>
                <c:pt idx="213">
                  <c:v>40847</c:v>
                </c:pt>
                <c:pt idx="214">
                  <c:v>40848</c:v>
                </c:pt>
              </c:numCache>
            </c:numRef>
          </c:xVal>
          <c:yVal>
            <c:numRef>
              <c:f>starfm_DL_fit!$E$92:$E$306</c:f>
              <c:numCache>
                <c:formatCode>General</c:formatCode>
                <c:ptCount val="215"/>
                <c:pt idx="0">
                  <c:v>-9999</c:v>
                </c:pt>
                <c:pt idx="1">
                  <c:v>0.15246600000000013</c:v>
                </c:pt>
                <c:pt idx="2">
                  <c:v>-9999</c:v>
                </c:pt>
                <c:pt idx="3">
                  <c:v>-9999</c:v>
                </c:pt>
                <c:pt idx="4">
                  <c:v>0.16395100000000001</c:v>
                </c:pt>
                <c:pt idx="5">
                  <c:v>-9999</c:v>
                </c:pt>
                <c:pt idx="6">
                  <c:v>-9999</c:v>
                </c:pt>
                <c:pt idx="7">
                  <c:v>-9999</c:v>
                </c:pt>
                <c:pt idx="8">
                  <c:v>-9999</c:v>
                </c:pt>
                <c:pt idx="9">
                  <c:v>0.14503099999999999</c:v>
                </c:pt>
                <c:pt idx="10">
                  <c:v>0.1931759999999999</c:v>
                </c:pt>
                <c:pt idx="11">
                  <c:v>-9999</c:v>
                </c:pt>
                <c:pt idx="12">
                  <c:v>-9999</c:v>
                </c:pt>
                <c:pt idx="13">
                  <c:v>-9999</c:v>
                </c:pt>
                <c:pt idx="14">
                  <c:v>-9999</c:v>
                </c:pt>
                <c:pt idx="15">
                  <c:v>-9999</c:v>
                </c:pt>
                <c:pt idx="16">
                  <c:v>-9999</c:v>
                </c:pt>
                <c:pt idx="17">
                  <c:v>-9999</c:v>
                </c:pt>
                <c:pt idx="18">
                  <c:v>-9999</c:v>
                </c:pt>
                <c:pt idx="19">
                  <c:v>-9999</c:v>
                </c:pt>
                <c:pt idx="20">
                  <c:v>-9999</c:v>
                </c:pt>
                <c:pt idx="21">
                  <c:v>-9999</c:v>
                </c:pt>
                <c:pt idx="22">
                  <c:v>-9999</c:v>
                </c:pt>
                <c:pt idx="23">
                  <c:v>-9999</c:v>
                </c:pt>
                <c:pt idx="24">
                  <c:v>-9999</c:v>
                </c:pt>
                <c:pt idx="25">
                  <c:v>-9999</c:v>
                </c:pt>
                <c:pt idx="26">
                  <c:v>-9999</c:v>
                </c:pt>
                <c:pt idx="27">
                  <c:v>-9999</c:v>
                </c:pt>
                <c:pt idx="28">
                  <c:v>-9999</c:v>
                </c:pt>
                <c:pt idx="29">
                  <c:v>-9999</c:v>
                </c:pt>
                <c:pt idx="30">
                  <c:v>0.17155899999999999</c:v>
                </c:pt>
                <c:pt idx="31">
                  <c:v>0.162689</c:v>
                </c:pt>
                <c:pt idx="32">
                  <c:v>-9999</c:v>
                </c:pt>
                <c:pt idx="33">
                  <c:v>-9999</c:v>
                </c:pt>
                <c:pt idx="34">
                  <c:v>-9999</c:v>
                </c:pt>
                <c:pt idx="35">
                  <c:v>-9999</c:v>
                </c:pt>
                <c:pt idx="36">
                  <c:v>0.22685900000000001</c:v>
                </c:pt>
                <c:pt idx="37">
                  <c:v>-9999</c:v>
                </c:pt>
                <c:pt idx="38">
                  <c:v>-9999</c:v>
                </c:pt>
                <c:pt idx="39">
                  <c:v>0.15543700000000013</c:v>
                </c:pt>
                <c:pt idx="40">
                  <c:v>-9999</c:v>
                </c:pt>
                <c:pt idx="41">
                  <c:v>0.14338600000000001</c:v>
                </c:pt>
                <c:pt idx="42">
                  <c:v>-9999</c:v>
                </c:pt>
                <c:pt idx="43">
                  <c:v>-9999</c:v>
                </c:pt>
                <c:pt idx="44">
                  <c:v>-9999</c:v>
                </c:pt>
                <c:pt idx="45">
                  <c:v>0.16696200000000008</c:v>
                </c:pt>
                <c:pt idx="46">
                  <c:v>0.15359700000000012</c:v>
                </c:pt>
                <c:pt idx="47">
                  <c:v>0.17006099999999999</c:v>
                </c:pt>
                <c:pt idx="48">
                  <c:v>-9999</c:v>
                </c:pt>
                <c:pt idx="49">
                  <c:v>-9999</c:v>
                </c:pt>
                <c:pt idx="50">
                  <c:v>-9999</c:v>
                </c:pt>
                <c:pt idx="51">
                  <c:v>-9999</c:v>
                </c:pt>
                <c:pt idx="52">
                  <c:v>-9999</c:v>
                </c:pt>
                <c:pt idx="53">
                  <c:v>-9999</c:v>
                </c:pt>
                <c:pt idx="54">
                  <c:v>-9999</c:v>
                </c:pt>
                <c:pt idx="55">
                  <c:v>-9999</c:v>
                </c:pt>
                <c:pt idx="56">
                  <c:v>-9999</c:v>
                </c:pt>
                <c:pt idx="57">
                  <c:v>-9999</c:v>
                </c:pt>
                <c:pt idx="58">
                  <c:v>-9999</c:v>
                </c:pt>
                <c:pt idx="59">
                  <c:v>-9999</c:v>
                </c:pt>
                <c:pt idx="60">
                  <c:v>0.22713900000000001</c:v>
                </c:pt>
                <c:pt idx="61">
                  <c:v>0.20256399999999999</c:v>
                </c:pt>
                <c:pt idx="62">
                  <c:v>-9999</c:v>
                </c:pt>
                <c:pt idx="63">
                  <c:v>0.22415099999999991</c:v>
                </c:pt>
                <c:pt idx="64">
                  <c:v>-9999</c:v>
                </c:pt>
                <c:pt idx="65">
                  <c:v>0.27136200000000021</c:v>
                </c:pt>
                <c:pt idx="66">
                  <c:v>0.24443300000000012</c:v>
                </c:pt>
                <c:pt idx="67">
                  <c:v>0.28489200000000015</c:v>
                </c:pt>
                <c:pt idx="68">
                  <c:v>0.26788900000000027</c:v>
                </c:pt>
                <c:pt idx="69">
                  <c:v>-9999</c:v>
                </c:pt>
                <c:pt idx="70">
                  <c:v>-9999</c:v>
                </c:pt>
                <c:pt idx="71">
                  <c:v>-9999</c:v>
                </c:pt>
                <c:pt idx="72">
                  <c:v>-9999</c:v>
                </c:pt>
                <c:pt idx="73">
                  <c:v>-9999</c:v>
                </c:pt>
                <c:pt idx="74">
                  <c:v>-9999</c:v>
                </c:pt>
                <c:pt idx="75">
                  <c:v>-9999</c:v>
                </c:pt>
                <c:pt idx="76">
                  <c:v>-9999</c:v>
                </c:pt>
                <c:pt idx="77">
                  <c:v>-9999</c:v>
                </c:pt>
                <c:pt idx="78">
                  <c:v>-9999</c:v>
                </c:pt>
                <c:pt idx="79">
                  <c:v>-9999</c:v>
                </c:pt>
                <c:pt idx="80">
                  <c:v>0.68007399999999996</c:v>
                </c:pt>
                <c:pt idx="81">
                  <c:v>-9999</c:v>
                </c:pt>
                <c:pt idx="82">
                  <c:v>-9999</c:v>
                </c:pt>
                <c:pt idx="83">
                  <c:v>-9999</c:v>
                </c:pt>
                <c:pt idx="84">
                  <c:v>0.76897100000000052</c:v>
                </c:pt>
                <c:pt idx="85">
                  <c:v>-9999</c:v>
                </c:pt>
                <c:pt idx="86">
                  <c:v>0.76157300000000039</c:v>
                </c:pt>
                <c:pt idx="87">
                  <c:v>-9999</c:v>
                </c:pt>
                <c:pt idx="88">
                  <c:v>0.76589800000000052</c:v>
                </c:pt>
                <c:pt idx="89">
                  <c:v>0.77955099999999999</c:v>
                </c:pt>
                <c:pt idx="90">
                  <c:v>0.81818199999999996</c:v>
                </c:pt>
                <c:pt idx="91">
                  <c:v>0.80393099999999962</c:v>
                </c:pt>
                <c:pt idx="92">
                  <c:v>0.84753000000000001</c:v>
                </c:pt>
                <c:pt idx="93">
                  <c:v>-9999</c:v>
                </c:pt>
                <c:pt idx="94">
                  <c:v>0.85015200000000002</c:v>
                </c:pt>
                <c:pt idx="95">
                  <c:v>-9999</c:v>
                </c:pt>
                <c:pt idx="96">
                  <c:v>-9999</c:v>
                </c:pt>
                <c:pt idx="97">
                  <c:v>-9999</c:v>
                </c:pt>
                <c:pt idx="98">
                  <c:v>0.8707470000000006</c:v>
                </c:pt>
                <c:pt idx="99">
                  <c:v>-9999</c:v>
                </c:pt>
                <c:pt idx="100">
                  <c:v>-9999</c:v>
                </c:pt>
                <c:pt idx="101">
                  <c:v>-9999</c:v>
                </c:pt>
                <c:pt idx="102">
                  <c:v>-9999</c:v>
                </c:pt>
                <c:pt idx="103">
                  <c:v>-9999</c:v>
                </c:pt>
                <c:pt idx="104">
                  <c:v>-9999</c:v>
                </c:pt>
                <c:pt idx="105">
                  <c:v>0.83544099999999999</c:v>
                </c:pt>
                <c:pt idx="106">
                  <c:v>-9999</c:v>
                </c:pt>
                <c:pt idx="107">
                  <c:v>-9999</c:v>
                </c:pt>
                <c:pt idx="108">
                  <c:v>0.88738099999999953</c:v>
                </c:pt>
                <c:pt idx="109">
                  <c:v>0.84254200000000001</c:v>
                </c:pt>
                <c:pt idx="110">
                  <c:v>0.84733400000000003</c:v>
                </c:pt>
                <c:pt idx="111">
                  <c:v>-9999</c:v>
                </c:pt>
                <c:pt idx="112">
                  <c:v>-9999</c:v>
                </c:pt>
                <c:pt idx="113">
                  <c:v>0.85607599999999995</c:v>
                </c:pt>
                <c:pt idx="114">
                  <c:v>-9999</c:v>
                </c:pt>
                <c:pt idx="115">
                  <c:v>0.89449900000000004</c:v>
                </c:pt>
                <c:pt idx="116">
                  <c:v>0.77335100000000034</c:v>
                </c:pt>
                <c:pt idx="117">
                  <c:v>-9999</c:v>
                </c:pt>
                <c:pt idx="118">
                  <c:v>-9999</c:v>
                </c:pt>
                <c:pt idx="119">
                  <c:v>-9999</c:v>
                </c:pt>
                <c:pt idx="120">
                  <c:v>-9999</c:v>
                </c:pt>
                <c:pt idx="121">
                  <c:v>-9999</c:v>
                </c:pt>
                <c:pt idx="122">
                  <c:v>-9999</c:v>
                </c:pt>
                <c:pt idx="123">
                  <c:v>-9999</c:v>
                </c:pt>
                <c:pt idx="124">
                  <c:v>0.89677399999999996</c:v>
                </c:pt>
                <c:pt idx="125">
                  <c:v>-9999</c:v>
                </c:pt>
                <c:pt idx="126">
                  <c:v>-9999</c:v>
                </c:pt>
                <c:pt idx="127">
                  <c:v>-9999</c:v>
                </c:pt>
                <c:pt idx="128">
                  <c:v>-9999</c:v>
                </c:pt>
                <c:pt idx="129">
                  <c:v>-9999</c:v>
                </c:pt>
                <c:pt idx="130">
                  <c:v>0.90738599999999969</c:v>
                </c:pt>
                <c:pt idx="131">
                  <c:v>0.8973839999999994</c:v>
                </c:pt>
                <c:pt idx="132">
                  <c:v>-9999</c:v>
                </c:pt>
                <c:pt idx="133">
                  <c:v>-9999</c:v>
                </c:pt>
                <c:pt idx="134">
                  <c:v>-9999</c:v>
                </c:pt>
                <c:pt idx="135">
                  <c:v>0.90912999999999999</c:v>
                </c:pt>
                <c:pt idx="136">
                  <c:v>0.85176200000000002</c:v>
                </c:pt>
                <c:pt idx="137">
                  <c:v>-9999</c:v>
                </c:pt>
                <c:pt idx="138">
                  <c:v>0.83634900000000034</c:v>
                </c:pt>
                <c:pt idx="139">
                  <c:v>0.83513199999999999</c:v>
                </c:pt>
                <c:pt idx="140">
                  <c:v>0.87642699999999996</c:v>
                </c:pt>
                <c:pt idx="141">
                  <c:v>-9999</c:v>
                </c:pt>
                <c:pt idx="142">
                  <c:v>0.83784899999999995</c:v>
                </c:pt>
                <c:pt idx="143">
                  <c:v>0.81017899999999998</c:v>
                </c:pt>
                <c:pt idx="144">
                  <c:v>0.82391499999999962</c:v>
                </c:pt>
                <c:pt idx="145">
                  <c:v>0.83135999999999999</c:v>
                </c:pt>
                <c:pt idx="146">
                  <c:v>0.80432899999999996</c:v>
                </c:pt>
                <c:pt idx="147">
                  <c:v>-9999</c:v>
                </c:pt>
                <c:pt idx="148">
                  <c:v>-9999</c:v>
                </c:pt>
                <c:pt idx="149">
                  <c:v>-9999</c:v>
                </c:pt>
                <c:pt idx="150">
                  <c:v>-9999</c:v>
                </c:pt>
                <c:pt idx="151">
                  <c:v>-9999</c:v>
                </c:pt>
                <c:pt idx="152">
                  <c:v>0.820577</c:v>
                </c:pt>
                <c:pt idx="153">
                  <c:v>0.76627100000000048</c:v>
                </c:pt>
                <c:pt idx="154">
                  <c:v>-9999</c:v>
                </c:pt>
                <c:pt idx="155">
                  <c:v>-9999</c:v>
                </c:pt>
                <c:pt idx="156">
                  <c:v>0.8511000000000003</c:v>
                </c:pt>
                <c:pt idx="157">
                  <c:v>0.76081299999999996</c:v>
                </c:pt>
                <c:pt idx="158">
                  <c:v>0.83127799999999996</c:v>
                </c:pt>
                <c:pt idx="159">
                  <c:v>0.78069500000000036</c:v>
                </c:pt>
                <c:pt idx="160">
                  <c:v>0.80238199999999971</c:v>
                </c:pt>
                <c:pt idx="161">
                  <c:v>0.74567399999999995</c:v>
                </c:pt>
                <c:pt idx="162">
                  <c:v>0.76995400000000036</c:v>
                </c:pt>
                <c:pt idx="163">
                  <c:v>-9999</c:v>
                </c:pt>
                <c:pt idx="164">
                  <c:v>0.67401800000000034</c:v>
                </c:pt>
                <c:pt idx="165">
                  <c:v>0.74974200000000035</c:v>
                </c:pt>
                <c:pt idx="166">
                  <c:v>0.66797300000000048</c:v>
                </c:pt>
                <c:pt idx="167">
                  <c:v>0.69038100000000002</c:v>
                </c:pt>
                <c:pt idx="168">
                  <c:v>-9999</c:v>
                </c:pt>
                <c:pt idx="169">
                  <c:v>-9999</c:v>
                </c:pt>
                <c:pt idx="170">
                  <c:v>-9999</c:v>
                </c:pt>
                <c:pt idx="171">
                  <c:v>0.59633699999999945</c:v>
                </c:pt>
                <c:pt idx="172">
                  <c:v>-9999</c:v>
                </c:pt>
                <c:pt idx="173">
                  <c:v>-9999</c:v>
                </c:pt>
                <c:pt idx="174">
                  <c:v>-9999</c:v>
                </c:pt>
                <c:pt idx="175">
                  <c:v>-9999</c:v>
                </c:pt>
                <c:pt idx="176">
                  <c:v>0.56872199999999995</c:v>
                </c:pt>
                <c:pt idx="177">
                  <c:v>-9999</c:v>
                </c:pt>
                <c:pt idx="178">
                  <c:v>-9999</c:v>
                </c:pt>
                <c:pt idx="179">
                  <c:v>-9999</c:v>
                </c:pt>
                <c:pt idx="180">
                  <c:v>0.43782600000000038</c:v>
                </c:pt>
                <c:pt idx="181">
                  <c:v>0.48368100000000008</c:v>
                </c:pt>
                <c:pt idx="182">
                  <c:v>0.46724299999999996</c:v>
                </c:pt>
                <c:pt idx="183">
                  <c:v>0.46542100000000008</c:v>
                </c:pt>
                <c:pt idx="184">
                  <c:v>0.39178300000000027</c:v>
                </c:pt>
                <c:pt idx="185">
                  <c:v>0.37610800000000016</c:v>
                </c:pt>
                <c:pt idx="186">
                  <c:v>0.38032500000000025</c:v>
                </c:pt>
                <c:pt idx="187">
                  <c:v>0.34957800000000017</c:v>
                </c:pt>
                <c:pt idx="188">
                  <c:v>0.37733600000000017</c:v>
                </c:pt>
                <c:pt idx="189">
                  <c:v>-9999</c:v>
                </c:pt>
                <c:pt idx="190">
                  <c:v>-9999</c:v>
                </c:pt>
                <c:pt idx="191">
                  <c:v>0.33222700000000027</c:v>
                </c:pt>
                <c:pt idx="192">
                  <c:v>-9999</c:v>
                </c:pt>
                <c:pt idx="193">
                  <c:v>-9999</c:v>
                </c:pt>
                <c:pt idx="194">
                  <c:v>-9999</c:v>
                </c:pt>
                <c:pt idx="195">
                  <c:v>0.2776300000000001</c:v>
                </c:pt>
                <c:pt idx="196">
                  <c:v>-9999</c:v>
                </c:pt>
                <c:pt idx="197">
                  <c:v>-9999</c:v>
                </c:pt>
                <c:pt idx="198">
                  <c:v>0.28060400000000002</c:v>
                </c:pt>
                <c:pt idx="199">
                  <c:v>-9999</c:v>
                </c:pt>
                <c:pt idx="200">
                  <c:v>-9999</c:v>
                </c:pt>
                <c:pt idx="201">
                  <c:v>-9999</c:v>
                </c:pt>
                <c:pt idx="202">
                  <c:v>0.27359700000000003</c:v>
                </c:pt>
                <c:pt idx="203">
                  <c:v>0.24069599999999999</c:v>
                </c:pt>
                <c:pt idx="204">
                  <c:v>0.25372100000000003</c:v>
                </c:pt>
                <c:pt idx="205">
                  <c:v>-9999</c:v>
                </c:pt>
                <c:pt idx="206">
                  <c:v>0.21912100000000001</c:v>
                </c:pt>
                <c:pt idx="207">
                  <c:v>0.18699500000000013</c:v>
                </c:pt>
                <c:pt idx="208">
                  <c:v>-9999</c:v>
                </c:pt>
                <c:pt idx="209">
                  <c:v>-9999</c:v>
                </c:pt>
                <c:pt idx="210">
                  <c:v>-9999</c:v>
                </c:pt>
                <c:pt idx="211">
                  <c:v>-9999</c:v>
                </c:pt>
                <c:pt idx="212">
                  <c:v>-9999</c:v>
                </c:pt>
                <c:pt idx="213">
                  <c:v>0.22264900000000001</c:v>
                </c:pt>
                <c:pt idx="214">
                  <c:v>0.20883499999999999</c:v>
                </c:pt>
              </c:numCache>
            </c:numRef>
          </c:yVal>
        </c:ser>
        <c:ser>
          <c:idx val="0"/>
          <c:order val="3"/>
          <c:tx>
            <c:v>corn_stages</c:v>
          </c:tx>
          <c:spPr>
            <a:ln w="28575">
              <a:noFill/>
            </a:ln>
          </c:spPr>
          <c:marker>
            <c:symbol val="none"/>
          </c:marker>
          <c:xVal>
            <c:numRef>
              <c:f>figs!$N$3:$N$9</c:f>
              <c:numCache>
                <c:formatCode>m/d/yyyy</c:formatCode>
                <c:ptCount val="7"/>
                <c:pt idx="0">
                  <c:v>40668</c:v>
                </c:pt>
                <c:pt idx="1">
                  <c:v>40685</c:v>
                </c:pt>
                <c:pt idx="2">
                  <c:v>40745</c:v>
                </c:pt>
                <c:pt idx="3">
                  <c:v>40773</c:v>
                </c:pt>
                <c:pt idx="4">
                  <c:v>40790</c:v>
                </c:pt>
                <c:pt idx="5">
                  <c:v>40804</c:v>
                </c:pt>
                <c:pt idx="6">
                  <c:v>40841</c:v>
                </c:pt>
              </c:numCache>
            </c:numRef>
          </c:xVal>
          <c:yVal>
            <c:numRef>
              <c:f>figs!$O$3:$O$9</c:f>
              <c:numCache>
                <c:formatCode>0.00</c:formatCode>
                <c:ptCount val="7"/>
                <c:pt idx="0">
                  <c:v>0.5</c:v>
                </c:pt>
                <c:pt idx="1">
                  <c:v>0.5</c:v>
                </c:pt>
                <c:pt idx="2">
                  <c:v>0.5</c:v>
                </c:pt>
                <c:pt idx="3">
                  <c:v>0.5</c:v>
                </c:pt>
                <c:pt idx="4">
                  <c:v>0.5</c:v>
                </c:pt>
                <c:pt idx="5">
                  <c:v>0.5</c:v>
                </c:pt>
                <c:pt idx="6">
                  <c:v>0.5</c:v>
                </c:pt>
              </c:numCache>
            </c:numRef>
          </c:yVal>
        </c:ser>
        <c:axId val="100768768"/>
        <c:axId val="100778752"/>
      </c:scatterChart>
      <c:valAx>
        <c:axId val="100768768"/>
        <c:scaling>
          <c:orientation val="minMax"/>
          <c:max val="40860"/>
          <c:min val="40634"/>
        </c:scaling>
        <c:axPos val="b"/>
        <c:numFmt formatCode="m/d;@" sourceLinked="0"/>
        <c:tickLblPos val="nextTo"/>
        <c:crossAx val="100778752"/>
        <c:crosses val="autoZero"/>
        <c:crossBetween val="midCat"/>
        <c:majorUnit val="30"/>
      </c:valAx>
      <c:valAx>
        <c:axId val="100778752"/>
        <c:scaling>
          <c:orientation val="minMax"/>
          <c:max val="1"/>
          <c:min val="0"/>
        </c:scaling>
        <c:axPos val="l"/>
        <c:majorGridlines/>
        <c:title>
          <c:tx>
            <c:rich>
              <a:bodyPr rot="-5400000" vert="horz"/>
              <a:lstStyle/>
              <a:p>
                <a:pPr>
                  <a:defRPr sz="1200"/>
                </a:pPr>
                <a:r>
                  <a:rPr lang="en-US" sz="1200"/>
                  <a:t>NDVI</a:t>
                </a:r>
              </a:p>
            </c:rich>
          </c:tx>
          <c:layout/>
        </c:title>
        <c:numFmt formatCode="0.0" sourceLinked="0"/>
        <c:tickLblPos val="nextTo"/>
        <c:crossAx val="100768768"/>
        <c:crosses val="autoZero"/>
        <c:crossBetween val="midCat"/>
        <c:majorUnit val="0.2"/>
      </c:valAx>
      <c:spPr>
        <a:noFill/>
        <a:ln w="25400">
          <a:solidFill>
            <a:sysClr val="windowText" lastClr="000000"/>
          </a:solidFill>
        </a:ln>
      </c:spPr>
    </c:plotArea>
    <c:plotVisOnly val="1"/>
  </c:chart>
  <c:spPr>
    <a:solidFill>
      <a:schemeClr val="accent1">
        <a:lumMod val="20000"/>
        <a:lumOff val="80000"/>
      </a:schemeClr>
    </a:solidFill>
  </c:sp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en-US"/>
  <c:chart>
    <c:autoTitleDeleted val="1"/>
    <c:plotArea>
      <c:layout>
        <c:manualLayout>
          <c:layoutTarget val="inner"/>
          <c:xMode val="edge"/>
          <c:yMode val="edge"/>
          <c:x val="0.13305072296489057"/>
          <c:y val="0.12933422754332374"/>
          <c:w val="0.80504418572175029"/>
          <c:h val="0.68403288705631027"/>
        </c:manualLayout>
      </c:layout>
      <c:scatterChart>
        <c:scatterStyle val="lineMarker"/>
        <c:ser>
          <c:idx val="0"/>
          <c:order val="0"/>
          <c:tx>
            <c:v>corn_stages</c:v>
          </c:tx>
          <c:spPr>
            <a:ln w="28575">
              <a:noFill/>
            </a:ln>
          </c:spPr>
          <c:marker>
            <c:symbol val="none"/>
          </c:marker>
          <c:errBars>
            <c:errDir val="y"/>
            <c:errBarType val="both"/>
            <c:errValType val="fixedVal"/>
            <c:val val="0.5"/>
          </c:errBars>
          <c:xVal>
            <c:numRef>
              <c:f>figs!$N$3:$N$9</c:f>
              <c:numCache>
                <c:formatCode>m/d/yyyy</c:formatCode>
                <c:ptCount val="7"/>
                <c:pt idx="0">
                  <c:v>40668</c:v>
                </c:pt>
                <c:pt idx="1">
                  <c:v>40685</c:v>
                </c:pt>
                <c:pt idx="2">
                  <c:v>40745</c:v>
                </c:pt>
                <c:pt idx="3">
                  <c:v>40773</c:v>
                </c:pt>
                <c:pt idx="4">
                  <c:v>40790</c:v>
                </c:pt>
                <c:pt idx="5">
                  <c:v>40804</c:v>
                </c:pt>
                <c:pt idx="6">
                  <c:v>40841</c:v>
                </c:pt>
              </c:numCache>
            </c:numRef>
          </c:xVal>
          <c:yVal>
            <c:numRef>
              <c:f>figs!$O$3:$O$9</c:f>
              <c:numCache>
                <c:formatCode>0.00</c:formatCode>
                <c:ptCount val="7"/>
                <c:pt idx="0">
                  <c:v>0.5</c:v>
                </c:pt>
                <c:pt idx="1">
                  <c:v>0.5</c:v>
                </c:pt>
                <c:pt idx="2">
                  <c:v>0.5</c:v>
                </c:pt>
                <c:pt idx="3">
                  <c:v>0.5</c:v>
                </c:pt>
                <c:pt idx="4">
                  <c:v>0.5</c:v>
                </c:pt>
                <c:pt idx="5">
                  <c:v>0.5</c:v>
                </c:pt>
                <c:pt idx="6">
                  <c:v>0.5</c:v>
                </c:pt>
              </c:numCache>
            </c:numRef>
          </c:yVal>
        </c:ser>
        <c:axId val="95953280"/>
        <c:axId val="95955200"/>
      </c:scatterChart>
      <c:valAx>
        <c:axId val="95953280"/>
        <c:scaling>
          <c:orientation val="minMax"/>
          <c:max val="40860"/>
          <c:min val="40634"/>
        </c:scaling>
        <c:axPos val="b"/>
        <c:title>
          <c:tx>
            <c:rich>
              <a:bodyPr/>
              <a:lstStyle/>
              <a:p>
                <a:pPr>
                  <a:defRPr sz="1200"/>
                </a:pPr>
                <a:r>
                  <a:rPr lang="en-US" sz="1200"/>
                  <a:t>Date</a:t>
                </a:r>
              </a:p>
            </c:rich>
          </c:tx>
          <c:layout/>
        </c:title>
        <c:numFmt formatCode="m/d;@" sourceLinked="0"/>
        <c:tickLblPos val="nextTo"/>
        <c:crossAx val="95955200"/>
        <c:crosses val="autoZero"/>
        <c:crossBetween val="midCat"/>
        <c:majorUnit val="30"/>
      </c:valAx>
      <c:valAx>
        <c:axId val="95955200"/>
        <c:scaling>
          <c:orientation val="minMax"/>
          <c:max val="1"/>
          <c:min val="0"/>
        </c:scaling>
        <c:delete val="1"/>
        <c:axPos val="l"/>
        <c:majorGridlines/>
        <c:numFmt formatCode="0.0" sourceLinked="0"/>
        <c:tickLblPos val="none"/>
        <c:crossAx val="95953280"/>
        <c:crosses val="autoZero"/>
        <c:crossBetween val="midCat"/>
        <c:majorUnit val="0.2"/>
      </c:valAx>
      <c:spPr>
        <a:noFill/>
        <a:ln w="25400">
          <a:solidFill>
            <a:sysClr val="windowText" lastClr="000000"/>
          </a:solidFill>
        </a:ln>
      </c:spPr>
    </c:plotArea>
    <c:plotVisOnly val="1"/>
  </c:chart>
  <c:spPr>
    <a:solidFill>
      <a:srgbClr val="FEB80A">
        <a:lumMod val="20000"/>
        <a:lumOff val="80000"/>
      </a:srgbClr>
    </a:solidFill>
  </c:spPr>
  <c:externalData r:id="rId1"/>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13305072296489057"/>
          <c:y val="0.12933422754332374"/>
          <c:w val="0.80504418572175007"/>
          <c:h val="0.68403288705631027"/>
        </c:manualLayout>
      </c:layout>
      <c:scatterChart>
        <c:scatterStyle val="lineMarker"/>
        <c:ser>
          <c:idx val="1"/>
          <c:order val="0"/>
          <c:tx>
            <c:v>Landsat</c:v>
          </c:tx>
          <c:marker>
            <c:symbol val="circle"/>
            <c:size val="6"/>
            <c:spPr>
              <a:solidFill>
                <a:sysClr val="windowText" lastClr="000000">
                  <a:lumMod val="50000"/>
                  <a:lumOff val="50000"/>
                </a:sysClr>
              </a:solidFill>
              <a:ln>
                <a:solidFill>
                  <a:schemeClr val="tx1">
                    <a:lumMod val="50000"/>
                    <a:lumOff val="50000"/>
                  </a:schemeClr>
                </a:solidFill>
              </a:ln>
            </c:spPr>
          </c:marker>
          <c:xVal>
            <c:numRef>
              <c:f>actual_Landsat!$B$92:$B$306</c:f>
              <c:numCache>
                <c:formatCode>m/d/yyyy</c:formatCode>
                <c:ptCount val="215"/>
                <c:pt idx="0">
                  <c:v>40634</c:v>
                </c:pt>
                <c:pt idx="1">
                  <c:v>40635</c:v>
                </c:pt>
                <c:pt idx="2">
                  <c:v>40636</c:v>
                </c:pt>
                <c:pt idx="3">
                  <c:v>40637</c:v>
                </c:pt>
                <c:pt idx="4">
                  <c:v>40638</c:v>
                </c:pt>
                <c:pt idx="5">
                  <c:v>40639</c:v>
                </c:pt>
                <c:pt idx="6">
                  <c:v>40640</c:v>
                </c:pt>
                <c:pt idx="7">
                  <c:v>40641</c:v>
                </c:pt>
                <c:pt idx="8">
                  <c:v>40642</c:v>
                </c:pt>
                <c:pt idx="9">
                  <c:v>40643</c:v>
                </c:pt>
                <c:pt idx="10">
                  <c:v>40644</c:v>
                </c:pt>
                <c:pt idx="11">
                  <c:v>40645</c:v>
                </c:pt>
                <c:pt idx="12">
                  <c:v>40646</c:v>
                </c:pt>
                <c:pt idx="13">
                  <c:v>40647</c:v>
                </c:pt>
                <c:pt idx="14">
                  <c:v>40648</c:v>
                </c:pt>
                <c:pt idx="15">
                  <c:v>40649</c:v>
                </c:pt>
                <c:pt idx="16">
                  <c:v>40650</c:v>
                </c:pt>
                <c:pt idx="17">
                  <c:v>40651</c:v>
                </c:pt>
                <c:pt idx="18">
                  <c:v>40652</c:v>
                </c:pt>
                <c:pt idx="19">
                  <c:v>40653</c:v>
                </c:pt>
                <c:pt idx="20">
                  <c:v>40654</c:v>
                </c:pt>
                <c:pt idx="21">
                  <c:v>40655</c:v>
                </c:pt>
                <c:pt idx="22">
                  <c:v>40656</c:v>
                </c:pt>
                <c:pt idx="23">
                  <c:v>40657</c:v>
                </c:pt>
                <c:pt idx="24">
                  <c:v>40658</c:v>
                </c:pt>
                <c:pt idx="25">
                  <c:v>40659</c:v>
                </c:pt>
                <c:pt idx="26">
                  <c:v>40660</c:v>
                </c:pt>
                <c:pt idx="27">
                  <c:v>40661</c:v>
                </c:pt>
                <c:pt idx="28">
                  <c:v>40662</c:v>
                </c:pt>
                <c:pt idx="29">
                  <c:v>40663</c:v>
                </c:pt>
                <c:pt idx="30">
                  <c:v>40664</c:v>
                </c:pt>
                <c:pt idx="31">
                  <c:v>40665</c:v>
                </c:pt>
                <c:pt idx="32">
                  <c:v>40666</c:v>
                </c:pt>
                <c:pt idx="33">
                  <c:v>40667</c:v>
                </c:pt>
                <c:pt idx="34">
                  <c:v>40668</c:v>
                </c:pt>
                <c:pt idx="35">
                  <c:v>40669</c:v>
                </c:pt>
                <c:pt idx="36">
                  <c:v>40670</c:v>
                </c:pt>
                <c:pt idx="37">
                  <c:v>40671</c:v>
                </c:pt>
                <c:pt idx="38">
                  <c:v>40672</c:v>
                </c:pt>
                <c:pt idx="39">
                  <c:v>40673</c:v>
                </c:pt>
                <c:pt idx="40">
                  <c:v>40674</c:v>
                </c:pt>
                <c:pt idx="41">
                  <c:v>40675</c:v>
                </c:pt>
                <c:pt idx="42">
                  <c:v>40676</c:v>
                </c:pt>
                <c:pt idx="43">
                  <c:v>40677</c:v>
                </c:pt>
                <c:pt idx="44">
                  <c:v>40678</c:v>
                </c:pt>
                <c:pt idx="45">
                  <c:v>40679</c:v>
                </c:pt>
                <c:pt idx="46">
                  <c:v>40680</c:v>
                </c:pt>
                <c:pt idx="47">
                  <c:v>40681</c:v>
                </c:pt>
                <c:pt idx="48">
                  <c:v>40682</c:v>
                </c:pt>
                <c:pt idx="49">
                  <c:v>40683</c:v>
                </c:pt>
                <c:pt idx="50">
                  <c:v>40684</c:v>
                </c:pt>
                <c:pt idx="51">
                  <c:v>40685</c:v>
                </c:pt>
                <c:pt idx="52">
                  <c:v>40686</c:v>
                </c:pt>
                <c:pt idx="53">
                  <c:v>40687</c:v>
                </c:pt>
                <c:pt idx="54">
                  <c:v>40688</c:v>
                </c:pt>
                <c:pt idx="55">
                  <c:v>40689</c:v>
                </c:pt>
                <c:pt idx="56">
                  <c:v>40690</c:v>
                </c:pt>
                <c:pt idx="57">
                  <c:v>40691</c:v>
                </c:pt>
                <c:pt idx="58">
                  <c:v>40692</c:v>
                </c:pt>
                <c:pt idx="59">
                  <c:v>40693</c:v>
                </c:pt>
                <c:pt idx="60">
                  <c:v>40694</c:v>
                </c:pt>
                <c:pt idx="61">
                  <c:v>40695</c:v>
                </c:pt>
                <c:pt idx="62">
                  <c:v>40696</c:v>
                </c:pt>
                <c:pt idx="63">
                  <c:v>40697</c:v>
                </c:pt>
                <c:pt idx="64">
                  <c:v>40698</c:v>
                </c:pt>
                <c:pt idx="65">
                  <c:v>40699</c:v>
                </c:pt>
                <c:pt idx="66">
                  <c:v>40700</c:v>
                </c:pt>
                <c:pt idx="67">
                  <c:v>40701</c:v>
                </c:pt>
                <c:pt idx="68">
                  <c:v>40702</c:v>
                </c:pt>
                <c:pt idx="69">
                  <c:v>40703</c:v>
                </c:pt>
                <c:pt idx="70">
                  <c:v>40704</c:v>
                </c:pt>
                <c:pt idx="71">
                  <c:v>40705</c:v>
                </c:pt>
                <c:pt idx="72">
                  <c:v>40706</c:v>
                </c:pt>
                <c:pt idx="73">
                  <c:v>40707</c:v>
                </c:pt>
                <c:pt idx="74">
                  <c:v>40708</c:v>
                </c:pt>
                <c:pt idx="75">
                  <c:v>40709</c:v>
                </c:pt>
                <c:pt idx="76">
                  <c:v>40710</c:v>
                </c:pt>
                <c:pt idx="77">
                  <c:v>40711</c:v>
                </c:pt>
                <c:pt idx="78">
                  <c:v>40712</c:v>
                </c:pt>
                <c:pt idx="79">
                  <c:v>40713</c:v>
                </c:pt>
                <c:pt idx="80">
                  <c:v>40714</c:v>
                </c:pt>
                <c:pt idx="81">
                  <c:v>40715</c:v>
                </c:pt>
                <c:pt idx="82">
                  <c:v>40716</c:v>
                </c:pt>
                <c:pt idx="83">
                  <c:v>40717</c:v>
                </c:pt>
                <c:pt idx="84">
                  <c:v>40718</c:v>
                </c:pt>
                <c:pt idx="85">
                  <c:v>40719</c:v>
                </c:pt>
                <c:pt idx="86">
                  <c:v>40720</c:v>
                </c:pt>
                <c:pt idx="87">
                  <c:v>40721</c:v>
                </c:pt>
                <c:pt idx="88">
                  <c:v>40722</c:v>
                </c:pt>
                <c:pt idx="89">
                  <c:v>40723</c:v>
                </c:pt>
                <c:pt idx="90">
                  <c:v>40724</c:v>
                </c:pt>
                <c:pt idx="91">
                  <c:v>40725</c:v>
                </c:pt>
                <c:pt idx="92">
                  <c:v>40726</c:v>
                </c:pt>
                <c:pt idx="93">
                  <c:v>40727</c:v>
                </c:pt>
                <c:pt idx="94">
                  <c:v>40728</c:v>
                </c:pt>
                <c:pt idx="95">
                  <c:v>40729</c:v>
                </c:pt>
                <c:pt idx="96">
                  <c:v>40730</c:v>
                </c:pt>
                <c:pt idx="97">
                  <c:v>40731</c:v>
                </c:pt>
                <c:pt idx="98">
                  <c:v>40732</c:v>
                </c:pt>
                <c:pt idx="99">
                  <c:v>40733</c:v>
                </c:pt>
                <c:pt idx="100">
                  <c:v>40734</c:v>
                </c:pt>
                <c:pt idx="101">
                  <c:v>40735</c:v>
                </c:pt>
                <c:pt idx="102">
                  <c:v>40736</c:v>
                </c:pt>
                <c:pt idx="103">
                  <c:v>40737</c:v>
                </c:pt>
                <c:pt idx="104">
                  <c:v>40738</c:v>
                </c:pt>
                <c:pt idx="105">
                  <c:v>40739</c:v>
                </c:pt>
                <c:pt idx="106">
                  <c:v>40740</c:v>
                </c:pt>
                <c:pt idx="107">
                  <c:v>40741</c:v>
                </c:pt>
                <c:pt idx="108">
                  <c:v>40742</c:v>
                </c:pt>
                <c:pt idx="109">
                  <c:v>40743</c:v>
                </c:pt>
                <c:pt idx="110">
                  <c:v>40744</c:v>
                </c:pt>
                <c:pt idx="111">
                  <c:v>40745</c:v>
                </c:pt>
                <c:pt idx="112">
                  <c:v>40746</c:v>
                </c:pt>
                <c:pt idx="113">
                  <c:v>40747</c:v>
                </c:pt>
                <c:pt idx="114">
                  <c:v>40748</c:v>
                </c:pt>
                <c:pt idx="115">
                  <c:v>40749</c:v>
                </c:pt>
                <c:pt idx="116">
                  <c:v>40750</c:v>
                </c:pt>
                <c:pt idx="117">
                  <c:v>40751</c:v>
                </c:pt>
                <c:pt idx="118">
                  <c:v>40752</c:v>
                </c:pt>
                <c:pt idx="119">
                  <c:v>40753</c:v>
                </c:pt>
                <c:pt idx="120">
                  <c:v>40754</c:v>
                </c:pt>
                <c:pt idx="121">
                  <c:v>40755</c:v>
                </c:pt>
                <c:pt idx="122">
                  <c:v>40756</c:v>
                </c:pt>
                <c:pt idx="123">
                  <c:v>40757</c:v>
                </c:pt>
                <c:pt idx="124">
                  <c:v>40758</c:v>
                </c:pt>
                <c:pt idx="125">
                  <c:v>40759</c:v>
                </c:pt>
                <c:pt idx="126">
                  <c:v>40760</c:v>
                </c:pt>
                <c:pt idx="127">
                  <c:v>40761</c:v>
                </c:pt>
                <c:pt idx="128">
                  <c:v>40762</c:v>
                </c:pt>
                <c:pt idx="129">
                  <c:v>40763</c:v>
                </c:pt>
                <c:pt idx="130">
                  <c:v>40764</c:v>
                </c:pt>
                <c:pt idx="131">
                  <c:v>40765</c:v>
                </c:pt>
                <c:pt idx="132">
                  <c:v>40766</c:v>
                </c:pt>
                <c:pt idx="133">
                  <c:v>40767</c:v>
                </c:pt>
                <c:pt idx="134">
                  <c:v>40768</c:v>
                </c:pt>
                <c:pt idx="135">
                  <c:v>40769</c:v>
                </c:pt>
                <c:pt idx="136">
                  <c:v>40770</c:v>
                </c:pt>
                <c:pt idx="137">
                  <c:v>40771</c:v>
                </c:pt>
                <c:pt idx="138">
                  <c:v>40772</c:v>
                </c:pt>
                <c:pt idx="139">
                  <c:v>40773</c:v>
                </c:pt>
                <c:pt idx="140">
                  <c:v>40774</c:v>
                </c:pt>
                <c:pt idx="141">
                  <c:v>40775</c:v>
                </c:pt>
                <c:pt idx="142">
                  <c:v>40776</c:v>
                </c:pt>
                <c:pt idx="143">
                  <c:v>40777</c:v>
                </c:pt>
                <c:pt idx="144">
                  <c:v>40778</c:v>
                </c:pt>
                <c:pt idx="145">
                  <c:v>40779</c:v>
                </c:pt>
                <c:pt idx="146">
                  <c:v>40780</c:v>
                </c:pt>
                <c:pt idx="147">
                  <c:v>40781</c:v>
                </c:pt>
                <c:pt idx="148">
                  <c:v>40782</c:v>
                </c:pt>
                <c:pt idx="149">
                  <c:v>40783</c:v>
                </c:pt>
                <c:pt idx="150">
                  <c:v>40784</c:v>
                </c:pt>
                <c:pt idx="151">
                  <c:v>40785</c:v>
                </c:pt>
                <c:pt idx="152">
                  <c:v>40786</c:v>
                </c:pt>
                <c:pt idx="153">
                  <c:v>40787</c:v>
                </c:pt>
                <c:pt idx="154">
                  <c:v>40788</c:v>
                </c:pt>
                <c:pt idx="155">
                  <c:v>40789</c:v>
                </c:pt>
                <c:pt idx="156">
                  <c:v>40790</c:v>
                </c:pt>
                <c:pt idx="157">
                  <c:v>40791</c:v>
                </c:pt>
                <c:pt idx="158">
                  <c:v>40792</c:v>
                </c:pt>
                <c:pt idx="159">
                  <c:v>40793</c:v>
                </c:pt>
                <c:pt idx="160">
                  <c:v>40794</c:v>
                </c:pt>
                <c:pt idx="161">
                  <c:v>40795</c:v>
                </c:pt>
                <c:pt idx="162">
                  <c:v>40796</c:v>
                </c:pt>
                <c:pt idx="163">
                  <c:v>40797</c:v>
                </c:pt>
                <c:pt idx="164">
                  <c:v>40798</c:v>
                </c:pt>
                <c:pt idx="165">
                  <c:v>40799</c:v>
                </c:pt>
                <c:pt idx="166">
                  <c:v>40800</c:v>
                </c:pt>
                <c:pt idx="167">
                  <c:v>40801</c:v>
                </c:pt>
                <c:pt idx="168">
                  <c:v>40802</c:v>
                </c:pt>
                <c:pt idx="169">
                  <c:v>40803</c:v>
                </c:pt>
                <c:pt idx="170">
                  <c:v>40804</c:v>
                </c:pt>
                <c:pt idx="171">
                  <c:v>40805</c:v>
                </c:pt>
                <c:pt idx="172">
                  <c:v>40806</c:v>
                </c:pt>
                <c:pt idx="173">
                  <c:v>40807</c:v>
                </c:pt>
                <c:pt idx="174">
                  <c:v>40808</c:v>
                </c:pt>
                <c:pt idx="175">
                  <c:v>40809</c:v>
                </c:pt>
                <c:pt idx="176">
                  <c:v>40810</c:v>
                </c:pt>
                <c:pt idx="177">
                  <c:v>40811</c:v>
                </c:pt>
                <c:pt idx="178">
                  <c:v>40812</c:v>
                </c:pt>
                <c:pt idx="179">
                  <c:v>40813</c:v>
                </c:pt>
                <c:pt idx="180">
                  <c:v>40814</c:v>
                </c:pt>
                <c:pt idx="181">
                  <c:v>40815</c:v>
                </c:pt>
                <c:pt idx="182">
                  <c:v>40816</c:v>
                </c:pt>
                <c:pt idx="183">
                  <c:v>40817</c:v>
                </c:pt>
                <c:pt idx="184">
                  <c:v>40818</c:v>
                </c:pt>
                <c:pt idx="185">
                  <c:v>40819</c:v>
                </c:pt>
                <c:pt idx="186">
                  <c:v>40820</c:v>
                </c:pt>
                <c:pt idx="187">
                  <c:v>40821</c:v>
                </c:pt>
                <c:pt idx="188">
                  <c:v>40822</c:v>
                </c:pt>
                <c:pt idx="189">
                  <c:v>40823</c:v>
                </c:pt>
                <c:pt idx="190">
                  <c:v>40824</c:v>
                </c:pt>
                <c:pt idx="191">
                  <c:v>40825</c:v>
                </c:pt>
                <c:pt idx="192">
                  <c:v>40826</c:v>
                </c:pt>
                <c:pt idx="193">
                  <c:v>40827</c:v>
                </c:pt>
                <c:pt idx="194">
                  <c:v>40828</c:v>
                </c:pt>
                <c:pt idx="195">
                  <c:v>40829</c:v>
                </c:pt>
                <c:pt idx="196">
                  <c:v>40830</c:v>
                </c:pt>
                <c:pt idx="197">
                  <c:v>40831</c:v>
                </c:pt>
                <c:pt idx="198">
                  <c:v>40832</c:v>
                </c:pt>
                <c:pt idx="199">
                  <c:v>40833</c:v>
                </c:pt>
                <c:pt idx="200">
                  <c:v>40834</c:v>
                </c:pt>
                <c:pt idx="201">
                  <c:v>40835</c:v>
                </c:pt>
                <c:pt idx="202">
                  <c:v>40836</c:v>
                </c:pt>
                <c:pt idx="203">
                  <c:v>40837</c:v>
                </c:pt>
                <c:pt idx="204">
                  <c:v>40838</c:v>
                </c:pt>
                <c:pt idx="205">
                  <c:v>40839</c:v>
                </c:pt>
                <c:pt idx="206">
                  <c:v>40840</c:v>
                </c:pt>
                <c:pt idx="207">
                  <c:v>40841</c:v>
                </c:pt>
                <c:pt idx="208">
                  <c:v>40842</c:v>
                </c:pt>
                <c:pt idx="209">
                  <c:v>40843</c:v>
                </c:pt>
                <c:pt idx="210">
                  <c:v>40844</c:v>
                </c:pt>
                <c:pt idx="211">
                  <c:v>40845</c:v>
                </c:pt>
                <c:pt idx="212">
                  <c:v>40846</c:v>
                </c:pt>
                <c:pt idx="213">
                  <c:v>40847</c:v>
                </c:pt>
                <c:pt idx="214">
                  <c:v>40848</c:v>
                </c:pt>
              </c:numCache>
            </c:numRef>
          </c:xVal>
          <c:yVal>
            <c:numRef>
              <c:f>actual_Landsat!$D$92:$D$306</c:f>
              <c:numCache>
                <c:formatCode>General</c:formatCode>
                <c:ptCount val="215"/>
                <c:pt idx="36">
                  <c:v>0.24133099999999999</c:v>
                </c:pt>
                <c:pt idx="60">
                  <c:v>0.23750000000000004</c:v>
                </c:pt>
                <c:pt idx="84">
                  <c:v>0.78950599999999971</c:v>
                </c:pt>
                <c:pt idx="92">
                  <c:v>0.84632700000000005</c:v>
                </c:pt>
                <c:pt idx="108">
                  <c:v>0.89892000000000005</c:v>
                </c:pt>
                <c:pt idx="124">
                  <c:v>0.91044199999999997</c:v>
                </c:pt>
                <c:pt idx="140">
                  <c:v>0.87740200000000002</c:v>
                </c:pt>
                <c:pt idx="156">
                  <c:v>0.82294100000000048</c:v>
                </c:pt>
                <c:pt idx="188">
                  <c:v>0.38270100000000001</c:v>
                </c:pt>
                <c:pt idx="204">
                  <c:v>0.25372100000000003</c:v>
                </c:pt>
              </c:numCache>
            </c:numRef>
          </c:yVal>
        </c:ser>
        <c:ser>
          <c:idx val="6"/>
          <c:order val="1"/>
          <c:tx>
            <c:v>Landsat_pair</c:v>
          </c:tx>
          <c:marker>
            <c:symbol val="circle"/>
            <c:size val="7"/>
            <c:spPr>
              <a:solidFill>
                <a:srgbClr val="FF0000"/>
              </a:solidFill>
            </c:spPr>
          </c:marker>
          <c:xVal>
            <c:numRef>
              <c:f>Landsat_pair!$B$92:$B$306</c:f>
              <c:numCache>
                <c:formatCode>m/d/yyyy</c:formatCode>
                <c:ptCount val="215"/>
                <c:pt idx="0">
                  <c:v>40634</c:v>
                </c:pt>
                <c:pt idx="1">
                  <c:v>40635</c:v>
                </c:pt>
                <c:pt idx="2">
                  <c:v>40636</c:v>
                </c:pt>
                <c:pt idx="3">
                  <c:v>40637</c:v>
                </c:pt>
                <c:pt idx="4">
                  <c:v>40638</c:v>
                </c:pt>
                <c:pt idx="5">
                  <c:v>40639</c:v>
                </c:pt>
                <c:pt idx="6">
                  <c:v>40640</c:v>
                </c:pt>
                <c:pt idx="7">
                  <c:v>40641</c:v>
                </c:pt>
                <c:pt idx="8">
                  <c:v>40642</c:v>
                </c:pt>
                <c:pt idx="9">
                  <c:v>40643</c:v>
                </c:pt>
                <c:pt idx="10">
                  <c:v>40644</c:v>
                </c:pt>
                <c:pt idx="11">
                  <c:v>40645</c:v>
                </c:pt>
                <c:pt idx="12">
                  <c:v>40646</c:v>
                </c:pt>
                <c:pt idx="13">
                  <c:v>40647</c:v>
                </c:pt>
                <c:pt idx="14">
                  <c:v>40648</c:v>
                </c:pt>
                <c:pt idx="15">
                  <c:v>40649</c:v>
                </c:pt>
                <c:pt idx="16">
                  <c:v>40650</c:v>
                </c:pt>
                <c:pt idx="17">
                  <c:v>40651</c:v>
                </c:pt>
                <c:pt idx="18">
                  <c:v>40652</c:v>
                </c:pt>
                <c:pt idx="19">
                  <c:v>40653</c:v>
                </c:pt>
                <c:pt idx="20">
                  <c:v>40654</c:v>
                </c:pt>
                <c:pt idx="21">
                  <c:v>40655</c:v>
                </c:pt>
                <c:pt idx="22">
                  <c:v>40656</c:v>
                </c:pt>
                <c:pt idx="23">
                  <c:v>40657</c:v>
                </c:pt>
                <c:pt idx="24">
                  <c:v>40658</c:v>
                </c:pt>
                <c:pt idx="25">
                  <c:v>40659</c:v>
                </c:pt>
                <c:pt idx="26">
                  <c:v>40660</c:v>
                </c:pt>
                <c:pt idx="27">
                  <c:v>40661</c:v>
                </c:pt>
                <c:pt idx="28">
                  <c:v>40662</c:v>
                </c:pt>
                <c:pt idx="29">
                  <c:v>40663</c:v>
                </c:pt>
                <c:pt idx="30">
                  <c:v>40664</c:v>
                </c:pt>
                <c:pt idx="31">
                  <c:v>40665</c:v>
                </c:pt>
                <c:pt idx="32">
                  <c:v>40666</c:v>
                </c:pt>
                <c:pt idx="33">
                  <c:v>40667</c:v>
                </c:pt>
                <c:pt idx="34">
                  <c:v>40668</c:v>
                </c:pt>
                <c:pt idx="35">
                  <c:v>40669</c:v>
                </c:pt>
                <c:pt idx="36">
                  <c:v>40670</c:v>
                </c:pt>
                <c:pt idx="37">
                  <c:v>40671</c:v>
                </c:pt>
                <c:pt idx="38">
                  <c:v>40672</c:v>
                </c:pt>
                <c:pt idx="39">
                  <c:v>40673</c:v>
                </c:pt>
                <c:pt idx="40">
                  <c:v>40674</c:v>
                </c:pt>
                <c:pt idx="41">
                  <c:v>40675</c:v>
                </c:pt>
                <c:pt idx="42">
                  <c:v>40676</c:v>
                </c:pt>
                <c:pt idx="43">
                  <c:v>40677</c:v>
                </c:pt>
                <c:pt idx="44">
                  <c:v>40678</c:v>
                </c:pt>
                <c:pt idx="45">
                  <c:v>40679</c:v>
                </c:pt>
                <c:pt idx="46">
                  <c:v>40680</c:v>
                </c:pt>
                <c:pt idx="47">
                  <c:v>40681</c:v>
                </c:pt>
                <c:pt idx="48">
                  <c:v>40682</c:v>
                </c:pt>
                <c:pt idx="49">
                  <c:v>40683</c:v>
                </c:pt>
                <c:pt idx="50">
                  <c:v>40684</c:v>
                </c:pt>
                <c:pt idx="51">
                  <c:v>40685</c:v>
                </c:pt>
                <c:pt idx="52">
                  <c:v>40686</c:v>
                </c:pt>
                <c:pt idx="53">
                  <c:v>40687</c:v>
                </c:pt>
                <c:pt idx="54">
                  <c:v>40688</c:v>
                </c:pt>
                <c:pt idx="55">
                  <c:v>40689</c:v>
                </c:pt>
                <c:pt idx="56">
                  <c:v>40690</c:v>
                </c:pt>
                <c:pt idx="57">
                  <c:v>40691</c:v>
                </c:pt>
                <c:pt idx="58">
                  <c:v>40692</c:v>
                </c:pt>
                <c:pt idx="59">
                  <c:v>40693</c:v>
                </c:pt>
                <c:pt idx="60">
                  <c:v>40694</c:v>
                </c:pt>
                <c:pt idx="61">
                  <c:v>40695</c:v>
                </c:pt>
                <c:pt idx="62">
                  <c:v>40696</c:v>
                </c:pt>
                <c:pt idx="63">
                  <c:v>40697</c:v>
                </c:pt>
                <c:pt idx="64">
                  <c:v>40698</c:v>
                </c:pt>
                <c:pt idx="65">
                  <c:v>40699</c:v>
                </c:pt>
                <c:pt idx="66">
                  <c:v>40700</c:v>
                </c:pt>
                <c:pt idx="67">
                  <c:v>40701</c:v>
                </c:pt>
                <c:pt idx="68">
                  <c:v>40702</c:v>
                </c:pt>
                <c:pt idx="69">
                  <c:v>40703</c:v>
                </c:pt>
                <c:pt idx="70">
                  <c:v>40704</c:v>
                </c:pt>
                <c:pt idx="71">
                  <c:v>40705</c:v>
                </c:pt>
                <c:pt idx="72">
                  <c:v>40706</c:v>
                </c:pt>
                <c:pt idx="73">
                  <c:v>40707</c:v>
                </c:pt>
                <c:pt idx="74">
                  <c:v>40708</c:v>
                </c:pt>
                <c:pt idx="75">
                  <c:v>40709</c:v>
                </c:pt>
                <c:pt idx="76">
                  <c:v>40710</c:v>
                </c:pt>
                <c:pt idx="77">
                  <c:v>40711</c:v>
                </c:pt>
                <c:pt idx="78">
                  <c:v>40712</c:v>
                </c:pt>
                <c:pt idx="79">
                  <c:v>40713</c:v>
                </c:pt>
                <c:pt idx="80">
                  <c:v>40714</c:v>
                </c:pt>
                <c:pt idx="81">
                  <c:v>40715</c:v>
                </c:pt>
                <c:pt idx="82">
                  <c:v>40716</c:v>
                </c:pt>
                <c:pt idx="83">
                  <c:v>40717</c:v>
                </c:pt>
                <c:pt idx="84">
                  <c:v>40718</c:v>
                </c:pt>
                <c:pt idx="85">
                  <c:v>40719</c:v>
                </c:pt>
                <c:pt idx="86">
                  <c:v>40720</c:v>
                </c:pt>
                <c:pt idx="87">
                  <c:v>40721</c:v>
                </c:pt>
                <c:pt idx="88">
                  <c:v>40722</c:v>
                </c:pt>
                <c:pt idx="89">
                  <c:v>40723</c:v>
                </c:pt>
                <c:pt idx="90">
                  <c:v>40724</c:v>
                </c:pt>
                <c:pt idx="91">
                  <c:v>40725</c:v>
                </c:pt>
                <c:pt idx="92">
                  <c:v>40726</c:v>
                </c:pt>
                <c:pt idx="93">
                  <c:v>40727</c:v>
                </c:pt>
                <c:pt idx="94">
                  <c:v>40728</c:v>
                </c:pt>
                <c:pt idx="95">
                  <c:v>40729</c:v>
                </c:pt>
                <c:pt idx="96">
                  <c:v>40730</c:v>
                </c:pt>
                <c:pt idx="97">
                  <c:v>40731</c:v>
                </c:pt>
                <c:pt idx="98">
                  <c:v>40732</c:v>
                </c:pt>
                <c:pt idx="99">
                  <c:v>40733</c:v>
                </c:pt>
                <c:pt idx="100">
                  <c:v>40734</c:v>
                </c:pt>
                <c:pt idx="101">
                  <c:v>40735</c:v>
                </c:pt>
                <c:pt idx="102">
                  <c:v>40736</c:v>
                </c:pt>
                <c:pt idx="103">
                  <c:v>40737</c:v>
                </c:pt>
                <c:pt idx="104">
                  <c:v>40738</c:v>
                </c:pt>
                <c:pt idx="105">
                  <c:v>40739</c:v>
                </c:pt>
                <c:pt idx="106">
                  <c:v>40740</c:v>
                </c:pt>
                <c:pt idx="107">
                  <c:v>40741</c:v>
                </c:pt>
                <c:pt idx="108">
                  <c:v>40742</c:v>
                </c:pt>
                <c:pt idx="109">
                  <c:v>40743</c:v>
                </c:pt>
                <c:pt idx="110">
                  <c:v>40744</c:v>
                </c:pt>
                <c:pt idx="111">
                  <c:v>40745</c:v>
                </c:pt>
                <c:pt idx="112">
                  <c:v>40746</c:v>
                </c:pt>
                <c:pt idx="113">
                  <c:v>40747</c:v>
                </c:pt>
                <c:pt idx="114">
                  <c:v>40748</c:v>
                </c:pt>
                <c:pt idx="115">
                  <c:v>40749</c:v>
                </c:pt>
                <c:pt idx="116">
                  <c:v>40750</c:v>
                </c:pt>
                <c:pt idx="117">
                  <c:v>40751</c:v>
                </c:pt>
                <c:pt idx="118">
                  <c:v>40752</c:v>
                </c:pt>
                <c:pt idx="119">
                  <c:v>40753</c:v>
                </c:pt>
                <c:pt idx="120">
                  <c:v>40754</c:v>
                </c:pt>
                <c:pt idx="121">
                  <c:v>40755</c:v>
                </c:pt>
                <c:pt idx="122">
                  <c:v>40756</c:v>
                </c:pt>
                <c:pt idx="123">
                  <c:v>40757</c:v>
                </c:pt>
                <c:pt idx="124">
                  <c:v>40758</c:v>
                </c:pt>
                <c:pt idx="125">
                  <c:v>40759</c:v>
                </c:pt>
                <c:pt idx="126">
                  <c:v>40760</c:v>
                </c:pt>
                <c:pt idx="127">
                  <c:v>40761</c:v>
                </c:pt>
                <c:pt idx="128">
                  <c:v>40762</c:v>
                </c:pt>
                <c:pt idx="129">
                  <c:v>40763</c:v>
                </c:pt>
                <c:pt idx="130">
                  <c:v>40764</c:v>
                </c:pt>
                <c:pt idx="131">
                  <c:v>40765</c:v>
                </c:pt>
                <c:pt idx="132">
                  <c:v>40766</c:v>
                </c:pt>
                <c:pt idx="133">
                  <c:v>40767</c:v>
                </c:pt>
                <c:pt idx="134">
                  <c:v>40768</c:v>
                </c:pt>
                <c:pt idx="135">
                  <c:v>40769</c:v>
                </c:pt>
                <c:pt idx="136">
                  <c:v>40770</c:v>
                </c:pt>
                <c:pt idx="137">
                  <c:v>40771</c:v>
                </c:pt>
                <c:pt idx="138">
                  <c:v>40772</c:v>
                </c:pt>
                <c:pt idx="139">
                  <c:v>40773</c:v>
                </c:pt>
                <c:pt idx="140">
                  <c:v>40774</c:v>
                </c:pt>
                <c:pt idx="141">
                  <c:v>40775</c:v>
                </c:pt>
                <c:pt idx="142">
                  <c:v>40776</c:v>
                </c:pt>
                <c:pt idx="143">
                  <c:v>40777</c:v>
                </c:pt>
                <c:pt idx="144">
                  <c:v>40778</c:v>
                </c:pt>
                <c:pt idx="145">
                  <c:v>40779</c:v>
                </c:pt>
                <c:pt idx="146">
                  <c:v>40780</c:v>
                </c:pt>
                <c:pt idx="147">
                  <c:v>40781</c:v>
                </c:pt>
                <c:pt idx="148">
                  <c:v>40782</c:v>
                </c:pt>
                <c:pt idx="149">
                  <c:v>40783</c:v>
                </c:pt>
                <c:pt idx="150">
                  <c:v>40784</c:v>
                </c:pt>
                <c:pt idx="151">
                  <c:v>40785</c:v>
                </c:pt>
                <c:pt idx="152">
                  <c:v>40786</c:v>
                </c:pt>
                <c:pt idx="153">
                  <c:v>40787</c:v>
                </c:pt>
                <c:pt idx="154">
                  <c:v>40788</c:v>
                </c:pt>
                <c:pt idx="155">
                  <c:v>40789</c:v>
                </c:pt>
                <c:pt idx="156">
                  <c:v>40790</c:v>
                </c:pt>
                <c:pt idx="157">
                  <c:v>40791</c:v>
                </c:pt>
                <c:pt idx="158">
                  <c:v>40792</c:v>
                </c:pt>
                <c:pt idx="159">
                  <c:v>40793</c:v>
                </c:pt>
                <c:pt idx="160">
                  <c:v>40794</c:v>
                </c:pt>
                <c:pt idx="161">
                  <c:v>40795</c:v>
                </c:pt>
                <c:pt idx="162">
                  <c:v>40796</c:v>
                </c:pt>
                <c:pt idx="163">
                  <c:v>40797</c:v>
                </c:pt>
                <c:pt idx="164">
                  <c:v>40798</c:v>
                </c:pt>
                <c:pt idx="165">
                  <c:v>40799</c:v>
                </c:pt>
                <c:pt idx="166">
                  <c:v>40800</c:v>
                </c:pt>
                <c:pt idx="167">
                  <c:v>40801</c:v>
                </c:pt>
                <c:pt idx="168">
                  <c:v>40802</c:v>
                </c:pt>
                <c:pt idx="169">
                  <c:v>40803</c:v>
                </c:pt>
                <c:pt idx="170">
                  <c:v>40804</c:v>
                </c:pt>
                <c:pt idx="171">
                  <c:v>40805</c:v>
                </c:pt>
                <c:pt idx="172">
                  <c:v>40806</c:v>
                </c:pt>
                <c:pt idx="173">
                  <c:v>40807</c:v>
                </c:pt>
                <c:pt idx="174">
                  <c:v>40808</c:v>
                </c:pt>
                <c:pt idx="175">
                  <c:v>40809</c:v>
                </c:pt>
                <c:pt idx="176">
                  <c:v>40810</c:v>
                </c:pt>
                <c:pt idx="177">
                  <c:v>40811</c:v>
                </c:pt>
                <c:pt idx="178">
                  <c:v>40812</c:v>
                </c:pt>
                <c:pt idx="179">
                  <c:v>40813</c:v>
                </c:pt>
                <c:pt idx="180">
                  <c:v>40814</c:v>
                </c:pt>
                <c:pt idx="181">
                  <c:v>40815</c:v>
                </c:pt>
                <c:pt idx="182">
                  <c:v>40816</c:v>
                </c:pt>
                <c:pt idx="183">
                  <c:v>40817</c:v>
                </c:pt>
                <c:pt idx="184">
                  <c:v>40818</c:v>
                </c:pt>
                <c:pt idx="185">
                  <c:v>40819</c:v>
                </c:pt>
                <c:pt idx="186">
                  <c:v>40820</c:v>
                </c:pt>
                <c:pt idx="187">
                  <c:v>40821</c:v>
                </c:pt>
                <c:pt idx="188">
                  <c:v>40822</c:v>
                </c:pt>
                <c:pt idx="189">
                  <c:v>40823</c:v>
                </c:pt>
                <c:pt idx="190">
                  <c:v>40824</c:v>
                </c:pt>
                <c:pt idx="191">
                  <c:v>40825</c:v>
                </c:pt>
                <c:pt idx="192">
                  <c:v>40826</c:v>
                </c:pt>
                <c:pt idx="193">
                  <c:v>40827</c:v>
                </c:pt>
                <c:pt idx="194">
                  <c:v>40828</c:v>
                </c:pt>
                <c:pt idx="195">
                  <c:v>40829</c:v>
                </c:pt>
                <c:pt idx="196">
                  <c:v>40830</c:v>
                </c:pt>
                <c:pt idx="197">
                  <c:v>40831</c:v>
                </c:pt>
                <c:pt idx="198">
                  <c:v>40832</c:v>
                </c:pt>
                <c:pt idx="199">
                  <c:v>40833</c:v>
                </c:pt>
                <c:pt idx="200">
                  <c:v>40834</c:v>
                </c:pt>
                <c:pt idx="201">
                  <c:v>40835</c:v>
                </c:pt>
                <c:pt idx="202">
                  <c:v>40836</c:v>
                </c:pt>
                <c:pt idx="203">
                  <c:v>40837</c:v>
                </c:pt>
                <c:pt idx="204">
                  <c:v>40838</c:v>
                </c:pt>
                <c:pt idx="205">
                  <c:v>40839</c:v>
                </c:pt>
                <c:pt idx="206">
                  <c:v>40840</c:v>
                </c:pt>
                <c:pt idx="207">
                  <c:v>40841</c:v>
                </c:pt>
                <c:pt idx="208">
                  <c:v>40842</c:v>
                </c:pt>
                <c:pt idx="209">
                  <c:v>40843</c:v>
                </c:pt>
                <c:pt idx="210">
                  <c:v>40844</c:v>
                </c:pt>
                <c:pt idx="211">
                  <c:v>40845</c:v>
                </c:pt>
                <c:pt idx="212">
                  <c:v>40846</c:v>
                </c:pt>
                <c:pt idx="213">
                  <c:v>40847</c:v>
                </c:pt>
                <c:pt idx="214">
                  <c:v>40848</c:v>
                </c:pt>
              </c:numCache>
            </c:numRef>
          </c:xVal>
          <c:yVal>
            <c:numRef>
              <c:f>Landsat_pair!$D$92:$D$306</c:f>
              <c:numCache>
                <c:formatCode>General</c:formatCode>
                <c:ptCount val="215"/>
                <c:pt idx="60">
                  <c:v>0.23750000000000004</c:v>
                </c:pt>
                <c:pt idx="92">
                  <c:v>0.84632700000000005</c:v>
                </c:pt>
                <c:pt idx="108">
                  <c:v>0.89892000000000005</c:v>
                </c:pt>
                <c:pt idx="124">
                  <c:v>0.91044199999999997</c:v>
                </c:pt>
                <c:pt idx="140">
                  <c:v>0.87740200000000002</c:v>
                </c:pt>
                <c:pt idx="188">
                  <c:v>0.38270100000000001</c:v>
                </c:pt>
              </c:numCache>
            </c:numRef>
          </c:yVal>
        </c:ser>
        <c:ser>
          <c:idx val="2"/>
          <c:order val="2"/>
          <c:tx>
            <c:v>starfm</c:v>
          </c:tx>
          <c:spPr>
            <a:ln>
              <a:noFill/>
            </a:ln>
          </c:spPr>
          <c:marker>
            <c:symbol val="plus"/>
            <c:size val="5"/>
            <c:spPr>
              <a:ln>
                <a:solidFill>
                  <a:schemeClr val="accent6"/>
                </a:solidFill>
              </a:ln>
            </c:spPr>
          </c:marker>
          <c:xVal>
            <c:numRef>
              <c:f>starfm_DL_fit!$B$92:$B$306</c:f>
              <c:numCache>
                <c:formatCode>m/d/yyyy</c:formatCode>
                <c:ptCount val="215"/>
                <c:pt idx="0">
                  <c:v>40634</c:v>
                </c:pt>
                <c:pt idx="1">
                  <c:v>40635</c:v>
                </c:pt>
                <c:pt idx="2">
                  <c:v>40636</c:v>
                </c:pt>
                <c:pt idx="3">
                  <c:v>40637</c:v>
                </c:pt>
                <c:pt idx="4">
                  <c:v>40638</c:v>
                </c:pt>
                <c:pt idx="5">
                  <c:v>40639</c:v>
                </c:pt>
                <c:pt idx="6">
                  <c:v>40640</c:v>
                </c:pt>
                <c:pt idx="7">
                  <c:v>40641</c:v>
                </c:pt>
                <c:pt idx="8">
                  <c:v>40642</c:v>
                </c:pt>
                <c:pt idx="9">
                  <c:v>40643</c:v>
                </c:pt>
                <c:pt idx="10">
                  <c:v>40644</c:v>
                </c:pt>
                <c:pt idx="11">
                  <c:v>40645</c:v>
                </c:pt>
                <c:pt idx="12">
                  <c:v>40646</c:v>
                </c:pt>
                <c:pt idx="13">
                  <c:v>40647</c:v>
                </c:pt>
                <c:pt idx="14">
                  <c:v>40648</c:v>
                </c:pt>
                <c:pt idx="15">
                  <c:v>40649</c:v>
                </c:pt>
                <c:pt idx="16">
                  <c:v>40650</c:v>
                </c:pt>
                <c:pt idx="17">
                  <c:v>40651</c:v>
                </c:pt>
                <c:pt idx="18">
                  <c:v>40652</c:v>
                </c:pt>
                <c:pt idx="19">
                  <c:v>40653</c:v>
                </c:pt>
                <c:pt idx="20">
                  <c:v>40654</c:v>
                </c:pt>
                <c:pt idx="21">
                  <c:v>40655</c:v>
                </c:pt>
                <c:pt idx="22">
                  <c:v>40656</c:v>
                </c:pt>
                <c:pt idx="23">
                  <c:v>40657</c:v>
                </c:pt>
                <c:pt idx="24">
                  <c:v>40658</c:v>
                </c:pt>
                <c:pt idx="25">
                  <c:v>40659</c:v>
                </c:pt>
                <c:pt idx="26">
                  <c:v>40660</c:v>
                </c:pt>
                <c:pt idx="27">
                  <c:v>40661</c:v>
                </c:pt>
                <c:pt idx="28">
                  <c:v>40662</c:v>
                </c:pt>
                <c:pt idx="29">
                  <c:v>40663</c:v>
                </c:pt>
                <c:pt idx="30">
                  <c:v>40664</c:v>
                </c:pt>
                <c:pt idx="31">
                  <c:v>40665</c:v>
                </c:pt>
                <c:pt idx="32">
                  <c:v>40666</c:v>
                </c:pt>
                <c:pt idx="33">
                  <c:v>40667</c:v>
                </c:pt>
                <c:pt idx="34">
                  <c:v>40668</c:v>
                </c:pt>
                <c:pt idx="35">
                  <c:v>40669</c:v>
                </c:pt>
                <c:pt idx="36">
                  <c:v>40670</c:v>
                </c:pt>
                <c:pt idx="37">
                  <c:v>40671</c:v>
                </c:pt>
                <c:pt idx="38">
                  <c:v>40672</c:v>
                </c:pt>
                <c:pt idx="39">
                  <c:v>40673</c:v>
                </c:pt>
                <c:pt idx="40">
                  <c:v>40674</c:v>
                </c:pt>
                <c:pt idx="41">
                  <c:v>40675</c:v>
                </c:pt>
                <c:pt idx="42">
                  <c:v>40676</c:v>
                </c:pt>
                <c:pt idx="43">
                  <c:v>40677</c:v>
                </c:pt>
                <c:pt idx="44">
                  <c:v>40678</c:v>
                </c:pt>
                <c:pt idx="45">
                  <c:v>40679</c:v>
                </c:pt>
                <c:pt idx="46">
                  <c:v>40680</c:v>
                </c:pt>
                <c:pt idx="47">
                  <c:v>40681</c:v>
                </c:pt>
                <c:pt idx="48">
                  <c:v>40682</c:v>
                </c:pt>
                <c:pt idx="49">
                  <c:v>40683</c:v>
                </c:pt>
                <c:pt idx="50">
                  <c:v>40684</c:v>
                </c:pt>
                <c:pt idx="51">
                  <c:v>40685</c:v>
                </c:pt>
                <c:pt idx="52">
                  <c:v>40686</c:v>
                </c:pt>
                <c:pt idx="53">
                  <c:v>40687</c:v>
                </c:pt>
                <c:pt idx="54">
                  <c:v>40688</c:v>
                </c:pt>
                <c:pt idx="55">
                  <c:v>40689</c:v>
                </c:pt>
                <c:pt idx="56">
                  <c:v>40690</c:v>
                </c:pt>
                <c:pt idx="57">
                  <c:v>40691</c:v>
                </c:pt>
                <c:pt idx="58">
                  <c:v>40692</c:v>
                </c:pt>
                <c:pt idx="59">
                  <c:v>40693</c:v>
                </c:pt>
                <c:pt idx="60">
                  <c:v>40694</c:v>
                </c:pt>
                <c:pt idx="61">
                  <c:v>40695</c:v>
                </c:pt>
                <c:pt idx="62">
                  <c:v>40696</c:v>
                </c:pt>
                <c:pt idx="63">
                  <c:v>40697</c:v>
                </c:pt>
                <c:pt idx="64">
                  <c:v>40698</c:v>
                </c:pt>
                <c:pt idx="65">
                  <c:v>40699</c:v>
                </c:pt>
                <c:pt idx="66">
                  <c:v>40700</c:v>
                </c:pt>
                <c:pt idx="67">
                  <c:v>40701</c:v>
                </c:pt>
                <c:pt idx="68">
                  <c:v>40702</c:v>
                </c:pt>
                <c:pt idx="69">
                  <c:v>40703</c:v>
                </c:pt>
                <c:pt idx="70">
                  <c:v>40704</c:v>
                </c:pt>
                <c:pt idx="71">
                  <c:v>40705</c:v>
                </c:pt>
                <c:pt idx="72">
                  <c:v>40706</c:v>
                </c:pt>
                <c:pt idx="73">
                  <c:v>40707</c:v>
                </c:pt>
                <c:pt idx="74">
                  <c:v>40708</c:v>
                </c:pt>
                <c:pt idx="75">
                  <c:v>40709</c:v>
                </c:pt>
                <c:pt idx="76">
                  <c:v>40710</c:v>
                </c:pt>
                <c:pt idx="77">
                  <c:v>40711</c:v>
                </c:pt>
                <c:pt idx="78">
                  <c:v>40712</c:v>
                </c:pt>
                <c:pt idx="79">
                  <c:v>40713</c:v>
                </c:pt>
                <c:pt idx="80">
                  <c:v>40714</c:v>
                </c:pt>
                <c:pt idx="81">
                  <c:v>40715</c:v>
                </c:pt>
                <c:pt idx="82">
                  <c:v>40716</c:v>
                </c:pt>
                <c:pt idx="83">
                  <c:v>40717</c:v>
                </c:pt>
                <c:pt idx="84">
                  <c:v>40718</c:v>
                </c:pt>
                <c:pt idx="85">
                  <c:v>40719</c:v>
                </c:pt>
                <c:pt idx="86">
                  <c:v>40720</c:v>
                </c:pt>
                <c:pt idx="87">
                  <c:v>40721</c:v>
                </c:pt>
                <c:pt idx="88">
                  <c:v>40722</c:v>
                </c:pt>
                <c:pt idx="89">
                  <c:v>40723</c:v>
                </c:pt>
                <c:pt idx="90">
                  <c:v>40724</c:v>
                </c:pt>
                <c:pt idx="91">
                  <c:v>40725</c:v>
                </c:pt>
                <c:pt idx="92">
                  <c:v>40726</c:v>
                </c:pt>
                <c:pt idx="93">
                  <c:v>40727</c:v>
                </c:pt>
                <c:pt idx="94">
                  <c:v>40728</c:v>
                </c:pt>
                <c:pt idx="95">
                  <c:v>40729</c:v>
                </c:pt>
                <c:pt idx="96">
                  <c:v>40730</c:v>
                </c:pt>
                <c:pt idx="97">
                  <c:v>40731</c:v>
                </c:pt>
                <c:pt idx="98">
                  <c:v>40732</c:v>
                </c:pt>
                <c:pt idx="99">
                  <c:v>40733</c:v>
                </c:pt>
                <c:pt idx="100">
                  <c:v>40734</c:v>
                </c:pt>
                <c:pt idx="101">
                  <c:v>40735</c:v>
                </c:pt>
                <c:pt idx="102">
                  <c:v>40736</c:v>
                </c:pt>
                <c:pt idx="103">
                  <c:v>40737</c:v>
                </c:pt>
                <c:pt idx="104">
                  <c:v>40738</c:v>
                </c:pt>
                <c:pt idx="105">
                  <c:v>40739</c:v>
                </c:pt>
                <c:pt idx="106">
                  <c:v>40740</c:v>
                </c:pt>
                <c:pt idx="107">
                  <c:v>40741</c:v>
                </c:pt>
                <c:pt idx="108">
                  <c:v>40742</c:v>
                </c:pt>
                <c:pt idx="109">
                  <c:v>40743</c:v>
                </c:pt>
                <c:pt idx="110">
                  <c:v>40744</c:v>
                </c:pt>
                <c:pt idx="111">
                  <c:v>40745</c:v>
                </c:pt>
                <c:pt idx="112">
                  <c:v>40746</c:v>
                </c:pt>
                <c:pt idx="113">
                  <c:v>40747</c:v>
                </c:pt>
                <c:pt idx="114">
                  <c:v>40748</c:v>
                </c:pt>
                <c:pt idx="115">
                  <c:v>40749</c:v>
                </c:pt>
                <c:pt idx="116">
                  <c:v>40750</c:v>
                </c:pt>
                <c:pt idx="117">
                  <c:v>40751</c:v>
                </c:pt>
                <c:pt idx="118">
                  <c:v>40752</c:v>
                </c:pt>
                <c:pt idx="119">
                  <c:v>40753</c:v>
                </c:pt>
                <c:pt idx="120">
                  <c:v>40754</c:v>
                </c:pt>
                <c:pt idx="121">
                  <c:v>40755</c:v>
                </c:pt>
                <c:pt idx="122">
                  <c:v>40756</c:v>
                </c:pt>
                <c:pt idx="123">
                  <c:v>40757</c:v>
                </c:pt>
                <c:pt idx="124">
                  <c:v>40758</c:v>
                </c:pt>
                <c:pt idx="125">
                  <c:v>40759</c:v>
                </c:pt>
                <c:pt idx="126">
                  <c:v>40760</c:v>
                </c:pt>
                <c:pt idx="127">
                  <c:v>40761</c:v>
                </c:pt>
                <c:pt idx="128">
                  <c:v>40762</c:v>
                </c:pt>
                <c:pt idx="129">
                  <c:v>40763</c:v>
                </c:pt>
                <c:pt idx="130">
                  <c:v>40764</c:v>
                </c:pt>
                <c:pt idx="131">
                  <c:v>40765</c:v>
                </c:pt>
                <c:pt idx="132">
                  <c:v>40766</c:v>
                </c:pt>
                <c:pt idx="133">
                  <c:v>40767</c:v>
                </c:pt>
                <c:pt idx="134">
                  <c:v>40768</c:v>
                </c:pt>
                <c:pt idx="135">
                  <c:v>40769</c:v>
                </c:pt>
                <c:pt idx="136">
                  <c:v>40770</c:v>
                </c:pt>
                <c:pt idx="137">
                  <c:v>40771</c:v>
                </c:pt>
                <c:pt idx="138">
                  <c:v>40772</c:v>
                </c:pt>
                <c:pt idx="139">
                  <c:v>40773</c:v>
                </c:pt>
                <c:pt idx="140">
                  <c:v>40774</c:v>
                </c:pt>
                <c:pt idx="141">
                  <c:v>40775</c:v>
                </c:pt>
                <c:pt idx="142">
                  <c:v>40776</c:v>
                </c:pt>
                <c:pt idx="143">
                  <c:v>40777</c:v>
                </c:pt>
                <c:pt idx="144">
                  <c:v>40778</c:v>
                </c:pt>
                <c:pt idx="145">
                  <c:v>40779</c:v>
                </c:pt>
                <c:pt idx="146">
                  <c:v>40780</c:v>
                </c:pt>
                <c:pt idx="147">
                  <c:v>40781</c:v>
                </c:pt>
                <c:pt idx="148">
                  <c:v>40782</c:v>
                </c:pt>
                <c:pt idx="149">
                  <c:v>40783</c:v>
                </c:pt>
                <c:pt idx="150">
                  <c:v>40784</c:v>
                </c:pt>
                <c:pt idx="151">
                  <c:v>40785</c:v>
                </c:pt>
                <c:pt idx="152">
                  <c:v>40786</c:v>
                </c:pt>
                <c:pt idx="153">
                  <c:v>40787</c:v>
                </c:pt>
                <c:pt idx="154">
                  <c:v>40788</c:v>
                </c:pt>
                <c:pt idx="155">
                  <c:v>40789</c:v>
                </c:pt>
                <c:pt idx="156">
                  <c:v>40790</c:v>
                </c:pt>
                <c:pt idx="157">
                  <c:v>40791</c:v>
                </c:pt>
                <c:pt idx="158">
                  <c:v>40792</c:v>
                </c:pt>
                <c:pt idx="159">
                  <c:v>40793</c:v>
                </c:pt>
                <c:pt idx="160">
                  <c:v>40794</c:v>
                </c:pt>
                <c:pt idx="161">
                  <c:v>40795</c:v>
                </c:pt>
                <c:pt idx="162">
                  <c:v>40796</c:v>
                </c:pt>
                <c:pt idx="163">
                  <c:v>40797</c:v>
                </c:pt>
                <c:pt idx="164">
                  <c:v>40798</c:v>
                </c:pt>
                <c:pt idx="165">
                  <c:v>40799</c:v>
                </c:pt>
                <c:pt idx="166">
                  <c:v>40800</c:v>
                </c:pt>
                <c:pt idx="167">
                  <c:v>40801</c:v>
                </c:pt>
                <c:pt idx="168">
                  <c:v>40802</c:v>
                </c:pt>
                <c:pt idx="169">
                  <c:v>40803</c:v>
                </c:pt>
                <c:pt idx="170">
                  <c:v>40804</c:v>
                </c:pt>
                <c:pt idx="171">
                  <c:v>40805</c:v>
                </c:pt>
                <c:pt idx="172">
                  <c:v>40806</c:v>
                </c:pt>
                <c:pt idx="173">
                  <c:v>40807</c:v>
                </c:pt>
                <c:pt idx="174">
                  <c:v>40808</c:v>
                </c:pt>
                <c:pt idx="175">
                  <c:v>40809</c:v>
                </c:pt>
                <c:pt idx="176">
                  <c:v>40810</c:v>
                </c:pt>
                <c:pt idx="177">
                  <c:v>40811</c:v>
                </c:pt>
                <c:pt idx="178">
                  <c:v>40812</c:v>
                </c:pt>
                <c:pt idx="179">
                  <c:v>40813</c:v>
                </c:pt>
                <c:pt idx="180">
                  <c:v>40814</c:v>
                </c:pt>
                <c:pt idx="181">
                  <c:v>40815</c:v>
                </c:pt>
                <c:pt idx="182">
                  <c:v>40816</c:v>
                </c:pt>
                <c:pt idx="183">
                  <c:v>40817</c:v>
                </c:pt>
                <c:pt idx="184">
                  <c:v>40818</c:v>
                </c:pt>
                <c:pt idx="185">
                  <c:v>40819</c:v>
                </c:pt>
                <c:pt idx="186">
                  <c:v>40820</c:v>
                </c:pt>
                <c:pt idx="187">
                  <c:v>40821</c:v>
                </c:pt>
                <c:pt idx="188">
                  <c:v>40822</c:v>
                </c:pt>
                <c:pt idx="189">
                  <c:v>40823</c:v>
                </c:pt>
                <c:pt idx="190">
                  <c:v>40824</c:v>
                </c:pt>
                <c:pt idx="191">
                  <c:v>40825</c:v>
                </c:pt>
                <c:pt idx="192">
                  <c:v>40826</c:v>
                </c:pt>
                <c:pt idx="193">
                  <c:v>40827</c:v>
                </c:pt>
                <c:pt idx="194">
                  <c:v>40828</c:v>
                </c:pt>
                <c:pt idx="195">
                  <c:v>40829</c:v>
                </c:pt>
                <c:pt idx="196">
                  <c:v>40830</c:v>
                </c:pt>
                <c:pt idx="197">
                  <c:v>40831</c:v>
                </c:pt>
                <c:pt idx="198">
                  <c:v>40832</c:v>
                </c:pt>
                <c:pt idx="199">
                  <c:v>40833</c:v>
                </c:pt>
                <c:pt idx="200">
                  <c:v>40834</c:v>
                </c:pt>
                <c:pt idx="201">
                  <c:v>40835</c:v>
                </c:pt>
                <c:pt idx="202">
                  <c:v>40836</c:v>
                </c:pt>
                <c:pt idx="203">
                  <c:v>40837</c:v>
                </c:pt>
                <c:pt idx="204">
                  <c:v>40838</c:v>
                </c:pt>
                <c:pt idx="205">
                  <c:v>40839</c:v>
                </c:pt>
                <c:pt idx="206">
                  <c:v>40840</c:v>
                </c:pt>
                <c:pt idx="207">
                  <c:v>40841</c:v>
                </c:pt>
                <c:pt idx="208">
                  <c:v>40842</c:v>
                </c:pt>
                <c:pt idx="209">
                  <c:v>40843</c:v>
                </c:pt>
                <c:pt idx="210">
                  <c:v>40844</c:v>
                </c:pt>
                <c:pt idx="211">
                  <c:v>40845</c:v>
                </c:pt>
                <c:pt idx="212">
                  <c:v>40846</c:v>
                </c:pt>
                <c:pt idx="213">
                  <c:v>40847</c:v>
                </c:pt>
                <c:pt idx="214">
                  <c:v>40848</c:v>
                </c:pt>
              </c:numCache>
            </c:numRef>
          </c:xVal>
          <c:yVal>
            <c:numRef>
              <c:f>starfm_DL_fit!$E$92:$E$306</c:f>
              <c:numCache>
                <c:formatCode>General</c:formatCode>
                <c:ptCount val="215"/>
                <c:pt idx="0">
                  <c:v>-9999</c:v>
                </c:pt>
                <c:pt idx="1">
                  <c:v>0.15246600000000013</c:v>
                </c:pt>
                <c:pt idx="2">
                  <c:v>-9999</c:v>
                </c:pt>
                <c:pt idx="3">
                  <c:v>-9999</c:v>
                </c:pt>
                <c:pt idx="4">
                  <c:v>0.16395100000000001</c:v>
                </c:pt>
                <c:pt idx="5">
                  <c:v>-9999</c:v>
                </c:pt>
                <c:pt idx="6">
                  <c:v>-9999</c:v>
                </c:pt>
                <c:pt idx="7">
                  <c:v>-9999</c:v>
                </c:pt>
                <c:pt idx="8">
                  <c:v>-9999</c:v>
                </c:pt>
                <c:pt idx="9">
                  <c:v>0.14503099999999999</c:v>
                </c:pt>
                <c:pt idx="10">
                  <c:v>0.1931759999999999</c:v>
                </c:pt>
                <c:pt idx="11">
                  <c:v>-9999</c:v>
                </c:pt>
                <c:pt idx="12">
                  <c:v>-9999</c:v>
                </c:pt>
                <c:pt idx="13">
                  <c:v>-9999</c:v>
                </c:pt>
                <c:pt idx="14">
                  <c:v>-9999</c:v>
                </c:pt>
                <c:pt idx="15">
                  <c:v>-9999</c:v>
                </c:pt>
                <c:pt idx="16">
                  <c:v>-9999</c:v>
                </c:pt>
                <c:pt idx="17">
                  <c:v>-9999</c:v>
                </c:pt>
                <c:pt idx="18">
                  <c:v>-9999</c:v>
                </c:pt>
                <c:pt idx="19">
                  <c:v>-9999</c:v>
                </c:pt>
                <c:pt idx="20">
                  <c:v>-9999</c:v>
                </c:pt>
                <c:pt idx="21">
                  <c:v>-9999</c:v>
                </c:pt>
                <c:pt idx="22">
                  <c:v>-9999</c:v>
                </c:pt>
                <c:pt idx="23">
                  <c:v>-9999</c:v>
                </c:pt>
                <c:pt idx="24">
                  <c:v>-9999</c:v>
                </c:pt>
                <c:pt idx="25">
                  <c:v>-9999</c:v>
                </c:pt>
                <c:pt idx="26">
                  <c:v>-9999</c:v>
                </c:pt>
                <c:pt idx="27">
                  <c:v>-9999</c:v>
                </c:pt>
                <c:pt idx="28">
                  <c:v>-9999</c:v>
                </c:pt>
                <c:pt idx="29">
                  <c:v>-9999</c:v>
                </c:pt>
                <c:pt idx="30">
                  <c:v>0.17155899999999999</c:v>
                </c:pt>
                <c:pt idx="31">
                  <c:v>0.162689</c:v>
                </c:pt>
                <c:pt idx="32">
                  <c:v>-9999</c:v>
                </c:pt>
                <c:pt idx="33">
                  <c:v>-9999</c:v>
                </c:pt>
                <c:pt idx="34">
                  <c:v>-9999</c:v>
                </c:pt>
                <c:pt idx="35">
                  <c:v>-9999</c:v>
                </c:pt>
                <c:pt idx="36">
                  <c:v>0.22685900000000001</c:v>
                </c:pt>
                <c:pt idx="37">
                  <c:v>-9999</c:v>
                </c:pt>
                <c:pt idx="38">
                  <c:v>-9999</c:v>
                </c:pt>
                <c:pt idx="39">
                  <c:v>0.15543700000000013</c:v>
                </c:pt>
                <c:pt idx="40">
                  <c:v>-9999</c:v>
                </c:pt>
                <c:pt idx="41">
                  <c:v>0.14338600000000001</c:v>
                </c:pt>
                <c:pt idx="42">
                  <c:v>-9999</c:v>
                </c:pt>
                <c:pt idx="43">
                  <c:v>-9999</c:v>
                </c:pt>
                <c:pt idx="44">
                  <c:v>-9999</c:v>
                </c:pt>
                <c:pt idx="45">
                  <c:v>0.16696200000000008</c:v>
                </c:pt>
                <c:pt idx="46">
                  <c:v>0.15359700000000012</c:v>
                </c:pt>
                <c:pt idx="47">
                  <c:v>0.17006099999999999</c:v>
                </c:pt>
                <c:pt idx="48">
                  <c:v>-9999</c:v>
                </c:pt>
                <c:pt idx="49">
                  <c:v>-9999</c:v>
                </c:pt>
                <c:pt idx="50">
                  <c:v>-9999</c:v>
                </c:pt>
                <c:pt idx="51">
                  <c:v>-9999</c:v>
                </c:pt>
                <c:pt idx="52">
                  <c:v>-9999</c:v>
                </c:pt>
                <c:pt idx="53">
                  <c:v>-9999</c:v>
                </c:pt>
                <c:pt idx="54">
                  <c:v>-9999</c:v>
                </c:pt>
                <c:pt idx="55">
                  <c:v>-9999</c:v>
                </c:pt>
                <c:pt idx="56">
                  <c:v>-9999</c:v>
                </c:pt>
                <c:pt idx="57">
                  <c:v>-9999</c:v>
                </c:pt>
                <c:pt idx="58">
                  <c:v>-9999</c:v>
                </c:pt>
                <c:pt idx="59">
                  <c:v>-9999</c:v>
                </c:pt>
                <c:pt idx="60">
                  <c:v>0.22713900000000001</c:v>
                </c:pt>
                <c:pt idx="61">
                  <c:v>0.20256399999999999</c:v>
                </c:pt>
                <c:pt idx="62">
                  <c:v>-9999</c:v>
                </c:pt>
                <c:pt idx="63">
                  <c:v>0.22415099999999991</c:v>
                </c:pt>
                <c:pt idx="64">
                  <c:v>-9999</c:v>
                </c:pt>
                <c:pt idx="65">
                  <c:v>0.27136200000000021</c:v>
                </c:pt>
                <c:pt idx="66">
                  <c:v>0.24443300000000012</c:v>
                </c:pt>
                <c:pt idx="67">
                  <c:v>0.28489200000000015</c:v>
                </c:pt>
                <c:pt idx="68">
                  <c:v>0.26788900000000027</c:v>
                </c:pt>
                <c:pt idx="69">
                  <c:v>-9999</c:v>
                </c:pt>
                <c:pt idx="70">
                  <c:v>-9999</c:v>
                </c:pt>
                <c:pt idx="71">
                  <c:v>-9999</c:v>
                </c:pt>
                <c:pt idx="72">
                  <c:v>-9999</c:v>
                </c:pt>
                <c:pt idx="73">
                  <c:v>-9999</c:v>
                </c:pt>
                <c:pt idx="74">
                  <c:v>-9999</c:v>
                </c:pt>
                <c:pt idx="75">
                  <c:v>-9999</c:v>
                </c:pt>
                <c:pt idx="76">
                  <c:v>-9999</c:v>
                </c:pt>
                <c:pt idx="77">
                  <c:v>-9999</c:v>
                </c:pt>
                <c:pt idx="78">
                  <c:v>-9999</c:v>
                </c:pt>
                <c:pt idx="79">
                  <c:v>-9999</c:v>
                </c:pt>
                <c:pt idx="80">
                  <c:v>0.68007399999999996</c:v>
                </c:pt>
                <c:pt idx="81">
                  <c:v>-9999</c:v>
                </c:pt>
                <c:pt idx="82">
                  <c:v>-9999</c:v>
                </c:pt>
                <c:pt idx="83">
                  <c:v>-9999</c:v>
                </c:pt>
                <c:pt idx="84">
                  <c:v>0.76897100000000052</c:v>
                </c:pt>
                <c:pt idx="85">
                  <c:v>-9999</c:v>
                </c:pt>
                <c:pt idx="86">
                  <c:v>0.76157300000000039</c:v>
                </c:pt>
                <c:pt idx="87">
                  <c:v>-9999</c:v>
                </c:pt>
                <c:pt idx="88">
                  <c:v>0.76589800000000052</c:v>
                </c:pt>
                <c:pt idx="89">
                  <c:v>0.77955099999999999</c:v>
                </c:pt>
                <c:pt idx="90">
                  <c:v>0.81818199999999996</c:v>
                </c:pt>
                <c:pt idx="91">
                  <c:v>0.80393099999999962</c:v>
                </c:pt>
                <c:pt idx="92">
                  <c:v>0.84753000000000001</c:v>
                </c:pt>
                <c:pt idx="93">
                  <c:v>-9999</c:v>
                </c:pt>
                <c:pt idx="94">
                  <c:v>0.85015200000000002</c:v>
                </c:pt>
                <c:pt idx="95">
                  <c:v>-9999</c:v>
                </c:pt>
                <c:pt idx="96">
                  <c:v>-9999</c:v>
                </c:pt>
                <c:pt idx="97">
                  <c:v>-9999</c:v>
                </c:pt>
                <c:pt idx="98">
                  <c:v>0.8707470000000006</c:v>
                </c:pt>
                <c:pt idx="99">
                  <c:v>-9999</c:v>
                </c:pt>
                <c:pt idx="100">
                  <c:v>-9999</c:v>
                </c:pt>
                <c:pt idx="101">
                  <c:v>-9999</c:v>
                </c:pt>
                <c:pt idx="102">
                  <c:v>-9999</c:v>
                </c:pt>
                <c:pt idx="103">
                  <c:v>-9999</c:v>
                </c:pt>
                <c:pt idx="104">
                  <c:v>-9999</c:v>
                </c:pt>
                <c:pt idx="105">
                  <c:v>0.83544099999999999</c:v>
                </c:pt>
                <c:pt idx="106">
                  <c:v>-9999</c:v>
                </c:pt>
                <c:pt idx="107">
                  <c:v>-9999</c:v>
                </c:pt>
                <c:pt idx="108">
                  <c:v>0.88738099999999953</c:v>
                </c:pt>
                <c:pt idx="109">
                  <c:v>0.84254200000000001</c:v>
                </c:pt>
                <c:pt idx="110">
                  <c:v>0.84733400000000003</c:v>
                </c:pt>
                <c:pt idx="111">
                  <c:v>-9999</c:v>
                </c:pt>
                <c:pt idx="112">
                  <c:v>-9999</c:v>
                </c:pt>
                <c:pt idx="113">
                  <c:v>0.85607599999999995</c:v>
                </c:pt>
                <c:pt idx="114">
                  <c:v>-9999</c:v>
                </c:pt>
                <c:pt idx="115">
                  <c:v>0.89449900000000004</c:v>
                </c:pt>
                <c:pt idx="116">
                  <c:v>0.77335100000000034</c:v>
                </c:pt>
                <c:pt idx="117">
                  <c:v>-9999</c:v>
                </c:pt>
                <c:pt idx="118">
                  <c:v>-9999</c:v>
                </c:pt>
                <c:pt idx="119">
                  <c:v>-9999</c:v>
                </c:pt>
                <c:pt idx="120">
                  <c:v>-9999</c:v>
                </c:pt>
                <c:pt idx="121">
                  <c:v>-9999</c:v>
                </c:pt>
                <c:pt idx="122">
                  <c:v>-9999</c:v>
                </c:pt>
                <c:pt idx="123">
                  <c:v>-9999</c:v>
                </c:pt>
                <c:pt idx="124">
                  <c:v>0.89677399999999996</c:v>
                </c:pt>
                <c:pt idx="125">
                  <c:v>-9999</c:v>
                </c:pt>
                <c:pt idx="126">
                  <c:v>-9999</c:v>
                </c:pt>
                <c:pt idx="127">
                  <c:v>-9999</c:v>
                </c:pt>
                <c:pt idx="128">
                  <c:v>-9999</c:v>
                </c:pt>
                <c:pt idx="129">
                  <c:v>-9999</c:v>
                </c:pt>
                <c:pt idx="130">
                  <c:v>0.90738599999999969</c:v>
                </c:pt>
                <c:pt idx="131">
                  <c:v>0.8973839999999994</c:v>
                </c:pt>
                <c:pt idx="132">
                  <c:v>-9999</c:v>
                </c:pt>
                <c:pt idx="133">
                  <c:v>-9999</c:v>
                </c:pt>
                <c:pt idx="134">
                  <c:v>-9999</c:v>
                </c:pt>
                <c:pt idx="135">
                  <c:v>0.90912999999999999</c:v>
                </c:pt>
                <c:pt idx="136">
                  <c:v>0.85176200000000002</c:v>
                </c:pt>
                <c:pt idx="137">
                  <c:v>-9999</c:v>
                </c:pt>
                <c:pt idx="138">
                  <c:v>0.83634900000000034</c:v>
                </c:pt>
                <c:pt idx="139">
                  <c:v>0.83513199999999999</c:v>
                </c:pt>
                <c:pt idx="140">
                  <c:v>0.87642699999999996</c:v>
                </c:pt>
                <c:pt idx="141">
                  <c:v>-9999</c:v>
                </c:pt>
                <c:pt idx="142">
                  <c:v>0.83784899999999995</c:v>
                </c:pt>
                <c:pt idx="143">
                  <c:v>0.81017899999999998</c:v>
                </c:pt>
                <c:pt idx="144">
                  <c:v>0.82391499999999962</c:v>
                </c:pt>
                <c:pt idx="145">
                  <c:v>0.83135999999999999</c:v>
                </c:pt>
                <c:pt idx="146">
                  <c:v>0.80432899999999996</c:v>
                </c:pt>
                <c:pt idx="147">
                  <c:v>-9999</c:v>
                </c:pt>
                <c:pt idx="148">
                  <c:v>-9999</c:v>
                </c:pt>
                <c:pt idx="149">
                  <c:v>-9999</c:v>
                </c:pt>
                <c:pt idx="150">
                  <c:v>-9999</c:v>
                </c:pt>
                <c:pt idx="151">
                  <c:v>-9999</c:v>
                </c:pt>
                <c:pt idx="152">
                  <c:v>0.820577</c:v>
                </c:pt>
                <c:pt idx="153">
                  <c:v>0.76627100000000048</c:v>
                </c:pt>
                <c:pt idx="154">
                  <c:v>-9999</c:v>
                </c:pt>
                <c:pt idx="155">
                  <c:v>-9999</c:v>
                </c:pt>
                <c:pt idx="156">
                  <c:v>0.8511000000000003</c:v>
                </c:pt>
                <c:pt idx="157">
                  <c:v>0.76081299999999996</c:v>
                </c:pt>
                <c:pt idx="158">
                  <c:v>0.83127799999999996</c:v>
                </c:pt>
                <c:pt idx="159">
                  <c:v>0.78069500000000036</c:v>
                </c:pt>
                <c:pt idx="160">
                  <c:v>0.80238199999999971</c:v>
                </c:pt>
                <c:pt idx="161">
                  <c:v>0.74567399999999995</c:v>
                </c:pt>
                <c:pt idx="162">
                  <c:v>0.76995400000000036</c:v>
                </c:pt>
                <c:pt idx="163">
                  <c:v>-9999</c:v>
                </c:pt>
                <c:pt idx="164">
                  <c:v>0.67401800000000034</c:v>
                </c:pt>
                <c:pt idx="165">
                  <c:v>0.74974200000000035</c:v>
                </c:pt>
                <c:pt idx="166">
                  <c:v>0.66797300000000048</c:v>
                </c:pt>
                <c:pt idx="167">
                  <c:v>0.69038100000000002</c:v>
                </c:pt>
                <c:pt idx="168">
                  <c:v>-9999</c:v>
                </c:pt>
                <c:pt idx="169">
                  <c:v>-9999</c:v>
                </c:pt>
                <c:pt idx="170">
                  <c:v>-9999</c:v>
                </c:pt>
                <c:pt idx="171">
                  <c:v>0.59633699999999945</c:v>
                </c:pt>
                <c:pt idx="172">
                  <c:v>-9999</c:v>
                </c:pt>
                <c:pt idx="173">
                  <c:v>-9999</c:v>
                </c:pt>
                <c:pt idx="174">
                  <c:v>-9999</c:v>
                </c:pt>
                <c:pt idx="175">
                  <c:v>-9999</c:v>
                </c:pt>
                <c:pt idx="176">
                  <c:v>0.56872199999999995</c:v>
                </c:pt>
                <c:pt idx="177">
                  <c:v>-9999</c:v>
                </c:pt>
                <c:pt idx="178">
                  <c:v>-9999</c:v>
                </c:pt>
                <c:pt idx="179">
                  <c:v>-9999</c:v>
                </c:pt>
                <c:pt idx="180">
                  <c:v>0.43782600000000038</c:v>
                </c:pt>
                <c:pt idx="181">
                  <c:v>0.48368100000000008</c:v>
                </c:pt>
                <c:pt idx="182">
                  <c:v>0.46724299999999996</c:v>
                </c:pt>
                <c:pt idx="183">
                  <c:v>0.46542100000000008</c:v>
                </c:pt>
                <c:pt idx="184">
                  <c:v>0.39178300000000027</c:v>
                </c:pt>
                <c:pt idx="185">
                  <c:v>0.37610800000000016</c:v>
                </c:pt>
                <c:pt idx="186">
                  <c:v>0.38032500000000025</c:v>
                </c:pt>
                <c:pt idx="187">
                  <c:v>0.34957800000000017</c:v>
                </c:pt>
                <c:pt idx="188">
                  <c:v>0.37733600000000017</c:v>
                </c:pt>
                <c:pt idx="189">
                  <c:v>-9999</c:v>
                </c:pt>
                <c:pt idx="190">
                  <c:v>-9999</c:v>
                </c:pt>
                <c:pt idx="191">
                  <c:v>0.33222700000000027</c:v>
                </c:pt>
                <c:pt idx="192">
                  <c:v>-9999</c:v>
                </c:pt>
                <c:pt idx="193">
                  <c:v>-9999</c:v>
                </c:pt>
                <c:pt idx="194">
                  <c:v>-9999</c:v>
                </c:pt>
                <c:pt idx="195">
                  <c:v>0.2776300000000001</c:v>
                </c:pt>
                <c:pt idx="196">
                  <c:v>-9999</c:v>
                </c:pt>
                <c:pt idx="197">
                  <c:v>-9999</c:v>
                </c:pt>
                <c:pt idx="198">
                  <c:v>0.28060400000000002</c:v>
                </c:pt>
                <c:pt idx="199">
                  <c:v>-9999</c:v>
                </c:pt>
                <c:pt idx="200">
                  <c:v>-9999</c:v>
                </c:pt>
                <c:pt idx="201">
                  <c:v>-9999</c:v>
                </c:pt>
                <c:pt idx="202">
                  <c:v>0.27359700000000003</c:v>
                </c:pt>
                <c:pt idx="203">
                  <c:v>0.24069599999999999</c:v>
                </c:pt>
                <c:pt idx="204">
                  <c:v>0.25372100000000003</c:v>
                </c:pt>
                <c:pt idx="205">
                  <c:v>-9999</c:v>
                </c:pt>
                <c:pt idx="206">
                  <c:v>0.21912100000000001</c:v>
                </c:pt>
                <c:pt idx="207">
                  <c:v>0.18699500000000013</c:v>
                </c:pt>
                <c:pt idx="208">
                  <c:v>-9999</c:v>
                </c:pt>
                <c:pt idx="209">
                  <c:v>-9999</c:v>
                </c:pt>
                <c:pt idx="210">
                  <c:v>-9999</c:v>
                </c:pt>
                <c:pt idx="211">
                  <c:v>-9999</c:v>
                </c:pt>
                <c:pt idx="212">
                  <c:v>-9999</c:v>
                </c:pt>
                <c:pt idx="213">
                  <c:v>0.22264900000000001</c:v>
                </c:pt>
                <c:pt idx="214">
                  <c:v>0.20883499999999999</c:v>
                </c:pt>
              </c:numCache>
            </c:numRef>
          </c:yVal>
        </c:ser>
        <c:ser>
          <c:idx val="4"/>
          <c:order val="3"/>
          <c:tx>
            <c:strRef>
              <c:f>starfm_DL_fit!$F$1</c:f>
              <c:strCache>
                <c:ptCount val="1"/>
                <c:pt idx="0">
                  <c:v>Corn_DL_fit</c:v>
                </c:pt>
              </c:strCache>
            </c:strRef>
          </c:tx>
          <c:spPr>
            <a:ln>
              <a:solidFill>
                <a:srgbClr val="FFC000"/>
              </a:solidFill>
            </a:ln>
          </c:spPr>
          <c:marker>
            <c:symbol val="none"/>
          </c:marker>
          <c:xVal>
            <c:numRef>
              <c:f>starfm_DL_fit!$B$92:$B$306</c:f>
              <c:numCache>
                <c:formatCode>m/d/yyyy</c:formatCode>
                <c:ptCount val="215"/>
                <c:pt idx="0">
                  <c:v>40634</c:v>
                </c:pt>
                <c:pt idx="1">
                  <c:v>40635</c:v>
                </c:pt>
                <c:pt idx="2">
                  <c:v>40636</c:v>
                </c:pt>
                <c:pt idx="3">
                  <c:v>40637</c:v>
                </c:pt>
                <c:pt idx="4">
                  <c:v>40638</c:v>
                </c:pt>
                <c:pt idx="5">
                  <c:v>40639</c:v>
                </c:pt>
                <c:pt idx="6">
                  <c:v>40640</c:v>
                </c:pt>
                <c:pt idx="7">
                  <c:v>40641</c:v>
                </c:pt>
                <c:pt idx="8">
                  <c:v>40642</c:v>
                </c:pt>
                <c:pt idx="9">
                  <c:v>40643</c:v>
                </c:pt>
                <c:pt idx="10">
                  <c:v>40644</c:v>
                </c:pt>
                <c:pt idx="11">
                  <c:v>40645</c:v>
                </c:pt>
                <c:pt idx="12">
                  <c:v>40646</c:v>
                </c:pt>
                <c:pt idx="13">
                  <c:v>40647</c:v>
                </c:pt>
                <c:pt idx="14">
                  <c:v>40648</c:v>
                </c:pt>
                <c:pt idx="15">
                  <c:v>40649</c:v>
                </c:pt>
                <c:pt idx="16">
                  <c:v>40650</c:v>
                </c:pt>
                <c:pt idx="17">
                  <c:v>40651</c:v>
                </c:pt>
                <c:pt idx="18">
                  <c:v>40652</c:v>
                </c:pt>
                <c:pt idx="19">
                  <c:v>40653</c:v>
                </c:pt>
                <c:pt idx="20">
                  <c:v>40654</c:v>
                </c:pt>
                <c:pt idx="21">
                  <c:v>40655</c:v>
                </c:pt>
                <c:pt idx="22">
                  <c:v>40656</c:v>
                </c:pt>
                <c:pt idx="23">
                  <c:v>40657</c:v>
                </c:pt>
                <c:pt idx="24">
                  <c:v>40658</c:v>
                </c:pt>
                <c:pt idx="25">
                  <c:v>40659</c:v>
                </c:pt>
                <c:pt idx="26">
                  <c:v>40660</c:v>
                </c:pt>
                <c:pt idx="27">
                  <c:v>40661</c:v>
                </c:pt>
                <c:pt idx="28">
                  <c:v>40662</c:v>
                </c:pt>
                <c:pt idx="29">
                  <c:v>40663</c:v>
                </c:pt>
                <c:pt idx="30">
                  <c:v>40664</c:v>
                </c:pt>
                <c:pt idx="31">
                  <c:v>40665</c:v>
                </c:pt>
                <c:pt idx="32">
                  <c:v>40666</c:v>
                </c:pt>
                <c:pt idx="33">
                  <c:v>40667</c:v>
                </c:pt>
                <c:pt idx="34">
                  <c:v>40668</c:v>
                </c:pt>
                <c:pt idx="35">
                  <c:v>40669</c:v>
                </c:pt>
                <c:pt idx="36">
                  <c:v>40670</c:v>
                </c:pt>
                <c:pt idx="37">
                  <c:v>40671</c:v>
                </c:pt>
                <c:pt idx="38">
                  <c:v>40672</c:v>
                </c:pt>
                <c:pt idx="39">
                  <c:v>40673</c:v>
                </c:pt>
                <c:pt idx="40">
                  <c:v>40674</c:v>
                </c:pt>
                <c:pt idx="41">
                  <c:v>40675</c:v>
                </c:pt>
                <c:pt idx="42">
                  <c:v>40676</c:v>
                </c:pt>
                <c:pt idx="43">
                  <c:v>40677</c:v>
                </c:pt>
                <c:pt idx="44">
                  <c:v>40678</c:v>
                </c:pt>
                <c:pt idx="45">
                  <c:v>40679</c:v>
                </c:pt>
                <c:pt idx="46">
                  <c:v>40680</c:v>
                </c:pt>
                <c:pt idx="47">
                  <c:v>40681</c:v>
                </c:pt>
                <c:pt idx="48">
                  <c:v>40682</c:v>
                </c:pt>
                <c:pt idx="49">
                  <c:v>40683</c:v>
                </c:pt>
                <c:pt idx="50">
                  <c:v>40684</c:v>
                </c:pt>
                <c:pt idx="51">
                  <c:v>40685</c:v>
                </c:pt>
                <c:pt idx="52">
                  <c:v>40686</c:v>
                </c:pt>
                <c:pt idx="53">
                  <c:v>40687</c:v>
                </c:pt>
                <c:pt idx="54">
                  <c:v>40688</c:v>
                </c:pt>
                <c:pt idx="55">
                  <c:v>40689</c:v>
                </c:pt>
                <c:pt idx="56">
                  <c:v>40690</c:v>
                </c:pt>
                <c:pt idx="57">
                  <c:v>40691</c:v>
                </c:pt>
                <c:pt idx="58">
                  <c:v>40692</c:v>
                </c:pt>
                <c:pt idx="59">
                  <c:v>40693</c:v>
                </c:pt>
                <c:pt idx="60">
                  <c:v>40694</c:v>
                </c:pt>
                <c:pt idx="61">
                  <c:v>40695</c:v>
                </c:pt>
                <c:pt idx="62">
                  <c:v>40696</c:v>
                </c:pt>
                <c:pt idx="63">
                  <c:v>40697</c:v>
                </c:pt>
                <c:pt idx="64">
                  <c:v>40698</c:v>
                </c:pt>
                <c:pt idx="65">
                  <c:v>40699</c:v>
                </c:pt>
                <c:pt idx="66">
                  <c:v>40700</c:v>
                </c:pt>
                <c:pt idx="67">
                  <c:v>40701</c:v>
                </c:pt>
                <c:pt idx="68">
                  <c:v>40702</c:v>
                </c:pt>
                <c:pt idx="69">
                  <c:v>40703</c:v>
                </c:pt>
                <c:pt idx="70">
                  <c:v>40704</c:v>
                </c:pt>
                <c:pt idx="71">
                  <c:v>40705</c:v>
                </c:pt>
                <c:pt idx="72">
                  <c:v>40706</c:v>
                </c:pt>
                <c:pt idx="73">
                  <c:v>40707</c:v>
                </c:pt>
                <c:pt idx="74">
                  <c:v>40708</c:v>
                </c:pt>
                <c:pt idx="75">
                  <c:v>40709</c:v>
                </c:pt>
                <c:pt idx="76">
                  <c:v>40710</c:v>
                </c:pt>
                <c:pt idx="77">
                  <c:v>40711</c:v>
                </c:pt>
                <c:pt idx="78">
                  <c:v>40712</c:v>
                </c:pt>
                <c:pt idx="79">
                  <c:v>40713</c:v>
                </c:pt>
                <c:pt idx="80">
                  <c:v>40714</c:v>
                </c:pt>
                <c:pt idx="81">
                  <c:v>40715</c:v>
                </c:pt>
                <c:pt idx="82">
                  <c:v>40716</c:v>
                </c:pt>
                <c:pt idx="83">
                  <c:v>40717</c:v>
                </c:pt>
                <c:pt idx="84">
                  <c:v>40718</c:v>
                </c:pt>
                <c:pt idx="85">
                  <c:v>40719</c:v>
                </c:pt>
                <c:pt idx="86">
                  <c:v>40720</c:v>
                </c:pt>
                <c:pt idx="87">
                  <c:v>40721</c:v>
                </c:pt>
                <c:pt idx="88">
                  <c:v>40722</c:v>
                </c:pt>
                <c:pt idx="89">
                  <c:v>40723</c:v>
                </c:pt>
                <c:pt idx="90">
                  <c:v>40724</c:v>
                </c:pt>
                <c:pt idx="91">
                  <c:v>40725</c:v>
                </c:pt>
                <c:pt idx="92">
                  <c:v>40726</c:v>
                </c:pt>
                <c:pt idx="93">
                  <c:v>40727</c:v>
                </c:pt>
                <c:pt idx="94">
                  <c:v>40728</c:v>
                </c:pt>
                <c:pt idx="95">
                  <c:v>40729</c:v>
                </c:pt>
                <c:pt idx="96">
                  <c:v>40730</c:v>
                </c:pt>
                <c:pt idx="97">
                  <c:v>40731</c:v>
                </c:pt>
                <c:pt idx="98">
                  <c:v>40732</c:v>
                </c:pt>
                <c:pt idx="99">
                  <c:v>40733</c:v>
                </c:pt>
                <c:pt idx="100">
                  <c:v>40734</c:v>
                </c:pt>
                <c:pt idx="101">
                  <c:v>40735</c:v>
                </c:pt>
                <c:pt idx="102">
                  <c:v>40736</c:v>
                </c:pt>
                <c:pt idx="103">
                  <c:v>40737</c:v>
                </c:pt>
                <c:pt idx="104">
                  <c:v>40738</c:v>
                </c:pt>
                <c:pt idx="105">
                  <c:v>40739</c:v>
                </c:pt>
                <c:pt idx="106">
                  <c:v>40740</c:v>
                </c:pt>
                <c:pt idx="107">
                  <c:v>40741</c:v>
                </c:pt>
                <c:pt idx="108">
                  <c:v>40742</c:v>
                </c:pt>
                <c:pt idx="109">
                  <c:v>40743</c:v>
                </c:pt>
                <c:pt idx="110">
                  <c:v>40744</c:v>
                </c:pt>
                <c:pt idx="111">
                  <c:v>40745</c:v>
                </c:pt>
                <c:pt idx="112">
                  <c:v>40746</c:v>
                </c:pt>
                <c:pt idx="113">
                  <c:v>40747</c:v>
                </c:pt>
                <c:pt idx="114">
                  <c:v>40748</c:v>
                </c:pt>
                <c:pt idx="115">
                  <c:v>40749</c:v>
                </c:pt>
                <c:pt idx="116">
                  <c:v>40750</c:v>
                </c:pt>
                <c:pt idx="117">
                  <c:v>40751</c:v>
                </c:pt>
                <c:pt idx="118">
                  <c:v>40752</c:v>
                </c:pt>
                <c:pt idx="119">
                  <c:v>40753</c:v>
                </c:pt>
                <c:pt idx="120">
                  <c:v>40754</c:v>
                </c:pt>
                <c:pt idx="121">
                  <c:v>40755</c:v>
                </c:pt>
                <c:pt idx="122">
                  <c:v>40756</c:v>
                </c:pt>
                <c:pt idx="123">
                  <c:v>40757</c:v>
                </c:pt>
                <c:pt idx="124">
                  <c:v>40758</c:v>
                </c:pt>
                <c:pt idx="125">
                  <c:v>40759</c:v>
                </c:pt>
                <c:pt idx="126">
                  <c:v>40760</c:v>
                </c:pt>
                <c:pt idx="127">
                  <c:v>40761</c:v>
                </c:pt>
                <c:pt idx="128">
                  <c:v>40762</c:v>
                </c:pt>
                <c:pt idx="129">
                  <c:v>40763</c:v>
                </c:pt>
                <c:pt idx="130">
                  <c:v>40764</c:v>
                </c:pt>
                <c:pt idx="131">
                  <c:v>40765</c:v>
                </c:pt>
                <c:pt idx="132">
                  <c:v>40766</c:v>
                </c:pt>
                <c:pt idx="133">
                  <c:v>40767</c:v>
                </c:pt>
                <c:pt idx="134">
                  <c:v>40768</c:v>
                </c:pt>
                <c:pt idx="135">
                  <c:v>40769</c:v>
                </c:pt>
                <c:pt idx="136">
                  <c:v>40770</c:v>
                </c:pt>
                <c:pt idx="137">
                  <c:v>40771</c:v>
                </c:pt>
                <c:pt idx="138">
                  <c:v>40772</c:v>
                </c:pt>
                <c:pt idx="139">
                  <c:v>40773</c:v>
                </c:pt>
                <c:pt idx="140">
                  <c:v>40774</c:v>
                </c:pt>
                <c:pt idx="141">
                  <c:v>40775</c:v>
                </c:pt>
                <c:pt idx="142">
                  <c:v>40776</c:v>
                </c:pt>
                <c:pt idx="143">
                  <c:v>40777</c:v>
                </c:pt>
                <c:pt idx="144">
                  <c:v>40778</c:v>
                </c:pt>
                <c:pt idx="145">
                  <c:v>40779</c:v>
                </c:pt>
                <c:pt idx="146">
                  <c:v>40780</c:v>
                </c:pt>
                <c:pt idx="147">
                  <c:v>40781</c:v>
                </c:pt>
                <c:pt idx="148">
                  <c:v>40782</c:v>
                </c:pt>
                <c:pt idx="149">
                  <c:v>40783</c:v>
                </c:pt>
                <c:pt idx="150">
                  <c:v>40784</c:v>
                </c:pt>
                <c:pt idx="151">
                  <c:v>40785</c:v>
                </c:pt>
                <c:pt idx="152">
                  <c:v>40786</c:v>
                </c:pt>
                <c:pt idx="153">
                  <c:v>40787</c:v>
                </c:pt>
                <c:pt idx="154">
                  <c:v>40788</c:v>
                </c:pt>
                <c:pt idx="155">
                  <c:v>40789</c:v>
                </c:pt>
                <c:pt idx="156">
                  <c:v>40790</c:v>
                </c:pt>
                <c:pt idx="157">
                  <c:v>40791</c:v>
                </c:pt>
                <c:pt idx="158">
                  <c:v>40792</c:v>
                </c:pt>
                <c:pt idx="159">
                  <c:v>40793</c:v>
                </c:pt>
                <c:pt idx="160">
                  <c:v>40794</c:v>
                </c:pt>
                <c:pt idx="161">
                  <c:v>40795</c:v>
                </c:pt>
                <c:pt idx="162">
                  <c:v>40796</c:v>
                </c:pt>
                <c:pt idx="163">
                  <c:v>40797</c:v>
                </c:pt>
                <c:pt idx="164">
                  <c:v>40798</c:v>
                </c:pt>
                <c:pt idx="165">
                  <c:v>40799</c:v>
                </c:pt>
                <c:pt idx="166">
                  <c:v>40800</c:v>
                </c:pt>
                <c:pt idx="167">
                  <c:v>40801</c:v>
                </c:pt>
                <c:pt idx="168">
                  <c:v>40802</c:v>
                </c:pt>
                <c:pt idx="169">
                  <c:v>40803</c:v>
                </c:pt>
                <c:pt idx="170">
                  <c:v>40804</c:v>
                </c:pt>
                <c:pt idx="171">
                  <c:v>40805</c:v>
                </c:pt>
                <c:pt idx="172">
                  <c:v>40806</c:v>
                </c:pt>
                <c:pt idx="173">
                  <c:v>40807</c:v>
                </c:pt>
                <c:pt idx="174">
                  <c:v>40808</c:v>
                </c:pt>
                <c:pt idx="175">
                  <c:v>40809</c:v>
                </c:pt>
                <c:pt idx="176">
                  <c:v>40810</c:v>
                </c:pt>
                <c:pt idx="177">
                  <c:v>40811</c:v>
                </c:pt>
                <c:pt idx="178">
                  <c:v>40812</c:v>
                </c:pt>
                <c:pt idx="179">
                  <c:v>40813</c:v>
                </c:pt>
                <c:pt idx="180">
                  <c:v>40814</c:v>
                </c:pt>
                <c:pt idx="181">
                  <c:v>40815</c:v>
                </c:pt>
                <c:pt idx="182">
                  <c:v>40816</c:v>
                </c:pt>
                <c:pt idx="183">
                  <c:v>40817</c:v>
                </c:pt>
                <c:pt idx="184">
                  <c:v>40818</c:v>
                </c:pt>
                <c:pt idx="185">
                  <c:v>40819</c:v>
                </c:pt>
                <c:pt idx="186">
                  <c:v>40820</c:v>
                </c:pt>
                <c:pt idx="187">
                  <c:v>40821</c:v>
                </c:pt>
                <c:pt idx="188">
                  <c:v>40822</c:v>
                </c:pt>
                <c:pt idx="189">
                  <c:v>40823</c:v>
                </c:pt>
                <c:pt idx="190">
                  <c:v>40824</c:v>
                </c:pt>
                <c:pt idx="191">
                  <c:v>40825</c:v>
                </c:pt>
                <c:pt idx="192">
                  <c:v>40826</c:v>
                </c:pt>
                <c:pt idx="193">
                  <c:v>40827</c:v>
                </c:pt>
                <c:pt idx="194">
                  <c:v>40828</c:v>
                </c:pt>
                <c:pt idx="195">
                  <c:v>40829</c:v>
                </c:pt>
                <c:pt idx="196">
                  <c:v>40830</c:v>
                </c:pt>
                <c:pt idx="197">
                  <c:v>40831</c:v>
                </c:pt>
                <c:pt idx="198">
                  <c:v>40832</c:v>
                </c:pt>
                <c:pt idx="199">
                  <c:v>40833</c:v>
                </c:pt>
                <c:pt idx="200">
                  <c:v>40834</c:v>
                </c:pt>
                <c:pt idx="201">
                  <c:v>40835</c:v>
                </c:pt>
                <c:pt idx="202">
                  <c:v>40836</c:v>
                </c:pt>
                <c:pt idx="203">
                  <c:v>40837</c:v>
                </c:pt>
                <c:pt idx="204">
                  <c:v>40838</c:v>
                </c:pt>
                <c:pt idx="205">
                  <c:v>40839</c:v>
                </c:pt>
                <c:pt idx="206">
                  <c:v>40840</c:v>
                </c:pt>
                <c:pt idx="207">
                  <c:v>40841</c:v>
                </c:pt>
                <c:pt idx="208">
                  <c:v>40842</c:v>
                </c:pt>
                <c:pt idx="209">
                  <c:v>40843</c:v>
                </c:pt>
                <c:pt idx="210">
                  <c:v>40844</c:v>
                </c:pt>
                <c:pt idx="211">
                  <c:v>40845</c:v>
                </c:pt>
                <c:pt idx="212">
                  <c:v>40846</c:v>
                </c:pt>
                <c:pt idx="213">
                  <c:v>40847</c:v>
                </c:pt>
                <c:pt idx="214">
                  <c:v>40848</c:v>
                </c:pt>
              </c:numCache>
            </c:numRef>
          </c:xVal>
          <c:yVal>
            <c:numRef>
              <c:f>starfm_DL_fit!$F$92:$F$306</c:f>
              <c:numCache>
                <c:formatCode>General</c:formatCode>
                <c:ptCount val="215"/>
                <c:pt idx="0">
                  <c:v>0.18077099999999999</c:v>
                </c:pt>
                <c:pt idx="1">
                  <c:v>0.18077199999999999</c:v>
                </c:pt>
                <c:pt idx="2">
                  <c:v>0.18077499999999999</c:v>
                </c:pt>
                <c:pt idx="3">
                  <c:v>0.18077900000000008</c:v>
                </c:pt>
                <c:pt idx="4">
                  <c:v>0.18078400000000008</c:v>
                </c:pt>
                <c:pt idx="5">
                  <c:v>0.18079200000000009</c:v>
                </c:pt>
                <c:pt idx="6">
                  <c:v>0.18080199999999999</c:v>
                </c:pt>
                <c:pt idx="7">
                  <c:v>0.18081400000000009</c:v>
                </c:pt>
                <c:pt idx="8">
                  <c:v>0.18082899999999999</c:v>
                </c:pt>
                <c:pt idx="9">
                  <c:v>0.18084800000000009</c:v>
                </c:pt>
                <c:pt idx="10">
                  <c:v>0.18087</c:v>
                </c:pt>
                <c:pt idx="11">
                  <c:v>0.18089700000000009</c:v>
                </c:pt>
                <c:pt idx="12">
                  <c:v>0.18092900000000009</c:v>
                </c:pt>
                <c:pt idx="13">
                  <c:v>0.18096700000000013</c:v>
                </c:pt>
                <c:pt idx="14">
                  <c:v>0.18101100000000009</c:v>
                </c:pt>
                <c:pt idx="15">
                  <c:v>0.18106400000000009</c:v>
                </c:pt>
                <c:pt idx="16">
                  <c:v>0.18112400000000001</c:v>
                </c:pt>
                <c:pt idx="17">
                  <c:v>0.18119499999999999</c:v>
                </c:pt>
                <c:pt idx="18">
                  <c:v>0.18127699999999999</c:v>
                </c:pt>
                <c:pt idx="19">
                  <c:v>0.18137200000000001</c:v>
                </c:pt>
                <c:pt idx="20">
                  <c:v>0.18148200000000009</c:v>
                </c:pt>
                <c:pt idx="21">
                  <c:v>0.18160899999999999</c:v>
                </c:pt>
                <c:pt idx="22">
                  <c:v>0.18175500000000008</c:v>
                </c:pt>
                <c:pt idx="23">
                  <c:v>0.18192300000000008</c:v>
                </c:pt>
                <c:pt idx="24">
                  <c:v>0.18211500000000008</c:v>
                </c:pt>
                <c:pt idx="25">
                  <c:v>0.18233500000000008</c:v>
                </c:pt>
                <c:pt idx="26">
                  <c:v>0.18258700000000008</c:v>
                </c:pt>
                <c:pt idx="27">
                  <c:v>0.18287400000000001</c:v>
                </c:pt>
                <c:pt idx="28">
                  <c:v>0.18320000000000008</c:v>
                </c:pt>
                <c:pt idx="29">
                  <c:v>0.18357100000000001</c:v>
                </c:pt>
                <c:pt idx="30">
                  <c:v>0.18399100000000013</c:v>
                </c:pt>
                <c:pt idx="31">
                  <c:v>0.18446600000000013</c:v>
                </c:pt>
                <c:pt idx="32">
                  <c:v>0.18500300000000008</c:v>
                </c:pt>
                <c:pt idx="33">
                  <c:v>0.18560800000000008</c:v>
                </c:pt>
                <c:pt idx="34">
                  <c:v>0.18628800000000009</c:v>
                </c:pt>
                <c:pt idx="35">
                  <c:v>0.18705300000000008</c:v>
                </c:pt>
                <c:pt idx="36">
                  <c:v>0.18791000000000013</c:v>
                </c:pt>
                <c:pt idx="37">
                  <c:v>0.18887100000000001</c:v>
                </c:pt>
                <c:pt idx="38">
                  <c:v>0.18994600000000017</c:v>
                </c:pt>
                <c:pt idx="39">
                  <c:v>0.19114800000000001</c:v>
                </c:pt>
                <c:pt idx="40">
                  <c:v>0.19248999999999999</c:v>
                </c:pt>
                <c:pt idx="41">
                  <c:v>0.19398699999999999</c:v>
                </c:pt>
                <c:pt idx="42">
                  <c:v>0.195655</c:v>
                </c:pt>
                <c:pt idx="43">
                  <c:v>0.19751199999999999</c:v>
                </c:pt>
                <c:pt idx="44">
                  <c:v>0.199577</c:v>
                </c:pt>
                <c:pt idx="45">
                  <c:v>0.201872</c:v>
                </c:pt>
                <c:pt idx="46">
                  <c:v>0.20441900000000013</c:v>
                </c:pt>
                <c:pt idx="47">
                  <c:v>0.20724400000000012</c:v>
                </c:pt>
                <c:pt idx="48">
                  <c:v>0.21037400000000001</c:v>
                </c:pt>
                <c:pt idx="49">
                  <c:v>0.21383600000000008</c:v>
                </c:pt>
                <c:pt idx="50">
                  <c:v>0.21766400000000008</c:v>
                </c:pt>
                <c:pt idx="51">
                  <c:v>0.221889</c:v>
                </c:pt>
                <c:pt idx="52">
                  <c:v>0.22654700000000008</c:v>
                </c:pt>
                <c:pt idx="53">
                  <c:v>0.23167399999999991</c:v>
                </c:pt>
                <c:pt idx="54">
                  <c:v>0.23730799999999999</c:v>
                </c:pt>
                <c:pt idx="55">
                  <c:v>0.24349000000000012</c:v>
                </c:pt>
                <c:pt idx="56">
                  <c:v>0.25025899999999995</c:v>
                </c:pt>
                <c:pt idx="57">
                  <c:v>0.257656</c:v>
                </c:pt>
                <c:pt idx="58">
                  <c:v>0.26572200000000001</c:v>
                </c:pt>
                <c:pt idx="59">
                  <c:v>0.2744950000000001</c:v>
                </c:pt>
                <c:pt idx="60">
                  <c:v>0.28401200000000021</c:v>
                </c:pt>
                <c:pt idx="61">
                  <c:v>0.29430800000000024</c:v>
                </c:pt>
                <c:pt idx="62">
                  <c:v>0.30541200000000024</c:v>
                </c:pt>
                <c:pt idx="63">
                  <c:v>0.31734700000000027</c:v>
                </c:pt>
                <c:pt idx="64">
                  <c:v>0.33013200000000015</c:v>
                </c:pt>
                <c:pt idx="65">
                  <c:v>0.343773</c:v>
                </c:pt>
                <c:pt idx="66">
                  <c:v>0.35827000000000014</c:v>
                </c:pt>
                <c:pt idx="67">
                  <c:v>0.37361200000000017</c:v>
                </c:pt>
                <c:pt idx="68">
                  <c:v>0.38977200000000017</c:v>
                </c:pt>
                <c:pt idx="69">
                  <c:v>0.40671400000000002</c:v>
                </c:pt>
                <c:pt idx="70">
                  <c:v>0.42438700000000024</c:v>
                </c:pt>
                <c:pt idx="71">
                  <c:v>0.44272500000000004</c:v>
                </c:pt>
                <c:pt idx="72">
                  <c:v>0.46165300000000004</c:v>
                </c:pt>
                <c:pt idx="73">
                  <c:v>0.48107800000000017</c:v>
                </c:pt>
                <c:pt idx="74">
                  <c:v>0.50090100000000004</c:v>
                </c:pt>
                <c:pt idx="75">
                  <c:v>0.5210119999999997</c:v>
                </c:pt>
                <c:pt idx="76">
                  <c:v>0.54129300000000002</c:v>
                </c:pt>
                <c:pt idx="77">
                  <c:v>0.56162400000000035</c:v>
                </c:pt>
                <c:pt idx="78">
                  <c:v>0.58188299999999948</c:v>
                </c:pt>
                <c:pt idx="79">
                  <c:v>0.60195000000000032</c:v>
                </c:pt>
                <c:pt idx="80">
                  <c:v>0.62170900000000051</c:v>
                </c:pt>
                <c:pt idx="81">
                  <c:v>0.64105100000000048</c:v>
                </c:pt>
                <c:pt idx="82">
                  <c:v>0.65987800000000052</c:v>
                </c:pt>
                <c:pt idx="83">
                  <c:v>0.67810099999999995</c:v>
                </c:pt>
                <c:pt idx="84">
                  <c:v>0.69564400000000048</c:v>
                </c:pt>
                <c:pt idx="85">
                  <c:v>0.71244499999999999</c:v>
                </c:pt>
                <c:pt idx="86">
                  <c:v>0.72845599999999999</c:v>
                </c:pt>
                <c:pt idx="87">
                  <c:v>0.74364200000000036</c:v>
                </c:pt>
                <c:pt idx="88">
                  <c:v>0.75797900000000051</c:v>
                </c:pt>
                <c:pt idx="89">
                  <c:v>0.77145699999999962</c:v>
                </c:pt>
                <c:pt idx="90">
                  <c:v>0.784076</c:v>
                </c:pt>
                <c:pt idx="91">
                  <c:v>0.79584699999999997</c:v>
                </c:pt>
                <c:pt idx="92">
                  <c:v>0.80678799999999962</c:v>
                </c:pt>
                <c:pt idx="93">
                  <c:v>0.81692200000000004</c:v>
                </c:pt>
                <c:pt idx="94">
                  <c:v>0.82628000000000001</c:v>
                </c:pt>
                <c:pt idx="95">
                  <c:v>0.8348960000000003</c:v>
                </c:pt>
                <c:pt idx="96">
                  <c:v>0.84280699999999997</c:v>
                </c:pt>
                <c:pt idx="97">
                  <c:v>0.85005200000000003</c:v>
                </c:pt>
                <c:pt idx="98">
                  <c:v>0.85667100000000052</c:v>
                </c:pt>
                <c:pt idx="99">
                  <c:v>0.86270400000000036</c:v>
                </c:pt>
                <c:pt idx="100">
                  <c:v>0.86819000000000035</c:v>
                </c:pt>
                <c:pt idx="101">
                  <c:v>0.87316899999999997</c:v>
                </c:pt>
                <c:pt idx="102">
                  <c:v>0.87767700000000048</c:v>
                </c:pt>
                <c:pt idx="103">
                  <c:v>0.88175099999999962</c:v>
                </c:pt>
                <c:pt idx="104">
                  <c:v>0.88542399999999966</c:v>
                </c:pt>
                <c:pt idx="105">
                  <c:v>0.88872899999999999</c:v>
                </c:pt>
                <c:pt idx="106">
                  <c:v>0.89169399999999999</c:v>
                </c:pt>
                <c:pt idx="107">
                  <c:v>0.894347</c:v>
                </c:pt>
                <c:pt idx="108">
                  <c:v>0.89671500000000004</c:v>
                </c:pt>
                <c:pt idx="109">
                  <c:v>0.89882099999999998</c:v>
                </c:pt>
                <c:pt idx="110">
                  <c:v>0.90068499999999996</c:v>
                </c:pt>
                <c:pt idx="111">
                  <c:v>0.90232800000000002</c:v>
                </c:pt>
                <c:pt idx="112">
                  <c:v>0.90376699999999965</c:v>
                </c:pt>
                <c:pt idx="113">
                  <c:v>0.90501900000000002</c:v>
                </c:pt>
                <c:pt idx="114">
                  <c:v>0.90609600000000001</c:v>
                </c:pt>
                <c:pt idx="115">
                  <c:v>0.90701199999999971</c:v>
                </c:pt>
                <c:pt idx="116">
                  <c:v>0.90777799999999997</c:v>
                </c:pt>
                <c:pt idx="117">
                  <c:v>0.90839700000000001</c:v>
                </c:pt>
                <c:pt idx="118">
                  <c:v>0.90888400000000003</c:v>
                </c:pt>
                <c:pt idx="119">
                  <c:v>0.90924499999999997</c:v>
                </c:pt>
                <c:pt idx="120">
                  <c:v>0.90948699999999949</c:v>
                </c:pt>
                <c:pt idx="121">
                  <c:v>0.90961499999999962</c:v>
                </c:pt>
                <c:pt idx="122">
                  <c:v>0.90963300000000002</c:v>
                </c:pt>
                <c:pt idx="123">
                  <c:v>0.90954500000000005</c:v>
                </c:pt>
                <c:pt idx="124">
                  <c:v>0.90935100000000002</c:v>
                </c:pt>
                <c:pt idx="125">
                  <c:v>0.909053</c:v>
                </c:pt>
                <c:pt idx="126">
                  <c:v>0.90865200000000002</c:v>
                </c:pt>
                <c:pt idx="127">
                  <c:v>0.90814600000000001</c:v>
                </c:pt>
                <c:pt idx="128">
                  <c:v>0.90753499999999965</c:v>
                </c:pt>
                <c:pt idx="129">
                  <c:v>0.90681500000000004</c:v>
                </c:pt>
                <c:pt idx="130">
                  <c:v>0.90598299999999965</c:v>
                </c:pt>
                <c:pt idx="131">
                  <c:v>0.90503599999999962</c:v>
                </c:pt>
                <c:pt idx="132">
                  <c:v>0.90396900000000002</c:v>
                </c:pt>
                <c:pt idx="133">
                  <c:v>0.90277600000000002</c:v>
                </c:pt>
                <c:pt idx="134">
                  <c:v>0.901451</c:v>
                </c:pt>
                <c:pt idx="135">
                  <c:v>0.89998599999999962</c:v>
                </c:pt>
                <c:pt idx="136">
                  <c:v>0.89837299999999964</c:v>
                </c:pt>
                <c:pt idx="137">
                  <c:v>0.89660499999999999</c:v>
                </c:pt>
                <c:pt idx="138">
                  <c:v>0.89466999999999997</c:v>
                </c:pt>
                <c:pt idx="139">
                  <c:v>0.89255799999999941</c:v>
                </c:pt>
                <c:pt idx="140">
                  <c:v>0.89025799999999966</c:v>
                </c:pt>
                <c:pt idx="141">
                  <c:v>0.88775800000000005</c:v>
                </c:pt>
                <c:pt idx="142">
                  <c:v>0.88504499999999997</c:v>
                </c:pt>
                <c:pt idx="143">
                  <c:v>0.882104</c:v>
                </c:pt>
                <c:pt idx="144">
                  <c:v>0.87892099999999995</c:v>
                </c:pt>
                <c:pt idx="145">
                  <c:v>0.87548099999999962</c:v>
                </c:pt>
                <c:pt idx="146">
                  <c:v>0.87176600000000004</c:v>
                </c:pt>
                <c:pt idx="147">
                  <c:v>0.86776200000000003</c:v>
                </c:pt>
                <c:pt idx="148">
                  <c:v>0.86344900000000036</c:v>
                </c:pt>
                <c:pt idx="149">
                  <c:v>0.8588100000000003</c:v>
                </c:pt>
                <c:pt idx="150">
                  <c:v>0.85382600000000031</c:v>
                </c:pt>
                <c:pt idx="151">
                  <c:v>0.84848000000000001</c:v>
                </c:pt>
                <c:pt idx="152">
                  <c:v>0.84275100000000036</c:v>
                </c:pt>
                <c:pt idx="153">
                  <c:v>0.83662200000000031</c:v>
                </c:pt>
                <c:pt idx="154">
                  <c:v>0.83007399999999998</c:v>
                </c:pt>
                <c:pt idx="155">
                  <c:v>0.82308999999999999</c:v>
                </c:pt>
                <c:pt idx="156">
                  <c:v>0.81565200000000004</c:v>
                </c:pt>
                <c:pt idx="157">
                  <c:v>0.80774400000000035</c:v>
                </c:pt>
                <c:pt idx="158">
                  <c:v>0.79935299999999965</c:v>
                </c:pt>
                <c:pt idx="159">
                  <c:v>0.79046599999999967</c:v>
                </c:pt>
                <c:pt idx="160">
                  <c:v>0.78107300000000002</c:v>
                </c:pt>
                <c:pt idx="161">
                  <c:v>0.77116600000000002</c:v>
                </c:pt>
                <c:pt idx="162">
                  <c:v>0.76074000000000053</c:v>
                </c:pt>
                <c:pt idx="163">
                  <c:v>0.74979400000000052</c:v>
                </c:pt>
                <c:pt idx="164">
                  <c:v>0.73833199999999999</c:v>
                </c:pt>
                <c:pt idx="165">
                  <c:v>0.72635899999999998</c:v>
                </c:pt>
                <c:pt idx="166">
                  <c:v>0.71388600000000002</c:v>
                </c:pt>
                <c:pt idx="167">
                  <c:v>0.70093000000000005</c:v>
                </c:pt>
                <c:pt idx="168">
                  <c:v>0.68751099999999965</c:v>
                </c:pt>
                <c:pt idx="169">
                  <c:v>0.67365500000000067</c:v>
                </c:pt>
                <c:pt idx="170">
                  <c:v>0.65939200000000031</c:v>
                </c:pt>
                <c:pt idx="171">
                  <c:v>0.64475700000000036</c:v>
                </c:pt>
                <c:pt idx="172">
                  <c:v>0.62979100000000054</c:v>
                </c:pt>
                <c:pt idx="173">
                  <c:v>0.61453800000000003</c:v>
                </c:pt>
                <c:pt idx="174">
                  <c:v>0.599047</c:v>
                </c:pt>
                <c:pt idx="175">
                  <c:v>0.58336699999999919</c:v>
                </c:pt>
                <c:pt idx="176">
                  <c:v>0.56755500000000003</c:v>
                </c:pt>
                <c:pt idx="177">
                  <c:v>0.55166499999999996</c:v>
                </c:pt>
                <c:pt idx="178">
                  <c:v>0.53575600000000001</c:v>
                </c:pt>
                <c:pt idx="179">
                  <c:v>0.51988400000000001</c:v>
                </c:pt>
                <c:pt idx="180">
                  <c:v>0.504108</c:v>
                </c:pt>
                <c:pt idx="181">
                  <c:v>0.48848200000000036</c:v>
                </c:pt>
                <c:pt idx="182">
                  <c:v>0.47306100000000001</c:v>
                </c:pt>
                <c:pt idx="183">
                  <c:v>0.45789600000000008</c:v>
                </c:pt>
                <c:pt idx="184">
                  <c:v>0.44303399999999998</c:v>
                </c:pt>
                <c:pt idx="185">
                  <c:v>0.42851900000000021</c:v>
                </c:pt>
                <c:pt idx="186">
                  <c:v>0.4143900000000002</c:v>
                </c:pt>
                <c:pt idx="187">
                  <c:v>0.40068300000000001</c:v>
                </c:pt>
                <c:pt idx="188">
                  <c:v>0.38742500000000024</c:v>
                </c:pt>
                <c:pt idx="189">
                  <c:v>0.37464200000000014</c:v>
                </c:pt>
                <c:pt idx="190">
                  <c:v>0.3623550000000002</c:v>
                </c:pt>
                <c:pt idx="191">
                  <c:v>0.35057600000000017</c:v>
                </c:pt>
                <c:pt idx="192">
                  <c:v>0.33931700000000037</c:v>
                </c:pt>
                <c:pt idx="193">
                  <c:v>0.32858300000000018</c:v>
                </c:pt>
                <c:pt idx="194">
                  <c:v>0.31837600000000038</c:v>
                </c:pt>
                <c:pt idx="195">
                  <c:v>0.308693</c:v>
                </c:pt>
                <c:pt idx="196">
                  <c:v>0.29953000000000002</c:v>
                </c:pt>
                <c:pt idx="197">
                  <c:v>0.29087800000000036</c:v>
                </c:pt>
                <c:pt idx="198">
                  <c:v>0.28272600000000014</c:v>
                </c:pt>
                <c:pt idx="199">
                  <c:v>0.27506200000000008</c:v>
                </c:pt>
                <c:pt idx="200">
                  <c:v>0.26787100000000008</c:v>
                </c:pt>
                <c:pt idx="201">
                  <c:v>0.26113599999999998</c:v>
                </c:pt>
                <c:pt idx="202">
                  <c:v>0.25484100000000004</c:v>
                </c:pt>
                <c:pt idx="203">
                  <c:v>0.24896800000000013</c:v>
                </c:pt>
                <c:pt idx="204">
                  <c:v>0.24349900000000013</c:v>
                </c:pt>
                <c:pt idx="205">
                  <c:v>0.23841400000000007</c:v>
                </c:pt>
                <c:pt idx="206">
                  <c:v>0.23369500000000001</c:v>
                </c:pt>
                <c:pt idx="207">
                  <c:v>0.229322</c:v>
                </c:pt>
                <c:pt idx="208">
                  <c:v>0.22527800000000001</c:v>
                </c:pt>
                <c:pt idx="209">
                  <c:v>0.22154199999999999</c:v>
                </c:pt>
                <c:pt idx="210">
                  <c:v>0.21809700000000012</c:v>
                </c:pt>
                <c:pt idx="211">
                  <c:v>0.21492500000000009</c:v>
                </c:pt>
                <c:pt idx="212">
                  <c:v>0.21200700000000008</c:v>
                </c:pt>
                <c:pt idx="213">
                  <c:v>0.20932799999999999</c:v>
                </c:pt>
                <c:pt idx="214">
                  <c:v>0.20687</c:v>
                </c:pt>
              </c:numCache>
            </c:numRef>
          </c:yVal>
        </c:ser>
        <c:ser>
          <c:idx val="3"/>
          <c:order val="4"/>
          <c:tx>
            <c:v>RS-greenup</c:v>
          </c:tx>
          <c:marker>
            <c:symbol val="square"/>
            <c:size val="7"/>
            <c:spPr>
              <a:noFill/>
              <a:ln>
                <a:solidFill>
                  <a:srgbClr val="FF0000"/>
                </a:solidFill>
              </a:ln>
            </c:spPr>
          </c:marker>
          <c:xVal>
            <c:numRef>
              <c:f>figs!$N$12</c:f>
              <c:numCache>
                <c:formatCode>m/d/yyyy</c:formatCode>
                <c:ptCount val="1"/>
                <c:pt idx="0">
                  <c:v>40697</c:v>
                </c:pt>
              </c:numCache>
            </c:numRef>
          </c:xVal>
          <c:yVal>
            <c:numRef>
              <c:f>figs!$O$12</c:f>
              <c:numCache>
                <c:formatCode>0.00</c:formatCode>
                <c:ptCount val="1"/>
                <c:pt idx="0">
                  <c:v>0.32000000000000017</c:v>
                </c:pt>
              </c:numCache>
            </c:numRef>
          </c:yVal>
        </c:ser>
        <c:ser>
          <c:idx val="5"/>
          <c:order val="5"/>
          <c:tx>
            <c:v>RS_dormancy</c:v>
          </c:tx>
          <c:marker>
            <c:symbol val="square"/>
            <c:size val="7"/>
            <c:spPr>
              <a:noFill/>
              <a:ln>
                <a:solidFill>
                  <a:srgbClr val="FF0000"/>
                </a:solidFill>
              </a:ln>
            </c:spPr>
          </c:marker>
          <c:xVal>
            <c:numRef>
              <c:f>figs!$N$13</c:f>
              <c:numCache>
                <c:formatCode>m/d/yyyy</c:formatCode>
                <c:ptCount val="1"/>
                <c:pt idx="0">
                  <c:v>40826</c:v>
                </c:pt>
              </c:numCache>
            </c:numRef>
          </c:xVal>
          <c:yVal>
            <c:numRef>
              <c:f>figs!$O$13</c:f>
              <c:numCache>
                <c:formatCode>0.00</c:formatCode>
                <c:ptCount val="1"/>
                <c:pt idx="0">
                  <c:v>0.33000000000000024</c:v>
                </c:pt>
              </c:numCache>
            </c:numRef>
          </c:yVal>
        </c:ser>
        <c:ser>
          <c:idx val="0"/>
          <c:order val="6"/>
          <c:tx>
            <c:v>corn_stages</c:v>
          </c:tx>
          <c:spPr>
            <a:ln w="28575">
              <a:noFill/>
            </a:ln>
          </c:spPr>
          <c:marker>
            <c:symbol val="none"/>
          </c:marker>
          <c:errBars>
            <c:errDir val="y"/>
            <c:errBarType val="both"/>
            <c:errValType val="fixedVal"/>
            <c:val val="0.5"/>
          </c:errBars>
          <c:xVal>
            <c:numRef>
              <c:f>figs!$N$3:$N$9</c:f>
              <c:numCache>
                <c:formatCode>m/d/yyyy</c:formatCode>
                <c:ptCount val="7"/>
                <c:pt idx="0">
                  <c:v>40668</c:v>
                </c:pt>
                <c:pt idx="1">
                  <c:v>40685</c:v>
                </c:pt>
                <c:pt idx="2">
                  <c:v>40745</c:v>
                </c:pt>
                <c:pt idx="3">
                  <c:v>40773</c:v>
                </c:pt>
                <c:pt idx="4">
                  <c:v>40790</c:v>
                </c:pt>
                <c:pt idx="5">
                  <c:v>40804</c:v>
                </c:pt>
                <c:pt idx="6">
                  <c:v>40841</c:v>
                </c:pt>
              </c:numCache>
            </c:numRef>
          </c:xVal>
          <c:yVal>
            <c:numRef>
              <c:f>figs!$O$3:$O$9</c:f>
              <c:numCache>
                <c:formatCode>0.00</c:formatCode>
                <c:ptCount val="7"/>
                <c:pt idx="0">
                  <c:v>0.5</c:v>
                </c:pt>
                <c:pt idx="1">
                  <c:v>0.5</c:v>
                </c:pt>
                <c:pt idx="2">
                  <c:v>0.5</c:v>
                </c:pt>
                <c:pt idx="3">
                  <c:v>0.5</c:v>
                </c:pt>
                <c:pt idx="4">
                  <c:v>0.5</c:v>
                </c:pt>
                <c:pt idx="5">
                  <c:v>0.5</c:v>
                </c:pt>
                <c:pt idx="6">
                  <c:v>0.5</c:v>
                </c:pt>
              </c:numCache>
            </c:numRef>
          </c:yVal>
        </c:ser>
        <c:axId val="77316480"/>
        <c:axId val="77318400"/>
      </c:scatterChart>
      <c:valAx>
        <c:axId val="77316480"/>
        <c:scaling>
          <c:orientation val="minMax"/>
          <c:max val="40860"/>
          <c:min val="40634"/>
        </c:scaling>
        <c:axPos val="b"/>
        <c:title>
          <c:tx>
            <c:rich>
              <a:bodyPr/>
              <a:lstStyle/>
              <a:p>
                <a:pPr>
                  <a:defRPr sz="1200"/>
                </a:pPr>
                <a:r>
                  <a:rPr lang="en-US" sz="1200"/>
                  <a:t>Date</a:t>
                </a:r>
              </a:p>
            </c:rich>
          </c:tx>
          <c:layout/>
        </c:title>
        <c:numFmt formatCode="m/d;@" sourceLinked="0"/>
        <c:tickLblPos val="nextTo"/>
        <c:crossAx val="77318400"/>
        <c:crosses val="autoZero"/>
        <c:crossBetween val="midCat"/>
        <c:majorUnit val="30"/>
      </c:valAx>
      <c:valAx>
        <c:axId val="77318400"/>
        <c:scaling>
          <c:orientation val="minMax"/>
          <c:max val="1"/>
          <c:min val="0"/>
        </c:scaling>
        <c:axPos val="l"/>
        <c:majorGridlines/>
        <c:title>
          <c:tx>
            <c:rich>
              <a:bodyPr rot="-5400000" vert="horz"/>
              <a:lstStyle/>
              <a:p>
                <a:pPr>
                  <a:defRPr sz="1200"/>
                </a:pPr>
                <a:r>
                  <a:rPr lang="en-US" sz="1200"/>
                  <a:t>NDVI</a:t>
                </a:r>
              </a:p>
            </c:rich>
          </c:tx>
          <c:layout/>
        </c:title>
        <c:numFmt formatCode="0.0" sourceLinked="0"/>
        <c:tickLblPos val="nextTo"/>
        <c:crossAx val="77316480"/>
        <c:crosses val="autoZero"/>
        <c:crossBetween val="midCat"/>
        <c:majorUnit val="0.2"/>
      </c:valAx>
      <c:spPr>
        <a:noFill/>
        <a:ln w="25400">
          <a:solidFill>
            <a:sysClr val="windowText" lastClr="000000"/>
          </a:solidFill>
        </a:ln>
      </c:spPr>
    </c:plotArea>
    <c:plotVisOnly val="1"/>
  </c:chart>
  <c:spPr>
    <a:solidFill>
      <a:srgbClr val="FEB80A">
        <a:lumMod val="20000"/>
        <a:lumOff val="80000"/>
      </a:srgbClr>
    </a:solidFill>
  </c:spPr>
  <c:externalData r:id="rId1"/>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14420045313765989"/>
          <c:y val="8.0977922974368843E-2"/>
          <c:w val="0.79482127600762165"/>
          <c:h val="0.77085736882671951"/>
        </c:manualLayout>
      </c:layout>
      <c:scatterChart>
        <c:scatterStyle val="lineMarker"/>
        <c:ser>
          <c:idx val="1"/>
          <c:order val="0"/>
          <c:tx>
            <c:v>Landsat</c:v>
          </c:tx>
          <c:marker>
            <c:symbol val="circle"/>
            <c:size val="6"/>
            <c:spPr>
              <a:solidFill>
                <a:sysClr val="windowText" lastClr="000000">
                  <a:lumMod val="50000"/>
                  <a:lumOff val="50000"/>
                </a:sysClr>
              </a:solidFill>
              <a:ln>
                <a:solidFill>
                  <a:schemeClr val="tx1">
                    <a:lumMod val="50000"/>
                    <a:lumOff val="50000"/>
                  </a:schemeClr>
                </a:solidFill>
              </a:ln>
            </c:spPr>
          </c:marker>
          <c:xVal>
            <c:numRef>
              <c:f>actual_Landsat!$B$92:$B$306</c:f>
              <c:numCache>
                <c:formatCode>m/d/yyyy</c:formatCode>
                <c:ptCount val="215"/>
                <c:pt idx="0">
                  <c:v>40634</c:v>
                </c:pt>
                <c:pt idx="1">
                  <c:v>40635</c:v>
                </c:pt>
                <c:pt idx="2">
                  <c:v>40636</c:v>
                </c:pt>
                <c:pt idx="3">
                  <c:v>40637</c:v>
                </c:pt>
                <c:pt idx="4">
                  <c:v>40638</c:v>
                </c:pt>
                <c:pt idx="5">
                  <c:v>40639</c:v>
                </c:pt>
                <c:pt idx="6">
                  <c:v>40640</c:v>
                </c:pt>
                <c:pt idx="7">
                  <c:v>40641</c:v>
                </c:pt>
                <c:pt idx="8">
                  <c:v>40642</c:v>
                </c:pt>
                <c:pt idx="9">
                  <c:v>40643</c:v>
                </c:pt>
                <c:pt idx="10">
                  <c:v>40644</c:v>
                </c:pt>
                <c:pt idx="11">
                  <c:v>40645</c:v>
                </c:pt>
                <c:pt idx="12">
                  <c:v>40646</c:v>
                </c:pt>
                <c:pt idx="13">
                  <c:v>40647</c:v>
                </c:pt>
                <c:pt idx="14">
                  <c:v>40648</c:v>
                </c:pt>
                <c:pt idx="15">
                  <c:v>40649</c:v>
                </c:pt>
                <c:pt idx="16">
                  <c:v>40650</c:v>
                </c:pt>
                <c:pt idx="17">
                  <c:v>40651</c:v>
                </c:pt>
                <c:pt idx="18">
                  <c:v>40652</c:v>
                </c:pt>
                <c:pt idx="19">
                  <c:v>40653</c:v>
                </c:pt>
                <c:pt idx="20">
                  <c:v>40654</c:v>
                </c:pt>
                <c:pt idx="21">
                  <c:v>40655</c:v>
                </c:pt>
                <c:pt idx="22">
                  <c:v>40656</c:v>
                </c:pt>
                <c:pt idx="23">
                  <c:v>40657</c:v>
                </c:pt>
                <c:pt idx="24">
                  <c:v>40658</c:v>
                </c:pt>
                <c:pt idx="25">
                  <c:v>40659</c:v>
                </c:pt>
                <c:pt idx="26">
                  <c:v>40660</c:v>
                </c:pt>
                <c:pt idx="27">
                  <c:v>40661</c:v>
                </c:pt>
                <c:pt idx="28">
                  <c:v>40662</c:v>
                </c:pt>
                <c:pt idx="29">
                  <c:v>40663</c:v>
                </c:pt>
                <c:pt idx="30">
                  <c:v>40664</c:v>
                </c:pt>
                <c:pt idx="31">
                  <c:v>40665</c:v>
                </c:pt>
                <c:pt idx="32">
                  <c:v>40666</c:v>
                </c:pt>
                <c:pt idx="33">
                  <c:v>40667</c:v>
                </c:pt>
                <c:pt idx="34">
                  <c:v>40668</c:v>
                </c:pt>
                <c:pt idx="35">
                  <c:v>40669</c:v>
                </c:pt>
                <c:pt idx="36">
                  <c:v>40670</c:v>
                </c:pt>
                <c:pt idx="37">
                  <c:v>40671</c:v>
                </c:pt>
                <c:pt idx="38">
                  <c:v>40672</c:v>
                </c:pt>
                <c:pt idx="39">
                  <c:v>40673</c:v>
                </c:pt>
                <c:pt idx="40">
                  <c:v>40674</c:v>
                </c:pt>
                <c:pt idx="41">
                  <c:v>40675</c:v>
                </c:pt>
                <c:pt idx="42">
                  <c:v>40676</c:v>
                </c:pt>
                <c:pt idx="43">
                  <c:v>40677</c:v>
                </c:pt>
                <c:pt idx="44">
                  <c:v>40678</c:v>
                </c:pt>
                <c:pt idx="45">
                  <c:v>40679</c:v>
                </c:pt>
                <c:pt idx="46">
                  <c:v>40680</c:v>
                </c:pt>
                <c:pt idx="47">
                  <c:v>40681</c:v>
                </c:pt>
                <c:pt idx="48">
                  <c:v>40682</c:v>
                </c:pt>
                <c:pt idx="49">
                  <c:v>40683</c:v>
                </c:pt>
                <c:pt idx="50">
                  <c:v>40684</c:v>
                </c:pt>
                <c:pt idx="51">
                  <c:v>40685</c:v>
                </c:pt>
                <c:pt idx="52">
                  <c:v>40686</c:v>
                </c:pt>
                <c:pt idx="53">
                  <c:v>40687</c:v>
                </c:pt>
                <c:pt idx="54">
                  <c:v>40688</c:v>
                </c:pt>
                <c:pt idx="55">
                  <c:v>40689</c:v>
                </c:pt>
                <c:pt idx="56">
                  <c:v>40690</c:v>
                </c:pt>
                <c:pt idx="57">
                  <c:v>40691</c:v>
                </c:pt>
                <c:pt idx="58">
                  <c:v>40692</c:v>
                </c:pt>
                <c:pt idx="59">
                  <c:v>40693</c:v>
                </c:pt>
                <c:pt idx="60">
                  <c:v>40694</c:v>
                </c:pt>
                <c:pt idx="61">
                  <c:v>40695</c:v>
                </c:pt>
                <c:pt idx="62">
                  <c:v>40696</c:v>
                </c:pt>
                <c:pt idx="63">
                  <c:v>40697</c:v>
                </c:pt>
                <c:pt idx="64">
                  <c:v>40698</c:v>
                </c:pt>
                <c:pt idx="65">
                  <c:v>40699</c:v>
                </c:pt>
                <c:pt idx="66">
                  <c:v>40700</c:v>
                </c:pt>
                <c:pt idx="67">
                  <c:v>40701</c:v>
                </c:pt>
                <c:pt idx="68">
                  <c:v>40702</c:v>
                </c:pt>
                <c:pt idx="69">
                  <c:v>40703</c:v>
                </c:pt>
                <c:pt idx="70">
                  <c:v>40704</c:v>
                </c:pt>
                <c:pt idx="71">
                  <c:v>40705</c:v>
                </c:pt>
                <c:pt idx="72">
                  <c:v>40706</c:v>
                </c:pt>
                <c:pt idx="73">
                  <c:v>40707</c:v>
                </c:pt>
                <c:pt idx="74">
                  <c:v>40708</c:v>
                </c:pt>
                <c:pt idx="75">
                  <c:v>40709</c:v>
                </c:pt>
                <c:pt idx="76">
                  <c:v>40710</c:v>
                </c:pt>
                <c:pt idx="77">
                  <c:v>40711</c:v>
                </c:pt>
                <c:pt idx="78">
                  <c:v>40712</c:v>
                </c:pt>
                <c:pt idx="79">
                  <c:v>40713</c:v>
                </c:pt>
                <c:pt idx="80">
                  <c:v>40714</c:v>
                </c:pt>
                <c:pt idx="81">
                  <c:v>40715</c:v>
                </c:pt>
                <c:pt idx="82">
                  <c:v>40716</c:v>
                </c:pt>
                <c:pt idx="83">
                  <c:v>40717</c:v>
                </c:pt>
                <c:pt idx="84">
                  <c:v>40718</c:v>
                </c:pt>
                <c:pt idx="85">
                  <c:v>40719</c:v>
                </c:pt>
                <c:pt idx="86">
                  <c:v>40720</c:v>
                </c:pt>
                <c:pt idx="87">
                  <c:v>40721</c:v>
                </c:pt>
                <c:pt idx="88">
                  <c:v>40722</c:v>
                </c:pt>
                <c:pt idx="89">
                  <c:v>40723</c:v>
                </c:pt>
                <c:pt idx="90">
                  <c:v>40724</c:v>
                </c:pt>
                <c:pt idx="91">
                  <c:v>40725</c:v>
                </c:pt>
                <c:pt idx="92">
                  <c:v>40726</c:v>
                </c:pt>
                <c:pt idx="93">
                  <c:v>40727</c:v>
                </c:pt>
                <c:pt idx="94">
                  <c:v>40728</c:v>
                </c:pt>
                <c:pt idx="95">
                  <c:v>40729</c:v>
                </c:pt>
                <c:pt idx="96">
                  <c:v>40730</c:v>
                </c:pt>
                <c:pt idx="97">
                  <c:v>40731</c:v>
                </c:pt>
                <c:pt idx="98">
                  <c:v>40732</c:v>
                </c:pt>
                <c:pt idx="99">
                  <c:v>40733</c:v>
                </c:pt>
                <c:pt idx="100">
                  <c:v>40734</c:v>
                </c:pt>
                <c:pt idx="101">
                  <c:v>40735</c:v>
                </c:pt>
                <c:pt idx="102">
                  <c:v>40736</c:v>
                </c:pt>
                <c:pt idx="103">
                  <c:v>40737</c:v>
                </c:pt>
                <c:pt idx="104">
                  <c:v>40738</c:v>
                </c:pt>
                <c:pt idx="105">
                  <c:v>40739</c:v>
                </c:pt>
                <c:pt idx="106">
                  <c:v>40740</c:v>
                </c:pt>
                <c:pt idx="107">
                  <c:v>40741</c:v>
                </c:pt>
                <c:pt idx="108">
                  <c:v>40742</c:v>
                </c:pt>
                <c:pt idx="109">
                  <c:v>40743</c:v>
                </c:pt>
                <c:pt idx="110">
                  <c:v>40744</c:v>
                </c:pt>
                <c:pt idx="111">
                  <c:v>40745</c:v>
                </c:pt>
                <c:pt idx="112">
                  <c:v>40746</c:v>
                </c:pt>
                <c:pt idx="113">
                  <c:v>40747</c:v>
                </c:pt>
                <c:pt idx="114">
                  <c:v>40748</c:v>
                </c:pt>
                <c:pt idx="115">
                  <c:v>40749</c:v>
                </c:pt>
                <c:pt idx="116">
                  <c:v>40750</c:v>
                </c:pt>
                <c:pt idx="117">
                  <c:v>40751</c:v>
                </c:pt>
                <c:pt idx="118">
                  <c:v>40752</c:v>
                </c:pt>
                <c:pt idx="119">
                  <c:v>40753</c:v>
                </c:pt>
                <c:pt idx="120">
                  <c:v>40754</c:v>
                </c:pt>
                <c:pt idx="121">
                  <c:v>40755</c:v>
                </c:pt>
                <c:pt idx="122">
                  <c:v>40756</c:v>
                </c:pt>
                <c:pt idx="123">
                  <c:v>40757</c:v>
                </c:pt>
                <c:pt idx="124">
                  <c:v>40758</c:v>
                </c:pt>
                <c:pt idx="125">
                  <c:v>40759</c:v>
                </c:pt>
                <c:pt idx="126">
                  <c:v>40760</c:v>
                </c:pt>
                <c:pt idx="127">
                  <c:v>40761</c:v>
                </c:pt>
                <c:pt idx="128">
                  <c:v>40762</c:v>
                </c:pt>
                <c:pt idx="129">
                  <c:v>40763</c:v>
                </c:pt>
                <c:pt idx="130">
                  <c:v>40764</c:v>
                </c:pt>
                <c:pt idx="131">
                  <c:v>40765</c:v>
                </c:pt>
                <c:pt idx="132">
                  <c:v>40766</c:v>
                </c:pt>
                <c:pt idx="133">
                  <c:v>40767</c:v>
                </c:pt>
                <c:pt idx="134">
                  <c:v>40768</c:v>
                </c:pt>
                <c:pt idx="135">
                  <c:v>40769</c:v>
                </c:pt>
                <c:pt idx="136">
                  <c:v>40770</c:v>
                </c:pt>
                <c:pt idx="137">
                  <c:v>40771</c:v>
                </c:pt>
                <c:pt idx="138">
                  <c:v>40772</c:v>
                </c:pt>
                <c:pt idx="139">
                  <c:v>40773</c:v>
                </c:pt>
                <c:pt idx="140">
                  <c:v>40774</c:v>
                </c:pt>
                <c:pt idx="141">
                  <c:v>40775</c:v>
                </c:pt>
                <c:pt idx="142">
                  <c:v>40776</c:v>
                </c:pt>
                <c:pt idx="143">
                  <c:v>40777</c:v>
                </c:pt>
                <c:pt idx="144">
                  <c:v>40778</c:v>
                </c:pt>
                <c:pt idx="145">
                  <c:v>40779</c:v>
                </c:pt>
                <c:pt idx="146">
                  <c:v>40780</c:v>
                </c:pt>
                <c:pt idx="147">
                  <c:v>40781</c:v>
                </c:pt>
                <c:pt idx="148">
                  <c:v>40782</c:v>
                </c:pt>
                <c:pt idx="149">
                  <c:v>40783</c:v>
                </c:pt>
                <c:pt idx="150">
                  <c:v>40784</c:v>
                </c:pt>
                <c:pt idx="151">
                  <c:v>40785</c:v>
                </c:pt>
                <c:pt idx="152">
                  <c:v>40786</c:v>
                </c:pt>
                <c:pt idx="153">
                  <c:v>40787</c:v>
                </c:pt>
                <c:pt idx="154">
                  <c:v>40788</c:v>
                </c:pt>
                <c:pt idx="155">
                  <c:v>40789</c:v>
                </c:pt>
                <c:pt idx="156">
                  <c:v>40790</c:v>
                </c:pt>
                <c:pt idx="157">
                  <c:v>40791</c:v>
                </c:pt>
                <c:pt idx="158">
                  <c:v>40792</c:v>
                </c:pt>
                <c:pt idx="159">
                  <c:v>40793</c:v>
                </c:pt>
                <c:pt idx="160">
                  <c:v>40794</c:v>
                </c:pt>
                <c:pt idx="161">
                  <c:v>40795</c:v>
                </c:pt>
                <c:pt idx="162">
                  <c:v>40796</c:v>
                </c:pt>
                <c:pt idx="163">
                  <c:v>40797</c:v>
                </c:pt>
                <c:pt idx="164">
                  <c:v>40798</c:v>
                </c:pt>
                <c:pt idx="165">
                  <c:v>40799</c:v>
                </c:pt>
                <c:pt idx="166">
                  <c:v>40800</c:v>
                </c:pt>
                <c:pt idx="167">
                  <c:v>40801</c:v>
                </c:pt>
                <c:pt idx="168">
                  <c:v>40802</c:v>
                </c:pt>
                <c:pt idx="169">
                  <c:v>40803</c:v>
                </c:pt>
                <c:pt idx="170">
                  <c:v>40804</c:v>
                </c:pt>
                <c:pt idx="171">
                  <c:v>40805</c:v>
                </c:pt>
                <c:pt idx="172">
                  <c:v>40806</c:v>
                </c:pt>
                <c:pt idx="173">
                  <c:v>40807</c:v>
                </c:pt>
                <c:pt idx="174">
                  <c:v>40808</c:v>
                </c:pt>
                <c:pt idx="175">
                  <c:v>40809</c:v>
                </c:pt>
                <c:pt idx="176">
                  <c:v>40810</c:v>
                </c:pt>
                <c:pt idx="177">
                  <c:v>40811</c:v>
                </c:pt>
                <c:pt idx="178">
                  <c:v>40812</c:v>
                </c:pt>
                <c:pt idx="179">
                  <c:v>40813</c:v>
                </c:pt>
                <c:pt idx="180">
                  <c:v>40814</c:v>
                </c:pt>
                <c:pt idx="181">
                  <c:v>40815</c:v>
                </c:pt>
                <c:pt idx="182">
                  <c:v>40816</c:v>
                </c:pt>
                <c:pt idx="183">
                  <c:v>40817</c:v>
                </c:pt>
                <c:pt idx="184">
                  <c:v>40818</c:v>
                </c:pt>
                <c:pt idx="185">
                  <c:v>40819</c:v>
                </c:pt>
                <c:pt idx="186">
                  <c:v>40820</c:v>
                </c:pt>
                <c:pt idx="187">
                  <c:v>40821</c:v>
                </c:pt>
                <c:pt idx="188">
                  <c:v>40822</c:v>
                </c:pt>
                <c:pt idx="189">
                  <c:v>40823</c:v>
                </c:pt>
                <c:pt idx="190">
                  <c:v>40824</c:v>
                </c:pt>
                <c:pt idx="191">
                  <c:v>40825</c:v>
                </c:pt>
                <c:pt idx="192">
                  <c:v>40826</c:v>
                </c:pt>
                <c:pt idx="193">
                  <c:v>40827</c:v>
                </c:pt>
                <c:pt idx="194">
                  <c:v>40828</c:v>
                </c:pt>
                <c:pt idx="195">
                  <c:v>40829</c:v>
                </c:pt>
                <c:pt idx="196">
                  <c:v>40830</c:v>
                </c:pt>
                <c:pt idx="197">
                  <c:v>40831</c:v>
                </c:pt>
                <c:pt idx="198">
                  <c:v>40832</c:v>
                </c:pt>
                <c:pt idx="199">
                  <c:v>40833</c:v>
                </c:pt>
                <c:pt idx="200">
                  <c:v>40834</c:v>
                </c:pt>
                <c:pt idx="201">
                  <c:v>40835</c:v>
                </c:pt>
                <c:pt idx="202">
                  <c:v>40836</c:v>
                </c:pt>
                <c:pt idx="203">
                  <c:v>40837</c:v>
                </c:pt>
                <c:pt idx="204">
                  <c:v>40838</c:v>
                </c:pt>
                <c:pt idx="205">
                  <c:v>40839</c:v>
                </c:pt>
                <c:pt idx="206">
                  <c:v>40840</c:v>
                </c:pt>
                <c:pt idx="207">
                  <c:v>40841</c:v>
                </c:pt>
                <c:pt idx="208">
                  <c:v>40842</c:v>
                </c:pt>
                <c:pt idx="209">
                  <c:v>40843</c:v>
                </c:pt>
                <c:pt idx="210">
                  <c:v>40844</c:v>
                </c:pt>
                <c:pt idx="211">
                  <c:v>40845</c:v>
                </c:pt>
                <c:pt idx="212">
                  <c:v>40846</c:v>
                </c:pt>
                <c:pt idx="213">
                  <c:v>40847</c:v>
                </c:pt>
                <c:pt idx="214">
                  <c:v>40848</c:v>
                </c:pt>
              </c:numCache>
            </c:numRef>
          </c:xVal>
          <c:yVal>
            <c:numRef>
              <c:f>actual_Landsat!$D$92:$D$306</c:f>
              <c:numCache>
                <c:formatCode>General</c:formatCode>
                <c:ptCount val="215"/>
                <c:pt idx="36">
                  <c:v>0.24133099999999999</c:v>
                </c:pt>
                <c:pt idx="60">
                  <c:v>0.23750000000000004</c:v>
                </c:pt>
                <c:pt idx="84">
                  <c:v>0.78950599999999971</c:v>
                </c:pt>
                <c:pt idx="92">
                  <c:v>0.84632700000000005</c:v>
                </c:pt>
                <c:pt idx="108">
                  <c:v>0.89892000000000005</c:v>
                </c:pt>
                <c:pt idx="124">
                  <c:v>0.91044199999999997</c:v>
                </c:pt>
                <c:pt idx="140">
                  <c:v>0.87740200000000002</c:v>
                </c:pt>
                <c:pt idx="156">
                  <c:v>0.82294100000000048</c:v>
                </c:pt>
                <c:pt idx="188">
                  <c:v>0.38270100000000001</c:v>
                </c:pt>
                <c:pt idx="204">
                  <c:v>0.25372100000000003</c:v>
                </c:pt>
              </c:numCache>
            </c:numRef>
          </c:yVal>
        </c:ser>
        <c:ser>
          <c:idx val="6"/>
          <c:order val="1"/>
          <c:tx>
            <c:v>Landsat_pair</c:v>
          </c:tx>
          <c:marker>
            <c:symbol val="circle"/>
            <c:size val="7"/>
            <c:spPr>
              <a:solidFill>
                <a:srgbClr val="FF0000"/>
              </a:solidFill>
            </c:spPr>
          </c:marker>
          <c:xVal>
            <c:numRef>
              <c:f>Landsat_pair!$B$92:$B$306</c:f>
              <c:numCache>
                <c:formatCode>m/d/yyyy</c:formatCode>
                <c:ptCount val="215"/>
                <c:pt idx="0">
                  <c:v>40634</c:v>
                </c:pt>
                <c:pt idx="1">
                  <c:v>40635</c:v>
                </c:pt>
                <c:pt idx="2">
                  <c:v>40636</c:v>
                </c:pt>
                <c:pt idx="3">
                  <c:v>40637</c:v>
                </c:pt>
                <c:pt idx="4">
                  <c:v>40638</c:v>
                </c:pt>
                <c:pt idx="5">
                  <c:v>40639</c:v>
                </c:pt>
                <c:pt idx="6">
                  <c:v>40640</c:v>
                </c:pt>
                <c:pt idx="7">
                  <c:v>40641</c:v>
                </c:pt>
                <c:pt idx="8">
                  <c:v>40642</c:v>
                </c:pt>
                <c:pt idx="9">
                  <c:v>40643</c:v>
                </c:pt>
                <c:pt idx="10">
                  <c:v>40644</c:v>
                </c:pt>
                <c:pt idx="11">
                  <c:v>40645</c:v>
                </c:pt>
                <c:pt idx="12">
                  <c:v>40646</c:v>
                </c:pt>
                <c:pt idx="13">
                  <c:v>40647</c:v>
                </c:pt>
                <c:pt idx="14">
                  <c:v>40648</c:v>
                </c:pt>
                <c:pt idx="15">
                  <c:v>40649</c:v>
                </c:pt>
                <c:pt idx="16">
                  <c:v>40650</c:v>
                </c:pt>
                <c:pt idx="17">
                  <c:v>40651</c:v>
                </c:pt>
                <c:pt idx="18">
                  <c:v>40652</c:v>
                </c:pt>
                <c:pt idx="19">
                  <c:v>40653</c:v>
                </c:pt>
                <c:pt idx="20">
                  <c:v>40654</c:v>
                </c:pt>
                <c:pt idx="21">
                  <c:v>40655</c:v>
                </c:pt>
                <c:pt idx="22">
                  <c:v>40656</c:v>
                </c:pt>
                <c:pt idx="23">
                  <c:v>40657</c:v>
                </c:pt>
                <c:pt idx="24">
                  <c:v>40658</c:v>
                </c:pt>
                <c:pt idx="25">
                  <c:v>40659</c:v>
                </c:pt>
                <c:pt idx="26">
                  <c:v>40660</c:v>
                </c:pt>
                <c:pt idx="27">
                  <c:v>40661</c:v>
                </c:pt>
                <c:pt idx="28">
                  <c:v>40662</c:v>
                </c:pt>
                <c:pt idx="29">
                  <c:v>40663</c:v>
                </c:pt>
                <c:pt idx="30">
                  <c:v>40664</c:v>
                </c:pt>
                <c:pt idx="31">
                  <c:v>40665</c:v>
                </c:pt>
                <c:pt idx="32">
                  <c:v>40666</c:v>
                </c:pt>
                <c:pt idx="33">
                  <c:v>40667</c:v>
                </c:pt>
                <c:pt idx="34">
                  <c:v>40668</c:v>
                </c:pt>
                <c:pt idx="35">
                  <c:v>40669</c:v>
                </c:pt>
                <c:pt idx="36">
                  <c:v>40670</c:v>
                </c:pt>
                <c:pt idx="37">
                  <c:v>40671</c:v>
                </c:pt>
                <c:pt idx="38">
                  <c:v>40672</c:v>
                </c:pt>
                <c:pt idx="39">
                  <c:v>40673</c:v>
                </c:pt>
                <c:pt idx="40">
                  <c:v>40674</c:v>
                </c:pt>
                <c:pt idx="41">
                  <c:v>40675</c:v>
                </c:pt>
                <c:pt idx="42">
                  <c:v>40676</c:v>
                </c:pt>
                <c:pt idx="43">
                  <c:v>40677</c:v>
                </c:pt>
                <c:pt idx="44">
                  <c:v>40678</c:v>
                </c:pt>
                <c:pt idx="45">
                  <c:v>40679</c:v>
                </c:pt>
                <c:pt idx="46">
                  <c:v>40680</c:v>
                </c:pt>
                <c:pt idx="47">
                  <c:v>40681</c:v>
                </c:pt>
                <c:pt idx="48">
                  <c:v>40682</c:v>
                </c:pt>
                <c:pt idx="49">
                  <c:v>40683</c:v>
                </c:pt>
                <c:pt idx="50">
                  <c:v>40684</c:v>
                </c:pt>
                <c:pt idx="51">
                  <c:v>40685</c:v>
                </c:pt>
                <c:pt idx="52">
                  <c:v>40686</c:v>
                </c:pt>
                <c:pt idx="53">
                  <c:v>40687</c:v>
                </c:pt>
                <c:pt idx="54">
                  <c:v>40688</c:v>
                </c:pt>
                <c:pt idx="55">
                  <c:v>40689</c:v>
                </c:pt>
                <c:pt idx="56">
                  <c:v>40690</c:v>
                </c:pt>
                <c:pt idx="57">
                  <c:v>40691</c:v>
                </c:pt>
                <c:pt idx="58">
                  <c:v>40692</c:v>
                </c:pt>
                <c:pt idx="59">
                  <c:v>40693</c:v>
                </c:pt>
                <c:pt idx="60">
                  <c:v>40694</c:v>
                </c:pt>
                <c:pt idx="61">
                  <c:v>40695</c:v>
                </c:pt>
                <c:pt idx="62">
                  <c:v>40696</c:v>
                </c:pt>
                <c:pt idx="63">
                  <c:v>40697</c:v>
                </c:pt>
                <c:pt idx="64">
                  <c:v>40698</c:v>
                </c:pt>
                <c:pt idx="65">
                  <c:v>40699</c:v>
                </c:pt>
                <c:pt idx="66">
                  <c:v>40700</c:v>
                </c:pt>
                <c:pt idx="67">
                  <c:v>40701</c:v>
                </c:pt>
                <c:pt idx="68">
                  <c:v>40702</c:v>
                </c:pt>
                <c:pt idx="69">
                  <c:v>40703</c:v>
                </c:pt>
                <c:pt idx="70">
                  <c:v>40704</c:v>
                </c:pt>
                <c:pt idx="71">
                  <c:v>40705</c:v>
                </c:pt>
                <c:pt idx="72">
                  <c:v>40706</c:v>
                </c:pt>
                <c:pt idx="73">
                  <c:v>40707</c:v>
                </c:pt>
                <c:pt idx="74">
                  <c:v>40708</c:v>
                </c:pt>
                <c:pt idx="75">
                  <c:v>40709</c:v>
                </c:pt>
                <c:pt idx="76">
                  <c:v>40710</c:v>
                </c:pt>
                <c:pt idx="77">
                  <c:v>40711</c:v>
                </c:pt>
                <c:pt idx="78">
                  <c:v>40712</c:v>
                </c:pt>
                <c:pt idx="79">
                  <c:v>40713</c:v>
                </c:pt>
                <c:pt idx="80">
                  <c:v>40714</c:v>
                </c:pt>
                <c:pt idx="81">
                  <c:v>40715</c:v>
                </c:pt>
                <c:pt idx="82">
                  <c:v>40716</c:v>
                </c:pt>
                <c:pt idx="83">
                  <c:v>40717</c:v>
                </c:pt>
                <c:pt idx="84">
                  <c:v>40718</c:v>
                </c:pt>
                <c:pt idx="85">
                  <c:v>40719</c:v>
                </c:pt>
                <c:pt idx="86">
                  <c:v>40720</c:v>
                </c:pt>
                <c:pt idx="87">
                  <c:v>40721</c:v>
                </c:pt>
                <c:pt idx="88">
                  <c:v>40722</c:v>
                </c:pt>
                <c:pt idx="89">
                  <c:v>40723</c:v>
                </c:pt>
                <c:pt idx="90">
                  <c:v>40724</c:v>
                </c:pt>
                <c:pt idx="91">
                  <c:v>40725</c:v>
                </c:pt>
                <c:pt idx="92">
                  <c:v>40726</c:v>
                </c:pt>
                <c:pt idx="93">
                  <c:v>40727</c:v>
                </c:pt>
                <c:pt idx="94">
                  <c:v>40728</c:v>
                </c:pt>
                <c:pt idx="95">
                  <c:v>40729</c:v>
                </c:pt>
                <c:pt idx="96">
                  <c:v>40730</c:v>
                </c:pt>
                <c:pt idx="97">
                  <c:v>40731</c:v>
                </c:pt>
                <c:pt idx="98">
                  <c:v>40732</c:v>
                </c:pt>
                <c:pt idx="99">
                  <c:v>40733</c:v>
                </c:pt>
                <c:pt idx="100">
                  <c:v>40734</c:v>
                </c:pt>
                <c:pt idx="101">
                  <c:v>40735</c:v>
                </c:pt>
                <c:pt idx="102">
                  <c:v>40736</c:v>
                </c:pt>
                <c:pt idx="103">
                  <c:v>40737</c:v>
                </c:pt>
                <c:pt idx="104">
                  <c:v>40738</c:v>
                </c:pt>
                <c:pt idx="105">
                  <c:v>40739</c:v>
                </c:pt>
                <c:pt idx="106">
                  <c:v>40740</c:v>
                </c:pt>
                <c:pt idx="107">
                  <c:v>40741</c:v>
                </c:pt>
                <c:pt idx="108">
                  <c:v>40742</c:v>
                </c:pt>
                <c:pt idx="109">
                  <c:v>40743</c:v>
                </c:pt>
                <c:pt idx="110">
                  <c:v>40744</c:v>
                </c:pt>
                <c:pt idx="111">
                  <c:v>40745</c:v>
                </c:pt>
                <c:pt idx="112">
                  <c:v>40746</c:v>
                </c:pt>
                <c:pt idx="113">
                  <c:v>40747</c:v>
                </c:pt>
                <c:pt idx="114">
                  <c:v>40748</c:v>
                </c:pt>
                <c:pt idx="115">
                  <c:v>40749</c:v>
                </c:pt>
                <c:pt idx="116">
                  <c:v>40750</c:v>
                </c:pt>
                <c:pt idx="117">
                  <c:v>40751</c:v>
                </c:pt>
                <c:pt idx="118">
                  <c:v>40752</c:v>
                </c:pt>
                <c:pt idx="119">
                  <c:v>40753</c:v>
                </c:pt>
                <c:pt idx="120">
                  <c:v>40754</c:v>
                </c:pt>
                <c:pt idx="121">
                  <c:v>40755</c:v>
                </c:pt>
                <c:pt idx="122">
                  <c:v>40756</c:v>
                </c:pt>
                <c:pt idx="123">
                  <c:v>40757</c:v>
                </c:pt>
                <c:pt idx="124">
                  <c:v>40758</c:v>
                </c:pt>
                <c:pt idx="125">
                  <c:v>40759</c:v>
                </c:pt>
                <c:pt idx="126">
                  <c:v>40760</c:v>
                </c:pt>
                <c:pt idx="127">
                  <c:v>40761</c:v>
                </c:pt>
                <c:pt idx="128">
                  <c:v>40762</c:v>
                </c:pt>
                <c:pt idx="129">
                  <c:v>40763</c:v>
                </c:pt>
                <c:pt idx="130">
                  <c:v>40764</c:v>
                </c:pt>
                <c:pt idx="131">
                  <c:v>40765</c:v>
                </c:pt>
                <c:pt idx="132">
                  <c:v>40766</c:v>
                </c:pt>
                <c:pt idx="133">
                  <c:v>40767</c:v>
                </c:pt>
                <c:pt idx="134">
                  <c:v>40768</c:v>
                </c:pt>
                <c:pt idx="135">
                  <c:v>40769</c:v>
                </c:pt>
                <c:pt idx="136">
                  <c:v>40770</c:v>
                </c:pt>
                <c:pt idx="137">
                  <c:v>40771</c:v>
                </c:pt>
                <c:pt idx="138">
                  <c:v>40772</c:v>
                </c:pt>
                <c:pt idx="139">
                  <c:v>40773</c:v>
                </c:pt>
                <c:pt idx="140">
                  <c:v>40774</c:v>
                </c:pt>
                <c:pt idx="141">
                  <c:v>40775</c:v>
                </c:pt>
                <c:pt idx="142">
                  <c:v>40776</c:v>
                </c:pt>
                <c:pt idx="143">
                  <c:v>40777</c:v>
                </c:pt>
                <c:pt idx="144">
                  <c:v>40778</c:v>
                </c:pt>
                <c:pt idx="145">
                  <c:v>40779</c:v>
                </c:pt>
                <c:pt idx="146">
                  <c:v>40780</c:v>
                </c:pt>
                <c:pt idx="147">
                  <c:v>40781</c:v>
                </c:pt>
                <c:pt idx="148">
                  <c:v>40782</c:v>
                </c:pt>
                <c:pt idx="149">
                  <c:v>40783</c:v>
                </c:pt>
                <c:pt idx="150">
                  <c:v>40784</c:v>
                </c:pt>
                <c:pt idx="151">
                  <c:v>40785</c:v>
                </c:pt>
                <c:pt idx="152">
                  <c:v>40786</c:v>
                </c:pt>
                <c:pt idx="153">
                  <c:v>40787</c:v>
                </c:pt>
                <c:pt idx="154">
                  <c:v>40788</c:v>
                </c:pt>
                <c:pt idx="155">
                  <c:v>40789</c:v>
                </c:pt>
                <c:pt idx="156">
                  <c:v>40790</c:v>
                </c:pt>
                <c:pt idx="157">
                  <c:v>40791</c:v>
                </c:pt>
                <c:pt idx="158">
                  <c:v>40792</c:v>
                </c:pt>
                <c:pt idx="159">
                  <c:v>40793</c:v>
                </c:pt>
                <c:pt idx="160">
                  <c:v>40794</c:v>
                </c:pt>
                <c:pt idx="161">
                  <c:v>40795</c:v>
                </c:pt>
                <c:pt idx="162">
                  <c:v>40796</c:v>
                </c:pt>
                <c:pt idx="163">
                  <c:v>40797</c:v>
                </c:pt>
                <c:pt idx="164">
                  <c:v>40798</c:v>
                </c:pt>
                <c:pt idx="165">
                  <c:v>40799</c:v>
                </c:pt>
                <c:pt idx="166">
                  <c:v>40800</c:v>
                </c:pt>
                <c:pt idx="167">
                  <c:v>40801</c:v>
                </c:pt>
                <c:pt idx="168">
                  <c:v>40802</c:v>
                </c:pt>
                <c:pt idx="169">
                  <c:v>40803</c:v>
                </c:pt>
                <c:pt idx="170">
                  <c:v>40804</c:v>
                </c:pt>
                <c:pt idx="171">
                  <c:v>40805</c:v>
                </c:pt>
                <c:pt idx="172">
                  <c:v>40806</c:v>
                </c:pt>
                <c:pt idx="173">
                  <c:v>40807</c:v>
                </c:pt>
                <c:pt idx="174">
                  <c:v>40808</c:v>
                </c:pt>
                <c:pt idx="175">
                  <c:v>40809</c:v>
                </c:pt>
                <c:pt idx="176">
                  <c:v>40810</c:v>
                </c:pt>
                <c:pt idx="177">
                  <c:v>40811</c:v>
                </c:pt>
                <c:pt idx="178">
                  <c:v>40812</c:v>
                </c:pt>
                <c:pt idx="179">
                  <c:v>40813</c:v>
                </c:pt>
                <c:pt idx="180">
                  <c:v>40814</c:v>
                </c:pt>
                <c:pt idx="181">
                  <c:v>40815</c:v>
                </c:pt>
                <c:pt idx="182">
                  <c:v>40816</c:v>
                </c:pt>
                <c:pt idx="183">
                  <c:v>40817</c:v>
                </c:pt>
                <c:pt idx="184">
                  <c:v>40818</c:v>
                </c:pt>
                <c:pt idx="185">
                  <c:v>40819</c:v>
                </c:pt>
                <c:pt idx="186">
                  <c:v>40820</c:v>
                </c:pt>
                <c:pt idx="187">
                  <c:v>40821</c:v>
                </c:pt>
                <c:pt idx="188">
                  <c:v>40822</c:v>
                </c:pt>
                <c:pt idx="189">
                  <c:v>40823</c:v>
                </c:pt>
                <c:pt idx="190">
                  <c:v>40824</c:v>
                </c:pt>
                <c:pt idx="191">
                  <c:v>40825</c:v>
                </c:pt>
                <c:pt idx="192">
                  <c:v>40826</c:v>
                </c:pt>
                <c:pt idx="193">
                  <c:v>40827</c:v>
                </c:pt>
                <c:pt idx="194">
                  <c:v>40828</c:v>
                </c:pt>
                <c:pt idx="195">
                  <c:v>40829</c:v>
                </c:pt>
                <c:pt idx="196">
                  <c:v>40830</c:v>
                </c:pt>
                <c:pt idx="197">
                  <c:v>40831</c:v>
                </c:pt>
                <c:pt idx="198">
                  <c:v>40832</c:v>
                </c:pt>
                <c:pt idx="199">
                  <c:v>40833</c:v>
                </c:pt>
                <c:pt idx="200">
                  <c:v>40834</c:v>
                </c:pt>
                <c:pt idx="201">
                  <c:v>40835</c:v>
                </c:pt>
                <c:pt idx="202">
                  <c:v>40836</c:v>
                </c:pt>
                <c:pt idx="203">
                  <c:v>40837</c:v>
                </c:pt>
                <c:pt idx="204">
                  <c:v>40838</c:v>
                </c:pt>
                <c:pt idx="205">
                  <c:v>40839</c:v>
                </c:pt>
                <c:pt idx="206">
                  <c:v>40840</c:v>
                </c:pt>
                <c:pt idx="207">
                  <c:v>40841</c:v>
                </c:pt>
                <c:pt idx="208">
                  <c:v>40842</c:v>
                </c:pt>
                <c:pt idx="209">
                  <c:v>40843</c:v>
                </c:pt>
                <c:pt idx="210">
                  <c:v>40844</c:v>
                </c:pt>
                <c:pt idx="211">
                  <c:v>40845</c:v>
                </c:pt>
                <c:pt idx="212">
                  <c:v>40846</c:v>
                </c:pt>
                <c:pt idx="213">
                  <c:v>40847</c:v>
                </c:pt>
                <c:pt idx="214">
                  <c:v>40848</c:v>
                </c:pt>
              </c:numCache>
            </c:numRef>
          </c:xVal>
          <c:yVal>
            <c:numRef>
              <c:f>Landsat_pair!$D$92:$D$306</c:f>
              <c:numCache>
                <c:formatCode>General</c:formatCode>
                <c:ptCount val="215"/>
                <c:pt idx="60">
                  <c:v>0.23750000000000004</c:v>
                </c:pt>
                <c:pt idx="92">
                  <c:v>0.84632700000000005</c:v>
                </c:pt>
                <c:pt idx="108">
                  <c:v>0.89892000000000005</c:v>
                </c:pt>
                <c:pt idx="124">
                  <c:v>0.91044199999999997</c:v>
                </c:pt>
                <c:pt idx="140">
                  <c:v>0.87740200000000002</c:v>
                </c:pt>
                <c:pt idx="188">
                  <c:v>0.38270100000000001</c:v>
                </c:pt>
              </c:numCache>
            </c:numRef>
          </c:yVal>
        </c:ser>
        <c:ser>
          <c:idx val="2"/>
          <c:order val="2"/>
          <c:tx>
            <c:v>starfm</c:v>
          </c:tx>
          <c:spPr>
            <a:ln>
              <a:noFill/>
            </a:ln>
          </c:spPr>
          <c:marker>
            <c:symbol val="plus"/>
            <c:size val="5"/>
            <c:spPr>
              <a:ln>
                <a:solidFill>
                  <a:schemeClr val="accent6"/>
                </a:solidFill>
              </a:ln>
            </c:spPr>
          </c:marker>
          <c:xVal>
            <c:numRef>
              <c:f>starfm_DL_fit!$B$92:$B$306</c:f>
              <c:numCache>
                <c:formatCode>m/d/yyyy</c:formatCode>
                <c:ptCount val="215"/>
                <c:pt idx="0">
                  <c:v>40634</c:v>
                </c:pt>
                <c:pt idx="1">
                  <c:v>40635</c:v>
                </c:pt>
                <c:pt idx="2">
                  <c:v>40636</c:v>
                </c:pt>
                <c:pt idx="3">
                  <c:v>40637</c:v>
                </c:pt>
                <c:pt idx="4">
                  <c:v>40638</c:v>
                </c:pt>
                <c:pt idx="5">
                  <c:v>40639</c:v>
                </c:pt>
                <c:pt idx="6">
                  <c:v>40640</c:v>
                </c:pt>
                <c:pt idx="7">
                  <c:v>40641</c:v>
                </c:pt>
                <c:pt idx="8">
                  <c:v>40642</c:v>
                </c:pt>
                <c:pt idx="9">
                  <c:v>40643</c:v>
                </c:pt>
                <c:pt idx="10">
                  <c:v>40644</c:v>
                </c:pt>
                <c:pt idx="11">
                  <c:v>40645</c:v>
                </c:pt>
                <c:pt idx="12">
                  <c:v>40646</c:v>
                </c:pt>
                <c:pt idx="13">
                  <c:v>40647</c:v>
                </c:pt>
                <c:pt idx="14">
                  <c:v>40648</c:v>
                </c:pt>
                <c:pt idx="15">
                  <c:v>40649</c:v>
                </c:pt>
                <c:pt idx="16">
                  <c:v>40650</c:v>
                </c:pt>
                <c:pt idx="17">
                  <c:v>40651</c:v>
                </c:pt>
                <c:pt idx="18">
                  <c:v>40652</c:v>
                </c:pt>
                <c:pt idx="19">
                  <c:v>40653</c:v>
                </c:pt>
                <c:pt idx="20">
                  <c:v>40654</c:v>
                </c:pt>
                <c:pt idx="21">
                  <c:v>40655</c:v>
                </c:pt>
                <c:pt idx="22">
                  <c:v>40656</c:v>
                </c:pt>
                <c:pt idx="23">
                  <c:v>40657</c:v>
                </c:pt>
                <c:pt idx="24">
                  <c:v>40658</c:v>
                </c:pt>
                <c:pt idx="25">
                  <c:v>40659</c:v>
                </c:pt>
                <c:pt idx="26">
                  <c:v>40660</c:v>
                </c:pt>
                <c:pt idx="27">
                  <c:v>40661</c:v>
                </c:pt>
                <c:pt idx="28">
                  <c:v>40662</c:v>
                </c:pt>
                <c:pt idx="29">
                  <c:v>40663</c:v>
                </c:pt>
                <c:pt idx="30">
                  <c:v>40664</c:v>
                </c:pt>
                <c:pt idx="31">
                  <c:v>40665</c:v>
                </c:pt>
                <c:pt idx="32">
                  <c:v>40666</c:v>
                </c:pt>
                <c:pt idx="33">
                  <c:v>40667</c:v>
                </c:pt>
                <c:pt idx="34">
                  <c:v>40668</c:v>
                </c:pt>
                <c:pt idx="35">
                  <c:v>40669</c:v>
                </c:pt>
                <c:pt idx="36">
                  <c:v>40670</c:v>
                </c:pt>
                <c:pt idx="37">
                  <c:v>40671</c:v>
                </c:pt>
                <c:pt idx="38">
                  <c:v>40672</c:v>
                </c:pt>
                <c:pt idx="39">
                  <c:v>40673</c:v>
                </c:pt>
                <c:pt idx="40">
                  <c:v>40674</c:v>
                </c:pt>
                <c:pt idx="41">
                  <c:v>40675</c:v>
                </c:pt>
                <c:pt idx="42">
                  <c:v>40676</c:v>
                </c:pt>
                <c:pt idx="43">
                  <c:v>40677</c:v>
                </c:pt>
                <c:pt idx="44">
                  <c:v>40678</c:v>
                </c:pt>
                <c:pt idx="45">
                  <c:v>40679</c:v>
                </c:pt>
                <c:pt idx="46">
                  <c:v>40680</c:v>
                </c:pt>
                <c:pt idx="47">
                  <c:v>40681</c:v>
                </c:pt>
                <c:pt idx="48">
                  <c:v>40682</c:v>
                </c:pt>
                <c:pt idx="49">
                  <c:v>40683</c:v>
                </c:pt>
                <c:pt idx="50">
                  <c:v>40684</c:v>
                </c:pt>
                <c:pt idx="51">
                  <c:v>40685</c:v>
                </c:pt>
                <c:pt idx="52">
                  <c:v>40686</c:v>
                </c:pt>
                <c:pt idx="53">
                  <c:v>40687</c:v>
                </c:pt>
                <c:pt idx="54">
                  <c:v>40688</c:v>
                </c:pt>
                <c:pt idx="55">
                  <c:v>40689</c:v>
                </c:pt>
                <c:pt idx="56">
                  <c:v>40690</c:v>
                </c:pt>
                <c:pt idx="57">
                  <c:v>40691</c:v>
                </c:pt>
                <c:pt idx="58">
                  <c:v>40692</c:v>
                </c:pt>
                <c:pt idx="59">
                  <c:v>40693</c:v>
                </c:pt>
                <c:pt idx="60">
                  <c:v>40694</c:v>
                </c:pt>
                <c:pt idx="61">
                  <c:v>40695</c:v>
                </c:pt>
                <c:pt idx="62">
                  <c:v>40696</c:v>
                </c:pt>
                <c:pt idx="63">
                  <c:v>40697</c:v>
                </c:pt>
                <c:pt idx="64">
                  <c:v>40698</c:v>
                </c:pt>
                <c:pt idx="65">
                  <c:v>40699</c:v>
                </c:pt>
                <c:pt idx="66">
                  <c:v>40700</c:v>
                </c:pt>
                <c:pt idx="67">
                  <c:v>40701</c:v>
                </c:pt>
                <c:pt idx="68">
                  <c:v>40702</c:v>
                </c:pt>
                <c:pt idx="69">
                  <c:v>40703</c:v>
                </c:pt>
                <c:pt idx="70">
                  <c:v>40704</c:v>
                </c:pt>
                <c:pt idx="71">
                  <c:v>40705</c:v>
                </c:pt>
                <c:pt idx="72">
                  <c:v>40706</c:v>
                </c:pt>
                <c:pt idx="73">
                  <c:v>40707</c:v>
                </c:pt>
                <c:pt idx="74">
                  <c:v>40708</c:v>
                </c:pt>
                <c:pt idx="75">
                  <c:v>40709</c:v>
                </c:pt>
                <c:pt idx="76">
                  <c:v>40710</c:v>
                </c:pt>
                <c:pt idx="77">
                  <c:v>40711</c:v>
                </c:pt>
                <c:pt idx="78">
                  <c:v>40712</c:v>
                </c:pt>
                <c:pt idx="79">
                  <c:v>40713</c:v>
                </c:pt>
                <c:pt idx="80">
                  <c:v>40714</c:v>
                </c:pt>
                <c:pt idx="81">
                  <c:v>40715</c:v>
                </c:pt>
                <c:pt idx="82">
                  <c:v>40716</c:v>
                </c:pt>
                <c:pt idx="83">
                  <c:v>40717</c:v>
                </c:pt>
                <c:pt idx="84">
                  <c:v>40718</c:v>
                </c:pt>
                <c:pt idx="85">
                  <c:v>40719</c:v>
                </c:pt>
                <c:pt idx="86">
                  <c:v>40720</c:v>
                </c:pt>
                <c:pt idx="87">
                  <c:v>40721</c:v>
                </c:pt>
                <c:pt idx="88">
                  <c:v>40722</c:v>
                </c:pt>
                <c:pt idx="89">
                  <c:v>40723</c:v>
                </c:pt>
                <c:pt idx="90">
                  <c:v>40724</c:v>
                </c:pt>
                <c:pt idx="91">
                  <c:v>40725</c:v>
                </c:pt>
                <c:pt idx="92">
                  <c:v>40726</c:v>
                </c:pt>
                <c:pt idx="93">
                  <c:v>40727</c:v>
                </c:pt>
                <c:pt idx="94">
                  <c:v>40728</c:v>
                </c:pt>
                <c:pt idx="95">
                  <c:v>40729</c:v>
                </c:pt>
                <c:pt idx="96">
                  <c:v>40730</c:v>
                </c:pt>
                <c:pt idx="97">
                  <c:v>40731</c:v>
                </c:pt>
                <c:pt idx="98">
                  <c:v>40732</c:v>
                </c:pt>
                <c:pt idx="99">
                  <c:v>40733</c:v>
                </c:pt>
                <c:pt idx="100">
                  <c:v>40734</c:v>
                </c:pt>
                <c:pt idx="101">
                  <c:v>40735</c:v>
                </c:pt>
                <c:pt idx="102">
                  <c:v>40736</c:v>
                </c:pt>
                <c:pt idx="103">
                  <c:v>40737</c:v>
                </c:pt>
                <c:pt idx="104">
                  <c:v>40738</c:v>
                </c:pt>
                <c:pt idx="105">
                  <c:v>40739</c:v>
                </c:pt>
                <c:pt idx="106">
                  <c:v>40740</c:v>
                </c:pt>
                <c:pt idx="107">
                  <c:v>40741</c:v>
                </c:pt>
                <c:pt idx="108">
                  <c:v>40742</c:v>
                </c:pt>
                <c:pt idx="109">
                  <c:v>40743</c:v>
                </c:pt>
                <c:pt idx="110">
                  <c:v>40744</c:v>
                </c:pt>
                <c:pt idx="111">
                  <c:v>40745</c:v>
                </c:pt>
                <c:pt idx="112">
                  <c:v>40746</c:v>
                </c:pt>
                <c:pt idx="113">
                  <c:v>40747</c:v>
                </c:pt>
                <c:pt idx="114">
                  <c:v>40748</c:v>
                </c:pt>
                <c:pt idx="115">
                  <c:v>40749</c:v>
                </c:pt>
                <c:pt idx="116">
                  <c:v>40750</c:v>
                </c:pt>
                <c:pt idx="117">
                  <c:v>40751</c:v>
                </c:pt>
                <c:pt idx="118">
                  <c:v>40752</c:v>
                </c:pt>
                <c:pt idx="119">
                  <c:v>40753</c:v>
                </c:pt>
                <c:pt idx="120">
                  <c:v>40754</c:v>
                </c:pt>
                <c:pt idx="121">
                  <c:v>40755</c:v>
                </c:pt>
                <c:pt idx="122">
                  <c:v>40756</c:v>
                </c:pt>
                <c:pt idx="123">
                  <c:v>40757</c:v>
                </c:pt>
                <c:pt idx="124">
                  <c:v>40758</c:v>
                </c:pt>
                <c:pt idx="125">
                  <c:v>40759</c:v>
                </c:pt>
                <c:pt idx="126">
                  <c:v>40760</c:v>
                </c:pt>
                <c:pt idx="127">
                  <c:v>40761</c:v>
                </c:pt>
                <c:pt idx="128">
                  <c:v>40762</c:v>
                </c:pt>
                <c:pt idx="129">
                  <c:v>40763</c:v>
                </c:pt>
                <c:pt idx="130">
                  <c:v>40764</c:v>
                </c:pt>
                <c:pt idx="131">
                  <c:v>40765</c:v>
                </c:pt>
                <c:pt idx="132">
                  <c:v>40766</c:v>
                </c:pt>
                <c:pt idx="133">
                  <c:v>40767</c:v>
                </c:pt>
                <c:pt idx="134">
                  <c:v>40768</c:v>
                </c:pt>
                <c:pt idx="135">
                  <c:v>40769</c:v>
                </c:pt>
                <c:pt idx="136">
                  <c:v>40770</c:v>
                </c:pt>
                <c:pt idx="137">
                  <c:v>40771</c:v>
                </c:pt>
                <c:pt idx="138">
                  <c:v>40772</c:v>
                </c:pt>
                <c:pt idx="139">
                  <c:v>40773</c:v>
                </c:pt>
                <c:pt idx="140">
                  <c:v>40774</c:v>
                </c:pt>
                <c:pt idx="141">
                  <c:v>40775</c:v>
                </c:pt>
                <c:pt idx="142">
                  <c:v>40776</c:v>
                </c:pt>
                <c:pt idx="143">
                  <c:v>40777</c:v>
                </c:pt>
                <c:pt idx="144">
                  <c:v>40778</c:v>
                </c:pt>
                <c:pt idx="145">
                  <c:v>40779</c:v>
                </c:pt>
                <c:pt idx="146">
                  <c:v>40780</c:v>
                </c:pt>
                <c:pt idx="147">
                  <c:v>40781</c:v>
                </c:pt>
                <c:pt idx="148">
                  <c:v>40782</c:v>
                </c:pt>
                <c:pt idx="149">
                  <c:v>40783</c:v>
                </c:pt>
                <c:pt idx="150">
                  <c:v>40784</c:v>
                </c:pt>
                <c:pt idx="151">
                  <c:v>40785</c:v>
                </c:pt>
                <c:pt idx="152">
                  <c:v>40786</c:v>
                </c:pt>
                <c:pt idx="153">
                  <c:v>40787</c:v>
                </c:pt>
                <c:pt idx="154">
                  <c:v>40788</c:v>
                </c:pt>
                <c:pt idx="155">
                  <c:v>40789</c:v>
                </c:pt>
                <c:pt idx="156">
                  <c:v>40790</c:v>
                </c:pt>
                <c:pt idx="157">
                  <c:v>40791</c:v>
                </c:pt>
                <c:pt idx="158">
                  <c:v>40792</c:v>
                </c:pt>
                <c:pt idx="159">
                  <c:v>40793</c:v>
                </c:pt>
                <c:pt idx="160">
                  <c:v>40794</c:v>
                </c:pt>
                <c:pt idx="161">
                  <c:v>40795</c:v>
                </c:pt>
                <c:pt idx="162">
                  <c:v>40796</c:v>
                </c:pt>
                <c:pt idx="163">
                  <c:v>40797</c:v>
                </c:pt>
                <c:pt idx="164">
                  <c:v>40798</c:v>
                </c:pt>
                <c:pt idx="165">
                  <c:v>40799</c:v>
                </c:pt>
                <c:pt idx="166">
                  <c:v>40800</c:v>
                </c:pt>
                <c:pt idx="167">
                  <c:v>40801</c:v>
                </c:pt>
                <c:pt idx="168">
                  <c:v>40802</c:v>
                </c:pt>
                <c:pt idx="169">
                  <c:v>40803</c:v>
                </c:pt>
                <c:pt idx="170">
                  <c:v>40804</c:v>
                </c:pt>
                <c:pt idx="171">
                  <c:v>40805</c:v>
                </c:pt>
                <c:pt idx="172">
                  <c:v>40806</c:v>
                </c:pt>
                <c:pt idx="173">
                  <c:v>40807</c:v>
                </c:pt>
                <c:pt idx="174">
                  <c:v>40808</c:v>
                </c:pt>
                <c:pt idx="175">
                  <c:v>40809</c:v>
                </c:pt>
                <c:pt idx="176">
                  <c:v>40810</c:v>
                </c:pt>
                <c:pt idx="177">
                  <c:v>40811</c:v>
                </c:pt>
                <c:pt idx="178">
                  <c:v>40812</c:v>
                </c:pt>
                <c:pt idx="179">
                  <c:v>40813</c:v>
                </c:pt>
                <c:pt idx="180">
                  <c:v>40814</c:v>
                </c:pt>
                <c:pt idx="181">
                  <c:v>40815</c:v>
                </c:pt>
                <c:pt idx="182">
                  <c:v>40816</c:v>
                </c:pt>
                <c:pt idx="183">
                  <c:v>40817</c:v>
                </c:pt>
                <c:pt idx="184">
                  <c:v>40818</c:v>
                </c:pt>
                <c:pt idx="185">
                  <c:v>40819</c:v>
                </c:pt>
                <c:pt idx="186">
                  <c:v>40820</c:v>
                </c:pt>
                <c:pt idx="187">
                  <c:v>40821</c:v>
                </c:pt>
                <c:pt idx="188">
                  <c:v>40822</c:v>
                </c:pt>
                <c:pt idx="189">
                  <c:v>40823</c:v>
                </c:pt>
                <c:pt idx="190">
                  <c:v>40824</c:v>
                </c:pt>
                <c:pt idx="191">
                  <c:v>40825</c:v>
                </c:pt>
                <c:pt idx="192">
                  <c:v>40826</c:v>
                </c:pt>
                <c:pt idx="193">
                  <c:v>40827</c:v>
                </c:pt>
                <c:pt idx="194">
                  <c:v>40828</c:v>
                </c:pt>
                <c:pt idx="195">
                  <c:v>40829</c:v>
                </c:pt>
                <c:pt idx="196">
                  <c:v>40830</c:v>
                </c:pt>
                <c:pt idx="197">
                  <c:v>40831</c:v>
                </c:pt>
                <c:pt idx="198">
                  <c:v>40832</c:v>
                </c:pt>
                <c:pt idx="199">
                  <c:v>40833</c:v>
                </c:pt>
                <c:pt idx="200">
                  <c:v>40834</c:v>
                </c:pt>
                <c:pt idx="201">
                  <c:v>40835</c:v>
                </c:pt>
                <c:pt idx="202">
                  <c:v>40836</c:v>
                </c:pt>
                <c:pt idx="203">
                  <c:v>40837</c:v>
                </c:pt>
                <c:pt idx="204">
                  <c:v>40838</c:v>
                </c:pt>
                <c:pt idx="205">
                  <c:v>40839</c:v>
                </c:pt>
                <c:pt idx="206">
                  <c:v>40840</c:v>
                </c:pt>
                <c:pt idx="207">
                  <c:v>40841</c:v>
                </c:pt>
                <c:pt idx="208">
                  <c:v>40842</c:v>
                </c:pt>
                <c:pt idx="209">
                  <c:v>40843</c:v>
                </c:pt>
                <c:pt idx="210">
                  <c:v>40844</c:v>
                </c:pt>
                <c:pt idx="211">
                  <c:v>40845</c:v>
                </c:pt>
                <c:pt idx="212">
                  <c:v>40846</c:v>
                </c:pt>
                <c:pt idx="213">
                  <c:v>40847</c:v>
                </c:pt>
                <c:pt idx="214">
                  <c:v>40848</c:v>
                </c:pt>
              </c:numCache>
            </c:numRef>
          </c:xVal>
          <c:yVal>
            <c:numRef>
              <c:f>starfm_DL_fit!$E$92:$E$306</c:f>
              <c:numCache>
                <c:formatCode>General</c:formatCode>
                <c:ptCount val="215"/>
                <c:pt idx="0">
                  <c:v>-9999</c:v>
                </c:pt>
                <c:pt idx="1">
                  <c:v>0.15246600000000013</c:v>
                </c:pt>
                <c:pt idx="2">
                  <c:v>-9999</c:v>
                </c:pt>
                <c:pt idx="3">
                  <c:v>-9999</c:v>
                </c:pt>
                <c:pt idx="4">
                  <c:v>0.16395100000000001</c:v>
                </c:pt>
                <c:pt idx="5">
                  <c:v>-9999</c:v>
                </c:pt>
                <c:pt idx="6">
                  <c:v>-9999</c:v>
                </c:pt>
                <c:pt idx="7">
                  <c:v>-9999</c:v>
                </c:pt>
                <c:pt idx="8">
                  <c:v>-9999</c:v>
                </c:pt>
                <c:pt idx="9">
                  <c:v>0.14503099999999999</c:v>
                </c:pt>
                <c:pt idx="10">
                  <c:v>0.1931759999999999</c:v>
                </c:pt>
                <c:pt idx="11">
                  <c:v>-9999</c:v>
                </c:pt>
                <c:pt idx="12">
                  <c:v>-9999</c:v>
                </c:pt>
                <c:pt idx="13">
                  <c:v>-9999</c:v>
                </c:pt>
                <c:pt idx="14">
                  <c:v>-9999</c:v>
                </c:pt>
                <c:pt idx="15">
                  <c:v>-9999</c:v>
                </c:pt>
                <c:pt idx="16">
                  <c:v>-9999</c:v>
                </c:pt>
                <c:pt idx="17">
                  <c:v>-9999</c:v>
                </c:pt>
                <c:pt idx="18">
                  <c:v>-9999</c:v>
                </c:pt>
                <c:pt idx="19">
                  <c:v>-9999</c:v>
                </c:pt>
                <c:pt idx="20">
                  <c:v>-9999</c:v>
                </c:pt>
                <c:pt idx="21">
                  <c:v>-9999</c:v>
                </c:pt>
                <c:pt idx="22">
                  <c:v>-9999</c:v>
                </c:pt>
                <c:pt idx="23">
                  <c:v>-9999</c:v>
                </c:pt>
                <c:pt idx="24">
                  <c:v>-9999</c:v>
                </c:pt>
                <c:pt idx="25">
                  <c:v>-9999</c:v>
                </c:pt>
                <c:pt idx="26">
                  <c:v>-9999</c:v>
                </c:pt>
                <c:pt idx="27">
                  <c:v>-9999</c:v>
                </c:pt>
                <c:pt idx="28">
                  <c:v>-9999</c:v>
                </c:pt>
                <c:pt idx="29">
                  <c:v>-9999</c:v>
                </c:pt>
                <c:pt idx="30">
                  <c:v>0.17155899999999999</c:v>
                </c:pt>
                <c:pt idx="31">
                  <c:v>0.162689</c:v>
                </c:pt>
                <c:pt idx="32">
                  <c:v>-9999</c:v>
                </c:pt>
                <c:pt idx="33">
                  <c:v>-9999</c:v>
                </c:pt>
                <c:pt idx="34">
                  <c:v>-9999</c:v>
                </c:pt>
                <c:pt idx="35">
                  <c:v>-9999</c:v>
                </c:pt>
                <c:pt idx="36">
                  <c:v>0.22685900000000001</c:v>
                </c:pt>
                <c:pt idx="37">
                  <c:v>-9999</c:v>
                </c:pt>
                <c:pt idx="38">
                  <c:v>-9999</c:v>
                </c:pt>
                <c:pt idx="39">
                  <c:v>0.15543700000000013</c:v>
                </c:pt>
                <c:pt idx="40">
                  <c:v>-9999</c:v>
                </c:pt>
                <c:pt idx="41">
                  <c:v>0.14338600000000001</c:v>
                </c:pt>
                <c:pt idx="42">
                  <c:v>-9999</c:v>
                </c:pt>
                <c:pt idx="43">
                  <c:v>-9999</c:v>
                </c:pt>
                <c:pt idx="44">
                  <c:v>-9999</c:v>
                </c:pt>
                <c:pt idx="45">
                  <c:v>0.16696200000000008</c:v>
                </c:pt>
                <c:pt idx="46">
                  <c:v>0.15359700000000012</c:v>
                </c:pt>
                <c:pt idx="47">
                  <c:v>0.17006099999999999</c:v>
                </c:pt>
                <c:pt idx="48">
                  <c:v>-9999</c:v>
                </c:pt>
                <c:pt idx="49">
                  <c:v>-9999</c:v>
                </c:pt>
                <c:pt idx="50">
                  <c:v>-9999</c:v>
                </c:pt>
                <c:pt idx="51">
                  <c:v>-9999</c:v>
                </c:pt>
                <c:pt idx="52">
                  <c:v>-9999</c:v>
                </c:pt>
                <c:pt idx="53">
                  <c:v>-9999</c:v>
                </c:pt>
                <c:pt idx="54">
                  <c:v>-9999</c:v>
                </c:pt>
                <c:pt idx="55">
                  <c:v>-9999</c:v>
                </c:pt>
                <c:pt idx="56">
                  <c:v>-9999</c:v>
                </c:pt>
                <c:pt idx="57">
                  <c:v>-9999</c:v>
                </c:pt>
                <c:pt idx="58">
                  <c:v>-9999</c:v>
                </c:pt>
                <c:pt idx="59">
                  <c:v>-9999</c:v>
                </c:pt>
                <c:pt idx="60">
                  <c:v>0.22713900000000001</c:v>
                </c:pt>
                <c:pt idx="61">
                  <c:v>0.20256399999999999</c:v>
                </c:pt>
                <c:pt idx="62">
                  <c:v>-9999</c:v>
                </c:pt>
                <c:pt idx="63">
                  <c:v>0.22415099999999991</c:v>
                </c:pt>
                <c:pt idx="64">
                  <c:v>-9999</c:v>
                </c:pt>
                <c:pt idx="65">
                  <c:v>0.27136200000000021</c:v>
                </c:pt>
                <c:pt idx="66">
                  <c:v>0.24443300000000012</c:v>
                </c:pt>
                <c:pt idx="67">
                  <c:v>0.28489200000000015</c:v>
                </c:pt>
                <c:pt idx="68">
                  <c:v>0.26788900000000027</c:v>
                </c:pt>
                <c:pt idx="69">
                  <c:v>-9999</c:v>
                </c:pt>
                <c:pt idx="70">
                  <c:v>-9999</c:v>
                </c:pt>
                <c:pt idx="71">
                  <c:v>-9999</c:v>
                </c:pt>
                <c:pt idx="72">
                  <c:v>-9999</c:v>
                </c:pt>
                <c:pt idx="73">
                  <c:v>-9999</c:v>
                </c:pt>
                <c:pt idx="74">
                  <c:v>-9999</c:v>
                </c:pt>
                <c:pt idx="75">
                  <c:v>-9999</c:v>
                </c:pt>
                <c:pt idx="76">
                  <c:v>-9999</c:v>
                </c:pt>
                <c:pt idx="77">
                  <c:v>-9999</c:v>
                </c:pt>
                <c:pt idx="78">
                  <c:v>-9999</c:v>
                </c:pt>
                <c:pt idx="79">
                  <c:v>-9999</c:v>
                </c:pt>
                <c:pt idx="80">
                  <c:v>0.68007399999999996</c:v>
                </c:pt>
                <c:pt idx="81">
                  <c:v>-9999</c:v>
                </c:pt>
                <c:pt idx="82">
                  <c:v>-9999</c:v>
                </c:pt>
                <c:pt idx="83">
                  <c:v>-9999</c:v>
                </c:pt>
                <c:pt idx="84">
                  <c:v>0.76897100000000052</c:v>
                </c:pt>
                <c:pt idx="85">
                  <c:v>-9999</c:v>
                </c:pt>
                <c:pt idx="86">
                  <c:v>0.76157300000000039</c:v>
                </c:pt>
                <c:pt idx="87">
                  <c:v>-9999</c:v>
                </c:pt>
                <c:pt idx="88">
                  <c:v>0.76589800000000052</c:v>
                </c:pt>
                <c:pt idx="89">
                  <c:v>0.77955099999999999</c:v>
                </c:pt>
                <c:pt idx="90">
                  <c:v>0.81818199999999996</c:v>
                </c:pt>
                <c:pt idx="91">
                  <c:v>0.80393099999999962</c:v>
                </c:pt>
                <c:pt idx="92">
                  <c:v>0.84753000000000001</c:v>
                </c:pt>
                <c:pt idx="93">
                  <c:v>-9999</c:v>
                </c:pt>
                <c:pt idx="94">
                  <c:v>0.85015200000000002</c:v>
                </c:pt>
                <c:pt idx="95">
                  <c:v>-9999</c:v>
                </c:pt>
                <c:pt idx="96">
                  <c:v>-9999</c:v>
                </c:pt>
                <c:pt idx="97">
                  <c:v>-9999</c:v>
                </c:pt>
                <c:pt idx="98">
                  <c:v>0.8707470000000006</c:v>
                </c:pt>
                <c:pt idx="99">
                  <c:v>-9999</c:v>
                </c:pt>
                <c:pt idx="100">
                  <c:v>-9999</c:v>
                </c:pt>
                <c:pt idx="101">
                  <c:v>-9999</c:v>
                </c:pt>
                <c:pt idx="102">
                  <c:v>-9999</c:v>
                </c:pt>
                <c:pt idx="103">
                  <c:v>-9999</c:v>
                </c:pt>
                <c:pt idx="104">
                  <c:v>-9999</c:v>
                </c:pt>
                <c:pt idx="105">
                  <c:v>0.83544099999999999</c:v>
                </c:pt>
                <c:pt idx="106">
                  <c:v>-9999</c:v>
                </c:pt>
                <c:pt idx="107">
                  <c:v>-9999</c:v>
                </c:pt>
                <c:pt idx="108">
                  <c:v>0.88738099999999953</c:v>
                </c:pt>
                <c:pt idx="109">
                  <c:v>0.84254200000000001</c:v>
                </c:pt>
                <c:pt idx="110">
                  <c:v>0.84733400000000003</c:v>
                </c:pt>
                <c:pt idx="111">
                  <c:v>-9999</c:v>
                </c:pt>
                <c:pt idx="112">
                  <c:v>-9999</c:v>
                </c:pt>
                <c:pt idx="113">
                  <c:v>0.85607599999999995</c:v>
                </c:pt>
                <c:pt idx="114">
                  <c:v>-9999</c:v>
                </c:pt>
                <c:pt idx="115">
                  <c:v>0.89449900000000004</c:v>
                </c:pt>
                <c:pt idx="116">
                  <c:v>0.77335100000000034</c:v>
                </c:pt>
                <c:pt idx="117">
                  <c:v>-9999</c:v>
                </c:pt>
                <c:pt idx="118">
                  <c:v>-9999</c:v>
                </c:pt>
                <c:pt idx="119">
                  <c:v>-9999</c:v>
                </c:pt>
                <c:pt idx="120">
                  <c:v>-9999</c:v>
                </c:pt>
                <c:pt idx="121">
                  <c:v>-9999</c:v>
                </c:pt>
                <c:pt idx="122">
                  <c:v>-9999</c:v>
                </c:pt>
                <c:pt idx="123">
                  <c:v>-9999</c:v>
                </c:pt>
                <c:pt idx="124">
                  <c:v>0.89677399999999996</c:v>
                </c:pt>
                <c:pt idx="125">
                  <c:v>-9999</c:v>
                </c:pt>
                <c:pt idx="126">
                  <c:v>-9999</c:v>
                </c:pt>
                <c:pt idx="127">
                  <c:v>-9999</c:v>
                </c:pt>
                <c:pt idx="128">
                  <c:v>-9999</c:v>
                </c:pt>
                <c:pt idx="129">
                  <c:v>-9999</c:v>
                </c:pt>
                <c:pt idx="130">
                  <c:v>0.90738599999999969</c:v>
                </c:pt>
                <c:pt idx="131">
                  <c:v>0.8973839999999994</c:v>
                </c:pt>
                <c:pt idx="132">
                  <c:v>-9999</c:v>
                </c:pt>
                <c:pt idx="133">
                  <c:v>-9999</c:v>
                </c:pt>
                <c:pt idx="134">
                  <c:v>-9999</c:v>
                </c:pt>
                <c:pt idx="135">
                  <c:v>0.90912999999999999</c:v>
                </c:pt>
                <c:pt idx="136">
                  <c:v>0.85176200000000002</c:v>
                </c:pt>
                <c:pt idx="137">
                  <c:v>-9999</c:v>
                </c:pt>
                <c:pt idx="138">
                  <c:v>0.83634900000000034</c:v>
                </c:pt>
                <c:pt idx="139">
                  <c:v>0.83513199999999999</c:v>
                </c:pt>
                <c:pt idx="140">
                  <c:v>0.87642699999999996</c:v>
                </c:pt>
                <c:pt idx="141">
                  <c:v>-9999</c:v>
                </c:pt>
                <c:pt idx="142">
                  <c:v>0.83784899999999995</c:v>
                </c:pt>
                <c:pt idx="143">
                  <c:v>0.81017899999999998</c:v>
                </c:pt>
                <c:pt idx="144">
                  <c:v>0.82391499999999962</c:v>
                </c:pt>
                <c:pt idx="145">
                  <c:v>0.83135999999999999</c:v>
                </c:pt>
                <c:pt idx="146">
                  <c:v>0.80432899999999996</c:v>
                </c:pt>
                <c:pt idx="147">
                  <c:v>-9999</c:v>
                </c:pt>
                <c:pt idx="148">
                  <c:v>-9999</c:v>
                </c:pt>
                <c:pt idx="149">
                  <c:v>-9999</c:v>
                </c:pt>
                <c:pt idx="150">
                  <c:v>-9999</c:v>
                </c:pt>
                <c:pt idx="151">
                  <c:v>-9999</c:v>
                </c:pt>
                <c:pt idx="152">
                  <c:v>0.820577</c:v>
                </c:pt>
                <c:pt idx="153">
                  <c:v>0.76627100000000048</c:v>
                </c:pt>
                <c:pt idx="154">
                  <c:v>-9999</c:v>
                </c:pt>
                <c:pt idx="155">
                  <c:v>-9999</c:v>
                </c:pt>
                <c:pt idx="156">
                  <c:v>0.8511000000000003</c:v>
                </c:pt>
                <c:pt idx="157">
                  <c:v>0.76081299999999996</c:v>
                </c:pt>
                <c:pt idx="158">
                  <c:v>0.83127799999999996</c:v>
                </c:pt>
                <c:pt idx="159">
                  <c:v>0.78069500000000036</c:v>
                </c:pt>
                <c:pt idx="160">
                  <c:v>0.80238199999999971</c:v>
                </c:pt>
                <c:pt idx="161">
                  <c:v>0.74567399999999995</c:v>
                </c:pt>
                <c:pt idx="162">
                  <c:v>0.76995400000000036</c:v>
                </c:pt>
                <c:pt idx="163">
                  <c:v>-9999</c:v>
                </c:pt>
                <c:pt idx="164">
                  <c:v>0.67401800000000034</c:v>
                </c:pt>
                <c:pt idx="165">
                  <c:v>0.74974200000000035</c:v>
                </c:pt>
                <c:pt idx="166">
                  <c:v>0.66797300000000048</c:v>
                </c:pt>
                <c:pt idx="167">
                  <c:v>0.69038100000000002</c:v>
                </c:pt>
                <c:pt idx="168">
                  <c:v>-9999</c:v>
                </c:pt>
                <c:pt idx="169">
                  <c:v>-9999</c:v>
                </c:pt>
                <c:pt idx="170">
                  <c:v>-9999</c:v>
                </c:pt>
                <c:pt idx="171">
                  <c:v>0.59633699999999945</c:v>
                </c:pt>
                <c:pt idx="172">
                  <c:v>-9999</c:v>
                </c:pt>
                <c:pt idx="173">
                  <c:v>-9999</c:v>
                </c:pt>
                <c:pt idx="174">
                  <c:v>-9999</c:v>
                </c:pt>
                <c:pt idx="175">
                  <c:v>-9999</c:v>
                </c:pt>
                <c:pt idx="176">
                  <c:v>0.56872199999999995</c:v>
                </c:pt>
                <c:pt idx="177">
                  <c:v>-9999</c:v>
                </c:pt>
                <c:pt idx="178">
                  <c:v>-9999</c:v>
                </c:pt>
                <c:pt idx="179">
                  <c:v>-9999</c:v>
                </c:pt>
                <c:pt idx="180">
                  <c:v>0.43782600000000038</c:v>
                </c:pt>
                <c:pt idx="181">
                  <c:v>0.48368100000000008</c:v>
                </c:pt>
                <c:pt idx="182">
                  <c:v>0.46724299999999996</c:v>
                </c:pt>
                <c:pt idx="183">
                  <c:v>0.46542100000000008</c:v>
                </c:pt>
                <c:pt idx="184">
                  <c:v>0.39178300000000027</c:v>
                </c:pt>
                <c:pt idx="185">
                  <c:v>0.37610800000000016</c:v>
                </c:pt>
                <c:pt idx="186">
                  <c:v>0.38032500000000025</c:v>
                </c:pt>
                <c:pt idx="187">
                  <c:v>0.34957800000000017</c:v>
                </c:pt>
                <c:pt idx="188">
                  <c:v>0.37733600000000017</c:v>
                </c:pt>
                <c:pt idx="189">
                  <c:v>-9999</c:v>
                </c:pt>
                <c:pt idx="190">
                  <c:v>-9999</c:v>
                </c:pt>
                <c:pt idx="191">
                  <c:v>0.33222700000000027</c:v>
                </c:pt>
                <c:pt idx="192">
                  <c:v>-9999</c:v>
                </c:pt>
                <c:pt idx="193">
                  <c:v>-9999</c:v>
                </c:pt>
                <c:pt idx="194">
                  <c:v>-9999</c:v>
                </c:pt>
                <c:pt idx="195">
                  <c:v>0.2776300000000001</c:v>
                </c:pt>
                <c:pt idx="196">
                  <c:v>-9999</c:v>
                </c:pt>
                <c:pt idx="197">
                  <c:v>-9999</c:v>
                </c:pt>
                <c:pt idx="198">
                  <c:v>0.28060400000000002</c:v>
                </c:pt>
                <c:pt idx="199">
                  <c:v>-9999</c:v>
                </c:pt>
                <c:pt idx="200">
                  <c:v>-9999</c:v>
                </c:pt>
                <c:pt idx="201">
                  <c:v>-9999</c:v>
                </c:pt>
                <c:pt idx="202">
                  <c:v>0.27359700000000003</c:v>
                </c:pt>
                <c:pt idx="203">
                  <c:v>0.24069599999999999</c:v>
                </c:pt>
                <c:pt idx="204">
                  <c:v>0.25372100000000003</c:v>
                </c:pt>
                <c:pt idx="205">
                  <c:v>-9999</c:v>
                </c:pt>
                <c:pt idx="206">
                  <c:v>0.21912100000000001</c:v>
                </c:pt>
                <c:pt idx="207">
                  <c:v>0.18699500000000013</c:v>
                </c:pt>
                <c:pt idx="208">
                  <c:v>-9999</c:v>
                </c:pt>
                <c:pt idx="209">
                  <c:v>-9999</c:v>
                </c:pt>
                <c:pt idx="210">
                  <c:v>-9999</c:v>
                </c:pt>
                <c:pt idx="211">
                  <c:v>-9999</c:v>
                </c:pt>
                <c:pt idx="212">
                  <c:v>-9999</c:v>
                </c:pt>
                <c:pt idx="213">
                  <c:v>0.22264900000000001</c:v>
                </c:pt>
                <c:pt idx="214">
                  <c:v>0.20883499999999999</c:v>
                </c:pt>
              </c:numCache>
            </c:numRef>
          </c:yVal>
        </c:ser>
        <c:ser>
          <c:idx val="0"/>
          <c:order val="3"/>
          <c:tx>
            <c:v>corn_stages</c:v>
          </c:tx>
          <c:spPr>
            <a:ln w="28575">
              <a:noFill/>
            </a:ln>
          </c:spPr>
          <c:marker>
            <c:symbol val="none"/>
          </c:marker>
          <c:xVal>
            <c:numRef>
              <c:f>figs!$N$3:$N$9</c:f>
              <c:numCache>
                <c:formatCode>m/d/yyyy</c:formatCode>
                <c:ptCount val="7"/>
                <c:pt idx="0">
                  <c:v>40668</c:v>
                </c:pt>
                <c:pt idx="1">
                  <c:v>40685</c:v>
                </c:pt>
                <c:pt idx="2">
                  <c:v>40745</c:v>
                </c:pt>
                <c:pt idx="3">
                  <c:v>40773</c:v>
                </c:pt>
                <c:pt idx="4">
                  <c:v>40790</c:v>
                </c:pt>
                <c:pt idx="5">
                  <c:v>40804</c:v>
                </c:pt>
                <c:pt idx="6">
                  <c:v>40841</c:v>
                </c:pt>
              </c:numCache>
            </c:numRef>
          </c:xVal>
          <c:yVal>
            <c:numRef>
              <c:f>figs!$O$3:$O$9</c:f>
              <c:numCache>
                <c:formatCode>0.00</c:formatCode>
                <c:ptCount val="7"/>
                <c:pt idx="0">
                  <c:v>0.5</c:v>
                </c:pt>
                <c:pt idx="1">
                  <c:v>0.5</c:v>
                </c:pt>
                <c:pt idx="2">
                  <c:v>0.5</c:v>
                </c:pt>
                <c:pt idx="3">
                  <c:v>0.5</c:v>
                </c:pt>
                <c:pt idx="4">
                  <c:v>0.5</c:v>
                </c:pt>
                <c:pt idx="5">
                  <c:v>0.5</c:v>
                </c:pt>
                <c:pt idx="6">
                  <c:v>0.5</c:v>
                </c:pt>
              </c:numCache>
            </c:numRef>
          </c:yVal>
        </c:ser>
        <c:axId val="77238272"/>
        <c:axId val="77239808"/>
      </c:scatterChart>
      <c:valAx>
        <c:axId val="77238272"/>
        <c:scaling>
          <c:orientation val="minMax"/>
          <c:max val="40860"/>
          <c:min val="40634"/>
        </c:scaling>
        <c:axPos val="b"/>
        <c:numFmt formatCode="m/d;@" sourceLinked="0"/>
        <c:tickLblPos val="nextTo"/>
        <c:crossAx val="77239808"/>
        <c:crosses val="autoZero"/>
        <c:crossBetween val="midCat"/>
        <c:majorUnit val="30"/>
      </c:valAx>
      <c:valAx>
        <c:axId val="77239808"/>
        <c:scaling>
          <c:orientation val="minMax"/>
          <c:max val="1"/>
          <c:min val="0"/>
        </c:scaling>
        <c:axPos val="l"/>
        <c:majorGridlines/>
        <c:title>
          <c:tx>
            <c:rich>
              <a:bodyPr rot="-5400000" vert="horz"/>
              <a:lstStyle/>
              <a:p>
                <a:pPr>
                  <a:defRPr sz="1200"/>
                </a:pPr>
                <a:r>
                  <a:rPr lang="en-US" sz="1200"/>
                  <a:t>NDVI</a:t>
                </a:r>
              </a:p>
            </c:rich>
          </c:tx>
          <c:layout/>
        </c:title>
        <c:numFmt formatCode="0.0" sourceLinked="0"/>
        <c:tickLblPos val="nextTo"/>
        <c:crossAx val="77238272"/>
        <c:crosses val="autoZero"/>
        <c:crossBetween val="midCat"/>
        <c:majorUnit val="0.2"/>
      </c:valAx>
      <c:spPr>
        <a:noFill/>
        <a:ln w="25400">
          <a:solidFill>
            <a:sysClr val="windowText" lastClr="000000"/>
          </a:solidFill>
        </a:ln>
      </c:spPr>
    </c:plotArea>
    <c:plotVisOnly val="1"/>
  </c:chart>
  <c:spPr>
    <a:solidFill>
      <a:schemeClr val="accent1">
        <a:lumMod val="20000"/>
        <a:lumOff val="80000"/>
      </a:schemeClr>
    </a:solidFill>
  </c:spPr>
  <c:externalData r:id="rId1"/>
</c:chartSpace>
</file>

<file path=ppt/drawings/_rels/vmlDrawing1.v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wmf"/><Relationship Id="rId1" Type="http://schemas.openxmlformats.org/officeDocument/2006/relationships/image" Target="../media/image30.jpe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wmf"/></Relationships>
</file>

<file path=ppt/drawings/drawing1.xml><?xml version="1.0" encoding="utf-8"?>
<c:userShapes xmlns:c="http://schemas.openxmlformats.org/drawingml/2006/chart">
  <cdr:relSizeAnchor xmlns:cdr="http://schemas.openxmlformats.org/drawingml/2006/chartDrawing">
    <cdr:from>
      <cdr:x>0.14812</cdr:x>
      <cdr:y>0.02784</cdr:y>
    </cdr:from>
    <cdr:to>
      <cdr:x>0.91002</cdr:x>
      <cdr:y>0.12814</cdr:y>
    </cdr:to>
    <cdr:sp macro="" textlink="">
      <cdr:nvSpPr>
        <cdr:cNvPr id="2" name="TextBox 1"/>
        <cdr:cNvSpPr txBox="1"/>
      </cdr:nvSpPr>
      <cdr:spPr>
        <a:xfrm xmlns:a="http://schemas.openxmlformats.org/drawingml/2006/main">
          <a:off x="608509" y="56826"/>
          <a:ext cx="3130024" cy="20476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000" dirty="0" smtClean="0"/>
            <a:t>planted</a:t>
          </a:r>
          <a:r>
            <a:rPr lang="en-US" sz="1000" baseline="0" dirty="0" smtClean="0"/>
            <a:t> </a:t>
          </a:r>
          <a:r>
            <a:rPr lang="en-US" sz="1000" baseline="0" dirty="0"/>
            <a:t>emerged      </a:t>
          </a:r>
          <a:r>
            <a:rPr lang="en-US" sz="1000" baseline="0" dirty="0" err="1" smtClean="0"/>
            <a:t>silked</a:t>
          </a:r>
          <a:r>
            <a:rPr lang="en-US" sz="1000" baseline="0" dirty="0" smtClean="0"/>
            <a:t> dough dented mature harvested</a:t>
          </a:r>
          <a:endParaRPr lang="en-US" sz="1000" dirty="0"/>
        </a:p>
      </cdr:txBody>
    </cdr:sp>
  </cdr:relSizeAnchor>
</c:userShapes>
</file>

<file path=ppt/drawings/drawing2.xml><?xml version="1.0" encoding="utf-8"?>
<c:userShapes xmlns:c="http://schemas.openxmlformats.org/drawingml/2006/chart">
  <cdr:relSizeAnchor xmlns:cdr="http://schemas.openxmlformats.org/drawingml/2006/chartDrawing">
    <cdr:from>
      <cdr:x>0.14812</cdr:x>
      <cdr:y>0.02784</cdr:y>
    </cdr:from>
    <cdr:to>
      <cdr:x>0.91002</cdr:x>
      <cdr:y>0.12814</cdr:y>
    </cdr:to>
    <cdr:sp macro="" textlink="">
      <cdr:nvSpPr>
        <cdr:cNvPr id="2" name="TextBox 1"/>
        <cdr:cNvSpPr txBox="1"/>
      </cdr:nvSpPr>
      <cdr:spPr>
        <a:xfrm xmlns:a="http://schemas.openxmlformats.org/drawingml/2006/main">
          <a:off x="608509" y="56826"/>
          <a:ext cx="3130024" cy="20476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000" dirty="0" smtClean="0"/>
            <a:t>planted</a:t>
          </a:r>
          <a:r>
            <a:rPr lang="en-US" sz="1000" baseline="0" dirty="0" smtClean="0"/>
            <a:t> </a:t>
          </a:r>
          <a:r>
            <a:rPr lang="en-US" sz="1000" baseline="0" dirty="0"/>
            <a:t>emerged      </a:t>
          </a:r>
          <a:r>
            <a:rPr lang="en-US" sz="1000" baseline="0" dirty="0" err="1" smtClean="0"/>
            <a:t>silked</a:t>
          </a:r>
          <a:r>
            <a:rPr lang="en-US" sz="1000" baseline="0" dirty="0" smtClean="0"/>
            <a:t> dough dented mature harvested</a:t>
          </a:r>
          <a:endParaRPr lang="en-US" sz="1000" dirty="0"/>
        </a:p>
      </cdr:txBody>
    </cdr:sp>
  </cdr:relSizeAnchor>
</c:userShapes>
</file>

<file path=ppt/drawings/drawing3.xml><?xml version="1.0" encoding="utf-8"?>
<c:userShapes xmlns:c="http://schemas.openxmlformats.org/drawingml/2006/chart">
  <cdr:relSizeAnchor xmlns:cdr="http://schemas.openxmlformats.org/drawingml/2006/chartDrawing">
    <cdr:from>
      <cdr:x>0.14812</cdr:x>
      <cdr:y>0.02784</cdr:y>
    </cdr:from>
    <cdr:to>
      <cdr:x>0.91002</cdr:x>
      <cdr:y>0.12814</cdr:y>
    </cdr:to>
    <cdr:sp macro="" textlink="">
      <cdr:nvSpPr>
        <cdr:cNvPr id="2" name="TextBox 1"/>
        <cdr:cNvSpPr txBox="1"/>
      </cdr:nvSpPr>
      <cdr:spPr>
        <a:xfrm xmlns:a="http://schemas.openxmlformats.org/drawingml/2006/main">
          <a:off x="608509" y="56826"/>
          <a:ext cx="3130024" cy="20476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000" dirty="0" smtClean="0"/>
            <a:t>planted</a:t>
          </a:r>
          <a:r>
            <a:rPr lang="en-US" sz="1000" baseline="0" dirty="0" smtClean="0"/>
            <a:t> </a:t>
          </a:r>
          <a:r>
            <a:rPr lang="en-US" sz="1000" baseline="0" dirty="0"/>
            <a:t>emerged      </a:t>
          </a:r>
          <a:r>
            <a:rPr lang="en-US" sz="1000" baseline="0" dirty="0" err="1" smtClean="0"/>
            <a:t>silked</a:t>
          </a:r>
          <a:r>
            <a:rPr lang="en-US" sz="1000" baseline="0" dirty="0" smtClean="0"/>
            <a:t> dough dented mature harvested</a:t>
          </a:r>
          <a:endParaRPr lang="en-US" sz="10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B7BCF2-4253-474E-B8DE-8B8AC42DF042}" type="datetimeFigureOut">
              <a:rPr lang="en-US" smtClean="0"/>
              <a:pPr/>
              <a:t>6/7/2016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8DC00F4-95CC-4A5C-B394-F844688B87A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8DC00F4-95CC-4A5C-B394-F844688B87A9}"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5"/>
          <p:cNvSpPr>
            <a:spLocks noGrp="1" noChangeArrowheads="1"/>
          </p:cNvSpPr>
          <p:nvPr>
            <p:ph type="sldNum" sz="quarter" idx="5"/>
          </p:nvPr>
        </p:nvSpPr>
        <p:spPr>
          <a:noFill/>
        </p:spPr>
        <p:txBody>
          <a:bodyPr/>
          <a:lstStyle/>
          <a:p>
            <a:fld id="{BB08B073-084C-4B6C-AAE6-02EB57DFCEBB}" type="slidenum">
              <a:rPr lang="en-US" smtClean="0"/>
              <a:pPr/>
              <a:t>17</a:t>
            </a:fld>
            <a:endParaRPr lang="en-US" smtClean="0"/>
          </a:p>
        </p:txBody>
      </p:sp>
      <p:sp>
        <p:nvSpPr>
          <p:cNvPr id="47107" name="Rectangle 2"/>
          <p:cNvSpPr>
            <a:spLocks noGrp="1" noRot="1" noChangeAspect="1" noChangeArrowheads="1" noTextEdit="1"/>
          </p:cNvSpPr>
          <p:nvPr>
            <p:ph type="sldImg"/>
          </p:nvPr>
        </p:nvSpPr>
        <p:spPr>
          <a:xfrm>
            <a:off x="1193800" y="722313"/>
            <a:ext cx="4473575" cy="3355975"/>
          </a:xfrm>
          <a:ln/>
        </p:spPr>
      </p:sp>
      <p:sp>
        <p:nvSpPr>
          <p:cNvPr id="47108" name="Rectangle 3"/>
          <p:cNvSpPr>
            <a:spLocks noGrp="1" noChangeArrowheads="1"/>
          </p:cNvSpPr>
          <p:nvPr>
            <p:ph type="body" idx="1"/>
          </p:nvPr>
        </p:nvSpPr>
        <p:spPr>
          <a:noFill/>
          <a:ln/>
        </p:spPr>
        <p:txBody>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Yield monitors consist of a combined GPS receiver and antenna as well as a specialized grape weighing and data recording system consisting of a load cell weight bridge, belt speed sensor and data logger. </a:t>
            </a:r>
            <a:endParaRPr lang="en-US" dirty="0" smtClean="0"/>
          </a:p>
          <a:p>
            <a:endParaRPr lang="en-US" dirty="0" smtClean="0"/>
          </a:p>
          <a:p>
            <a:r>
              <a:rPr lang="en-US" dirty="0" smtClean="0"/>
              <a:t>2013 and 2014 yield maps look very different, particularly for the south vineyard…current work</a:t>
            </a:r>
            <a:r>
              <a:rPr lang="en-US" baseline="0" dirty="0" smtClean="0"/>
              <a:t> is on </a:t>
            </a:r>
            <a:r>
              <a:rPr lang="en-US" dirty="0" smtClean="0"/>
              <a:t>generating the high resolution ET map from 2014  to see if the flux map is correlated to these yield differences.  This is an example of the utility of monitoring a site multiple years in order to capture the effects of variability in climate and plant conditions on water use and yield. </a:t>
            </a:r>
            <a:endParaRPr lang="en-US" dirty="0"/>
          </a:p>
        </p:txBody>
      </p:sp>
      <p:sp>
        <p:nvSpPr>
          <p:cNvPr id="4" name="Slide Number Placeholder 3"/>
          <p:cNvSpPr>
            <a:spLocks noGrp="1"/>
          </p:cNvSpPr>
          <p:nvPr>
            <p:ph type="sldNum" sz="quarter" idx="10"/>
          </p:nvPr>
        </p:nvSpPr>
        <p:spPr/>
        <p:txBody>
          <a:bodyPr/>
          <a:lstStyle/>
          <a:p>
            <a:fld id="{87652C2D-A3A3-4F37-A0C0-2152B84BB859}" type="slidenum">
              <a:rPr lang="en-US" smtClean="0"/>
              <a:pPr/>
              <a:t>18</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5"/>
          <p:cNvSpPr>
            <a:spLocks noGrp="1" noChangeArrowheads="1"/>
          </p:cNvSpPr>
          <p:nvPr>
            <p:ph type="sldNum" sz="quarter" idx="5"/>
          </p:nvPr>
        </p:nvSpPr>
        <p:spPr>
          <a:noFill/>
        </p:spPr>
        <p:txBody>
          <a:bodyPr/>
          <a:lstStyle/>
          <a:p>
            <a:fld id="{BB08B073-084C-4B6C-AAE6-02EB57DFCEBB}" type="slidenum">
              <a:rPr lang="en-US" smtClean="0"/>
              <a:pPr/>
              <a:t>19</a:t>
            </a:fld>
            <a:endParaRPr lang="en-US" smtClean="0"/>
          </a:p>
        </p:txBody>
      </p:sp>
      <p:sp>
        <p:nvSpPr>
          <p:cNvPr id="47107" name="Rectangle 2"/>
          <p:cNvSpPr>
            <a:spLocks noGrp="1" noRot="1" noChangeAspect="1" noChangeArrowheads="1" noTextEdit="1"/>
          </p:cNvSpPr>
          <p:nvPr>
            <p:ph type="sldImg"/>
          </p:nvPr>
        </p:nvSpPr>
        <p:spPr>
          <a:xfrm>
            <a:off x="1193800" y="722313"/>
            <a:ext cx="4473575" cy="3355975"/>
          </a:xfrm>
          <a:ln/>
        </p:spPr>
      </p:sp>
      <p:sp>
        <p:nvSpPr>
          <p:cNvPr id="47108" name="Rectangle 3"/>
          <p:cNvSpPr>
            <a:spLocks noGrp="1" noChangeArrowheads="1"/>
          </p:cNvSpPr>
          <p:nvPr>
            <p:ph type="body" idx="1"/>
          </p:nvPr>
        </p:nvSpPr>
        <p:spPr>
          <a:noFill/>
          <a:ln/>
        </p:spPr>
        <p:txBody>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5"/>
          <p:cNvSpPr>
            <a:spLocks noGrp="1" noChangeArrowheads="1"/>
          </p:cNvSpPr>
          <p:nvPr>
            <p:ph type="sldNum" sz="quarter" idx="5"/>
          </p:nvPr>
        </p:nvSpPr>
        <p:spPr>
          <a:noFill/>
        </p:spPr>
        <p:txBody>
          <a:bodyPr/>
          <a:lstStyle/>
          <a:p>
            <a:fld id="{BB08B073-084C-4B6C-AAE6-02EB57DFCEBB}" type="slidenum">
              <a:rPr lang="en-US" smtClean="0"/>
              <a:pPr/>
              <a:t>20</a:t>
            </a:fld>
            <a:endParaRPr lang="en-US" smtClean="0"/>
          </a:p>
        </p:txBody>
      </p:sp>
      <p:sp>
        <p:nvSpPr>
          <p:cNvPr id="47107" name="Rectangle 2"/>
          <p:cNvSpPr>
            <a:spLocks noGrp="1" noRot="1" noChangeAspect="1" noChangeArrowheads="1" noTextEdit="1"/>
          </p:cNvSpPr>
          <p:nvPr>
            <p:ph type="sldImg"/>
          </p:nvPr>
        </p:nvSpPr>
        <p:spPr>
          <a:xfrm>
            <a:off x="1193800" y="722313"/>
            <a:ext cx="4473575" cy="3355975"/>
          </a:xfrm>
          <a:ln/>
        </p:spPr>
      </p:sp>
      <p:sp>
        <p:nvSpPr>
          <p:cNvPr id="47108" name="Rectangle 3"/>
          <p:cNvSpPr>
            <a:spLocks noGrp="1" noChangeArrowheads="1"/>
          </p:cNvSpPr>
          <p:nvPr>
            <p:ph type="body" idx="1"/>
          </p:nvPr>
        </p:nvSpPr>
        <p:spPr>
          <a:noFill/>
          <a:ln/>
        </p:spPr>
        <p:txBody>
          <a:bodyPr/>
          <a:lstStyle/>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 Landsat NDVI and LAI distribution, and ground pictures on the three selected dates in 2014. </a:t>
            </a:r>
            <a:endParaRPr lang="en-US" dirty="0"/>
          </a:p>
        </p:txBody>
      </p:sp>
      <p:sp>
        <p:nvSpPr>
          <p:cNvPr id="4" name="Slide Number Placeholder 3"/>
          <p:cNvSpPr>
            <a:spLocks noGrp="1"/>
          </p:cNvSpPr>
          <p:nvPr>
            <p:ph type="sldNum" sz="quarter" idx="10"/>
          </p:nvPr>
        </p:nvSpPr>
        <p:spPr/>
        <p:txBody>
          <a:bodyPr/>
          <a:lstStyle/>
          <a:p>
            <a:fld id="{E8DC00F4-95CC-4A5C-B394-F844688B87A9}" type="slidenum">
              <a:rPr lang="en-US" smtClean="0"/>
              <a:pPr/>
              <a:t>21</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Correlation coefficients (R) between yield and daily NDVI and LAI vary on dates for two sites in 2013 and 2014. </a:t>
            </a:r>
          </a:p>
          <a:p>
            <a:endParaRPr lang="en-US" dirty="0"/>
          </a:p>
        </p:txBody>
      </p:sp>
      <p:sp>
        <p:nvSpPr>
          <p:cNvPr id="4" name="Slide Number Placeholder 3"/>
          <p:cNvSpPr>
            <a:spLocks noGrp="1"/>
          </p:cNvSpPr>
          <p:nvPr>
            <p:ph type="sldNum" sz="quarter" idx="10"/>
          </p:nvPr>
        </p:nvSpPr>
        <p:spPr/>
        <p:txBody>
          <a:bodyPr/>
          <a:lstStyle/>
          <a:p>
            <a:fld id="{E8DC00F4-95CC-4A5C-B394-F844688B87A9}" type="slidenum">
              <a:rPr lang="en-US" smtClean="0"/>
              <a:pPr/>
              <a:t>22</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6CD310F-9529-42D4-8B51-209C16A46309}" type="slidenum">
              <a:rPr lang="en-US" smtClean="0"/>
              <a:pPr/>
              <a:t>23</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8DC00F4-95CC-4A5C-B394-F844688B87A9}" type="slidenum">
              <a:rPr lang="en-US" smtClean="0"/>
              <a:pPr/>
              <a:t>24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5"/>
          <p:cNvSpPr>
            <a:spLocks noGrp="1" noChangeArrowheads="1"/>
          </p:cNvSpPr>
          <p:nvPr>
            <p:ph type="sldNum" sz="quarter" idx="5"/>
          </p:nvPr>
        </p:nvSpPr>
        <p:spPr>
          <a:noFill/>
        </p:spPr>
        <p:txBody>
          <a:bodyPr/>
          <a:lstStyle/>
          <a:p>
            <a:fld id="{BB08B073-084C-4B6C-AAE6-02EB57DFCEBB}" type="slidenum">
              <a:rPr lang="en-US" smtClean="0"/>
              <a:pPr/>
              <a:t>2</a:t>
            </a:fld>
            <a:endParaRPr lang="en-US" smtClean="0"/>
          </a:p>
        </p:txBody>
      </p:sp>
      <p:sp>
        <p:nvSpPr>
          <p:cNvPr id="47107" name="Rectangle 2"/>
          <p:cNvSpPr>
            <a:spLocks noGrp="1" noRot="1" noChangeAspect="1" noChangeArrowheads="1" noTextEdit="1"/>
          </p:cNvSpPr>
          <p:nvPr>
            <p:ph type="sldImg"/>
          </p:nvPr>
        </p:nvSpPr>
        <p:spPr>
          <a:xfrm>
            <a:off x="1193800" y="722313"/>
            <a:ext cx="4473575" cy="3355975"/>
          </a:xfrm>
          <a:ln/>
        </p:spPr>
      </p:sp>
      <p:sp>
        <p:nvSpPr>
          <p:cNvPr id="47108" name="Rectangle 3"/>
          <p:cNvSpPr>
            <a:spLocks noGrp="1" noChangeArrowheads="1"/>
          </p:cNvSpPr>
          <p:nvPr>
            <p:ph type="body" idx="1"/>
          </p:nvPr>
        </p:nvSpPr>
        <p:spPr>
          <a:noFill/>
          <a:ln/>
        </p:spPr>
        <p:txBody>
          <a:bodyPr/>
          <a:lstStyle/>
          <a:p>
            <a:endParaRPr lang="en-US" baseline="0"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702889B-0CC5-4331-9E6D-28DE6B8AAA4F}" type="slidenum">
              <a:rPr lang="en-US" smtClean="0"/>
              <a:pPr/>
              <a:t>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702889B-0CC5-4331-9E6D-28DE6B8AAA4F}" type="slidenum">
              <a:rPr lang="en-US" smtClean="0"/>
              <a:pPr/>
              <a:t>10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702889B-0CC5-4331-9E6D-28DE6B8AAA4F}" type="slidenum">
              <a:rPr lang="en-US" smtClean="0"/>
              <a:pPr/>
              <a:t>11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8DC00F4-95CC-4A5C-B394-F844688B87A9}" type="slidenum">
              <a:rPr lang="en-US" smtClean="0"/>
              <a:pPr/>
              <a:t>12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Good</a:t>
            </a:r>
            <a:r>
              <a:rPr lang="en-US" baseline="0" dirty="0" smtClean="0"/>
              <a:t> Years include 2004, 2005, 2007, 2009, 2011 and 2014</a:t>
            </a:r>
            <a:endParaRPr lang="en-US" dirty="0"/>
          </a:p>
        </p:txBody>
      </p:sp>
      <p:sp>
        <p:nvSpPr>
          <p:cNvPr id="4" name="Slide Number Placeholder 3"/>
          <p:cNvSpPr>
            <a:spLocks noGrp="1"/>
          </p:cNvSpPr>
          <p:nvPr>
            <p:ph type="sldNum" sz="quarter" idx="10"/>
          </p:nvPr>
        </p:nvSpPr>
        <p:spPr/>
        <p:txBody>
          <a:bodyPr/>
          <a:lstStyle/>
          <a:p>
            <a:fld id="{E8DC00F4-95CC-4A5C-B394-F844688B87A9}" type="slidenum">
              <a:rPr lang="en-US" smtClean="0"/>
              <a:pPr/>
              <a:t>13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Daily 30m resolution NDVI time-series</a:t>
            </a:r>
            <a:r>
              <a:rPr lang="en-US" baseline="0" dirty="0" smtClean="0"/>
              <a:t> was generated through fusing </a:t>
            </a:r>
            <a:r>
              <a:rPr lang="en-US" dirty="0" smtClean="0"/>
              <a:t>MODIS</a:t>
            </a:r>
            <a:r>
              <a:rPr lang="en-US" baseline="0" dirty="0" smtClean="0"/>
              <a:t> and Landsat surface reflectance for central Iowa from 2001 to 2014. </a:t>
            </a:r>
            <a:r>
              <a:rPr lang="en-US" dirty="0" smtClean="0"/>
              <a:t>Maximum NDVI were computed</a:t>
            </a:r>
            <a:r>
              <a:rPr lang="en-US" baseline="0" dirty="0" smtClean="0"/>
              <a:t> from the fused Landsat-MODIS NDVI time-series (upper left). The </a:t>
            </a:r>
            <a:r>
              <a:rPr lang="en-US" baseline="0" dirty="0" err="1" smtClean="0"/>
              <a:t>max_NDVI</a:t>
            </a:r>
            <a:r>
              <a:rPr lang="en-US" baseline="0" dirty="0" smtClean="0"/>
              <a:t> for each county were averaged for corn pixels (using USDA NASS cropland data layer in 2010) and compared to corn yield reported by USDA NASS  at county level (lower right plot). A linear relation can be observed between mean </a:t>
            </a:r>
            <a:r>
              <a:rPr lang="en-US" baseline="0" dirty="0" err="1" smtClean="0"/>
              <a:t>max_NDVI</a:t>
            </a:r>
            <a:r>
              <a:rPr lang="en-US" baseline="0" dirty="0" smtClean="0"/>
              <a:t> and corn yield which implies the fused Landsat-MODIS captured the spatial variability of yield. The empirical relationship could be used to predict crop yield at field scale (right). Y</a:t>
            </a:r>
            <a:r>
              <a:rPr lang="en-US" dirty="0" smtClean="0"/>
              <a:t>ield map on right was</a:t>
            </a:r>
            <a:r>
              <a:rPr lang="en-US" baseline="0" dirty="0" smtClean="0"/>
              <a:t> masked using CDL and only shows corn pixels. Two counties (Marshall and Monroe) were highlighted for showing the relationship between </a:t>
            </a:r>
            <a:r>
              <a:rPr lang="en-US" baseline="0" dirty="0" err="1" smtClean="0"/>
              <a:t>max_NDVI</a:t>
            </a:r>
            <a:r>
              <a:rPr lang="en-US" baseline="0" dirty="0" smtClean="0"/>
              <a:t> and yield. </a:t>
            </a:r>
            <a:endParaRPr lang="en-US" dirty="0"/>
          </a:p>
        </p:txBody>
      </p:sp>
      <p:sp>
        <p:nvSpPr>
          <p:cNvPr id="4" name="Slide Number Placeholder 3"/>
          <p:cNvSpPr>
            <a:spLocks noGrp="1"/>
          </p:cNvSpPr>
          <p:nvPr>
            <p:ph type="sldNum" sz="quarter" idx="10"/>
          </p:nvPr>
        </p:nvSpPr>
        <p:spPr/>
        <p:txBody>
          <a:bodyPr/>
          <a:lstStyle/>
          <a:p>
            <a:fld id="{E8DC00F4-95CC-4A5C-B394-F844688B87A9}" type="slidenum">
              <a:rPr lang="en-US" smtClean="0"/>
              <a:pPr/>
              <a:t>14</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Need</a:t>
            </a:r>
            <a:r>
              <a:rPr lang="en-US" baseline="0" dirty="0" smtClean="0"/>
              <a:t>s high temporal information from MODIS/VIIRS</a:t>
            </a:r>
            <a:endParaRPr lang="en-US" dirty="0"/>
          </a:p>
        </p:txBody>
      </p:sp>
      <p:sp>
        <p:nvSpPr>
          <p:cNvPr id="4" name="Slide Number Placeholder 3"/>
          <p:cNvSpPr>
            <a:spLocks noGrp="1"/>
          </p:cNvSpPr>
          <p:nvPr>
            <p:ph type="sldNum" sz="quarter" idx="10"/>
          </p:nvPr>
        </p:nvSpPr>
        <p:spPr/>
        <p:txBody>
          <a:bodyPr/>
          <a:lstStyle/>
          <a:p>
            <a:fld id="{E8DC00F4-95CC-4A5C-B394-F844688B87A9}" type="slidenum">
              <a:rPr lang="en-US" smtClean="0"/>
              <a:pPr/>
              <a:t>16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86FF4296-71A4-4069-AD42-D80B566F8C1C}" type="datetimeFigureOut">
              <a:rPr lang="en-US" smtClean="0"/>
              <a:pPr/>
              <a:t>6/7/2016</a:t>
            </a:fld>
            <a:endParaRPr lang="en-US"/>
          </a:p>
        </p:txBody>
      </p:sp>
      <p:sp>
        <p:nvSpPr>
          <p:cNvPr id="20" name="Footer Placeholder 19"/>
          <p:cNvSpPr>
            <a:spLocks noGrp="1"/>
          </p:cNvSpPr>
          <p:nvPr>
            <p:ph type="ftr" sz="quarter" idx="11"/>
          </p:nvPr>
        </p:nvSpPr>
        <p:spPr/>
        <p:txBody>
          <a:bodyPr/>
          <a:lstStyle>
            <a:extLst/>
          </a:lstStyle>
          <a:p>
            <a:endParaRPr lang="en-US"/>
          </a:p>
        </p:txBody>
      </p:sp>
      <p:sp>
        <p:nvSpPr>
          <p:cNvPr id="10" name="Slide Number Placeholder 9"/>
          <p:cNvSpPr>
            <a:spLocks noGrp="1"/>
          </p:cNvSpPr>
          <p:nvPr>
            <p:ph type="sldNum" sz="quarter" idx="12"/>
          </p:nvPr>
        </p:nvSpPr>
        <p:spPr/>
        <p:txBody>
          <a:bodyPr/>
          <a:lstStyle>
            <a:extLst/>
          </a:lstStyle>
          <a:p>
            <a:fld id="{B9A4616A-0851-4D04-82EE-BFF9B389E7A2}" type="slidenum">
              <a:rPr lang="en-US" smtClean="0"/>
              <a:pPr/>
              <a:t>‹#›</a:t>
            </a:fld>
            <a:endParaRPr lang="en-US"/>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86FF4296-71A4-4069-AD42-D80B566F8C1C}" type="datetimeFigureOut">
              <a:rPr lang="en-US" smtClean="0"/>
              <a:pPr/>
              <a:t>6/7/2016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9A4616A-0851-4D04-82EE-BFF9B389E7A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86FF4296-71A4-4069-AD42-D80B566F8C1C}" type="datetimeFigureOut">
              <a:rPr lang="en-US" smtClean="0"/>
              <a:pPr/>
              <a:t>6/7/2016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9A4616A-0851-4D04-82EE-BFF9B389E7A2}"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F97E9F-C65A-49F9-B24A-9E58B62E86B5}" type="datetimeFigureOut">
              <a:rPr lang="en-US" smtClean="0"/>
              <a:pPr/>
              <a:t>6/7/2016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A74AF-CB85-49F2-80D5-0C030F30A4F0}"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F97E9F-C65A-49F9-B24A-9E58B62E86B5}" type="datetimeFigureOut">
              <a:rPr lang="en-US" smtClean="0"/>
              <a:pPr/>
              <a:t>6/7/2016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A74AF-CB85-49F2-80D5-0C030F30A4F0}"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F97E9F-C65A-49F9-B24A-9E58B62E86B5}" type="datetimeFigureOut">
              <a:rPr lang="en-US" smtClean="0"/>
              <a:pPr/>
              <a:t>6/7/2016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A74AF-CB85-49F2-80D5-0C030F30A4F0}"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F97E9F-C65A-49F9-B24A-9E58B62E86B5}" type="datetimeFigureOut">
              <a:rPr lang="en-US" smtClean="0"/>
              <a:pPr/>
              <a:t>6/7/2016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1A74AF-CB85-49F2-80D5-0C030F30A4F0}"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F97E9F-C65A-49F9-B24A-9E58B62E86B5}" type="datetimeFigureOut">
              <a:rPr lang="en-US" smtClean="0"/>
              <a:pPr/>
              <a:t>6/7/2016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1A74AF-CB85-49F2-80D5-0C030F30A4F0}"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F97E9F-C65A-49F9-B24A-9E58B62E86B5}" type="datetimeFigureOut">
              <a:rPr lang="en-US" smtClean="0"/>
              <a:pPr/>
              <a:t>6/7/2016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1A74AF-CB85-49F2-80D5-0C030F30A4F0}"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F97E9F-C65A-49F9-B24A-9E58B62E86B5}" type="datetimeFigureOut">
              <a:rPr lang="en-US" smtClean="0"/>
              <a:pPr/>
              <a:t>6/7/2016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1A74AF-CB85-49F2-80D5-0C030F30A4F0}"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F97E9F-C65A-49F9-B24A-9E58B62E86B5}" type="datetimeFigureOut">
              <a:rPr lang="en-US" smtClean="0"/>
              <a:pPr/>
              <a:t>6/7/2016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1A74AF-CB85-49F2-80D5-0C030F30A4F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86FF4296-71A4-4069-AD42-D80B566F8C1C}" type="datetimeFigureOut">
              <a:rPr lang="en-US" smtClean="0"/>
              <a:pPr/>
              <a:t>6/7/2016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9A4616A-0851-4D04-82EE-BFF9B389E7A2}"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F97E9F-C65A-49F9-B24A-9E58B62E86B5}" type="datetimeFigureOut">
              <a:rPr lang="en-US" smtClean="0"/>
              <a:pPr/>
              <a:t>6/7/2016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1A74AF-CB85-49F2-80D5-0C030F30A4F0}"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F97E9F-C65A-49F9-B24A-9E58B62E86B5}" type="datetimeFigureOut">
              <a:rPr lang="en-US" smtClean="0"/>
              <a:pPr/>
              <a:t>6/7/2016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A74AF-CB85-49F2-80D5-0C030F30A4F0}"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F97E9F-C65A-49F9-B24A-9E58B62E86B5}" type="datetimeFigureOut">
              <a:rPr lang="en-US" smtClean="0"/>
              <a:pPr/>
              <a:t>6/7/2016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A74AF-CB85-49F2-80D5-0C030F30A4F0}"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F97E9F-C65A-49F9-B24A-9E58B62E86B5}" type="datetimeFigureOut">
              <a:rPr lang="en-US" smtClean="0"/>
              <a:pPr/>
              <a:t>6/7/2016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1A74AF-CB85-49F2-80D5-0C030F30A4F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86FF4296-71A4-4069-AD42-D80B566F8C1C}" type="datetimeFigureOut">
              <a:rPr lang="en-US" smtClean="0"/>
              <a:pPr/>
              <a:t>6/7/2016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9A4616A-0851-4D04-82EE-BFF9B389E7A2}" type="slidenum">
              <a:rPr lang="en-US" smtClean="0"/>
              <a:pPr/>
              <a:t>‹#›</a:t>
            </a:fld>
            <a:endParaRPr lang="en-US"/>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86FF4296-71A4-4069-AD42-D80B566F8C1C}" type="datetimeFigureOut">
              <a:rPr lang="en-US" smtClean="0"/>
              <a:pPr/>
              <a:t>6/7/2016</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9A4616A-0851-4D04-82EE-BFF9B389E7A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86FF4296-71A4-4069-AD42-D80B566F8C1C}" type="datetimeFigureOut">
              <a:rPr lang="en-US" smtClean="0"/>
              <a:pPr/>
              <a:t>6/7/2016</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B9A4616A-0851-4D04-82EE-BFF9B389E7A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86FF4296-71A4-4069-AD42-D80B566F8C1C}" type="datetimeFigureOut">
              <a:rPr lang="en-US" smtClean="0"/>
              <a:pPr/>
              <a:t>6/7/2016</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B9A4616A-0851-4D04-82EE-BFF9B389E7A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fld id="{86FF4296-71A4-4069-AD42-D80B566F8C1C}" type="datetimeFigureOut">
              <a:rPr lang="en-US" smtClean="0"/>
              <a:pPr/>
              <a:t>6/7/2016</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B9A4616A-0851-4D04-82EE-BFF9B389E7A2}" type="slidenum">
              <a:rPr lang="en-US" smtClean="0"/>
              <a:pPr/>
              <a:t>‹#›</a:t>
            </a:fld>
            <a:endParaRPr lang="en-US"/>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86FF4296-71A4-4069-AD42-D80B566F8C1C}" type="datetimeFigureOut">
              <a:rPr lang="en-US" smtClean="0"/>
              <a:pPr/>
              <a:t>6/7/2016</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9A4616A-0851-4D04-82EE-BFF9B389E7A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86FF4296-71A4-4069-AD42-D80B566F8C1C}" type="datetimeFigureOut">
              <a:rPr lang="en-US" smtClean="0"/>
              <a:pPr/>
              <a:t>6/7/2016</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9A4616A-0851-4D04-82EE-BFF9B389E7A2}" type="slidenum">
              <a:rPr lang="en-US" smtClean="0"/>
              <a:pPr/>
              <a:t>‹#›</a:t>
            </a:fld>
            <a:endParaRPr lang="en-US"/>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86FF4296-71A4-4069-AD42-D80B566F8C1C}" type="datetimeFigureOut">
              <a:rPr lang="en-US" smtClean="0"/>
              <a:pPr/>
              <a:t>6/7/2016</a:t>
            </a:fld>
            <a:endParaRPr lang="en-US"/>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B9A4616A-0851-4D04-82EE-BFF9B389E7A2}" type="slidenum">
              <a:rPr lang="en-US" smtClean="0"/>
              <a:pPr/>
              <a:t>‹#›</a:t>
            </a:fld>
            <a:endParaRPr lang="en-US"/>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F97E9F-C65A-49F9-B24A-9E58B62E86B5}" type="datetimeFigureOut">
              <a:rPr lang="en-US" smtClean="0"/>
              <a:pPr/>
              <a:t>6/7/2016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1A74AF-CB85-49F2-80D5-0C030F30A4F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5.jpeg"/><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notesSlide" Target="../notesSlides/notesSlide6.xml"/><Relationship Id="rId7"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4.jpeg"/><Relationship Id="rId11" Type="http://schemas.openxmlformats.org/officeDocument/2006/relationships/image" Target="../media/image36.jpeg"/><Relationship Id="rId5" Type="http://schemas.openxmlformats.org/officeDocument/2006/relationships/image" Target="../media/image33.jpeg"/><Relationship Id="rId10" Type="http://schemas.openxmlformats.org/officeDocument/2006/relationships/oleObject" Target="../embeddings/oleObject2.bin"/><Relationship Id="rId4" Type="http://schemas.openxmlformats.org/officeDocument/2006/relationships/oleObject" Target="../embeddings/oleObject1.bin"/><Relationship Id="rId9"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25.jpeg"/><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47.jpeg"/></Relationships>
</file>

<file path=ppt/slides/_rels/slide18.xml.rels><?xml version="1.0" encoding="UTF-8" standalone="yes"?>
<Relationships xmlns="http://schemas.openxmlformats.org/package/2006/relationships"><Relationship Id="rId8" Type="http://schemas.microsoft.com/office/2007/relationships/media" Target="../media/media2.wmv"/><Relationship Id="rId3" Type="http://schemas.openxmlformats.org/officeDocument/2006/relationships/notesSlide" Target="../notesSlides/notesSlide11.xml"/><Relationship Id="rId7" Type="http://schemas.openxmlformats.org/officeDocument/2006/relationships/image" Target="../media/image51.jpeg"/><Relationship Id="rId2" Type="http://schemas.openxmlformats.org/officeDocument/2006/relationships/slideLayout" Target="../slideLayouts/slideLayout7.xml"/><Relationship Id="rId1" Type="http://schemas.openxmlformats.org/officeDocument/2006/relationships/video" Target="../media/media2.wmv"/><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 Id="rId9"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5.jpe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50.jpeg"/></Relationships>
</file>

<file path=ppt/slides/_rels/slide2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gi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jpeg"/><Relationship Id="rId3" Type="http://schemas.openxmlformats.org/officeDocument/2006/relationships/image" Target="../media/image12.jpeg"/><Relationship Id="rId7" Type="http://schemas.openxmlformats.org/officeDocument/2006/relationships/image" Target="../media/image16.jpeg"/><Relationship Id="rId12" Type="http://schemas.openxmlformats.org/officeDocument/2006/relationships/image" Target="../media/image21.jpeg"/><Relationship Id="rId2" Type="http://schemas.openxmlformats.org/officeDocument/2006/relationships/notesSlide" Target="../notesSlides/notesSlide3.xml"/><Relationship Id="rId16"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jpeg"/><Relationship Id="rId15" Type="http://schemas.openxmlformats.org/officeDocument/2006/relationships/image" Target="../media/image24.jpe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 Id="rId1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34147" y="1927460"/>
            <a:ext cx="8272387" cy="1821151"/>
          </a:xfrm>
        </p:spPr>
        <p:txBody>
          <a:bodyPr>
            <a:normAutofit fontScale="90000"/>
          </a:bodyPr>
          <a:lstStyle/>
          <a:p>
            <a:r>
              <a:rPr lang="en-US" sz="3400" b="1" dirty="0" smtClean="0"/>
              <a:t>Daily Monitoring of Crop Condition and Water Use using MODIS, Landsat and Geostationary Data </a:t>
            </a:r>
            <a:r>
              <a:rPr lang="en-US" sz="4000" b="1" dirty="0" smtClean="0"/>
              <a:t/>
            </a:r>
            <a:br>
              <a:rPr lang="en-US" sz="4000" b="1" dirty="0" smtClean="0"/>
            </a:br>
            <a:r>
              <a:rPr lang="en-US" b="1" dirty="0" smtClean="0"/>
              <a:t> </a:t>
            </a:r>
            <a:br>
              <a:rPr lang="en-US" b="1" dirty="0" smtClean="0"/>
            </a:br>
            <a:endParaRPr lang="en-US" dirty="0"/>
          </a:p>
        </p:txBody>
      </p:sp>
      <p:sp>
        <p:nvSpPr>
          <p:cNvPr id="5" name="TextBox 4"/>
          <p:cNvSpPr txBox="1"/>
          <p:nvPr/>
        </p:nvSpPr>
        <p:spPr>
          <a:xfrm>
            <a:off x="2540484" y="6225687"/>
            <a:ext cx="4837927" cy="369332"/>
          </a:xfrm>
          <a:prstGeom prst="rect">
            <a:avLst/>
          </a:prstGeom>
          <a:noFill/>
        </p:spPr>
        <p:txBody>
          <a:bodyPr wrap="none" rtlCol="0">
            <a:spAutoFit/>
          </a:bodyPr>
          <a:lstStyle/>
          <a:p>
            <a:r>
              <a:rPr lang="en-US" i="1" dirty="0" smtClean="0">
                <a:solidFill>
                  <a:srgbClr val="0000FF"/>
                </a:solidFill>
              </a:rPr>
              <a:t>USDA is an equal opportunity provider and employer</a:t>
            </a:r>
            <a:endParaRPr lang="en-US" i="1" dirty="0">
              <a:solidFill>
                <a:srgbClr val="0000FF"/>
              </a:solidFill>
            </a:endParaRPr>
          </a:p>
        </p:txBody>
      </p:sp>
      <p:sp>
        <p:nvSpPr>
          <p:cNvPr id="9" name="Subtitle 2"/>
          <p:cNvSpPr>
            <a:spLocks noGrp="1"/>
          </p:cNvSpPr>
          <p:nvPr>
            <p:ph type="subTitle" idx="1"/>
          </p:nvPr>
        </p:nvSpPr>
        <p:spPr>
          <a:xfrm>
            <a:off x="1357160" y="3109398"/>
            <a:ext cx="7122693" cy="2731327"/>
          </a:xfrm>
        </p:spPr>
        <p:txBody>
          <a:bodyPr>
            <a:normAutofit fontScale="25000" lnSpcReduction="20000"/>
          </a:bodyPr>
          <a:lstStyle/>
          <a:p>
            <a:pPr eaLnBrk="0" hangingPunct="0">
              <a:lnSpc>
                <a:spcPts val="3000"/>
              </a:lnSpc>
            </a:pPr>
            <a:r>
              <a:rPr lang="en-US" sz="7200" b="1" dirty="0" smtClean="0">
                <a:solidFill>
                  <a:schemeClr val="accent5"/>
                </a:solidFill>
                <a:latin typeface="Arial" pitchFamily="34" charset="0"/>
                <a:cs typeface="Arial" pitchFamily="34" charset="0"/>
              </a:rPr>
              <a:t>Feng Gao</a:t>
            </a:r>
            <a:r>
              <a:rPr lang="en-US" sz="7200" b="1" baseline="30000" dirty="0" smtClean="0">
                <a:solidFill>
                  <a:schemeClr val="accent5"/>
                </a:solidFill>
                <a:latin typeface="Arial" pitchFamily="34" charset="0"/>
                <a:cs typeface="Arial" pitchFamily="34" charset="0"/>
              </a:rPr>
              <a:t>1</a:t>
            </a:r>
            <a:r>
              <a:rPr lang="en-US" sz="7200" b="1" dirty="0" smtClean="0">
                <a:solidFill>
                  <a:schemeClr val="accent5"/>
                </a:solidFill>
                <a:latin typeface="Arial" pitchFamily="34" charset="0"/>
                <a:cs typeface="Arial" pitchFamily="34" charset="0"/>
              </a:rPr>
              <a:t>, Martha Anderson</a:t>
            </a:r>
            <a:r>
              <a:rPr lang="en-US" sz="7200" b="1" baseline="30000" dirty="0" smtClean="0">
                <a:solidFill>
                  <a:schemeClr val="accent5"/>
                </a:solidFill>
                <a:latin typeface="Arial" pitchFamily="34" charset="0"/>
                <a:cs typeface="Arial" pitchFamily="34" charset="0"/>
              </a:rPr>
              <a:t>1</a:t>
            </a:r>
            <a:r>
              <a:rPr lang="en-US" sz="7200" b="1" dirty="0" smtClean="0">
                <a:solidFill>
                  <a:schemeClr val="accent5"/>
                </a:solidFill>
                <a:latin typeface="Arial" pitchFamily="34" charset="0"/>
                <a:cs typeface="Arial" pitchFamily="34" charset="0"/>
              </a:rPr>
              <a:t>, Christopher Hain</a:t>
            </a:r>
            <a:r>
              <a:rPr lang="en-US" sz="7200" b="1" baseline="30000" dirty="0" smtClean="0">
                <a:solidFill>
                  <a:schemeClr val="accent5"/>
                </a:solidFill>
                <a:latin typeface="Arial" pitchFamily="34" charset="0"/>
                <a:cs typeface="Arial" pitchFamily="34" charset="0"/>
              </a:rPr>
              <a:t>2</a:t>
            </a:r>
            <a:r>
              <a:rPr lang="en-US" sz="7200" b="1" dirty="0" smtClean="0">
                <a:solidFill>
                  <a:schemeClr val="accent5"/>
                </a:solidFill>
                <a:latin typeface="Arial" pitchFamily="34" charset="0"/>
                <a:cs typeface="Arial" pitchFamily="34" charset="0"/>
              </a:rPr>
              <a:t>, Liang Sun</a:t>
            </a:r>
            <a:r>
              <a:rPr lang="en-US" sz="7200" b="1" baseline="30000" dirty="0" smtClean="0">
                <a:solidFill>
                  <a:schemeClr val="accent5"/>
                </a:solidFill>
                <a:latin typeface="Arial" pitchFamily="34" charset="0"/>
                <a:cs typeface="Arial" pitchFamily="34" charset="0"/>
              </a:rPr>
              <a:t>1</a:t>
            </a:r>
            <a:r>
              <a:rPr lang="en-US" sz="7200" b="1" dirty="0" smtClean="0">
                <a:solidFill>
                  <a:schemeClr val="accent5"/>
                </a:solidFill>
                <a:latin typeface="Arial" pitchFamily="34" charset="0"/>
                <a:cs typeface="Arial" pitchFamily="34" charset="0"/>
              </a:rPr>
              <a:t>, Yang Yang</a:t>
            </a:r>
            <a:r>
              <a:rPr lang="en-US" sz="7200" b="1" baseline="30000" dirty="0" smtClean="0">
                <a:solidFill>
                  <a:schemeClr val="accent5"/>
                </a:solidFill>
                <a:latin typeface="Arial" pitchFamily="34" charset="0"/>
                <a:cs typeface="Arial" pitchFamily="34" charset="0"/>
              </a:rPr>
              <a:t>1</a:t>
            </a:r>
            <a:r>
              <a:rPr lang="en-US" sz="7200" b="1" dirty="0" smtClean="0">
                <a:solidFill>
                  <a:schemeClr val="accent5"/>
                </a:solidFill>
                <a:latin typeface="Arial" pitchFamily="34" charset="0"/>
                <a:cs typeface="Arial" pitchFamily="34" charset="0"/>
              </a:rPr>
              <a:t>,  Yun Yang</a:t>
            </a:r>
            <a:r>
              <a:rPr lang="en-US" sz="7200" b="1" baseline="30000" dirty="0" smtClean="0">
                <a:solidFill>
                  <a:schemeClr val="accent5"/>
                </a:solidFill>
                <a:latin typeface="Arial" pitchFamily="34" charset="0"/>
                <a:cs typeface="Arial" pitchFamily="34" charset="0"/>
              </a:rPr>
              <a:t>1</a:t>
            </a:r>
            <a:r>
              <a:rPr lang="en-US" sz="7200" b="1" dirty="0" smtClean="0">
                <a:solidFill>
                  <a:schemeClr val="accent5"/>
                </a:solidFill>
                <a:latin typeface="Arial" pitchFamily="34" charset="0"/>
                <a:cs typeface="Arial" pitchFamily="34" charset="0"/>
              </a:rPr>
              <a:t>, Bill Kustas</a:t>
            </a:r>
            <a:r>
              <a:rPr lang="en-US" sz="7200" b="1" baseline="30000" dirty="0" smtClean="0">
                <a:solidFill>
                  <a:schemeClr val="accent5"/>
                </a:solidFill>
                <a:latin typeface="Arial" pitchFamily="34" charset="0"/>
                <a:cs typeface="Arial" pitchFamily="34" charset="0"/>
              </a:rPr>
              <a:t>1</a:t>
            </a:r>
            <a:r>
              <a:rPr lang="en-US" sz="7200" b="1" dirty="0" smtClean="0">
                <a:solidFill>
                  <a:schemeClr val="accent5"/>
                </a:solidFill>
                <a:latin typeface="Arial" pitchFamily="34" charset="0"/>
                <a:cs typeface="Arial" pitchFamily="34" charset="0"/>
              </a:rPr>
              <a:t>, Joe Alfieri</a:t>
            </a:r>
            <a:r>
              <a:rPr lang="en-US" sz="7200" b="1" baseline="30000" dirty="0" smtClean="0">
                <a:solidFill>
                  <a:schemeClr val="accent5"/>
                </a:solidFill>
                <a:latin typeface="Arial" pitchFamily="34" charset="0"/>
                <a:cs typeface="Arial" pitchFamily="34" charset="0"/>
              </a:rPr>
              <a:t>1</a:t>
            </a:r>
            <a:r>
              <a:rPr lang="en-US" sz="7200" b="1" dirty="0" smtClean="0">
                <a:solidFill>
                  <a:schemeClr val="accent5"/>
                </a:solidFill>
                <a:latin typeface="Arial" pitchFamily="34" charset="0"/>
                <a:cs typeface="Arial" pitchFamily="34" charset="0"/>
              </a:rPr>
              <a:t>, Rick Mueller</a:t>
            </a:r>
            <a:r>
              <a:rPr lang="en-US" sz="7200" b="1" baseline="30000" dirty="0" smtClean="0">
                <a:solidFill>
                  <a:schemeClr val="accent5"/>
                </a:solidFill>
                <a:latin typeface="Arial" pitchFamily="34" charset="0"/>
                <a:cs typeface="Arial" pitchFamily="34" charset="0"/>
              </a:rPr>
              <a:t>3</a:t>
            </a:r>
            <a:r>
              <a:rPr lang="en-US" sz="7200" b="1" dirty="0" smtClean="0">
                <a:solidFill>
                  <a:schemeClr val="accent5"/>
                </a:solidFill>
                <a:latin typeface="Arial" pitchFamily="34" charset="0"/>
                <a:cs typeface="Arial" pitchFamily="34" charset="0"/>
              </a:rPr>
              <a:t>, Zhengwei Yang</a:t>
            </a:r>
            <a:r>
              <a:rPr lang="en-US" sz="7200" b="1" baseline="30000" dirty="0" smtClean="0">
                <a:solidFill>
                  <a:schemeClr val="accent5"/>
                </a:solidFill>
                <a:latin typeface="Arial" pitchFamily="34" charset="0"/>
                <a:cs typeface="Arial" pitchFamily="34" charset="0"/>
              </a:rPr>
              <a:t>3</a:t>
            </a:r>
            <a:r>
              <a:rPr lang="en-US" sz="7200" b="1" dirty="0" smtClean="0">
                <a:solidFill>
                  <a:schemeClr val="accent5"/>
                </a:solidFill>
                <a:latin typeface="Arial" pitchFamily="34" charset="0"/>
                <a:cs typeface="Arial" pitchFamily="34" charset="0"/>
              </a:rPr>
              <a:t>, Dave Johnson</a:t>
            </a:r>
            <a:r>
              <a:rPr lang="en-US" sz="7200" b="1" baseline="30000" dirty="0" smtClean="0">
                <a:solidFill>
                  <a:schemeClr val="accent5"/>
                </a:solidFill>
                <a:latin typeface="Arial" pitchFamily="34" charset="0"/>
                <a:cs typeface="Arial" pitchFamily="34" charset="0"/>
              </a:rPr>
              <a:t>3</a:t>
            </a:r>
            <a:r>
              <a:rPr lang="en-US" sz="7200" b="1" dirty="0" smtClean="0">
                <a:solidFill>
                  <a:schemeClr val="accent5"/>
                </a:solidFill>
                <a:latin typeface="Arial" pitchFamily="34" charset="0"/>
                <a:cs typeface="Arial" pitchFamily="34" charset="0"/>
              </a:rPr>
              <a:t>, Xiaoyang Zhang</a:t>
            </a:r>
            <a:r>
              <a:rPr lang="en-US" sz="7200" b="1" baseline="30000" dirty="0" smtClean="0">
                <a:solidFill>
                  <a:schemeClr val="accent5"/>
                </a:solidFill>
                <a:latin typeface="Arial" pitchFamily="34" charset="0"/>
                <a:cs typeface="Arial" pitchFamily="34" charset="0"/>
              </a:rPr>
              <a:t>4</a:t>
            </a:r>
          </a:p>
          <a:p>
            <a:pPr eaLnBrk="0" hangingPunct="0">
              <a:lnSpc>
                <a:spcPct val="120000"/>
              </a:lnSpc>
            </a:pPr>
            <a:endParaRPr lang="en-US" i="1" dirty="0" smtClean="0">
              <a:solidFill>
                <a:srgbClr val="000000"/>
              </a:solidFill>
              <a:latin typeface="Arial" charset="0"/>
            </a:endParaRPr>
          </a:p>
          <a:p>
            <a:pPr eaLnBrk="0" hangingPunct="0">
              <a:lnSpc>
                <a:spcPct val="120000"/>
              </a:lnSpc>
              <a:spcBef>
                <a:spcPts val="300"/>
              </a:spcBef>
            </a:pPr>
            <a:endParaRPr lang="en-US" sz="5500" dirty="0" smtClean="0">
              <a:solidFill>
                <a:srgbClr val="000000"/>
              </a:solidFill>
              <a:latin typeface="Arial" charset="0"/>
            </a:endParaRPr>
          </a:p>
          <a:p>
            <a:pPr eaLnBrk="0" hangingPunct="0">
              <a:lnSpc>
                <a:spcPct val="120000"/>
              </a:lnSpc>
              <a:spcBef>
                <a:spcPts val="300"/>
              </a:spcBef>
            </a:pPr>
            <a:r>
              <a:rPr lang="en-US" sz="6400" dirty="0" smtClean="0">
                <a:solidFill>
                  <a:srgbClr val="002060"/>
                </a:solidFill>
                <a:latin typeface="Arial" charset="0"/>
              </a:rPr>
              <a:t>1. USDA-Agricultural Research </a:t>
            </a:r>
            <a:r>
              <a:rPr lang="en-US" sz="6400" dirty="0" smtClean="0">
                <a:solidFill>
                  <a:srgbClr val="002060"/>
                </a:solidFill>
                <a:latin typeface="Arial" charset="0"/>
              </a:rPr>
              <a:t>Service , HRSL</a:t>
            </a:r>
            <a:endParaRPr lang="en-US" sz="6400" dirty="0" smtClean="0">
              <a:solidFill>
                <a:srgbClr val="002060"/>
              </a:solidFill>
              <a:latin typeface="Arial" pitchFamily="34" charset="0"/>
              <a:cs typeface="Arial" pitchFamily="34" charset="0"/>
            </a:endParaRPr>
          </a:p>
          <a:p>
            <a:pPr>
              <a:lnSpc>
                <a:spcPct val="120000"/>
              </a:lnSpc>
              <a:spcBef>
                <a:spcPts val="300"/>
              </a:spcBef>
            </a:pPr>
            <a:r>
              <a:rPr lang="en-US" sz="6400" dirty="0" smtClean="0">
                <a:solidFill>
                  <a:srgbClr val="002060"/>
                </a:solidFill>
                <a:latin typeface="Arial" pitchFamily="34" charset="0"/>
                <a:cs typeface="Arial" pitchFamily="34" charset="0"/>
              </a:rPr>
              <a:t>2. University of Maryland and NOAA </a:t>
            </a:r>
            <a:r>
              <a:rPr lang="en-US" sz="6400" dirty="0" smtClean="0">
                <a:solidFill>
                  <a:srgbClr val="002060"/>
                </a:solidFill>
                <a:latin typeface="Arial" pitchFamily="34" charset="0"/>
                <a:cs typeface="Arial" pitchFamily="34" charset="0"/>
              </a:rPr>
              <a:t>NESDIS</a:t>
            </a:r>
            <a:endParaRPr lang="en-US" sz="6400" dirty="0" smtClean="0">
              <a:solidFill>
                <a:srgbClr val="002060"/>
              </a:solidFill>
              <a:latin typeface="Arial" pitchFamily="34" charset="0"/>
              <a:cs typeface="Arial" pitchFamily="34" charset="0"/>
            </a:endParaRPr>
          </a:p>
          <a:p>
            <a:pPr>
              <a:lnSpc>
                <a:spcPct val="120000"/>
              </a:lnSpc>
              <a:spcBef>
                <a:spcPts val="300"/>
              </a:spcBef>
            </a:pPr>
            <a:r>
              <a:rPr lang="en-US" sz="6400" dirty="0" smtClean="0">
                <a:solidFill>
                  <a:srgbClr val="002060"/>
                </a:solidFill>
                <a:latin typeface="Arial" pitchFamily="34" charset="0"/>
                <a:cs typeface="Arial" pitchFamily="34" charset="0"/>
              </a:rPr>
              <a:t>3. USDA </a:t>
            </a:r>
            <a:r>
              <a:rPr lang="en-US" sz="6400" dirty="0" smtClean="0">
                <a:solidFill>
                  <a:srgbClr val="002060"/>
                </a:solidFill>
                <a:latin typeface="Arial" pitchFamily="34" charset="0"/>
                <a:cs typeface="Arial" pitchFamily="34" charset="0"/>
              </a:rPr>
              <a:t>National </a:t>
            </a:r>
            <a:r>
              <a:rPr lang="en-US" sz="6400" dirty="0" smtClean="0">
                <a:solidFill>
                  <a:srgbClr val="002060"/>
                </a:solidFill>
                <a:latin typeface="Arial" pitchFamily="34" charset="0"/>
                <a:cs typeface="Arial" pitchFamily="34" charset="0"/>
              </a:rPr>
              <a:t>Agricultural Statistics </a:t>
            </a:r>
            <a:r>
              <a:rPr lang="en-US" sz="6400" dirty="0" smtClean="0">
                <a:solidFill>
                  <a:srgbClr val="002060"/>
                </a:solidFill>
                <a:latin typeface="Arial" pitchFamily="34" charset="0"/>
                <a:cs typeface="Arial" pitchFamily="34" charset="0"/>
              </a:rPr>
              <a:t>Service</a:t>
            </a:r>
            <a:endParaRPr lang="en-US" sz="6400" dirty="0" smtClean="0">
              <a:solidFill>
                <a:srgbClr val="002060"/>
              </a:solidFill>
              <a:latin typeface="Arial" pitchFamily="34" charset="0"/>
              <a:cs typeface="Arial" pitchFamily="34" charset="0"/>
            </a:endParaRPr>
          </a:p>
          <a:p>
            <a:pPr>
              <a:lnSpc>
                <a:spcPct val="120000"/>
              </a:lnSpc>
              <a:spcBef>
                <a:spcPts val="300"/>
              </a:spcBef>
            </a:pPr>
            <a:r>
              <a:rPr lang="en-US" sz="6400" dirty="0" smtClean="0">
                <a:solidFill>
                  <a:srgbClr val="002060"/>
                </a:solidFill>
                <a:latin typeface="Arial" pitchFamily="34" charset="0"/>
                <a:cs typeface="Arial" pitchFamily="34" charset="0"/>
              </a:rPr>
              <a:t>4. South Dakota </a:t>
            </a:r>
            <a:r>
              <a:rPr lang="en-US" sz="6400" dirty="0" smtClean="0">
                <a:solidFill>
                  <a:srgbClr val="002060"/>
                </a:solidFill>
                <a:latin typeface="Arial" pitchFamily="34" charset="0"/>
                <a:cs typeface="Arial" pitchFamily="34" charset="0"/>
              </a:rPr>
              <a:t>State </a:t>
            </a:r>
            <a:r>
              <a:rPr lang="en-US" sz="6400" dirty="0" smtClean="0">
                <a:solidFill>
                  <a:srgbClr val="002060"/>
                </a:solidFill>
                <a:latin typeface="Arial" pitchFamily="34" charset="0"/>
                <a:cs typeface="Arial" pitchFamily="34" charset="0"/>
              </a:rPr>
              <a:t>University</a:t>
            </a:r>
            <a:endParaRPr lang="en-US" sz="6400" dirty="0">
              <a:solidFill>
                <a:srgbClr val="002060"/>
              </a:solidFill>
            </a:endParaRPr>
          </a:p>
        </p:txBody>
      </p:sp>
      <p:sp>
        <p:nvSpPr>
          <p:cNvPr id="6" name="TextBox 5"/>
          <p:cNvSpPr txBox="1"/>
          <p:nvPr/>
        </p:nvSpPr>
        <p:spPr>
          <a:xfrm>
            <a:off x="1292428" y="190501"/>
            <a:ext cx="5962338" cy="369332"/>
          </a:xfrm>
          <a:prstGeom prst="rect">
            <a:avLst/>
          </a:prstGeom>
          <a:noFill/>
        </p:spPr>
        <p:txBody>
          <a:bodyPr wrap="none" rtlCol="0">
            <a:spAutoFit/>
          </a:bodyPr>
          <a:lstStyle/>
          <a:p>
            <a:r>
              <a:rPr lang="en-US" i="1" dirty="0" smtClean="0">
                <a:solidFill>
                  <a:srgbClr val="0000FF"/>
                </a:solidFill>
              </a:rPr>
              <a:t>MODIS Science Team Meeting, June 6-10, 2016, Silver Spring,  MD</a:t>
            </a:r>
            <a:endParaRPr lang="en-US" i="1" dirty="0">
              <a:solidFill>
                <a:srgbClr val="0000FF"/>
              </a:solidFill>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screen"/>
          <a:srcRect/>
          <a:stretch>
            <a:fillRect/>
          </a:stretch>
        </p:blipFill>
        <p:spPr bwMode="auto">
          <a:xfrm>
            <a:off x="2127566" y="863702"/>
            <a:ext cx="6060609" cy="5994298"/>
          </a:xfrm>
          <a:prstGeom prst="rect">
            <a:avLst/>
          </a:prstGeom>
          <a:noFill/>
          <a:ln w="9525">
            <a:noFill/>
            <a:miter lim="800000"/>
            <a:headEnd/>
            <a:tailEnd/>
          </a:ln>
          <a:effectLst/>
        </p:spPr>
      </p:pic>
      <p:sp>
        <p:nvSpPr>
          <p:cNvPr id="3" name="Title 2"/>
          <p:cNvSpPr>
            <a:spLocks noGrp="1"/>
          </p:cNvSpPr>
          <p:nvPr>
            <p:ph type="title"/>
          </p:nvPr>
        </p:nvSpPr>
        <p:spPr>
          <a:xfrm>
            <a:off x="1517085" y="-160224"/>
            <a:ext cx="7498080" cy="1143000"/>
          </a:xfrm>
        </p:spPr>
        <p:txBody>
          <a:bodyPr>
            <a:noAutofit/>
          </a:bodyPr>
          <a:lstStyle/>
          <a:p>
            <a:r>
              <a:rPr lang="en-US" sz="2800" dirty="0" smtClean="0"/>
              <a:t>Phenology (RS) vs. Crop Growth Stages (NASS)</a:t>
            </a:r>
            <a:endParaRPr lang="en-US" sz="2800" dirty="0"/>
          </a:p>
        </p:txBody>
      </p:sp>
      <p:sp>
        <p:nvSpPr>
          <p:cNvPr id="4" name="TextBox 3"/>
          <p:cNvSpPr txBox="1"/>
          <p:nvPr/>
        </p:nvSpPr>
        <p:spPr>
          <a:xfrm rot="16200000">
            <a:off x="-1502728" y="3569781"/>
            <a:ext cx="6055504" cy="369332"/>
          </a:xfrm>
          <a:prstGeom prst="rect">
            <a:avLst/>
          </a:prstGeom>
          <a:noFill/>
        </p:spPr>
        <p:txBody>
          <a:bodyPr wrap="none" rtlCol="0">
            <a:spAutoFit/>
          </a:bodyPr>
          <a:lstStyle/>
          <a:p>
            <a:r>
              <a:rPr lang="en-US" dirty="0" smtClean="0"/>
              <a:t>crop growth stages from central Iowa (online 2011CP reports)</a:t>
            </a:r>
          </a:p>
        </p:txBody>
      </p:sp>
      <p:sp>
        <p:nvSpPr>
          <p:cNvPr id="5" name="TextBox 4"/>
          <p:cNvSpPr txBox="1"/>
          <p:nvPr/>
        </p:nvSpPr>
        <p:spPr>
          <a:xfrm rot="10800000">
            <a:off x="184562" y="-31174"/>
            <a:ext cx="553998" cy="6556663"/>
          </a:xfrm>
          <a:prstGeom prst="rect">
            <a:avLst/>
          </a:prstGeom>
          <a:noFill/>
        </p:spPr>
        <p:txBody>
          <a:bodyPr vert="eaVert" wrap="square" rtlCol="0">
            <a:spAutoFit/>
          </a:bodyPr>
          <a:lstStyle/>
          <a:p>
            <a:r>
              <a:rPr lang="en-US" sz="2400" dirty="0" smtClean="0">
                <a:solidFill>
                  <a:schemeClr val="tx2">
                    <a:lumMod val="60000"/>
                    <a:lumOff val="40000"/>
                  </a:schemeClr>
                </a:solidFill>
              </a:rPr>
              <a:t>Crop Condition and Water Use Monitoring</a:t>
            </a:r>
            <a:endParaRPr lang="en-US" sz="2400" dirty="0">
              <a:solidFill>
                <a:schemeClr val="tx2">
                  <a:lumMod val="60000"/>
                  <a:lumOff val="40000"/>
                </a:schemeClr>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43539" y="0"/>
            <a:ext cx="1415143" cy="6945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938" name="Picture 2"/>
          <p:cNvPicPr>
            <a:picLocks noChangeAspect="1" noChangeArrowheads="1"/>
          </p:cNvPicPr>
          <p:nvPr/>
        </p:nvPicPr>
        <p:blipFill>
          <a:blip r:embed="rId3" cstate="screen"/>
          <a:srcRect/>
          <a:stretch>
            <a:fillRect/>
          </a:stretch>
        </p:blipFill>
        <p:spPr bwMode="auto">
          <a:xfrm>
            <a:off x="644571" y="3622997"/>
            <a:ext cx="3552673" cy="3153645"/>
          </a:xfrm>
          <a:prstGeom prst="rect">
            <a:avLst/>
          </a:prstGeom>
          <a:noFill/>
          <a:ln w="9525">
            <a:noFill/>
            <a:miter lim="800000"/>
            <a:headEnd/>
            <a:tailEnd/>
          </a:ln>
          <a:effectLst/>
        </p:spPr>
      </p:pic>
      <p:pic>
        <p:nvPicPr>
          <p:cNvPr id="6" name="Picture 5" descr="sub_p1_2014.91-181.jpg"/>
          <p:cNvPicPr>
            <a:picLocks noChangeAspect="1"/>
          </p:cNvPicPr>
          <p:nvPr/>
        </p:nvPicPr>
        <p:blipFill>
          <a:blip r:embed="rId4" cstate="screen"/>
          <a:stretch>
            <a:fillRect/>
          </a:stretch>
        </p:blipFill>
        <p:spPr>
          <a:xfrm>
            <a:off x="794474" y="119920"/>
            <a:ext cx="3376527" cy="3383280"/>
          </a:xfrm>
          <a:prstGeom prst="rect">
            <a:avLst/>
          </a:prstGeom>
        </p:spPr>
      </p:pic>
      <p:grpSp>
        <p:nvGrpSpPr>
          <p:cNvPr id="2" name="Group 19"/>
          <p:cNvGrpSpPr/>
          <p:nvPr/>
        </p:nvGrpSpPr>
        <p:grpSpPr>
          <a:xfrm rot="5400000">
            <a:off x="6677121" y="4107197"/>
            <a:ext cx="631339" cy="3313057"/>
            <a:chOff x="8436512" y="534005"/>
            <a:chExt cx="348032" cy="2011680"/>
          </a:xfrm>
        </p:grpSpPr>
        <p:pic>
          <p:nvPicPr>
            <p:cNvPr id="7" name="Picture 6" descr="grey_bar.jpg"/>
            <p:cNvPicPr>
              <a:picLocks noChangeAspect="1"/>
            </p:cNvPicPr>
            <p:nvPr/>
          </p:nvPicPr>
          <p:blipFill>
            <a:blip r:embed="rId5" cstate="screen"/>
            <a:srcRect/>
            <a:stretch>
              <a:fillRect/>
            </a:stretch>
          </p:blipFill>
          <p:spPr>
            <a:xfrm rot="16200000" flipV="1">
              <a:off x="7495476" y="1475041"/>
              <a:ext cx="2011680" cy="129608"/>
            </a:xfrm>
            <a:prstGeom prst="rect">
              <a:avLst/>
            </a:prstGeom>
          </p:spPr>
        </p:pic>
        <p:sp>
          <p:nvSpPr>
            <p:cNvPr id="8" name="TextBox 7"/>
            <p:cNvSpPr txBox="1"/>
            <p:nvPr/>
          </p:nvSpPr>
          <p:spPr>
            <a:xfrm rot="16200000">
              <a:off x="7812088" y="1391289"/>
              <a:ext cx="1617885" cy="186631"/>
            </a:xfrm>
            <a:prstGeom prst="rect">
              <a:avLst/>
            </a:prstGeom>
            <a:noFill/>
          </p:spPr>
          <p:txBody>
            <a:bodyPr wrap="none" rtlCol="0">
              <a:spAutoFit/>
            </a:bodyPr>
            <a:lstStyle/>
            <a:p>
              <a:r>
                <a:rPr lang="en-US" sz="1600" dirty="0" smtClean="0">
                  <a:latin typeface="Arial" pitchFamily="34" charset="0"/>
                  <a:cs typeface="Arial" pitchFamily="34" charset="0"/>
                </a:rPr>
                <a:t>Apr            May            Jun</a:t>
              </a:r>
              <a:endParaRPr lang="en-US" sz="1600" dirty="0">
                <a:latin typeface="Arial" pitchFamily="34" charset="0"/>
                <a:cs typeface="Arial" pitchFamily="34" charset="0"/>
              </a:endParaRPr>
            </a:p>
          </p:txBody>
        </p:sp>
        <p:cxnSp>
          <p:nvCxnSpPr>
            <p:cNvPr id="9" name="Straight Connector 8"/>
            <p:cNvCxnSpPr/>
            <p:nvPr/>
          </p:nvCxnSpPr>
          <p:spPr>
            <a:xfrm>
              <a:off x="8450905" y="2545685"/>
              <a:ext cx="33363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450905" y="1854395"/>
              <a:ext cx="33363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450905" y="1239915"/>
              <a:ext cx="33363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450905" y="548625"/>
              <a:ext cx="333639"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13" name="Picture 12" descr="emergence2014_rs_sos_recomputed.jpg"/>
          <p:cNvPicPr>
            <a:picLocks noChangeAspect="1"/>
          </p:cNvPicPr>
          <p:nvPr/>
        </p:nvPicPr>
        <p:blipFill>
          <a:blip r:embed="rId6" cstate="screen"/>
          <a:stretch>
            <a:fillRect/>
          </a:stretch>
        </p:blipFill>
        <p:spPr>
          <a:xfrm>
            <a:off x="5308690" y="1786172"/>
            <a:ext cx="3376526" cy="3383280"/>
          </a:xfrm>
          <a:prstGeom prst="rect">
            <a:avLst/>
          </a:prstGeom>
        </p:spPr>
      </p:pic>
      <p:sp>
        <p:nvSpPr>
          <p:cNvPr id="16" name="TextBox 15"/>
          <p:cNvSpPr txBox="1"/>
          <p:nvPr/>
        </p:nvSpPr>
        <p:spPr>
          <a:xfrm>
            <a:off x="4748796" y="284814"/>
            <a:ext cx="4192045" cy="1200329"/>
          </a:xfrm>
          <a:prstGeom prst="rect">
            <a:avLst/>
          </a:prstGeom>
          <a:noFill/>
        </p:spPr>
        <p:txBody>
          <a:bodyPr wrap="none" rtlCol="0">
            <a:spAutoFit/>
          </a:bodyPr>
          <a:lstStyle/>
          <a:p>
            <a:pPr algn="ctr"/>
            <a:r>
              <a:rPr lang="en-US" sz="2400" b="1" dirty="0" smtClean="0">
                <a:solidFill>
                  <a:srgbClr val="0070C0"/>
                </a:solidFill>
              </a:rPr>
              <a:t>Remote Sensing Phenology </a:t>
            </a:r>
          </a:p>
          <a:p>
            <a:pPr algn="ctr"/>
            <a:r>
              <a:rPr lang="en-US" sz="2400" b="1" dirty="0" smtClean="0">
                <a:solidFill>
                  <a:srgbClr val="0070C0"/>
                </a:solidFill>
              </a:rPr>
              <a:t>to</a:t>
            </a:r>
          </a:p>
          <a:p>
            <a:pPr algn="ctr"/>
            <a:r>
              <a:rPr lang="en-US" sz="2400" b="1" dirty="0" smtClean="0">
                <a:solidFill>
                  <a:srgbClr val="0070C0"/>
                </a:solidFill>
              </a:rPr>
              <a:t>Crop Growth Stages</a:t>
            </a:r>
            <a:endParaRPr lang="en-US" sz="2400" b="1" dirty="0">
              <a:solidFill>
                <a:srgbClr val="0070C0"/>
              </a:solidFill>
            </a:endParaRPr>
          </a:p>
        </p:txBody>
      </p:sp>
      <p:sp>
        <p:nvSpPr>
          <p:cNvPr id="18" name="TextBox 17"/>
          <p:cNvSpPr txBox="1"/>
          <p:nvPr/>
        </p:nvSpPr>
        <p:spPr>
          <a:xfrm rot="16200000">
            <a:off x="-543901" y="1693891"/>
            <a:ext cx="1666995" cy="369332"/>
          </a:xfrm>
          <a:prstGeom prst="rect">
            <a:avLst/>
          </a:prstGeom>
          <a:noFill/>
        </p:spPr>
        <p:txBody>
          <a:bodyPr wrap="none" rtlCol="0">
            <a:spAutoFit/>
          </a:bodyPr>
          <a:lstStyle/>
          <a:p>
            <a:r>
              <a:rPr lang="en-US" b="1" dirty="0" smtClean="0">
                <a:solidFill>
                  <a:srgbClr val="0070C0"/>
                </a:solidFill>
              </a:rPr>
              <a:t>Greenup date</a:t>
            </a:r>
            <a:endParaRPr lang="en-US" b="1" dirty="0">
              <a:solidFill>
                <a:srgbClr val="0070C0"/>
              </a:solidFill>
            </a:endParaRPr>
          </a:p>
        </p:txBody>
      </p:sp>
      <p:sp>
        <p:nvSpPr>
          <p:cNvPr id="19" name="TextBox 18"/>
          <p:cNvSpPr txBox="1"/>
          <p:nvPr/>
        </p:nvSpPr>
        <p:spPr>
          <a:xfrm rot="16200000">
            <a:off x="-1619048" y="4864037"/>
            <a:ext cx="3754810" cy="369332"/>
          </a:xfrm>
          <a:prstGeom prst="rect">
            <a:avLst/>
          </a:prstGeom>
          <a:noFill/>
        </p:spPr>
        <p:txBody>
          <a:bodyPr wrap="none" rtlCol="0">
            <a:spAutoFit/>
          </a:bodyPr>
          <a:lstStyle/>
          <a:p>
            <a:r>
              <a:rPr lang="en-US" b="1" dirty="0" smtClean="0">
                <a:solidFill>
                  <a:srgbClr val="0070C0"/>
                </a:solidFill>
              </a:rPr>
              <a:t>Relationship from previous years </a:t>
            </a:r>
            <a:endParaRPr lang="en-US" b="1" dirty="0">
              <a:solidFill>
                <a:srgbClr val="0070C0"/>
              </a:solidFill>
            </a:endParaRPr>
          </a:p>
        </p:txBody>
      </p:sp>
      <p:sp>
        <p:nvSpPr>
          <p:cNvPr id="21" name="Right Brace 20"/>
          <p:cNvSpPr/>
          <p:nvPr/>
        </p:nvSpPr>
        <p:spPr bwMode="auto">
          <a:xfrm>
            <a:off x="4270603" y="2023826"/>
            <a:ext cx="826053" cy="2907938"/>
          </a:xfrm>
          <a:prstGeom prst="rightBrace">
            <a:avLst>
              <a:gd name="adj1" fmla="val 8333"/>
              <a:gd name="adj2" fmla="val 50479"/>
            </a:avLst>
          </a:prstGeom>
          <a:noFill/>
          <a:ln w="28575"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entury Schoolbook" pitchFamily="18" charset="0"/>
            </a:endParaRPr>
          </a:p>
        </p:txBody>
      </p:sp>
      <p:sp>
        <p:nvSpPr>
          <p:cNvPr id="22" name="TextBox 21"/>
          <p:cNvSpPr txBox="1"/>
          <p:nvPr/>
        </p:nvSpPr>
        <p:spPr>
          <a:xfrm>
            <a:off x="5385918" y="6179741"/>
            <a:ext cx="3071675" cy="369332"/>
          </a:xfrm>
          <a:prstGeom prst="rect">
            <a:avLst/>
          </a:prstGeom>
          <a:noFill/>
        </p:spPr>
        <p:txBody>
          <a:bodyPr wrap="none" rtlCol="0">
            <a:spAutoFit/>
          </a:bodyPr>
          <a:lstStyle/>
          <a:p>
            <a:r>
              <a:rPr lang="en-US" dirty="0" err="1" smtClean="0"/>
              <a:t>Backcast</a:t>
            </a:r>
            <a:r>
              <a:rPr lang="en-US" dirty="0" smtClean="0"/>
              <a:t> Emerged Date (2014)</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0" y="0"/>
            <a:ext cx="14151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98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41990"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1989" name="Object 5"/>
          <p:cNvGraphicFramePr>
            <a:graphicFrameLocks noChangeAspect="1"/>
          </p:cNvGraphicFramePr>
          <p:nvPr/>
        </p:nvGraphicFramePr>
        <p:xfrm>
          <a:off x="1535113" y="61913"/>
          <a:ext cx="6053137" cy="920750"/>
        </p:xfrm>
        <a:graphic>
          <a:graphicData uri="http://schemas.openxmlformats.org/presentationml/2006/ole">
            <p:oleObj spid="_x0000_s2050" name="Equation" r:id="rId4" imgW="3111480" imgH="469800" progId="Equation.3">
              <p:embed/>
            </p:oleObj>
          </a:graphicData>
        </a:graphic>
      </p:graphicFrame>
      <p:sp>
        <p:nvSpPr>
          <p:cNvPr id="41992"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41994"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47" name="Picture 46" descr="sub.max_ndvi_026031.2011.jpg"/>
          <p:cNvPicPr>
            <a:picLocks noChangeAspect="1"/>
          </p:cNvPicPr>
          <p:nvPr/>
        </p:nvPicPr>
        <p:blipFill>
          <a:blip r:embed="rId5" cstate="screen"/>
          <a:stretch>
            <a:fillRect/>
          </a:stretch>
        </p:blipFill>
        <p:spPr>
          <a:xfrm>
            <a:off x="882960" y="1063814"/>
            <a:ext cx="2737725" cy="2743200"/>
          </a:xfrm>
          <a:prstGeom prst="rect">
            <a:avLst/>
          </a:prstGeom>
        </p:spPr>
      </p:pic>
      <p:pic>
        <p:nvPicPr>
          <p:cNvPr id="48" name="Picture 47" descr="sub.cdl_2011.026031.jpg"/>
          <p:cNvPicPr>
            <a:picLocks noChangeAspect="1"/>
          </p:cNvPicPr>
          <p:nvPr/>
        </p:nvPicPr>
        <p:blipFill>
          <a:blip r:embed="rId6" cstate="screen"/>
          <a:stretch>
            <a:fillRect/>
          </a:stretch>
        </p:blipFill>
        <p:spPr>
          <a:xfrm>
            <a:off x="4779845" y="4029736"/>
            <a:ext cx="2737726" cy="2743200"/>
          </a:xfrm>
          <a:prstGeom prst="rect">
            <a:avLst/>
          </a:prstGeom>
        </p:spPr>
      </p:pic>
      <p:pic>
        <p:nvPicPr>
          <p:cNvPr id="49" name="Picture 48" descr="sub.int_ndvi_026031.2011.jpg"/>
          <p:cNvPicPr>
            <a:picLocks noChangeAspect="1"/>
          </p:cNvPicPr>
          <p:nvPr/>
        </p:nvPicPr>
        <p:blipFill>
          <a:blip r:embed="rId7" cstate="screen"/>
          <a:stretch>
            <a:fillRect/>
          </a:stretch>
        </p:blipFill>
        <p:spPr>
          <a:xfrm>
            <a:off x="893150" y="4029736"/>
            <a:ext cx="2737725" cy="2743200"/>
          </a:xfrm>
          <a:prstGeom prst="rect">
            <a:avLst/>
          </a:prstGeom>
        </p:spPr>
      </p:pic>
      <p:pic>
        <p:nvPicPr>
          <p:cNvPr id="51" name="Picture 50" descr="cdl_Iowa2011.jpg"/>
          <p:cNvPicPr>
            <a:picLocks noChangeAspect="1"/>
          </p:cNvPicPr>
          <p:nvPr/>
        </p:nvPicPr>
        <p:blipFill>
          <a:blip r:embed="rId8" cstate="screen"/>
          <a:srcRect/>
          <a:stretch>
            <a:fillRect/>
          </a:stretch>
        </p:blipFill>
        <p:spPr>
          <a:xfrm>
            <a:off x="7801864" y="5495454"/>
            <a:ext cx="934853" cy="1208250"/>
          </a:xfrm>
          <a:prstGeom prst="rect">
            <a:avLst/>
          </a:prstGeom>
        </p:spPr>
      </p:pic>
      <p:grpSp>
        <p:nvGrpSpPr>
          <p:cNvPr id="2" name="Group 52"/>
          <p:cNvGrpSpPr/>
          <p:nvPr/>
        </p:nvGrpSpPr>
        <p:grpSpPr>
          <a:xfrm>
            <a:off x="342585" y="692141"/>
            <a:ext cx="483395" cy="3174267"/>
            <a:chOff x="363851" y="787838"/>
            <a:chExt cx="483395" cy="3174267"/>
          </a:xfrm>
        </p:grpSpPr>
        <p:pic>
          <p:nvPicPr>
            <p:cNvPr id="41" name="Picture 40" descr="grey_bar.jpg"/>
            <p:cNvPicPr>
              <a:picLocks noChangeAspect="1"/>
            </p:cNvPicPr>
            <p:nvPr/>
          </p:nvPicPr>
          <p:blipFill>
            <a:blip r:embed="rId9" cstate="screen"/>
            <a:srcRect/>
            <a:stretch>
              <a:fillRect/>
            </a:stretch>
          </p:blipFill>
          <p:spPr>
            <a:xfrm rot="16200000" flipV="1">
              <a:off x="-910413" y="2323194"/>
              <a:ext cx="2743200" cy="194672"/>
            </a:xfrm>
            <a:prstGeom prst="rect">
              <a:avLst/>
            </a:prstGeom>
            <a:ln>
              <a:solidFill>
                <a:schemeClr val="tx1"/>
              </a:solidFill>
            </a:ln>
          </p:spPr>
        </p:pic>
        <p:sp>
          <p:nvSpPr>
            <p:cNvPr id="52" name="TextBox 51"/>
            <p:cNvSpPr txBox="1"/>
            <p:nvPr/>
          </p:nvSpPr>
          <p:spPr>
            <a:xfrm rot="16200000">
              <a:off x="-893776" y="2221083"/>
              <a:ext cx="3174267" cy="307777"/>
            </a:xfrm>
            <a:prstGeom prst="rect">
              <a:avLst/>
            </a:prstGeom>
            <a:noFill/>
          </p:spPr>
          <p:txBody>
            <a:bodyPr wrap="none" rtlCol="0">
              <a:spAutoFit/>
            </a:bodyPr>
            <a:lstStyle/>
            <a:p>
              <a:r>
                <a:rPr lang="en-US" sz="1400" dirty="0" smtClean="0"/>
                <a:t>0.7	0.8 	0.9	1.0</a:t>
              </a:r>
              <a:endParaRPr lang="en-US" sz="1400" dirty="0"/>
            </a:p>
          </p:txBody>
        </p:sp>
      </p:grpSp>
      <p:grpSp>
        <p:nvGrpSpPr>
          <p:cNvPr id="3" name="Group 53"/>
          <p:cNvGrpSpPr/>
          <p:nvPr/>
        </p:nvGrpSpPr>
        <p:grpSpPr>
          <a:xfrm>
            <a:off x="346123" y="3722504"/>
            <a:ext cx="483395" cy="3223959"/>
            <a:chOff x="363851" y="762992"/>
            <a:chExt cx="483395" cy="3223959"/>
          </a:xfrm>
        </p:grpSpPr>
        <p:pic>
          <p:nvPicPr>
            <p:cNvPr id="55" name="Picture 54" descr="grey_bar.jpg"/>
            <p:cNvPicPr>
              <a:picLocks noChangeAspect="1"/>
            </p:cNvPicPr>
            <p:nvPr/>
          </p:nvPicPr>
          <p:blipFill>
            <a:blip r:embed="rId9" cstate="screen"/>
            <a:srcRect/>
            <a:stretch>
              <a:fillRect/>
            </a:stretch>
          </p:blipFill>
          <p:spPr>
            <a:xfrm rot="16200000" flipV="1">
              <a:off x="-910413" y="2312561"/>
              <a:ext cx="2743200" cy="194672"/>
            </a:xfrm>
            <a:prstGeom prst="rect">
              <a:avLst/>
            </a:prstGeom>
            <a:ln>
              <a:solidFill>
                <a:schemeClr val="tx1"/>
              </a:solidFill>
            </a:ln>
          </p:spPr>
        </p:pic>
        <p:sp>
          <p:nvSpPr>
            <p:cNvPr id="56" name="TextBox 55"/>
            <p:cNvSpPr txBox="1"/>
            <p:nvPr/>
          </p:nvSpPr>
          <p:spPr>
            <a:xfrm rot="16200000">
              <a:off x="-918622" y="2221083"/>
              <a:ext cx="3223959" cy="307777"/>
            </a:xfrm>
            <a:prstGeom prst="rect">
              <a:avLst/>
            </a:prstGeom>
            <a:noFill/>
          </p:spPr>
          <p:txBody>
            <a:bodyPr wrap="none" rtlCol="0">
              <a:spAutoFit/>
            </a:bodyPr>
            <a:lstStyle/>
            <a:p>
              <a:r>
                <a:rPr lang="en-US" sz="1400" dirty="0" smtClean="0"/>
                <a:t>70	80 	90	100</a:t>
              </a:r>
              <a:endParaRPr lang="en-US" sz="1400" dirty="0"/>
            </a:p>
          </p:txBody>
        </p:sp>
      </p:grpSp>
      <p:sp>
        <p:nvSpPr>
          <p:cNvPr id="68" name="TextBox 67"/>
          <p:cNvSpPr txBox="1"/>
          <p:nvPr/>
        </p:nvSpPr>
        <p:spPr>
          <a:xfrm>
            <a:off x="7740712" y="4336616"/>
            <a:ext cx="797013" cy="923330"/>
          </a:xfrm>
          <a:prstGeom prst="rect">
            <a:avLst/>
          </a:prstGeom>
          <a:noFill/>
        </p:spPr>
        <p:txBody>
          <a:bodyPr wrap="none" rtlCol="0">
            <a:spAutoFit/>
          </a:bodyPr>
          <a:lstStyle/>
          <a:p>
            <a:r>
              <a:rPr lang="en-US" dirty="0" smtClean="0"/>
              <a:t>NASS</a:t>
            </a:r>
          </a:p>
          <a:p>
            <a:r>
              <a:rPr lang="en-US" dirty="0" smtClean="0"/>
              <a:t>CDL</a:t>
            </a:r>
          </a:p>
          <a:p>
            <a:r>
              <a:rPr lang="en-US" dirty="0" smtClean="0"/>
              <a:t>(2011)</a:t>
            </a:r>
            <a:endParaRPr lang="en-US" dirty="0"/>
          </a:p>
        </p:txBody>
      </p:sp>
      <p:grpSp>
        <p:nvGrpSpPr>
          <p:cNvPr id="4" name="Group 39"/>
          <p:cNvGrpSpPr/>
          <p:nvPr/>
        </p:nvGrpSpPr>
        <p:grpSpPr>
          <a:xfrm>
            <a:off x="3668226" y="53156"/>
            <a:ext cx="5071733" cy="4072277"/>
            <a:chOff x="3668226" y="53156"/>
            <a:chExt cx="5071733" cy="4072277"/>
          </a:xfrm>
        </p:grpSpPr>
        <p:grpSp>
          <p:nvGrpSpPr>
            <p:cNvPr id="5" name="Group 64"/>
            <p:cNvGrpSpPr/>
            <p:nvPr/>
          </p:nvGrpSpPr>
          <p:grpSpPr>
            <a:xfrm>
              <a:off x="3668226" y="53156"/>
              <a:ext cx="5071733" cy="4072277"/>
              <a:chOff x="3817088" y="53156"/>
              <a:chExt cx="5071733" cy="4072277"/>
            </a:xfrm>
          </p:grpSpPr>
          <p:grpSp>
            <p:nvGrpSpPr>
              <p:cNvPr id="6" name="Group 38"/>
              <p:cNvGrpSpPr/>
              <p:nvPr/>
            </p:nvGrpSpPr>
            <p:grpSpPr>
              <a:xfrm>
                <a:off x="3817088" y="53156"/>
                <a:ext cx="3406408" cy="1403498"/>
                <a:chOff x="3817088" y="212651"/>
                <a:chExt cx="3406408" cy="1403498"/>
              </a:xfrm>
            </p:grpSpPr>
            <p:sp>
              <p:nvSpPr>
                <p:cNvPr id="31" name="Oval 30"/>
                <p:cNvSpPr/>
                <p:nvPr/>
              </p:nvSpPr>
              <p:spPr>
                <a:xfrm>
                  <a:off x="3817088" y="212651"/>
                  <a:ext cx="850605" cy="829340"/>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1993" name="Object 9"/>
                <p:cNvGraphicFramePr>
                  <a:graphicFrameLocks noChangeAspect="1"/>
                </p:cNvGraphicFramePr>
                <p:nvPr/>
              </p:nvGraphicFramePr>
              <p:xfrm>
                <a:off x="4880344" y="1180214"/>
                <a:ext cx="2343152" cy="435935"/>
              </p:xfrm>
              <a:graphic>
                <a:graphicData uri="http://schemas.openxmlformats.org/presentationml/2006/ole">
                  <p:oleObj spid="_x0000_s2051" name="Equation" r:id="rId10" imgW="1231366" imgH="228501" progId="Equation.3">
                    <p:embed/>
                  </p:oleObj>
                </a:graphicData>
              </a:graphic>
            </p:graphicFrame>
          </p:grpSp>
          <p:grpSp>
            <p:nvGrpSpPr>
              <p:cNvPr id="7" name="Group 63"/>
              <p:cNvGrpSpPr/>
              <p:nvPr/>
            </p:nvGrpSpPr>
            <p:grpSpPr>
              <a:xfrm>
                <a:off x="4316819" y="1446022"/>
                <a:ext cx="4572002" cy="2679411"/>
                <a:chOff x="4316819" y="1446022"/>
                <a:chExt cx="4572002" cy="2679411"/>
              </a:xfrm>
            </p:grpSpPr>
            <p:grpSp>
              <p:nvGrpSpPr>
                <p:cNvPr id="10" name="Group 61"/>
                <p:cNvGrpSpPr/>
                <p:nvPr/>
              </p:nvGrpSpPr>
              <p:grpSpPr>
                <a:xfrm>
                  <a:off x="4316819" y="1446022"/>
                  <a:ext cx="4572002" cy="2679411"/>
                  <a:chOff x="4316819" y="1446022"/>
                  <a:chExt cx="4572002" cy="2679411"/>
                </a:xfrm>
              </p:grpSpPr>
              <p:grpSp>
                <p:nvGrpSpPr>
                  <p:cNvPr id="11" name="Group 49"/>
                  <p:cNvGrpSpPr/>
                  <p:nvPr/>
                </p:nvGrpSpPr>
                <p:grpSpPr>
                  <a:xfrm>
                    <a:off x="4316819" y="1446022"/>
                    <a:ext cx="4572002" cy="2679411"/>
                    <a:chOff x="4316819" y="1446022"/>
                    <a:chExt cx="4572002" cy="2679411"/>
                  </a:xfrm>
                </p:grpSpPr>
                <p:grpSp>
                  <p:nvGrpSpPr>
                    <p:cNvPr id="12" name="Group 6"/>
                    <p:cNvGrpSpPr/>
                    <p:nvPr/>
                  </p:nvGrpSpPr>
                  <p:grpSpPr>
                    <a:xfrm>
                      <a:off x="4316819" y="1446022"/>
                      <a:ext cx="4572002" cy="2679411"/>
                      <a:chOff x="5845053" y="4109942"/>
                      <a:chExt cx="3320144" cy="2198914"/>
                    </a:xfrm>
                  </p:grpSpPr>
                  <p:sp>
                    <p:nvSpPr>
                      <p:cNvPr id="8" name="TextBox 7"/>
                      <p:cNvSpPr txBox="1"/>
                      <p:nvPr/>
                    </p:nvSpPr>
                    <p:spPr>
                      <a:xfrm>
                        <a:off x="6587370" y="4245015"/>
                        <a:ext cx="2018501" cy="1785104"/>
                      </a:xfrm>
                      <a:prstGeom prst="rect">
                        <a:avLst/>
                      </a:prstGeom>
                      <a:effectLst>
                        <a:innerShdw blurRad="63500" dist="50800">
                          <a:prstClr val="black">
                            <a:alpha val="50000"/>
                          </a:prstClr>
                        </a:innerShdw>
                      </a:effectLst>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u="sng" dirty="0" smtClean="0">
                            <a:solidFill>
                              <a:srgbClr val="000000"/>
                            </a:solidFill>
                            <a:latin typeface="Century Gothic" pitchFamily="34" charset="0"/>
                          </a:rPr>
                          <a:t>Phenology</a:t>
                        </a:r>
                      </a:p>
                      <a:p>
                        <a:pPr>
                          <a:buFont typeface="Arial" pitchFamily="34" charset="0"/>
                          <a:buChar char="•"/>
                        </a:pPr>
                        <a:r>
                          <a:rPr lang="en-US" sz="2000" dirty="0" smtClean="0">
                            <a:solidFill>
                              <a:srgbClr val="000000"/>
                            </a:solidFill>
                            <a:latin typeface="Century Gothic" pitchFamily="34" charset="0"/>
                          </a:rPr>
                          <a:t>  </a:t>
                        </a:r>
                        <a:r>
                          <a:rPr lang="en-US" sz="1800" dirty="0" smtClean="0">
                            <a:solidFill>
                              <a:srgbClr val="000000"/>
                            </a:solidFill>
                            <a:latin typeface="Century Gothic" pitchFamily="34" charset="0"/>
                          </a:rPr>
                          <a:t>start of season</a:t>
                        </a:r>
                      </a:p>
                      <a:p>
                        <a:pPr>
                          <a:buFont typeface="Arial" pitchFamily="34" charset="0"/>
                          <a:buChar char="•"/>
                        </a:pPr>
                        <a:r>
                          <a:rPr lang="en-US" sz="1800" dirty="0" smtClean="0">
                            <a:solidFill>
                              <a:srgbClr val="000000"/>
                            </a:solidFill>
                            <a:latin typeface="Century Gothic" pitchFamily="34" charset="0"/>
                          </a:rPr>
                          <a:t>  end of season</a:t>
                        </a:r>
                      </a:p>
                      <a:p>
                        <a:pPr>
                          <a:buFont typeface="Arial" pitchFamily="34" charset="0"/>
                          <a:buChar char="•"/>
                        </a:pPr>
                        <a:r>
                          <a:rPr lang="en-US" sz="1800" dirty="0" smtClean="0">
                            <a:solidFill>
                              <a:srgbClr val="000000"/>
                            </a:solidFill>
                            <a:latin typeface="Century Gothic" pitchFamily="34" charset="0"/>
                          </a:rPr>
                          <a:t>  emerged</a:t>
                        </a:r>
                      </a:p>
                      <a:p>
                        <a:pPr>
                          <a:buFont typeface="Arial" pitchFamily="34" charset="0"/>
                          <a:buChar char="•"/>
                        </a:pPr>
                        <a:r>
                          <a:rPr lang="en-US" sz="1800" dirty="0" smtClean="0">
                            <a:solidFill>
                              <a:srgbClr val="000000"/>
                            </a:solidFill>
                            <a:latin typeface="Century Gothic" pitchFamily="34" charset="0"/>
                          </a:rPr>
                          <a:t>  </a:t>
                        </a:r>
                        <a:r>
                          <a:rPr lang="en-US" sz="1800" dirty="0" err="1" smtClean="0">
                            <a:solidFill>
                              <a:srgbClr val="000000"/>
                            </a:solidFill>
                            <a:latin typeface="Century Gothic" pitchFamily="34" charset="0"/>
                          </a:rPr>
                          <a:t>silked</a:t>
                        </a:r>
                        <a:endParaRPr lang="en-US" sz="1800" dirty="0" smtClean="0">
                          <a:solidFill>
                            <a:srgbClr val="000000"/>
                          </a:solidFill>
                          <a:latin typeface="Century Gothic" pitchFamily="34" charset="0"/>
                        </a:endParaRPr>
                      </a:p>
                      <a:p>
                        <a:pPr>
                          <a:buFont typeface="Arial" pitchFamily="34" charset="0"/>
                          <a:buChar char="•"/>
                        </a:pPr>
                        <a:r>
                          <a:rPr lang="en-US" sz="1800" dirty="0" smtClean="0">
                            <a:solidFill>
                              <a:srgbClr val="000000"/>
                            </a:solidFill>
                            <a:latin typeface="Century Gothic" pitchFamily="34" charset="0"/>
                          </a:rPr>
                          <a:t>  … …</a:t>
                        </a:r>
                        <a:endParaRPr lang="en-US" sz="1800" dirty="0">
                          <a:solidFill>
                            <a:srgbClr val="000000"/>
                          </a:solidFill>
                          <a:latin typeface="Century Gothic" pitchFamily="34" charset="0"/>
                        </a:endParaRPr>
                      </a:p>
                    </p:txBody>
                  </p:sp>
                  <p:pic>
                    <p:nvPicPr>
                      <p:cNvPr id="9" name="Picture 2"/>
                      <p:cNvPicPr>
                        <a:picLocks noChangeAspect="1" noChangeArrowheads="1"/>
                      </p:cNvPicPr>
                      <p:nvPr/>
                    </p:nvPicPr>
                    <p:blipFill>
                      <a:blip r:embed="rId11" cstate="screen"/>
                      <a:srcRect/>
                      <a:stretch>
                        <a:fillRect/>
                      </a:stretch>
                    </p:blipFill>
                    <p:spPr bwMode="auto">
                      <a:xfrm>
                        <a:off x="5845053" y="4109942"/>
                        <a:ext cx="3320144" cy="2198914"/>
                      </a:xfrm>
                      <a:prstGeom prst="rect">
                        <a:avLst/>
                      </a:prstGeom>
                      <a:noFill/>
                      <a:ln w="9525">
                        <a:noFill/>
                        <a:miter lim="800000"/>
                        <a:headEnd/>
                        <a:tailEnd/>
                      </a:ln>
                      <a:effectLst/>
                    </p:spPr>
                  </p:pic>
                </p:grpSp>
                <p:sp useBgFill="1">
                  <p:nvSpPr>
                    <p:cNvPr id="33" name="Freeform 32"/>
                    <p:cNvSpPr/>
                    <p:nvPr/>
                  </p:nvSpPr>
                  <p:spPr>
                    <a:xfrm>
                      <a:off x="5408497" y="2010780"/>
                      <a:ext cx="2724161" cy="1539992"/>
                    </a:xfrm>
                    <a:custGeom>
                      <a:avLst/>
                      <a:gdLst>
                        <a:gd name="connsiteX0" fmla="*/ 0 w 3040912"/>
                        <a:gd name="connsiteY0" fmla="*/ 1371600 h 1871330"/>
                        <a:gd name="connsiteX1" fmla="*/ 0 w 3040912"/>
                        <a:gd name="connsiteY1" fmla="*/ 1871330 h 1871330"/>
                        <a:gd name="connsiteX2" fmla="*/ 3019647 w 3040912"/>
                        <a:gd name="connsiteY2" fmla="*/ 1871330 h 1871330"/>
                        <a:gd name="connsiteX3" fmla="*/ 3040912 w 3040912"/>
                        <a:gd name="connsiteY3" fmla="*/ 1244009 h 1871330"/>
                        <a:gd name="connsiteX4" fmla="*/ 2817628 w 3040912"/>
                        <a:gd name="connsiteY4" fmla="*/ 946297 h 1871330"/>
                        <a:gd name="connsiteX5" fmla="*/ 2562447 w 3040912"/>
                        <a:gd name="connsiteY5" fmla="*/ 563525 h 1871330"/>
                        <a:gd name="connsiteX6" fmla="*/ 2307265 w 3040912"/>
                        <a:gd name="connsiteY6" fmla="*/ 265814 h 1871330"/>
                        <a:gd name="connsiteX7" fmla="*/ 1977656 w 3040912"/>
                        <a:gd name="connsiteY7" fmla="*/ 63795 h 1871330"/>
                        <a:gd name="connsiteX8" fmla="*/ 1541721 w 3040912"/>
                        <a:gd name="connsiteY8" fmla="*/ 0 h 1871330"/>
                        <a:gd name="connsiteX9" fmla="*/ 1116419 w 3040912"/>
                        <a:gd name="connsiteY9" fmla="*/ 31897 h 1871330"/>
                        <a:gd name="connsiteX10" fmla="*/ 797442 w 3040912"/>
                        <a:gd name="connsiteY10" fmla="*/ 148855 h 1871330"/>
                        <a:gd name="connsiteX11" fmla="*/ 520996 w 3040912"/>
                        <a:gd name="connsiteY11" fmla="*/ 478465 h 1871330"/>
                        <a:gd name="connsiteX12" fmla="*/ 329610 w 3040912"/>
                        <a:gd name="connsiteY12" fmla="*/ 903767 h 1871330"/>
                        <a:gd name="connsiteX13" fmla="*/ 170121 w 3040912"/>
                        <a:gd name="connsiteY13" fmla="*/ 1105786 h 1871330"/>
                        <a:gd name="connsiteX14" fmla="*/ 0 w 3040912"/>
                        <a:gd name="connsiteY14" fmla="*/ 1371600 h 187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40912" h="1871330">
                          <a:moveTo>
                            <a:pt x="0" y="1371600"/>
                          </a:moveTo>
                          <a:lnTo>
                            <a:pt x="0" y="1871330"/>
                          </a:lnTo>
                          <a:lnTo>
                            <a:pt x="3019647" y="1871330"/>
                          </a:lnTo>
                          <a:lnTo>
                            <a:pt x="3040912" y="1244009"/>
                          </a:lnTo>
                          <a:lnTo>
                            <a:pt x="2817628" y="946297"/>
                          </a:lnTo>
                          <a:lnTo>
                            <a:pt x="2562447" y="563525"/>
                          </a:lnTo>
                          <a:lnTo>
                            <a:pt x="2307265" y="265814"/>
                          </a:lnTo>
                          <a:lnTo>
                            <a:pt x="1977656" y="63795"/>
                          </a:lnTo>
                          <a:lnTo>
                            <a:pt x="1541721" y="0"/>
                          </a:lnTo>
                          <a:lnTo>
                            <a:pt x="1116419" y="31897"/>
                          </a:lnTo>
                          <a:lnTo>
                            <a:pt x="797442" y="148855"/>
                          </a:lnTo>
                          <a:lnTo>
                            <a:pt x="520996" y="478465"/>
                          </a:lnTo>
                          <a:lnTo>
                            <a:pt x="329610" y="903767"/>
                          </a:lnTo>
                          <a:lnTo>
                            <a:pt x="170121" y="1105786"/>
                          </a:lnTo>
                          <a:lnTo>
                            <a:pt x="0" y="13716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3" name="Oval 22"/>
                    <p:cNvSpPr/>
                    <p:nvPr/>
                  </p:nvSpPr>
                  <p:spPr>
                    <a:xfrm>
                      <a:off x="8078900" y="2948675"/>
                      <a:ext cx="125917" cy="1114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5328675" y="3040658"/>
                      <a:ext cx="125917" cy="1114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6632435" y="1963507"/>
                      <a:ext cx="125917" cy="1114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 name="TextBox 60"/>
                  <p:cNvSpPr txBox="1"/>
                  <p:nvPr/>
                </p:nvSpPr>
                <p:spPr>
                  <a:xfrm>
                    <a:off x="6230678" y="2041465"/>
                    <a:ext cx="958019" cy="307777"/>
                  </a:xfrm>
                  <a:prstGeom prst="rect">
                    <a:avLst/>
                  </a:prstGeom>
                  <a:noFill/>
                </p:spPr>
                <p:txBody>
                  <a:bodyPr wrap="none" rtlCol="0">
                    <a:spAutoFit/>
                  </a:bodyPr>
                  <a:lstStyle/>
                  <a:p>
                    <a:r>
                      <a:rPr lang="en-US" sz="1400" dirty="0" smtClean="0"/>
                      <a:t>max NDVI</a:t>
                    </a:r>
                    <a:endParaRPr lang="en-US" sz="1400" dirty="0"/>
                  </a:p>
                </p:txBody>
              </p:sp>
            </p:grpSp>
            <p:sp>
              <p:nvSpPr>
                <p:cNvPr id="63" name="TextBox 62"/>
                <p:cNvSpPr txBox="1"/>
                <p:nvPr/>
              </p:nvSpPr>
              <p:spPr>
                <a:xfrm>
                  <a:off x="6000290" y="2778680"/>
                  <a:ext cx="1425583" cy="307777"/>
                </a:xfrm>
                <a:prstGeom prst="rect">
                  <a:avLst/>
                </a:prstGeom>
                <a:noFill/>
              </p:spPr>
              <p:txBody>
                <a:bodyPr wrap="none" rtlCol="0">
                  <a:spAutoFit/>
                </a:bodyPr>
                <a:lstStyle/>
                <a:p>
                  <a:r>
                    <a:rPr lang="en-US" sz="1400" dirty="0" smtClean="0"/>
                    <a:t>cumulative NDVI</a:t>
                  </a:r>
                  <a:endParaRPr lang="en-US" sz="1400" dirty="0"/>
                </a:p>
              </p:txBody>
            </p:sp>
          </p:grpSp>
        </p:grpSp>
        <p:sp>
          <p:nvSpPr>
            <p:cNvPr id="69" name="TextBox 68"/>
            <p:cNvSpPr txBox="1"/>
            <p:nvPr/>
          </p:nvSpPr>
          <p:spPr>
            <a:xfrm>
              <a:off x="4876800" y="2740223"/>
              <a:ext cx="731162" cy="307777"/>
            </a:xfrm>
            <a:prstGeom prst="rect">
              <a:avLst/>
            </a:prstGeom>
            <a:noFill/>
          </p:spPr>
          <p:txBody>
            <a:bodyPr wrap="none" rtlCol="0">
              <a:spAutoFit/>
            </a:bodyPr>
            <a:lstStyle/>
            <a:p>
              <a:r>
                <a:rPr lang="en-US" sz="1400" i="1" dirty="0" err="1" smtClean="0"/>
                <a:t>greenup</a:t>
              </a:r>
              <a:endParaRPr lang="en-US" sz="1400" i="1" dirty="0"/>
            </a:p>
          </p:txBody>
        </p:sp>
        <p:sp>
          <p:nvSpPr>
            <p:cNvPr id="70" name="TextBox 69"/>
            <p:cNvSpPr txBox="1"/>
            <p:nvPr/>
          </p:nvSpPr>
          <p:spPr>
            <a:xfrm>
              <a:off x="7550579" y="2667000"/>
              <a:ext cx="849592" cy="307777"/>
            </a:xfrm>
            <a:prstGeom prst="rect">
              <a:avLst/>
            </a:prstGeom>
            <a:noFill/>
          </p:spPr>
          <p:txBody>
            <a:bodyPr wrap="none" rtlCol="0">
              <a:spAutoFit/>
            </a:bodyPr>
            <a:lstStyle/>
            <a:p>
              <a:r>
                <a:rPr lang="en-US" sz="1400" i="1" dirty="0" smtClean="0"/>
                <a:t>dormancy</a:t>
              </a:r>
              <a:endParaRPr lang="en-US" sz="1400" i="1" dirty="0"/>
            </a:p>
          </p:txBody>
        </p:sp>
      </p:grpSp>
      <p:cxnSp>
        <p:nvCxnSpPr>
          <p:cNvPr id="58" name="Straight Arrow Connector 57"/>
          <p:cNvCxnSpPr>
            <a:stCxn id="35" idx="2"/>
          </p:cNvCxnSpPr>
          <p:nvPr/>
        </p:nvCxnSpPr>
        <p:spPr>
          <a:xfrm flipH="1">
            <a:off x="3646967" y="2019218"/>
            <a:ext cx="2836606" cy="22233"/>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H="1">
            <a:off x="3657600" y="3104707"/>
            <a:ext cx="2966484" cy="1541721"/>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8"/>
                                        </p:tgtEl>
                                        <p:attrNameLst>
                                          <p:attrName>style.visibility</p:attrName>
                                        </p:attrNameLst>
                                      </p:cBhvr>
                                      <p:to>
                                        <p:strVal val="visible"/>
                                      </p:to>
                                    </p:set>
                                    <p:anim calcmode="lin" valueType="num">
                                      <p:cBhvr additive="base">
                                        <p:cTn id="12" dur="500" fill="hold"/>
                                        <p:tgtEl>
                                          <p:spTgt spid="58"/>
                                        </p:tgtEl>
                                        <p:attrNameLst>
                                          <p:attrName>ppt_x</p:attrName>
                                        </p:attrNameLst>
                                      </p:cBhvr>
                                      <p:tavLst>
                                        <p:tav tm="0">
                                          <p:val>
                                            <p:strVal val="#ppt_x"/>
                                          </p:val>
                                        </p:tav>
                                        <p:tav tm="100000">
                                          <p:val>
                                            <p:strVal val="#ppt_x"/>
                                          </p:val>
                                        </p:tav>
                                      </p:tavLst>
                                    </p:anim>
                                    <p:anim calcmode="lin" valueType="num">
                                      <p:cBhvr additive="base">
                                        <p:cTn id="13" dur="500" fill="hold"/>
                                        <p:tgtEl>
                                          <p:spTgt spid="58"/>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0"/>
                                        </p:tgtEl>
                                        <p:attrNameLst>
                                          <p:attrName>style.visibility</p:attrName>
                                        </p:attrNameLst>
                                      </p:cBhvr>
                                      <p:to>
                                        <p:strVal val="visible"/>
                                      </p:to>
                                    </p:set>
                                    <p:anim calcmode="lin" valueType="num">
                                      <p:cBhvr additive="base">
                                        <p:cTn id="16" dur="500" fill="hold"/>
                                        <p:tgtEl>
                                          <p:spTgt spid="60"/>
                                        </p:tgtEl>
                                        <p:attrNameLst>
                                          <p:attrName>ppt_x</p:attrName>
                                        </p:attrNameLst>
                                      </p:cBhvr>
                                      <p:tavLst>
                                        <p:tav tm="0">
                                          <p:val>
                                            <p:strVal val="#ppt_x"/>
                                          </p:val>
                                        </p:tav>
                                        <p:tav tm="100000">
                                          <p:val>
                                            <p:strVal val="#ppt_x"/>
                                          </p:val>
                                        </p:tav>
                                      </p:tavLst>
                                    </p:anim>
                                    <p:anim calcmode="lin" valueType="num">
                                      <p:cBhvr additive="base">
                                        <p:cTn id="17" dur="500" fill="hold"/>
                                        <p:tgtEl>
                                          <p:spTgt spid="60"/>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48"/>
                                        </p:tgtEl>
                                        <p:attrNameLst>
                                          <p:attrName>style.visibility</p:attrName>
                                        </p:attrNameLst>
                                      </p:cBhvr>
                                      <p:to>
                                        <p:strVal val="visible"/>
                                      </p:to>
                                    </p:set>
                                    <p:anim calcmode="lin" valueType="num">
                                      <p:cBhvr additive="base">
                                        <p:cTn id="20" dur="500" fill="hold"/>
                                        <p:tgtEl>
                                          <p:spTgt spid="48"/>
                                        </p:tgtEl>
                                        <p:attrNameLst>
                                          <p:attrName>ppt_x</p:attrName>
                                        </p:attrNameLst>
                                      </p:cBhvr>
                                      <p:tavLst>
                                        <p:tav tm="0">
                                          <p:val>
                                            <p:strVal val="#ppt_x"/>
                                          </p:val>
                                        </p:tav>
                                        <p:tav tm="100000">
                                          <p:val>
                                            <p:strVal val="#ppt_x"/>
                                          </p:val>
                                        </p:tav>
                                      </p:tavLst>
                                    </p:anim>
                                    <p:anim calcmode="lin" valueType="num">
                                      <p:cBhvr additive="base">
                                        <p:cTn id="21" dur="500" fill="hold"/>
                                        <p:tgtEl>
                                          <p:spTgt spid="48"/>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51"/>
                                        </p:tgtEl>
                                        <p:attrNameLst>
                                          <p:attrName>style.visibility</p:attrName>
                                        </p:attrNameLst>
                                      </p:cBhvr>
                                      <p:to>
                                        <p:strVal val="visible"/>
                                      </p:to>
                                    </p:set>
                                    <p:anim calcmode="lin" valueType="num">
                                      <p:cBhvr additive="base">
                                        <p:cTn id="24" dur="500" fill="hold"/>
                                        <p:tgtEl>
                                          <p:spTgt spid="51"/>
                                        </p:tgtEl>
                                        <p:attrNameLst>
                                          <p:attrName>ppt_x</p:attrName>
                                        </p:attrNameLst>
                                      </p:cBhvr>
                                      <p:tavLst>
                                        <p:tav tm="0">
                                          <p:val>
                                            <p:strVal val="#ppt_x"/>
                                          </p:val>
                                        </p:tav>
                                        <p:tav tm="100000">
                                          <p:val>
                                            <p:strVal val="#ppt_x"/>
                                          </p:val>
                                        </p:tav>
                                      </p:tavLst>
                                    </p:anim>
                                    <p:anim calcmode="lin" valueType="num">
                                      <p:cBhvr additive="base">
                                        <p:cTn id="25" dur="500" fill="hold"/>
                                        <p:tgtEl>
                                          <p:spTgt spid="51"/>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49"/>
                                        </p:tgtEl>
                                        <p:attrNameLst>
                                          <p:attrName>style.visibility</p:attrName>
                                        </p:attrNameLst>
                                      </p:cBhvr>
                                      <p:to>
                                        <p:strVal val="visible"/>
                                      </p:to>
                                    </p:set>
                                    <p:anim calcmode="lin" valueType="num">
                                      <p:cBhvr additive="base">
                                        <p:cTn id="28" dur="500" fill="hold"/>
                                        <p:tgtEl>
                                          <p:spTgt spid="49"/>
                                        </p:tgtEl>
                                        <p:attrNameLst>
                                          <p:attrName>ppt_x</p:attrName>
                                        </p:attrNameLst>
                                      </p:cBhvr>
                                      <p:tavLst>
                                        <p:tav tm="0">
                                          <p:val>
                                            <p:strVal val="#ppt_x"/>
                                          </p:val>
                                        </p:tav>
                                        <p:tav tm="100000">
                                          <p:val>
                                            <p:strVal val="#ppt_x"/>
                                          </p:val>
                                        </p:tav>
                                      </p:tavLst>
                                    </p:anim>
                                    <p:anim calcmode="lin" valueType="num">
                                      <p:cBhvr additive="base">
                                        <p:cTn id="29" dur="500" fill="hold"/>
                                        <p:tgtEl>
                                          <p:spTgt spid="49"/>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ppt_x"/>
                                          </p:val>
                                        </p:tav>
                                        <p:tav tm="100000">
                                          <p:val>
                                            <p:strVal val="#ppt_x"/>
                                          </p:val>
                                        </p:tav>
                                      </p:tavLst>
                                    </p:anim>
                                    <p:anim calcmode="lin" valueType="num">
                                      <p:cBhvr additive="base">
                                        <p:cTn id="33" dur="500" fill="hold"/>
                                        <p:tgtEl>
                                          <p:spTgt spid="3"/>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additive="base">
                                        <p:cTn id="36" dur="500" fill="hold"/>
                                        <p:tgtEl>
                                          <p:spTgt spid="2"/>
                                        </p:tgtEl>
                                        <p:attrNameLst>
                                          <p:attrName>ppt_x</p:attrName>
                                        </p:attrNameLst>
                                      </p:cBhvr>
                                      <p:tavLst>
                                        <p:tav tm="0">
                                          <p:val>
                                            <p:strVal val="#ppt_x"/>
                                          </p:val>
                                        </p:tav>
                                        <p:tav tm="100000">
                                          <p:val>
                                            <p:strVal val="#ppt_x"/>
                                          </p:val>
                                        </p:tav>
                                      </p:tavLst>
                                    </p:anim>
                                    <p:anim calcmode="lin" valueType="num">
                                      <p:cBhvr additive="base">
                                        <p:cTn id="37" dur="500" fill="hold"/>
                                        <p:tgtEl>
                                          <p:spTgt spid="2"/>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47"/>
                                        </p:tgtEl>
                                        <p:attrNameLst>
                                          <p:attrName>style.visibility</p:attrName>
                                        </p:attrNameLst>
                                      </p:cBhvr>
                                      <p:to>
                                        <p:strVal val="visible"/>
                                      </p:to>
                                    </p:set>
                                    <p:anim calcmode="lin" valueType="num">
                                      <p:cBhvr additive="base">
                                        <p:cTn id="40" dur="500" fill="hold"/>
                                        <p:tgtEl>
                                          <p:spTgt spid="47"/>
                                        </p:tgtEl>
                                        <p:attrNameLst>
                                          <p:attrName>ppt_x</p:attrName>
                                        </p:attrNameLst>
                                      </p:cBhvr>
                                      <p:tavLst>
                                        <p:tav tm="0">
                                          <p:val>
                                            <p:strVal val="#ppt_x"/>
                                          </p:val>
                                        </p:tav>
                                        <p:tav tm="100000">
                                          <p:val>
                                            <p:strVal val="#ppt_x"/>
                                          </p:val>
                                        </p:tav>
                                      </p:tavLst>
                                    </p:anim>
                                    <p:anim calcmode="lin" valueType="num">
                                      <p:cBhvr additive="base">
                                        <p:cTn id="41" dur="500" fill="hold"/>
                                        <p:tgtEl>
                                          <p:spTgt spid="47"/>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68"/>
                                        </p:tgtEl>
                                        <p:attrNameLst>
                                          <p:attrName>style.visibility</p:attrName>
                                        </p:attrNameLst>
                                      </p:cBhvr>
                                      <p:to>
                                        <p:strVal val="visible"/>
                                      </p:to>
                                    </p:set>
                                    <p:anim calcmode="lin" valueType="num">
                                      <p:cBhvr additive="base">
                                        <p:cTn id="44" dur="500" fill="hold"/>
                                        <p:tgtEl>
                                          <p:spTgt spid="68"/>
                                        </p:tgtEl>
                                        <p:attrNameLst>
                                          <p:attrName>ppt_x</p:attrName>
                                        </p:attrNameLst>
                                      </p:cBhvr>
                                      <p:tavLst>
                                        <p:tav tm="0">
                                          <p:val>
                                            <p:strVal val="#ppt_x"/>
                                          </p:val>
                                        </p:tav>
                                        <p:tav tm="100000">
                                          <p:val>
                                            <p:strVal val="#ppt_x"/>
                                          </p:val>
                                        </p:tav>
                                      </p:tavLst>
                                    </p:anim>
                                    <p:anim calcmode="lin" valueType="num">
                                      <p:cBhvr additive="base">
                                        <p:cTn id="45"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5902" y="-225113"/>
            <a:ext cx="7785382" cy="1143000"/>
          </a:xfrm>
        </p:spPr>
        <p:txBody>
          <a:bodyPr>
            <a:noAutofit/>
          </a:bodyPr>
          <a:lstStyle/>
          <a:p>
            <a:r>
              <a:rPr lang="en-US" sz="3200" dirty="0" smtClean="0"/>
              <a:t>Corn yields and NDVI metrics (county level) </a:t>
            </a:r>
            <a:endParaRPr lang="en-US" sz="3200" dirty="0"/>
          </a:p>
        </p:txBody>
      </p:sp>
      <p:pic>
        <p:nvPicPr>
          <p:cNvPr id="59394" name="Picture 2"/>
          <p:cNvPicPr>
            <a:picLocks noChangeAspect="1" noChangeArrowheads="1"/>
          </p:cNvPicPr>
          <p:nvPr/>
        </p:nvPicPr>
        <p:blipFill>
          <a:blip r:embed="rId4" cstate="screen"/>
          <a:srcRect/>
          <a:stretch>
            <a:fillRect/>
          </a:stretch>
        </p:blipFill>
        <p:spPr bwMode="auto">
          <a:xfrm>
            <a:off x="1192530" y="3905814"/>
            <a:ext cx="3840480" cy="2847915"/>
          </a:xfrm>
          <a:prstGeom prst="rect">
            <a:avLst/>
          </a:prstGeom>
          <a:noFill/>
          <a:ln w="9525">
            <a:noFill/>
            <a:miter lim="800000"/>
            <a:headEnd/>
            <a:tailEnd/>
          </a:ln>
          <a:effectLst/>
        </p:spPr>
      </p:pic>
      <p:pic>
        <p:nvPicPr>
          <p:cNvPr id="59396" name="Picture 4"/>
          <p:cNvPicPr>
            <a:picLocks noChangeAspect="1" noChangeArrowheads="1"/>
          </p:cNvPicPr>
          <p:nvPr/>
        </p:nvPicPr>
        <p:blipFill>
          <a:blip r:embed="rId5" cstate="screen"/>
          <a:srcRect/>
          <a:stretch>
            <a:fillRect/>
          </a:stretch>
        </p:blipFill>
        <p:spPr bwMode="auto">
          <a:xfrm>
            <a:off x="1190848" y="825950"/>
            <a:ext cx="7766253" cy="2980505"/>
          </a:xfrm>
          <a:prstGeom prst="rect">
            <a:avLst/>
          </a:prstGeom>
          <a:noFill/>
          <a:ln w="9525">
            <a:noFill/>
            <a:miter lim="800000"/>
            <a:headEnd/>
            <a:tailEnd/>
          </a:ln>
          <a:effectLst/>
        </p:spPr>
      </p:pic>
      <p:sp>
        <p:nvSpPr>
          <p:cNvPr id="9" name="Oval 8"/>
          <p:cNvSpPr/>
          <p:nvPr/>
        </p:nvSpPr>
        <p:spPr>
          <a:xfrm>
            <a:off x="6241313" y="2711305"/>
            <a:ext cx="365760" cy="3657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915249" y="1226287"/>
            <a:ext cx="365760" cy="36576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323" name="Picture 3"/>
          <p:cNvPicPr>
            <a:picLocks noChangeAspect="1" noChangeArrowheads="1"/>
          </p:cNvPicPr>
          <p:nvPr/>
        </p:nvPicPr>
        <p:blipFill>
          <a:blip r:embed="rId6" cstate="print"/>
          <a:srcRect/>
          <a:stretch>
            <a:fillRect/>
          </a:stretch>
        </p:blipFill>
        <p:spPr bwMode="auto">
          <a:xfrm>
            <a:off x="5117662" y="3895624"/>
            <a:ext cx="3851855" cy="2852928"/>
          </a:xfrm>
          <a:prstGeom prst="rect">
            <a:avLst/>
          </a:prstGeom>
          <a:noFill/>
          <a:ln w="9525">
            <a:noFill/>
            <a:miter lim="800000"/>
            <a:headEnd/>
            <a:tailEnd/>
          </a:ln>
          <a:effectLst/>
        </p:spPr>
      </p:pic>
      <p:grpSp>
        <p:nvGrpSpPr>
          <p:cNvPr id="8" name="Group 7"/>
          <p:cNvGrpSpPr/>
          <p:nvPr/>
        </p:nvGrpSpPr>
        <p:grpSpPr>
          <a:xfrm>
            <a:off x="1281113" y="3121025"/>
            <a:ext cx="7564437" cy="1149350"/>
            <a:chOff x="1291161" y="3110977"/>
            <a:chExt cx="7564437" cy="1149350"/>
          </a:xfrm>
        </p:grpSpPr>
        <p:graphicFrame>
          <p:nvGraphicFramePr>
            <p:cNvPr id="11" name="Object 5" descr="Paper bag"/>
            <p:cNvGraphicFramePr>
              <a:graphicFrameLocks noChangeAspect="1"/>
            </p:cNvGraphicFramePr>
            <p:nvPr/>
          </p:nvGraphicFramePr>
          <p:xfrm>
            <a:off x="1291161" y="3110977"/>
            <a:ext cx="7564437" cy="1149350"/>
          </p:xfrm>
          <a:graphic>
            <a:graphicData uri="http://schemas.openxmlformats.org/presentationml/2006/ole">
              <p:oleObj spid="_x0000_s46082" name="Equation" r:id="rId7" imgW="3111480" imgH="469800" progId="Equation.3">
                <p:embed/>
              </p:oleObj>
            </a:graphicData>
          </a:graphic>
        </p:graphicFrame>
        <p:sp>
          <p:nvSpPr>
            <p:cNvPr id="12" name="Oval 11"/>
            <p:cNvSpPr/>
            <p:nvPr/>
          </p:nvSpPr>
          <p:spPr>
            <a:xfrm>
              <a:off x="5283686" y="3135086"/>
              <a:ext cx="2732568" cy="105507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p:cNvSpPr txBox="1"/>
          <p:nvPr/>
        </p:nvSpPr>
        <p:spPr>
          <a:xfrm rot="10800000">
            <a:off x="184562" y="-31174"/>
            <a:ext cx="553998" cy="6556663"/>
          </a:xfrm>
          <a:prstGeom prst="rect">
            <a:avLst/>
          </a:prstGeom>
          <a:noFill/>
        </p:spPr>
        <p:txBody>
          <a:bodyPr vert="eaVert" wrap="square" rtlCol="0">
            <a:spAutoFit/>
          </a:bodyPr>
          <a:lstStyle/>
          <a:p>
            <a:r>
              <a:rPr lang="en-US" sz="2400" dirty="0" smtClean="0">
                <a:solidFill>
                  <a:schemeClr val="tx2">
                    <a:lumMod val="60000"/>
                    <a:lumOff val="40000"/>
                  </a:schemeClr>
                </a:solidFill>
              </a:rPr>
              <a:t>Crop Condition and Water Use Monitoring</a:t>
            </a:r>
            <a:endParaRPr lang="en-US" sz="2400" dirty="0">
              <a:solidFill>
                <a:schemeClr val="tx2">
                  <a:lumMod val="60000"/>
                  <a:lumOff val="4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9394"/>
                                        </p:tgtEl>
                                        <p:attrNameLst>
                                          <p:attrName>style.visibility</p:attrName>
                                        </p:attrNameLst>
                                      </p:cBhvr>
                                      <p:to>
                                        <p:strVal val="visible"/>
                                      </p:to>
                                    </p:set>
                                    <p:anim calcmode="lin" valueType="num">
                                      <p:cBhvr additive="base">
                                        <p:cTn id="7" dur="500" fill="hold"/>
                                        <p:tgtEl>
                                          <p:spTgt spid="59394"/>
                                        </p:tgtEl>
                                        <p:attrNameLst>
                                          <p:attrName>ppt_x</p:attrName>
                                        </p:attrNameLst>
                                      </p:cBhvr>
                                      <p:tavLst>
                                        <p:tav tm="0">
                                          <p:val>
                                            <p:strVal val="#ppt_x"/>
                                          </p:val>
                                        </p:tav>
                                        <p:tav tm="100000">
                                          <p:val>
                                            <p:strVal val="#ppt_x"/>
                                          </p:val>
                                        </p:tav>
                                      </p:tavLst>
                                    </p:anim>
                                    <p:anim calcmode="lin" valueType="num">
                                      <p:cBhvr additive="base">
                                        <p:cTn id="8" dur="500" fill="hold"/>
                                        <p:tgtEl>
                                          <p:spTgt spid="5939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6323"/>
                                        </p:tgtEl>
                                        <p:attrNameLst>
                                          <p:attrName>style.visibility</p:attrName>
                                        </p:attrNameLst>
                                      </p:cBhvr>
                                      <p:to>
                                        <p:strVal val="visible"/>
                                      </p:to>
                                    </p:set>
                                    <p:anim calcmode="lin" valueType="num">
                                      <p:cBhvr additive="base">
                                        <p:cTn id="13" dur="500" fill="hold"/>
                                        <p:tgtEl>
                                          <p:spTgt spid="56323"/>
                                        </p:tgtEl>
                                        <p:attrNameLst>
                                          <p:attrName>ppt_x</p:attrName>
                                        </p:attrNameLst>
                                      </p:cBhvr>
                                      <p:tavLst>
                                        <p:tav tm="0">
                                          <p:val>
                                            <p:strVal val="#ppt_x"/>
                                          </p:val>
                                        </p:tav>
                                        <p:tav tm="100000">
                                          <p:val>
                                            <p:strVal val="#ppt_x"/>
                                          </p:val>
                                        </p:tav>
                                      </p:tavLst>
                                    </p:anim>
                                    <p:anim calcmode="lin" valueType="num">
                                      <p:cBhvr additive="base">
                                        <p:cTn id="14" dur="500" fill="hold"/>
                                        <p:tgtEl>
                                          <p:spTgt spid="563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heckerboard(across)">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ppt_x"/>
                                          </p:val>
                                        </p:tav>
                                        <p:tav tm="100000">
                                          <p:val>
                                            <p:strVal val="#ppt_x"/>
                                          </p:val>
                                        </p:tav>
                                      </p:tavLst>
                                    </p:anim>
                                    <p:anim calcmode="lin" valueType="num">
                                      <p:cBhvr additive="base">
                                        <p:cTn id="2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9053" y="0"/>
            <a:ext cx="14151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2945" name="Picture 1"/>
          <p:cNvPicPr>
            <a:picLocks noChangeAspect="1" noChangeArrowheads="1"/>
          </p:cNvPicPr>
          <p:nvPr/>
        </p:nvPicPr>
        <p:blipFill>
          <a:blip r:embed="rId3" cstate="screen"/>
          <a:srcRect/>
          <a:stretch>
            <a:fillRect/>
          </a:stretch>
        </p:blipFill>
        <p:spPr bwMode="auto">
          <a:xfrm>
            <a:off x="426416" y="4050545"/>
            <a:ext cx="3474720" cy="2583138"/>
          </a:xfrm>
          <a:prstGeom prst="rect">
            <a:avLst/>
          </a:prstGeom>
          <a:noFill/>
          <a:ln w="9525">
            <a:noFill/>
            <a:miter lim="800000"/>
            <a:headEnd/>
            <a:tailEnd/>
          </a:ln>
          <a:effectLst/>
        </p:spPr>
      </p:pic>
      <p:sp>
        <p:nvSpPr>
          <p:cNvPr id="2" name="Title 1"/>
          <p:cNvSpPr>
            <a:spLocks noGrp="1"/>
          </p:cNvSpPr>
          <p:nvPr>
            <p:ph type="title"/>
          </p:nvPr>
        </p:nvSpPr>
        <p:spPr>
          <a:xfrm>
            <a:off x="4318501" y="68734"/>
            <a:ext cx="4675065" cy="1143000"/>
          </a:xfrm>
        </p:spPr>
        <p:txBody>
          <a:bodyPr>
            <a:normAutofit/>
          </a:bodyPr>
          <a:lstStyle/>
          <a:p>
            <a:pPr algn="ctr"/>
            <a:r>
              <a:rPr lang="en-US" sz="2800" dirty="0" smtClean="0">
                <a:solidFill>
                  <a:schemeClr val="accent2">
                    <a:lumMod val="75000"/>
                  </a:schemeClr>
                </a:solidFill>
              </a:rPr>
              <a:t>Estimated Yields at Field Scale</a:t>
            </a:r>
            <a:br>
              <a:rPr lang="en-US" sz="2800" dirty="0" smtClean="0">
                <a:solidFill>
                  <a:schemeClr val="accent2">
                    <a:lumMod val="75000"/>
                  </a:schemeClr>
                </a:solidFill>
              </a:rPr>
            </a:br>
            <a:r>
              <a:rPr lang="en-US" sz="2400" dirty="0" smtClean="0">
                <a:solidFill>
                  <a:schemeClr val="accent2">
                    <a:lumMod val="75000"/>
                  </a:schemeClr>
                </a:solidFill>
              </a:rPr>
              <a:t>(corn, central Iowa, 2010)</a:t>
            </a:r>
            <a:endParaRPr lang="en-US" sz="2800" dirty="0">
              <a:solidFill>
                <a:schemeClr val="accent2">
                  <a:lumMod val="75000"/>
                </a:schemeClr>
              </a:solidFill>
            </a:endParaRPr>
          </a:p>
        </p:txBody>
      </p:sp>
      <p:pic>
        <p:nvPicPr>
          <p:cNvPr id="7" name="Picture 6" descr="max_ndvi_026031.2010.jpg"/>
          <p:cNvPicPr>
            <a:picLocks noChangeAspect="1"/>
          </p:cNvPicPr>
          <p:nvPr/>
        </p:nvPicPr>
        <p:blipFill>
          <a:blip r:embed="rId4" cstate="screen"/>
          <a:stretch>
            <a:fillRect/>
          </a:stretch>
        </p:blipFill>
        <p:spPr>
          <a:xfrm>
            <a:off x="393411" y="159346"/>
            <a:ext cx="3594677" cy="3211173"/>
          </a:xfrm>
          <a:prstGeom prst="rect">
            <a:avLst/>
          </a:prstGeom>
        </p:spPr>
      </p:pic>
      <p:grpSp>
        <p:nvGrpSpPr>
          <p:cNvPr id="3" name="Group 8"/>
          <p:cNvGrpSpPr/>
          <p:nvPr/>
        </p:nvGrpSpPr>
        <p:grpSpPr>
          <a:xfrm rot="5400000">
            <a:off x="2277717" y="2042476"/>
            <a:ext cx="483395" cy="3174267"/>
            <a:chOff x="363851" y="628343"/>
            <a:chExt cx="483395" cy="3174267"/>
          </a:xfrm>
        </p:grpSpPr>
        <p:pic>
          <p:nvPicPr>
            <p:cNvPr id="10" name="Picture 9" descr="grey_bar.jpg"/>
            <p:cNvPicPr>
              <a:picLocks noChangeAspect="1"/>
            </p:cNvPicPr>
            <p:nvPr/>
          </p:nvPicPr>
          <p:blipFill>
            <a:blip r:embed="rId5" cstate="screen"/>
            <a:srcRect/>
            <a:stretch>
              <a:fillRect/>
            </a:stretch>
          </p:blipFill>
          <p:spPr>
            <a:xfrm rot="16200000" flipV="1">
              <a:off x="-910413" y="2131800"/>
              <a:ext cx="2743200" cy="194672"/>
            </a:xfrm>
            <a:prstGeom prst="rect">
              <a:avLst/>
            </a:prstGeom>
            <a:ln>
              <a:solidFill>
                <a:schemeClr val="tx1"/>
              </a:solidFill>
            </a:ln>
          </p:spPr>
        </p:pic>
        <p:sp>
          <p:nvSpPr>
            <p:cNvPr id="11" name="TextBox 10"/>
            <p:cNvSpPr txBox="1"/>
            <p:nvPr/>
          </p:nvSpPr>
          <p:spPr>
            <a:xfrm rot="16200000">
              <a:off x="-893776" y="2061588"/>
              <a:ext cx="3174267" cy="307777"/>
            </a:xfrm>
            <a:prstGeom prst="rect">
              <a:avLst/>
            </a:prstGeom>
            <a:noFill/>
          </p:spPr>
          <p:txBody>
            <a:bodyPr wrap="none" rtlCol="0">
              <a:spAutoFit/>
            </a:bodyPr>
            <a:lstStyle/>
            <a:p>
              <a:r>
                <a:rPr lang="en-US" sz="1400" dirty="0" smtClean="0"/>
                <a:t>0.7	0.8 	0.9	1.0</a:t>
              </a:r>
              <a:endParaRPr lang="en-US" sz="1400" dirty="0"/>
            </a:p>
          </p:txBody>
        </p:sp>
      </p:grpSp>
      <p:sp>
        <p:nvSpPr>
          <p:cNvPr id="13" name="TextBox 12"/>
          <p:cNvSpPr txBox="1"/>
          <p:nvPr/>
        </p:nvSpPr>
        <p:spPr>
          <a:xfrm>
            <a:off x="74423" y="3381153"/>
            <a:ext cx="1007712" cy="307777"/>
          </a:xfrm>
          <a:prstGeom prst="rect">
            <a:avLst/>
          </a:prstGeom>
          <a:noFill/>
        </p:spPr>
        <p:txBody>
          <a:bodyPr wrap="none" rtlCol="0">
            <a:spAutoFit/>
          </a:bodyPr>
          <a:lstStyle/>
          <a:p>
            <a:r>
              <a:rPr lang="en-US" sz="1400" dirty="0" err="1" smtClean="0"/>
              <a:t>max_NDVI</a:t>
            </a:r>
            <a:endParaRPr lang="en-US" sz="1400" dirty="0"/>
          </a:p>
        </p:txBody>
      </p:sp>
      <p:pic>
        <p:nvPicPr>
          <p:cNvPr id="15" name="Picture 14" descr="Mac_style.jpg"/>
          <p:cNvPicPr/>
          <p:nvPr/>
        </p:nvPicPr>
        <p:blipFill>
          <a:blip r:embed="rId6" cstate="screen"/>
          <a:srcRect/>
          <a:stretch>
            <a:fillRect/>
          </a:stretch>
        </p:blipFill>
        <p:spPr>
          <a:xfrm>
            <a:off x="4186362" y="6197933"/>
            <a:ext cx="3841220" cy="275171"/>
          </a:xfrm>
          <a:prstGeom prst="rect">
            <a:avLst/>
          </a:prstGeom>
        </p:spPr>
      </p:pic>
      <p:sp>
        <p:nvSpPr>
          <p:cNvPr id="16" name="TextBox 15"/>
          <p:cNvSpPr txBox="1"/>
          <p:nvPr/>
        </p:nvSpPr>
        <p:spPr>
          <a:xfrm>
            <a:off x="4040364" y="6410589"/>
            <a:ext cx="5250796" cy="369332"/>
          </a:xfrm>
          <a:prstGeom prst="rect">
            <a:avLst/>
          </a:prstGeom>
          <a:noFill/>
        </p:spPr>
        <p:txBody>
          <a:bodyPr wrap="none" rtlCol="0">
            <a:spAutoFit/>
          </a:bodyPr>
          <a:lstStyle/>
          <a:p>
            <a:r>
              <a:rPr lang="en-US" dirty="0" smtClean="0"/>
              <a:t>60	100	140	180	220 (Bu/Acre)</a:t>
            </a:r>
            <a:endParaRPr lang="en-US" dirty="0"/>
          </a:p>
        </p:txBody>
      </p:sp>
      <p:grpSp>
        <p:nvGrpSpPr>
          <p:cNvPr id="4" name="Group 21"/>
          <p:cNvGrpSpPr/>
          <p:nvPr/>
        </p:nvGrpSpPr>
        <p:grpSpPr>
          <a:xfrm>
            <a:off x="1357422" y="1180213"/>
            <a:ext cx="1430434" cy="4861206"/>
            <a:chOff x="1357422" y="1180213"/>
            <a:chExt cx="1430434" cy="4861206"/>
          </a:xfrm>
        </p:grpSpPr>
        <p:sp>
          <p:nvSpPr>
            <p:cNvPr id="17" name="Oval 16"/>
            <p:cNvSpPr/>
            <p:nvPr/>
          </p:nvSpPr>
          <p:spPr>
            <a:xfrm>
              <a:off x="1357422" y="5858539"/>
              <a:ext cx="182880" cy="1828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604976" y="4777563"/>
              <a:ext cx="182880" cy="18288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988284" y="2860148"/>
              <a:ext cx="682559" cy="276999"/>
            </a:xfrm>
            <a:prstGeom prst="rect">
              <a:avLst/>
            </a:prstGeom>
            <a:noFill/>
          </p:spPr>
          <p:txBody>
            <a:bodyPr wrap="none" rtlCol="0">
              <a:spAutoFit/>
            </a:bodyPr>
            <a:lstStyle/>
            <a:p>
              <a:r>
                <a:rPr lang="en-US" sz="1200" dirty="0" smtClean="0">
                  <a:solidFill>
                    <a:srgbClr val="FF0000"/>
                  </a:solidFill>
                </a:rPr>
                <a:t>Monroe</a:t>
              </a:r>
              <a:endParaRPr lang="en-US" sz="1200" dirty="0">
                <a:solidFill>
                  <a:srgbClr val="FF0000"/>
                </a:solidFill>
              </a:endParaRPr>
            </a:p>
          </p:txBody>
        </p:sp>
        <p:sp>
          <p:nvSpPr>
            <p:cNvPr id="20" name="TextBox 19"/>
            <p:cNvSpPr txBox="1"/>
            <p:nvPr/>
          </p:nvSpPr>
          <p:spPr>
            <a:xfrm>
              <a:off x="1796897" y="1180213"/>
              <a:ext cx="700833" cy="276999"/>
            </a:xfrm>
            <a:prstGeom prst="rect">
              <a:avLst/>
            </a:prstGeom>
            <a:noFill/>
          </p:spPr>
          <p:txBody>
            <a:bodyPr wrap="none" rtlCol="0">
              <a:spAutoFit/>
            </a:bodyPr>
            <a:lstStyle/>
            <a:p>
              <a:r>
                <a:rPr lang="en-US" sz="1200" dirty="0" smtClean="0">
                  <a:solidFill>
                    <a:srgbClr val="00FF00"/>
                  </a:solidFill>
                </a:rPr>
                <a:t>Marshall</a:t>
              </a:r>
              <a:endParaRPr lang="en-US" sz="1200" dirty="0">
                <a:solidFill>
                  <a:srgbClr val="00FF00"/>
                </a:solidFill>
              </a:endParaRPr>
            </a:p>
          </p:txBody>
        </p:sp>
      </p:grpSp>
      <p:pic>
        <p:nvPicPr>
          <p:cNvPr id="21" name="Picture 20" descr="corn_yields.max_ndvi.026031.2010.white.jpg"/>
          <p:cNvPicPr>
            <a:picLocks noChangeAspect="1"/>
          </p:cNvPicPr>
          <p:nvPr/>
        </p:nvPicPr>
        <p:blipFill>
          <a:blip r:embed="rId7" cstate="screen"/>
          <a:stretch>
            <a:fillRect/>
          </a:stretch>
        </p:blipFill>
        <p:spPr>
          <a:xfrm>
            <a:off x="4061637" y="1329083"/>
            <a:ext cx="5029195" cy="4492648"/>
          </a:xfrm>
          <a:prstGeom prst="rect">
            <a:avLst/>
          </a:prstGeom>
          <a:ln>
            <a:solidFill>
              <a:schemeClr val="bg2">
                <a:lumMod val="75000"/>
              </a:schemeClr>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0344" y="-226325"/>
            <a:ext cx="7498080" cy="1143000"/>
          </a:xfrm>
        </p:spPr>
        <p:txBody>
          <a:bodyPr>
            <a:normAutofit/>
          </a:bodyPr>
          <a:lstStyle/>
          <a:p>
            <a:r>
              <a:rPr lang="en-US" sz="3200" dirty="0" smtClean="0"/>
              <a:t>2010 Corn Yields (Bu/Acre) at South Fork</a:t>
            </a:r>
            <a:endParaRPr lang="en-US" sz="3200" dirty="0"/>
          </a:p>
        </p:txBody>
      </p:sp>
      <p:pic>
        <p:nvPicPr>
          <p:cNvPr id="4" name="Picture 3" descr="sub.corn_yields.max_ndvi.026031.2010.white.jpg"/>
          <p:cNvPicPr>
            <a:picLocks noChangeAspect="1"/>
          </p:cNvPicPr>
          <p:nvPr/>
        </p:nvPicPr>
        <p:blipFill>
          <a:blip r:embed="rId2" cstate="screen"/>
          <a:stretch>
            <a:fillRect/>
          </a:stretch>
        </p:blipFill>
        <p:spPr>
          <a:xfrm>
            <a:off x="1801612" y="697904"/>
            <a:ext cx="6129196" cy="6141454"/>
          </a:xfrm>
          <a:prstGeom prst="rect">
            <a:avLst/>
          </a:prstGeom>
        </p:spPr>
      </p:pic>
      <p:pic>
        <p:nvPicPr>
          <p:cNvPr id="5" name="Picture 4" descr="Mac_style.jpg"/>
          <p:cNvPicPr/>
          <p:nvPr/>
        </p:nvPicPr>
        <p:blipFill>
          <a:blip r:embed="rId3" cstate="screen"/>
          <a:srcRect/>
          <a:stretch>
            <a:fillRect/>
          </a:stretch>
        </p:blipFill>
        <p:spPr>
          <a:xfrm rot="5400000">
            <a:off x="6455494" y="3687506"/>
            <a:ext cx="3829616" cy="275171"/>
          </a:xfrm>
          <a:prstGeom prst="rect">
            <a:avLst/>
          </a:prstGeom>
        </p:spPr>
      </p:pic>
      <p:sp>
        <p:nvSpPr>
          <p:cNvPr id="6" name="TextBox 5"/>
          <p:cNvSpPr txBox="1"/>
          <p:nvPr/>
        </p:nvSpPr>
        <p:spPr>
          <a:xfrm rot="5400000">
            <a:off x="6441840" y="3703632"/>
            <a:ext cx="4358886" cy="369332"/>
          </a:xfrm>
          <a:prstGeom prst="rect">
            <a:avLst/>
          </a:prstGeom>
          <a:noFill/>
        </p:spPr>
        <p:txBody>
          <a:bodyPr wrap="none" rtlCol="0">
            <a:spAutoFit/>
          </a:bodyPr>
          <a:lstStyle/>
          <a:p>
            <a:r>
              <a:rPr lang="en-US" dirty="0" smtClean="0"/>
              <a:t>-60	100	140	180	220+</a:t>
            </a:r>
            <a:endParaRPr lang="en-US" dirty="0"/>
          </a:p>
        </p:txBody>
      </p:sp>
      <p:sp>
        <p:nvSpPr>
          <p:cNvPr id="7" name="TextBox 6"/>
          <p:cNvSpPr txBox="1"/>
          <p:nvPr/>
        </p:nvSpPr>
        <p:spPr>
          <a:xfrm rot="10800000">
            <a:off x="184562" y="-31174"/>
            <a:ext cx="553998" cy="6556663"/>
          </a:xfrm>
          <a:prstGeom prst="rect">
            <a:avLst/>
          </a:prstGeom>
          <a:noFill/>
        </p:spPr>
        <p:txBody>
          <a:bodyPr vert="eaVert" wrap="square" rtlCol="0">
            <a:spAutoFit/>
          </a:bodyPr>
          <a:lstStyle/>
          <a:p>
            <a:r>
              <a:rPr lang="en-US" sz="2400" dirty="0" smtClean="0">
                <a:solidFill>
                  <a:schemeClr val="tx2">
                    <a:lumMod val="60000"/>
                    <a:lumOff val="40000"/>
                  </a:schemeClr>
                </a:solidFill>
              </a:rPr>
              <a:t>Crop Condition and Water Use Monitoring</a:t>
            </a:r>
            <a:endParaRPr lang="en-US" sz="2400" dirty="0">
              <a:solidFill>
                <a:schemeClr val="tx2">
                  <a:lumMod val="60000"/>
                  <a:lumOff val="40000"/>
                </a:schemeClr>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8440" y="-232016"/>
            <a:ext cx="7498080" cy="1143000"/>
          </a:xfrm>
        </p:spPr>
        <p:txBody>
          <a:bodyPr>
            <a:noAutofit/>
          </a:bodyPr>
          <a:lstStyle/>
          <a:p>
            <a:r>
              <a:rPr lang="en-US" sz="2800" dirty="0" smtClean="0"/>
              <a:t>Acquisition Dates are Critical for Yield Modeling</a:t>
            </a:r>
            <a:endParaRPr lang="en-US" sz="2800" dirty="0"/>
          </a:p>
        </p:txBody>
      </p:sp>
      <p:pic>
        <p:nvPicPr>
          <p:cNvPr id="59394" name="Picture 2"/>
          <p:cNvPicPr>
            <a:picLocks noChangeAspect="1" noChangeArrowheads="1"/>
          </p:cNvPicPr>
          <p:nvPr/>
        </p:nvPicPr>
        <p:blipFill>
          <a:blip r:embed="rId3" cstate="print"/>
          <a:srcRect/>
          <a:stretch>
            <a:fillRect/>
          </a:stretch>
        </p:blipFill>
        <p:spPr bwMode="auto">
          <a:xfrm>
            <a:off x="1880025" y="820980"/>
            <a:ext cx="6527288" cy="3200400"/>
          </a:xfrm>
          <a:prstGeom prst="rect">
            <a:avLst/>
          </a:prstGeom>
          <a:noFill/>
          <a:ln w="9525">
            <a:noFill/>
            <a:miter lim="800000"/>
            <a:headEnd/>
            <a:tailEnd/>
          </a:ln>
          <a:effectLst/>
        </p:spPr>
      </p:pic>
      <p:pic>
        <p:nvPicPr>
          <p:cNvPr id="59395" name="Picture 3"/>
          <p:cNvPicPr>
            <a:picLocks noChangeAspect="1" noChangeArrowheads="1"/>
          </p:cNvPicPr>
          <p:nvPr/>
        </p:nvPicPr>
        <p:blipFill>
          <a:blip r:embed="rId4" cstate="print"/>
          <a:srcRect/>
          <a:stretch>
            <a:fillRect/>
          </a:stretch>
        </p:blipFill>
        <p:spPr bwMode="auto">
          <a:xfrm>
            <a:off x="1880031" y="3548416"/>
            <a:ext cx="6527288" cy="3200400"/>
          </a:xfrm>
          <a:prstGeom prst="rect">
            <a:avLst/>
          </a:prstGeom>
          <a:noFill/>
          <a:ln w="9525">
            <a:noFill/>
            <a:miter lim="800000"/>
            <a:headEnd/>
            <a:tailEnd/>
          </a:ln>
          <a:effectLst/>
        </p:spPr>
      </p:pic>
      <p:sp>
        <p:nvSpPr>
          <p:cNvPr id="5" name="TextBox 4"/>
          <p:cNvSpPr txBox="1"/>
          <p:nvPr/>
        </p:nvSpPr>
        <p:spPr>
          <a:xfrm rot="10800000">
            <a:off x="184562" y="-31174"/>
            <a:ext cx="553998" cy="6556663"/>
          </a:xfrm>
          <a:prstGeom prst="rect">
            <a:avLst/>
          </a:prstGeom>
          <a:noFill/>
        </p:spPr>
        <p:txBody>
          <a:bodyPr vert="eaVert" wrap="square" rtlCol="0">
            <a:spAutoFit/>
          </a:bodyPr>
          <a:lstStyle/>
          <a:p>
            <a:r>
              <a:rPr lang="en-US" sz="2400" dirty="0" smtClean="0">
                <a:solidFill>
                  <a:schemeClr val="tx2">
                    <a:lumMod val="60000"/>
                    <a:lumOff val="40000"/>
                  </a:schemeClr>
                </a:solidFill>
              </a:rPr>
              <a:t>Crop Condition and Water Use Monitoring</a:t>
            </a:r>
            <a:endParaRPr lang="en-US" sz="2400" dirty="0">
              <a:solidFill>
                <a:schemeClr val="tx2">
                  <a:lumMod val="60000"/>
                  <a:lumOff val="40000"/>
                </a:schemeClr>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Box 44"/>
          <p:cNvSpPr txBox="1"/>
          <p:nvPr/>
        </p:nvSpPr>
        <p:spPr>
          <a:xfrm>
            <a:off x="1135042" y="141884"/>
            <a:ext cx="8259208" cy="1415772"/>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3600" dirty="0" smtClean="0">
                <a:solidFill>
                  <a:schemeClr val="accent2">
                    <a:lumMod val="50000"/>
                  </a:schemeClr>
                </a:solidFill>
              </a:rPr>
              <a:t>Case 2: Gallo Vineyards, Lodi CA</a:t>
            </a:r>
          </a:p>
          <a:p>
            <a:r>
              <a:rPr lang="en-US" dirty="0" smtClean="0">
                <a:solidFill>
                  <a:schemeClr val="accent2">
                    <a:lumMod val="50000"/>
                  </a:schemeClr>
                </a:solidFill>
              </a:rPr>
              <a:t>(Grape Remote sensing Atmospheric Profiling &amp; </a:t>
            </a:r>
            <a:r>
              <a:rPr lang="en-US" dirty="0" err="1" smtClean="0">
                <a:solidFill>
                  <a:schemeClr val="accent2">
                    <a:lumMod val="50000"/>
                  </a:schemeClr>
                </a:solidFill>
              </a:rPr>
              <a:t>Evapotranspiration</a:t>
            </a:r>
            <a:r>
              <a:rPr lang="en-US" dirty="0" smtClean="0">
                <a:solidFill>
                  <a:schemeClr val="accent2">
                    <a:lumMod val="50000"/>
                  </a:schemeClr>
                </a:solidFill>
              </a:rPr>
              <a:t> </a:t>
            </a:r>
            <a:r>
              <a:rPr lang="en-US" dirty="0" err="1" smtClean="0">
                <a:solidFill>
                  <a:schemeClr val="accent2">
                    <a:lumMod val="50000"/>
                  </a:schemeClr>
                </a:solidFill>
              </a:rPr>
              <a:t>eXperiment</a:t>
            </a:r>
            <a:r>
              <a:rPr lang="en-US" dirty="0" smtClean="0">
                <a:solidFill>
                  <a:schemeClr val="accent2">
                    <a:lumMod val="50000"/>
                  </a:schemeClr>
                </a:solidFill>
              </a:rPr>
              <a:t>)</a:t>
            </a:r>
          </a:p>
          <a:p>
            <a:endParaRPr lang="en-US" sz="3200" dirty="0" smtClean="0">
              <a:solidFill>
                <a:srgbClr val="996633"/>
              </a:solidFill>
              <a:latin typeface="Century Gothic" pitchFamily="34" charset="0"/>
            </a:endParaRPr>
          </a:p>
        </p:txBody>
      </p:sp>
      <p:sp>
        <p:nvSpPr>
          <p:cNvPr id="47" name="Cross 46"/>
          <p:cNvSpPr/>
          <p:nvPr/>
        </p:nvSpPr>
        <p:spPr bwMode="auto">
          <a:xfrm>
            <a:off x="3030118" y="3398279"/>
            <a:ext cx="122832" cy="122831"/>
          </a:xfrm>
          <a:prstGeom prst="plus">
            <a:avLst>
              <a:gd name="adj" fmla="val 35812"/>
            </a:avLst>
          </a:prstGeom>
          <a:solidFill>
            <a:srgbClr val="FFFF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entury Schoolbook" pitchFamily="18" charset="0"/>
            </a:endParaRPr>
          </a:p>
        </p:txBody>
      </p:sp>
      <p:sp>
        <p:nvSpPr>
          <p:cNvPr id="48" name="Cross 47"/>
          <p:cNvSpPr/>
          <p:nvPr/>
        </p:nvSpPr>
        <p:spPr bwMode="auto">
          <a:xfrm>
            <a:off x="3030118" y="3782695"/>
            <a:ext cx="122832" cy="122831"/>
          </a:xfrm>
          <a:prstGeom prst="plus">
            <a:avLst>
              <a:gd name="adj" fmla="val 35812"/>
            </a:avLst>
          </a:prstGeom>
          <a:solidFill>
            <a:srgbClr val="FFFF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entury Schoolbook" pitchFamily="18" charset="0"/>
            </a:endParaRPr>
          </a:p>
        </p:txBody>
      </p:sp>
      <p:sp>
        <p:nvSpPr>
          <p:cNvPr id="17" name="TextBox 16"/>
          <p:cNvSpPr txBox="1"/>
          <p:nvPr/>
        </p:nvSpPr>
        <p:spPr>
          <a:xfrm>
            <a:off x="3090545" y="3123209"/>
            <a:ext cx="314510" cy="400110"/>
          </a:xfrm>
          <a:prstGeom prst="rect">
            <a:avLst/>
          </a:prstGeom>
          <a:noFill/>
        </p:spPr>
        <p:txBody>
          <a:bodyPr wrap="none" rtlCol="0">
            <a:spAutoFit/>
          </a:bodyPr>
          <a:lstStyle/>
          <a:p>
            <a:r>
              <a:rPr lang="en-US" sz="2000" dirty="0" smtClean="0">
                <a:solidFill>
                  <a:srgbClr val="FFFF00"/>
                </a:solidFill>
                <a:latin typeface="Calibri" pitchFamily="34" charset="0"/>
              </a:rPr>
              <a:t>1</a:t>
            </a:r>
            <a:endParaRPr lang="en-US" sz="2000" dirty="0">
              <a:solidFill>
                <a:srgbClr val="FFFF00"/>
              </a:solidFill>
              <a:latin typeface="Calibri" pitchFamily="34" charset="0"/>
            </a:endParaRPr>
          </a:p>
        </p:txBody>
      </p:sp>
      <p:sp>
        <p:nvSpPr>
          <p:cNvPr id="18" name="TextBox 17"/>
          <p:cNvSpPr txBox="1"/>
          <p:nvPr/>
        </p:nvSpPr>
        <p:spPr>
          <a:xfrm>
            <a:off x="3076690" y="3786251"/>
            <a:ext cx="314510" cy="400110"/>
          </a:xfrm>
          <a:prstGeom prst="rect">
            <a:avLst/>
          </a:prstGeom>
          <a:noFill/>
        </p:spPr>
        <p:txBody>
          <a:bodyPr wrap="none" rtlCol="0">
            <a:spAutoFit/>
          </a:bodyPr>
          <a:lstStyle/>
          <a:p>
            <a:r>
              <a:rPr lang="en-US" sz="2000" dirty="0" smtClean="0">
                <a:solidFill>
                  <a:srgbClr val="FFFF00"/>
                </a:solidFill>
                <a:latin typeface="Calibri" pitchFamily="34" charset="0"/>
              </a:rPr>
              <a:t>2</a:t>
            </a:r>
            <a:endParaRPr lang="en-US" sz="2000" dirty="0">
              <a:solidFill>
                <a:srgbClr val="FFFF00"/>
              </a:solidFill>
              <a:latin typeface="Calibri" pitchFamily="34" charset="0"/>
            </a:endParaRPr>
          </a:p>
        </p:txBody>
      </p:sp>
      <p:sp>
        <p:nvSpPr>
          <p:cNvPr id="22" name="TextBox 21"/>
          <p:cNvSpPr txBox="1"/>
          <p:nvPr/>
        </p:nvSpPr>
        <p:spPr>
          <a:xfrm rot="10800000">
            <a:off x="184562" y="-31174"/>
            <a:ext cx="553998" cy="6556663"/>
          </a:xfrm>
          <a:prstGeom prst="rect">
            <a:avLst/>
          </a:prstGeom>
          <a:noFill/>
        </p:spPr>
        <p:txBody>
          <a:bodyPr vert="eaVert" wrap="square" rtlCol="0">
            <a:spAutoFit/>
          </a:bodyPr>
          <a:lstStyle/>
          <a:p>
            <a:r>
              <a:rPr lang="en-US" sz="2400" dirty="0" smtClean="0">
                <a:solidFill>
                  <a:schemeClr val="tx2">
                    <a:lumMod val="60000"/>
                    <a:lumOff val="40000"/>
                  </a:schemeClr>
                </a:solidFill>
              </a:rPr>
              <a:t>Crop Condition and Water Use Monitoring</a:t>
            </a:r>
            <a:endParaRPr lang="en-US" sz="2400" dirty="0">
              <a:solidFill>
                <a:schemeClr val="tx2">
                  <a:lumMod val="60000"/>
                  <a:lumOff val="40000"/>
                </a:schemeClr>
              </a:solidFill>
            </a:endParaRPr>
          </a:p>
        </p:txBody>
      </p:sp>
      <p:pic>
        <p:nvPicPr>
          <p:cNvPr id="15" name="Picture 14" descr="Gallo_2015.jpg"/>
          <p:cNvPicPr>
            <a:picLocks noChangeAspect="1"/>
          </p:cNvPicPr>
          <p:nvPr/>
        </p:nvPicPr>
        <p:blipFill>
          <a:blip r:embed="rId4" cstate="print"/>
          <a:stretch>
            <a:fillRect/>
          </a:stretch>
        </p:blipFill>
        <p:spPr>
          <a:xfrm>
            <a:off x="1248074" y="1405295"/>
            <a:ext cx="3747438" cy="4996584"/>
          </a:xfrm>
          <a:prstGeom prst="rect">
            <a:avLst/>
          </a:prstGeom>
        </p:spPr>
      </p:pic>
      <p:sp>
        <p:nvSpPr>
          <p:cNvPr id="16" name="TextBox 15"/>
          <p:cNvSpPr txBox="1"/>
          <p:nvPr/>
        </p:nvSpPr>
        <p:spPr>
          <a:xfrm>
            <a:off x="5139893" y="1540037"/>
            <a:ext cx="3907857" cy="4770537"/>
          </a:xfrm>
          <a:prstGeom prst="rect">
            <a:avLst/>
          </a:prstGeom>
          <a:noFill/>
        </p:spPr>
        <p:txBody>
          <a:bodyPr wrap="square" rtlCol="0">
            <a:spAutoFit/>
          </a:bodyPr>
          <a:lstStyle/>
          <a:p>
            <a:pPr marL="0" lvl="1">
              <a:buClr>
                <a:srgbClr val="FFFFCC"/>
              </a:buClr>
              <a:buSzPct val="88000"/>
              <a:tabLst>
                <a:tab pos="234950" algn="l"/>
                <a:tab pos="457200" algn="l"/>
                <a:tab pos="692150" algn="l"/>
                <a:tab pos="914400" algn="l"/>
                <a:tab pos="1149350" algn="l"/>
                <a:tab pos="1371600" algn="l"/>
              </a:tabLst>
            </a:pPr>
            <a:r>
              <a:rPr lang="en-US" sz="1600" dirty="0" smtClean="0"/>
              <a:t>The two vineyards were heavily instrumented to measure meteorological, vegetation, and soil conditions </a:t>
            </a:r>
            <a:r>
              <a:rPr lang="en-US" sz="1600" dirty="0" smtClean="0">
                <a:latin typeface="Arial" pitchFamily="34" charset="0"/>
                <a:cs typeface="Arial" pitchFamily="34" charset="0"/>
              </a:rPr>
              <a:t>including:</a:t>
            </a:r>
          </a:p>
          <a:p>
            <a:pPr marL="0" lvl="1">
              <a:buClr>
                <a:srgbClr val="FFFFCC"/>
              </a:buClr>
              <a:buSzPct val="88000"/>
              <a:tabLst>
                <a:tab pos="234950" algn="l"/>
                <a:tab pos="457200" algn="l"/>
                <a:tab pos="692150" algn="l"/>
                <a:tab pos="914400" algn="l"/>
                <a:tab pos="1149350" algn="l"/>
                <a:tab pos="1371600" algn="l"/>
              </a:tabLst>
            </a:pPr>
            <a:endParaRPr lang="en-US" sz="1600" dirty="0" smtClean="0">
              <a:latin typeface="Arial" pitchFamily="34" charset="0"/>
              <a:cs typeface="Arial" pitchFamily="34" charset="0"/>
            </a:endParaRPr>
          </a:p>
          <a:p>
            <a:pPr marL="234950" lvl="3">
              <a:buSzPct val="75000"/>
              <a:buFont typeface="Wingdings" pitchFamily="2" charset="2"/>
              <a:buChar char="Ø"/>
              <a:tabLst>
                <a:tab pos="234950" algn="l"/>
                <a:tab pos="457200" algn="l"/>
                <a:tab pos="576263" algn="l"/>
              </a:tabLst>
            </a:pPr>
            <a:r>
              <a:rPr lang="en-US" sz="1600" dirty="0" smtClean="0">
                <a:latin typeface="Arial" pitchFamily="34" charset="0"/>
                <a:cs typeface="Arial" pitchFamily="34" charset="0"/>
              </a:rPr>
              <a:t> 	meteorological quantities, </a:t>
            </a:r>
            <a:r>
              <a:rPr lang="en-US" sz="1600" i="1" dirty="0" smtClean="0">
                <a:latin typeface="Arial" pitchFamily="34" charset="0"/>
                <a:cs typeface="Arial" pitchFamily="34" charset="0"/>
              </a:rPr>
              <a:t>e.g.</a:t>
            </a:r>
            <a:r>
              <a:rPr lang="en-US" sz="1600" dirty="0" smtClean="0">
                <a:latin typeface="Arial" pitchFamily="34" charset="0"/>
                <a:cs typeface="Arial" pitchFamily="34" charset="0"/>
              </a:rPr>
              <a:t>	 	wind speed, air temperature,	 	and precipitation.</a:t>
            </a:r>
          </a:p>
          <a:p>
            <a:pPr marL="234950" lvl="3">
              <a:buSzPct val="75000"/>
              <a:buFont typeface="Wingdings" pitchFamily="2" charset="2"/>
              <a:buChar char="Ø"/>
              <a:tabLst>
                <a:tab pos="234950" algn="l"/>
                <a:tab pos="457200" algn="l"/>
                <a:tab pos="576263" algn="l"/>
              </a:tabLst>
            </a:pPr>
            <a:r>
              <a:rPr lang="en-US" sz="1600" dirty="0" smtClean="0">
                <a:latin typeface="Arial" pitchFamily="34" charset="0"/>
                <a:cs typeface="Arial" pitchFamily="34" charset="0"/>
              </a:rPr>
              <a:t> 	surface energy balance.</a:t>
            </a:r>
          </a:p>
          <a:p>
            <a:pPr marL="234950" lvl="3">
              <a:buSzPct val="75000"/>
              <a:buFont typeface="Wingdings" pitchFamily="2" charset="2"/>
              <a:buChar char="Ø"/>
              <a:tabLst>
                <a:tab pos="234950" algn="l"/>
                <a:tab pos="457200" algn="l"/>
                <a:tab pos="576263" algn="l"/>
              </a:tabLst>
            </a:pPr>
            <a:r>
              <a:rPr lang="en-US" sz="1600" dirty="0" smtClean="0">
                <a:latin typeface="Arial" pitchFamily="34" charset="0"/>
                <a:cs typeface="Arial" pitchFamily="34" charset="0"/>
              </a:rPr>
              <a:t> 	wind and friction velocity profiles.</a:t>
            </a:r>
          </a:p>
          <a:p>
            <a:pPr marL="234950" lvl="3">
              <a:buSzPct val="75000"/>
              <a:buFont typeface="Wingdings" pitchFamily="2" charset="2"/>
              <a:buChar char="Ø"/>
              <a:tabLst>
                <a:tab pos="234950" algn="l"/>
                <a:tab pos="457200" algn="l"/>
                <a:tab pos="576263" algn="l"/>
              </a:tabLst>
            </a:pPr>
            <a:r>
              <a:rPr lang="en-US" sz="1600" dirty="0" smtClean="0">
                <a:latin typeface="Arial" pitchFamily="34" charset="0"/>
                <a:cs typeface="Arial" pitchFamily="34" charset="0"/>
              </a:rPr>
              <a:t> 	surface/canopy temperature.</a:t>
            </a:r>
          </a:p>
          <a:p>
            <a:pPr marL="234950" lvl="3">
              <a:buSzPct val="75000"/>
              <a:buFont typeface="Wingdings" pitchFamily="2" charset="2"/>
              <a:buChar char="Ø"/>
              <a:tabLst>
                <a:tab pos="234950" algn="l"/>
                <a:tab pos="457200" algn="l"/>
                <a:tab pos="576263" algn="l"/>
              </a:tabLst>
            </a:pPr>
            <a:r>
              <a:rPr lang="en-US" sz="1600" dirty="0" smtClean="0">
                <a:latin typeface="Arial" pitchFamily="34" charset="0"/>
                <a:cs typeface="Arial" pitchFamily="34" charset="0"/>
              </a:rPr>
              <a:t> 	vine water use via sap flow sensors.</a:t>
            </a:r>
          </a:p>
          <a:p>
            <a:pPr marL="234950" lvl="3">
              <a:buSzPct val="75000"/>
              <a:buFont typeface="Wingdings" pitchFamily="2" charset="2"/>
              <a:buChar char="Ø"/>
              <a:tabLst>
                <a:tab pos="234950" algn="l"/>
                <a:tab pos="457200" algn="l"/>
                <a:tab pos="576263" algn="l"/>
              </a:tabLst>
            </a:pPr>
            <a:r>
              <a:rPr lang="en-US" sz="1600" dirty="0" smtClean="0">
                <a:latin typeface="Arial" pitchFamily="34" charset="0"/>
                <a:cs typeface="Arial" pitchFamily="34" charset="0"/>
              </a:rPr>
              <a:t> 	soil temperature/moisture at multiple depths. </a:t>
            </a:r>
          </a:p>
          <a:p>
            <a:pPr marL="234950" lvl="3">
              <a:buSzPct val="75000"/>
              <a:buFont typeface="Wingdings" pitchFamily="2" charset="2"/>
              <a:buChar char="Ø"/>
              <a:tabLst>
                <a:tab pos="234950" algn="l"/>
                <a:tab pos="457200" algn="l"/>
                <a:tab pos="576263" algn="l"/>
              </a:tabLst>
            </a:pPr>
            <a:r>
              <a:rPr lang="en-US" sz="1600" dirty="0" smtClean="0">
                <a:latin typeface="Arial" pitchFamily="34" charset="0"/>
                <a:cs typeface="Arial" pitchFamily="34" charset="0"/>
              </a:rPr>
              <a:t>  leaf area index</a:t>
            </a:r>
          </a:p>
          <a:p>
            <a:pPr marL="234950" lvl="3">
              <a:buSzPct val="75000"/>
              <a:buFont typeface="Wingdings" pitchFamily="2" charset="2"/>
              <a:buChar char="Ø"/>
              <a:tabLst>
                <a:tab pos="234950" algn="l"/>
                <a:tab pos="457200" algn="l"/>
                <a:tab pos="576263" algn="l"/>
              </a:tabLst>
            </a:pPr>
            <a:r>
              <a:rPr lang="en-US" sz="1600" dirty="0" smtClean="0">
                <a:latin typeface="Arial" pitchFamily="34" charset="0"/>
                <a:cs typeface="Arial" pitchFamily="34" charset="0"/>
              </a:rPr>
              <a:t>  grape yield</a:t>
            </a:r>
          </a:p>
          <a:p>
            <a:r>
              <a:rPr lang="en-US" sz="1600" dirty="0" smtClean="0"/>
              <a:t> </a:t>
            </a:r>
          </a:p>
          <a:p>
            <a:r>
              <a:rPr lang="en-US" sz="1600" dirty="0" smtClean="0"/>
              <a:t>Field measurements and remote sensing data were collected from 2013 to 2016</a:t>
            </a:r>
          </a:p>
          <a:p>
            <a:endParaRPr lang="en-US" sz="1600" dirty="0"/>
          </a:p>
        </p:txBody>
      </p:sp>
    </p:spTree>
    <p:custDataLst>
      <p:tags r:id="rId1"/>
    </p:custData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9053" y="0"/>
            <a:ext cx="14151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p:cNvGrpSpPr/>
          <p:nvPr/>
        </p:nvGrpSpPr>
        <p:grpSpPr>
          <a:xfrm>
            <a:off x="3200400" y="117976"/>
            <a:ext cx="6477000" cy="6781800"/>
            <a:chOff x="1371600" y="76200"/>
            <a:chExt cx="6477000" cy="6781800"/>
          </a:xfrm>
        </p:grpSpPr>
        <p:pic>
          <p:nvPicPr>
            <p:cNvPr id="3" name="Picture 2" descr="yield_2013.jpg"/>
            <p:cNvPicPr>
              <a:picLocks noChangeAspect="1"/>
            </p:cNvPicPr>
            <p:nvPr/>
          </p:nvPicPr>
          <p:blipFill>
            <a:blip r:embed="rId4" cstate="print"/>
            <a:stretch>
              <a:fillRect/>
            </a:stretch>
          </p:blipFill>
          <p:spPr>
            <a:xfrm>
              <a:off x="2743200" y="76200"/>
              <a:ext cx="1997330" cy="6400800"/>
            </a:xfrm>
            <a:prstGeom prst="rect">
              <a:avLst/>
            </a:prstGeom>
          </p:spPr>
        </p:pic>
        <p:pic>
          <p:nvPicPr>
            <p:cNvPr id="4" name="Picture 3" descr="yield_2014.jpg"/>
            <p:cNvPicPr>
              <a:picLocks noChangeAspect="1"/>
            </p:cNvPicPr>
            <p:nvPr/>
          </p:nvPicPr>
          <p:blipFill>
            <a:blip r:embed="rId5" cstate="print"/>
            <a:stretch>
              <a:fillRect/>
            </a:stretch>
          </p:blipFill>
          <p:spPr>
            <a:xfrm>
              <a:off x="5257800" y="76200"/>
              <a:ext cx="1993111" cy="6400800"/>
            </a:xfrm>
            <a:prstGeom prst="rect">
              <a:avLst/>
            </a:prstGeom>
          </p:spPr>
        </p:pic>
        <p:pic>
          <p:nvPicPr>
            <p:cNvPr id="5" name="Picture 4" descr="mac_color_ramp.jpg"/>
            <p:cNvPicPr>
              <a:picLocks noChangeAspect="1"/>
            </p:cNvPicPr>
            <p:nvPr/>
          </p:nvPicPr>
          <p:blipFill>
            <a:blip r:embed="rId6" cstate="print"/>
            <a:stretch>
              <a:fillRect/>
            </a:stretch>
          </p:blipFill>
          <p:spPr>
            <a:xfrm rot="16200000">
              <a:off x="376236" y="3271838"/>
              <a:ext cx="3276602" cy="390525"/>
            </a:xfrm>
            <a:prstGeom prst="rect">
              <a:avLst/>
            </a:prstGeom>
          </p:spPr>
        </p:pic>
        <p:sp>
          <p:nvSpPr>
            <p:cNvPr id="6" name="TextBox 5"/>
            <p:cNvSpPr txBox="1"/>
            <p:nvPr/>
          </p:nvSpPr>
          <p:spPr>
            <a:xfrm rot="10800000">
              <a:off x="1514471" y="2009040"/>
              <a:ext cx="461665" cy="3096360"/>
            </a:xfrm>
            <a:prstGeom prst="rect">
              <a:avLst/>
            </a:prstGeom>
            <a:noFill/>
          </p:spPr>
          <p:txBody>
            <a:bodyPr vert="eaVert" wrap="none" rtlCol="0">
              <a:spAutoFit/>
            </a:bodyPr>
            <a:lstStyle/>
            <a:p>
              <a:r>
                <a:rPr lang="en-US" dirty="0" smtClean="0"/>
                <a:t>5	10	15	20</a:t>
              </a:r>
              <a:endParaRPr lang="en-US" dirty="0"/>
            </a:p>
          </p:txBody>
        </p:sp>
        <p:sp>
          <p:nvSpPr>
            <p:cNvPr id="7" name="TextBox 6"/>
            <p:cNvSpPr txBox="1"/>
            <p:nvPr/>
          </p:nvSpPr>
          <p:spPr>
            <a:xfrm flipH="1">
              <a:off x="3398519" y="6488668"/>
              <a:ext cx="4450081" cy="369332"/>
            </a:xfrm>
            <a:prstGeom prst="rect">
              <a:avLst/>
            </a:prstGeom>
            <a:noFill/>
          </p:spPr>
          <p:txBody>
            <a:bodyPr wrap="square" rtlCol="0">
              <a:spAutoFit/>
            </a:bodyPr>
            <a:lstStyle/>
            <a:p>
              <a:r>
                <a:rPr lang="en-US" dirty="0" smtClean="0"/>
                <a:t>2013 (3m)	           2014 (1m)</a:t>
              </a:r>
              <a:endParaRPr lang="en-US" dirty="0"/>
            </a:p>
          </p:txBody>
        </p:sp>
        <p:sp>
          <p:nvSpPr>
            <p:cNvPr id="8" name="TextBox 7"/>
            <p:cNvSpPr txBox="1"/>
            <p:nvPr/>
          </p:nvSpPr>
          <p:spPr>
            <a:xfrm>
              <a:off x="1371600" y="5105400"/>
              <a:ext cx="1220399" cy="369332"/>
            </a:xfrm>
            <a:prstGeom prst="rect">
              <a:avLst/>
            </a:prstGeom>
            <a:noFill/>
          </p:spPr>
          <p:txBody>
            <a:bodyPr wrap="none" rtlCol="0">
              <a:spAutoFit/>
            </a:bodyPr>
            <a:lstStyle/>
            <a:p>
              <a:r>
                <a:rPr lang="en-US" dirty="0" smtClean="0"/>
                <a:t>(tons/acre)</a:t>
              </a:r>
              <a:endParaRPr lang="en-US" dirty="0"/>
            </a:p>
          </p:txBody>
        </p:sp>
      </p:grpSp>
      <p:pic>
        <p:nvPicPr>
          <p:cNvPr id="11" name="Picture 2" descr="E:\Pictures Luis\VITICULTURE PICTURES\GIS\GrapEx Misc\IMG_4794.JPG"/>
          <p:cNvPicPr>
            <a:picLocks noChangeAspect="1" noChangeArrowheads="1"/>
          </p:cNvPicPr>
          <p:nvPr/>
        </p:nvPicPr>
        <p:blipFill rotWithShape="1">
          <a:blip r:embed="rId7" cstate="screen">
            <a:extLst>
              <a:ext uri="{28A0092B-C50C-407E-A947-70E740481C1C}">
                <a14:useLocalDpi xmlns:a14="http://schemas.microsoft.com/office/drawing/2010/main" xmlns=""/>
              </a:ext>
            </a:extLst>
          </a:blip>
          <a:srcRect l="7320" r="7283"/>
          <a:stretch/>
        </p:blipFill>
        <p:spPr bwMode="auto">
          <a:xfrm>
            <a:off x="685800" y="334944"/>
            <a:ext cx="2667000" cy="2209800"/>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YieldMonitorCol2B.wmv">
            <a:hlinkClick r:id="" action="ppaction://media"/>
          </p:cNvPr>
          <p:cNvPicPr>
            <a:picLocks noChangeAspect="1"/>
          </p:cNvPicPr>
          <p:nvPr>
            <a:videoFile r:link="rId1"/>
            <p:extLst>
              <p:ext uri="{DAA4B4D4-6D71-4841-9C94-3DE7FCFB9230}">
                <p14:media xmlns:p14="http://schemas.microsoft.com/office/powerpoint/2010/main" xmlns="" r:embed="rId8"/>
              </p:ext>
            </p:extLst>
          </p:nvPr>
        </p:nvPicPr>
        <p:blipFill>
          <a:blip r:embed="rId9" cstate="print"/>
          <a:stretch>
            <a:fillRect/>
          </a:stretch>
        </p:blipFill>
        <p:spPr>
          <a:xfrm>
            <a:off x="653073" y="4501661"/>
            <a:ext cx="2647789" cy="1786107"/>
          </a:xfrm>
          <a:prstGeom prst="rect">
            <a:avLst/>
          </a:prstGeom>
        </p:spPr>
      </p:pic>
      <p:sp>
        <p:nvSpPr>
          <p:cNvPr id="13" name="TextBox 12"/>
          <p:cNvSpPr txBox="1"/>
          <p:nvPr/>
        </p:nvSpPr>
        <p:spPr>
          <a:xfrm>
            <a:off x="838200" y="2839496"/>
            <a:ext cx="2484976" cy="1323439"/>
          </a:xfrm>
          <a:prstGeom prst="rect">
            <a:avLst/>
          </a:prstGeom>
          <a:noFill/>
        </p:spPr>
        <p:txBody>
          <a:bodyPr wrap="none" rtlCol="0">
            <a:spAutoFit/>
          </a:bodyPr>
          <a:lstStyle/>
          <a:p>
            <a:r>
              <a:rPr lang="en-US" sz="4000" dirty="0" smtClean="0"/>
              <a:t>Yield</a:t>
            </a:r>
          </a:p>
          <a:p>
            <a:r>
              <a:rPr lang="en-US" sz="4000" dirty="0" smtClean="0"/>
              <a:t>Monitoring</a:t>
            </a:r>
            <a:endParaRPr lang="en-US" sz="4000" dirty="0"/>
          </a:p>
        </p:txBody>
      </p:sp>
    </p:spTree>
  </p:cSld>
  <p:clrMapOvr>
    <a:masterClrMapping/>
  </p:clrMapOvr>
  <p:timing>
    <p:tnLst>
      <p:par>
        <p:cTn id="1" dur="indefinite" restart="never" nodeType="tmRoot">
          <p:childTnLst>
            <p:video>
              <p:cMediaNode vol="80000">
                <p:cTn id="2" repeatCount="indefinite" fill="hold" display="0">
                  <p:stCondLst>
                    <p:cond delay="indefinite"/>
                  </p:stCondLst>
                </p:cTn>
                <p:tgtEl>
                  <p:spTgt spid="1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1012699" y="517509"/>
            <a:ext cx="8103691" cy="5880547"/>
          </a:xfrm>
          <a:prstGeom prst="rect">
            <a:avLst/>
          </a:prstGeom>
          <a:noFill/>
          <a:ln w="9525">
            <a:noFill/>
            <a:miter lim="800000"/>
            <a:headEnd/>
            <a:tailEnd/>
          </a:ln>
          <a:effectLst/>
        </p:spPr>
      </p:pic>
      <p:sp>
        <p:nvSpPr>
          <p:cNvPr id="17" name="TextBox 16"/>
          <p:cNvSpPr txBox="1"/>
          <p:nvPr/>
        </p:nvSpPr>
        <p:spPr>
          <a:xfrm>
            <a:off x="5585524" y="1243405"/>
            <a:ext cx="2977097" cy="707886"/>
          </a:xfrm>
          <a:prstGeom prst="rect">
            <a:avLst/>
          </a:prstGeom>
          <a:noFill/>
        </p:spPr>
        <p:txBody>
          <a:bodyPr wrap="none" rtlCol="0">
            <a:spAutoFit/>
          </a:bodyPr>
          <a:lstStyle/>
          <a:p>
            <a:r>
              <a:rPr lang="en-US" sz="2000" dirty="0" smtClean="0">
                <a:solidFill>
                  <a:srgbClr val="000000"/>
                </a:solidFill>
                <a:latin typeface="Century Gothic" pitchFamily="34" charset="0"/>
              </a:rPr>
              <a:t>SITE 1:</a:t>
            </a:r>
          </a:p>
          <a:p>
            <a:r>
              <a:rPr lang="en-US" sz="2000" dirty="0" smtClean="0">
                <a:solidFill>
                  <a:srgbClr val="000000"/>
                </a:solidFill>
                <a:latin typeface="Century Gothic" pitchFamily="34" charset="0"/>
              </a:rPr>
              <a:t>Pinot Noir – 8 YR (2013)</a:t>
            </a:r>
            <a:endParaRPr lang="en-US" sz="2000" dirty="0">
              <a:solidFill>
                <a:srgbClr val="000000"/>
              </a:solidFill>
              <a:latin typeface="Century Gothic" pitchFamily="34" charset="0"/>
            </a:endParaRPr>
          </a:p>
        </p:txBody>
      </p:sp>
      <p:sp>
        <p:nvSpPr>
          <p:cNvPr id="25" name="Rectangle 24"/>
          <p:cNvSpPr/>
          <p:nvPr/>
        </p:nvSpPr>
        <p:spPr bwMode="auto">
          <a:xfrm>
            <a:off x="8606027" y="3813602"/>
            <a:ext cx="244549" cy="1446028"/>
          </a:xfrm>
          <a:prstGeom prst="rect">
            <a:avLst/>
          </a:prstGeom>
          <a:solidFill>
            <a:schemeClr val="bg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entury Schoolbook" pitchFamily="18" charset="0"/>
            </a:endParaRPr>
          </a:p>
        </p:txBody>
      </p:sp>
      <p:sp>
        <p:nvSpPr>
          <p:cNvPr id="26" name="TextBox 25"/>
          <p:cNvSpPr txBox="1"/>
          <p:nvPr/>
        </p:nvSpPr>
        <p:spPr>
          <a:xfrm>
            <a:off x="8757544" y="2089603"/>
            <a:ext cx="400110" cy="1584729"/>
          </a:xfrm>
          <a:prstGeom prst="rect">
            <a:avLst/>
          </a:prstGeom>
          <a:noFill/>
        </p:spPr>
        <p:txBody>
          <a:bodyPr vert="vert" wrap="none" rtlCol="0">
            <a:spAutoFit/>
          </a:bodyPr>
          <a:lstStyle/>
          <a:p>
            <a:r>
              <a:rPr lang="en-US" sz="1400" b="1" dirty="0" smtClean="0">
                <a:solidFill>
                  <a:srgbClr val="000000"/>
                </a:solidFill>
                <a:latin typeface="Arial" pitchFamily="34" charset="0"/>
                <a:cs typeface="Arial" pitchFamily="34" charset="0"/>
              </a:rPr>
              <a:t>Rainfall (mm/day)</a:t>
            </a:r>
            <a:endParaRPr lang="en-US" sz="1400" b="1" dirty="0">
              <a:solidFill>
                <a:srgbClr val="000000"/>
              </a:solidFill>
              <a:latin typeface="Arial" pitchFamily="34" charset="0"/>
              <a:cs typeface="Arial" pitchFamily="34" charset="0"/>
            </a:endParaRPr>
          </a:p>
        </p:txBody>
      </p:sp>
      <p:grpSp>
        <p:nvGrpSpPr>
          <p:cNvPr id="2" name="Group 28"/>
          <p:cNvGrpSpPr/>
          <p:nvPr/>
        </p:nvGrpSpPr>
        <p:grpSpPr>
          <a:xfrm>
            <a:off x="1506800" y="711109"/>
            <a:ext cx="2143125" cy="1076325"/>
            <a:chOff x="1343024" y="438149"/>
            <a:chExt cx="2143125" cy="1076325"/>
          </a:xfrm>
          <a:solidFill>
            <a:schemeClr val="bg1"/>
          </a:solidFill>
        </p:grpSpPr>
        <p:sp>
          <p:nvSpPr>
            <p:cNvPr id="16" name="Rectangle 15"/>
            <p:cNvSpPr/>
            <p:nvPr/>
          </p:nvSpPr>
          <p:spPr bwMode="auto">
            <a:xfrm>
              <a:off x="1343024" y="438149"/>
              <a:ext cx="2143125" cy="1076325"/>
            </a:xfrm>
            <a:prstGeom prst="rect">
              <a:avLst/>
            </a:prstGeom>
            <a:grpFill/>
            <a:ln w="12700" cap="flat" cmpd="sng" algn="ctr">
              <a:noFill/>
              <a:prstDash val="solid"/>
              <a:round/>
              <a:headEnd type="none" w="sm" len="sm"/>
              <a:tailEnd type="none" w="sm" len="sm"/>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entury Schoolbook" pitchFamily="18" charset="0"/>
              </a:endParaRPr>
            </a:p>
          </p:txBody>
        </p:sp>
        <p:grpSp>
          <p:nvGrpSpPr>
            <p:cNvPr id="3" name="Group 35"/>
            <p:cNvGrpSpPr/>
            <p:nvPr/>
          </p:nvGrpSpPr>
          <p:grpSpPr>
            <a:xfrm>
              <a:off x="1543049" y="463881"/>
              <a:ext cx="1909832" cy="1015663"/>
              <a:chOff x="1543049" y="606756"/>
              <a:chExt cx="1909832" cy="1015663"/>
            </a:xfrm>
            <a:grpFill/>
          </p:grpSpPr>
          <p:sp>
            <p:nvSpPr>
              <p:cNvPr id="19" name="TextBox 18"/>
              <p:cNvSpPr txBox="1"/>
              <p:nvPr/>
            </p:nvSpPr>
            <p:spPr>
              <a:xfrm>
                <a:off x="1666874" y="606756"/>
                <a:ext cx="1786007" cy="1015663"/>
              </a:xfrm>
              <a:prstGeom prst="rect">
                <a:avLst/>
              </a:prstGeom>
              <a:grpFill/>
            </p:spPr>
            <p:txBody>
              <a:bodyPr wrap="square" rtlCol="0">
                <a:spAutoFit/>
              </a:bodyPr>
              <a:lstStyle/>
              <a:p>
                <a:r>
                  <a:rPr lang="en-US" sz="1200" dirty="0" smtClean="0">
                    <a:solidFill>
                      <a:srgbClr val="000000"/>
                    </a:solidFill>
                    <a:latin typeface="Century Gothic" pitchFamily="34" charset="0"/>
                  </a:rPr>
                  <a:t>ALEXI ET (4km)</a:t>
                </a:r>
              </a:p>
              <a:p>
                <a:r>
                  <a:rPr lang="en-US" sz="1200" dirty="0" smtClean="0">
                    <a:solidFill>
                      <a:srgbClr val="000000"/>
                    </a:solidFill>
                    <a:latin typeface="Century Gothic" pitchFamily="34" charset="0"/>
                  </a:rPr>
                  <a:t>Observed ET</a:t>
                </a:r>
              </a:p>
              <a:p>
                <a:r>
                  <a:rPr lang="en-US" sz="1200" dirty="0" err="1" smtClean="0">
                    <a:solidFill>
                      <a:srgbClr val="000000"/>
                    </a:solidFill>
                    <a:latin typeface="Century Gothic" pitchFamily="34" charset="0"/>
                  </a:rPr>
                  <a:t>Landsat</a:t>
                </a:r>
                <a:r>
                  <a:rPr lang="en-US" sz="1200" dirty="0" smtClean="0">
                    <a:solidFill>
                      <a:srgbClr val="000000"/>
                    </a:solidFill>
                    <a:latin typeface="Century Gothic" pitchFamily="34" charset="0"/>
                  </a:rPr>
                  <a:t> retrieval</a:t>
                </a:r>
              </a:p>
              <a:p>
                <a:r>
                  <a:rPr lang="en-US" sz="1200" dirty="0" err="1" smtClean="0">
                    <a:solidFill>
                      <a:srgbClr val="000000"/>
                    </a:solidFill>
                    <a:latin typeface="Century Gothic" pitchFamily="34" charset="0"/>
                  </a:rPr>
                  <a:t>Landsat</a:t>
                </a:r>
                <a:r>
                  <a:rPr lang="en-US" sz="1200" dirty="0" smtClean="0">
                    <a:solidFill>
                      <a:srgbClr val="000000"/>
                    </a:solidFill>
                    <a:latin typeface="Century Gothic" pitchFamily="34" charset="0"/>
                  </a:rPr>
                  <a:t>-MODIS fusion</a:t>
                </a:r>
              </a:p>
              <a:p>
                <a:r>
                  <a:rPr lang="en-US" sz="1200" dirty="0" smtClean="0">
                    <a:solidFill>
                      <a:srgbClr val="000000"/>
                    </a:solidFill>
                    <a:latin typeface="Century Gothic" pitchFamily="34" charset="0"/>
                  </a:rPr>
                  <a:t>Precipitation</a:t>
                </a:r>
                <a:endParaRPr lang="en-US" sz="1200" dirty="0">
                  <a:solidFill>
                    <a:srgbClr val="000000"/>
                  </a:solidFill>
                  <a:latin typeface="Century Gothic" pitchFamily="34" charset="0"/>
                </a:endParaRPr>
              </a:p>
            </p:txBody>
          </p:sp>
          <p:cxnSp>
            <p:nvCxnSpPr>
              <p:cNvPr id="21" name="Straight Connector 20"/>
              <p:cNvCxnSpPr/>
              <p:nvPr/>
            </p:nvCxnSpPr>
            <p:spPr bwMode="auto">
              <a:xfrm>
                <a:off x="1543049" y="771525"/>
                <a:ext cx="182880" cy="0"/>
              </a:xfrm>
              <a:prstGeom prst="line">
                <a:avLst/>
              </a:prstGeom>
              <a:grpFill/>
              <a:ln w="38100" cap="flat" cmpd="sng" algn="ctr">
                <a:solidFill>
                  <a:schemeClr val="bg2">
                    <a:lumMod val="60000"/>
                    <a:lumOff val="40000"/>
                  </a:schemeClr>
                </a:solidFill>
                <a:prstDash val="solid"/>
                <a:round/>
                <a:headEnd type="none" w="sm" len="sm"/>
                <a:tailEnd type="none" w="sm" len="sm"/>
              </a:ln>
              <a:effectLst/>
            </p:spPr>
          </p:cxnSp>
          <p:cxnSp>
            <p:nvCxnSpPr>
              <p:cNvPr id="22" name="Straight Connector 21"/>
              <p:cNvCxnSpPr/>
              <p:nvPr/>
            </p:nvCxnSpPr>
            <p:spPr bwMode="auto">
              <a:xfrm>
                <a:off x="1543049" y="1463992"/>
                <a:ext cx="182880" cy="0"/>
              </a:xfrm>
              <a:prstGeom prst="line">
                <a:avLst/>
              </a:prstGeom>
              <a:grpFill/>
              <a:ln w="38100" cap="flat" cmpd="sng" algn="ctr">
                <a:solidFill>
                  <a:srgbClr val="336699"/>
                </a:solidFill>
                <a:prstDash val="solid"/>
                <a:round/>
                <a:headEnd type="none" w="sm" len="sm"/>
                <a:tailEnd type="none" w="sm" len="sm"/>
              </a:ln>
              <a:effectLst/>
            </p:spPr>
          </p:cxnSp>
          <p:cxnSp>
            <p:nvCxnSpPr>
              <p:cNvPr id="24" name="Straight Connector 23"/>
              <p:cNvCxnSpPr/>
              <p:nvPr/>
            </p:nvCxnSpPr>
            <p:spPr bwMode="auto">
              <a:xfrm>
                <a:off x="1543049" y="1296722"/>
                <a:ext cx="182880" cy="0"/>
              </a:xfrm>
              <a:prstGeom prst="line">
                <a:avLst/>
              </a:prstGeom>
              <a:grpFill/>
              <a:ln w="38100" cap="flat" cmpd="sng" algn="ctr">
                <a:solidFill>
                  <a:srgbClr val="C00000"/>
                </a:solidFill>
                <a:prstDash val="solid"/>
                <a:round/>
                <a:headEnd type="none" w="sm" len="sm"/>
                <a:tailEnd type="none" w="sm" len="sm"/>
              </a:ln>
              <a:effectLst/>
            </p:spPr>
          </p:cxnSp>
        </p:grpSp>
        <p:sp>
          <p:nvSpPr>
            <p:cNvPr id="27" name="Oval 26"/>
            <p:cNvSpPr/>
            <p:nvPr/>
          </p:nvSpPr>
          <p:spPr bwMode="auto">
            <a:xfrm>
              <a:off x="1594763" y="754926"/>
              <a:ext cx="109728" cy="109728"/>
            </a:xfrm>
            <a:prstGeom prst="ellipse">
              <a:avLst/>
            </a:prstGeom>
            <a:grp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entury Schoolbook" pitchFamily="18" charset="0"/>
              </a:endParaRPr>
            </a:p>
          </p:txBody>
        </p:sp>
        <p:sp>
          <p:nvSpPr>
            <p:cNvPr id="28" name="Diamond 27"/>
            <p:cNvSpPr/>
            <p:nvPr/>
          </p:nvSpPr>
          <p:spPr bwMode="auto">
            <a:xfrm>
              <a:off x="1573513" y="903779"/>
              <a:ext cx="127591" cy="127591"/>
            </a:xfrm>
            <a:prstGeom prst="diamond">
              <a:avLst/>
            </a:prstGeom>
            <a:grpFill/>
            <a:ln w="1270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entury Schoolbook" pitchFamily="18" charset="0"/>
              </a:endParaRPr>
            </a:p>
          </p:txBody>
        </p:sp>
      </p:grpSp>
      <p:pic>
        <p:nvPicPr>
          <p:cNvPr id="31" name="Picture 30" descr="ETcum_2013250.jpg"/>
          <p:cNvPicPr>
            <a:picLocks noChangeAspect="1"/>
          </p:cNvPicPr>
          <p:nvPr/>
        </p:nvPicPr>
        <p:blipFill>
          <a:blip r:embed="rId4" cstate="print"/>
          <a:srcRect l="22876" t="34514" r="38479" b="24378"/>
          <a:stretch>
            <a:fillRect/>
          </a:stretch>
        </p:blipFill>
        <p:spPr>
          <a:xfrm>
            <a:off x="4384902" y="762058"/>
            <a:ext cx="1206113" cy="1158946"/>
          </a:xfrm>
          <a:prstGeom prst="rect">
            <a:avLst/>
          </a:prstGeom>
          <a:ln>
            <a:solidFill>
              <a:srgbClr val="000000"/>
            </a:solidFill>
          </a:ln>
        </p:spPr>
      </p:pic>
      <p:cxnSp>
        <p:nvCxnSpPr>
          <p:cNvPr id="33" name="Straight Arrow Connector 32"/>
          <p:cNvCxnSpPr/>
          <p:nvPr/>
        </p:nvCxnSpPr>
        <p:spPr bwMode="auto">
          <a:xfrm>
            <a:off x="4406167" y="677000"/>
            <a:ext cx="1180214" cy="0"/>
          </a:xfrm>
          <a:prstGeom prst="straightConnector1">
            <a:avLst/>
          </a:prstGeom>
          <a:solidFill>
            <a:srgbClr val="ECF2FE"/>
          </a:solidFill>
          <a:ln w="12700" cap="flat" cmpd="sng" algn="ctr">
            <a:solidFill>
              <a:srgbClr val="000000"/>
            </a:solidFill>
            <a:prstDash val="solid"/>
            <a:round/>
            <a:headEnd type="triangle" w="med" len="med"/>
            <a:tailEnd type="triangle" w="med" len="med"/>
          </a:ln>
          <a:effectLst/>
        </p:spPr>
      </p:cxnSp>
      <p:sp>
        <p:nvSpPr>
          <p:cNvPr id="34" name="TextBox 33"/>
          <p:cNvSpPr txBox="1"/>
          <p:nvPr/>
        </p:nvSpPr>
        <p:spPr>
          <a:xfrm>
            <a:off x="4735781" y="474979"/>
            <a:ext cx="490840" cy="276999"/>
          </a:xfrm>
          <a:prstGeom prst="rect">
            <a:avLst/>
          </a:prstGeom>
          <a:solidFill>
            <a:schemeClr val="bg1"/>
          </a:solidFill>
        </p:spPr>
        <p:txBody>
          <a:bodyPr wrap="none" rtlCol="0">
            <a:spAutoFit/>
          </a:bodyPr>
          <a:lstStyle/>
          <a:p>
            <a:r>
              <a:rPr lang="en-US" sz="1200" dirty="0" smtClean="0">
                <a:solidFill>
                  <a:srgbClr val="000000"/>
                </a:solidFill>
                <a:latin typeface="Century Gothic" pitchFamily="34" charset="0"/>
              </a:rPr>
              <a:t>4km</a:t>
            </a:r>
            <a:endParaRPr lang="en-US" sz="1200" dirty="0">
              <a:solidFill>
                <a:srgbClr val="000000"/>
              </a:solidFill>
              <a:latin typeface="Century Gothic" pitchFamily="34" charset="0"/>
            </a:endParaRPr>
          </a:p>
        </p:txBody>
      </p:sp>
      <p:sp>
        <p:nvSpPr>
          <p:cNvPr id="35" name="Right Arrow 34"/>
          <p:cNvSpPr/>
          <p:nvPr/>
        </p:nvSpPr>
        <p:spPr bwMode="auto">
          <a:xfrm rot="10800000">
            <a:off x="5001590" y="1059769"/>
            <a:ext cx="212651" cy="138223"/>
          </a:xfrm>
          <a:prstGeom prst="rightArrow">
            <a:avLst/>
          </a:prstGeom>
          <a:solidFill>
            <a:srgbClr val="C00000"/>
          </a:solidFill>
          <a:ln w="1270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entury Schoolbook" pitchFamily="18" charset="0"/>
            </a:endParaRPr>
          </a:p>
        </p:txBody>
      </p:sp>
      <p:sp>
        <p:nvSpPr>
          <p:cNvPr id="20" name="TextBox 19"/>
          <p:cNvSpPr txBox="1"/>
          <p:nvPr/>
        </p:nvSpPr>
        <p:spPr>
          <a:xfrm rot="10800000">
            <a:off x="184562" y="-31174"/>
            <a:ext cx="553998" cy="6556663"/>
          </a:xfrm>
          <a:prstGeom prst="rect">
            <a:avLst/>
          </a:prstGeom>
          <a:noFill/>
        </p:spPr>
        <p:txBody>
          <a:bodyPr vert="eaVert" wrap="square" rtlCol="0">
            <a:spAutoFit/>
          </a:bodyPr>
          <a:lstStyle/>
          <a:p>
            <a:r>
              <a:rPr lang="en-US" sz="2400" dirty="0" smtClean="0">
                <a:solidFill>
                  <a:schemeClr val="tx2">
                    <a:lumMod val="60000"/>
                    <a:lumOff val="40000"/>
                  </a:schemeClr>
                </a:solidFill>
              </a:rPr>
              <a:t>Crop Condition and Water Use Monitoring</a:t>
            </a:r>
            <a:endParaRPr lang="en-US" sz="2400" dirty="0">
              <a:solidFill>
                <a:schemeClr val="tx2">
                  <a:lumMod val="60000"/>
                  <a:lumOff val="40000"/>
                </a:schemeClr>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a:xfrm>
            <a:off x="0" y="0"/>
            <a:ext cx="14151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48"/>
          <p:cNvGrpSpPr/>
          <p:nvPr/>
        </p:nvGrpSpPr>
        <p:grpSpPr>
          <a:xfrm>
            <a:off x="516363" y="568783"/>
            <a:ext cx="4163210" cy="2807746"/>
            <a:chOff x="666975" y="161365"/>
            <a:chExt cx="4163210" cy="2807746"/>
          </a:xfrm>
        </p:grpSpPr>
        <p:sp>
          <p:nvSpPr>
            <p:cNvPr id="38" name="Rounded Rectangle 37"/>
            <p:cNvSpPr/>
            <p:nvPr/>
          </p:nvSpPr>
          <p:spPr bwMode="auto">
            <a:xfrm>
              <a:off x="666975" y="161365"/>
              <a:ext cx="4163210" cy="2807746"/>
            </a:xfrm>
            <a:prstGeom prst="roundRect">
              <a:avLst>
                <a:gd name="adj" fmla="val 4406"/>
              </a:avLst>
            </a:prstGeom>
            <a:solidFill>
              <a:srgbClr val="ECF2FE"/>
            </a:solidFill>
            <a:ln w="28575" cap="flat" cmpd="sng" algn="ctr">
              <a:solidFill>
                <a:srgbClr val="336699"/>
              </a:solid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entury Schoolbook" pitchFamily="18" charset="0"/>
              </a:endParaRPr>
            </a:p>
          </p:txBody>
        </p:sp>
        <p:sp>
          <p:nvSpPr>
            <p:cNvPr id="12" name="TextBox 11"/>
            <p:cNvSpPr txBox="1"/>
            <p:nvPr/>
          </p:nvSpPr>
          <p:spPr>
            <a:xfrm>
              <a:off x="938127" y="235496"/>
              <a:ext cx="1125629" cy="461665"/>
            </a:xfrm>
            <a:prstGeom prst="rect">
              <a:avLst/>
            </a:prstGeom>
            <a:noFill/>
          </p:spPr>
          <p:txBody>
            <a:bodyPr wrap="none" rtlCol="0">
              <a:spAutoFit/>
            </a:bodyPr>
            <a:lstStyle/>
            <a:p>
              <a:r>
                <a:rPr lang="en-US" b="1" dirty="0" smtClean="0">
                  <a:solidFill>
                    <a:srgbClr val="000000"/>
                  </a:solidFill>
                  <a:latin typeface="Century Gothic" pitchFamily="34" charset="0"/>
                </a:rPr>
                <a:t>TOOLS</a:t>
              </a:r>
            </a:p>
          </p:txBody>
        </p:sp>
        <p:sp>
          <p:nvSpPr>
            <p:cNvPr id="17" name="TextBox 16"/>
            <p:cNvSpPr txBox="1"/>
            <p:nvPr/>
          </p:nvSpPr>
          <p:spPr>
            <a:xfrm>
              <a:off x="2368830" y="751733"/>
              <a:ext cx="2371162" cy="605294"/>
            </a:xfrm>
            <a:prstGeom prst="rect">
              <a:avLst/>
            </a:prstGeom>
            <a:noFill/>
          </p:spPr>
          <p:txBody>
            <a:bodyPr wrap="none" rtlCol="0">
              <a:spAutoFit/>
            </a:bodyPr>
            <a:lstStyle/>
            <a:p>
              <a:pPr>
                <a:lnSpc>
                  <a:spcPts val="2000"/>
                </a:lnSpc>
              </a:pPr>
              <a:r>
                <a:rPr lang="en-US" sz="2000" dirty="0" smtClean="0">
                  <a:solidFill>
                    <a:srgbClr val="000000"/>
                  </a:solidFill>
                  <a:latin typeface="Century Gothic" pitchFamily="34" charset="0"/>
                </a:rPr>
                <a:t>Multi-sensor data </a:t>
              </a:r>
            </a:p>
            <a:p>
              <a:pPr>
                <a:lnSpc>
                  <a:spcPts val="2000"/>
                </a:lnSpc>
              </a:pPr>
              <a:r>
                <a:rPr lang="en-US" sz="2000" dirty="0" smtClean="0">
                  <a:solidFill>
                    <a:srgbClr val="000000"/>
                  </a:solidFill>
                  <a:latin typeface="Century Gothic" pitchFamily="34" charset="0"/>
                </a:rPr>
                <a:t>fusion</a:t>
              </a:r>
            </a:p>
          </p:txBody>
        </p:sp>
        <p:sp>
          <p:nvSpPr>
            <p:cNvPr id="20" name="Rectangle 19"/>
            <p:cNvSpPr/>
            <p:nvPr/>
          </p:nvSpPr>
          <p:spPr bwMode="auto">
            <a:xfrm>
              <a:off x="793213" y="708190"/>
              <a:ext cx="1421177" cy="594911"/>
            </a:xfrm>
            <a:prstGeom prst="rect">
              <a:avLst/>
            </a:prstGeom>
            <a:solidFill>
              <a:srgbClr val="00B050"/>
            </a:solidFill>
            <a:ln w="12700" cap="flat" cmpd="sng" algn="ctr">
              <a:noFill/>
              <a:prstDash val="solid"/>
              <a:round/>
              <a:headEnd type="none" w="sm" len="sm"/>
              <a:tailEnd type="none" w="sm" len="sm"/>
            </a:ln>
            <a:effectLst/>
            <a:scene3d>
              <a:camera prst="orthographicFront"/>
              <a:lightRig rig="threePt" dir="t"/>
            </a:scene3d>
            <a:sp3d>
              <a:bevelT w="101600" prst="riblet"/>
            </a:sp3d>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outerShdw blurRad="38100" dist="38100" dir="2700000" algn="tl">
                      <a:srgbClr val="000000">
                        <a:alpha val="43137"/>
                      </a:srgbClr>
                    </a:outerShdw>
                  </a:effectLst>
                  <a:latin typeface="Century Gothic" pitchFamily="34" charset="0"/>
                </a:rPr>
                <a:t>STARFM</a:t>
              </a:r>
            </a:p>
          </p:txBody>
        </p:sp>
        <p:sp>
          <p:nvSpPr>
            <p:cNvPr id="21" name="Rectangle 20"/>
            <p:cNvSpPr/>
            <p:nvPr/>
          </p:nvSpPr>
          <p:spPr bwMode="auto">
            <a:xfrm>
              <a:off x="793213" y="1400416"/>
              <a:ext cx="1417320" cy="594911"/>
            </a:xfrm>
            <a:prstGeom prst="rect">
              <a:avLst/>
            </a:prstGeom>
            <a:solidFill>
              <a:srgbClr val="C00000"/>
            </a:solidFill>
            <a:ln w="12700" cap="flat" cmpd="sng" algn="ctr">
              <a:noFill/>
              <a:prstDash val="solid"/>
              <a:round/>
              <a:headEnd type="none" w="sm" len="sm"/>
              <a:tailEnd type="none" w="sm" len="sm"/>
            </a:ln>
            <a:effectLst/>
            <a:scene3d>
              <a:camera prst="orthographicFront"/>
              <a:lightRig rig="threePt" dir="t"/>
            </a:scene3d>
            <a:sp3d>
              <a:bevelT w="101600" prst="riblet"/>
            </a:sp3d>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outerShdw blurRad="38100" dist="38100" dir="2700000" algn="tl">
                      <a:srgbClr val="000000">
                        <a:alpha val="43137"/>
                      </a:srgbClr>
                    </a:outerShdw>
                  </a:effectLst>
                  <a:latin typeface="Century Gothic" pitchFamily="34" charset="0"/>
                </a:rPr>
                <a:t>DMS</a:t>
              </a:r>
            </a:p>
          </p:txBody>
        </p:sp>
        <p:sp>
          <p:nvSpPr>
            <p:cNvPr id="22" name="Rectangle 21"/>
            <p:cNvSpPr/>
            <p:nvPr/>
          </p:nvSpPr>
          <p:spPr bwMode="auto">
            <a:xfrm>
              <a:off x="793213" y="2092643"/>
              <a:ext cx="1417320" cy="594911"/>
            </a:xfrm>
            <a:prstGeom prst="rect">
              <a:avLst/>
            </a:prstGeom>
            <a:solidFill>
              <a:srgbClr val="336699"/>
            </a:solidFill>
            <a:ln w="12700" cap="flat" cmpd="sng" algn="ctr">
              <a:noFill/>
              <a:prstDash val="solid"/>
              <a:round/>
              <a:headEnd type="none" w="sm" len="sm"/>
              <a:tailEnd type="none" w="sm" len="sm"/>
            </a:ln>
            <a:effectLst/>
            <a:scene3d>
              <a:camera prst="orthographicFront"/>
              <a:lightRig rig="threePt" dir="t"/>
            </a:scene3d>
            <a:sp3d>
              <a:bevelT w="101600" prst="riblet"/>
            </a:sp3d>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outerShdw blurRad="38100" dist="38100" dir="2700000" algn="tl">
                      <a:srgbClr val="000000">
                        <a:alpha val="43137"/>
                      </a:srgbClr>
                    </a:outerShdw>
                  </a:effectLst>
                  <a:latin typeface="Century Gothic" pitchFamily="34" charset="0"/>
                </a:rPr>
                <a:t>ALEXI</a:t>
              </a:r>
            </a:p>
          </p:txBody>
        </p:sp>
        <p:sp>
          <p:nvSpPr>
            <p:cNvPr id="28" name="TextBox 27"/>
            <p:cNvSpPr txBox="1"/>
            <p:nvPr/>
          </p:nvSpPr>
          <p:spPr>
            <a:xfrm>
              <a:off x="2368830" y="1412203"/>
              <a:ext cx="2108269" cy="605294"/>
            </a:xfrm>
            <a:prstGeom prst="rect">
              <a:avLst/>
            </a:prstGeom>
            <a:noFill/>
          </p:spPr>
          <p:txBody>
            <a:bodyPr wrap="none" rtlCol="0">
              <a:spAutoFit/>
            </a:bodyPr>
            <a:lstStyle/>
            <a:p>
              <a:pPr>
                <a:lnSpc>
                  <a:spcPts val="2000"/>
                </a:lnSpc>
              </a:pPr>
              <a:r>
                <a:rPr lang="en-US" sz="2000" dirty="0" smtClean="0">
                  <a:solidFill>
                    <a:srgbClr val="000000"/>
                  </a:solidFill>
                  <a:latin typeface="Century Gothic" pitchFamily="34" charset="0"/>
                </a:rPr>
                <a:t>Thermal image </a:t>
              </a:r>
            </a:p>
            <a:p>
              <a:pPr>
                <a:lnSpc>
                  <a:spcPts val="2000"/>
                </a:lnSpc>
              </a:pPr>
              <a:r>
                <a:rPr lang="en-US" sz="2000" dirty="0" smtClean="0">
                  <a:solidFill>
                    <a:srgbClr val="000000"/>
                  </a:solidFill>
                  <a:latin typeface="Century Gothic" pitchFamily="34" charset="0"/>
                </a:rPr>
                <a:t>sharpening</a:t>
              </a:r>
            </a:p>
          </p:txBody>
        </p:sp>
        <p:sp>
          <p:nvSpPr>
            <p:cNvPr id="29" name="TextBox 28"/>
            <p:cNvSpPr txBox="1"/>
            <p:nvPr/>
          </p:nvSpPr>
          <p:spPr>
            <a:xfrm>
              <a:off x="2368830" y="2114152"/>
              <a:ext cx="1896673" cy="605294"/>
            </a:xfrm>
            <a:prstGeom prst="rect">
              <a:avLst/>
            </a:prstGeom>
            <a:noFill/>
          </p:spPr>
          <p:txBody>
            <a:bodyPr wrap="none" rtlCol="0">
              <a:spAutoFit/>
            </a:bodyPr>
            <a:lstStyle/>
            <a:p>
              <a:pPr>
                <a:lnSpc>
                  <a:spcPts val="2000"/>
                </a:lnSpc>
              </a:pPr>
              <a:r>
                <a:rPr lang="en-US" sz="2000" dirty="0" smtClean="0">
                  <a:solidFill>
                    <a:srgbClr val="000000"/>
                  </a:solidFill>
                  <a:latin typeface="Century Gothic" pitchFamily="34" charset="0"/>
                </a:rPr>
                <a:t>Multi-scale ET </a:t>
              </a:r>
            </a:p>
            <a:p>
              <a:pPr>
                <a:lnSpc>
                  <a:spcPts val="2000"/>
                </a:lnSpc>
              </a:pPr>
              <a:r>
                <a:rPr lang="en-US" sz="2000" dirty="0" smtClean="0">
                  <a:solidFill>
                    <a:srgbClr val="000000"/>
                  </a:solidFill>
                  <a:latin typeface="Century Gothic" pitchFamily="34" charset="0"/>
                </a:rPr>
                <a:t>modeling</a:t>
              </a:r>
            </a:p>
          </p:txBody>
        </p:sp>
      </p:grpSp>
      <p:grpSp>
        <p:nvGrpSpPr>
          <p:cNvPr id="3" name="Group 49"/>
          <p:cNvGrpSpPr/>
          <p:nvPr/>
        </p:nvGrpSpPr>
        <p:grpSpPr>
          <a:xfrm>
            <a:off x="516363" y="3516379"/>
            <a:ext cx="4163210" cy="3173506"/>
            <a:chOff x="666975" y="3108961"/>
            <a:chExt cx="4163210" cy="3173506"/>
          </a:xfrm>
        </p:grpSpPr>
        <p:sp>
          <p:nvSpPr>
            <p:cNvPr id="46" name="Rounded Rectangle 45"/>
            <p:cNvSpPr/>
            <p:nvPr/>
          </p:nvSpPr>
          <p:spPr bwMode="auto">
            <a:xfrm>
              <a:off x="666975" y="3108961"/>
              <a:ext cx="4163210" cy="3173506"/>
            </a:xfrm>
            <a:prstGeom prst="roundRect">
              <a:avLst>
                <a:gd name="adj" fmla="val 4673"/>
              </a:avLst>
            </a:prstGeom>
            <a:solidFill>
              <a:srgbClr val="ECF2FE"/>
            </a:solidFill>
            <a:ln w="28575" cap="flat" cmpd="sng" algn="ctr">
              <a:solidFill>
                <a:srgbClr val="336699"/>
              </a:solid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entury Schoolbook" pitchFamily="18" charset="0"/>
              </a:endParaRPr>
            </a:p>
          </p:txBody>
        </p:sp>
        <p:sp>
          <p:nvSpPr>
            <p:cNvPr id="16" name="TextBox 15"/>
            <p:cNvSpPr txBox="1"/>
            <p:nvPr/>
          </p:nvSpPr>
          <p:spPr>
            <a:xfrm>
              <a:off x="938127" y="3228031"/>
              <a:ext cx="1183337" cy="461665"/>
            </a:xfrm>
            <a:prstGeom prst="rect">
              <a:avLst/>
            </a:prstGeom>
            <a:noFill/>
          </p:spPr>
          <p:txBody>
            <a:bodyPr wrap="none" rtlCol="0">
              <a:spAutoFit/>
            </a:bodyPr>
            <a:lstStyle/>
            <a:p>
              <a:r>
                <a:rPr lang="en-US" b="1" dirty="0" smtClean="0">
                  <a:solidFill>
                    <a:srgbClr val="000000"/>
                  </a:solidFill>
                  <a:latin typeface="Century Gothic" pitchFamily="34" charset="0"/>
                </a:rPr>
                <a:t>ASSETS</a:t>
              </a:r>
            </a:p>
          </p:txBody>
        </p:sp>
        <p:sp>
          <p:nvSpPr>
            <p:cNvPr id="24" name="Rounded Rectangle 23"/>
            <p:cNvSpPr/>
            <p:nvPr/>
          </p:nvSpPr>
          <p:spPr bwMode="auto">
            <a:xfrm>
              <a:off x="793213" y="3668616"/>
              <a:ext cx="1417320" cy="539827"/>
            </a:xfrm>
            <a:prstGeom prst="roundRect">
              <a:avLst/>
            </a:prstGeom>
            <a:solidFill>
              <a:schemeClr val="bg2">
                <a:lumMod val="50000"/>
              </a:schemeClr>
            </a:solidFill>
            <a:ln w="12700" cap="flat" cmpd="sng" algn="ctr">
              <a:noFill/>
              <a:prstDash val="solid"/>
              <a:round/>
              <a:headEnd type="none" w="sm" len="sm"/>
              <a:tailEnd type="none" w="sm" len="sm"/>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outerShdw blurRad="38100" dist="38100" dir="2700000" algn="tl">
                      <a:srgbClr val="000000">
                        <a:alpha val="43137"/>
                      </a:srgbClr>
                    </a:outerShdw>
                  </a:effectLst>
                  <a:latin typeface="Century Gothic" pitchFamily="34" charset="0"/>
                </a:rPr>
                <a:t>GEO</a:t>
              </a:r>
            </a:p>
          </p:txBody>
        </p:sp>
        <p:sp>
          <p:nvSpPr>
            <p:cNvPr id="25" name="Rounded Rectangle 24"/>
            <p:cNvSpPr/>
            <p:nvPr/>
          </p:nvSpPr>
          <p:spPr bwMode="auto">
            <a:xfrm>
              <a:off x="793213" y="4316775"/>
              <a:ext cx="1417320" cy="539827"/>
            </a:xfrm>
            <a:prstGeom prst="roundRect">
              <a:avLst/>
            </a:prstGeom>
            <a:solidFill>
              <a:schemeClr val="bg2">
                <a:lumMod val="75000"/>
              </a:schemeClr>
            </a:solidFill>
            <a:ln w="12700" cap="flat" cmpd="sng" algn="ctr">
              <a:noFill/>
              <a:prstDash val="solid"/>
              <a:round/>
              <a:headEnd type="none" w="sm" len="sm"/>
              <a:tailEnd type="none" w="sm" len="sm"/>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outerShdw blurRad="38100" dist="38100" dir="2700000" algn="tl">
                      <a:srgbClr val="000000">
                        <a:alpha val="43137"/>
                      </a:srgbClr>
                    </a:outerShdw>
                  </a:effectLst>
                  <a:latin typeface="Century Gothic" pitchFamily="34" charset="0"/>
                </a:rPr>
                <a:t>MODIS</a:t>
              </a:r>
            </a:p>
          </p:txBody>
        </p:sp>
        <p:sp>
          <p:nvSpPr>
            <p:cNvPr id="26" name="Rounded Rectangle 25"/>
            <p:cNvSpPr/>
            <p:nvPr/>
          </p:nvSpPr>
          <p:spPr bwMode="auto">
            <a:xfrm>
              <a:off x="793213" y="4964934"/>
              <a:ext cx="1417320" cy="539827"/>
            </a:xfrm>
            <a:prstGeom prst="roundRect">
              <a:avLst/>
            </a:prstGeom>
            <a:solidFill>
              <a:schemeClr val="bg2">
                <a:lumMod val="90000"/>
              </a:schemeClr>
            </a:solidFill>
            <a:ln w="12700" cap="flat" cmpd="sng" algn="ctr">
              <a:noFill/>
              <a:prstDash val="solid"/>
              <a:round/>
              <a:headEnd type="none" w="sm" len="sm"/>
              <a:tailEnd type="none" w="sm" len="sm"/>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outerShdw blurRad="38100" dist="38100" dir="2700000" algn="tl">
                      <a:srgbClr val="000000">
                        <a:alpha val="43137"/>
                      </a:srgbClr>
                    </a:outerShdw>
                  </a:effectLst>
                  <a:latin typeface="Century Gothic" pitchFamily="34" charset="0"/>
                </a:rPr>
                <a:t>Landsat</a:t>
              </a:r>
            </a:p>
          </p:txBody>
        </p:sp>
        <p:sp>
          <p:nvSpPr>
            <p:cNvPr id="27" name="Rounded Rectangle 26"/>
            <p:cNvSpPr/>
            <p:nvPr/>
          </p:nvSpPr>
          <p:spPr bwMode="auto">
            <a:xfrm>
              <a:off x="793213" y="5613093"/>
              <a:ext cx="1417320" cy="539827"/>
            </a:xfrm>
            <a:prstGeom prst="roundRect">
              <a:avLst/>
            </a:prstGeom>
            <a:gradFill flip="none" rotWithShape="1">
              <a:gsLst>
                <a:gs pos="0">
                  <a:schemeClr val="bg2">
                    <a:lumMod val="50000"/>
                    <a:tint val="66000"/>
                    <a:satMod val="160000"/>
                  </a:schemeClr>
                </a:gs>
                <a:gs pos="50000">
                  <a:schemeClr val="bg2">
                    <a:lumMod val="50000"/>
                    <a:tint val="44500"/>
                    <a:satMod val="160000"/>
                  </a:schemeClr>
                </a:gs>
                <a:gs pos="100000">
                  <a:schemeClr val="bg2">
                    <a:lumMod val="50000"/>
                    <a:tint val="23500"/>
                    <a:satMod val="160000"/>
                  </a:schemeClr>
                </a:gs>
              </a:gsLst>
              <a:lin ang="5400000" scaled="1"/>
              <a:tileRect/>
            </a:gradFill>
            <a:ln w="12700" cap="flat" cmpd="sng" algn="ctr">
              <a:noFill/>
              <a:prstDash val="solid"/>
              <a:round/>
              <a:headEnd type="none" w="sm" len="sm"/>
              <a:tailEnd type="none" w="sm" len="sm"/>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err="1" smtClean="0">
                  <a:ln>
                    <a:noFill/>
                  </a:ln>
                  <a:solidFill>
                    <a:schemeClr val="tx1"/>
                  </a:solidFill>
                  <a:effectLst>
                    <a:outerShdw blurRad="38100" dist="38100" dir="2700000" algn="tl">
                      <a:srgbClr val="000000">
                        <a:alpha val="43137"/>
                      </a:srgbClr>
                    </a:outerShdw>
                  </a:effectLst>
                  <a:latin typeface="Century Gothic" pitchFamily="34" charset="0"/>
                </a:rPr>
                <a:t>Lsat</a:t>
              </a:r>
              <a:r>
                <a:rPr kumimoji="0" lang="en-US" sz="2400" b="0" i="0" u="none" strike="noStrike" cap="none" normalizeH="0" baseline="0" dirty="0" smtClean="0">
                  <a:ln>
                    <a:noFill/>
                  </a:ln>
                  <a:solidFill>
                    <a:schemeClr val="tx1"/>
                  </a:solidFill>
                  <a:effectLst>
                    <a:outerShdw blurRad="38100" dist="38100" dir="2700000" algn="tl">
                      <a:srgbClr val="000000">
                        <a:alpha val="43137"/>
                      </a:srgbClr>
                    </a:outerShdw>
                  </a:effectLst>
                  <a:latin typeface="Century Gothic" pitchFamily="34" charset="0"/>
                </a:rPr>
                <a:t>-like</a:t>
              </a:r>
            </a:p>
          </p:txBody>
        </p:sp>
        <p:sp>
          <p:nvSpPr>
            <p:cNvPr id="30" name="TextBox 29"/>
            <p:cNvSpPr txBox="1"/>
            <p:nvPr/>
          </p:nvSpPr>
          <p:spPr>
            <a:xfrm>
              <a:off x="2368830" y="3716633"/>
              <a:ext cx="2278188" cy="369332"/>
            </a:xfrm>
            <a:prstGeom prst="rect">
              <a:avLst/>
            </a:prstGeom>
            <a:noFill/>
          </p:spPr>
          <p:txBody>
            <a:bodyPr wrap="none" rtlCol="0">
              <a:spAutoFit/>
            </a:bodyPr>
            <a:lstStyle/>
            <a:p>
              <a:r>
                <a:rPr lang="en-US" sz="1800" dirty="0" smtClean="0">
                  <a:solidFill>
                    <a:srgbClr val="000000"/>
                  </a:solidFill>
                  <a:latin typeface="Century Gothic" pitchFamily="34" charset="0"/>
                </a:rPr>
                <a:t>Hourly      5km/5km</a:t>
              </a:r>
            </a:p>
          </p:txBody>
        </p:sp>
        <p:sp>
          <p:nvSpPr>
            <p:cNvPr id="31" name="TextBox 30"/>
            <p:cNvSpPr txBox="1"/>
            <p:nvPr/>
          </p:nvSpPr>
          <p:spPr>
            <a:xfrm>
              <a:off x="2368830" y="4397842"/>
              <a:ext cx="2276585" cy="369332"/>
            </a:xfrm>
            <a:prstGeom prst="rect">
              <a:avLst/>
            </a:prstGeom>
            <a:noFill/>
          </p:spPr>
          <p:txBody>
            <a:bodyPr wrap="none" rtlCol="0">
              <a:spAutoFit/>
            </a:bodyPr>
            <a:lstStyle/>
            <a:p>
              <a:r>
                <a:rPr lang="en-US" sz="1800" dirty="0" smtClean="0">
                  <a:solidFill>
                    <a:srgbClr val="000000"/>
                  </a:solidFill>
                  <a:latin typeface="Century Gothic" pitchFamily="34" charset="0"/>
                </a:rPr>
                <a:t>Daily      250m/1km</a:t>
              </a:r>
            </a:p>
          </p:txBody>
        </p:sp>
        <p:sp>
          <p:nvSpPr>
            <p:cNvPr id="32" name="TextBox 31"/>
            <p:cNvSpPr txBox="1"/>
            <p:nvPr/>
          </p:nvSpPr>
          <p:spPr>
            <a:xfrm>
              <a:off x="2368830" y="5023968"/>
              <a:ext cx="2375971" cy="369332"/>
            </a:xfrm>
            <a:prstGeom prst="rect">
              <a:avLst/>
            </a:prstGeom>
            <a:noFill/>
          </p:spPr>
          <p:txBody>
            <a:bodyPr wrap="none" rtlCol="0">
              <a:spAutoFit/>
            </a:bodyPr>
            <a:lstStyle/>
            <a:p>
              <a:r>
                <a:rPr lang="en-US" sz="1800" dirty="0" smtClean="0">
                  <a:solidFill>
                    <a:srgbClr val="000000"/>
                  </a:solidFill>
                  <a:latin typeface="Century Gothic" pitchFamily="34" charset="0"/>
                </a:rPr>
                <a:t>16 day    30m/100m</a:t>
              </a:r>
            </a:p>
          </p:txBody>
        </p:sp>
        <p:sp>
          <p:nvSpPr>
            <p:cNvPr id="33" name="TextBox 32"/>
            <p:cNvSpPr txBox="1"/>
            <p:nvPr/>
          </p:nvSpPr>
          <p:spPr>
            <a:xfrm>
              <a:off x="2901113" y="5661111"/>
              <a:ext cx="1449436" cy="369332"/>
            </a:xfrm>
            <a:prstGeom prst="rect">
              <a:avLst/>
            </a:prstGeom>
            <a:noFill/>
          </p:spPr>
          <p:txBody>
            <a:bodyPr wrap="none" rtlCol="0">
              <a:spAutoFit/>
            </a:bodyPr>
            <a:lstStyle/>
            <a:p>
              <a:r>
                <a:rPr lang="en-US" sz="1800" dirty="0" smtClean="0">
                  <a:solidFill>
                    <a:srgbClr val="000000"/>
                  </a:solidFill>
                  <a:latin typeface="Century Gothic" pitchFamily="34" charset="0"/>
                </a:rPr>
                <a:t>~20-60m/ --</a:t>
              </a:r>
            </a:p>
          </p:txBody>
        </p:sp>
        <p:sp>
          <p:nvSpPr>
            <p:cNvPr id="37" name="TextBox 36"/>
            <p:cNvSpPr txBox="1"/>
            <p:nvPr/>
          </p:nvSpPr>
          <p:spPr>
            <a:xfrm>
              <a:off x="3505355" y="3318188"/>
              <a:ext cx="994183" cy="400110"/>
            </a:xfrm>
            <a:prstGeom prst="rect">
              <a:avLst/>
            </a:prstGeom>
            <a:noFill/>
          </p:spPr>
          <p:txBody>
            <a:bodyPr wrap="none" rtlCol="0">
              <a:spAutoFit/>
            </a:bodyPr>
            <a:lstStyle/>
            <a:p>
              <a:r>
                <a:rPr lang="en-US" sz="2000" u="sng" dirty="0" smtClean="0">
                  <a:solidFill>
                    <a:srgbClr val="000000"/>
                  </a:solidFill>
                  <a:latin typeface="Century Gothic" pitchFamily="34" charset="0"/>
                </a:rPr>
                <a:t>SW/TIR</a:t>
              </a:r>
            </a:p>
          </p:txBody>
        </p:sp>
      </p:grpSp>
      <p:sp>
        <p:nvSpPr>
          <p:cNvPr id="45" name="Right Arrow 44"/>
          <p:cNvSpPr/>
          <p:nvPr/>
        </p:nvSpPr>
        <p:spPr bwMode="auto">
          <a:xfrm>
            <a:off x="3921442" y="3025053"/>
            <a:ext cx="1032733" cy="903644"/>
          </a:xfrm>
          <a:prstGeom prst="rightArrow">
            <a:avLst>
              <a:gd name="adj1" fmla="val 41735"/>
              <a:gd name="adj2" fmla="val 50000"/>
            </a:avLst>
          </a:prstGeom>
          <a:solidFill>
            <a:srgbClr val="336699"/>
          </a:solidFill>
          <a:ln w="12700" cap="flat" cmpd="sng" algn="ctr">
            <a:no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entury Schoolbook" pitchFamily="18" charset="0"/>
            </a:endParaRPr>
          </a:p>
        </p:txBody>
      </p:sp>
      <p:grpSp>
        <p:nvGrpSpPr>
          <p:cNvPr id="48" name="Group 47"/>
          <p:cNvGrpSpPr/>
          <p:nvPr/>
        </p:nvGrpSpPr>
        <p:grpSpPr>
          <a:xfrm>
            <a:off x="4964924" y="2026626"/>
            <a:ext cx="4107317" cy="4336094"/>
            <a:chOff x="4964924" y="1455106"/>
            <a:chExt cx="4107317" cy="4336094"/>
          </a:xfrm>
        </p:grpSpPr>
        <p:grpSp>
          <p:nvGrpSpPr>
            <p:cNvPr id="4" name="Group 50"/>
            <p:cNvGrpSpPr/>
            <p:nvPr/>
          </p:nvGrpSpPr>
          <p:grpSpPr>
            <a:xfrm>
              <a:off x="4964924" y="1455106"/>
              <a:ext cx="4107317" cy="4336094"/>
              <a:chOff x="4980786" y="1204856"/>
              <a:chExt cx="4107317" cy="4091493"/>
            </a:xfrm>
          </p:grpSpPr>
          <p:sp>
            <p:nvSpPr>
              <p:cNvPr id="47" name="Rounded Rectangle 46"/>
              <p:cNvSpPr/>
              <p:nvPr/>
            </p:nvSpPr>
            <p:spPr bwMode="auto">
              <a:xfrm>
                <a:off x="4980786" y="1204856"/>
                <a:ext cx="4044875" cy="4091493"/>
              </a:xfrm>
              <a:prstGeom prst="roundRect">
                <a:avLst>
                  <a:gd name="adj" fmla="val 4167"/>
                </a:avLst>
              </a:prstGeom>
              <a:solidFill>
                <a:srgbClr val="ECF2FE"/>
              </a:solidFill>
              <a:ln w="28575" cap="flat" cmpd="sng" algn="ctr">
                <a:solidFill>
                  <a:srgbClr val="336699"/>
                </a:solid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entury Schoolbook" pitchFamily="18" charset="0"/>
                </a:endParaRPr>
              </a:p>
            </p:txBody>
          </p:sp>
          <p:sp>
            <p:nvSpPr>
              <p:cNvPr id="15" name="TextBox 14"/>
              <p:cNvSpPr txBox="1"/>
              <p:nvPr/>
            </p:nvSpPr>
            <p:spPr>
              <a:xfrm>
                <a:off x="5958036" y="1344945"/>
                <a:ext cx="2310248" cy="738664"/>
              </a:xfrm>
              <a:prstGeom prst="rect">
                <a:avLst/>
              </a:prstGeom>
              <a:noFill/>
            </p:spPr>
            <p:txBody>
              <a:bodyPr wrap="none" rtlCol="0">
                <a:spAutoFit/>
              </a:bodyPr>
              <a:lstStyle/>
              <a:p>
                <a:r>
                  <a:rPr lang="en-US" b="1" dirty="0" smtClean="0">
                    <a:solidFill>
                      <a:srgbClr val="000000"/>
                    </a:solidFill>
                    <a:latin typeface="Century Gothic" pitchFamily="34" charset="0"/>
                  </a:rPr>
                  <a:t>APPLICATIONS</a:t>
                </a:r>
              </a:p>
              <a:p>
                <a:r>
                  <a:rPr lang="en-US" sz="1800" i="1" dirty="0" smtClean="0">
                    <a:solidFill>
                      <a:srgbClr val="000000"/>
                    </a:solidFill>
                    <a:latin typeface="Century Gothic" pitchFamily="34" charset="0"/>
                  </a:rPr>
                  <a:t>(daily/30 m)</a:t>
                </a:r>
              </a:p>
            </p:txBody>
          </p:sp>
          <p:sp>
            <p:nvSpPr>
              <p:cNvPr id="34" name="TextBox 33"/>
              <p:cNvSpPr txBox="1"/>
              <p:nvPr/>
            </p:nvSpPr>
            <p:spPr>
              <a:xfrm>
                <a:off x="6261688" y="2174962"/>
                <a:ext cx="2238113" cy="605294"/>
              </a:xfrm>
              <a:prstGeom prst="rect">
                <a:avLst/>
              </a:prstGeom>
              <a:noFill/>
            </p:spPr>
            <p:txBody>
              <a:bodyPr wrap="none" rtlCol="0">
                <a:spAutoFit/>
              </a:bodyPr>
              <a:lstStyle/>
              <a:p>
                <a:pPr>
                  <a:lnSpc>
                    <a:spcPts val="2000"/>
                  </a:lnSpc>
                </a:pPr>
                <a:r>
                  <a:rPr lang="en-US" sz="2000" dirty="0" smtClean="0">
                    <a:solidFill>
                      <a:srgbClr val="000000"/>
                    </a:solidFill>
                    <a:latin typeface="Century Gothic" pitchFamily="34" charset="0"/>
                  </a:rPr>
                  <a:t>Crop </a:t>
                </a:r>
                <a:r>
                  <a:rPr lang="en-US" sz="2000" dirty="0" err="1" smtClean="0">
                    <a:solidFill>
                      <a:srgbClr val="000000"/>
                    </a:solidFill>
                    <a:latin typeface="Century Gothic" pitchFamily="34" charset="0"/>
                  </a:rPr>
                  <a:t>phenology</a:t>
                </a:r>
                <a:endParaRPr lang="en-US" sz="2000" dirty="0" smtClean="0">
                  <a:solidFill>
                    <a:srgbClr val="000000"/>
                  </a:solidFill>
                  <a:latin typeface="Century Gothic" pitchFamily="34" charset="0"/>
                </a:endParaRPr>
              </a:p>
              <a:p>
                <a:pPr>
                  <a:lnSpc>
                    <a:spcPts val="2000"/>
                  </a:lnSpc>
                </a:pPr>
                <a:r>
                  <a:rPr lang="en-US" sz="2000" dirty="0" smtClean="0">
                    <a:solidFill>
                      <a:srgbClr val="000000"/>
                    </a:solidFill>
                    <a:latin typeface="Century Gothic" pitchFamily="34" charset="0"/>
                  </a:rPr>
                  <a:t>metrics</a:t>
                </a:r>
              </a:p>
            </p:txBody>
          </p:sp>
          <p:sp>
            <p:nvSpPr>
              <p:cNvPr id="35" name="TextBox 34"/>
              <p:cNvSpPr txBox="1"/>
              <p:nvPr/>
            </p:nvSpPr>
            <p:spPr>
              <a:xfrm>
                <a:off x="6261688" y="2830817"/>
                <a:ext cx="2452916" cy="605294"/>
              </a:xfrm>
              <a:prstGeom prst="rect">
                <a:avLst/>
              </a:prstGeom>
              <a:noFill/>
            </p:spPr>
            <p:txBody>
              <a:bodyPr wrap="none" rtlCol="0">
                <a:spAutoFit/>
              </a:bodyPr>
              <a:lstStyle/>
              <a:p>
                <a:pPr>
                  <a:lnSpc>
                    <a:spcPts val="2000"/>
                  </a:lnSpc>
                </a:pPr>
                <a:r>
                  <a:rPr lang="en-US" sz="2000" dirty="0" smtClean="0">
                    <a:solidFill>
                      <a:srgbClr val="000000"/>
                    </a:solidFill>
                    <a:latin typeface="Century Gothic" pitchFamily="34" charset="0"/>
                  </a:rPr>
                  <a:t>Crop water use </a:t>
                </a:r>
              </a:p>
              <a:p>
                <a:pPr>
                  <a:lnSpc>
                    <a:spcPts val="2000"/>
                  </a:lnSpc>
                </a:pPr>
                <a:r>
                  <a:rPr lang="en-US" sz="1800" dirty="0" smtClean="0">
                    <a:solidFill>
                      <a:srgbClr val="000000"/>
                    </a:solidFill>
                    <a:latin typeface="Century Gothic" pitchFamily="34" charset="0"/>
                  </a:rPr>
                  <a:t>(</a:t>
                </a:r>
                <a:r>
                  <a:rPr lang="en-US" sz="1800" dirty="0" err="1" smtClean="0">
                    <a:solidFill>
                      <a:srgbClr val="000000"/>
                    </a:solidFill>
                    <a:latin typeface="Century Gothic" pitchFamily="34" charset="0"/>
                  </a:rPr>
                  <a:t>Evapotranspiration</a:t>
                </a:r>
                <a:r>
                  <a:rPr lang="en-US" sz="1800" dirty="0" smtClean="0">
                    <a:solidFill>
                      <a:srgbClr val="000000"/>
                    </a:solidFill>
                    <a:latin typeface="Century Gothic" pitchFamily="34" charset="0"/>
                  </a:rPr>
                  <a:t>)</a:t>
                </a:r>
              </a:p>
            </p:txBody>
          </p:sp>
          <p:sp>
            <p:nvSpPr>
              <p:cNvPr id="36" name="TextBox 35"/>
              <p:cNvSpPr txBox="1"/>
              <p:nvPr/>
            </p:nvSpPr>
            <p:spPr>
              <a:xfrm>
                <a:off x="6261688" y="3454400"/>
                <a:ext cx="2826415" cy="605294"/>
              </a:xfrm>
              <a:prstGeom prst="rect">
                <a:avLst/>
              </a:prstGeom>
              <a:noFill/>
            </p:spPr>
            <p:txBody>
              <a:bodyPr wrap="none" rtlCol="0">
                <a:spAutoFit/>
              </a:bodyPr>
              <a:lstStyle/>
              <a:p>
                <a:pPr>
                  <a:lnSpc>
                    <a:spcPts val="2000"/>
                  </a:lnSpc>
                </a:pPr>
                <a:r>
                  <a:rPr lang="en-US" sz="2000" dirty="0" smtClean="0">
                    <a:solidFill>
                      <a:srgbClr val="000000"/>
                    </a:solidFill>
                    <a:latin typeface="Century Gothic" pitchFamily="34" charset="0"/>
                  </a:rPr>
                  <a:t>Crop stress </a:t>
                </a:r>
              </a:p>
              <a:p>
                <a:pPr>
                  <a:lnSpc>
                    <a:spcPts val="2000"/>
                  </a:lnSpc>
                </a:pPr>
                <a:r>
                  <a:rPr lang="en-US" sz="1800" dirty="0" smtClean="0">
                    <a:solidFill>
                      <a:srgbClr val="000000"/>
                    </a:solidFill>
                    <a:latin typeface="Century Gothic" pitchFamily="34" charset="0"/>
                  </a:rPr>
                  <a:t>(drought early warning)</a:t>
                </a:r>
              </a:p>
            </p:txBody>
          </p:sp>
          <p:pic>
            <p:nvPicPr>
              <p:cNvPr id="40" name="Picture 2"/>
              <p:cNvPicPr>
                <a:picLocks noChangeAspect="1" noChangeArrowheads="1"/>
              </p:cNvPicPr>
              <p:nvPr/>
            </p:nvPicPr>
            <p:blipFill>
              <a:blip r:embed="rId4" cstate="print"/>
              <a:srcRect/>
              <a:stretch>
                <a:fillRect/>
              </a:stretch>
            </p:blipFill>
            <p:spPr bwMode="auto">
              <a:xfrm>
                <a:off x="5314278" y="3494259"/>
                <a:ext cx="914400" cy="451807"/>
              </a:xfrm>
              <a:prstGeom prst="rect">
                <a:avLst/>
              </a:prstGeom>
              <a:ln>
                <a:noFill/>
              </a:ln>
              <a:effectLst>
                <a:outerShdw blurRad="292100" dist="139700" dir="2700000" algn="tl" rotWithShape="0">
                  <a:srgbClr val="333333">
                    <a:alpha val="65000"/>
                  </a:srgbClr>
                </a:outerShdw>
              </a:effectLst>
            </p:spPr>
          </p:pic>
          <p:pic>
            <p:nvPicPr>
              <p:cNvPr id="41" name="Picture 40" descr="NASA_Irrigation_from_space_in_USA_large.jpg"/>
              <p:cNvPicPr>
                <a:picLocks noChangeAspect="1"/>
              </p:cNvPicPr>
              <p:nvPr/>
            </p:nvPicPr>
            <p:blipFill>
              <a:blip r:embed="rId5" cstate="print">
                <a:lum bright="-16000" contrast="-42000"/>
              </a:blip>
              <a:srcRect/>
              <a:stretch>
                <a:fillRect/>
              </a:stretch>
            </p:blipFill>
            <p:spPr>
              <a:xfrm>
                <a:off x="5303520" y="2846148"/>
                <a:ext cx="914400" cy="447700"/>
              </a:xfrm>
              <a:prstGeom prst="rect">
                <a:avLst/>
              </a:prstGeom>
              <a:ln>
                <a:noFill/>
              </a:ln>
              <a:effectLst>
                <a:outerShdw blurRad="292100" dist="139700" dir="2700000" algn="tl" rotWithShape="0">
                  <a:srgbClr val="333333">
                    <a:alpha val="65000"/>
                  </a:srgbClr>
                </a:outerShdw>
              </a:effectLst>
            </p:spPr>
          </p:pic>
          <p:pic>
            <p:nvPicPr>
              <p:cNvPr id="39" name="Picture 38" descr="staging_corn_growth_1b.jpg"/>
              <p:cNvPicPr>
                <a:picLocks noChangeAspect="1"/>
              </p:cNvPicPr>
              <p:nvPr/>
            </p:nvPicPr>
            <p:blipFill>
              <a:blip r:embed="rId6" cstate="print"/>
              <a:stretch>
                <a:fillRect/>
              </a:stretch>
            </p:blipFill>
            <p:spPr>
              <a:xfrm>
                <a:off x="5314193" y="2198058"/>
                <a:ext cx="929426" cy="494851"/>
              </a:xfrm>
              <a:prstGeom prst="rect">
                <a:avLst/>
              </a:prstGeom>
              <a:ln>
                <a:noFill/>
              </a:ln>
              <a:effectLst>
                <a:outerShdw blurRad="292100" dist="139700" dir="2700000" algn="tl" rotWithShape="0">
                  <a:srgbClr val="333333">
                    <a:alpha val="65000"/>
                  </a:srgbClr>
                </a:outerShdw>
              </a:effectLst>
            </p:spPr>
          </p:pic>
        </p:grpSp>
        <p:sp>
          <p:nvSpPr>
            <p:cNvPr id="43" name="Down Arrow 42"/>
            <p:cNvSpPr/>
            <p:nvPr/>
          </p:nvSpPr>
          <p:spPr>
            <a:xfrm>
              <a:off x="6729984" y="4535424"/>
              <a:ext cx="829056" cy="4145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6788370" y="5160719"/>
              <a:ext cx="2135521" cy="348813"/>
            </a:xfrm>
            <a:prstGeom prst="rect">
              <a:avLst/>
            </a:prstGeom>
            <a:noFill/>
          </p:spPr>
          <p:txBody>
            <a:bodyPr wrap="none" rtlCol="0">
              <a:spAutoFit/>
            </a:bodyPr>
            <a:lstStyle/>
            <a:p>
              <a:pPr>
                <a:lnSpc>
                  <a:spcPts val="2000"/>
                </a:lnSpc>
              </a:pPr>
              <a:r>
                <a:rPr lang="en-US" sz="2000" dirty="0" smtClean="0">
                  <a:solidFill>
                    <a:srgbClr val="000000"/>
                  </a:solidFill>
                  <a:latin typeface="Century Gothic" pitchFamily="34" charset="0"/>
                </a:rPr>
                <a:t>Impact on yield</a:t>
              </a:r>
            </a:p>
          </p:txBody>
        </p:sp>
        <p:pic>
          <p:nvPicPr>
            <p:cNvPr id="48130" name="Picture 2" descr="http://indianapublicmedia.org/eartheats/files/2012/12/wheat.jpg"/>
            <p:cNvPicPr>
              <a:picLocks noChangeAspect="1" noChangeArrowheads="1"/>
            </p:cNvPicPr>
            <p:nvPr/>
          </p:nvPicPr>
          <p:blipFill>
            <a:blip r:embed="rId7" cstate="print"/>
            <a:srcRect/>
            <a:stretch>
              <a:fillRect/>
            </a:stretch>
          </p:blipFill>
          <p:spPr bwMode="auto">
            <a:xfrm rot="10800000" flipV="1">
              <a:off x="5730853" y="4988052"/>
              <a:ext cx="1037356" cy="693420"/>
            </a:xfrm>
            <a:prstGeom prst="rect">
              <a:avLst/>
            </a:prstGeom>
            <a:noFill/>
          </p:spPr>
        </p:pic>
      </p:grpSp>
      <p:sp>
        <p:nvSpPr>
          <p:cNvPr id="49" name="Rectangle 48"/>
          <p:cNvSpPr/>
          <p:nvPr/>
        </p:nvSpPr>
        <p:spPr>
          <a:xfrm>
            <a:off x="4900614" y="266999"/>
            <a:ext cx="3986213" cy="1631216"/>
          </a:xfrm>
          <a:prstGeom prst="rect">
            <a:avLst/>
          </a:prstGeom>
        </p:spPr>
        <p:txBody>
          <a:bodyPr wrap="square">
            <a:spAutoFit/>
          </a:bodyPr>
          <a:lstStyle/>
          <a:p>
            <a:r>
              <a:rPr lang="en-US" sz="2800" b="1" dirty="0" smtClean="0">
                <a:solidFill>
                  <a:schemeClr val="accent2">
                    <a:lumMod val="50000"/>
                  </a:schemeClr>
                </a:solidFill>
              </a:rPr>
              <a:t>Objective:</a:t>
            </a:r>
            <a:r>
              <a:rPr lang="en-US" b="1" dirty="0" smtClean="0">
                <a:solidFill>
                  <a:schemeClr val="accent2">
                    <a:lumMod val="50000"/>
                  </a:schemeClr>
                </a:solidFill>
              </a:rPr>
              <a:t> map crop progress, water use, and drought impacts at 30-m spatial resolution by fusing MODIS,  Landsat and geostationary satellites</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2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Etd_Gallo_Cumul.jpg"/>
          <p:cNvPicPr>
            <a:picLocks noChangeAspect="1"/>
          </p:cNvPicPr>
          <p:nvPr/>
        </p:nvPicPr>
        <p:blipFill>
          <a:blip r:embed="rId3" cstate="print"/>
          <a:srcRect l="64402"/>
          <a:stretch>
            <a:fillRect/>
          </a:stretch>
        </p:blipFill>
        <p:spPr>
          <a:xfrm>
            <a:off x="3362632" y="863443"/>
            <a:ext cx="1795903" cy="5348177"/>
          </a:xfrm>
          <a:prstGeom prst="rect">
            <a:avLst/>
          </a:prstGeom>
        </p:spPr>
      </p:pic>
      <p:pic>
        <p:nvPicPr>
          <p:cNvPr id="19" name="Picture 18" descr="Yield_from_Google.PNG"/>
          <p:cNvPicPr>
            <a:picLocks noChangeAspect="1"/>
          </p:cNvPicPr>
          <p:nvPr/>
        </p:nvPicPr>
        <p:blipFill>
          <a:blip r:embed="rId4" cstate="print"/>
          <a:srcRect/>
          <a:stretch>
            <a:fillRect/>
          </a:stretch>
        </p:blipFill>
        <p:spPr>
          <a:xfrm>
            <a:off x="1654333" y="868857"/>
            <a:ext cx="1550970" cy="4837205"/>
          </a:xfrm>
          <a:prstGeom prst="rect">
            <a:avLst/>
          </a:prstGeom>
        </p:spPr>
      </p:pic>
      <p:sp>
        <p:nvSpPr>
          <p:cNvPr id="21" name="TextBox 20"/>
          <p:cNvSpPr txBox="1"/>
          <p:nvPr/>
        </p:nvSpPr>
        <p:spPr>
          <a:xfrm>
            <a:off x="5487840" y="451582"/>
            <a:ext cx="1845377" cy="369332"/>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1800" dirty="0" smtClean="0">
                <a:solidFill>
                  <a:srgbClr val="996633"/>
                </a:solidFill>
                <a:latin typeface="Century Gothic" pitchFamily="34" charset="0"/>
              </a:rPr>
              <a:t>Landsat  (30m)</a:t>
            </a:r>
          </a:p>
        </p:txBody>
      </p:sp>
      <p:sp>
        <p:nvSpPr>
          <p:cNvPr id="24" name="TextBox 23"/>
          <p:cNvSpPr txBox="1"/>
          <p:nvPr/>
        </p:nvSpPr>
        <p:spPr>
          <a:xfrm>
            <a:off x="3606699" y="6227294"/>
            <a:ext cx="4822154" cy="338554"/>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600" dirty="0" smtClean="0">
                <a:solidFill>
                  <a:srgbClr val="996633"/>
                </a:solidFill>
                <a:latin typeface="Century Gothic" pitchFamily="34" charset="0"/>
              </a:rPr>
              <a:t>Cumulative ET	Cumulative LAI	   Max LAI</a:t>
            </a:r>
          </a:p>
        </p:txBody>
      </p:sp>
      <p:sp>
        <p:nvSpPr>
          <p:cNvPr id="25" name="TextBox 24"/>
          <p:cNvSpPr txBox="1"/>
          <p:nvPr/>
        </p:nvSpPr>
        <p:spPr>
          <a:xfrm>
            <a:off x="1772245" y="392589"/>
            <a:ext cx="1300356" cy="369332"/>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1800" dirty="0" smtClean="0">
                <a:solidFill>
                  <a:srgbClr val="996633"/>
                </a:solidFill>
                <a:latin typeface="Century Gothic" pitchFamily="34" charset="0"/>
              </a:rPr>
              <a:t>2013 Yield</a:t>
            </a:r>
          </a:p>
        </p:txBody>
      </p:sp>
      <p:pic>
        <p:nvPicPr>
          <p:cNvPr id="26" name="Picture 25" descr="Yield_from_Google.PNG"/>
          <p:cNvPicPr>
            <a:picLocks noChangeAspect="1"/>
          </p:cNvPicPr>
          <p:nvPr/>
        </p:nvPicPr>
        <p:blipFill>
          <a:blip r:embed="rId5" cstate="print"/>
          <a:srcRect/>
          <a:stretch>
            <a:fillRect/>
          </a:stretch>
        </p:blipFill>
        <p:spPr>
          <a:xfrm>
            <a:off x="1202637" y="2435616"/>
            <a:ext cx="652146" cy="916854"/>
          </a:xfrm>
          <a:prstGeom prst="rect">
            <a:avLst/>
          </a:prstGeom>
          <a:effectLst>
            <a:outerShdw blurRad="50800" dist="38100" dir="2700000" algn="tl" rotWithShape="0">
              <a:prstClr val="black">
                <a:alpha val="40000"/>
              </a:prstClr>
            </a:outerShdw>
          </a:effectLst>
        </p:spPr>
      </p:pic>
      <p:pic>
        <p:nvPicPr>
          <p:cNvPr id="27" name="Picture 26" descr="Yield_from_Google.PNG"/>
          <p:cNvPicPr>
            <a:picLocks noChangeAspect="1"/>
          </p:cNvPicPr>
          <p:nvPr/>
        </p:nvPicPr>
        <p:blipFill>
          <a:blip r:embed="rId6" cstate="print"/>
          <a:srcRect/>
          <a:stretch>
            <a:fillRect/>
          </a:stretch>
        </p:blipFill>
        <p:spPr>
          <a:xfrm>
            <a:off x="1232161" y="5241310"/>
            <a:ext cx="649596" cy="906125"/>
          </a:xfrm>
          <a:prstGeom prst="rect">
            <a:avLst/>
          </a:prstGeom>
          <a:effectLst>
            <a:outerShdw blurRad="50800" dist="38100" dir="2700000" algn="tl" rotWithShape="0">
              <a:prstClr val="black">
                <a:alpha val="40000"/>
              </a:prstClr>
            </a:outerShdw>
          </a:effectLst>
        </p:spPr>
      </p:pic>
      <p:pic>
        <p:nvPicPr>
          <p:cNvPr id="12" name="Picture 11" descr="sum_lai_30m.180-350.jpg"/>
          <p:cNvPicPr>
            <a:picLocks noChangeAspect="1"/>
          </p:cNvPicPr>
          <p:nvPr/>
        </p:nvPicPr>
        <p:blipFill>
          <a:blip r:embed="rId7" cstate="print"/>
          <a:stretch>
            <a:fillRect/>
          </a:stretch>
        </p:blipFill>
        <p:spPr>
          <a:xfrm>
            <a:off x="5444663" y="921205"/>
            <a:ext cx="1481328" cy="4792535"/>
          </a:xfrm>
          <a:prstGeom prst="rect">
            <a:avLst/>
          </a:prstGeom>
        </p:spPr>
      </p:pic>
      <p:pic>
        <p:nvPicPr>
          <p:cNvPr id="14" name="Picture 13" descr="max_lai_30m.0-2.5.jpg"/>
          <p:cNvPicPr>
            <a:picLocks noChangeAspect="1"/>
          </p:cNvPicPr>
          <p:nvPr/>
        </p:nvPicPr>
        <p:blipFill>
          <a:blip r:embed="rId8" cstate="print"/>
          <a:stretch>
            <a:fillRect/>
          </a:stretch>
        </p:blipFill>
        <p:spPr>
          <a:xfrm>
            <a:off x="7182510" y="911374"/>
            <a:ext cx="1481328" cy="4792532"/>
          </a:xfrm>
          <a:prstGeom prst="rect">
            <a:avLst/>
          </a:prstGeom>
        </p:spPr>
      </p:pic>
      <p:sp>
        <p:nvSpPr>
          <p:cNvPr id="15" name="TextBox 14"/>
          <p:cNvSpPr txBox="1"/>
          <p:nvPr/>
        </p:nvSpPr>
        <p:spPr>
          <a:xfrm rot="10800000">
            <a:off x="184562" y="-31174"/>
            <a:ext cx="553998" cy="6556663"/>
          </a:xfrm>
          <a:prstGeom prst="rect">
            <a:avLst/>
          </a:prstGeom>
          <a:noFill/>
        </p:spPr>
        <p:txBody>
          <a:bodyPr vert="eaVert" wrap="square" rtlCol="0">
            <a:spAutoFit/>
          </a:bodyPr>
          <a:lstStyle/>
          <a:p>
            <a:r>
              <a:rPr lang="en-US" sz="2400" dirty="0" smtClean="0">
                <a:solidFill>
                  <a:schemeClr val="tx2">
                    <a:lumMod val="60000"/>
                    <a:lumOff val="40000"/>
                  </a:schemeClr>
                </a:solidFill>
              </a:rPr>
              <a:t>Crop Condition and Water Use Monitoring</a:t>
            </a:r>
            <a:endParaRPr lang="en-US" sz="2400" dirty="0">
              <a:solidFill>
                <a:schemeClr val="tx2">
                  <a:lumMod val="60000"/>
                  <a:lumOff val="40000"/>
                </a:schemeClr>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cstate="print"/>
          <a:srcRect t="1754" b="1425"/>
          <a:stretch>
            <a:fillRect/>
          </a:stretch>
        </p:blipFill>
        <p:spPr bwMode="auto">
          <a:xfrm>
            <a:off x="1154967" y="142266"/>
            <a:ext cx="8013041" cy="4897821"/>
          </a:xfrm>
          <a:prstGeom prst="rect">
            <a:avLst/>
          </a:prstGeom>
          <a:noFill/>
        </p:spPr>
      </p:pic>
      <p:pic>
        <p:nvPicPr>
          <p:cNvPr id="4099" name="Picture 8" descr="WSPC0377"/>
          <p:cNvPicPr>
            <a:picLocks noChangeAspect="1" noChangeArrowheads="1"/>
          </p:cNvPicPr>
          <p:nvPr/>
        </p:nvPicPr>
        <p:blipFill>
          <a:blip r:embed="rId4" cstate="print"/>
          <a:srcRect/>
          <a:stretch>
            <a:fillRect/>
          </a:stretch>
        </p:blipFill>
        <p:spPr bwMode="auto">
          <a:xfrm>
            <a:off x="1589314" y="5138062"/>
            <a:ext cx="2076450" cy="1552575"/>
          </a:xfrm>
          <a:prstGeom prst="rect">
            <a:avLst/>
          </a:prstGeom>
          <a:noFill/>
        </p:spPr>
      </p:pic>
      <p:pic>
        <p:nvPicPr>
          <p:cNvPr id="4098" name="Picture 9" descr="WSPC0457"/>
          <p:cNvPicPr>
            <a:picLocks noChangeAspect="1" noChangeArrowheads="1"/>
          </p:cNvPicPr>
          <p:nvPr/>
        </p:nvPicPr>
        <p:blipFill>
          <a:blip r:embed="rId5" cstate="print"/>
          <a:srcRect/>
          <a:stretch>
            <a:fillRect/>
          </a:stretch>
        </p:blipFill>
        <p:spPr bwMode="auto">
          <a:xfrm>
            <a:off x="3897083" y="5133980"/>
            <a:ext cx="2066925" cy="1552575"/>
          </a:xfrm>
          <a:prstGeom prst="rect">
            <a:avLst/>
          </a:prstGeom>
          <a:noFill/>
        </p:spPr>
      </p:pic>
      <p:pic>
        <p:nvPicPr>
          <p:cNvPr id="4097" name="Picture 10" descr="WSPC0562"/>
          <p:cNvPicPr>
            <a:picLocks noChangeAspect="1" noChangeArrowheads="1"/>
          </p:cNvPicPr>
          <p:nvPr/>
        </p:nvPicPr>
        <p:blipFill>
          <a:blip r:embed="rId6" cstate="print"/>
          <a:srcRect/>
          <a:stretch>
            <a:fillRect/>
          </a:stretch>
        </p:blipFill>
        <p:spPr bwMode="auto">
          <a:xfrm>
            <a:off x="6215742" y="5129900"/>
            <a:ext cx="2066925" cy="1552575"/>
          </a:xfrm>
          <a:prstGeom prst="rect">
            <a:avLst/>
          </a:prstGeom>
          <a:noFill/>
        </p:spPr>
      </p:pic>
      <p:sp>
        <p:nvSpPr>
          <p:cNvPr id="410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4101" name="Rectangle 5"/>
          <p:cNvSpPr>
            <a:spLocks noChangeArrowheads="1"/>
          </p:cNvSpPr>
          <p:nvPr/>
        </p:nvSpPr>
        <p:spPr bwMode="auto">
          <a:xfrm>
            <a:off x="0" y="51149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 name="TextBox 7"/>
          <p:cNvSpPr txBox="1"/>
          <p:nvPr/>
        </p:nvSpPr>
        <p:spPr>
          <a:xfrm rot="10800000">
            <a:off x="184562" y="-31174"/>
            <a:ext cx="553998" cy="6556663"/>
          </a:xfrm>
          <a:prstGeom prst="rect">
            <a:avLst/>
          </a:prstGeom>
          <a:noFill/>
        </p:spPr>
        <p:txBody>
          <a:bodyPr vert="eaVert" wrap="square" rtlCol="0">
            <a:spAutoFit/>
          </a:bodyPr>
          <a:lstStyle/>
          <a:p>
            <a:r>
              <a:rPr lang="en-US" sz="2400" dirty="0" smtClean="0">
                <a:solidFill>
                  <a:schemeClr val="tx2">
                    <a:lumMod val="60000"/>
                    <a:lumOff val="40000"/>
                  </a:schemeClr>
                </a:solidFill>
              </a:rPr>
              <a:t>Crop Condition and Water Use Monitoring</a:t>
            </a:r>
            <a:endParaRPr lang="en-US" sz="2400" dirty="0">
              <a:solidFill>
                <a:schemeClr val="tx2">
                  <a:lumMod val="60000"/>
                  <a:lumOff val="40000"/>
                </a:schemeClr>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Grape Yield Estimation</a:t>
            </a:r>
            <a:endParaRPr lang="en-US" dirty="0"/>
          </a:p>
        </p:txBody>
      </p:sp>
      <p:grpSp>
        <p:nvGrpSpPr>
          <p:cNvPr id="7" name="Group 6"/>
          <p:cNvGrpSpPr/>
          <p:nvPr/>
        </p:nvGrpSpPr>
        <p:grpSpPr>
          <a:xfrm>
            <a:off x="6130878" y="1472207"/>
            <a:ext cx="2179596" cy="4722498"/>
            <a:chOff x="548934" y="76200"/>
            <a:chExt cx="4233888" cy="6400800"/>
          </a:xfrm>
        </p:grpSpPr>
        <p:pic>
          <p:nvPicPr>
            <p:cNvPr id="8" name="Picture 7" descr="yield_2013.jpg"/>
            <p:cNvPicPr>
              <a:picLocks noChangeAspect="1"/>
            </p:cNvPicPr>
            <p:nvPr/>
          </p:nvPicPr>
          <p:blipFill>
            <a:blip r:embed="rId3" cstate="print"/>
            <a:stretch>
              <a:fillRect/>
            </a:stretch>
          </p:blipFill>
          <p:spPr>
            <a:xfrm>
              <a:off x="2785492" y="76200"/>
              <a:ext cx="1997330" cy="6400800"/>
            </a:xfrm>
            <a:prstGeom prst="rect">
              <a:avLst/>
            </a:prstGeom>
          </p:spPr>
        </p:pic>
        <p:pic>
          <p:nvPicPr>
            <p:cNvPr id="10" name="Picture 9" descr="mac_color_ramp.jpg"/>
            <p:cNvPicPr>
              <a:picLocks noChangeAspect="1"/>
            </p:cNvPicPr>
            <p:nvPr/>
          </p:nvPicPr>
          <p:blipFill>
            <a:blip r:embed="rId4" cstate="print"/>
            <a:stretch>
              <a:fillRect/>
            </a:stretch>
          </p:blipFill>
          <p:spPr>
            <a:xfrm rot="16200000">
              <a:off x="-209038" y="2686559"/>
              <a:ext cx="4298630" cy="539055"/>
            </a:xfrm>
            <a:prstGeom prst="rect">
              <a:avLst/>
            </a:prstGeom>
          </p:spPr>
        </p:pic>
        <p:sp>
          <p:nvSpPr>
            <p:cNvPr id="11" name="TextBox 10"/>
            <p:cNvSpPr txBox="1"/>
            <p:nvPr/>
          </p:nvSpPr>
          <p:spPr>
            <a:xfrm rot="10800000">
              <a:off x="1969989" y="728498"/>
              <a:ext cx="896787" cy="4350811"/>
            </a:xfrm>
            <a:prstGeom prst="rect">
              <a:avLst/>
            </a:prstGeom>
            <a:noFill/>
          </p:spPr>
          <p:txBody>
            <a:bodyPr vert="eaVert" wrap="square" rtlCol="0">
              <a:spAutoFit/>
            </a:bodyPr>
            <a:lstStyle/>
            <a:p>
              <a:r>
                <a:rPr lang="en-US" dirty="0" smtClean="0"/>
                <a:t>5	10	15	20</a:t>
              </a:r>
              <a:endParaRPr lang="en-US" dirty="0"/>
            </a:p>
          </p:txBody>
        </p:sp>
        <p:sp>
          <p:nvSpPr>
            <p:cNvPr id="13" name="TextBox 12"/>
            <p:cNvSpPr txBox="1"/>
            <p:nvPr/>
          </p:nvSpPr>
          <p:spPr>
            <a:xfrm>
              <a:off x="548934" y="5979453"/>
              <a:ext cx="1220401" cy="369331"/>
            </a:xfrm>
            <a:prstGeom prst="rect">
              <a:avLst/>
            </a:prstGeom>
            <a:noFill/>
          </p:spPr>
          <p:txBody>
            <a:bodyPr wrap="none" rtlCol="0">
              <a:spAutoFit/>
            </a:bodyPr>
            <a:lstStyle/>
            <a:p>
              <a:r>
                <a:rPr lang="en-US" dirty="0" smtClean="0"/>
                <a:t>(tons/acre)</a:t>
              </a:r>
              <a:endParaRPr lang="en-US" dirty="0"/>
            </a:p>
          </p:txBody>
        </p:sp>
      </p:grpSp>
      <p:pic>
        <p:nvPicPr>
          <p:cNvPr id="14" name="Picture 13"/>
          <p:cNvPicPr/>
          <p:nvPr/>
        </p:nvPicPr>
        <p:blipFill>
          <a:blip r:embed="rId5" cstate="print"/>
          <a:srcRect/>
          <a:stretch>
            <a:fillRect/>
          </a:stretch>
        </p:blipFill>
        <p:spPr bwMode="auto">
          <a:xfrm>
            <a:off x="1842745" y="1558720"/>
            <a:ext cx="3931920" cy="2341572"/>
          </a:xfrm>
          <a:prstGeom prst="rect">
            <a:avLst/>
          </a:prstGeom>
          <a:noFill/>
        </p:spPr>
      </p:pic>
      <p:pic>
        <p:nvPicPr>
          <p:cNvPr id="15" name="Picture 14"/>
          <p:cNvPicPr/>
          <p:nvPr/>
        </p:nvPicPr>
        <p:blipFill>
          <a:blip r:embed="rId6" cstate="print"/>
          <a:srcRect/>
          <a:stretch>
            <a:fillRect/>
          </a:stretch>
        </p:blipFill>
        <p:spPr bwMode="auto">
          <a:xfrm>
            <a:off x="1847549" y="4141269"/>
            <a:ext cx="3900132" cy="2161560"/>
          </a:xfrm>
          <a:prstGeom prst="rect">
            <a:avLst/>
          </a:prstGeom>
          <a:noFill/>
        </p:spPr>
      </p:pic>
      <p:sp>
        <p:nvSpPr>
          <p:cNvPr id="12" name="TextBox 11"/>
          <p:cNvSpPr txBox="1"/>
          <p:nvPr/>
        </p:nvSpPr>
        <p:spPr>
          <a:xfrm rot="10800000">
            <a:off x="184562" y="-31174"/>
            <a:ext cx="553998" cy="6556663"/>
          </a:xfrm>
          <a:prstGeom prst="rect">
            <a:avLst/>
          </a:prstGeom>
          <a:noFill/>
        </p:spPr>
        <p:txBody>
          <a:bodyPr vert="eaVert" wrap="square" rtlCol="0">
            <a:spAutoFit/>
          </a:bodyPr>
          <a:lstStyle/>
          <a:p>
            <a:r>
              <a:rPr lang="en-US" sz="2400" dirty="0" smtClean="0">
                <a:solidFill>
                  <a:schemeClr val="tx2">
                    <a:lumMod val="60000"/>
                    <a:lumOff val="40000"/>
                  </a:schemeClr>
                </a:solidFill>
              </a:rPr>
              <a:t>Crop Condition and Water Use Monitoring</a:t>
            </a:r>
            <a:endParaRPr lang="en-US" sz="2400" dirty="0">
              <a:solidFill>
                <a:schemeClr val="tx2">
                  <a:lumMod val="60000"/>
                  <a:lumOff val="40000"/>
                </a:schemeClr>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14151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n_site_tower_lookingW2.jpg"/>
          <p:cNvPicPr>
            <a:picLocks noChangeAspect="1"/>
          </p:cNvPicPr>
          <p:nvPr/>
        </p:nvPicPr>
        <p:blipFill>
          <a:blip r:embed="rId3" cstate="print"/>
          <a:stretch>
            <a:fillRect/>
          </a:stretch>
        </p:blipFill>
        <p:spPr>
          <a:xfrm>
            <a:off x="149392" y="1667332"/>
            <a:ext cx="2441408" cy="1831056"/>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152400" y="1632857"/>
            <a:ext cx="2438400" cy="369332"/>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800" dirty="0" smtClean="0">
                <a:solidFill>
                  <a:schemeClr val="bg1"/>
                </a:solidFill>
                <a:latin typeface="Calibri" pitchFamily="34" charset="0"/>
              </a:rPr>
              <a:t>Site 1: 8-year Pinot Noir</a:t>
            </a:r>
            <a:endParaRPr lang="en-US" sz="1800" dirty="0">
              <a:solidFill>
                <a:schemeClr val="bg1"/>
              </a:solidFill>
              <a:latin typeface="Calibri" pitchFamily="34" charset="0"/>
            </a:endParaRPr>
          </a:p>
        </p:txBody>
      </p:sp>
      <p:grpSp>
        <p:nvGrpSpPr>
          <p:cNvPr id="2" name="Group 21"/>
          <p:cNvGrpSpPr/>
          <p:nvPr/>
        </p:nvGrpSpPr>
        <p:grpSpPr>
          <a:xfrm>
            <a:off x="152400" y="4187594"/>
            <a:ext cx="2438400" cy="1832206"/>
            <a:chOff x="3665519" y="3776353"/>
            <a:chExt cx="3340924" cy="2505694"/>
          </a:xfrm>
          <a:effectLst/>
        </p:grpSpPr>
        <p:pic>
          <p:nvPicPr>
            <p:cNvPr id="8" name="Picture 7" descr="s_site_tower_lookingW2.jpg"/>
            <p:cNvPicPr>
              <a:picLocks noChangeAspect="1"/>
            </p:cNvPicPr>
            <p:nvPr/>
          </p:nvPicPr>
          <p:blipFill>
            <a:blip r:embed="rId4" cstate="print"/>
            <a:stretch>
              <a:fillRect/>
            </a:stretch>
          </p:blipFill>
          <p:spPr>
            <a:xfrm>
              <a:off x="3665519" y="3776353"/>
              <a:ext cx="3340924" cy="2505694"/>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3819884" y="3784270"/>
              <a:ext cx="2465246" cy="376233"/>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800" dirty="0" smtClean="0">
                  <a:solidFill>
                    <a:schemeClr val="bg1"/>
                  </a:solidFill>
                  <a:latin typeface="Calibri" pitchFamily="34" charset="0"/>
                </a:rPr>
                <a:t>Site 2: 5-year Pinot Noir</a:t>
              </a:r>
              <a:endParaRPr lang="en-US" sz="1800" dirty="0">
                <a:solidFill>
                  <a:schemeClr val="bg1"/>
                </a:solidFill>
                <a:latin typeface="Calibri" pitchFamily="34" charset="0"/>
              </a:endParaRPr>
            </a:p>
          </p:txBody>
        </p:sp>
      </p:grpSp>
      <p:pic>
        <p:nvPicPr>
          <p:cNvPr id="10" name="Picture 9"/>
          <p:cNvPicPr/>
          <p:nvPr/>
        </p:nvPicPr>
        <p:blipFill>
          <a:blip r:embed="rId5" cstate="print"/>
          <a:srcRect t="6154"/>
          <a:stretch>
            <a:fillRect/>
          </a:stretch>
        </p:blipFill>
        <p:spPr bwMode="auto">
          <a:xfrm>
            <a:off x="2667000" y="1219200"/>
            <a:ext cx="6405687" cy="4648200"/>
          </a:xfrm>
          <a:prstGeom prst="rect">
            <a:avLst/>
          </a:prstGeom>
          <a:noFill/>
        </p:spPr>
      </p:pic>
      <p:sp>
        <p:nvSpPr>
          <p:cNvPr id="12" name="Title 1"/>
          <p:cNvSpPr>
            <a:spLocks noGrp="1"/>
          </p:cNvSpPr>
          <p:nvPr>
            <p:ph type="title"/>
          </p:nvPr>
        </p:nvSpPr>
        <p:spPr>
          <a:xfrm>
            <a:off x="169683" y="57346"/>
            <a:ext cx="8823489" cy="1143000"/>
          </a:xfrm>
        </p:spPr>
        <p:txBody>
          <a:bodyPr>
            <a:normAutofit/>
          </a:bodyPr>
          <a:lstStyle/>
          <a:p>
            <a:pPr algn="ctr"/>
            <a:r>
              <a:rPr lang="en-US" sz="2800" b="1" dirty="0" smtClean="0">
                <a:solidFill>
                  <a:schemeClr val="accent5"/>
                </a:solidFill>
              </a:rPr>
              <a:t>Estimate Grape Yield at Gallo Vineyards </a:t>
            </a:r>
            <a:r>
              <a:rPr lang="en-US" sz="2800" b="1" dirty="0">
                <a:solidFill>
                  <a:schemeClr val="accent5"/>
                </a:solidFill>
              </a:rPr>
              <a:t>(</a:t>
            </a:r>
            <a:r>
              <a:rPr lang="en-US" sz="2800" b="1" dirty="0" smtClean="0">
                <a:solidFill>
                  <a:schemeClr val="accent5"/>
                </a:solidFill>
              </a:rPr>
              <a:t>Lodi ,CA) using Landsat and MODIS Data Products</a:t>
            </a:r>
            <a:endParaRPr lang="en-US" sz="2800" b="1" dirty="0">
              <a:solidFill>
                <a:schemeClr val="accent5"/>
              </a:solidFill>
            </a:endParaRPr>
          </a:p>
        </p:txBody>
      </p:sp>
      <p:sp>
        <p:nvSpPr>
          <p:cNvPr id="13" name="TextBox 12"/>
          <p:cNvSpPr txBox="1"/>
          <p:nvPr/>
        </p:nvSpPr>
        <p:spPr>
          <a:xfrm>
            <a:off x="5486400" y="3657600"/>
            <a:ext cx="1220399" cy="369332"/>
          </a:xfrm>
          <a:prstGeom prst="rect">
            <a:avLst/>
          </a:prstGeom>
          <a:noFill/>
        </p:spPr>
        <p:txBody>
          <a:bodyPr wrap="none" rtlCol="0">
            <a:spAutoFit/>
          </a:bodyPr>
          <a:lstStyle/>
          <a:p>
            <a:r>
              <a:rPr lang="en-US" dirty="0" smtClean="0"/>
              <a:t>(tons/acre)</a:t>
            </a:r>
            <a:endParaRPr lang="en-US" dirty="0"/>
          </a:p>
        </p:txBody>
      </p:sp>
      <p:sp>
        <p:nvSpPr>
          <p:cNvPr id="14" name="TextBox 13"/>
          <p:cNvSpPr txBox="1"/>
          <p:nvPr/>
        </p:nvSpPr>
        <p:spPr>
          <a:xfrm>
            <a:off x="2895600" y="4114800"/>
            <a:ext cx="6541984" cy="338554"/>
          </a:xfrm>
          <a:prstGeom prst="rect">
            <a:avLst/>
          </a:prstGeom>
          <a:noFill/>
        </p:spPr>
        <p:txBody>
          <a:bodyPr wrap="none" rtlCol="0">
            <a:spAutoFit/>
          </a:bodyPr>
          <a:lstStyle/>
          <a:p>
            <a:r>
              <a:rPr lang="en-US" sz="1600" b="1" dirty="0" smtClean="0"/>
              <a:t>               measured yield                 predicted yield (Landsat 30m)</a:t>
            </a:r>
            <a:endParaRPr lang="en-US" sz="1600" b="1" dirty="0"/>
          </a:p>
        </p:txBody>
      </p:sp>
      <p:sp>
        <p:nvSpPr>
          <p:cNvPr id="16" name="TextBox 15"/>
          <p:cNvSpPr txBox="1"/>
          <p:nvPr/>
        </p:nvSpPr>
        <p:spPr>
          <a:xfrm>
            <a:off x="2971800" y="5791200"/>
            <a:ext cx="6248400" cy="1292662"/>
          </a:xfrm>
          <a:prstGeom prst="rect">
            <a:avLst/>
          </a:prstGeom>
          <a:noFill/>
        </p:spPr>
        <p:txBody>
          <a:bodyPr wrap="square" rtlCol="0">
            <a:spAutoFit/>
          </a:bodyPr>
          <a:lstStyle/>
          <a:p>
            <a:pPr>
              <a:buFont typeface="Wingdings" pitchFamily="2" charset="2"/>
              <a:buChar char="q"/>
            </a:pPr>
            <a:r>
              <a:rPr lang="en-US" sz="1600" dirty="0" smtClean="0"/>
              <a:t>Grape yield depends on vine condition and management (e.g. pruning)</a:t>
            </a:r>
          </a:p>
          <a:p>
            <a:pPr>
              <a:buFont typeface="Wingdings" pitchFamily="2" charset="2"/>
              <a:buChar char="q"/>
            </a:pPr>
            <a:r>
              <a:rPr lang="en-US" sz="1600" dirty="0" smtClean="0"/>
              <a:t>Yield is harder to estimate but spatial variability are correlated to remote sensing observations</a:t>
            </a:r>
          </a:p>
          <a:p>
            <a:pPr>
              <a:buFont typeface="Wingdings" pitchFamily="2" charset="2"/>
              <a:buChar char="q"/>
            </a:pPr>
            <a:r>
              <a:rPr lang="en-US" sz="1600" dirty="0" smtClean="0"/>
              <a:t>Possible to predict yield with the help of limited field measurements</a:t>
            </a:r>
          </a:p>
          <a:p>
            <a:r>
              <a:rPr lang="en-US" sz="1400" dirty="0" smtClean="0"/>
              <a:t>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3915" y="-174176"/>
            <a:ext cx="2924636" cy="1143000"/>
          </a:xfrm>
        </p:spPr>
        <p:txBody>
          <a:bodyPr>
            <a:normAutofit/>
          </a:bodyPr>
          <a:lstStyle/>
          <a:p>
            <a:r>
              <a:rPr lang="en-US" sz="5400" dirty="0" smtClean="0"/>
              <a:t>Summary</a:t>
            </a:r>
            <a:endParaRPr lang="en-US" sz="5400" dirty="0"/>
          </a:p>
        </p:txBody>
      </p:sp>
      <p:sp>
        <p:nvSpPr>
          <p:cNvPr id="6" name="TextBox 5"/>
          <p:cNvSpPr txBox="1"/>
          <p:nvPr/>
        </p:nvSpPr>
        <p:spPr>
          <a:xfrm>
            <a:off x="2321805" y="6433498"/>
            <a:ext cx="4807726" cy="307777"/>
          </a:xfrm>
          <a:prstGeom prst="rect">
            <a:avLst/>
          </a:prstGeom>
          <a:noFill/>
        </p:spPr>
        <p:txBody>
          <a:bodyPr wrap="none" rtlCol="0">
            <a:spAutoFit/>
          </a:bodyPr>
          <a:lstStyle/>
          <a:p>
            <a:r>
              <a:rPr lang="en-US" sz="1400" b="1" i="1" dirty="0" smtClean="0">
                <a:effectLst>
                  <a:outerShdw blurRad="38100" dist="38100" dir="2700000" algn="tl">
                    <a:srgbClr val="000000">
                      <a:alpha val="43137"/>
                    </a:srgbClr>
                  </a:outerShdw>
                </a:effectLst>
                <a:latin typeface="Century Gothic" pitchFamily="34" charset="0"/>
              </a:rPr>
              <a:t>USDA is an equal opportunity provider and employer.</a:t>
            </a:r>
            <a:endParaRPr lang="en-US" sz="1400" b="1" i="1" dirty="0">
              <a:effectLst>
                <a:outerShdw blurRad="38100" dist="38100" dir="2700000" algn="tl">
                  <a:srgbClr val="000000">
                    <a:alpha val="43137"/>
                  </a:srgbClr>
                </a:outerShdw>
              </a:effectLst>
              <a:latin typeface="Century Gothic" pitchFamily="34" charset="0"/>
            </a:endParaRPr>
          </a:p>
        </p:txBody>
      </p:sp>
      <p:grpSp>
        <p:nvGrpSpPr>
          <p:cNvPr id="9" name="Group 21"/>
          <p:cNvGrpSpPr/>
          <p:nvPr/>
        </p:nvGrpSpPr>
        <p:grpSpPr>
          <a:xfrm>
            <a:off x="1442289" y="997302"/>
            <a:ext cx="7766919" cy="4037003"/>
            <a:chOff x="1075867" y="409477"/>
            <a:chExt cx="7766919" cy="4037003"/>
          </a:xfrm>
        </p:grpSpPr>
        <p:sp>
          <p:nvSpPr>
            <p:cNvPr id="10" name="Text Box 4"/>
            <p:cNvSpPr txBox="1">
              <a:spLocks noChangeArrowheads="1"/>
            </p:cNvSpPr>
            <p:nvPr/>
          </p:nvSpPr>
          <p:spPr bwMode="auto">
            <a:xfrm>
              <a:off x="1075867" y="409477"/>
              <a:ext cx="3785011" cy="584775"/>
            </a:xfrm>
            <a:prstGeom prst="rect">
              <a:avLst/>
            </a:prstGeom>
            <a:noFill/>
            <a:ln w="9525">
              <a:noFill/>
              <a:miter lim="800000"/>
              <a:headEnd/>
              <a:tailEnd/>
            </a:ln>
            <a:effectLst/>
          </p:spPr>
          <p:txBody>
            <a:bodyPr wrap="none">
              <a:spAutoFit/>
            </a:bodyPr>
            <a:lstStyle/>
            <a:p>
              <a:pPr eaLnBrk="1" hangingPunct="1">
                <a:defRPr/>
              </a:pPr>
              <a:r>
                <a:rPr lang="en-US" sz="3200" b="1" i="1" dirty="0" smtClean="0">
                  <a:solidFill>
                    <a:srgbClr val="2A547E"/>
                  </a:solidFill>
                  <a:latin typeface="Century Gothic" pitchFamily="34" charset="0"/>
                </a:rPr>
                <a:t>Integrated System</a:t>
              </a:r>
            </a:p>
          </p:txBody>
        </p:sp>
        <p:sp>
          <p:nvSpPr>
            <p:cNvPr id="11" name="Text Box 4"/>
            <p:cNvSpPr txBox="1">
              <a:spLocks noChangeArrowheads="1"/>
            </p:cNvSpPr>
            <p:nvPr/>
          </p:nvSpPr>
          <p:spPr bwMode="auto">
            <a:xfrm>
              <a:off x="1508408" y="989123"/>
              <a:ext cx="7334378" cy="3457357"/>
            </a:xfrm>
            <a:prstGeom prst="rect">
              <a:avLst/>
            </a:prstGeom>
            <a:noFill/>
            <a:ln w="9525">
              <a:noFill/>
              <a:miter lim="800000"/>
              <a:headEnd/>
              <a:tailEnd/>
            </a:ln>
            <a:effectLst/>
          </p:spPr>
          <p:txBody>
            <a:bodyPr wrap="square">
              <a:spAutoFit/>
            </a:bodyPr>
            <a:lstStyle/>
            <a:p>
              <a:pPr eaLnBrk="1" hangingPunct="1">
                <a:spcAft>
                  <a:spcPts val="1200"/>
                </a:spcAft>
                <a:defRPr/>
              </a:pPr>
              <a:r>
                <a:rPr lang="en-US" sz="2200" dirty="0" smtClean="0">
                  <a:solidFill>
                    <a:srgbClr val="2A547E"/>
                  </a:solidFill>
                  <a:latin typeface="Century Gothic" pitchFamily="34" charset="0"/>
                </a:rPr>
                <a:t>STARFM data fusion</a:t>
              </a:r>
            </a:p>
            <a:p>
              <a:pPr eaLnBrk="1" hangingPunct="1">
                <a:spcAft>
                  <a:spcPts val="1600"/>
                </a:spcAft>
                <a:defRPr/>
              </a:pPr>
              <a:r>
                <a:rPr lang="en-US" sz="2200" dirty="0" smtClean="0">
                  <a:solidFill>
                    <a:srgbClr val="2A547E"/>
                  </a:solidFill>
                  <a:latin typeface="Century Gothic" pitchFamily="34" charset="0"/>
                </a:rPr>
                <a:t>DMS TIR image sharpener</a:t>
              </a:r>
            </a:p>
            <a:p>
              <a:pPr eaLnBrk="1" hangingPunct="1">
                <a:spcAft>
                  <a:spcPts val="1600"/>
                </a:spcAft>
                <a:defRPr/>
              </a:pPr>
              <a:r>
                <a:rPr lang="en-US" sz="2200" dirty="0" smtClean="0">
                  <a:solidFill>
                    <a:srgbClr val="2A547E"/>
                  </a:solidFill>
                  <a:latin typeface="Century Gothic" pitchFamily="34" charset="0"/>
                </a:rPr>
                <a:t>ALEXI/</a:t>
              </a:r>
              <a:r>
                <a:rPr lang="en-US" sz="2200" dirty="0" err="1" smtClean="0">
                  <a:solidFill>
                    <a:srgbClr val="2A547E"/>
                  </a:solidFill>
                  <a:latin typeface="Century Gothic" pitchFamily="34" charset="0"/>
                </a:rPr>
                <a:t>DisALEXI</a:t>
              </a:r>
              <a:r>
                <a:rPr lang="en-US" sz="2200" dirty="0" smtClean="0">
                  <a:solidFill>
                    <a:srgbClr val="2A547E"/>
                  </a:solidFill>
                  <a:latin typeface="Century Gothic" pitchFamily="34" charset="0"/>
                </a:rPr>
                <a:t> ET modeling</a:t>
              </a:r>
            </a:p>
            <a:p>
              <a:pPr eaLnBrk="1" hangingPunct="1">
                <a:spcAft>
                  <a:spcPts val="1600"/>
                </a:spcAft>
                <a:defRPr/>
              </a:pPr>
              <a:r>
                <a:rPr lang="en-US" sz="2200" dirty="0" smtClean="0">
                  <a:solidFill>
                    <a:srgbClr val="2A547E"/>
                  </a:solidFill>
                  <a:latin typeface="Century Gothic" pitchFamily="34" charset="0"/>
                </a:rPr>
                <a:t>LAI, </a:t>
              </a:r>
              <a:r>
                <a:rPr lang="en-US" sz="2200" dirty="0" err="1" smtClean="0">
                  <a:solidFill>
                    <a:srgbClr val="2A547E"/>
                  </a:solidFill>
                  <a:latin typeface="Century Gothic" pitchFamily="34" charset="0"/>
                </a:rPr>
                <a:t>Phenology</a:t>
              </a:r>
              <a:r>
                <a:rPr lang="en-US" sz="2200" dirty="0" smtClean="0">
                  <a:solidFill>
                    <a:srgbClr val="2A547E"/>
                  </a:solidFill>
                  <a:latin typeface="Century Gothic" pitchFamily="34" charset="0"/>
                </a:rPr>
                <a:t> …</a:t>
              </a:r>
            </a:p>
            <a:p>
              <a:pPr eaLnBrk="1" hangingPunct="1">
                <a:spcAft>
                  <a:spcPts val="1600"/>
                </a:spcAft>
                <a:defRPr/>
              </a:pPr>
              <a:endParaRPr lang="en-US" dirty="0" smtClean="0">
                <a:solidFill>
                  <a:srgbClr val="2A547E"/>
                </a:solidFill>
                <a:latin typeface="Century Gothic" pitchFamily="34" charset="0"/>
              </a:endParaRPr>
            </a:p>
            <a:p>
              <a:pPr eaLnBrk="1" hangingPunct="1">
                <a:spcAft>
                  <a:spcPts val="1600"/>
                </a:spcAft>
                <a:defRPr/>
              </a:pPr>
              <a:endParaRPr lang="en-US" dirty="0" smtClean="0">
                <a:solidFill>
                  <a:srgbClr val="2A547E"/>
                </a:solidFill>
                <a:latin typeface="Century Gothic" pitchFamily="34" charset="0"/>
              </a:endParaRPr>
            </a:p>
            <a:p>
              <a:pPr eaLnBrk="1" hangingPunct="1">
                <a:spcAft>
                  <a:spcPts val="1600"/>
                </a:spcAft>
                <a:defRPr/>
              </a:pPr>
              <a:endParaRPr lang="en-US" dirty="0">
                <a:solidFill>
                  <a:srgbClr val="2A547E"/>
                </a:solidFill>
                <a:latin typeface="Century Gothic" pitchFamily="34" charset="0"/>
              </a:endParaRPr>
            </a:p>
          </p:txBody>
        </p:sp>
        <p:sp>
          <p:nvSpPr>
            <p:cNvPr id="12" name="Oval 11"/>
            <p:cNvSpPr>
              <a:spLocks noChangeAspect="1"/>
            </p:cNvSpPr>
            <p:nvPr/>
          </p:nvSpPr>
          <p:spPr bwMode="auto">
            <a:xfrm>
              <a:off x="1354878" y="1153878"/>
              <a:ext cx="113659" cy="113659"/>
            </a:xfrm>
            <a:prstGeom prst="ellipse">
              <a:avLst/>
            </a:prstGeom>
            <a:solidFill>
              <a:srgbClr val="336699"/>
            </a:solidFill>
            <a:ln w="12700" cap="flat" cmpd="sng" algn="ctr">
              <a:noFill/>
              <a:prstDash val="solid"/>
              <a:round/>
              <a:headEnd type="none" w="sm" len="sm"/>
              <a:tailEnd type="none" w="sm" len="sm"/>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entury Schoolbook" pitchFamily="18" charset="0"/>
              </a:endParaRPr>
            </a:p>
          </p:txBody>
        </p:sp>
        <p:sp>
          <p:nvSpPr>
            <p:cNvPr id="13" name="Oval 12"/>
            <p:cNvSpPr>
              <a:spLocks noChangeAspect="1"/>
            </p:cNvSpPr>
            <p:nvPr/>
          </p:nvSpPr>
          <p:spPr bwMode="auto">
            <a:xfrm>
              <a:off x="1354878" y="1645474"/>
              <a:ext cx="113659" cy="113659"/>
            </a:xfrm>
            <a:prstGeom prst="ellipse">
              <a:avLst/>
            </a:prstGeom>
            <a:solidFill>
              <a:srgbClr val="336699"/>
            </a:solidFill>
            <a:ln w="12700" cap="flat" cmpd="sng" algn="ctr">
              <a:noFill/>
              <a:prstDash val="solid"/>
              <a:round/>
              <a:headEnd type="none" w="sm" len="sm"/>
              <a:tailEnd type="none" w="sm" len="sm"/>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entury Schoolbook" pitchFamily="18" charset="0"/>
              </a:endParaRPr>
            </a:p>
          </p:txBody>
        </p:sp>
        <p:sp>
          <p:nvSpPr>
            <p:cNvPr id="14" name="Oval 13"/>
            <p:cNvSpPr>
              <a:spLocks noChangeAspect="1"/>
            </p:cNvSpPr>
            <p:nvPr/>
          </p:nvSpPr>
          <p:spPr bwMode="auto">
            <a:xfrm>
              <a:off x="1354878" y="2168376"/>
              <a:ext cx="113659" cy="113659"/>
            </a:xfrm>
            <a:prstGeom prst="ellipse">
              <a:avLst/>
            </a:prstGeom>
            <a:solidFill>
              <a:srgbClr val="336699"/>
            </a:solidFill>
            <a:ln w="12700" cap="flat" cmpd="sng" algn="ctr">
              <a:noFill/>
              <a:prstDash val="solid"/>
              <a:round/>
              <a:headEnd type="none" w="sm" len="sm"/>
              <a:tailEnd type="none" w="sm" len="sm"/>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entury Schoolbook" pitchFamily="18" charset="0"/>
              </a:endParaRPr>
            </a:p>
          </p:txBody>
        </p:sp>
      </p:grpSp>
      <p:sp>
        <p:nvSpPr>
          <p:cNvPr id="17" name="Oval 16"/>
          <p:cNvSpPr>
            <a:spLocks noChangeAspect="1"/>
          </p:cNvSpPr>
          <p:nvPr/>
        </p:nvSpPr>
        <p:spPr bwMode="auto">
          <a:xfrm>
            <a:off x="1721300" y="3289601"/>
            <a:ext cx="113659" cy="113659"/>
          </a:xfrm>
          <a:prstGeom prst="ellipse">
            <a:avLst/>
          </a:prstGeom>
          <a:solidFill>
            <a:srgbClr val="336699"/>
          </a:solidFill>
          <a:ln w="12700" cap="flat" cmpd="sng" algn="ctr">
            <a:noFill/>
            <a:prstDash val="solid"/>
            <a:round/>
            <a:headEnd type="none" w="sm" len="sm"/>
            <a:tailEnd type="none" w="sm" len="sm"/>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entury Schoolbook" pitchFamily="18" charset="0"/>
            </a:endParaRPr>
          </a:p>
        </p:txBody>
      </p:sp>
      <p:grpSp>
        <p:nvGrpSpPr>
          <p:cNvPr id="18" name="Group 23"/>
          <p:cNvGrpSpPr/>
          <p:nvPr/>
        </p:nvGrpSpPr>
        <p:grpSpPr>
          <a:xfrm>
            <a:off x="1374929" y="3709239"/>
            <a:ext cx="7837126" cy="3823437"/>
            <a:chOff x="1075867" y="2926584"/>
            <a:chExt cx="7837126" cy="3823437"/>
          </a:xfrm>
        </p:grpSpPr>
        <p:sp>
          <p:nvSpPr>
            <p:cNvPr id="19" name="Text Box 4"/>
            <p:cNvSpPr txBox="1">
              <a:spLocks noChangeArrowheads="1"/>
            </p:cNvSpPr>
            <p:nvPr/>
          </p:nvSpPr>
          <p:spPr bwMode="auto">
            <a:xfrm>
              <a:off x="1578615" y="3056702"/>
              <a:ext cx="7334378" cy="3693319"/>
            </a:xfrm>
            <a:prstGeom prst="rect">
              <a:avLst/>
            </a:prstGeom>
            <a:noFill/>
            <a:ln w="9525">
              <a:noFill/>
              <a:miter lim="800000"/>
              <a:headEnd/>
              <a:tailEnd/>
            </a:ln>
            <a:effectLst/>
          </p:spPr>
          <p:txBody>
            <a:bodyPr wrap="square">
              <a:spAutoFit/>
            </a:bodyPr>
            <a:lstStyle/>
            <a:p>
              <a:pPr eaLnBrk="1" hangingPunct="1">
                <a:spcAft>
                  <a:spcPts val="1200"/>
                </a:spcAft>
                <a:defRPr/>
              </a:pPr>
              <a:endParaRPr lang="en-US" sz="2200" dirty="0" smtClean="0">
                <a:solidFill>
                  <a:srgbClr val="2A547E"/>
                </a:solidFill>
                <a:latin typeface="Century Gothic" pitchFamily="34" charset="0"/>
              </a:endParaRPr>
            </a:p>
            <a:p>
              <a:pPr>
                <a:spcAft>
                  <a:spcPts val="1200"/>
                </a:spcAft>
                <a:defRPr/>
              </a:pPr>
              <a:r>
                <a:rPr lang="en-US" sz="2200" dirty="0" smtClean="0">
                  <a:solidFill>
                    <a:srgbClr val="2A547E"/>
                  </a:solidFill>
                  <a:latin typeface="Century Gothic" pitchFamily="34" charset="0"/>
                </a:rPr>
                <a:t>Crop phenology</a:t>
              </a:r>
            </a:p>
            <a:p>
              <a:pPr eaLnBrk="1" hangingPunct="1">
                <a:spcAft>
                  <a:spcPts val="1200"/>
                </a:spcAft>
                <a:defRPr/>
              </a:pPr>
              <a:r>
                <a:rPr lang="en-US" sz="2200" dirty="0" smtClean="0">
                  <a:solidFill>
                    <a:srgbClr val="2A547E"/>
                  </a:solidFill>
                  <a:latin typeface="Century Gothic" pitchFamily="34" charset="0"/>
                </a:rPr>
                <a:t>Daily crop water use and stress</a:t>
              </a:r>
            </a:p>
            <a:p>
              <a:pPr eaLnBrk="1" hangingPunct="1">
                <a:spcAft>
                  <a:spcPts val="1200"/>
                </a:spcAft>
                <a:defRPr/>
              </a:pPr>
              <a:r>
                <a:rPr lang="en-US" sz="2200" dirty="0" smtClean="0">
                  <a:solidFill>
                    <a:schemeClr val="accent2">
                      <a:lumMod val="75000"/>
                    </a:schemeClr>
                  </a:solidFill>
                  <a:latin typeface="Century Gothic" pitchFamily="34" charset="0"/>
                </a:rPr>
                <a:t>Drought Impact and early warning</a:t>
              </a:r>
            </a:p>
            <a:p>
              <a:pPr eaLnBrk="1" hangingPunct="1">
                <a:spcAft>
                  <a:spcPts val="1200"/>
                </a:spcAft>
                <a:defRPr/>
              </a:pPr>
              <a:r>
                <a:rPr lang="en-US" sz="2200" dirty="0" smtClean="0">
                  <a:solidFill>
                    <a:schemeClr val="accent2">
                      <a:lumMod val="75000"/>
                    </a:schemeClr>
                  </a:solidFill>
                  <a:latin typeface="Century Gothic" pitchFamily="34" charset="0"/>
                </a:rPr>
                <a:t>Yield estimation using time-series NDVI and ET (30m)</a:t>
              </a:r>
            </a:p>
            <a:p>
              <a:pPr eaLnBrk="1" hangingPunct="1">
                <a:spcAft>
                  <a:spcPts val="1200"/>
                </a:spcAft>
                <a:defRPr/>
              </a:pPr>
              <a:endParaRPr lang="en-US" dirty="0" smtClean="0">
                <a:solidFill>
                  <a:srgbClr val="2A547E"/>
                </a:solidFill>
                <a:latin typeface="Century Gothic" pitchFamily="34" charset="0"/>
              </a:endParaRPr>
            </a:p>
            <a:p>
              <a:pPr eaLnBrk="1" hangingPunct="1">
                <a:spcAft>
                  <a:spcPts val="1200"/>
                </a:spcAft>
                <a:defRPr/>
              </a:pPr>
              <a:endParaRPr lang="en-US" dirty="0" smtClean="0">
                <a:solidFill>
                  <a:srgbClr val="2A547E"/>
                </a:solidFill>
                <a:latin typeface="Century Gothic" pitchFamily="34" charset="0"/>
              </a:endParaRPr>
            </a:p>
            <a:p>
              <a:pPr eaLnBrk="1" hangingPunct="1">
                <a:spcAft>
                  <a:spcPts val="1200"/>
                </a:spcAft>
                <a:defRPr/>
              </a:pPr>
              <a:endParaRPr lang="en-US" dirty="0">
                <a:solidFill>
                  <a:srgbClr val="2A547E"/>
                </a:solidFill>
                <a:latin typeface="Century Gothic" pitchFamily="34" charset="0"/>
              </a:endParaRPr>
            </a:p>
          </p:txBody>
        </p:sp>
        <p:grpSp>
          <p:nvGrpSpPr>
            <p:cNvPr id="20" name="Group 22"/>
            <p:cNvGrpSpPr/>
            <p:nvPr/>
          </p:nvGrpSpPr>
          <p:grpSpPr>
            <a:xfrm>
              <a:off x="1075867" y="2926584"/>
              <a:ext cx="5929828" cy="1413189"/>
              <a:chOff x="1075867" y="2916074"/>
              <a:chExt cx="5929828" cy="1413189"/>
            </a:xfrm>
          </p:grpSpPr>
          <p:sp>
            <p:nvSpPr>
              <p:cNvPr id="21" name="Text Box 4"/>
              <p:cNvSpPr txBox="1">
                <a:spLocks noChangeArrowheads="1"/>
              </p:cNvSpPr>
              <p:nvPr/>
            </p:nvSpPr>
            <p:spPr bwMode="auto">
              <a:xfrm>
                <a:off x="1075867" y="2916074"/>
                <a:ext cx="5929828" cy="584775"/>
              </a:xfrm>
              <a:prstGeom prst="rect">
                <a:avLst/>
              </a:prstGeom>
              <a:noFill/>
              <a:ln w="9525">
                <a:noFill/>
                <a:miter lim="800000"/>
                <a:headEnd/>
                <a:tailEnd/>
              </a:ln>
              <a:effectLst/>
            </p:spPr>
            <p:txBody>
              <a:bodyPr wrap="none">
                <a:spAutoFit/>
              </a:bodyPr>
              <a:lstStyle/>
              <a:p>
                <a:pPr eaLnBrk="1" hangingPunct="1">
                  <a:defRPr/>
                </a:pPr>
                <a:r>
                  <a:rPr lang="en-US" sz="3200" b="1" i="1" dirty="0" smtClean="0">
                    <a:solidFill>
                      <a:srgbClr val="2A547E"/>
                    </a:solidFill>
                    <a:latin typeface="Century Gothic" pitchFamily="34" charset="0"/>
                  </a:rPr>
                  <a:t>Validation and Applications</a:t>
                </a:r>
                <a:endParaRPr lang="en-US" sz="3200" b="1" i="1" dirty="0">
                  <a:solidFill>
                    <a:srgbClr val="2A547E"/>
                  </a:solidFill>
                  <a:latin typeface="Century Gothic" pitchFamily="34" charset="0"/>
                </a:endParaRPr>
              </a:p>
            </p:txBody>
          </p:sp>
          <p:sp>
            <p:nvSpPr>
              <p:cNvPr id="23" name="Oval 22"/>
              <p:cNvSpPr>
                <a:spLocks noChangeAspect="1"/>
              </p:cNvSpPr>
              <p:nvPr/>
            </p:nvSpPr>
            <p:spPr bwMode="auto">
              <a:xfrm>
                <a:off x="1425085" y="3703460"/>
                <a:ext cx="113659" cy="113659"/>
              </a:xfrm>
              <a:prstGeom prst="ellipse">
                <a:avLst/>
              </a:prstGeom>
              <a:solidFill>
                <a:srgbClr val="336699"/>
              </a:solidFill>
              <a:ln w="12700" cap="flat" cmpd="sng" algn="ctr">
                <a:noFill/>
                <a:prstDash val="solid"/>
                <a:round/>
                <a:headEnd type="none" w="sm" len="sm"/>
                <a:tailEnd type="none" w="sm" len="sm"/>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entury Schoolbook" pitchFamily="18" charset="0"/>
                </a:endParaRPr>
              </a:p>
            </p:txBody>
          </p:sp>
          <p:sp>
            <p:nvSpPr>
              <p:cNvPr id="24" name="Oval 23"/>
              <p:cNvSpPr>
                <a:spLocks noChangeAspect="1"/>
              </p:cNvSpPr>
              <p:nvPr/>
            </p:nvSpPr>
            <p:spPr bwMode="auto">
              <a:xfrm>
                <a:off x="1425085" y="4215604"/>
                <a:ext cx="113659" cy="113659"/>
              </a:xfrm>
              <a:prstGeom prst="ellipse">
                <a:avLst/>
              </a:prstGeom>
              <a:solidFill>
                <a:srgbClr val="336699"/>
              </a:solidFill>
              <a:ln w="12700" cap="flat" cmpd="sng" algn="ctr">
                <a:noFill/>
                <a:prstDash val="solid"/>
                <a:round/>
                <a:headEnd type="none" w="sm" len="sm"/>
                <a:tailEnd type="none" w="sm" len="sm"/>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entury Schoolbook" pitchFamily="18" charset="0"/>
                </a:endParaRPr>
              </a:p>
            </p:txBody>
          </p:sp>
        </p:grpSp>
      </p:grpSp>
      <p:sp>
        <p:nvSpPr>
          <p:cNvPr id="26" name="Oval 25"/>
          <p:cNvSpPr>
            <a:spLocks noChangeAspect="1"/>
          </p:cNvSpPr>
          <p:nvPr/>
        </p:nvSpPr>
        <p:spPr bwMode="auto">
          <a:xfrm>
            <a:off x="1731073" y="5451622"/>
            <a:ext cx="113659" cy="113659"/>
          </a:xfrm>
          <a:prstGeom prst="ellipse">
            <a:avLst/>
          </a:prstGeom>
          <a:solidFill>
            <a:srgbClr val="336699"/>
          </a:solidFill>
          <a:ln w="12700" cap="flat" cmpd="sng" algn="ctr">
            <a:noFill/>
            <a:prstDash val="solid"/>
            <a:round/>
            <a:headEnd type="none" w="sm" len="sm"/>
            <a:tailEnd type="none" w="sm" len="sm"/>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entury Schoolbook" pitchFamily="18" charset="0"/>
            </a:endParaRPr>
          </a:p>
        </p:txBody>
      </p:sp>
      <p:sp>
        <p:nvSpPr>
          <p:cNvPr id="27" name="TextBox 26"/>
          <p:cNvSpPr txBox="1"/>
          <p:nvPr/>
        </p:nvSpPr>
        <p:spPr>
          <a:xfrm rot="10800000">
            <a:off x="184562" y="-31174"/>
            <a:ext cx="553998" cy="6556663"/>
          </a:xfrm>
          <a:prstGeom prst="rect">
            <a:avLst/>
          </a:prstGeom>
          <a:noFill/>
        </p:spPr>
        <p:txBody>
          <a:bodyPr vert="eaVert" wrap="square" rtlCol="0">
            <a:spAutoFit/>
          </a:bodyPr>
          <a:lstStyle/>
          <a:p>
            <a:r>
              <a:rPr lang="en-US" sz="2400" dirty="0" smtClean="0">
                <a:solidFill>
                  <a:schemeClr val="tx2">
                    <a:lumMod val="60000"/>
                    <a:lumOff val="40000"/>
                  </a:schemeClr>
                </a:solidFill>
              </a:rPr>
              <a:t>Crop Condition and Water Use Monitoring</a:t>
            </a:r>
            <a:endParaRPr lang="en-US" sz="2400" dirty="0">
              <a:solidFill>
                <a:schemeClr val="tx2">
                  <a:lumMod val="60000"/>
                  <a:lumOff val="40000"/>
                </a:schemeClr>
              </a:solidFill>
            </a:endParaRPr>
          </a:p>
        </p:txBody>
      </p:sp>
      <p:sp>
        <p:nvSpPr>
          <p:cNvPr id="22" name="Oval 21"/>
          <p:cNvSpPr>
            <a:spLocks noChangeAspect="1"/>
          </p:cNvSpPr>
          <p:nvPr/>
        </p:nvSpPr>
        <p:spPr bwMode="auto">
          <a:xfrm>
            <a:off x="1731069" y="5919716"/>
            <a:ext cx="113659" cy="113659"/>
          </a:xfrm>
          <a:prstGeom prst="ellipse">
            <a:avLst/>
          </a:prstGeom>
          <a:solidFill>
            <a:srgbClr val="336699"/>
          </a:solidFill>
          <a:ln w="12700" cap="flat" cmpd="sng" algn="ctr">
            <a:noFill/>
            <a:prstDash val="solid"/>
            <a:round/>
            <a:headEnd type="none" w="sm" len="sm"/>
            <a:tailEnd type="none" w="sm" len="sm"/>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entury Schoolbook"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1309035" y="1450550"/>
            <a:ext cx="7122696" cy="5539978"/>
          </a:xfrm>
          <a:prstGeom prst="rect">
            <a:avLst/>
          </a:prstGeom>
          <a:noFill/>
        </p:spPr>
        <p:txBody>
          <a:bodyPr wrap="square" rtlCol="0">
            <a:spAutoFit/>
          </a:bodyPr>
          <a:lstStyle/>
          <a:p>
            <a:pPr>
              <a:buFont typeface="Wingdings" pitchFamily="2" charset="2"/>
              <a:buChar char="v"/>
            </a:pPr>
            <a:r>
              <a:rPr lang="en-US" sz="2000" dirty="0" smtClean="0"/>
              <a:t> Year 1: Tools Development and System Integration</a:t>
            </a:r>
          </a:p>
          <a:p>
            <a:pPr lvl="1">
              <a:buFont typeface="Wingdings" pitchFamily="2" charset="2"/>
              <a:buChar char="v"/>
            </a:pPr>
            <a:r>
              <a:rPr lang="en-US" sz="2000" dirty="0" smtClean="0">
                <a:solidFill>
                  <a:srgbClr val="00B050"/>
                </a:solidFill>
              </a:rPr>
              <a:t> </a:t>
            </a:r>
            <a:r>
              <a:rPr lang="en-US" dirty="0" smtClean="0">
                <a:solidFill>
                  <a:srgbClr val="00B050"/>
                </a:solidFill>
              </a:rPr>
              <a:t>STARFM data fusion system automation</a:t>
            </a:r>
          </a:p>
          <a:p>
            <a:pPr lvl="1">
              <a:buFont typeface="Wingdings" pitchFamily="2" charset="2"/>
              <a:buChar char="v"/>
            </a:pPr>
            <a:r>
              <a:rPr lang="en-US" dirty="0" smtClean="0">
                <a:solidFill>
                  <a:srgbClr val="00B050"/>
                </a:solidFill>
              </a:rPr>
              <a:t> </a:t>
            </a:r>
            <a:r>
              <a:rPr lang="en-US" dirty="0" err="1" smtClean="0">
                <a:solidFill>
                  <a:srgbClr val="00B050"/>
                </a:solidFill>
              </a:rPr>
              <a:t>Evapotranspiration</a:t>
            </a:r>
            <a:r>
              <a:rPr lang="en-US" dirty="0" smtClean="0">
                <a:solidFill>
                  <a:srgbClr val="00B050"/>
                </a:solidFill>
              </a:rPr>
              <a:t> (ET) model integration and system automation</a:t>
            </a:r>
          </a:p>
          <a:p>
            <a:pPr lvl="1">
              <a:buFont typeface="Wingdings" pitchFamily="2" charset="2"/>
              <a:buChar char="v"/>
            </a:pPr>
            <a:r>
              <a:rPr lang="en-US" dirty="0" smtClean="0">
                <a:solidFill>
                  <a:srgbClr val="00B050"/>
                </a:solidFill>
              </a:rPr>
              <a:t> Crop phenology programs evaluation</a:t>
            </a:r>
          </a:p>
          <a:p>
            <a:pPr lvl="1"/>
            <a:endParaRPr lang="en-US" sz="2000" dirty="0" smtClean="0"/>
          </a:p>
          <a:p>
            <a:pPr>
              <a:buFont typeface="Wingdings" pitchFamily="2" charset="2"/>
              <a:buChar char="v"/>
            </a:pPr>
            <a:r>
              <a:rPr lang="en-US" sz="2000" dirty="0" smtClean="0"/>
              <a:t> Year 2: System Testing and Results Validation</a:t>
            </a:r>
          </a:p>
          <a:p>
            <a:pPr lvl="1">
              <a:buFont typeface="Wingdings" pitchFamily="2" charset="2"/>
              <a:buChar char="v"/>
            </a:pPr>
            <a:r>
              <a:rPr lang="en-CA" dirty="0" smtClean="0">
                <a:solidFill>
                  <a:srgbClr val="0070C0"/>
                </a:solidFill>
              </a:rPr>
              <a:t> a rain-fed agricultural area in central Iowa </a:t>
            </a:r>
          </a:p>
          <a:p>
            <a:pPr lvl="1">
              <a:buFont typeface="Wingdings" pitchFamily="2" charset="2"/>
              <a:buChar char="v"/>
            </a:pPr>
            <a:r>
              <a:rPr lang="en-CA" dirty="0" smtClean="0">
                <a:solidFill>
                  <a:srgbClr val="0070C0"/>
                </a:solidFill>
              </a:rPr>
              <a:t> a vineyard field experiment (GRAPEX) site in Lodi, CA</a:t>
            </a:r>
          </a:p>
          <a:p>
            <a:pPr lvl="1">
              <a:buFont typeface="Wingdings" pitchFamily="2" charset="2"/>
              <a:buChar char="v"/>
            </a:pPr>
            <a:r>
              <a:rPr lang="en-CA" dirty="0" smtClean="0">
                <a:solidFill>
                  <a:schemeClr val="accent2">
                    <a:lumMod val="75000"/>
                  </a:schemeClr>
                </a:solidFill>
              </a:rPr>
              <a:t> a managed pine plantation in NC</a:t>
            </a:r>
          </a:p>
          <a:p>
            <a:pPr lvl="1">
              <a:buFont typeface="Wingdings" pitchFamily="2" charset="2"/>
              <a:buChar char="v"/>
            </a:pPr>
            <a:r>
              <a:rPr lang="en-CA" dirty="0" smtClean="0">
                <a:solidFill>
                  <a:schemeClr val="accent2">
                    <a:lumMod val="75000"/>
                  </a:schemeClr>
                </a:solidFill>
              </a:rPr>
              <a:t> a tile-drained agricultural landscape in SD</a:t>
            </a:r>
          </a:p>
          <a:p>
            <a:pPr lvl="1">
              <a:buFont typeface="Wingdings" pitchFamily="2" charset="2"/>
              <a:buChar char="v"/>
            </a:pPr>
            <a:r>
              <a:rPr lang="en-CA" dirty="0" smtClean="0">
                <a:solidFill>
                  <a:schemeClr val="accent2">
                    <a:lumMod val="75000"/>
                  </a:schemeClr>
                </a:solidFill>
              </a:rPr>
              <a:t> an irrigated agricultural system in the Central Sands or WI</a:t>
            </a:r>
          </a:p>
          <a:p>
            <a:pPr lvl="1">
              <a:buFont typeface="Wingdings" pitchFamily="2" charset="2"/>
              <a:buChar char="v"/>
            </a:pPr>
            <a:r>
              <a:rPr lang="en-CA" dirty="0" smtClean="0">
                <a:solidFill>
                  <a:schemeClr val="accent2">
                    <a:lumMod val="75000"/>
                  </a:schemeClr>
                </a:solidFill>
              </a:rPr>
              <a:t> the Walnut Gulch watershed, AZ </a:t>
            </a:r>
          </a:p>
          <a:p>
            <a:pPr lvl="1">
              <a:buFont typeface="Wingdings" pitchFamily="2" charset="2"/>
              <a:buChar char="v"/>
            </a:pPr>
            <a:r>
              <a:rPr lang="en-CA" dirty="0" smtClean="0">
                <a:solidFill>
                  <a:schemeClr val="accent2">
                    <a:lumMod val="75000"/>
                  </a:schemeClr>
                </a:solidFill>
              </a:rPr>
              <a:t> several ARS Long-Term Agricultural Research (LTAR) sites including Mead, NE, the OPE3 and </a:t>
            </a:r>
            <a:r>
              <a:rPr lang="en-CA" dirty="0" err="1" smtClean="0">
                <a:solidFill>
                  <a:schemeClr val="accent2">
                    <a:lumMod val="75000"/>
                  </a:schemeClr>
                </a:solidFill>
              </a:rPr>
              <a:t>Choptank</a:t>
            </a:r>
            <a:r>
              <a:rPr lang="en-CA" dirty="0" smtClean="0">
                <a:solidFill>
                  <a:schemeClr val="accent2">
                    <a:lumMod val="75000"/>
                  </a:schemeClr>
                </a:solidFill>
              </a:rPr>
              <a:t> watershed sites in the lower Chesapeake Bay</a:t>
            </a:r>
          </a:p>
          <a:p>
            <a:pPr lvl="1">
              <a:buFont typeface="Wingdings" pitchFamily="2" charset="2"/>
              <a:buChar char="v"/>
            </a:pPr>
            <a:endParaRPr lang="en-CA" sz="2000" dirty="0" smtClean="0"/>
          </a:p>
          <a:p>
            <a:pPr>
              <a:buFont typeface="Wingdings" pitchFamily="2" charset="2"/>
              <a:buChar char="v"/>
            </a:pPr>
            <a:r>
              <a:rPr lang="en-CA" sz="2000" dirty="0" smtClean="0"/>
              <a:t> </a:t>
            </a:r>
            <a:r>
              <a:rPr lang="en-CA" sz="2000" dirty="0" smtClean="0">
                <a:solidFill>
                  <a:schemeClr val="bg1">
                    <a:lumMod val="50000"/>
                  </a:schemeClr>
                </a:solidFill>
              </a:rPr>
              <a:t>Year 3: Application Extension and Yield Impact </a:t>
            </a:r>
          </a:p>
          <a:p>
            <a:endParaRPr lang="en-US" dirty="0" smtClean="0"/>
          </a:p>
          <a:p>
            <a:endParaRPr lang="en-US" dirty="0"/>
          </a:p>
        </p:txBody>
      </p:sp>
      <p:sp>
        <p:nvSpPr>
          <p:cNvPr id="17" name="Title 16"/>
          <p:cNvSpPr>
            <a:spLocks noGrp="1"/>
          </p:cNvSpPr>
          <p:nvPr>
            <p:ph type="title"/>
          </p:nvPr>
        </p:nvSpPr>
        <p:spPr/>
        <p:txBody>
          <a:bodyPr/>
          <a:lstStyle/>
          <a:p>
            <a:r>
              <a:rPr lang="en-US" dirty="0" smtClean="0"/>
              <a:t>Progress and Plan</a:t>
            </a:r>
            <a:endParaRPr lang="en-US" dirty="0"/>
          </a:p>
        </p:txBody>
      </p:sp>
      <p:sp>
        <p:nvSpPr>
          <p:cNvPr id="4" name="TextBox 3"/>
          <p:cNvSpPr txBox="1"/>
          <p:nvPr/>
        </p:nvSpPr>
        <p:spPr>
          <a:xfrm rot="10800000">
            <a:off x="184562" y="-31174"/>
            <a:ext cx="553998" cy="6556663"/>
          </a:xfrm>
          <a:prstGeom prst="rect">
            <a:avLst/>
          </a:prstGeom>
          <a:noFill/>
        </p:spPr>
        <p:txBody>
          <a:bodyPr vert="eaVert" wrap="square" rtlCol="0">
            <a:spAutoFit/>
          </a:bodyPr>
          <a:lstStyle/>
          <a:p>
            <a:r>
              <a:rPr lang="en-US" sz="2400" dirty="0" smtClean="0">
                <a:solidFill>
                  <a:schemeClr val="tx2">
                    <a:lumMod val="60000"/>
                    <a:lumOff val="40000"/>
                  </a:schemeClr>
                </a:solidFill>
              </a:rPr>
              <a:t>Crop Condition and Water Use Monitoring</a:t>
            </a:r>
            <a:endParaRPr lang="en-US" sz="2400" dirty="0">
              <a:solidFill>
                <a:schemeClr val="tx2">
                  <a:lumMod val="60000"/>
                  <a:lumOff val="40000"/>
                </a:schemeClr>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AutoShape 4" descr="http://glcfapp.glcf.umd.edu:8080/esdi/map?m=s&amp;i=544511153&amp;v=4304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2466" name="Picture 2"/>
          <p:cNvPicPr>
            <a:picLocks noChangeAspect="1" noChangeArrowheads="1"/>
          </p:cNvPicPr>
          <p:nvPr/>
        </p:nvPicPr>
        <p:blipFill>
          <a:blip r:embed="rId2" cstate="screen"/>
          <a:srcRect/>
          <a:stretch>
            <a:fillRect/>
          </a:stretch>
        </p:blipFill>
        <p:spPr bwMode="auto">
          <a:xfrm>
            <a:off x="1955260" y="629396"/>
            <a:ext cx="6288486" cy="5487277"/>
          </a:xfrm>
          <a:prstGeom prst="rect">
            <a:avLst/>
          </a:prstGeom>
          <a:noFill/>
          <a:ln w="9525">
            <a:noFill/>
            <a:miter lim="800000"/>
            <a:headEnd/>
            <a:tailEnd/>
          </a:ln>
          <a:effectLst/>
        </p:spPr>
      </p:pic>
      <p:sp>
        <p:nvSpPr>
          <p:cNvPr id="12" name="Title 11"/>
          <p:cNvSpPr>
            <a:spLocks noGrp="1"/>
          </p:cNvSpPr>
          <p:nvPr>
            <p:ph type="title"/>
          </p:nvPr>
        </p:nvSpPr>
        <p:spPr>
          <a:xfrm>
            <a:off x="1241655" y="-301466"/>
            <a:ext cx="8392164" cy="1143000"/>
          </a:xfrm>
        </p:spPr>
        <p:txBody>
          <a:bodyPr>
            <a:noAutofit/>
          </a:bodyPr>
          <a:lstStyle/>
          <a:p>
            <a:r>
              <a:rPr lang="en-US" sz="3600" b="1" dirty="0" smtClean="0"/>
              <a:t>Case 1: central Iowa (~20 counties)</a:t>
            </a:r>
            <a:endParaRPr lang="en-US" sz="3600" b="1" dirty="0"/>
          </a:p>
        </p:txBody>
      </p:sp>
      <p:sp>
        <p:nvSpPr>
          <p:cNvPr id="14" name="TextBox 13"/>
          <p:cNvSpPr txBox="1"/>
          <p:nvPr/>
        </p:nvSpPr>
        <p:spPr>
          <a:xfrm>
            <a:off x="1054556" y="6242739"/>
            <a:ext cx="7553863" cy="523220"/>
          </a:xfrm>
          <a:prstGeom prst="rect">
            <a:avLst/>
          </a:prstGeom>
          <a:noFill/>
        </p:spPr>
        <p:txBody>
          <a:bodyPr wrap="none" rtlCol="0">
            <a:spAutoFit/>
          </a:bodyPr>
          <a:lstStyle/>
          <a:p>
            <a:r>
              <a:rPr lang="en-US" sz="1400" dirty="0" smtClean="0"/>
              <a:t>Fourteen years (2001-2014) of Landsat TM, ETM+ and OLI (p26r31) and MODIS (h10v04 and h11v04)</a:t>
            </a:r>
          </a:p>
          <a:p>
            <a:r>
              <a:rPr lang="en-US" sz="1400" dirty="0" smtClean="0"/>
              <a:t> were fused to generate daily Landsat-MODIS surface reflectance at 30m resolution using STARFM </a:t>
            </a:r>
            <a:endParaRPr lang="en-US" sz="1400" dirty="0"/>
          </a:p>
        </p:txBody>
      </p:sp>
      <p:sp>
        <p:nvSpPr>
          <p:cNvPr id="6" name="TextBox 5"/>
          <p:cNvSpPr txBox="1"/>
          <p:nvPr/>
        </p:nvSpPr>
        <p:spPr>
          <a:xfrm>
            <a:off x="4218910" y="1267455"/>
            <a:ext cx="752257" cy="338554"/>
          </a:xfrm>
          <a:prstGeom prst="rect">
            <a:avLst/>
          </a:prstGeom>
          <a:noFill/>
        </p:spPr>
        <p:txBody>
          <a:bodyPr wrap="none" rtlCol="0">
            <a:spAutoFit/>
          </a:bodyPr>
          <a:lstStyle/>
          <a:p>
            <a:r>
              <a:rPr lang="en-US" sz="1600" dirty="0" smtClean="0">
                <a:solidFill>
                  <a:srgbClr val="FFFF00"/>
                </a:solidFill>
              </a:rPr>
              <a:t>Hardin</a:t>
            </a:r>
            <a:endParaRPr lang="en-US" sz="1600" dirty="0">
              <a:solidFill>
                <a:srgbClr val="FFFF00"/>
              </a:solidFill>
            </a:endParaRPr>
          </a:p>
        </p:txBody>
      </p:sp>
      <p:sp>
        <p:nvSpPr>
          <p:cNvPr id="7" name="TextBox 6"/>
          <p:cNvSpPr txBox="1"/>
          <p:nvPr/>
        </p:nvSpPr>
        <p:spPr>
          <a:xfrm rot="10800000">
            <a:off x="184562" y="-31174"/>
            <a:ext cx="553998" cy="6556663"/>
          </a:xfrm>
          <a:prstGeom prst="rect">
            <a:avLst/>
          </a:prstGeom>
          <a:noFill/>
        </p:spPr>
        <p:txBody>
          <a:bodyPr vert="eaVert" wrap="square" rtlCol="0">
            <a:spAutoFit/>
          </a:bodyPr>
          <a:lstStyle/>
          <a:p>
            <a:r>
              <a:rPr lang="en-US" sz="2400" dirty="0" smtClean="0">
                <a:solidFill>
                  <a:schemeClr val="tx2">
                    <a:lumMod val="60000"/>
                    <a:lumOff val="40000"/>
                  </a:schemeClr>
                </a:solidFill>
              </a:rPr>
              <a:t>Crop Condition and Water Use Monitoring</a:t>
            </a:r>
            <a:endParaRPr lang="en-US" sz="2400" dirty="0">
              <a:solidFill>
                <a:schemeClr val="tx2">
                  <a:lumMod val="60000"/>
                  <a:lumOff val="40000"/>
                </a:schemeClr>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p:nvPr/>
        </p:nvSpPr>
        <p:spPr>
          <a:xfrm>
            <a:off x="0" y="0"/>
            <a:ext cx="14151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9256" y="204543"/>
            <a:ext cx="9346131" cy="628924"/>
          </a:xfrm>
        </p:spPr>
        <p:txBody>
          <a:bodyPr>
            <a:noAutofit/>
          </a:bodyPr>
          <a:lstStyle/>
          <a:p>
            <a:r>
              <a:rPr lang="en-US" sz="2800" b="1" dirty="0" smtClean="0"/>
              <a:t>Mapping Crop Growth Stages using MODIS &amp; Landsat</a:t>
            </a:r>
            <a:endParaRPr lang="en-US" sz="2800" b="1" dirty="0"/>
          </a:p>
        </p:txBody>
      </p:sp>
      <p:pic>
        <p:nvPicPr>
          <p:cNvPr id="14" name="Picture 13" descr="staging_corn_growth_1b.jpg"/>
          <p:cNvPicPr>
            <a:picLocks noChangeAspect="1"/>
          </p:cNvPicPr>
          <p:nvPr/>
        </p:nvPicPr>
        <p:blipFill>
          <a:blip r:embed="rId2" cstate="screen"/>
          <a:stretch>
            <a:fillRect/>
          </a:stretch>
        </p:blipFill>
        <p:spPr>
          <a:xfrm>
            <a:off x="310420" y="4487518"/>
            <a:ext cx="2141248" cy="1140057"/>
          </a:xfrm>
          <a:prstGeom prst="rect">
            <a:avLst/>
          </a:prstGeom>
          <a:ln>
            <a:solidFill>
              <a:schemeClr val="tx1">
                <a:lumMod val="50000"/>
              </a:schemeClr>
            </a:solidFill>
          </a:ln>
          <a:effectLst>
            <a:outerShdw blurRad="292100" dist="139700" dir="2700000" algn="tl" rotWithShape="0">
              <a:srgbClr val="333333">
                <a:alpha val="65000"/>
              </a:srgbClr>
            </a:outerShdw>
          </a:effectLst>
        </p:spPr>
      </p:pic>
      <p:grpSp>
        <p:nvGrpSpPr>
          <p:cNvPr id="50" name="Group 49"/>
          <p:cNvGrpSpPr/>
          <p:nvPr/>
        </p:nvGrpSpPr>
        <p:grpSpPr>
          <a:xfrm>
            <a:off x="2528883" y="3679034"/>
            <a:ext cx="6412992" cy="2830293"/>
            <a:chOff x="2528883" y="3679034"/>
            <a:chExt cx="6412992" cy="2830293"/>
          </a:xfrm>
        </p:grpSpPr>
        <p:pic>
          <p:nvPicPr>
            <p:cNvPr id="17" name="Picture 4"/>
            <p:cNvPicPr>
              <a:picLocks noChangeAspect="1" noChangeArrowheads="1"/>
            </p:cNvPicPr>
            <p:nvPr/>
          </p:nvPicPr>
          <p:blipFill>
            <a:blip r:embed="rId3" cstate="screen"/>
            <a:srcRect/>
            <a:stretch>
              <a:fillRect/>
            </a:stretch>
          </p:blipFill>
          <p:spPr bwMode="auto">
            <a:xfrm>
              <a:off x="3141085" y="3679034"/>
              <a:ext cx="1070674" cy="1337331"/>
            </a:xfrm>
            <a:prstGeom prst="rect">
              <a:avLst/>
            </a:prstGeom>
            <a:noFill/>
            <a:ln w="9525">
              <a:noFill/>
              <a:miter lim="800000"/>
              <a:headEnd/>
              <a:tailEnd/>
            </a:ln>
          </p:spPr>
        </p:pic>
        <p:cxnSp>
          <p:nvCxnSpPr>
            <p:cNvPr id="19" name="Straight Arrow Connector 18"/>
            <p:cNvCxnSpPr/>
            <p:nvPr/>
          </p:nvCxnSpPr>
          <p:spPr bwMode="auto">
            <a:xfrm flipV="1">
              <a:off x="2528883" y="4419261"/>
              <a:ext cx="510676" cy="548105"/>
            </a:xfrm>
            <a:prstGeom prst="straightConnector1">
              <a:avLst/>
            </a:prstGeom>
            <a:solidFill>
              <a:srgbClr val="ECF2FE"/>
            </a:solidFill>
            <a:ln w="28575" cap="flat" cmpd="sng" algn="ctr">
              <a:solidFill>
                <a:srgbClr val="000000"/>
              </a:solidFill>
              <a:prstDash val="solid"/>
              <a:round/>
              <a:headEnd type="none" w="sm" len="sm"/>
              <a:tailEnd type="arrow"/>
            </a:ln>
            <a:effectLst/>
          </p:spPr>
        </p:cxnSp>
        <p:cxnSp>
          <p:nvCxnSpPr>
            <p:cNvPr id="20" name="Straight Arrow Connector 19"/>
            <p:cNvCxnSpPr/>
            <p:nvPr/>
          </p:nvCxnSpPr>
          <p:spPr bwMode="auto">
            <a:xfrm>
              <a:off x="2569585" y="5117077"/>
              <a:ext cx="415546" cy="499612"/>
            </a:xfrm>
            <a:prstGeom prst="straightConnector1">
              <a:avLst/>
            </a:prstGeom>
            <a:solidFill>
              <a:srgbClr val="ECF2FE"/>
            </a:solidFill>
            <a:ln w="28575" cap="flat" cmpd="sng" algn="ctr">
              <a:solidFill>
                <a:srgbClr val="000000"/>
              </a:solidFill>
              <a:prstDash val="solid"/>
              <a:round/>
              <a:headEnd type="none" w="sm" len="sm"/>
              <a:tailEnd type="arrow"/>
            </a:ln>
            <a:effectLst/>
          </p:spPr>
        </p:cxnSp>
        <p:sp>
          <p:nvSpPr>
            <p:cNvPr id="21" name="Right Brace 20"/>
            <p:cNvSpPr/>
            <p:nvPr/>
          </p:nvSpPr>
          <p:spPr bwMode="auto">
            <a:xfrm>
              <a:off x="4275546" y="4179775"/>
              <a:ext cx="563645" cy="1800456"/>
            </a:xfrm>
            <a:prstGeom prst="rightBrace">
              <a:avLst>
                <a:gd name="adj1" fmla="val 8333"/>
                <a:gd name="adj2" fmla="val 50997"/>
              </a:avLst>
            </a:prstGeom>
            <a:noFill/>
            <a:ln w="28575"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entury Schoolbook" pitchFamily="18" charset="0"/>
              </a:endParaRPr>
            </a:p>
          </p:txBody>
        </p:sp>
        <p:pic>
          <p:nvPicPr>
            <p:cNvPr id="22" name="Picture 7" descr="C:\Users\fgao\Desktop\imgres.jpg"/>
            <p:cNvPicPr>
              <a:picLocks noChangeAspect="1" noChangeArrowheads="1"/>
            </p:cNvPicPr>
            <p:nvPr/>
          </p:nvPicPr>
          <p:blipFill>
            <a:blip r:embed="rId4" cstate="screen"/>
            <a:srcRect/>
            <a:stretch>
              <a:fillRect/>
            </a:stretch>
          </p:blipFill>
          <p:spPr bwMode="auto">
            <a:xfrm>
              <a:off x="3165450" y="5389228"/>
              <a:ext cx="1108055" cy="1120099"/>
            </a:xfrm>
            <a:prstGeom prst="rect">
              <a:avLst/>
            </a:prstGeom>
            <a:noFill/>
          </p:spPr>
        </p:pic>
        <p:sp>
          <p:nvSpPr>
            <p:cNvPr id="42" name="Right Arrow 41"/>
            <p:cNvSpPr/>
            <p:nvPr/>
          </p:nvSpPr>
          <p:spPr>
            <a:xfrm>
              <a:off x="4577619" y="5017975"/>
              <a:ext cx="398641" cy="12191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graphicFrame>
          <p:nvGraphicFramePr>
            <p:cNvPr id="46" name="Chart 45"/>
            <p:cNvGraphicFramePr/>
            <p:nvPr/>
          </p:nvGraphicFramePr>
          <p:xfrm>
            <a:off x="5082144" y="4283244"/>
            <a:ext cx="3859731" cy="2041507"/>
          </p:xfrm>
          <a:graphic>
            <a:graphicData uri="http://schemas.openxmlformats.org/drawingml/2006/chart">
              <c:chart xmlns:c="http://schemas.openxmlformats.org/drawingml/2006/chart" xmlns:r="http://schemas.openxmlformats.org/officeDocument/2006/relationships" r:id="rId5"/>
            </a:graphicData>
          </a:graphic>
        </p:graphicFrame>
      </p:grpSp>
      <p:grpSp>
        <p:nvGrpSpPr>
          <p:cNvPr id="52" name="Group 51"/>
          <p:cNvGrpSpPr/>
          <p:nvPr/>
        </p:nvGrpSpPr>
        <p:grpSpPr>
          <a:xfrm>
            <a:off x="584955" y="1357162"/>
            <a:ext cx="8356914" cy="3130356"/>
            <a:chOff x="584955" y="1357162"/>
            <a:chExt cx="8356914" cy="3130356"/>
          </a:xfrm>
        </p:grpSpPr>
        <p:grpSp>
          <p:nvGrpSpPr>
            <p:cNvPr id="49" name="Group 48"/>
            <p:cNvGrpSpPr/>
            <p:nvPr/>
          </p:nvGrpSpPr>
          <p:grpSpPr>
            <a:xfrm>
              <a:off x="584955" y="1357162"/>
              <a:ext cx="8356914" cy="3130356"/>
              <a:chOff x="584955" y="1357162"/>
              <a:chExt cx="8356914" cy="3130356"/>
            </a:xfrm>
          </p:grpSpPr>
          <p:sp>
            <p:nvSpPr>
              <p:cNvPr id="7" name="Rounded Rectangle 6"/>
              <p:cNvSpPr/>
              <p:nvPr/>
            </p:nvSpPr>
            <p:spPr bwMode="auto">
              <a:xfrm>
                <a:off x="652313" y="2161364"/>
                <a:ext cx="1417320" cy="539827"/>
              </a:xfrm>
              <a:prstGeom prst="roundRect">
                <a:avLst/>
              </a:prstGeom>
              <a:solidFill>
                <a:schemeClr val="bg2">
                  <a:lumMod val="90000"/>
                </a:schemeClr>
              </a:solidFill>
              <a:ln w="12700" cap="flat" cmpd="sng" algn="ctr">
                <a:noFill/>
                <a:prstDash val="solid"/>
                <a:round/>
                <a:headEnd type="none" w="sm" len="sm"/>
                <a:tailEnd type="none" w="sm" len="sm"/>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FF0000"/>
                    </a:solidFill>
                    <a:effectLst>
                      <a:outerShdw blurRad="38100" dist="38100" dir="2700000" algn="tl">
                        <a:srgbClr val="000000">
                          <a:alpha val="43137"/>
                        </a:srgbClr>
                      </a:outerShdw>
                    </a:effectLst>
                    <a:latin typeface="Century Gothic" pitchFamily="34" charset="0"/>
                  </a:rPr>
                  <a:t>Landsat</a:t>
                </a:r>
              </a:p>
            </p:txBody>
          </p:sp>
          <p:sp>
            <p:nvSpPr>
              <p:cNvPr id="8" name="Rounded Rectangle 7"/>
              <p:cNvSpPr/>
              <p:nvPr/>
            </p:nvSpPr>
            <p:spPr bwMode="auto">
              <a:xfrm>
                <a:off x="652313" y="2809523"/>
                <a:ext cx="1417320" cy="539827"/>
              </a:xfrm>
              <a:prstGeom prst="roundRect">
                <a:avLst/>
              </a:prstGeom>
              <a:gradFill flip="none" rotWithShape="1">
                <a:gsLst>
                  <a:gs pos="0">
                    <a:schemeClr val="bg2"/>
                  </a:gs>
                  <a:gs pos="50000">
                    <a:schemeClr val="bg2">
                      <a:lumMod val="50000"/>
                      <a:tint val="44500"/>
                      <a:satMod val="160000"/>
                    </a:schemeClr>
                  </a:gs>
                  <a:gs pos="100000">
                    <a:schemeClr val="bg2">
                      <a:lumMod val="50000"/>
                      <a:tint val="23500"/>
                      <a:satMod val="160000"/>
                    </a:schemeClr>
                  </a:gs>
                </a:gsLst>
                <a:lin ang="5400000" scaled="1"/>
                <a:tileRect/>
              </a:gradFill>
              <a:ln w="12700" cap="flat" cmpd="sng" algn="ctr">
                <a:noFill/>
                <a:prstDash val="solid"/>
                <a:round/>
                <a:headEnd type="none" w="sm" len="sm"/>
                <a:tailEnd type="none" w="sm" len="sm"/>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err="1" smtClean="0">
                    <a:ln>
                      <a:noFill/>
                    </a:ln>
                    <a:solidFill>
                      <a:schemeClr val="tx1">
                        <a:lumMod val="75000"/>
                        <a:lumOff val="25000"/>
                      </a:schemeClr>
                    </a:solidFill>
                    <a:effectLst>
                      <a:outerShdw blurRad="38100" dist="38100" dir="2700000" algn="tl">
                        <a:srgbClr val="000000">
                          <a:alpha val="43137"/>
                        </a:srgbClr>
                      </a:outerShdw>
                    </a:effectLst>
                    <a:latin typeface="Century Gothic" pitchFamily="34" charset="0"/>
                  </a:rPr>
                  <a:t>Lsat</a:t>
                </a:r>
                <a:r>
                  <a:rPr kumimoji="0" lang="en-US" sz="2000" b="0" i="0" u="none" strike="noStrike" cap="none" normalizeH="0" baseline="0" dirty="0" smtClean="0">
                    <a:ln>
                      <a:noFill/>
                    </a:ln>
                    <a:solidFill>
                      <a:schemeClr val="tx1">
                        <a:lumMod val="75000"/>
                        <a:lumOff val="25000"/>
                      </a:schemeClr>
                    </a:solidFill>
                    <a:effectLst>
                      <a:outerShdw blurRad="38100" dist="38100" dir="2700000" algn="tl">
                        <a:srgbClr val="000000">
                          <a:alpha val="43137"/>
                        </a:srgbClr>
                      </a:outerShdw>
                    </a:effectLst>
                    <a:latin typeface="Century Gothic" pitchFamily="34" charset="0"/>
                  </a:rPr>
                  <a:t>-like</a:t>
                </a:r>
              </a:p>
            </p:txBody>
          </p:sp>
          <p:sp>
            <p:nvSpPr>
              <p:cNvPr id="16" name="Rectangle 15"/>
              <p:cNvSpPr/>
              <p:nvPr/>
            </p:nvSpPr>
            <p:spPr bwMode="auto">
              <a:xfrm>
                <a:off x="584955" y="2133945"/>
                <a:ext cx="1551398" cy="1304818"/>
              </a:xfrm>
              <a:prstGeom prst="rect">
                <a:avLst/>
              </a:prstGeom>
              <a:noFill/>
              <a:ln w="25400" cap="flat" cmpd="sng" algn="ctr">
                <a:solidFill>
                  <a:srgbClr val="000000"/>
                </a:solidFill>
                <a:prstDash val="dash"/>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rgbClr val="000000"/>
                  </a:solidFill>
                  <a:effectLst/>
                  <a:latin typeface="Century Schoolbook" pitchFamily="18" charset="0"/>
                </a:endParaRPr>
              </a:p>
            </p:txBody>
          </p:sp>
          <p:cxnSp>
            <p:nvCxnSpPr>
              <p:cNvPr id="18" name="Straight Arrow Connector 17"/>
              <p:cNvCxnSpPr>
                <a:stCxn id="14" idx="0"/>
              </p:cNvCxnSpPr>
              <p:nvPr/>
            </p:nvCxnSpPr>
            <p:spPr bwMode="auto">
              <a:xfrm flipV="1">
                <a:off x="1381044" y="3544638"/>
                <a:ext cx="8485" cy="942880"/>
              </a:xfrm>
              <a:prstGeom prst="straightConnector1">
                <a:avLst/>
              </a:prstGeom>
              <a:solidFill>
                <a:srgbClr val="ECF2FE"/>
              </a:solidFill>
              <a:ln w="28575" cap="flat" cmpd="sng" algn="ctr">
                <a:solidFill>
                  <a:srgbClr val="000000"/>
                </a:solidFill>
                <a:prstDash val="solid"/>
                <a:round/>
                <a:headEnd type="none" w="sm" len="sm"/>
                <a:tailEnd type="arrow"/>
              </a:ln>
              <a:effectLst/>
            </p:spPr>
          </p:cxnSp>
          <p:graphicFrame>
            <p:nvGraphicFramePr>
              <p:cNvPr id="47" name="Chart 46"/>
              <p:cNvGraphicFramePr/>
              <p:nvPr/>
            </p:nvGraphicFramePr>
            <p:xfrm>
              <a:off x="5316928" y="1357162"/>
              <a:ext cx="3624941" cy="1751799"/>
            </p:xfrm>
            <a:graphic>
              <a:graphicData uri="http://schemas.openxmlformats.org/drawingml/2006/chart">
                <c:chart xmlns:c="http://schemas.openxmlformats.org/drawingml/2006/chart" xmlns:r="http://schemas.openxmlformats.org/officeDocument/2006/relationships" r:id="rId6"/>
              </a:graphicData>
            </a:graphic>
          </p:graphicFrame>
          <p:cxnSp>
            <p:nvCxnSpPr>
              <p:cNvPr id="48" name="Straight Arrow Connector 47"/>
              <p:cNvCxnSpPr/>
              <p:nvPr/>
            </p:nvCxnSpPr>
            <p:spPr bwMode="auto">
              <a:xfrm flipV="1">
                <a:off x="2181481" y="2829687"/>
                <a:ext cx="3110135" cy="5135"/>
              </a:xfrm>
              <a:prstGeom prst="straightConnector1">
                <a:avLst/>
              </a:prstGeom>
              <a:solidFill>
                <a:srgbClr val="ECF2FE"/>
              </a:solidFill>
              <a:ln w="28575" cap="flat" cmpd="sng" algn="ctr">
                <a:solidFill>
                  <a:srgbClr val="000000"/>
                </a:solidFill>
                <a:prstDash val="solid"/>
                <a:round/>
                <a:headEnd type="none" w="sm" len="sm"/>
                <a:tailEnd type="arrow"/>
              </a:ln>
              <a:effectLst/>
            </p:spPr>
          </p:cxnSp>
        </p:grpSp>
        <p:sp>
          <p:nvSpPr>
            <p:cNvPr id="51" name="Rectangle 50"/>
            <p:cNvSpPr/>
            <p:nvPr/>
          </p:nvSpPr>
          <p:spPr bwMode="auto">
            <a:xfrm>
              <a:off x="2820402" y="2550711"/>
              <a:ext cx="2073360" cy="483821"/>
            </a:xfrm>
            <a:prstGeom prst="rect">
              <a:avLst/>
            </a:prstGeom>
            <a:solidFill>
              <a:srgbClr val="00B050"/>
            </a:solidFill>
            <a:ln w="12700" cap="flat" cmpd="sng" algn="ctr">
              <a:noFill/>
              <a:prstDash val="solid"/>
              <a:round/>
              <a:headEnd type="none" w="sm" len="sm"/>
              <a:tailEnd type="none" w="sm" len="sm"/>
            </a:ln>
            <a:effectLst/>
            <a:scene3d>
              <a:camera prst="orthographicFront"/>
              <a:lightRig rig="threePt" dir="t"/>
            </a:scene3d>
            <a:sp3d>
              <a:bevelT w="101600" prst="riblet"/>
            </a:sp3d>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outerShdw blurRad="38100" dist="38100" dir="2700000" algn="tl">
                      <a:srgbClr val="000000">
                        <a:alpha val="43137"/>
                      </a:srgbClr>
                    </a:outerShdw>
                  </a:effectLst>
                  <a:latin typeface="Century Gothic" pitchFamily="34" charset="0"/>
                </a:rPr>
                <a:t>Normalization</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ppt_x"/>
                                          </p:val>
                                        </p:tav>
                                        <p:tav tm="100000">
                                          <p:val>
                                            <p:strVal val="#ppt_x"/>
                                          </p:val>
                                        </p:tav>
                                      </p:tavLst>
                                    </p:anim>
                                    <p:anim calcmode="lin" valueType="num">
                                      <p:cBhvr additive="base">
                                        <p:cTn id="8"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500" fill="hold"/>
                                        <p:tgtEl>
                                          <p:spTgt spid="52"/>
                                        </p:tgtEl>
                                        <p:attrNameLst>
                                          <p:attrName>ppt_x</p:attrName>
                                        </p:attrNameLst>
                                      </p:cBhvr>
                                      <p:tavLst>
                                        <p:tav tm="0">
                                          <p:val>
                                            <p:strVal val="#ppt_x"/>
                                          </p:val>
                                        </p:tav>
                                        <p:tav tm="100000">
                                          <p:val>
                                            <p:strVal val="#ppt_x"/>
                                          </p:val>
                                        </p:tav>
                                      </p:tavLst>
                                    </p:anim>
                                    <p:anim calcmode="lin" valueType="num">
                                      <p:cBhvr additive="base">
                                        <p:cTn id="14"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p:nvPr/>
        </p:nvSpPr>
        <p:spPr>
          <a:xfrm>
            <a:off x="0" y="0"/>
            <a:ext cx="14151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9256" y="204543"/>
            <a:ext cx="9346131" cy="628924"/>
          </a:xfrm>
        </p:spPr>
        <p:txBody>
          <a:bodyPr>
            <a:noAutofit/>
          </a:bodyPr>
          <a:lstStyle/>
          <a:p>
            <a:r>
              <a:rPr lang="en-US" sz="2800" b="1" dirty="0" smtClean="0"/>
              <a:t>Mapping Crop Growth Stages using MODIS &amp; Landsat</a:t>
            </a:r>
            <a:endParaRPr lang="en-US" sz="2800" b="1" dirty="0"/>
          </a:p>
        </p:txBody>
      </p:sp>
      <p:sp>
        <p:nvSpPr>
          <p:cNvPr id="6" name="Rounded Rectangle 5"/>
          <p:cNvSpPr/>
          <p:nvPr/>
        </p:nvSpPr>
        <p:spPr bwMode="auto">
          <a:xfrm>
            <a:off x="652313" y="1513205"/>
            <a:ext cx="1417320" cy="539827"/>
          </a:xfrm>
          <a:prstGeom prst="roundRect">
            <a:avLst/>
          </a:prstGeom>
          <a:solidFill>
            <a:schemeClr val="bg2">
              <a:lumMod val="75000"/>
            </a:schemeClr>
          </a:solidFill>
          <a:ln w="12700" cap="flat" cmpd="sng" algn="ctr">
            <a:noFill/>
            <a:prstDash val="solid"/>
            <a:round/>
            <a:headEnd type="none" w="sm" len="sm"/>
            <a:tailEnd type="none" w="sm" len="sm"/>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outerShdw blurRad="38100" dist="38100" dir="2700000" algn="tl">
                    <a:srgbClr val="000000">
                      <a:alpha val="43137"/>
                    </a:srgbClr>
                  </a:outerShdw>
                </a:effectLst>
                <a:latin typeface="Century Gothic" pitchFamily="34" charset="0"/>
              </a:rPr>
              <a:t>MODIS</a:t>
            </a:r>
          </a:p>
        </p:txBody>
      </p:sp>
      <p:sp>
        <p:nvSpPr>
          <p:cNvPr id="7" name="Rounded Rectangle 6"/>
          <p:cNvSpPr/>
          <p:nvPr/>
        </p:nvSpPr>
        <p:spPr bwMode="auto">
          <a:xfrm>
            <a:off x="652313" y="2161364"/>
            <a:ext cx="1417320" cy="539827"/>
          </a:xfrm>
          <a:prstGeom prst="roundRect">
            <a:avLst/>
          </a:prstGeom>
          <a:solidFill>
            <a:schemeClr val="bg2">
              <a:lumMod val="90000"/>
            </a:schemeClr>
          </a:solidFill>
          <a:ln w="12700" cap="flat" cmpd="sng" algn="ctr">
            <a:noFill/>
            <a:prstDash val="solid"/>
            <a:round/>
            <a:headEnd type="none" w="sm" len="sm"/>
            <a:tailEnd type="none" w="sm" len="sm"/>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outerShdw blurRad="38100" dist="38100" dir="2700000" algn="tl">
                    <a:srgbClr val="000000">
                      <a:alpha val="43137"/>
                    </a:srgbClr>
                  </a:outerShdw>
                </a:effectLst>
                <a:latin typeface="Century Gothic" pitchFamily="34" charset="0"/>
              </a:rPr>
              <a:t>Landsat</a:t>
            </a:r>
          </a:p>
        </p:txBody>
      </p:sp>
      <p:sp>
        <p:nvSpPr>
          <p:cNvPr id="8" name="Rounded Rectangle 7"/>
          <p:cNvSpPr/>
          <p:nvPr/>
        </p:nvSpPr>
        <p:spPr bwMode="auto">
          <a:xfrm>
            <a:off x="652313" y="2809523"/>
            <a:ext cx="1417320" cy="539827"/>
          </a:xfrm>
          <a:prstGeom prst="roundRect">
            <a:avLst/>
          </a:prstGeom>
          <a:gradFill flip="none" rotWithShape="1">
            <a:gsLst>
              <a:gs pos="0">
                <a:schemeClr val="bg2"/>
              </a:gs>
              <a:gs pos="50000">
                <a:schemeClr val="bg2">
                  <a:lumMod val="50000"/>
                  <a:tint val="44500"/>
                  <a:satMod val="160000"/>
                </a:schemeClr>
              </a:gs>
              <a:gs pos="100000">
                <a:schemeClr val="bg2">
                  <a:lumMod val="50000"/>
                  <a:tint val="23500"/>
                  <a:satMod val="160000"/>
                </a:schemeClr>
              </a:gs>
            </a:gsLst>
            <a:lin ang="5400000" scaled="1"/>
            <a:tileRect/>
          </a:gradFill>
          <a:ln w="12700" cap="flat" cmpd="sng" algn="ctr">
            <a:noFill/>
            <a:prstDash val="solid"/>
            <a:round/>
            <a:headEnd type="none" w="sm" len="sm"/>
            <a:tailEnd type="none" w="sm" len="sm"/>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err="1" smtClean="0">
                <a:ln>
                  <a:noFill/>
                </a:ln>
                <a:solidFill>
                  <a:schemeClr val="tx1"/>
                </a:solidFill>
                <a:effectLst>
                  <a:outerShdw blurRad="38100" dist="38100" dir="2700000" algn="tl">
                    <a:srgbClr val="000000">
                      <a:alpha val="43137"/>
                    </a:srgbClr>
                  </a:outerShdw>
                </a:effectLst>
                <a:latin typeface="Century Gothic" pitchFamily="34" charset="0"/>
              </a:rPr>
              <a:t>Lsat</a:t>
            </a:r>
            <a:r>
              <a:rPr kumimoji="0" lang="en-US" sz="2000" b="0" i="0" u="none" strike="noStrike" cap="none" normalizeH="0" baseline="0" dirty="0" smtClean="0">
                <a:ln>
                  <a:noFill/>
                </a:ln>
                <a:solidFill>
                  <a:schemeClr val="tx1"/>
                </a:solidFill>
                <a:effectLst>
                  <a:outerShdw blurRad="38100" dist="38100" dir="2700000" algn="tl">
                    <a:srgbClr val="000000">
                      <a:alpha val="43137"/>
                    </a:srgbClr>
                  </a:outerShdw>
                </a:effectLst>
                <a:latin typeface="Century Gothic" pitchFamily="34" charset="0"/>
              </a:rPr>
              <a:t>-like</a:t>
            </a:r>
          </a:p>
        </p:txBody>
      </p:sp>
      <p:sp>
        <p:nvSpPr>
          <p:cNvPr id="9" name="Rectangle 8"/>
          <p:cNvSpPr/>
          <p:nvPr/>
        </p:nvSpPr>
        <p:spPr bwMode="auto">
          <a:xfrm>
            <a:off x="3191125" y="1781525"/>
            <a:ext cx="1250813" cy="533679"/>
          </a:xfrm>
          <a:prstGeom prst="rect">
            <a:avLst/>
          </a:prstGeom>
          <a:solidFill>
            <a:srgbClr val="00B050"/>
          </a:solidFill>
          <a:ln w="12700" cap="flat" cmpd="sng" algn="ctr">
            <a:noFill/>
            <a:prstDash val="solid"/>
            <a:round/>
            <a:headEnd type="none" w="sm" len="sm"/>
            <a:tailEnd type="none" w="sm" len="sm"/>
          </a:ln>
          <a:effectLst/>
          <a:scene3d>
            <a:camera prst="orthographicFront"/>
            <a:lightRig rig="threePt" dir="t"/>
          </a:scene3d>
          <a:sp3d>
            <a:bevelT w="101600" prst="riblet"/>
          </a:sp3d>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outerShdw blurRad="38100" dist="38100" dir="2700000" algn="tl">
                    <a:srgbClr val="000000">
                      <a:alpha val="43137"/>
                    </a:srgbClr>
                  </a:outerShdw>
                </a:effectLst>
                <a:latin typeface="Century Gothic" pitchFamily="34" charset="0"/>
              </a:rPr>
              <a:t>STARFM</a:t>
            </a:r>
          </a:p>
        </p:txBody>
      </p:sp>
      <p:cxnSp>
        <p:nvCxnSpPr>
          <p:cNvPr id="10" name="Straight Arrow Connector 9"/>
          <p:cNvCxnSpPr>
            <a:stCxn id="12" idx="1"/>
            <a:endCxn id="9" idx="1"/>
          </p:cNvCxnSpPr>
          <p:nvPr/>
        </p:nvCxnSpPr>
        <p:spPr bwMode="auto">
          <a:xfrm>
            <a:off x="2671093" y="2028951"/>
            <a:ext cx="520032" cy="19414"/>
          </a:xfrm>
          <a:prstGeom prst="straightConnector1">
            <a:avLst/>
          </a:prstGeom>
          <a:solidFill>
            <a:srgbClr val="ECF2FE"/>
          </a:solidFill>
          <a:ln w="28575" cap="flat" cmpd="sng" algn="ctr">
            <a:solidFill>
              <a:srgbClr val="000000"/>
            </a:solidFill>
            <a:prstDash val="solid"/>
            <a:round/>
            <a:headEnd type="none" w="sm" len="sm"/>
            <a:tailEnd type="arrow"/>
          </a:ln>
          <a:effectLst/>
        </p:spPr>
      </p:cxnSp>
      <p:cxnSp>
        <p:nvCxnSpPr>
          <p:cNvPr id="11" name="Straight Arrow Connector 10"/>
          <p:cNvCxnSpPr>
            <a:stCxn id="9" idx="3"/>
          </p:cNvCxnSpPr>
          <p:nvPr/>
        </p:nvCxnSpPr>
        <p:spPr bwMode="auto">
          <a:xfrm flipV="1">
            <a:off x="4441938" y="2034788"/>
            <a:ext cx="816864" cy="13577"/>
          </a:xfrm>
          <a:prstGeom prst="straightConnector1">
            <a:avLst/>
          </a:prstGeom>
          <a:solidFill>
            <a:srgbClr val="ECF2FE"/>
          </a:solidFill>
          <a:ln w="28575" cap="flat" cmpd="sng" algn="ctr">
            <a:solidFill>
              <a:srgbClr val="000000"/>
            </a:solidFill>
            <a:prstDash val="solid"/>
            <a:round/>
            <a:headEnd type="none" w="sm" len="sm"/>
            <a:tailEnd type="arrow"/>
          </a:ln>
          <a:effectLst/>
        </p:spPr>
      </p:cxnSp>
      <p:sp>
        <p:nvSpPr>
          <p:cNvPr id="12" name="Right Brace 11"/>
          <p:cNvSpPr/>
          <p:nvPr/>
        </p:nvSpPr>
        <p:spPr bwMode="auto">
          <a:xfrm>
            <a:off x="2107448" y="1628582"/>
            <a:ext cx="563645" cy="1559858"/>
          </a:xfrm>
          <a:prstGeom prst="rightBrace">
            <a:avLst>
              <a:gd name="adj1" fmla="val 8333"/>
              <a:gd name="adj2" fmla="val 25667"/>
            </a:avLst>
          </a:prstGeom>
          <a:noFill/>
          <a:ln w="28575"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Century Schoolbook" pitchFamily="18" charset="0"/>
            </a:endParaRPr>
          </a:p>
        </p:txBody>
      </p:sp>
      <p:pic>
        <p:nvPicPr>
          <p:cNvPr id="14" name="Picture 13" descr="staging_corn_growth_1b.jpg"/>
          <p:cNvPicPr>
            <a:picLocks noChangeAspect="1"/>
          </p:cNvPicPr>
          <p:nvPr/>
        </p:nvPicPr>
        <p:blipFill>
          <a:blip r:embed="rId2" cstate="screen"/>
          <a:stretch>
            <a:fillRect/>
          </a:stretch>
        </p:blipFill>
        <p:spPr>
          <a:xfrm>
            <a:off x="310420" y="4487518"/>
            <a:ext cx="2141248" cy="1140057"/>
          </a:xfrm>
          <a:prstGeom prst="rect">
            <a:avLst/>
          </a:prstGeom>
          <a:ln>
            <a:solidFill>
              <a:schemeClr val="tx1">
                <a:lumMod val="50000"/>
              </a:schemeClr>
            </a:solidFill>
          </a:ln>
          <a:effectLst>
            <a:outerShdw blurRad="292100" dist="139700" dir="2700000" algn="tl" rotWithShape="0">
              <a:srgbClr val="333333">
                <a:alpha val="65000"/>
              </a:srgbClr>
            </a:outerShdw>
          </a:effectLst>
        </p:spPr>
      </p:pic>
      <p:cxnSp>
        <p:nvCxnSpPr>
          <p:cNvPr id="15" name="Straight Arrow Connector 14"/>
          <p:cNvCxnSpPr/>
          <p:nvPr/>
        </p:nvCxnSpPr>
        <p:spPr bwMode="auto">
          <a:xfrm flipV="1">
            <a:off x="2181481" y="2829687"/>
            <a:ext cx="3110135" cy="5135"/>
          </a:xfrm>
          <a:prstGeom prst="straightConnector1">
            <a:avLst/>
          </a:prstGeom>
          <a:solidFill>
            <a:srgbClr val="ECF2FE"/>
          </a:solidFill>
          <a:ln w="28575" cap="flat" cmpd="sng" algn="ctr">
            <a:solidFill>
              <a:srgbClr val="000000"/>
            </a:solidFill>
            <a:prstDash val="solid"/>
            <a:round/>
            <a:headEnd type="none" w="sm" len="sm"/>
            <a:tailEnd type="arrow"/>
          </a:ln>
          <a:effectLst/>
        </p:spPr>
      </p:cxnSp>
      <p:sp>
        <p:nvSpPr>
          <p:cNvPr id="16" name="Rectangle 15"/>
          <p:cNvSpPr/>
          <p:nvPr/>
        </p:nvSpPr>
        <p:spPr bwMode="auto">
          <a:xfrm>
            <a:off x="584955" y="2133945"/>
            <a:ext cx="1551398" cy="1304818"/>
          </a:xfrm>
          <a:prstGeom prst="rect">
            <a:avLst/>
          </a:prstGeom>
          <a:noFill/>
          <a:ln w="25400" cap="flat" cmpd="sng" algn="ctr">
            <a:solidFill>
              <a:srgbClr val="000000"/>
            </a:solidFill>
            <a:prstDash val="dash"/>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rgbClr val="000000"/>
              </a:solidFill>
              <a:effectLst/>
              <a:latin typeface="Century Schoolbook" pitchFamily="18" charset="0"/>
            </a:endParaRPr>
          </a:p>
        </p:txBody>
      </p:sp>
      <p:pic>
        <p:nvPicPr>
          <p:cNvPr id="17" name="Picture 4"/>
          <p:cNvPicPr>
            <a:picLocks noChangeAspect="1" noChangeArrowheads="1"/>
          </p:cNvPicPr>
          <p:nvPr/>
        </p:nvPicPr>
        <p:blipFill>
          <a:blip r:embed="rId3" cstate="screen"/>
          <a:srcRect/>
          <a:stretch>
            <a:fillRect/>
          </a:stretch>
        </p:blipFill>
        <p:spPr bwMode="auto">
          <a:xfrm>
            <a:off x="3141085" y="3679034"/>
            <a:ext cx="1070674" cy="1337331"/>
          </a:xfrm>
          <a:prstGeom prst="rect">
            <a:avLst/>
          </a:prstGeom>
          <a:noFill/>
          <a:ln w="9525">
            <a:noFill/>
            <a:miter lim="800000"/>
            <a:headEnd/>
            <a:tailEnd/>
          </a:ln>
        </p:spPr>
      </p:pic>
      <p:cxnSp>
        <p:nvCxnSpPr>
          <p:cNvPr id="18" name="Straight Arrow Connector 17"/>
          <p:cNvCxnSpPr>
            <a:stCxn id="14" idx="0"/>
          </p:cNvCxnSpPr>
          <p:nvPr/>
        </p:nvCxnSpPr>
        <p:spPr bwMode="auto">
          <a:xfrm flipV="1">
            <a:off x="1381044" y="3544638"/>
            <a:ext cx="8485" cy="942880"/>
          </a:xfrm>
          <a:prstGeom prst="straightConnector1">
            <a:avLst/>
          </a:prstGeom>
          <a:solidFill>
            <a:srgbClr val="ECF2FE"/>
          </a:solidFill>
          <a:ln w="28575" cap="flat" cmpd="sng" algn="ctr">
            <a:solidFill>
              <a:srgbClr val="000000"/>
            </a:solidFill>
            <a:prstDash val="solid"/>
            <a:round/>
            <a:headEnd type="none" w="sm" len="sm"/>
            <a:tailEnd type="arrow"/>
          </a:ln>
          <a:effectLst/>
        </p:spPr>
      </p:cxnSp>
      <p:cxnSp>
        <p:nvCxnSpPr>
          <p:cNvPr id="19" name="Straight Arrow Connector 18"/>
          <p:cNvCxnSpPr/>
          <p:nvPr/>
        </p:nvCxnSpPr>
        <p:spPr bwMode="auto">
          <a:xfrm flipV="1">
            <a:off x="2528883" y="4419261"/>
            <a:ext cx="510676" cy="548105"/>
          </a:xfrm>
          <a:prstGeom prst="straightConnector1">
            <a:avLst/>
          </a:prstGeom>
          <a:solidFill>
            <a:srgbClr val="ECF2FE"/>
          </a:solidFill>
          <a:ln w="28575" cap="flat" cmpd="sng" algn="ctr">
            <a:solidFill>
              <a:srgbClr val="000000"/>
            </a:solidFill>
            <a:prstDash val="solid"/>
            <a:round/>
            <a:headEnd type="none" w="sm" len="sm"/>
            <a:tailEnd type="arrow"/>
          </a:ln>
          <a:effectLst/>
        </p:spPr>
      </p:cxnSp>
      <p:cxnSp>
        <p:nvCxnSpPr>
          <p:cNvPr id="20" name="Straight Arrow Connector 19"/>
          <p:cNvCxnSpPr/>
          <p:nvPr/>
        </p:nvCxnSpPr>
        <p:spPr bwMode="auto">
          <a:xfrm>
            <a:off x="2569585" y="5117077"/>
            <a:ext cx="415546" cy="499612"/>
          </a:xfrm>
          <a:prstGeom prst="straightConnector1">
            <a:avLst/>
          </a:prstGeom>
          <a:solidFill>
            <a:srgbClr val="ECF2FE"/>
          </a:solidFill>
          <a:ln w="28575" cap="flat" cmpd="sng" algn="ctr">
            <a:solidFill>
              <a:srgbClr val="000000"/>
            </a:solidFill>
            <a:prstDash val="solid"/>
            <a:round/>
            <a:headEnd type="none" w="sm" len="sm"/>
            <a:tailEnd type="arrow"/>
          </a:ln>
          <a:effectLst/>
        </p:spPr>
      </p:cxnSp>
      <p:sp>
        <p:nvSpPr>
          <p:cNvPr id="21" name="Right Brace 20"/>
          <p:cNvSpPr/>
          <p:nvPr/>
        </p:nvSpPr>
        <p:spPr bwMode="auto">
          <a:xfrm>
            <a:off x="4275546" y="4179775"/>
            <a:ext cx="563645" cy="1800456"/>
          </a:xfrm>
          <a:prstGeom prst="rightBrace">
            <a:avLst>
              <a:gd name="adj1" fmla="val 8333"/>
              <a:gd name="adj2" fmla="val 50997"/>
            </a:avLst>
          </a:prstGeom>
          <a:noFill/>
          <a:ln w="28575"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entury Schoolbook" pitchFamily="18" charset="0"/>
            </a:endParaRPr>
          </a:p>
        </p:txBody>
      </p:sp>
      <p:pic>
        <p:nvPicPr>
          <p:cNvPr id="22" name="Picture 7" descr="C:\Users\fgao\Desktop\imgres.jpg"/>
          <p:cNvPicPr>
            <a:picLocks noChangeAspect="1" noChangeArrowheads="1"/>
          </p:cNvPicPr>
          <p:nvPr/>
        </p:nvPicPr>
        <p:blipFill>
          <a:blip r:embed="rId4" cstate="screen"/>
          <a:srcRect/>
          <a:stretch>
            <a:fillRect/>
          </a:stretch>
        </p:blipFill>
        <p:spPr bwMode="auto">
          <a:xfrm>
            <a:off x="3165450" y="5389228"/>
            <a:ext cx="1108055" cy="1120099"/>
          </a:xfrm>
          <a:prstGeom prst="rect">
            <a:avLst/>
          </a:prstGeom>
          <a:noFill/>
        </p:spPr>
      </p:pic>
      <p:sp>
        <p:nvSpPr>
          <p:cNvPr id="23" name="Rectangle 22"/>
          <p:cNvSpPr/>
          <p:nvPr/>
        </p:nvSpPr>
        <p:spPr bwMode="auto">
          <a:xfrm>
            <a:off x="2820402" y="2550711"/>
            <a:ext cx="2073360" cy="483821"/>
          </a:xfrm>
          <a:prstGeom prst="rect">
            <a:avLst/>
          </a:prstGeom>
          <a:solidFill>
            <a:srgbClr val="00B050"/>
          </a:solidFill>
          <a:ln w="12700" cap="flat" cmpd="sng" algn="ctr">
            <a:noFill/>
            <a:prstDash val="solid"/>
            <a:round/>
            <a:headEnd type="none" w="sm" len="sm"/>
            <a:tailEnd type="none" w="sm" len="sm"/>
          </a:ln>
          <a:effectLst/>
          <a:scene3d>
            <a:camera prst="orthographicFront"/>
            <a:lightRig rig="threePt" dir="t"/>
          </a:scene3d>
          <a:sp3d>
            <a:bevelT w="101600" prst="riblet"/>
          </a:sp3d>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outerShdw blurRad="38100" dist="38100" dir="2700000" algn="tl">
                    <a:srgbClr val="000000">
                      <a:alpha val="43137"/>
                    </a:srgbClr>
                  </a:outerShdw>
                </a:effectLst>
                <a:latin typeface="Century Gothic" pitchFamily="34" charset="0"/>
              </a:rPr>
              <a:t>Normalization</a:t>
            </a:r>
          </a:p>
        </p:txBody>
      </p:sp>
      <p:sp>
        <p:nvSpPr>
          <p:cNvPr id="42" name="Right Arrow 41"/>
          <p:cNvSpPr/>
          <p:nvPr/>
        </p:nvSpPr>
        <p:spPr>
          <a:xfrm>
            <a:off x="4577619" y="5017975"/>
            <a:ext cx="398641" cy="12191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graphicFrame>
        <p:nvGraphicFramePr>
          <p:cNvPr id="47" name="Chart 46"/>
          <p:cNvGraphicFramePr/>
          <p:nvPr/>
        </p:nvGraphicFramePr>
        <p:xfrm>
          <a:off x="5316928" y="1357162"/>
          <a:ext cx="3624941" cy="175179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Chart 27"/>
          <p:cNvGraphicFramePr/>
          <p:nvPr/>
        </p:nvGraphicFramePr>
        <p:xfrm>
          <a:off x="5082144" y="4283244"/>
          <a:ext cx="3859731" cy="2041507"/>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p:nvPr/>
        </p:nvSpPr>
        <p:spPr>
          <a:xfrm>
            <a:off x="0" y="0"/>
            <a:ext cx="14151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9256" y="204543"/>
            <a:ext cx="9346131" cy="628924"/>
          </a:xfrm>
        </p:spPr>
        <p:txBody>
          <a:bodyPr>
            <a:noAutofit/>
          </a:bodyPr>
          <a:lstStyle/>
          <a:p>
            <a:r>
              <a:rPr lang="en-US" sz="2800" b="1" dirty="0" smtClean="0"/>
              <a:t>Mapping Crop Growth Stages using MODIS &amp; Landsat</a:t>
            </a:r>
            <a:endParaRPr lang="en-US" sz="2800" b="1" dirty="0"/>
          </a:p>
        </p:txBody>
      </p:sp>
      <p:sp>
        <p:nvSpPr>
          <p:cNvPr id="6" name="Rounded Rectangle 5"/>
          <p:cNvSpPr/>
          <p:nvPr/>
        </p:nvSpPr>
        <p:spPr bwMode="auto">
          <a:xfrm>
            <a:off x="652313" y="1513205"/>
            <a:ext cx="1417320" cy="539827"/>
          </a:xfrm>
          <a:prstGeom prst="roundRect">
            <a:avLst/>
          </a:prstGeom>
          <a:solidFill>
            <a:schemeClr val="bg2">
              <a:lumMod val="75000"/>
            </a:schemeClr>
          </a:solidFill>
          <a:ln w="12700" cap="flat" cmpd="sng" algn="ctr">
            <a:noFill/>
            <a:prstDash val="solid"/>
            <a:round/>
            <a:headEnd type="none" w="sm" len="sm"/>
            <a:tailEnd type="none" w="sm" len="sm"/>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outerShdw blurRad="38100" dist="38100" dir="2700000" algn="tl">
                    <a:srgbClr val="000000">
                      <a:alpha val="43137"/>
                    </a:srgbClr>
                  </a:outerShdw>
                </a:effectLst>
                <a:latin typeface="Century Gothic" pitchFamily="34" charset="0"/>
              </a:rPr>
              <a:t>MODIS</a:t>
            </a:r>
          </a:p>
        </p:txBody>
      </p:sp>
      <p:sp>
        <p:nvSpPr>
          <p:cNvPr id="7" name="Rounded Rectangle 6"/>
          <p:cNvSpPr/>
          <p:nvPr/>
        </p:nvSpPr>
        <p:spPr bwMode="auto">
          <a:xfrm>
            <a:off x="652313" y="2161364"/>
            <a:ext cx="1417320" cy="539827"/>
          </a:xfrm>
          <a:prstGeom prst="roundRect">
            <a:avLst/>
          </a:prstGeom>
          <a:solidFill>
            <a:schemeClr val="bg2">
              <a:lumMod val="90000"/>
            </a:schemeClr>
          </a:solidFill>
          <a:ln w="12700" cap="flat" cmpd="sng" algn="ctr">
            <a:noFill/>
            <a:prstDash val="solid"/>
            <a:round/>
            <a:headEnd type="none" w="sm" len="sm"/>
            <a:tailEnd type="none" w="sm" len="sm"/>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outerShdw blurRad="38100" dist="38100" dir="2700000" algn="tl">
                    <a:srgbClr val="000000">
                      <a:alpha val="43137"/>
                    </a:srgbClr>
                  </a:outerShdw>
                </a:effectLst>
                <a:latin typeface="Century Gothic" pitchFamily="34" charset="0"/>
              </a:rPr>
              <a:t>Landsat</a:t>
            </a:r>
          </a:p>
        </p:txBody>
      </p:sp>
      <p:sp>
        <p:nvSpPr>
          <p:cNvPr id="8" name="Rounded Rectangle 7"/>
          <p:cNvSpPr/>
          <p:nvPr/>
        </p:nvSpPr>
        <p:spPr bwMode="auto">
          <a:xfrm>
            <a:off x="652313" y="2809523"/>
            <a:ext cx="1417320" cy="539827"/>
          </a:xfrm>
          <a:prstGeom prst="roundRect">
            <a:avLst/>
          </a:prstGeom>
          <a:gradFill flip="none" rotWithShape="1">
            <a:gsLst>
              <a:gs pos="0">
                <a:schemeClr val="bg2"/>
              </a:gs>
              <a:gs pos="50000">
                <a:schemeClr val="bg2">
                  <a:lumMod val="50000"/>
                  <a:tint val="44500"/>
                  <a:satMod val="160000"/>
                </a:schemeClr>
              </a:gs>
              <a:gs pos="100000">
                <a:schemeClr val="bg2">
                  <a:lumMod val="50000"/>
                  <a:tint val="23500"/>
                  <a:satMod val="160000"/>
                </a:schemeClr>
              </a:gs>
            </a:gsLst>
            <a:lin ang="5400000" scaled="1"/>
            <a:tileRect/>
          </a:gradFill>
          <a:ln w="12700" cap="flat" cmpd="sng" algn="ctr">
            <a:noFill/>
            <a:prstDash val="solid"/>
            <a:round/>
            <a:headEnd type="none" w="sm" len="sm"/>
            <a:tailEnd type="none" w="sm" len="sm"/>
          </a:ln>
          <a:effectLst/>
          <a:scene3d>
            <a:camera prst="orthographicFront"/>
            <a:lightRig rig="threePt" dir="t"/>
          </a:scene3d>
          <a:sp3d>
            <a:bevelT/>
          </a:sp3d>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err="1" smtClean="0">
                <a:ln>
                  <a:noFill/>
                </a:ln>
                <a:solidFill>
                  <a:schemeClr val="tx1"/>
                </a:solidFill>
                <a:effectLst>
                  <a:outerShdw blurRad="38100" dist="38100" dir="2700000" algn="tl">
                    <a:srgbClr val="000000">
                      <a:alpha val="43137"/>
                    </a:srgbClr>
                  </a:outerShdw>
                </a:effectLst>
                <a:latin typeface="Century Gothic" pitchFamily="34" charset="0"/>
              </a:rPr>
              <a:t>Lsat</a:t>
            </a:r>
            <a:r>
              <a:rPr kumimoji="0" lang="en-US" sz="2000" b="0" i="0" u="none" strike="noStrike" cap="none" normalizeH="0" baseline="0" dirty="0" smtClean="0">
                <a:ln>
                  <a:noFill/>
                </a:ln>
                <a:solidFill>
                  <a:schemeClr val="tx1"/>
                </a:solidFill>
                <a:effectLst>
                  <a:outerShdw blurRad="38100" dist="38100" dir="2700000" algn="tl">
                    <a:srgbClr val="000000">
                      <a:alpha val="43137"/>
                    </a:srgbClr>
                  </a:outerShdw>
                </a:effectLst>
                <a:latin typeface="Century Gothic" pitchFamily="34" charset="0"/>
              </a:rPr>
              <a:t>-like</a:t>
            </a:r>
          </a:p>
        </p:txBody>
      </p:sp>
      <p:sp>
        <p:nvSpPr>
          <p:cNvPr id="9" name="Rectangle 8"/>
          <p:cNvSpPr/>
          <p:nvPr/>
        </p:nvSpPr>
        <p:spPr bwMode="auto">
          <a:xfrm>
            <a:off x="3191125" y="1781525"/>
            <a:ext cx="1250813" cy="533679"/>
          </a:xfrm>
          <a:prstGeom prst="rect">
            <a:avLst/>
          </a:prstGeom>
          <a:solidFill>
            <a:srgbClr val="00B050"/>
          </a:solidFill>
          <a:ln w="12700" cap="flat" cmpd="sng" algn="ctr">
            <a:noFill/>
            <a:prstDash val="solid"/>
            <a:round/>
            <a:headEnd type="none" w="sm" len="sm"/>
            <a:tailEnd type="none" w="sm" len="sm"/>
          </a:ln>
          <a:effectLst/>
          <a:scene3d>
            <a:camera prst="orthographicFront"/>
            <a:lightRig rig="threePt" dir="t"/>
          </a:scene3d>
          <a:sp3d>
            <a:bevelT w="101600" prst="riblet"/>
          </a:sp3d>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outerShdw blurRad="38100" dist="38100" dir="2700000" algn="tl">
                    <a:srgbClr val="000000">
                      <a:alpha val="43137"/>
                    </a:srgbClr>
                  </a:outerShdw>
                </a:effectLst>
                <a:latin typeface="Century Gothic" pitchFamily="34" charset="0"/>
              </a:rPr>
              <a:t>STARFM</a:t>
            </a:r>
          </a:p>
        </p:txBody>
      </p:sp>
      <p:cxnSp>
        <p:nvCxnSpPr>
          <p:cNvPr id="10" name="Straight Arrow Connector 9"/>
          <p:cNvCxnSpPr>
            <a:stCxn id="12" idx="1"/>
            <a:endCxn id="9" idx="1"/>
          </p:cNvCxnSpPr>
          <p:nvPr/>
        </p:nvCxnSpPr>
        <p:spPr bwMode="auto">
          <a:xfrm>
            <a:off x="2671093" y="2028951"/>
            <a:ext cx="520032" cy="19414"/>
          </a:xfrm>
          <a:prstGeom prst="straightConnector1">
            <a:avLst/>
          </a:prstGeom>
          <a:solidFill>
            <a:srgbClr val="ECF2FE"/>
          </a:solidFill>
          <a:ln w="28575" cap="flat" cmpd="sng" algn="ctr">
            <a:solidFill>
              <a:srgbClr val="000000"/>
            </a:solidFill>
            <a:prstDash val="solid"/>
            <a:round/>
            <a:headEnd type="none" w="sm" len="sm"/>
            <a:tailEnd type="arrow"/>
          </a:ln>
          <a:effectLst/>
        </p:spPr>
      </p:cxnSp>
      <p:cxnSp>
        <p:nvCxnSpPr>
          <p:cNvPr id="11" name="Straight Arrow Connector 10"/>
          <p:cNvCxnSpPr>
            <a:stCxn id="9" idx="3"/>
          </p:cNvCxnSpPr>
          <p:nvPr/>
        </p:nvCxnSpPr>
        <p:spPr bwMode="auto">
          <a:xfrm flipV="1">
            <a:off x="4441938" y="2034788"/>
            <a:ext cx="816864" cy="13577"/>
          </a:xfrm>
          <a:prstGeom prst="straightConnector1">
            <a:avLst/>
          </a:prstGeom>
          <a:solidFill>
            <a:srgbClr val="ECF2FE"/>
          </a:solidFill>
          <a:ln w="28575" cap="flat" cmpd="sng" algn="ctr">
            <a:solidFill>
              <a:srgbClr val="000000"/>
            </a:solidFill>
            <a:prstDash val="solid"/>
            <a:round/>
            <a:headEnd type="none" w="sm" len="sm"/>
            <a:tailEnd type="arrow"/>
          </a:ln>
          <a:effectLst/>
        </p:spPr>
      </p:cxnSp>
      <p:sp>
        <p:nvSpPr>
          <p:cNvPr id="12" name="Right Brace 11"/>
          <p:cNvSpPr/>
          <p:nvPr/>
        </p:nvSpPr>
        <p:spPr bwMode="auto">
          <a:xfrm>
            <a:off x="2107448" y="1628582"/>
            <a:ext cx="563645" cy="1559858"/>
          </a:xfrm>
          <a:prstGeom prst="rightBrace">
            <a:avLst>
              <a:gd name="adj1" fmla="val 8333"/>
              <a:gd name="adj2" fmla="val 25667"/>
            </a:avLst>
          </a:prstGeom>
          <a:noFill/>
          <a:ln w="28575"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Century Schoolbook" pitchFamily="18" charset="0"/>
            </a:endParaRPr>
          </a:p>
        </p:txBody>
      </p:sp>
      <p:cxnSp>
        <p:nvCxnSpPr>
          <p:cNvPr id="13" name="Straight Arrow Connector 12"/>
          <p:cNvCxnSpPr/>
          <p:nvPr/>
        </p:nvCxnSpPr>
        <p:spPr bwMode="auto">
          <a:xfrm>
            <a:off x="7081042" y="3414969"/>
            <a:ext cx="5510" cy="473929"/>
          </a:xfrm>
          <a:prstGeom prst="straightConnector1">
            <a:avLst/>
          </a:prstGeom>
          <a:solidFill>
            <a:srgbClr val="ECF2FE"/>
          </a:solidFill>
          <a:ln w="28575" cap="flat" cmpd="sng" algn="ctr">
            <a:solidFill>
              <a:srgbClr val="000000"/>
            </a:solidFill>
            <a:prstDash val="solid"/>
            <a:round/>
            <a:headEnd type="none" w="sm" len="sm"/>
            <a:tailEnd type="arrow"/>
          </a:ln>
          <a:effectLst/>
        </p:spPr>
      </p:cxnSp>
      <p:pic>
        <p:nvPicPr>
          <p:cNvPr id="14" name="Picture 13" descr="staging_corn_growth_1b.jpg"/>
          <p:cNvPicPr>
            <a:picLocks noChangeAspect="1"/>
          </p:cNvPicPr>
          <p:nvPr/>
        </p:nvPicPr>
        <p:blipFill>
          <a:blip r:embed="rId2" cstate="screen"/>
          <a:stretch>
            <a:fillRect/>
          </a:stretch>
        </p:blipFill>
        <p:spPr>
          <a:xfrm>
            <a:off x="310420" y="4487518"/>
            <a:ext cx="2141248" cy="1140057"/>
          </a:xfrm>
          <a:prstGeom prst="rect">
            <a:avLst/>
          </a:prstGeom>
          <a:ln>
            <a:solidFill>
              <a:schemeClr val="tx1">
                <a:lumMod val="50000"/>
              </a:schemeClr>
            </a:solidFill>
          </a:ln>
          <a:effectLst>
            <a:outerShdw blurRad="292100" dist="139700" dir="2700000" algn="tl" rotWithShape="0">
              <a:srgbClr val="333333">
                <a:alpha val="65000"/>
              </a:srgbClr>
            </a:outerShdw>
          </a:effectLst>
        </p:spPr>
      </p:pic>
      <p:cxnSp>
        <p:nvCxnSpPr>
          <p:cNvPr id="15" name="Straight Arrow Connector 14"/>
          <p:cNvCxnSpPr/>
          <p:nvPr/>
        </p:nvCxnSpPr>
        <p:spPr bwMode="auto">
          <a:xfrm flipV="1">
            <a:off x="2181481" y="2829687"/>
            <a:ext cx="3110135" cy="5135"/>
          </a:xfrm>
          <a:prstGeom prst="straightConnector1">
            <a:avLst/>
          </a:prstGeom>
          <a:solidFill>
            <a:srgbClr val="ECF2FE"/>
          </a:solidFill>
          <a:ln w="28575" cap="flat" cmpd="sng" algn="ctr">
            <a:solidFill>
              <a:srgbClr val="000000"/>
            </a:solidFill>
            <a:prstDash val="solid"/>
            <a:round/>
            <a:headEnd type="none" w="sm" len="sm"/>
            <a:tailEnd type="arrow"/>
          </a:ln>
          <a:effectLst/>
        </p:spPr>
      </p:cxnSp>
      <p:sp>
        <p:nvSpPr>
          <p:cNvPr id="16" name="Rectangle 15"/>
          <p:cNvSpPr/>
          <p:nvPr/>
        </p:nvSpPr>
        <p:spPr bwMode="auto">
          <a:xfrm>
            <a:off x="584955" y="2133945"/>
            <a:ext cx="1551398" cy="1304818"/>
          </a:xfrm>
          <a:prstGeom prst="rect">
            <a:avLst/>
          </a:prstGeom>
          <a:noFill/>
          <a:ln w="25400" cap="flat" cmpd="sng" algn="ctr">
            <a:solidFill>
              <a:srgbClr val="000000"/>
            </a:solidFill>
            <a:prstDash val="dash"/>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rgbClr val="000000"/>
              </a:solidFill>
              <a:effectLst/>
              <a:latin typeface="Century Schoolbook" pitchFamily="18" charset="0"/>
            </a:endParaRPr>
          </a:p>
        </p:txBody>
      </p:sp>
      <p:pic>
        <p:nvPicPr>
          <p:cNvPr id="17" name="Picture 4"/>
          <p:cNvPicPr>
            <a:picLocks noChangeAspect="1" noChangeArrowheads="1"/>
          </p:cNvPicPr>
          <p:nvPr/>
        </p:nvPicPr>
        <p:blipFill>
          <a:blip r:embed="rId3" cstate="screen"/>
          <a:srcRect/>
          <a:stretch>
            <a:fillRect/>
          </a:stretch>
        </p:blipFill>
        <p:spPr bwMode="auto">
          <a:xfrm>
            <a:off x="3141085" y="3679034"/>
            <a:ext cx="1070674" cy="1337331"/>
          </a:xfrm>
          <a:prstGeom prst="rect">
            <a:avLst/>
          </a:prstGeom>
          <a:noFill/>
          <a:ln w="9525">
            <a:noFill/>
            <a:miter lim="800000"/>
            <a:headEnd/>
            <a:tailEnd/>
          </a:ln>
        </p:spPr>
      </p:pic>
      <p:cxnSp>
        <p:nvCxnSpPr>
          <p:cNvPr id="18" name="Straight Arrow Connector 17"/>
          <p:cNvCxnSpPr>
            <a:stCxn id="14" idx="0"/>
          </p:cNvCxnSpPr>
          <p:nvPr/>
        </p:nvCxnSpPr>
        <p:spPr bwMode="auto">
          <a:xfrm flipV="1">
            <a:off x="1381044" y="3544638"/>
            <a:ext cx="8485" cy="942880"/>
          </a:xfrm>
          <a:prstGeom prst="straightConnector1">
            <a:avLst/>
          </a:prstGeom>
          <a:solidFill>
            <a:srgbClr val="ECF2FE"/>
          </a:solidFill>
          <a:ln w="28575" cap="flat" cmpd="sng" algn="ctr">
            <a:solidFill>
              <a:srgbClr val="000000"/>
            </a:solidFill>
            <a:prstDash val="solid"/>
            <a:round/>
            <a:headEnd type="none" w="sm" len="sm"/>
            <a:tailEnd type="arrow"/>
          </a:ln>
          <a:effectLst/>
        </p:spPr>
      </p:cxnSp>
      <p:cxnSp>
        <p:nvCxnSpPr>
          <p:cNvPr id="19" name="Straight Arrow Connector 18"/>
          <p:cNvCxnSpPr/>
          <p:nvPr/>
        </p:nvCxnSpPr>
        <p:spPr bwMode="auto">
          <a:xfrm flipV="1">
            <a:off x="2528883" y="4419261"/>
            <a:ext cx="510676" cy="548105"/>
          </a:xfrm>
          <a:prstGeom prst="straightConnector1">
            <a:avLst/>
          </a:prstGeom>
          <a:solidFill>
            <a:srgbClr val="ECF2FE"/>
          </a:solidFill>
          <a:ln w="28575" cap="flat" cmpd="sng" algn="ctr">
            <a:solidFill>
              <a:srgbClr val="000000"/>
            </a:solidFill>
            <a:prstDash val="solid"/>
            <a:round/>
            <a:headEnd type="none" w="sm" len="sm"/>
            <a:tailEnd type="arrow"/>
          </a:ln>
          <a:effectLst/>
        </p:spPr>
      </p:cxnSp>
      <p:cxnSp>
        <p:nvCxnSpPr>
          <p:cNvPr id="20" name="Straight Arrow Connector 19"/>
          <p:cNvCxnSpPr/>
          <p:nvPr/>
        </p:nvCxnSpPr>
        <p:spPr bwMode="auto">
          <a:xfrm>
            <a:off x="2569585" y="5117077"/>
            <a:ext cx="415546" cy="499612"/>
          </a:xfrm>
          <a:prstGeom prst="straightConnector1">
            <a:avLst/>
          </a:prstGeom>
          <a:solidFill>
            <a:srgbClr val="ECF2FE"/>
          </a:solidFill>
          <a:ln w="28575" cap="flat" cmpd="sng" algn="ctr">
            <a:solidFill>
              <a:srgbClr val="000000"/>
            </a:solidFill>
            <a:prstDash val="solid"/>
            <a:round/>
            <a:headEnd type="none" w="sm" len="sm"/>
            <a:tailEnd type="arrow"/>
          </a:ln>
          <a:effectLst/>
        </p:spPr>
      </p:cxnSp>
      <p:sp>
        <p:nvSpPr>
          <p:cNvPr id="21" name="Right Brace 20"/>
          <p:cNvSpPr/>
          <p:nvPr/>
        </p:nvSpPr>
        <p:spPr bwMode="auto">
          <a:xfrm>
            <a:off x="4275546" y="4179775"/>
            <a:ext cx="563645" cy="1800456"/>
          </a:xfrm>
          <a:prstGeom prst="rightBrace">
            <a:avLst>
              <a:gd name="adj1" fmla="val 8333"/>
              <a:gd name="adj2" fmla="val 50997"/>
            </a:avLst>
          </a:prstGeom>
          <a:noFill/>
          <a:ln w="28575"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entury Schoolbook" pitchFamily="18" charset="0"/>
            </a:endParaRPr>
          </a:p>
        </p:txBody>
      </p:sp>
      <p:pic>
        <p:nvPicPr>
          <p:cNvPr id="22" name="Picture 7" descr="C:\Users\fgao\Desktop\imgres.jpg"/>
          <p:cNvPicPr>
            <a:picLocks noChangeAspect="1" noChangeArrowheads="1"/>
          </p:cNvPicPr>
          <p:nvPr/>
        </p:nvPicPr>
        <p:blipFill>
          <a:blip r:embed="rId4" cstate="screen"/>
          <a:srcRect/>
          <a:stretch>
            <a:fillRect/>
          </a:stretch>
        </p:blipFill>
        <p:spPr bwMode="auto">
          <a:xfrm>
            <a:off x="3165450" y="5389228"/>
            <a:ext cx="1108055" cy="1120099"/>
          </a:xfrm>
          <a:prstGeom prst="rect">
            <a:avLst/>
          </a:prstGeom>
          <a:noFill/>
        </p:spPr>
      </p:pic>
      <p:sp>
        <p:nvSpPr>
          <p:cNvPr id="23" name="Rectangle 22"/>
          <p:cNvSpPr/>
          <p:nvPr/>
        </p:nvSpPr>
        <p:spPr bwMode="auto">
          <a:xfrm>
            <a:off x="2820402" y="2550711"/>
            <a:ext cx="2073360" cy="483821"/>
          </a:xfrm>
          <a:prstGeom prst="rect">
            <a:avLst/>
          </a:prstGeom>
          <a:solidFill>
            <a:srgbClr val="00B050"/>
          </a:solidFill>
          <a:ln w="12700" cap="flat" cmpd="sng" algn="ctr">
            <a:noFill/>
            <a:prstDash val="solid"/>
            <a:round/>
            <a:headEnd type="none" w="sm" len="sm"/>
            <a:tailEnd type="none" w="sm" len="sm"/>
          </a:ln>
          <a:effectLst/>
          <a:scene3d>
            <a:camera prst="orthographicFront"/>
            <a:lightRig rig="threePt" dir="t"/>
          </a:scene3d>
          <a:sp3d>
            <a:bevelT w="101600" prst="riblet"/>
          </a:sp3d>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outerShdw blurRad="38100" dist="38100" dir="2700000" algn="tl">
                    <a:srgbClr val="000000">
                      <a:alpha val="43137"/>
                    </a:srgbClr>
                  </a:outerShdw>
                </a:effectLst>
                <a:latin typeface="Century Gothic" pitchFamily="34" charset="0"/>
              </a:rPr>
              <a:t>Normalization</a:t>
            </a:r>
          </a:p>
        </p:txBody>
      </p:sp>
      <p:sp>
        <p:nvSpPr>
          <p:cNvPr id="40" name="Rectangle 39"/>
          <p:cNvSpPr/>
          <p:nvPr/>
        </p:nvSpPr>
        <p:spPr bwMode="auto">
          <a:xfrm>
            <a:off x="6285295" y="3435946"/>
            <a:ext cx="1676400" cy="533679"/>
          </a:xfrm>
          <a:prstGeom prst="rect">
            <a:avLst/>
          </a:prstGeom>
          <a:solidFill>
            <a:srgbClr val="00B050"/>
          </a:solidFill>
          <a:ln w="12700" cap="flat" cmpd="sng" algn="ctr">
            <a:noFill/>
            <a:prstDash val="solid"/>
            <a:round/>
            <a:headEnd type="none" w="sm" len="sm"/>
            <a:tailEnd type="none" w="sm" len="sm"/>
          </a:ln>
          <a:effectLst/>
          <a:scene3d>
            <a:camera prst="orthographicFront"/>
            <a:lightRig rig="threePt" dir="t"/>
          </a:scene3d>
          <a:sp3d>
            <a:bevelT w="101600" prst="riblet"/>
          </a:sp3d>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outerShdw blurRad="38100" dist="38100" dir="2700000" algn="tl">
                    <a:srgbClr val="000000">
                      <a:alpha val="43137"/>
                    </a:srgbClr>
                  </a:outerShdw>
                </a:effectLst>
                <a:latin typeface="Century Gothic" pitchFamily="34" charset="0"/>
              </a:rPr>
              <a:t>Phenology </a:t>
            </a:r>
          </a:p>
        </p:txBody>
      </p:sp>
      <p:cxnSp>
        <p:nvCxnSpPr>
          <p:cNvPr id="41" name="Straight Arrow Connector 40"/>
          <p:cNvCxnSpPr/>
          <p:nvPr/>
        </p:nvCxnSpPr>
        <p:spPr bwMode="auto">
          <a:xfrm>
            <a:off x="7113870" y="3131425"/>
            <a:ext cx="0" cy="304800"/>
          </a:xfrm>
          <a:prstGeom prst="straightConnector1">
            <a:avLst/>
          </a:prstGeom>
          <a:solidFill>
            <a:srgbClr val="ECF2FE"/>
          </a:solidFill>
          <a:ln w="28575" cap="flat" cmpd="sng" algn="ctr">
            <a:solidFill>
              <a:srgbClr val="000000"/>
            </a:solidFill>
            <a:prstDash val="solid"/>
            <a:round/>
            <a:headEnd type="none" w="sm" len="sm"/>
            <a:tailEnd type="arrow"/>
          </a:ln>
          <a:effectLst/>
        </p:spPr>
      </p:cxnSp>
      <p:sp>
        <p:nvSpPr>
          <p:cNvPr id="42" name="Right Arrow 41"/>
          <p:cNvSpPr/>
          <p:nvPr/>
        </p:nvSpPr>
        <p:spPr>
          <a:xfrm>
            <a:off x="4577619" y="5017975"/>
            <a:ext cx="398641" cy="12191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43" name="Down Arrow 42"/>
          <p:cNvSpPr/>
          <p:nvPr/>
        </p:nvSpPr>
        <p:spPr>
          <a:xfrm>
            <a:off x="7037670" y="3969625"/>
            <a:ext cx="152400" cy="228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6" name="Chart 45"/>
          <p:cNvGraphicFramePr/>
          <p:nvPr/>
        </p:nvGraphicFramePr>
        <p:xfrm>
          <a:off x="5082144" y="4283244"/>
          <a:ext cx="3859731" cy="204150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7" name="Chart 46"/>
          <p:cNvGraphicFramePr/>
          <p:nvPr/>
        </p:nvGraphicFramePr>
        <p:xfrm>
          <a:off x="5316928" y="1357162"/>
          <a:ext cx="3624941" cy="1751799"/>
        </p:xfrm>
        <a:graphic>
          <a:graphicData uri="http://schemas.openxmlformats.org/drawingml/2006/chart">
            <c:chart xmlns:c="http://schemas.openxmlformats.org/drawingml/2006/chart" xmlns:r="http://schemas.openxmlformats.org/officeDocument/2006/relationships" r:id="rId6"/>
          </a:graphicData>
        </a:graphic>
      </p:graphicFrame>
      <p:grpSp>
        <p:nvGrpSpPr>
          <p:cNvPr id="34" name="Group 33"/>
          <p:cNvGrpSpPr/>
          <p:nvPr/>
        </p:nvGrpSpPr>
        <p:grpSpPr>
          <a:xfrm>
            <a:off x="6314173" y="5457525"/>
            <a:ext cx="2107932" cy="64969"/>
            <a:chOff x="6314173" y="5457525"/>
            <a:chExt cx="2107932" cy="64969"/>
          </a:xfrm>
        </p:grpSpPr>
        <p:sp>
          <p:nvSpPr>
            <p:cNvPr id="30" name="Right Arrow 29"/>
            <p:cNvSpPr/>
            <p:nvPr/>
          </p:nvSpPr>
          <p:spPr>
            <a:xfrm>
              <a:off x="6487427" y="5476775"/>
              <a:ext cx="616017"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Left Arrow 30"/>
            <p:cNvSpPr/>
            <p:nvPr/>
          </p:nvSpPr>
          <p:spPr>
            <a:xfrm>
              <a:off x="6314173" y="5476775"/>
              <a:ext cx="105878" cy="4571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ight Arrow 31"/>
            <p:cNvSpPr/>
            <p:nvPr/>
          </p:nvSpPr>
          <p:spPr>
            <a:xfrm>
              <a:off x="8268101" y="5457525"/>
              <a:ext cx="154004"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Left Arrow 32"/>
            <p:cNvSpPr/>
            <p:nvPr/>
          </p:nvSpPr>
          <p:spPr>
            <a:xfrm>
              <a:off x="7940842" y="5457525"/>
              <a:ext cx="240632" cy="4571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 name="Picture 216" descr="ndvi2011.gif"/>
          <p:cNvPicPr>
            <a:picLocks noChangeAspect="1"/>
          </p:cNvPicPr>
          <p:nvPr/>
        </p:nvPicPr>
        <p:blipFill>
          <a:blip r:embed="rId2" cstate="screen"/>
          <a:stretch>
            <a:fillRect/>
          </a:stretch>
        </p:blipFill>
        <p:spPr>
          <a:xfrm>
            <a:off x="1387009" y="41096"/>
            <a:ext cx="6308332" cy="6308332"/>
          </a:xfrm>
          <a:prstGeom prst="rect">
            <a:avLst/>
          </a:prstGeom>
        </p:spPr>
      </p:pic>
      <p:pic>
        <p:nvPicPr>
          <p:cNvPr id="219" name="Picture 218" descr="Mac_style.jpg"/>
          <p:cNvPicPr/>
          <p:nvPr/>
        </p:nvPicPr>
        <p:blipFill>
          <a:blip r:embed="rId3" cstate="screen"/>
          <a:srcRect/>
          <a:stretch>
            <a:fillRect/>
          </a:stretch>
        </p:blipFill>
        <p:spPr>
          <a:xfrm rot="16200000">
            <a:off x="5368494" y="3008636"/>
            <a:ext cx="5599416" cy="260235"/>
          </a:xfrm>
          <a:prstGeom prst="rect">
            <a:avLst/>
          </a:prstGeom>
        </p:spPr>
      </p:pic>
      <p:sp>
        <p:nvSpPr>
          <p:cNvPr id="220" name="TextBox 219"/>
          <p:cNvSpPr txBox="1"/>
          <p:nvPr/>
        </p:nvSpPr>
        <p:spPr>
          <a:xfrm rot="16200000">
            <a:off x="5421049" y="2927424"/>
            <a:ext cx="6054863" cy="369332"/>
          </a:xfrm>
          <a:prstGeom prst="rect">
            <a:avLst/>
          </a:prstGeom>
          <a:noFill/>
        </p:spPr>
        <p:txBody>
          <a:bodyPr wrap="none" rtlCol="0">
            <a:spAutoFit/>
          </a:bodyPr>
          <a:lstStyle/>
          <a:p>
            <a:r>
              <a:rPr lang="en-US" sz="1800" b="1" dirty="0" smtClean="0"/>
              <a:t>0.0			0.5			1.0</a:t>
            </a:r>
            <a:endParaRPr lang="en-US" sz="1800" b="1" dirty="0"/>
          </a:p>
        </p:txBody>
      </p:sp>
      <p:sp>
        <p:nvSpPr>
          <p:cNvPr id="221" name="Rectangle 220"/>
          <p:cNvSpPr/>
          <p:nvPr/>
        </p:nvSpPr>
        <p:spPr>
          <a:xfrm>
            <a:off x="370870" y="6396335"/>
            <a:ext cx="8747844" cy="461665"/>
          </a:xfrm>
          <a:prstGeom prst="rect">
            <a:avLst/>
          </a:prstGeom>
        </p:spPr>
        <p:txBody>
          <a:bodyPr wrap="none">
            <a:spAutoFit/>
          </a:bodyPr>
          <a:lstStyle/>
          <a:p>
            <a:r>
              <a:rPr lang="en-US" sz="2400" dirty="0" smtClean="0">
                <a:solidFill>
                  <a:srgbClr val="000000"/>
                </a:solidFill>
              </a:rPr>
              <a:t>Smoothed (double logistic function) Daily NDVI, Apr. 1 – Nov. 1, 2011</a:t>
            </a:r>
          </a:p>
        </p:txBody>
      </p:sp>
      <p:sp>
        <p:nvSpPr>
          <p:cNvPr id="6" name="TextBox 5"/>
          <p:cNvSpPr txBox="1"/>
          <p:nvPr/>
        </p:nvSpPr>
        <p:spPr>
          <a:xfrm rot="10800000">
            <a:off x="184562" y="-31174"/>
            <a:ext cx="553998" cy="6556663"/>
          </a:xfrm>
          <a:prstGeom prst="rect">
            <a:avLst/>
          </a:prstGeom>
          <a:noFill/>
        </p:spPr>
        <p:txBody>
          <a:bodyPr vert="eaVert" wrap="square" rtlCol="0">
            <a:spAutoFit/>
          </a:bodyPr>
          <a:lstStyle/>
          <a:p>
            <a:r>
              <a:rPr lang="en-US" sz="2400" dirty="0" smtClean="0">
                <a:solidFill>
                  <a:schemeClr val="tx2">
                    <a:lumMod val="60000"/>
                    <a:lumOff val="40000"/>
                  </a:schemeClr>
                </a:solidFill>
              </a:rPr>
              <a:t>Crop Condition and Water Use Monitoring</a:t>
            </a:r>
            <a:endParaRPr lang="en-US" sz="2400" dirty="0">
              <a:solidFill>
                <a:schemeClr val="tx2">
                  <a:lumMod val="60000"/>
                  <a:lumOff val="40000"/>
                </a:schemeClr>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43539" y="1"/>
            <a:ext cx="14151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sub_cdl_2001.jpg"/>
          <p:cNvPicPr>
            <a:picLocks noChangeAspect="1"/>
          </p:cNvPicPr>
          <p:nvPr/>
        </p:nvPicPr>
        <p:blipFill>
          <a:blip r:embed="rId3" cstate="screen"/>
          <a:stretch>
            <a:fillRect/>
          </a:stretch>
        </p:blipFill>
        <p:spPr>
          <a:xfrm>
            <a:off x="40210" y="4807111"/>
            <a:ext cx="2011680" cy="2015704"/>
          </a:xfrm>
          <a:prstGeom prst="rect">
            <a:avLst/>
          </a:prstGeom>
        </p:spPr>
      </p:pic>
      <p:pic>
        <p:nvPicPr>
          <p:cNvPr id="4" name="Picture 3" descr="sub_cdl_2007.jpg"/>
          <p:cNvPicPr>
            <a:picLocks noChangeAspect="1"/>
          </p:cNvPicPr>
          <p:nvPr/>
        </p:nvPicPr>
        <p:blipFill>
          <a:blip r:embed="rId4" cstate="screen"/>
          <a:stretch>
            <a:fillRect/>
          </a:stretch>
        </p:blipFill>
        <p:spPr>
          <a:xfrm>
            <a:off x="2114080" y="4807111"/>
            <a:ext cx="2011679" cy="2015703"/>
          </a:xfrm>
          <a:prstGeom prst="rect">
            <a:avLst/>
          </a:prstGeom>
        </p:spPr>
      </p:pic>
      <p:pic>
        <p:nvPicPr>
          <p:cNvPr id="5" name="Picture 4" descr="sub_cdl_2011.jpg"/>
          <p:cNvPicPr>
            <a:picLocks noChangeAspect="1"/>
          </p:cNvPicPr>
          <p:nvPr/>
        </p:nvPicPr>
        <p:blipFill>
          <a:blip r:embed="rId5" cstate="screen"/>
          <a:stretch>
            <a:fillRect/>
          </a:stretch>
        </p:blipFill>
        <p:spPr>
          <a:xfrm>
            <a:off x="4230005" y="4807111"/>
            <a:ext cx="2011680" cy="2015704"/>
          </a:xfrm>
          <a:prstGeom prst="rect">
            <a:avLst/>
          </a:prstGeom>
        </p:spPr>
      </p:pic>
      <p:sp>
        <p:nvSpPr>
          <p:cNvPr id="8" name="TextBox 7"/>
          <p:cNvSpPr txBox="1"/>
          <p:nvPr/>
        </p:nvSpPr>
        <p:spPr>
          <a:xfrm>
            <a:off x="903117" y="102483"/>
            <a:ext cx="6699270" cy="369332"/>
          </a:xfrm>
          <a:prstGeom prst="rect">
            <a:avLst/>
          </a:prstGeom>
          <a:noFill/>
        </p:spPr>
        <p:txBody>
          <a:bodyPr wrap="none" rtlCol="0">
            <a:spAutoFit/>
          </a:bodyPr>
          <a:lstStyle/>
          <a:p>
            <a:r>
              <a:rPr lang="en-US" dirty="0" smtClean="0"/>
              <a:t>2001		  2006	                     2011	          	         2014</a:t>
            </a:r>
            <a:endParaRPr lang="en-US" dirty="0"/>
          </a:p>
        </p:txBody>
      </p:sp>
      <p:pic>
        <p:nvPicPr>
          <p:cNvPr id="9" name="Picture 8" descr="sub_cdl_2014.jpg"/>
          <p:cNvPicPr>
            <a:picLocks noChangeAspect="1"/>
          </p:cNvPicPr>
          <p:nvPr/>
        </p:nvPicPr>
        <p:blipFill>
          <a:blip r:embed="rId6" cstate="screen"/>
          <a:stretch>
            <a:fillRect/>
          </a:stretch>
        </p:blipFill>
        <p:spPr>
          <a:xfrm>
            <a:off x="6300225" y="4807111"/>
            <a:ext cx="2011680" cy="2015704"/>
          </a:xfrm>
          <a:prstGeom prst="rect">
            <a:avLst/>
          </a:prstGeom>
        </p:spPr>
      </p:pic>
      <p:pic>
        <p:nvPicPr>
          <p:cNvPr id="16" name="Picture 15" descr="sub_p1_2001.91-181.jpg"/>
          <p:cNvPicPr>
            <a:picLocks noChangeAspect="1"/>
          </p:cNvPicPr>
          <p:nvPr/>
        </p:nvPicPr>
        <p:blipFill>
          <a:blip r:embed="rId7" cstate="screen"/>
          <a:stretch>
            <a:fillRect/>
          </a:stretch>
        </p:blipFill>
        <p:spPr>
          <a:xfrm>
            <a:off x="60807" y="510218"/>
            <a:ext cx="2011680" cy="2015703"/>
          </a:xfrm>
          <a:prstGeom prst="rect">
            <a:avLst/>
          </a:prstGeom>
        </p:spPr>
      </p:pic>
      <p:pic>
        <p:nvPicPr>
          <p:cNvPr id="18" name="Picture 17" descr="sub_p1_2007.91-181.jpg"/>
          <p:cNvPicPr>
            <a:picLocks noChangeAspect="1"/>
          </p:cNvPicPr>
          <p:nvPr/>
        </p:nvPicPr>
        <p:blipFill>
          <a:blip r:embed="rId8" cstate="screen"/>
          <a:stretch>
            <a:fillRect/>
          </a:stretch>
        </p:blipFill>
        <p:spPr>
          <a:xfrm>
            <a:off x="2136521" y="510218"/>
            <a:ext cx="2011680" cy="2015703"/>
          </a:xfrm>
          <a:prstGeom prst="rect">
            <a:avLst/>
          </a:prstGeom>
        </p:spPr>
      </p:pic>
      <p:pic>
        <p:nvPicPr>
          <p:cNvPr id="19" name="Picture 18" descr="sub_p1_2011.91-181.jpg"/>
          <p:cNvPicPr>
            <a:picLocks noChangeAspect="1"/>
          </p:cNvPicPr>
          <p:nvPr/>
        </p:nvPicPr>
        <p:blipFill>
          <a:blip r:embed="rId9" cstate="screen"/>
          <a:stretch>
            <a:fillRect/>
          </a:stretch>
        </p:blipFill>
        <p:spPr>
          <a:xfrm>
            <a:off x="4230005" y="510218"/>
            <a:ext cx="2011680" cy="2015704"/>
          </a:xfrm>
          <a:prstGeom prst="rect">
            <a:avLst/>
          </a:prstGeom>
        </p:spPr>
      </p:pic>
      <p:pic>
        <p:nvPicPr>
          <p:cNvPr id="21" name="Picture 20" descr="sub_p1_2014.91-181.jpg"/>
          <p:cNvPicPr>
            <a:picLocks noChangeAspect="1"/>
          </p:cNvPicPr>
          <p:nvPr/>
        </p:nvPicPr>
        <p:blipFill>
          <a:blip r:embed="rId10" cstate="screen"/>
          <a:stretch>
            <a:fillRect/>
          </a:stretch>
        </p:blipFill>
        <p:spPr>
          <a:xfrm>
            <a:off x="6300225" y="510218"/>
            <a:ext cx="2011680" cy="2015704"/>
          </a:xfrm>
          <a:prstGeom prst="rect">
            <a:avLst/>
          </a:prstGeom>
        </p:spPr>
      </p:pic>
      <p:pic>
        <p:nvPicPr>
          <p:cNvPr id="22" name="Picture 21" descr="sub_p2_2001.244-304.jpg"/>
          <p:cNvPicPr>
            <a:picLocks noChangeAspect="1"/>
          </p:cNvPicPr>
          <p:nvPr/>
        </p:nvPicPr>
        <p:blipFill>
          <a:blip r:embed="rId11" cstate="screen"/>
          <a:stretch>
            <a:fillRect/>
          </a:stretch>
        </p:blipFill>
        <p:spPr>
          <a:xfrm>
            <a:off x="62652" y="2624602"/>
            <a:ext cx="2011680" cy="2015703"/>
          </a:xfrm>
          <a:prstGeom prst="rect">
            <a:avLst/>
          </a:prstGeom>
        </p:spPr>
      </p:pic>
      <p:pic>
        <p:nvPicPr>
          <p:cNvPr id="24" name="Picture 23" descr="sub_p2_2007.244-304.jpg"/>
          <p:cNvPicPr>
            <a:picLocks noChangeAspect="1"/>
          </p:cNvPicPr>
          <p:nvPr/>
        </p:nvPicPr>
        <p:blipFill>
          <a:blip r:embed="rId12" cstate="screen"/>
          <a:stretch>
            <a:fillRect/>
          </a:stretch>
        </p:blipFill>
        <p:spPr>
          <a:xfrm>
            <a:off x="2132871" y="2624602"/>
            <a:ext cx="2011680" cy="2015703"/>
          </a:xfrm>
          <a:prstGeom prst="rect">
            <a:avLst/>
          </a:prstGeom>
        </p:spPr>
      </p:pic>
      <p:pic>
        <p:nvPicPr>
          <p:cNvPr id="25" name="Picture 24" descr="sub_p2_2011.244-304.jpg"/>
          <p:cNvPicPr>
            <a:picLocks noChangeAspect="1"/>
          </p:cNvPicPr>
          <p:nvPr/>
        </p:nvPicPr>
        <p:blipFill>
          <a:blip r:embed="rId13" cstate="screen"/>
          <a:stretch>
            <a:fillRect/>
          </a:stretch>
        </p:blipFill>
        <p:spPr>
          <a:xfrm>
            <a:off x="4226355" y="2624602"/>
            <a:ext cx="2011680" cy="2015704"/>
          </a:xfrm>
          <a:prstGeom prst="rect">
            <a:avLst/>
          </a:prstGeom>
        </p:spPr>
      </p:pic>
      <p:pic>
        <p:nvPicPr>
          <p:cNvPr id="27" name="Picture 26" descr="sub_p2_2014.244-304.jpg"/>
          <p:cNvPicPr>
            <a:picLocks noChangeAspect="1"/>
          </p:cNvPicPr>
          <p:nvPr/>
        </p:nvPicPr>
        <p:blipFill>
          <a:blip r:embed="rId14" cstate="screen"/>
          <a:stretch>
            <a:fillRect/>
          </a:stretch>
        </p:blipFill>
        <p:spPr>
          <a:xfrm>
            <a:off x="6300225" y="2624602"/>
            <a:ext cx="2011680" cy="2015704"/>
          </a:xfrm>
          <a:prstGeom prst="rect">
            <a:avLst/>
          </a:prstGeom>
        </p:spPr>
      </p:pic>
      <p:pic>
        <p:nvPicPr>
          <p:cNvPr id="35" name="Picture 34" descr="cdl_Iowa2011.jpg"/>
          <p:cNvPicPr>
            <a:picLocks noChangeAspect="1"/>
          </p:cNvPicPr>
          <p:nvPr/>
        </p:nvPicPr>
        <p:blipFill>
          <a:blip r:embed="rId15" cstate="screen"/>
          <a:srcRect/>
          <a:stretch>
            <a:fillRect/>
          </a:stretch>
        </p:blipFill>
        <p:spPr>
          <a:xfrm>
            <a:off x="8335690" y="5618086"/>
            <a:ext cx="783728" cy="1152150"/>
          </a:xfrm>
          <a:prstGeom prst="rect">
            <a:avLst/>
          </a:prstGeom>
        </p:spPr>
      </p:pic>
      <p:pic>
        <p:nvPicPr>
          <p:cNvPr id="38" name="Picture 37" descr="grey_bar.jpg"/>
          <p:cNvPicPr>
            <a:picLocks noChangeAspect="1"/>
          </p:cNvPicPr>
          <p:nvPr/>
        </p:nvPicPr>
        <p:blipFill>
          <a:blip r:embed="rId16" cstate="screen"/>
          <a:srcRect/>
          <a:stretch>
            <a:fillRect/>
          </a:stretch>
        </p:blipFill>
        <p:spPr>
          <a:xfrm rot="16200000" flipV="1">
            <a:off x="7495476" y="1475041"/>
            <a:ext cx="2011680" cy="129608"/>
          </a:xfrm>
          <a:prstGeom prst="rect">
            <a:avLst/>
          </a:prstGeom>
        </p:spPr>
      </p:pic>
      <p:sp>
        <p:nvSpPr>
          <p:cNvPr id="39" name="TextBox 38"/>
          <p:cNvSpPr txBox="1"/>
          <p:nvPr/>
        </p:nvSpPr>
        <p:spPr>
          <a:xfrm rot="16200000">
            <a:off x="7839706" y="1428660"/>
            <a:ext cx="1653017" cy="276999"/>
          </a:xfrm>
          <a:prstGeom prst="rect">
            <a:avLst/>
          </a:prstGeom>
          <a:noFill/>
        </p:spPr>
        <p:txBody>
          <a:bodyPr wrap="none" rtlCol="0">
            <a:spAutoFit/>
          </a:bodyPr>
          <a:lstStyle/>
          <a:p>
            <a:r>
              <a:rPr lang="en-US" sz="1200" dirty="0" smtClean="0">
                <a:latin typeface="Arial" pitchFamily="34" charset="0"/>
                <a:cs typeface="Arial" pitchFamily="34" charset="0"/>
              </a:rPr>
              <a:t>Apr         May       Jun</a:t>
            </a:r>
            <a:endParaRPr lang="en-US" sz="1200" dirty="0">
              <a:latin typeface="Arial" pitchFamily="34" charset="0"/>
              <a:cs typeface="Arial" pitchFamily="34" charset="0"/>
            </a:endParaRPr>
          </a:p>
        </p:txBody>
      </p:sp>
      <p:pic>
        <p:nvPicPr>
          <p:cNvPr id="40" name="Picture 39" descr="grey_bar.jpg"/>
          <p:cNvPicPr>
            <a:picLocks noChangeAspect="1"/>
          </p:cNvPicPr>
          <p:nvPr/>
        </p:nvPicPr>
        <p:blipFill>
          <a:blip r:embed="rId16" cstate="screen"/>
          <a:srcRect/>
          <a:stretch>
            <a:fillRect/>
          </a:stretch>
        </p:blipFill>
        <p:spPr>
          <a:xfrm rot="16200000" flipV="1">
            <a:off x="7509869" y="3587316"/>
            <a:ext cx="2011680" cy="129608"/>
          </a:xfrm>
          <a:prstGeom prst="rect">
            <a:avLst/>
          </a:prstGeom>
        </p:spPr>
      </p:pic>
      <p:sp>
        <p:nvSpPr>
          <p:cNvPr id="41" name="TextBox 40"/>
          <p:cNvSpPr txBox="1"/>
          <p:nvPr/>
        </p:nvSpPr>
        <p:spPr>
          <a:xfrm rot="16200000">
            <a:off x="8017997" y="3438916"/>
            <a:ext cx="1402948" cy="307777"/>
          </a:xfrm>
          <a:prstGeom prst="rect">
            <a:avLst/>
          </a:prstGeom>
          <a:noFill/>
        </p:spPr>
        <p:txBody>
          <a:bodyPr wrap="none" rtlCol="0">
            <a:spAutoFit/>
          </a:bodyPr>
          <a:lstStyle/>
          <a:p>
            <a:r>
              <a:rPr lang="en-US" sz="1400" dirty="0" smtClean="0"/>
              <a:t>Sep	Oct</a:t>
            </a:r>
            <a:endParaRPr lang="en-US" sz="1400" dirty="0"/>
          </a:p>
        </p:txBody>
      </p:sp>
      <p:cxnSp>
        <p:nvCxnSpPr>
          <p:cNvPr id="43" name="Straight Connector 42"/>
          <p:cNvCxnSpPr/>
          <p:nvPr/>
        </p:nvCxnSpPr>
        <p:spPr>
          <a:xfrm>
            <a:off x="8450905" y="2545685"/>
            <a:ext cx="33363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8450905" y="1854395"/>
            <a:ext cx="33363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8450905" y="1239915"/>
            <a:ext cx="33363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8450905" y="548625"/>
            <a:ext cx="33363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8450905" y="2660900"/>
            <a:ext cx="33363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8450905" y="3659430"/>
            <a:ext cx="33363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8450905" y="4657960"/>
            <a:ext cx="333639" cy="0"/>
          </a:xfrm>
          <a:prstGeom prst="line">
            <a:avLst/>
          </a:prstGeom>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rot="16200000">
            <a:off x="8455254" y="1484769"/>
            <a:ext cx="1008161" cy="369332"/>
          </a:xfrm>
          <a:prstGeom prst="rect">
            <a:avLst/>
          </a:prstGeom>
          <a:noFill/>
        </p:spPr>
        <p:txBody>
          <a:bodyPr wrap="none" rtlCol="0">
            <a:spAutoFit/>
          </a:bodyPr>
          <a:lstStyle/>
          <a:p>
            <a:r>
              <a:rPr lang="en-US" dirty="0" smtClean="0">
                <a:solidFill>
                  <a:schemeClr val="accent2">
                    <a:lumMod val="50000"/>
                  </a:schemeClr>
                </a:solidFill>
              </a:rPr>
              <a:t>Greenup</a:t>
            </a:r>
            <a:endParaRPr lang="en-US" dirty="0">
              <a:solidFill>
                <a:schemeClr val="accent2">
                  <a:lumMod val="50000"/>
                </a:schemeClr>
              </a:solidFill>
            </a:endParaRPr>
          </a:p>
        </p:txBody>
      </p:sp>
      <p:sp>
        <p:nvSpPr>
          <p:cNvPr id="30" name="TextBox 29"/>
          <p:cNvSpPr txBox="1"/>
          <p:nvPr/>
        </p:nvSpPr>
        <p:spPr>
          <a:xfrm rot="16200000">
            <a:off x="8373380" y="3465875"/>
            <a:ext cx="1168910" cy="369332"/>
          </a:xfrm>
          <a:prstGeom prst="rect">
            <a:avLst/>
          </a:prstGeom>
          <a:noFill/>
        </p:spPr>
        <p:txBody>
          <a:bodyPr wrap="none" rtlCol="0">
            <a:spAutoFit/>
          </a:bodyPr>
          <a:lstStyle/>
          <a:p>
            <a:r>
              <a:rPr lang="en-US" dirty="0" smtClean="0">
                <a:solidFill>
                  <a:schemeClr val="accent2">
                    <a:lumMod val="50000"/>
                  </a:schemeClr>
                </a:solidFill>
              </a:rPr>
              <a:t>Dormancy</a:t>
            </a:r>
            <a:endParaRPr lang="en-US" dirty="0">
              <a:solidFill>
                <a:schemeClr val="accent2">
                  <a:lumMod val="50000"/>
                </a:schemeClr>
              </a:solidFill>
            </a:endParaRPr>
          </a:p>
        </p:txBody>
      </p:sp>
      <p:sp>
        <p:nvSpPr>
          <p:cNvPr id="31" name="TextBox 30"/>
          <p:cNvSpPr txBox="1"/>
          <p:nvPr/>
        </p:nvSpPr>
        <p:spPr>
          <a:xfrm rot="16200000">
            <a:off x="8359114" y="4893716"/>
            <a:ext cx="729687" cy="646331"/>
          </a:xfrm>
          <a:prstGeom prst="rect">
            <a:avLst/>
          </a:prstGeom>
          <a:noFill/>
        </p:spPr>
        <p:txBody>
          <a:bodyPr wrap="none" rtlCol="0">
            <a:spAutoFit/>
          </a:bodyPr>
          <a:lstStyle/>
          <a:p>
            <a:r>
              <a:rPr lang="en-US" dirty="0" smtClean="0">
                <a:solidFill>
                  <a:schemeClr val="accent2">
                    <a:lumMod val="50000"/>
                  </a:schemeClr>
                </a:solidFill>
              </a:rPr>
              <a:t>NASS</a:t>
            </a:r>
          </a:p>
          <a:p>
            <a:r>
              <a:rPr lang="en-US" dirty="0" smtClean="0">
                <a:solidFill>
                  <a:schemeClr val="accent2">
                    <a:lumMod val="50000"/>
                  </a:schemeClr>
                </a:solidFill>
              </a:rPr>
              <a:t>CDL</a:t>
            </a:r>
            <a:endParaRPr lang="en-US" dirty="0">
              <a:solidFill>
                <a:schemeClr val="accent2">
                  <a:lumMod val="50000"/>
                </a:schemeClr>
              </a:solidFill>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9.8|35"/>
</p:tagLst>
</file>

<file path=ppt/tags/tag2.xml><?xml version="1.0" encoding="utf-8"?>
<p:tagLst xmlns:a="http://schemas.openxmlformats.org/drawingml/2006/main" xmlns:r="http://schemas.openxmlformats.org/officeDocument/2006/relationships" xmlns:p="http://schemas.openxmlformats.org/presentationml/2006/main">
  <p:tag name="TIMING" val="|48.9"/>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45173</TotalTime>
  <Words>1190</Words>
  <Application>Microsoft Office PowerPoint</Application>
  <PresentationFormat>On-screen Show (4:3)</PresentationFormat>
  <Paragraphs>228</Paragraphs>
  <Slides>24</Slides>
  <Notes>17</Notes>
  <HiddenSlides>0</HiddenSlides>
  <MMClips>1</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24</vt:i4>
      </vt:variant>
    </vt:vector>
  </HeadingPairs>
  <TitlesOfParts>
    <vt:vector size="27" baseType="lpstr">
      <vt:lpstr>Solstice</vt:lpstr>
      <vt:lpstr>Custom Design</vt:lpstr>
      <vt:lpstr>Equation</vt:lpstr>
      <vt:lpstr>Daily Monitoring of Crop Condition and Water Use using MODIS, Landsat and Geostationary Data    </vt:lpstr>
      <vt:lpstr>Slide 2</vt:lpstr>
      <vt:lpstr>Progress and Plan</vt:lpstr>
      <vt:lpstr>Case 1: central Iowa (~20 counties)</vt:lpstr>
      <vt:lpstr>Mapping Crop Growth Stages using MODIS &amp; Landsat</vt:lpstr>
      <vt:lpstr>Mapping Crop Growth Stages using MODIS &amp; Landsat</vt:lpstr>
      <vt:lpstr>Mapping Crop Growth Stages using MODIS &amp; Landsat</vt:lpstr>
      <vt:lpstr>Slide 8</vt:lpstr>
      <vt:lpstr>Slide 9</vt:lpstr>
      <vt:lpstr>Phenology (RS) vs. Crop Growth Stages (NASS)</vt:lpstr>
      <vt:lpstr>Slide 11</vt:lpstr>
      <vt:lpstr>Slide 12</vt:lpstr>
      <vt:lpstr>Corn yields and NDVI metrics (county level) </vt:lpstr>
      <vt:lpstr>Estimated Yields at Field Scale (corn, central Iowa, 2010)</vt:lpstr>
      <vt:lpstr>2010 Corn Yields (Bu/Acre) at South Fork</vt:lpstr>
      <vt:lpstr>Acquisition Dates are Critical for Yield Modeling</vt:lpstr>
      <vt:lpstr>Slide 17</vt:lpstr>
      <vt:lpstr>Slide 18</vt:lpstr>
      <vt:lpstr>Slide 19</vt:lpstr>
      <vt:lpstr>Slide 20</vt:lpstr>
      <vt:lpstr>Slide 21</vt:lpstr>
      <vt:lpstr>Grape Yield Estimation</vt:lpstr>
      <vt:lpstr>Estimate Grape Yield at Gallo Vineyards (Lodi ,CA) using Landsat and MODIS Data Products</vt:lpstr>
      <vt:lpstr>Summary</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fgao</dc:creator>
  <cp:lastModifiedBy>fgao</cp:lastModifiedBy>
  <cp:revision>1583</cp:revision>
  <dcterms:created xsi:type="dcterms:W3CDTF">2013-04-22T14:43:54Z</dcterms:created>
  <dcterms:modified xsi:type="dcterms:W3CDTF">2016-06-07T22:04:06Z</dcterms:modified>
</cp:coreProperties>
</file>