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4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99" r:id="rId4"/>
    <p:sldId id="300" r:id="rId5"/>
    <p:sldId id="320" r:id="rId6"/>
    <p:sldId id="301" r:id="rId7"/>
    <p:sldId id="303" r:id="rId8"/>
    <p:sldId id="304" r:id="rId9"/>
    <p:sldId id="321" r:id="rId10"/>
    <p:sldId id="305" r:id="rId11"/>
    <p:sldId id="306" r:id="rId12"/>
    <p:sldId id="308" r:id="rId13"/>
    <p:sldId id="309" r:id="rId14"/>
    <p:sldId id="311" r:id="rId15"/>
    <p:sldId id="310" r:id="rId16"/>
    <p:sldId id="307" r:id="rId17"/>
    <p:sldId id="312" r:id="rId18"/>
    <p:sldId id="313" r:id="rId19"/>
    <p:sldId id="316" r:id="rId20"/>
    <p:sldId id="318" r:id="rId21"/>
    <p:sldId id="319" r:id="rId22"/>
    <p:sldId id="314" r:id="rId23"/>
    <p:sldId id="290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3" autoAdjust="0"/>
  </p:normalViewPr>
  <p:slideViewPr>
    <p:cSldViewPr showGuides="1">
      <p:cViewPr>
        <p:scale>
          <a:sx n="50" d="100"/>
          <a:sy n="50" d="100"/>
        </p:scale>
        <p:origin x="-4120" y="-10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5770F-2B03-45F5-BE2D-11114B51A27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017E-6F03-41C8-B8B5-34F347ED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pixels where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(486)/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(551) were used to derive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(490)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017E-6F03-41C8-B8B5-34F347EDA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fraction of direct 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017E-6F03-41C8-B8B5-34F347EDA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fraction of direct 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017E-6F03-41C8-B8B5-34F347EDAF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Measurement in Chesapeake 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017E-6F03-41C8-B8B5-34F347EDAF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9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5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9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CA1D-A522-4E4E-B4A5-23329EA75B2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A795-5E01-445C-B401-6C1A1921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image" Target="../media/image19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51" y="838200"/>
            <a:ext cx="865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Diffuse </a:t>
            </a:r>
            <a:r>
              <a:rPr lang="en-US" sz="3000" b="1" dirty="0">
                <a:solidFill>
                  <a:schemeClr val="tx2"/>
                </a:solidFill>
              </a:rPr>
              <a:t>Attenuation and </a:t>
            </a:r>
            <a:r>
              <a:rPr lang="en-US" sz="3000" b="1" dirty="0" err="1">
                <a:solidFill>
                  <a:schemeClr val="tx2"/>
                </a:solidFill>
              </a:rPr>
              <a:t>Secchi</a:t>
            </a:r>
            <a:r>
              <a:rPr lang="en-US" sz="3000" b="1" dirty="0">
                <a:solidFill>
                  <a:schemeClr val="tx2"/>
                </a:solidFill>
              </a:rPr>
              <a:t> Depth Products from MODIS and </a:t>
            </a:r>
            <a:r>
              <a:rPr lang="en-US" sz="3000" b="1" dirty="0" smtClean="0">
                <a:solidFill>
                  <a:schemeClr val="tx2"/>
                </a:solidFill>
              </a:rPr>
              <a:t>VIIRS: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00B0F0"/>
                </a:solidFill>
              </a:rPr>
              <a:t>Product of Ocean Transparency</a:t>
            </a:r>
            <a:endParaRPr lang="en-US" sz="30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808" y="2514600"/>
            <a:ext cx="6244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ZhongPing Lee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University of Massachusetts Boston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6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" y="2286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6248400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  <p:pic>
        <p:nvPicPr>
          <p:cNvPr id="6" name="Picture 5" descr="D:\Normalized Kd\SBDARTAreasols\Processing\AeroF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9" y="762000"/>
            <a:ext cx="6962031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7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Normalized Kd\SBDARTAreasols\Processing\AeroF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1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15200" y="6248400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47847"/>
              </p:ext>
            </p:extLst>
          </p:nvPr>
        </p:nvGraphicFramePr>
        <p:xfrm>
          <a:off x="1066800" y="304800"/>
          <a:ext cx="6692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3" imgW="2565400" imgH="558800" progId="Equation.3">
                  <p:embed/>
                </p:oleObj>
              </mc:Choice>
              <mc:Fallback>
                <p:oleObj name="Equation" r:id="rId3" imgW="2565400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"/>
                        <a:ext cx="6692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D:\Normalized Kd\CalFvalue\AeroF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00" y="1981200"/>
            <a:ext cx="55626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>
            <a:off x="228600" y="304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6248400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Normalized Kd\Paper\JGR\Revison1\figures\Figure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1524000"/>
            <a:ext cx="66008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086600" y="6336268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29706"/>
              </p:ext>
            </p:extLst>
          </p:nvPr>
        </p:nvGraphicFramePr>
        <p:xfrm>
          <a:off x="533400" y="304800"/>
          <a:ext cx="3686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4" imgW="990360" imgH="203040" progId="Equation.3">
                  <p:embed/>
                </p:oleObj>
              </mc:Choice>
              <mc:Fallback>
                <p:oleObj name="Equation" r:id="rId4" imgW="99036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36861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7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TestnKd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056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39000" y="6172200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8605" y="533400"/>
            <a:ext cx="2893843" cy="671156"/>
            <a:chOff x="2743200" y="304800"/>
            <a:chExt cx="2893843" cy="671156"/>
          </a:xfrm>
        </p:grpSpPr>
        <p:sp>
          <p:nvSpPr>
            <p:cNvPr id="5" name="TextBox 4"/>
            <p:cNvSpPr txBox="1"/>
            <p:nvPr/>
          </p:nvSpPr>
          <p:spPr>
            <a:xfrm>
              <a:off x="2743200" y="329625"/>
              <a:ext cx="1367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K</a:t>
              </a:r>
              <a:r>
                <a:rPr lang="en-US" sz="3600" b="1" baseline="-25000" dirty="0" smtClean="0"/>
                <a:t>d</a:t>
              </a:r>
              <a:r>
                <a:rPr lang="en-US" sz="3600" b="1" dirty="0" smtClean="0"/>
                <a:t>&amp;</a:t>
              </a:r>
              <a:r>
                <a:rPr lang="en-US" sz="3600" b="1" i="1" dirty="0" smtClean="0"/>
                <a:t>D</a:t>
              </a:r>
              <a:r>
                <a:rPr lang="en-US" sz="3600" b="1" i="1" baseline="-25000" dirty="0" smtClean="0"/>
                <a:t>0</a:t>
              </a:r>
              <a:endParaRPr lang="en-US" sz="3600" b="1" i="1" baseline="-250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182993" y="457200"/>
              <a:ext cx="533402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3863" y="304800"/>
              <a:ext cx="84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/>
                <a:t>nK</a:t>
              </a:r>
              <a:r>
                <a:rPr lang="en-US" sz="3600" b="1" baseline="-25000" dirty="0" err="1" smtClean="0"/>
                <a:t>d</a:t>
              </a:r>
              <a:endParaRPr lang="en-US" sz="36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67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Normalized Kd\NOMAD\nKdvsChl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05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344269"/>
            <a:ext cx="1779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K vs </a:t>
            </a:r>
            <a:r>
              <a:rPr lang="en-US" sz="3600" b="1" dirty="0" err="1" smtClean="0"/>
              <a:t>Chl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172200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KdValidation1p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853" y="762000"/>
            <a:ext cx="5562600" cy="300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39000" y="6172200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3396" y="115669"/>
            <a:ext cx="3619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R</a:t>
            </a:r>
            <a:r>
              <a:rPr lang="en-US" sz="3600" b="1" baseline="-25000" dirty="0" err="1" smtClean="0">
                <a:solidFill>
                  <a:schemeClr val="tx2"/>
                </a:solidFill>
              </a:rPr>
              <a:t>rs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a&amp;b</a:t>
            </a:r>
            <a:r>
              <a:rPr lang="en-US" sz="3600" b="1" baseline="-25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</a:t>
            </a:r>
            <a:r>
              <a:rPr lang="en-US" sz="3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 </a:t>
            </a:r>
            <a:r>
              <a:rPr lang="en-US" sz="36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nK</a:t>
            </a:r>
            <a:r>
              <a:rPr lang="en-US" sz="3600" b="1" baseline="-25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d</a:t>
            </a:r>
            <a:endParaRPr lang="en-US" sz="3600" b="1" baseline="-25000" dirty="0">
              <a:solidFill>
                <a:schemeClr val="tx2"/>
              </a:solidFill>
            </a:endParaRPr>
          </a:p>
        </p:txBody>
      </p:sp>
      <p:pic>
        <p:nvPicPr>
          <p:cNvPr id="5" name="Picture 4" descr="nKdValidation1p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853" y="4048006"/>
            <a:ext cx="5562600" cy="28099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332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Remote Sensing </a:t>
            </a:r>
            <a:r>
              <a:rPr lang="en-US" sz="2800" b="1" dirty="0" err="1" smtClean="0">
                <a:solidFill>
                  <a:srgbClr val="00B050"/>
                </a:solidFill>
              </a:rPr>
              <a:t>nK</a:t>
            </a:r>
            <a:r>
              <a:rPr lang="en-US" sz="2800" b="1" baseline="-25000" dirty="0" err="1" smtClean="0">
                <a:solidFill>
                  <a:srgbClr val="00B050"/>
                </a:solidFill>
              </a:rPr>
              <a:t>d</a:t>
            </a:r>
            <a:r>
              <a:rPr lang="en-US" sz="2800" b="1" dirty="0" smtClean="0">
                <a:solidFill>
                  <a:srgbClr val="00B050"/>
                </a:solidFill>
              </a:rPr>
              <a:t>: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Normalized Kd\Paper\JGR\Revison1\figures\Figure1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867399" cy="56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620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Global sample products from VIIRS: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6412468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et al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138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Application of </a:t>
            </a:r>
            <a:r>
              <a:rPr lang="en-US" sz="2800" b="1" dirty="0" err="1" smtClean="0">
                <a:solidFill>
                  <a:schemeClr val="tx2"/>
                </a:solidFill>
              </a:rPr>
              <a:t>nK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</a:rPr>
              <a:t>(490)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???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66800"/>
            <a:ext cx="516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Water clarity/transparency …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6" descr="File:Angelo Sec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786975"/>
            <a:ext cx="3132840" cy="43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7691" y="60739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Angelo </a:t>
            </a:r>
            <a:r>
              <a:rPr lang="en-US" sz="2000" b="1" dirty="0" err="1" smtClean="0"/>
              <a:t>Secchi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(1818-1878)</a:t>
            </a:r>
            <a:endParaRPr lang="en-US" sz="2000" b="1" dirty="0"/>
          </a:p>
        </p:txBody>
      </p:sp>
      <p:pic>
        <p:nvPicPr>
          <p:cNvPr id="6" name="Picture 3" descr="E:\On-Going\visibility\revision\Secchi_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6249" y="2020422"/>
            <a:ext cx="3593132" cy="38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7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417594"/>
              </p:ext>
            </p:extLst>
          </p:nvPr>
        </p:nvGraphicFramePr>
        <p:xfrm>
          <a:off x="1828800" y="1905000"/>
          <a:ext cx="4792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3" imgW="1536480" imgH="583920" progId="Equation.3">
                  <p:embed/>
                </p:oleObj>
              </mc:Choice>
              <mc:Fallback>
                <p:oleObj name="Equation" r:id="rId3" imgW="15364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4792662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04800" y="5052060"/>
            <a:ext cx="7490380" cy="742950"/>
            <a:chOff x="1371600" y="4572000"/>
            <a:chExt cx="7490380" cy="742950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9391330"/>
                </p:ext>
              </p:extLst>
            </p:nvPr>
          </p:nvGraphicFramePr>
          <p:xfrm>
            <a:off x="1371600" y="4572000"/>
            <a:ext cx="754063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1" name="Equation" r:id="rId5" imgW="241200" imgH="228600" progId="Equation.3">
                    <p:embed/>
                  </p:oleObj>
                </mc:Choice>
                <mc:Fallback>
                  <p:oleObj name="Equation" r:id="rId5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572000"/>
                          <a:ext cx="754063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2133600" y="4724400"/>
              <a:ext cx="6728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: attenuation coefficient in the transparent window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03430" y="5966936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(Lee et al 2015)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" y="558225"/>
            <a:ext cx="6328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New theoretical relationship for Z</a:t>
            </a:r>
            <a:r>
              <a:rPr lang="en-US" sz="3200" b="1" baseline="-25000" dirty="0" smtClean="0">
                <a:solidFill>
                  <a:schemeClr val="tx2"/>
                </a:solidFill>
              </a:rPr>
              <a:t>SD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63" y="990600"/>
            <a:ext cx="408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Acknowledgements: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844" y="1981200"/>
            <a:ext cx="7932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NASA Suomi National Polar-orbiting Partnership </a:t>
            </a:r>
          </a:p>
          <a:p>
            <a:r>
              <a:rPr lang="en-US" sz="3000" b="1" dirty="0" smtClean="0">
                <a:solidFill>
                  <a:srgbClr val="00B050"/>
                </a:solidFill>
              </a:rPr>
              <a:t>NASA Ocean Biology and Biogeochemistry</a:t>
            </a:r>
          </a:p>
        </p:txBody>
      </p:sp>
    </p:spTree>
    <p:extLst>
      <p:ext uri="{BB962C8B-B14F-4D97-AF65-F5344CB8AC3E}">
        <p14:creationId xmlns:p14="http://schemas.microsoft.com/office/powerpoint/2010/main" val="110019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0800" y="2362200"/>
            <a:ext cx="339065" cy="2118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4331" y="152400"/>
            <a:ext cx="722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Verification of the new </a:t>
            </a:r>
            <a:r>
              <a:rPr lang="en-US" sz="3200" b="1" dirty="0" err="1" smtClean="0">
                <a:solidFill>
                  <a:srgbClr val="0070C0"/>
                </a:solidFill>
              </a:rPr>
              <a:t>Secchi</a:t>
            </a:r>
            <a:r>
              <a:rPr lang="en-US" sz="3200" b="1" dirty="0" smtClean="0">
                <a:solidFill>
                  <a:srgbClr val="0070C0"/>
                </a:solidFill>
              </a:rPr>
              <a:t> disk theory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2149" y="2133600"/>
            <a:ext cx="6096000" cy="44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0" y="6324600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(Lee et al 2015)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8447" y="1093113"/>
            <a:ext cx="4509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tx2"/>
                </a:solidFill>
              </a:rPr>
              <a:t>R</a:t>
            </a:r>
            <a:r>
              <a:rPr lang="en-US" sz="4800" baseline="-25000" dirty="0" err="1" smtClean="0">
                <a:solidFill>
                  <a:schemeClr val="tx2"/>
                </a:solidFill>
              </a:rPr>
              <a:t>rs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4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a&amp;b</a:t>
            </a:r>
            <a:r>
              <a:rPr lang="en-US" sz="4800" baseline="-25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</a:t>
            </a:r>
            <a:r>
              <a:rPr lang="en-US" sz="4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 </a:t>
            </a:r>
            <a:r>
              <a:rPr lang="en-US" sz="4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K</a:t>
            </a:r>
            <a:r>
              <a:rPr lang="en-US" sz="4800" baseline="-25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d</a:t>
            </a:r>
            <a:endParaRPr lang="en-US" sz="4800" baseline="-25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852845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QAA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（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2002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）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6847" y="838200"/>
            <a:ext cx="165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Lee et al 2005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8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62000" y="405825"/>
            <a:ext cx="617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3200" b="1" dirty="0" smtClean="0">
                <a:sym typeface="Calibri" pitchFamily="34" charset="0"/>
              </a:rPr>
              <a:t>Global Z</a:t>
            </a:r>
            <a:r>
              <a:rPr lang="en-US" altLang="zh-CN" sz="3200" b="1" baseline="-25000" dirty="0" smtClean="0">
                <a:sym typeface="Calibri" pitchFamily="34" charset="0"/>
              </a:rPr>
              <a:t>SD</a:t>
            </a:r>
            <a:endParaRPr lang="zh-CN" altLang="en-US" sz="3200" b="1" dirty="0">
              <a:sym typeface="Calibri" pitchFamily="34" charset="0"/>
            </a:endParaRPr>
          </a:p>
        </p:txBody>
      </p:sp>
      <p:pic>
        <p:nvPicPr>
          <p:cNvPr id="614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75" y="1325562"/>
            <a:ext cx="78422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31" y="1524000"/>
            <a:ext cx="7772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631" y="5943600"/>
            <a:ext cx="842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 much more straightforward product for water clarity!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8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37" y="101025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Conclusions: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45153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Traditional ratio-derived </a:t>
            </a:r>
            <a:r>
              <a:rPr lang="en-US" sz="2400" b="1" dirty="0" err="1" smtClean="0">
                <a:solidFill>
                  <a:srgbClr val="0070C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d</a:t>
            </a:r>
            <a:r>
              <a:rPr lang="en-US" sz="2400" b="1" dirty="0" smtClean="0">
                <a:solidFill>
                  <a:srgbClr val="0070C0"/>
                </a:solidFill>
              </a:rPr>
              <a:t>(490) product overlooked its AOP characteristics; </a:t>
            </a:r>
            <a:r>
              <a:rPr lang="en-US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a) the empirical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(490) product has exactly the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same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spatial pattern as the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Chl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product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in coastal region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which is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supported by ocean optics theory and observations</a:t>
            </a:r>
          </a:p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b) could be an “        vs       ” comparison between satellite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(490) and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insitu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(490)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984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It is mid </a:t>
            </a:r>
            <a:r>
              <a:rPr lang="en-US" altLang="zh-CN" sz="2400" b="1" dirty="0">
                <a:solidFill>
                  <a:srgbClr val="00B050"/>
                </a:solidFill>
              </a:rPr>
              <a:t>2016 now, we should have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long passed </a:t>
            </a:r>
            <a:r>
              <a:rPr lang="en-US" altLang="zh-CN" sz="2400" b="1" dirty="0">
                <a:solidFill>
                  <a:srgbClr val="00B050"/>
                </a:solidFill>
              </a:rPr>
              <a:t>the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empiricism-based practices for </a:t>
            </a:r>
            <a:r>
              <a:rPr lang="en-US" altLang="zh-CN" sz="2400" b="1" dirty="0">
                <a:solidFill>
                  <a:srgbClr val="00B050"/>
                </a:solidFill>
              </a:rPr>
              <a:t>inversion of optical properties.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4578" name="Picture 2" descr="https://upload.wikimedia.org/wikipedia/commons/7/7b/Orange-Whole-%26-Spli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2620447"/>
            <a:ext cx="420282" cy="4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encrypted-tbn0.gstatic.com/images?q=tbn:ANd9GcQivw30LzmDRrsgKMpz5J4atdlSCWP-hzu1fOnQxREEPvXc90V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0" y="2590800"/>
            <a:ext cx="414755" cy="4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103" y="3371671"/>
            <a:ext cx="879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    </a:t>
            </a:r>
            <a:r>
              <a:rPr lang="en-US" sz="2400" b="1" dirty="0" err="1">
                <a:solidFill>
                  <a:srgbClr val="0070C0"/>
                </a:solidFill>
              </a:rPr>
              <a:t>nK</a:t>
            </a:r>
            <a:r>
              <a:rPr lang="en-US" sz="2400" b="1" baseline="-25000" dirty="0" err="1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70C0"/>
                </a:solidFill>
              </a:rPr>
              <a:t>  corrects the AOP  feature; 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       It is much more accurate when it is derived following a mechanistic scheme;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8103" y="4514671"/>
            <a:ext cx="844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   Optical properties have a spectral dependence, thus </a:t>
            </a:r>
            <a:r>
              <a:rPr lang="en-US" sz="2400" b="1" dirty="0" err="1">
                <a:solidFill>
                  <a:srgbClr val="0070C0"/>
                </a:solidFill>
              </a:rPr>
              <a:t>nK</a:t>
            </a:r>
            <a:r>
              <a:rPr lang="en-US" sz="2400" b="1" baseline="-25000" dirty="0" err="1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70C0"/>
                </a:solidFill>
              </a:rPr>
              <a:t>  at a single wavelength has limited applications. For representation of water clarity, it is better to use </a:t>
            </a:r>
            <a:r>
              <a:rPr lang="en-US" sz="2400" b="1" dirty="0" err="1">
                <a:solidFill>
                  <a:srgbClr val="0070C0"/>
                </a:solidFill>
              </a:rPr>
              <a:t>Secchi</a:t>
            </a:r>
            <a:r>
              <a:rPr lang="en-US" sz="2400" b="1" dirty="0">
                <a:solidFill>
                  <a:srgbClr val="0070C0"/>
                </a:solidFill>
              </a:rPr>
              <a:t> depth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537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1828799"/>
            <a:ext cx="4459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Thank you!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6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37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46875"/>
              </p:ext>
            </p:extLst>
          </p:nvPr>
        </p:nvGraphicFramePr>
        <p:xfrm>
          <a:off x="990600" y="304800"/>
          <a:ext cx="600038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tion" r:id="rId3" imgW="1676160" imgH="241200" progId="Equation.3">
                  <p:embed/>
                </p:oleObj>
              </mc:Choice>
              <mc:Fallback>
                <p:oleObj name="Equation" r:id="rId3" imgW="16761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"/>
                        <a:ext cx="600038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59626"/>
              </p:ext>
            </p:extLst>
          </p:nvPr>
        </p:nvGraphicFramePr>
        <p:xfrm>
          <a:off x="2743608" y="2895600"/>
          <a:ext cx="5908556" cy="86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5" imgW="1473120" imgH="215640" progId="Equation.3">
                  <p:embed/>
                </p:oleObj>
              </mc:Choice>
              <mc:Fallback>
                <p:oleObj name="Equation" r:id="rId5" imgW="1473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608" y="2895600"/>
                        <a:ext cx="5908556" cy="86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2895600"/>
            <a:ext cx="1327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Morel:</a:t>
            </a:r>
            <a:endParaRPr lang="en-US" sz="32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77894"/>
              </p:ext>
            </p:extLst>
          </p:nvPr>
        </p:nvGraphicFramePr>
        <p:xfrm>
          <a:off x="761592" y="5302248"/>
          <a:ext cx="7993215" cy="79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7" imgW="2044440" imgH="203040" progId="Equation.3">
                  <p:embed/>
                </p:oleObj>
              </mc:Choice>
              <mc:Fallback>
                <p:oleObj name="Equation" r:id="rId7" imgW="20444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92" y="5302248"/>
                        <a:ext cx="7993215" cy="793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392" y="4724400"/>
            <a:ext cx="4684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Austin&amp;Petzold</a:t>
            </a:r>
            <a:r>
              <a:rPr lang="en-US" sz="3200" b="1" dirty="0" smtClean="0"/>
              <a:t> </a:t>
            </a:r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1986</a:t>
            </a:r>
            <a:r>
              <a:rPr lang="zh-CN" altLang="en-US" sz="3200" b="1" dirty="0" smtClean="0"/>
              <a:t>）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919368" y="3075709"/>
            <a:ext cx="914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4992" y="5410200"/>
            <a:ext cx="16002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64466" y="990600"/>
            <a:ext cx="2934" cy="772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3131" y="1762780"/>
            <a:ext cx="4730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Diffuse attenuation coefficient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951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18761"/>
              </p:ext>
            </p:extLst>
          </p:nvPr>
        </p:nvGraphicFramePr>
        <p:xfrm>
          <a:off x="1981200" y="914400"/>
          <a:ext cx="45180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3" imgW="1155600" imgH="380880" progId="Equation.3">
                  <p:embed/>
                </p:oleObj>
              </mc:Choice>
              <mc:Fallback>
                <p:oleObj name="Equation" r:id="rId3" imgW="1155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4518025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304800"/>
            <a:ext cx="4684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Austin&amp;Petzold</a:t>
            </a:r>
            <a:r>
              <a:rPr lang="en-US" sz="3200" b="1" dirty="0" smtClean="0"/>
              <a:t> </a:t>
            </a:r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1981</a:t>
            </a:r>
            <a:r>
              <a:rPr lang="zh-CN" altLang="en-US" sz="3200" b="1" dirty="0" smtClean="0"/>
              <a:t>）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3" name="Down Arrow 2"/>
          <p:cNvSpPr/>
          <p:nvPr/>
        </p:nvSpPr>
        <p:spPr>
          <a:xfrm>
            <a:off x="3581400" y="2362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57173"/>
              </p:ext>
            </p:extLst>
          </p:nvPr>
        </p:nvGraphicFramePr>
        <p:xfrm>
          <a:off x="1676400" y="2819400"/>
          <a:ext cx="4718050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5" imgW="1206360" imgH="355320" progId="Equation.3">
                  <p:embed/>
                </p:oleObj>
              </mc:Choice>
              <mc:Fallback>
                <p:oleObj name="Equation" r:id="rId5" imgW="120636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19400"/>
                        <a:ext cx="4718050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333" y="4267200"/>
            <a:ext cx="6115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0" y="5943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Rrs</a:t>
            </a:r>
            <a:r>
              <a:rPr lang="en-US" sz="3200" dirty="0" smtClean="0"/>
              <a:t>(</a:t>
            </a:r>
            <a:r>
              <a:rPr lang="el-GR" sz="3200" dirty="0" smtClean="0"/>
              <a:t>λ</a:t>
            </a:r>
            <a:r>
              <a:rPr lang="en-US" sz="3200" baseline="-25000" dirty="0" smtClean="0"/>
              <a:t>blue</a:t>
            </a:r>
            <a:r>
              <a:rPr lang="en-US" sz="3200" dirty="0" smtClean="0"/>
              <a:t>) = </a:t>
            </a:r>
            <a:r>
              <a:rPr lang="en-US" sz="3200" dirty="0" err="1" smtClean="0"/>
              <a:t>Rrs</a:t>
            </a:r>
            <a:r>
              <a:rPr lang="en-US" sz="3200" dirty="0" smtClean="0"/>
              <a:t>(486)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63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1219200"/>
            <a:ext cx="8534400" cy="4114800"/>
            <a:chOff x="597535" y="2291060"/>
            <a:chExt cx="7948930" cy="385319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2"/>
            <a:stretch/>
          </p:blipFill>
          <p:spPr bwMode="auto">
            <a:xfrm>
              <a:off x="597535" y="2291060"/>
              <a:ext cx="7948930" cy="385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2000" y="5206425"/>
              <a:ext cx="2404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VIIRS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</a:t>
              </a:r>
              <a:r>
                <a:rPr lang="en-US" sz="3200" b="1" baseline="-25000" dirty="0" err="1" smtClean="0">
                  <a:solidFill>
                    <a:schemeClr val="bg1"/>
                  </a:solidFill>
                </a:rPr>
                <a:t>d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(490)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16388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35425" y="5351770"/>
              <a:ext cx="4511040" cy="79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48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1454792"/>
            <a:ext cx="7315200" cy="12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524780"/>
            <a:ext cx="4414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Rrs</a:t>
            </a:r>
            <a:r>
              <a:rPr lang="en-US" sz="2800" dirty="0" smtClean="0"/>
              <a:t>(</a:t>
            </a:r>
            <a:r>
              <a:rPr lang="el-GR" sz="2800" dirty="0" smtClean="0"/>
              <a:t>λ</a:t>
            </a:r>
            <a:r>
              <a:rPr lang="en-US" sz="2800" baseline="-25000" dirty="0" smtClean="0"/>
              <a:t>blue</a:t>
            </a:r>
            <a:r>
              <a:rPr lang="en-US" sz="2800" dirty="0" smtClean="0"/>
              <a:t>) = </a:t>
            </a:r>
            <a:r>
              <a:rPr lang="en-US" sz="2800" dirty="0" err="1" smtClean="0"/>
              <a:t>Rrs</a:t>
            </a:r>
            <a:r>
              <a:rPr lang="en-US" sz="2800" dirty="0" smtClean="0"/>
              <a:t>(443)&gt;</a:t>
            </a:r>
            <a:r>
              <a:rPr lang="en-US" sz="2800" dirty="0" err="1" smtClean="0"/>
              <a:t>Rrs</a:t>
            </a:r>
            <a:r>
              <a:rPr lang="en-US" sz="2800" dirty="0" smtClean="0"/>
              <a:t>(486)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398520"/>
            <a:ext cx="8077200" cy="33070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76200"/>
            <a:ext cx="6115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7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3400" y="6096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882" y="1447800"/>
            <a:ext cx="8398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The standard </a:t>
            </a:r>
            <a:r>
              <a:rPr lang="en-US" sz="3200" b="1" dirty="0" err="1" smtClean="0">
                <a:solidFill>
                  <a:schemeClr val="tx2"/>
                </a:solidFill>
              </a:rPr>
              <a:t>K</a:t>
            </a:r>
            <a:r>
              <a:rPr lang="en-US" sz="3200" b="1" baseline="-25000" dirty="0" err="1" smtClean="0">
                <a:solidFill>
                  <a:schemeClr val="tx2"/>
                </a:solidFill>
              </a:rPr>
              <a:t>d</a:t>
            </a:r>
            <a:r>
              <a:rPr lang="en-US" sz="3200" b="1" dirty="0" smtClean="0">
                <a:solidFill>
                  <a:schemeClr val="tx2"/>
                </a:solidFill>
              </a:rPr>
              <a:t>(490) and </a:t>
            </a:r>
            <a:r>
              <a:rPr lang="en-US" sz="3200" b="1" dirty="0" err="1" smtClean="0">
                <a:solidFill>
                  <a:schemeClr val="tx2"/>
                </a:solidFill>
              </a:rPr>
              <a:t>Chl</a:t>
            </a:r>
            <a:r>
              <a:rPr lang="en-US" sz="3200" b="1" dirty="0" smtClean="0">
                <a:solidFill>
                  <a:schemeClr val="tx2"/>
                </a:solidFill>
              </a:rPr>
              <a:t> products are 100% co-vary in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coastal waters</a:t>
            </a:r>
            <a:r>
              <a:rPr lang="en-US" sz="3200" b="1" dirty="0" smtClean="0">
                <a:solidFill>
                  <a:schemeClr val="tx2"/>
                </a:solidFill>
              </a:rPr>
              <a:t>; but …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91397"/>
              </p:ext>
            </p:extLst>
          </p:nvPr>
        </p:nvGraphicFramePr>
        <p:xfrm>
          <a:off x="1905000" y="2743200"/>
          <a:ext cx="4718050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3" imgW="1206360" imgH="355320" progId="Equation.3">
                  <p:embed/>
                </p:oleObj>
              </mc:Choice>
              <mc:Fallback>
                <p:oleObj name="Equation" r:id="rId3" imgW="12063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43200"/>
                        <a:ext cx="4718050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981200" y="3962400"/>
            <a:ext cx="228600" cy="7620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4724400"/>
            <a:ext cx="4139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AOP: sun angle dependent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15000" y="4191000"/>
            <a:ext cx="152400" cy="914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8600" y="5181600"/>
            <a:ext cx="504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Nearly independent of sun angle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019800"/>
            <a:ext cx="7902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The two sides do </a:t>
            </a:r>
            <a:r>
              <a:rPr lang="en-US" sz="3000" b="1" dirty="0" smtClean="0">
                <a:solidFill>
                  <a:srgbClr val="FF0000"/>
                </a:solidFill>
              </a:rPr>
              <a:t>not</a:t>
            </a:r>
            <a:r>
              <a:rPr lang="en-US" sz="3000" b="1" dirty="0" smtClean="0">
                <a:solidFill>
                  <a:srgbClr val="002060"/>
                </a:solidFill>
              </a:rPr>
              <a:t> match in optical attributes.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imperative to generate a more consistent, and un-equivocal, ocean color K product in the 21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2400" b="1" dirty="0" smtClean="0">
                <a:solidFill>
                  <a:srgbClr val="002060"/>
                </a:solidFill>
              </a:rPr>
              <a:t> century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84" name="Picture 5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300065"/>
            <a:ext cx="5638800" cy="49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7000" y="6165980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Lee et al 2005</a:t>
            </a:r>
            <a:r>
              <a:rPr lang="zh-CN" altLang="en-US" dirty="0" smtClean="0"/>
              <a:t>）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9027"/>
              </p:ext>
            </p:extLst>
          </p:nvPr>
        </p:nvGraphicFramePr>
        <p:xfrm>
          <a:off x="5257800" y="3581400"/>
          <a:ext cx="3493884" cy="63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5" imgW="1130040" imgH="203040" progId="Equation.3">
                  <p:embed/>
                </p:oleObj>
              </mc:Choice>
              <mc:Fallback>
                <p:oleObj name="Equation" r:id="rId5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81400"/>
                        <a:ext cx="3493884" cy="634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18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7408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Normalized diffuse attenuation coefficient (</a:t>
            </a:r>
            <a:r>
              <a:rPr lang="en-US" sz="2800" b="1" dirty="0" err="1" smtClean="0"/>
              <a:t>nK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):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25099" y="1600200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(Gordon 1989)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27247"/>
              </p:ext>
            </p:extLst>
          </p:nvPr>
        </p:nvGraphicFramePr>
        <p:xfrm>
          <a:off x="3429000" y="2057400"/>
          <a:ext cx="1676400" cy="106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4" imgW="685800" imgH="431800" progId="Equation.3">
                  <p:embed/>
                </p:oleObj>
              </mc:Choice>
              <mc:Fallback>
                <p:oleObj name="Equation" r:id="rId4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1676400" cy="106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725553"/>
              </p:ext>
            </p:extLst>
          </p:nvPr>
        </p:nvGraphicFramePr>
        <p:xfrm>
          <a:off x="1428332" y="3733800"/>
          <a:ext cx="527726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6" imgW="1879600" imgH="431800" progId="Equation.3">
                  <p:embed/>
                </p:oleObj>
              </mc:Choice>
              <mc:Fallback>
                <p:oleObj name="Equation" r:id="rId6" imgW="1879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332" y="3733800"/>
                        <a:ext cx="5277268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342900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1.2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334000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521</Words>
  <Application>Microsoft Macintosh PowerPoint</Application>
  <PresentationFormat>On-screen Show (4:3)</PresentationFormat>
  <Paragraphs>69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zplee</dc:creator>
  <cp:lastModifiedBy>Maccherone , Brandon F. (GSFC-619.0)[SCIENCE SYSTEMS AND APPLICATIONS INC]</cp:lastModifiedBy>
  <cp:revision>50</cp:revision>
  <dcterms:created xsi:type="dcterms:W3CDTF">2016-05-30T01:51:25Z</dcterms:created>
  <dcterms:modified xsi:type="dcterms:W3CDTF">2016-06-14T14:41:30Z</dcterms:modified>
</cp:coreProperties>
</file>