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12" r:id="rId3"/>
    <p:sldId id="680" r:id="rId4"/>
    <p:sldId id="461" r:id="rId5"/>
    <p:sldId id="478" r:id="rId6"/>
    <p:sldId id="607" r:id="rId7"/>
    <p:sldId id="314" r:id="rId8"/>
    <p:sldId id="700" r:id="rId9"/>
    <p:sldId id="613" r:id="rId10"/>
    <p:sldId id="582" r:id="rId11"/>
    <p:sldId id="584" r:id="rId12"/>
    <p:sldId id="590" r:id="rId13"/>
    <p:sldId id="678" r:id="rId14"/>
    <p:sldId id="677" r:id="rId15"/>
    <p:sldId id="679" r:id="rId16"/>
    <p:sldId id="698" r:id="rId17"/>
    <p:sldId id="685" r:id="rId18"/>
    <p:sldId id="686" r:id="rId19"/>
    <p:sldId id="687" r:id="rId20"/>
    <p:sldId id="701" r:id="rId21"/>
    <p:sldId id="681" r:id="rId22"/>
    <p:sldId id="682" r:id="rId23"/>
    <p:sldId id="693" r:id="rId24"/>
    <p:sldId id="684" r:id="rId25"/>
    <p:sldId id="688" r:id="rId26"/>
    <p:sldId id="702" r:id="rId27"/>
    <p:sldId id="703" r:id="rId28"/>
    <p:sldId id="695" r:id="rId29"/>
    <p:sldId id="696" r:id="rId30"/>
    <p:sldId id="699" r:id="rId31"/>
    <p:sldId id="697" r:id="rId32"/>
    <p:sldId id="68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Levy" initials="R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00"/>
    <a:srgbClr val="07005C"/>
    <a:srgbClr val="25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819" autoAdjust="0"/>
  </p:normalViewPr>
  <p:slideViewPr>
    <p:cSldViewPr snapToGrid="0" snapToObjects="1">
      <p:cViewPr>
        <p:scale>
          <a:sx n="100" d="100"/>
          <a:sy n="100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-488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90053-279A-9841-B614-A3C327EF8D47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2AE28-5901-0848-8C52-5FA1FA4AF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4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2ECA2-2379-2648-8BDF-05906D9D29F5}" type="slidenum">
              <a:rPr lang="en-US"/>
              <a:pPr/>
              <a:t>2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35743-7269-3D41-BEF8-B00A1C9C95EA}" type="slidenum">
              <a:rPr lang="en-US"/>
              <a:pPr/>
              <a:t>4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DT mostly, but a little about DB.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4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2BA32-C94C-6641-AE41-80805A4B0EE5}" type="slidenum">
              <a:rPr lang="en-US"/>
              <a:pPr/>
              <a:t>7</a:t>
            </a:fld>
            <a:endParaRPr lang="en-US"/>
          </a:p>
        </p:txBody>
      </p:sp>
      <p:sp>
        <p:nvSpPr>
          <p:cNvPr id="42803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0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FCD9BE-D7B0-4444-888A-131246F3B9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  <p:sp>
        <p:nvSpPr>
          <p:cNvPr id="3481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37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90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 # 1: Showing that MDT</a:t>
            </a:r>
            <a:r>
              <a:rPr lang="en-US" baseline="0" dirty="0" smtClean="0"/>
              <a:t> AODs are positively biased over urban area – example from DISCOVER-AQ Baltimore/DC campaign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Plot # 2: Showing the land cover type information integrated into the new surface scheme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Plot # 3: Showing that new surface scheme remove most of the bias in AOD retrievals for same area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Plot # 4: Showing the removal of dependence of bias on the amount of under lying urban surface in the new retrieval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DFDA8E-0279-496A-9D5B-CE82F05DE0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69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C2A207-97BB-B44D-B68D-1CE825EE3BFE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C5E909E1-F861-4043-B3B4-EB5CC56981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4E7C0-8749-CC46-9C79-FA55E0ED7099}" type="datetimeFigureOut">
              <a:rPr lang="en-US" smtClean="0"/>
              <a:pPr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nasa.gov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arktarget.gsfc.nasa.gov" TargetMode="External"/><Relationship Id="rId4" Type="http://schemas.openxmlformats.org/officeDocument/2006/relationships/hyperlink" Target="http://modis-atmos.gsfc.nasa.gov" TargetMode="External"/><Relationship Id="rId5" Type="http://schemas.openxmlformats.org/officeDocument/2006/relationships/image" Target="../media/image7.emf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erocenter.gsfc.nasa.gov/ext/registratio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273" y="402001"/>
            <a:ext cx="8273693" cy="1299799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/>
              <a:t>Stitching a MODIS-VIIRS time series of aerosol properties using the </a:t>
            </a:r>
            <a:r>
              <a:rPr lang="en-US" sz="32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Dark Target </a:t>
            </a:r>
            <a:r>
              <a:rPr lang="en-US" sz="3600" dirty="0" smtClean="0"/>
              <a:t>algorithm:  </a:t>
            </a:r>
            <a:br>
              <a:rPr lang="en-US" sz="3600" dirty="0" smtClean="0"/>
            </a:br>
            <a:r>
              <a:rPr lang="en-US" sz="3600" dirty="0" smtClean="0"/>
              <a:t>Status in 2016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7838" y="1893028"/>
            <a:ext cx="6400800" cy="40825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Robert C. Levy (NASA-GSFC)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7838" y="3795912"/>
            <a:ext cx="656933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Dark target group: </a:t>
            </a:r>
          </a:p>
          <a:p>
            <a:pPr algn="ctr"/>
            <a:r>
              <a:rPr lang="en-US" dirty="0" smtClean="0"/>
              <a:t>Shana </a:t>
            </a:r>
            <a:r>
              <a:rPr lang="en-US" dirty="0" err="1" smtClean="0"/>
              <a:t>Mattoo</a:t>
            </a:r>
            <a:r>
              <a:rPr lang="en-US" dirty="0" smtClean="0"/>
              <a:t>, Virginia Sawyer* and Richard </a:t>
            </a:r>
            <a:r>
              <a:rPr lang="en-US" dirty="0" err="1" smtClean="0"/>
              <a:t>Kleidman</a:t>
            </a:r>
            <a:r>
              <a:rPr lang="en-US" dirty="0"/>
              <a:t> </a:t>
            </a:r>
            <a:r>
              <a:rPr lang="en-US" dirty="0" smtClean="0"/>
              <a:t>(SSAI/GSFC)</a:t>
            </a:r>
          </a:p>
          <a:p>
            <a:pPr algn="ctr"/>
            <a:r>
              <a:rPr lang="en-US" dirty="0" err="1" smtClean="0"/>
              <a:t>Falguni</a:t>
            </a:r>
            <a:r>
              <a:rPr lang="en-US" dirty="0" smtClean="0"/>
              <a:t> </a:t>
            </a:r>
            <a:r>
              <a:rPr lang="en-US" dirty="0" err="1" smtClean="0"/>
              <a:t>Patadia</a:t>
            </a:r>
            <a:r>
              <a:rPr lang="en-US" dirty="0" smtClean="0"/>
              <a:t> and </a:t>
            </a:r>
            <a:r>
              <a:rPr lang="en-US" dirty="0" err="1" smtClean="0"/>
              <a:t>Yaping</a:t>
            </a:r>
            <a:r>
              <a:rPr lang="en-US" dirty="0" smtClean="0"/>
              <a:t> Zhou* (Morgan State U / GSFC) </a:t>
            </a:r>
          </a:p>
          <a:p>
            <a:pPr algn="ctr"/>
            <a:r>
              <a:rPr lang="en-US" dirty="0" err="1" smtClean="0"/>
              <a:t>Pawan</a:t>
            </a:r>
            <a:r>
              <a:rPr lang="en-US" dirty="0" smtClean="0"/>
              <a:t> Gupta and </a:t>
            </a:r>
            <a:r>
              <a:rPr lang="en-US" dirty="0" err="1" smtClean="0"/>
              <a:t>Yingxi</a:t>
            </a:r>
            <a:r>
              <a:rPr lang="en-US" dirty="0" smtClean="0"/>
              <a:t> Shi* (USRA/GSFC)</a:t>
            </a:r>
          </a:p>
          <a:p>
            <a:pPr algn="ctr"/>
            <a:r>
              <a:rPr lang="en-US" dirty="0"/>
              <a:t>Lorraine Remer (UMBC/JCET</a:t>
            </a:r>
            <a:r>
              <a:rPr lang="en-US" dirty="0" smtClean="0"/>
              <a:t>)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* New people in 2016.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And many, many, many others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657967" y="4920735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 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72167" y="5301735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 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01283"/>
            <a:ext cx="3975100" cy="100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98" y="2301283"/>
            <a:ext cx="3226606" cy="106168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02100" y="2755900"/>
            <a:ext cx="1485900" cy="0"/>
          </a:xfrm>
          <a:prstGeom prst="straightConnector1">
            <a:avLst/>
          </a:prstGeom>
          <a:ln w="76200" cmpd="sng">
            <a:headEnd type="arrow"/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19913" y="6487636"/>
            <a:ext cx="4643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MODIS/VIIRS Science Team Meeting: June 2016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373"/>
            <a:ext cx="6153349" cy="937380"/>
          </a:xfrm>
          <a:noFill/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3366FF"/>
                </a:solidFill>
              </a:rPr>
              <a:t>Beyond</a:t>
            </a:r>
            <a:r>
              <a:rPr lang="en-US" sz="4800" b="1" dirty="0" smtClean="0">
                <a:solidFill>
                  <a:srgbClr val="3366FF"/>
                </a:solidFill>
              </a:rPr>
              <a:t> MODIS</a:t>
            </a:r>
            <a:endParaRPr lang="en-US" sz="4800" b="1" dirty="0">
              <a:solidFill>
                <a:srgbClr val="3366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261" y="1330859"/>
            <a:ext cx="8686800" cy="2874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/>
              <a:buChar char="•"/>
            </a:pPr>
            <a:r>
              <a:rPr lang="en-US" sz="2200" dirty="0" smtClean="0"/>
              <a:t>Terra (16 years old) is driving in Maryland </a:t>
            </a:r>
          </a:p>
          <a:p>
            <a:pPr marL="342900" indent="-342900" algn="l">
              <a:buFont typeface="Arial"/>
              <a:buChar char="•"/>
            </a:pPr>
            <a:r>
              <a:rPr lang="en-US" sz="2200" dirty="0" smtClean="0"/>
              <a:t>Aqua (14) “seems” well behaved, but is a teenager</a:t>
            </a:r>
          </a:p>
          <a:p>
            <a:pPr marL="342900" indent="-342900" algn="l">
              <a:buFont typeface="Arial"/>
              <a:buChar char="•"/>
            </a:pPr>
            <a:r>
              <a:rPr lang="en-US" sz="2200" dirty="0" smtClean="0"/>
              <a:t>Both have well-exceeded their planned mission lifetimes</a:t>
            </a:r>
          </a:p>
          <a:p>
            <a:pPr marL="342900" indent="-342900" algn="l">
              <a:buFont typeface="Arial"/>
              <a:buChar char="•"/>
            </a:pPr>
            <a:r>
              <a:rPr lang="en-US" sz="2200" dirty="0" smtClean="0"/>
              <a:t>Calibration continues to get trickier, and there are end-of-lifetime plans</a:t>
            </a:r>
          </a:p>
          <a:p>
            <a:pPr algn="l"/>
            <a:endParaRPr lang="en-US" sz="2200" dirty="0"/>
          </a:p>
          <a:p>
            <a:pPr algn="l"/>
            <a:r>
              <a:rPr lang="en-US" sz="2200" b="1" dirty="0" smtClean="0"/>
              <a:t>How do we make AOD climate data record? (20+ years of global AOD)?</a:t>
            </a:r>
            <a:endParaRPr lang="en-US" sz="2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345206"/>
            <a:ext cx="1613133" cy="2150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1999" y="0"/>
            <a:ext cx="1735062" cy="1917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49" y="152793"/>
            <a:ext cx="1243987" cy="17649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7360" y="4474706"/>
            <a:ext cx="660883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C000"/>
                </a:solidFill>
              </a:rPr>
              <a:t>VIIRS?</a:t>
            </a:r>
            <a:r>
              <a:rPr lang="en-US" sz="3200" dirty="0" smtClean="0">
                <a:solidFill>
                  <a:srgbClr val="00C000"/>
                </a:solidFill>
              </a:rPr>
              <a:t> </a:t>
            </a:r>
            <a:r>
              <a:rPr lang="en-US" sz="3200" dirty="0">
                <a:solidFill>
                  <a:srgbClr val="00C000"/>
                </a:solidFill>
              </a:rPr>
              <a:t/>
            </a:r>
            <a:br>
              <a:rPr lang="en-US" sz="3200" dirty="0">
                <a:solidFill>
                  <a:srgbClr val="00C000"/>
                </a:solidFill>
              </a:rPr>
            </a:br>
            <a:r>
              <a:rPr lang="en-US" sz="3000" dirty="0" smtClean="0">
                <a:solidFill>
                  <a:srgbClr val="00C000"/>
                </a:solidFill>
              </a:rPr>
              <a:t>Visible-Infrared </a:t>
            </a:r>
            <a:r>
              <a:rPr lang="en-US" sz="3000" dirty="0">
                <a:solidFill>
                  <a:srgbClr val="00C000"/>
                </a:solidFill>
              </a:rPr>
              <a:t>Imager Radiometer </a:t>
            </a:r>
            <a:r>
              <a:rPr lang="en-US" sz="3000" dirty="0" smtClean="0">
                <a:solidFill>
                  <a:srgbClr val="00C000"/>
                </a:solidFill>
              </a:rPr>
              <a:t>Suite</a:t>
            </a:r>
          </a:p>
          <a:p>
            <a:pPr algn="ctr"/>
            <a:r>
              <a:rPr lang="en-US" sz="2800" dirty="0" smtClean="0">
                <a:solidFill>
                  <a:srgbClr val="00C000"/>
                </a:solidFill>
              </a:rPr>
              <a:t>aboard </a:t>
            </a:r>
            <a:r>
              <a:rPr lang="en-US" sz="2800" dirty="0" err="1" smtClean="0">
                <a:solidFill>
                  <a:srgbClr val="00C000"/>
                </a:solidFill>
              </a:rPr>
              <a:t>Suomi</a:t>
            </a:r>
            <a:r>
              <a:rPr lang="en-US" sz="2800" dirty="0">
                <a:solidFill>
                  <a:srgbClr val="00C000"/>
                </a:solidFill>
              </a:rPr>
              <a:t>-NPP </a:t>
            </a:r>
            <a:endParaRPr lang="en-US" sz="2800" dirty="0" smtClean="0">
              <a:solidFill>
                <a:srgbClr val="00C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C000"/>
                </a:solidFill>
              </a:rPr>
              <a:t>(</a:t>
            </a:r>
            <a:r>
              <a:rPr lang="en-US" sz="2800" dirty="0">
                <a:solidFill>
                  <a:srgbClr val="00C000"/>
                </a:solidFill>
              </a:rPr>
              <a:t>and future JPSS) </a:t>
            </a:r>
          </a:p>
          <a:p>
            <a:pPr algn="ctr"/>
            <a:endParaRPr lang="en-US" sz="3000" dirty="0">
              <a:solidFill>
                <a:srgbClr val="00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9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33338"/>
            <a:ext cx="8839200" cy="457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C000"/>
                </a:solidFill>
                <a:ea typeface="+mj-ea"/>
                <a:cs typeface="+mj-cs"/>
              </a:rPr>
              <a:t>VIIRS</a:t>
            </a:r>
            <a:r>
              <a:rPr lang="en-US" sz="36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ea typeface="+mj-ea"/>
                <a:cs typeface="+mj-cs"/>
              </a:rPr>
              <a:t>versus </a:t>
            </a:r>
            <a:r>
              <a:rPr lang="en-US" sz="3600" dirty="0" smtClean="0">
                <a:solidFill>
                  <a:srgbClr val="6600FF"/>
                </a:solidFill>
                <a:ea typeface="+mj-ea"/>
                <a:cs typeface="+mj-cs"/>
              </a:rPr>
              <a:t>MODIS</a:t>
            </a:r>
            <a:endParaRPr lang="en-US" sz="3600" dirty="0">
              <a:solidFill>
                <a:srgbClr val="6600FF"/>
              </a:solidFill>
              <a:ea typeface="+mj-ea"/>
              <a:cs typeface="+mj-cs"/>
            </a:endParaRP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619567"/>
            <a:ext cx="8610600" cy="2453833"/>
          </a:xfrm>
          <a:ln w="28575">
            <a:solidFill>
              <a:srgbClr val="339966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rgbClr val="000000"/>
                </a:solidFill>
                <a:latin typeface="Calibri" charset="0"/>
              </a:rPr>
              <a:t>Orbit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en-US" sz="1800" dirty="0">
                <a:solidFill>
                  <a:srgbClr val="00C000"/>
                </a:solidFill>
                <a:latin typeface="Calibri" charset="0"/>
              </a:rPr>
              <a:t>825 km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vs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800" dirty="0">
                <a:solidFill>
                  <a:srgbClr val="6600FF"/>
                </a:solidFill>
                <a:latin typeface="Calibri" charset="0"/>
              </a:rPr>
              <a:t>705 km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), sun-synchronous, over same point every 16 days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	Equator crossing: 13:30 on </a:t>
            </a:r>
            <a:r>
              <a:rPr lang="en-US" sz="1800" dirty="0" err="1">
                <a:solidFill>
                  <a:srgbClr val="00C000"/>
                </a:solidFill>
                <a:latin typeface="Calibri" charset="0"/>
              </a:rPr>
              <a:t>Suomi</a:t>
            </a:r>
            <a:r>
              <a:rPr lang="en-US" sz="1800" dirty="0">
                <a:solidFill>
                  <a:srgbClr val="00C000"/>
                </a:solidFill>
                <a:latin typeface="Calibri" charset="0"/>
              </a:rPr>
              <a:t>-NPP, since 2012 </a:t>
            </a:r>
            <a:r>
              <a:rPr lang="en-US" sz="1800" dirty="0">
                <a:solidFill>
                  <a:srgbClr val="6600FF"/>
                </a:solidFill>
                <a:latin typeface="Calibri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 charset="0"/>
              </a:rPr>
              <a:t>vs</a:t>
            </a:r>
            <a:r>
              <a:rPr lang="en-US" sz="1800" dirty="0" smtClean="0">
                <a:solidFill>
                  <a:srgbClr val="6600FF"/>
                </a:solidFill>
                <a:latin typeface="Calibri" charset="0"/>
              </a:rPr>
              <a:t> </a:t>
            </a:r>
            <a:r>
              <a:rPr lang="en-US" sz="1800" dirty="0">
                <a:solidFill>
                  <a:srgbClr val="6600FF"/>
                </a:solidFill>
                <a:latin typeface="Calibri" charset="0"/>
              </a:rPr>
              <a:t>on Aqua since 2002)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rgbClr val="000000"/>
                </a:solidFill>
                <a:latin typeface="Calibri" charset="0"/>
              </a:rPr>
              <a:t>Swath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en-US" sz="1800" dirty="0">
                <a:solidFill>
                  <a:srgbClr val="00C000"/>
                </a:solidFill>
                <a:latin typeface="Calibri" charset="0"/>
              </a:rPr>
              <a:t>3050 km 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US" sz="1800" dirty="0" err="1">
                <a:latin typeface="Calibri" charset="0"/>
              </a:rPr>
              <a:t>vs</a:t>
            </a:r>
            <a:r>
              <a:rPr lang="en-US" sz="1800" dirty="0">
                <a:latin typeface="Calibri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alibri" charset="0"/>
              </a:rPr>
              <a:t>2030 </a:t>
            </a:r>
            <a:r>
              <a:rPr lang="en-US" sz="1800" dirty="0" smtClean="0">
                <a:solidFill>
                  <a:srgbClr val="0000FF"/>
                </a:solidFill>
                <a:latin typeface="Calibri" charset="0"/>
              </a:rPr>
              <a:t>km</a:t>
            </a:r>
            <a:r>
              <a:rPr lang="en-US" sz="1800" dirty="0" smtClean="0">
                <a:solidFill>
                  <a:srgbClr val="000000"/>
                </a:solidFill>
                <a:latin typeface="Calibri" charset="0"/>
              </a:rPr>
              <a:t>)</a:t>
            </a:r>
            <a:endParaRPr lang="en-US" sz="1800" dirty="0">
              <a:solidFill>
                <a:srgbClr val="000000"/>
              </a:solidFill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Calibri" charset="0"/>
              </a:rPr>
              <a:t>Spectral </a:t>
            </a:r>
            <a:r>
              <a:rPr lang="en-US" sz="1800" b="1" dirty="0">
                <a:solidFill>
                  <a:srgbClr val="000000"/>
                </a:solidFill>
                <a:latin typeface="Calibri" charset="0"/>
              </a:rPr>
              <a:t>Range</a:t>
            </a:r>
            <a:r>
              <a:rPr lang="en-US" sz="1800" dirty="0">
                <a:solidFill>
                  <a:srgbClr val="00C000"/>
                </a:solidFill>
                <a:latin typeface="Calibri" charset="0"/>
              </a:rPr>
              <a:t>: 0.412-12.2</a:t>
            </a:r>
            <a:r>
              <a:rPr lang="en-US" sz="1800" dirty="0">
                <a:solidFill>
                  <a:srgbClr val="00C000"/>
                </a:solidFill>
                <a:latin typeface="Symbol" charset="0"/>
                <a:sym typeface="Symbol" charset="0"/>
              </a:rPr>
              <a:t></a:t>
            </a:r>
            <a:r>
              <a:rPr lang="en-US" sz="1800" dirty="0">
                <a:solidFill>
                  <a:srgbClr val="00C000"/>
                </a:solidFill>
                <a:latin typeface="Calibri" charset="0"/>
              </a:rPr>
              <a:t>m (22 bands </a:t>
            </a:r>
            <a:r>
              <a:rPr lang="en-US" sz="1800" dirty="0">
                <a:latin typeface="Calibri" charset="0"/>
              </a:rPr>
              <a:t>versus</a:t>
            </a:r>
            <a:r>
              <a:rPr lang="en-US" sz="1800" dirty="0">
                <a:solidFill>
                  <a:srgbClr val="6600FF"/>
                </a:solidFill>
                <a:latin typeface="Calibri" charset="0"/>
              </a:rPr>
              <a:t> 36 bands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rgbClr val="000000"/>
                </a:solidFill>
                <a:latin typeface="Calibri" charset="0"/>
              </a:rPr>
              <a:t>Spatial Resolution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:  </a:t>
            </a:r>
            <a:r>
              <a:rPr lang="en-US" sz="1800" dirty="0">
                <a:solidFill>
                  <a:srgbClr val="00C000"/>
                </a:solidFill>
                <a:latin typeface="Calibri" charset="0"/>
              </a:rPr>
              <a:t>375m (5 bands) 750m (17 bands)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: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versus</a:t>
            </a:r>
            <a:r>
              <a:rPr lang="en-US" sz="1800" dirty="0">
                <a:solidFill>
                  <a:srgbClr val="6600FF"/>
                </a:solidFill>
                <a:latin typeface="Calibri" charset="0"/>
              </a:rPr>
              <a:t> 250m/500m/</a:t>
            </a:r>
            <a:r>
              <a:rPr lang="en-US" sz="1800" dirty="0" smtClean="0">
                <a:solidFill>
                  <a:srgbClr val="6600FF"/>
                </a:solidFill>
                <a:latin typeface="Calibri" charset="0"/>
              </a:rPr>
              <a:t>1km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b="1" dirty="0" smtClean="0">
              <a:latin typeface="Calibri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b="1" dirty="0" smtClean="0">
                <a:latin typeface="Calibri" charset="0"/>
              </a:rPr>
              <a:t>Wavelength </a:t>
            </a:r>
            <a:r>
              <a:rPr lang="en-US" sz="1800" b="1" dirty="0">
                <a:latin typeface="Calibri" charset="0"/>
              </a:rPr>
              <a:t>bands (nm) </a:t>
            </a:r>
            <a:r>
              <a:rPr lang="en-US" sz="1800" b="1" dirty="0" smtClean="0">
                <a:latin typeface="Calibri" charset="0"/>
              </a:rPr>
              <a:t>/ DT </a:t>
            </a:r>
            <a:r>
              <a:rPr lang="en-US" sz="1800" b="1" dirty="0">
                <a:latin typeface="Calibri" charset="0"/>
              </a:rPr>
              <a:t>aerosol retrieval</a:t>
            </a:r>
            <a:r>
              <a:rPr lang="en-US" sz="1800" dirty="0">
                <a:solidFill>
                  <a:srgbClr val="6600FF"/>
                </a:solidFill>
                <a:latin typeface="Calibri" charset="0"/>
              </a:rPr>
              <a:t>: </a:t>
            </a:r>
            <a:r>
              <a:rPr lang="en-US" sz="1800" dirty="0">
                <a:solidFill>
                  <a:srgbClr val="00C000"/>
                </a:solidFill>
                <a:latin typeface="Calibri" charset="0"/>
              </a:rPr>
              <a:t>482</a:t>
            </a:r>
            <a:r>
              <a:rPr lang="en-US" sz="1800" dirty="0">
                <a:solidFill>
                  <a:srgbClr val="6600FF"/>
                </a:solidFill>
                <a:latin typeface="Calibri" charset="0"/>
              </a:rPr>
              <a:t> (466), </a:t>
            </a:r>
            <a:r>
              <a:rPr lang="en-US" sz="1800" dirty="0">
                <a:solidFill>
                  <a:srgbClr val="00C000"/>
                </a:solidFill>
                <a:latin typeface="Calibri" charset="0"/>
              </a:rPr>
              <a:t>551</a:t>
            </a:r>
            <a:r>
              <a:rPr lang="en-US" sz="1800" dirty="0">
                <a:solidFill>
                  <a:srgbClr val="6600FF"/>
                </a:solidFill>
                <a:latin typeface="Calibri" charset="0"/>
              </a:rPr>
              <a:t> (553) </a:t>
            </a:r>
            <a:r>
              <a:rPr lang="en-US" sz="1800" dirty="0">
                <a:solidFill>
                  <a:srgbClr val="00C000"/>
                </a:solidFill>
                <a:latin typeface="Calibri" charset="0"/>
              </a:rPr>
              <a:t>671</a:t>
            </a:r>
            <a:r>
              <a:rPr lang="en-US" sz="1800" dirty="0">
                <a:solidFill>
                  <a:srgbClr val="6600FF"/>
                </a:solidFill>
                <a:latin typeface="Calibri" charset="0"/>
              </a:rPr>
              <a:t> (645), </a:t>
            </a:r>
            <a:r>
              <a:rPr lang="en-US" sz="1800" dirty="0">
                <a:solidFill>
                  <a:srgbClr val="00C000"/>
                </a:solidFill>
                <a:latin typeface="Calibri" charset="0"/>
              </a:rPr>
              <a:t>861</a:t>
            </a:r>
            <a:r>
              <a:rPr lang="en-US" sz="1800" dirty="0">
                <a:solidFill>
                  <a:srgbClr val="6600FF"/>
                </a:solidFill>
                <a:latin typeface="Calibri" charset="0"/>
              </a:rPr>
              <a:t> (855), </a:t>
            </a:r>
            <a:r>
              <a:rPr lang="en-US" sz="1800" dirty="0">
                <a:solidFill>
                  <a:srgbClr val="00C000"/>
                </a:solidFill>
                <a:latin typeface="Calibri" charset="0"/>
              </a:rPr>
              <a:t>2257</a:t>
            </a:r>
            <a:r>
              <a:rPr lang="en-US" sz="1800" dirty="0">
                <a:solidFill>
                  <a:srgbClr val="6600FF"/>
                </a:solidFill>
                <a:latin typeface="Calibri" charset="0"/>
              </a:rPr>
              <a:t> (2113) </a:t>
            </a:r>
            <a:r>
              <a:rPr lang="en-US" sz="1800" dirty="0">
                <a:solidFill>
                  <a:srgbClr val="6600FF"/>
                </a:solidFill>
                <a:latin typeface="Calibri" charset="0"/>
                <a:sym typeface="Wingdings" charset="0"/>
              </a:rPr>
              <a:t> </a:t>
            </a:r>
            <a:r>
              <a:rPr lang="en-US" sz="1800" dirty="0">
                <a:latin typeface="Calibri" charset="0"/>
                <a:sym typeface="Wingdings" charset="0"/>
              </a:rPr>
              <a:t>differences in Rayleigh optical depth, surface optics, gas absorption</a:t>
            </a:r>
            <a:r>
              <a:rPr lang="en-US" sz="1800" dirty="0">
                <a:solidFill>
                  <a:srgbClr val="6600FF"/>
                </a:solidFill>
                <a:latin typeface="Calibri" charset="0"/>
                <a:sym typeface="Wingdings" charset="0"/>
              </a:rPr>
              <a:t>. </a:t>
            </a:r>
            <a:endParaRPr lang="en-US" sz="1800" dirty="0">
              <a:solidFill>
                <a:srgbClr val="6600FF"/>
              </a:solidFill>
              <a:latin typeface="Calibri" charset="0"/>
            </a:endParaRPr>
          </a:p>
        </p:txBody>
      </p:sp>
      <p:pic>
        <p:nvPicPr>
          <p:cNvPr id="8" name="Picture 7" descr="Levy2014_Figure1_V4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" y="3073400"/>
            <a:ext cx="9053273" cy="3683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9500" y="3073400"/>
            <a:ext cx="28365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MODIS-Aqua – 29 May 2013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5600" y="3073400"/>
            <a:ext cx="26656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000"/>
                </a:solidFill>
              </a:rPr>
              <a:t>VIIRS-SNPP – 29 May 2013</a:t>
            </a:r>
            <a:endParaRPr lang="en-US" dirty="0">
              <a:solidFill>
                <a:srgbClr val="00C0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20927688" flipV="1">
            <a:off x="2337224" y="4076700"/>
            <a:ext cx="342900" cy="1485900"/>
          </a:xfrm>
          <a:prstGeom prst="downArrow">
            <a:avLst>
              <a:gd name="adj1" fmla="val 50000"/>
              <a:gd name="adj2" fmla="val 72222"/>
            </a:avLst>
          </a:prstGeom>
          <a:solidFill>
            <a:srgbClr val="0000FF"/>
          </a:solidFill>
          <a:ln w="28575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20927688" flipV="1">
            <a:off x="6820324" y="4229101"/>
            <a:ext cx="342900" cy="1485900"/>
          </a:xfrm>
          <a:prstGeom prst="downArrow">
            <a:avLst>
              <a:gd name="adj1" fmla="val 50000"/>
              <a:gd name="adj2" fmla="val 72222"/>
            </a:avLst>
          </a:prstGeom>
          <a:solidFill>
            <a:srgbClr val="00C000"/>
          </a:solidFill>
          <a:ln w="28575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181"/>
            <a:ext cx="4559300" cy="13266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 develop “continuity”</a:t>
            </a:r>
            <a:br>
              <a:rPr lang="en-US" sz="3200" dirty="0" smtClean="0"/>
            </a:br>
            <a:r>
              <a:rPr lang="en-US" sz="3200" dirty="0" smtClean="0"/>
              <a:t>Port </a:t>
            </a:r>
            <a:r>
              <a:rPr lang="en-US" sz="3200" dirty="0" smtClean="0"/>
              <a:t>the DT algorithm!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73787"/>
            <a:ext cx="2133600" cy="365125"/>
          </a:xfrm>
        </p:spPr>
        <p:txBody>
          <a:bodyPr/>
          <a:lstStyle/>
          <a:p>
            <a:fld id="{D40DDB34-C3D3-5B47-9DF9-147E51EAE02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87617" y="1862249"/>
            <a:ext cx="83546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We use Intermediate </a:t>
            </a:r>
            <a:r>
              <a:rPr lang="en-US" sz="2000" dirty="0"/>
              <a:t>File Formats (IFF) </a:t>
            </a:r>
            <a:r>
              <a:rPr lang="en-US" sz="2000" dirty="0" smtClean="0"/>
              <a:t>and tools developed at the “Atmosphere-SIPS”, at the University of Wisconsin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Deal with differences in wavelengths (gas corrections/Rayleigh,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DT on VIIRS (compared with DT on MODIS): 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There is a systematic </a:t>
            </a:r>
            <a:r>
              <a:rPr lang="en-US" sz="2000" dirty="0" smtClean="0"/>
              <a:t>bias over ocean (VIIRS high by 20%).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Déjà vu? Terra versus Aqua?  (Terra high by 13%)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3127545"/>
            <a:ext cx="9144000" cy="2518321"/>
            <a:chOff x="0" y="1160685"/>
            <a:chExt cx="9144000" cy="2518321"/>
          </a:xfrm>
        </p:grpSpPr>
        <p:pic>
          <p:nvPicPr>
            <p:cNvPr id="16" name="Picture 15" descr="Figure9_Levy2015_V7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0600" y="1268113"/>
              <a:ext cx="3073400" cy="2410892"/>
            </a:xfrm>
            <a:prstGeom prst="rect">
              <a:avLst/>
            </a:prstGeom>
          </p:spPr>
        </p:pic>
        <p:pic>
          <p:nvPicPr>
            <p:cNvPr id="17" name="Picture 16" descr="Figure9_Levy2015_V7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536270"/>
              <a:ext cx="6095874" cy="214273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90112" y="1170885"/>
              <a:ext cx="14429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DT on MODIS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90971" y="1160685"/>
              <a:ext cx="12652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C000"/>
                  </a:solidFill>
                </a:rPr>
                <a:t>DT on VIIRS</a:t>
              </a:r>
              <a:endParaRPr lang="en-US" dirty="0">
                <a:solidFill>
                  <a:srgbClr val="00C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53200" y="1166938"/>
              <a:ext cx="17138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Difference M - V</a:t>
              </a:r>
              <a:endParaRPr lang="en-US" dirty="0"/>
            </a:p>
          </p:txBody>
        </p:sp>
      </p:grpSp>
      <p:pic>
        <p:nvPicPr>
          <p:cNvPr id="18" name="Picture 17" descr="Levy2014_Figure4_V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99" y="201028"/>
            <a:ext cx="3724805" cy="1862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9165" y="63515"/>
            <a:ext cx="3242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Wavelength bands &amp; surface spectra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175500" y="6488668"/>
            <a:ext cx="170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Levy et al.,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0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655" y="263297"/>
            <a:ext cx="3761145" cy="142639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Comparing to AERONET and calibration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486400" y="6381620"/>
            <a:ext cx="2133600" cy="365125"/>
          </a:xfrm>
        </p:spPr>
        <p:txBody>
          <a:bodyPr/>
          <a:lstStyle/>
          <a:p>
            <a:fld id="{D40DDB34-C3D3-5B47-9DF9-147E51EAE02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6"/>
          <a:stretch/>
        </p:blipFill>
        <p:spPr>
          <a:xfrm>
            <a:off x="103348" y="263297"/>
            <a:ext cx="4693319" cy="4618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5654" y="1925555"/>
            <a:ext cx="42183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DT on </a:t>
            </a:r>
            <a:r>
              <a:rPr lang="en-US" dirty="0" smtClean="0"/>
              <a:t>VIIRS has </a:t>
            </a:r>
            <a:r>
              <a:rPr lang="en-US" dirty="0" smtClean="0"/>
              <a:t>same great correlation as on MODIS, </a:t>
            </a:r>
            <a:r>
              <a:rPr lang="en-US" dirty="0" smtClean="0"/>
              <a:t>but 1.17 slope!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Could VIIRS biased by 2% in some bands</a:t>
            </a:r>
            <a:r>
              <a:rPr lang="en-US" dirty="0"/>
              <a:t>?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2% high bias </a:t>
            </a:r>
            <a:r>
              <a:rPr lang="en-US" dirty="0" smtClean="0"/>
              <a:t>in 0.86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band is </a:t>
            </a:r>
            <a:r>
              <a:rPr lang="en-US" dirty="0" smtClean="0"/>
              <a:t>sufficient to give a 1.17 slope over ocean without the adding </a:t>
            </a:r>
            <a:r>
              <a:rPr lang="en-US" dirty="0" smtClean="0"/>
              <a:t>bias over land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575335" y="4915195"/>
            <a:ext cx="6562850" cy="1831549"/>
            <a:chOff x="4411119" y="5091999"/>
            <a:chExt cx="4769933" cy="16265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119" y="5114441"/>
              <a:ext cx="4769933" cy="160411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55191" y="6356350"/>
              <a:ext cx="1577838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000" dirty="0" smtClean="0"/>
                <a:t>0.856 or 0.861 Reflectance</a:t>
              </a:r>
              <a:endParaRPr lang="en-US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33029" y="6354862"/>
              <a:ext cx="1484351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000" dirty="0" smtClean="0"/>
                <a:t>% Difference Reflectance</a:t>
              </a:r>
              <a:endParaRPr lang="en-US" sz="1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83016" y="5091999"/>
              <a:ext cx="1086666" cy="1366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000" dirty="0" smtClean="0"/>
                <a:t>MODIS: 0.856 um Reflect</a:t>
              </a:r>
              <a:endParaRPr lang="en-US" sz="1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36736" y="5096627"/>
              <a:ext cx="1014895" cy="1366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000" dirty="0" smtClean="0"/>
                <a:t>VIIRS: 0.861 um Reflect</a:t>
              </a:r>
              <a:endParaRPr lang="en-US" sz="1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92091" y="5096627"/>
              <a:ext cx="965517" cy="13666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000" dirty="0" smtClean="0"/>
                <a:t>VIIRS – MODIS Reflect</a:t>
              </a:r>
              <a:endParaRPr lang="en-US" sz="10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19694" y="195431"/>
            <a:ext cx="4213473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DT on MODIS: Ocean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93" y="2544931"/>
            <a:ext cx="4162673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C000"/>
                </a:solidFill>
              </a:rPr>
              <a:t>DT on VIIIRS: Ocean</a:t>
            </a:r>
            <a:endParaRPr lang="en-US" dirty="0">
              <a:solidFill>
                <a:srgbClr val="00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4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830262"/>
          </a:xfrm>
        </p:spPr>
        <p:txBody>
          <a:bodyPr/>
          <a:lstStyle/>
          <a:p>
            <a:r>
              <a:rPr lang="en-US" dirty="0" smtClean="0"/>
              <a:t>Calibration: Match files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009900"/>
            <a:ext cx="9118600" cy="3594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8305" y="6362700"/>
            <a:ext cx="285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“common” geometry/angles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0" y="1003300"/>
            <a:ext cx="8953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Can we “prove” calibration differences? It’s hard!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Differences </a:t>
            </a:r>
            <a:r>
              <a:rPr lang="en-US" sz="2400" dirty="0" smtClean="0"/>
              <a:t>in orbit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no true matches inside ±70° latitude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Common geometry is very limited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University of Wisconsin is creating “match” files for us to look at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MODIS = master; VIIRS data if “close” in time and geometry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184400" y="5993368"/>
            <a:ext cx="203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Steve </a:t>
            </a:r>
            <a:r>
              <a:rPr lang="en-US" dirty="0" err="1" smtClean="0"/>
              <a:t>Platnick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8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13" y="173038"/>
            <a:ext cx="5759290" cy="728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Calibration: </a:t>
            </a:r>
            <a:r>
              <a:rPr lang="en-US" dirty="0" smtClean="0"/>
              <a:t>Match files (2)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" y="863600"/>
            <a:ext cx="8953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Slight </a:t>
            </a:r>
            <a:r>
              <a:rPr lang="en-US" sz="2400" dirty="0" smtClean="0"/>
              <a:t>differences in wavelength 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Slight </a:t>
            </a:r>
            <a:r>
              <a:rPr lang="en-US" sz="2400" dirty="0" smtClean="0"/>
              <a:t>differences in Rayleigh optical depths,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Sometimes major differences in gas absorptions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Clouds everywhere; </a:t>
            </a:r>
            <a:r>
              <a:rPr lang="en-US" sz="2400" dirty="0" smtClean="0"/>
              <a:t>hard to find mutual cloud free.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And so far, both datasets are not cloud-masked equally.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240837" y="3230186"/>
            <a:ext cx="418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Example: 0.86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 channel over “clear” sky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1" y="3269010"/>
            <a:ext cx="3280720" cy="320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6490" y="494268"/>
            <a:ext cx="283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See Virginia </a:t>
            </a:r>
            <a:r>
              <a:rPr lang="en-US" dirty="0" smtClean="0">
                <a:solidFill>
                  <a:srgbClr val="FF0000"/>
                </a:solidFill>
              </a:rPr>
              <a:t>Sawyer’s poster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9471" y="3600242"/>
            <a:ext cx="5010771" cy="2558057"/>
            <a:chOff x="419471" y="3600242"/>
            <a:chExt cx="5010771" cy="25580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5" t="19007" r="41394" b="11007"/>
            <a:stretch/>
          </p:blipFill>
          <p:spPr>
            <a:xfrm>
              <a:off x="419471" y="3638342"/>
              <a:ext cx="4622429" cy="251995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87400" y="5835134"/>
              <a:ext cx="4642842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bIns="0" rtlCol="0">
              <a:spAutoFit/>
            </a:bodyPr>
            <a:lstStyle/>
            <a:p>
              <a:r>
                <a:rPr lang="en-US" dirty="0" smtClean="0"/>
                <a:t>0.80    0.82     0.84     0.86    0.88     0.90  (</a:t>
              </a:r>
              <a:r>
                <a:rPr lang="en-US" dirty="0" smtClean="0">
                  <a:latin typeface="Symbol" charset="2"/>
                  <a:cs typeface="Symbol" charset="2"/>
                </a:rPr>
                <a:t>l</a:t>
              </a:r>
              <a:r>
                <a:rPr lang="en-US" dirty="0" smtClean="0"/>
                <a:t>: </a:t>
              </a:r>
              <a:r>
                <a:rPr lang="en-US" dirty="0" smtClean="0">
                  <a:latin typeface="Symbol" charset="2"/>
                  <a:cs typeface="Symbol" charset="2"/>
                </a:rPr>
                <a:t>m</a:t>
              </a:r>
              <a:r>
                <a:rPr lang="en-US" dirty="0" smtClean="0"/>
                <a:t>m)  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00300" y="5111948"/>
              <a:ext cx="11358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VIIRS M7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MODIS B2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2600" y="3600242"/>
              <a:ext cx="479618" cy="224676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pPr algn="ctr">
                <a:spcBef>
                  <a:spcPts val="400"/>
                </a:spcBef>
              </a:pPr>
              <a:r>
                <a:rPr lang="en-US" dirty="0" smtClean="0"/>
                <a:t>T</a:t>
              </a:r>
            </a:p>
            <a:p>
              <a:pPr algn="ctr">
                <a:spcBef>
                  <a:spcPts val="400"/>
                </a:spcBef>
              </a:pPr>
              <a:r>
                <a:rPr lang="en-US" dirty="0" smtClean="0"/>
                <a:t>1.0</a:t>
              </a:r>
            </a:p>
            <a:p>
              <a:pPr algn="ctr">
                <a:spcBef>
                  <a:spcPts val="400"/>
                </a:spcBef>
              </a:pPr>
              <a:r>
                <a:rPr lang="en-US" dirty="0" smtClean="0"/>
                <a:t>0.8</a:t>
              </a:r>
            </a:p>
            <a:p>
              <a:pPr algn="ctr">
                <a:spcBef>
                  <a:spcPts val="400"/>
                </a:spcBef>
              </a:pPr>
              <a:r>
                <a:rPr lang="en-US" dirty="0" smtClean="0"/>
                <a:t>0.6</a:t>
              </a:r>
            </a:p>
            <a:p>
              <a:pPr algn="ctr">
                <a:spcBef>
                  <a:spcPts val="400"/>
                </a:spcBef>
              </a:pPr>
              <a:r>
                <a:rPr lang="en-US" dirty="0" smtClean="0"/>
                <a:t>0.4</a:t>
              </a:r>
            </a:p>
            <a:p>
              <a:pPr algn="ctr">
                <a:spcBef>
                  <a:spcPts val="400"/>
                </a:spcBef>
              </a:pPr>
              <a:r>
                <a:rPr lang="en-US" dirty="0" smtClean="0"/>
                <a:t>0.2</a:t>
              </a:r>
            </a:p>
            <a:p>
              <a:pPr algn="ctr">
                <a:spcBef>
                  <a:spcPts val="400"/>
                </a:spcBef>
              </a:pPr>
              <a:r>
                <a:rPr lang="en-US" dirty="0" smtClean="0"/>
                <a:t>0.0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22467" y="3584302"/>
            <a:ext cx="141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2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830262"/>
          </a:xfrm>
        </p:spPr>
        <p:txBody>
          <a:bodyPr/>
          <a:lstStyle/>
          <a:p>
            <a:r>
              <a:rPr lang="en-US" dirty="0" smtClean="0"/>
              <a:t>Match files (3)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" y="1003300"/>
            <a:ext cx="895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Drifting orbits: </a:t>
            </a:r>
            <a:r>
              <a:rPr lang="en-US" sz="2400" dirty="0" smtClean="0"/>
              <a:t>confound it! </a:t>
            </a:r>
            <a:endParaRPr lang="en-US" sz="2400" dirty="0" smtClean="0"/>
          </a:p>
          <a:p>
            <a:pPr lvl="1"/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099" y="2984500"/>
            <a:ext cx="7378112" cy="306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5398" y="6222999"/>
            <a:ext cx="73914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Plot drawn </a:t>
            </a:r>
            <a:r>
              <a:rPr lang="en-US" sz="1400" dirty="0"/>
              <a:t>by </a:t>
            </a:r>
            <a:r>
              <a:rPr lang="en-US" sz="1400" dirty="0" smtClean="0"/>
              <a:t>Andy </a:t>
            </a:r>
            <a:r>
              <a:rPr lang="en-US" sz="1400" dirty="0" err="1" smtClean="0"/>
              <a:t>Sayer</a:t>
            </a:r>
            <a:r>
              <a:rPr lang="en-US" sz="1400" dirty="0" smtClean="0"/>
              <a:t> (GSFC), </a:t>
            </a:r>
            <a:r>
              <a:rPr lang="en-US" sz="1400" dirty="0"/>
              <a:t>source data from Greg Quinn at SSEC Wisconsin.</a:t>
            </a:r>
          </a:p>
        </p:txBody>
      </p:sp>
    </p:spTree>
    <p:extLst>
      <p:ext uri="{BB962C8B-B14F-4D97-AF65-F5344CB8AC3E}">
        <p14:creationId xmlns:p14="http://schemas.microsoft.com/office/powerpoint/2010/main" val="4252493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dis_viirs_combined_timeline_iffonly_thru201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34467"/>
            <a:ext cx="2984500" cy="5394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Current status: DT-VIIRS </a:t>
            </a:r>
            <a:r>
              <a:rPr lang="en-US" sz="4000" dirty="0" err="1" smtClean="0"/>
              <a:t>vs</a:t>
            </a:r>
            <a:r>
              <a:rPr lang="en-US" sz="4000" dirty="0" smtClean="0"/>
              <a:t> DT-MODIS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808" y="2060925"/>
            <a:ext cx="5372100" cy="3285776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2012-2015.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Ocean: Consistent offset = 0.03 (20%) with spikes in summer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Land:  Average offset is near zero, but seasonal dependence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17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863600" y="5791200"/>
            <a:ext cx="1701800" cy="0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 flipH="1">
            <a:off x="2565400" y="3390900"/>
            <a:ext cx="978408" cy="484632"/>
          </a:xfrm>
          <a:prstGeom prst="rightArrow">
            <a:avLst/>
          </a:prstGeom>
          <a:solidFill>
            <a:srgbClr val="00C000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1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78400" y="3809998"/>
            <a:ext cx="3797300" cy="2911476"/>
            <a:chOff x="279400" y="1490158"/>
            <a:chExt cx="4152900" cy="3697792"/>
          </a:xfrm>
        </p:grpSpPr>
        <p:pic>
          <p:nvPicPr>
            <p:cNvPr id="7" name="Picture 6" descr="Figure11a_Levy2015_retreivability_V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00" y="1492250"/>
              <a:ext cx="4152900" cy="36957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0120" y="1490158"/>
              <a:ext cx="301910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MODIS (Aqua): MAM 2013</a:t>
              </a:r>
              <a:endParaRPr lang="en-US" sz="20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7406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good </a:t>
            </a:r>
            <a:r>
              <a:rPr lang="en-US" dirty="0" smtClean="0"/>
              <a:t>enough fo</a:t>
            </a:r>
            <a:r>
              <a:rPr lang="en-US" dirty="0" smtClean="0"/>
              <a:t>r what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254214"/>
            <a:ext cx="8128000" cy="51164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Convergence: </a:t>
            </a:r>
            <a:r>
              <a:rPr lang="en-US" dirty="0"/>
              <a:t>of gridded (Level 3 –like) </a:t>
            </a:r>
            <a:r>
              <a:rPr lang="en-US" dirty="0" smtClean="0"/>
              <a:t>data</a:t>
            </a:r>
            <a:endParaRPr lang="en-US" dirty="0"/>
          </a:p>
          <a:p>
            <a:pPr lvl="1"/>
            <a:r>
              <a:rPr lang="en-US" dirty="0"/>
              <a:t>For a day? A month? A season?</a:t>
            </a:r>
          </a:p>
          <a:p>
            <a:pPr lvl="1"/>
            <a:r>
              <a:rPr lang="en-US" dirty="0"/>
              <a:t>What % of grid boxes must be different by less than </a:t>
            </a:r>
            <a:r>
              <a:rPr lang="en-US" dirty="0" smtClean="0"/>
              <a:t>X?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in AOD? </a:t>
            </a:r>
            <a:r>
              <a:rPr lang="en-US" dirty="0" smtClean="0"/>
              <a:t>        In Angstrom Exponent?		Size parameters?</a:t>
            </a:r>
          </a:p>
          <a:p>
            <a:pPr lvl="2"/>
            <a:endParaRPr lang="en-US" dirty="0"/>
          </a:p>
          <a:p>
            <a:r>
              <a:rPr lang="en-US" dirty="0"/>
              <a:t>Validation: Comparison with AERONET, </a:t>
            </a:r>
            <a:r>
              <a:rPr lang="en-US" dirty="0" err="1" smtClean="0"/>
              <a:t>etc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3366FF"/>
                </a:solidFill>
              </a:rPr>
              <a:t>“</a:t>
            </a:r>
            <a:r>
              <a:rPr lang="en-US" dirty="0" err="1" smtClean="0">
                <a:solidFill>
                  <a:srgbClr val="3366FF"/>
                </a:solidFill>
              </a:rPr>
              <a:t>Retrievability</a:t>
            </a:r>
            <a:r>
              <a:rPr lang="en-US" dirty="0" smtClean="0">
                <a:solidFill>
                  <a:srgbClr val="3366FF"/>
                </a:solidFill>
              </a:rPr>
              <a:t>”</a:t>
            </a:r>
            <a:r>
              <a:rPr lang="en-US" dirty="0" smtClean="0"/>
              <a:t>: Do algorithms</a:t>
            </a:r>
          </a:p>
          <a:p>
            <a:pPr marL="0" indent="0">
              <a:buNone/>
            </a:pPr>
            <a:r>
              <a:rPr lang="en-US" dirty="0" smtClean="0"/>
              <a:t>make same choices under </a:t>
            </a:r>
          </a:p>
          <a:p>
            <a:pPr marL="0" indent="0">
              <a:buNone/>
            </a:pPr>
            <a:r>
              <a:rPr lang="en-US" dirty="0" smtClean="0"/>
              <a:t>same conditions?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Other metrics?</a:t>
            </a:r>
          </a:p>
          <a:p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73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64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Loose 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791705"/>
            <a:ext cx="4749800" cy="606629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I-Bands:  </a:t>
            </a:r>
          </a:p>
          <a:p>
            <a:pPr lvl="1"/>
            <a:r>
              <a:rPr lang="en-US" dirty="0" smtClean="0"/>
              <a:t>High resolution data (375 m) could help with cloud-masking/pixel selection</a:t>
            </a:r>
          </a:p>
          <a:p>
            <a:r>
              <a:rPr lang="en-US" dirty="0" smtClean="0"/>
              <a:t>Decision on </a:t>
            </a:r>
            <a:r>
              <a:rPr lang="en-US" dirty="0" err="1" smtClean="0"/>
              <a:t>NxN</a:t>
            </a:r>
            <a:r>
              <a:rPr lang="en-US" dirty="0" smtClean="0"/>
              <a:t> pixel size:  </a:t>
            </a:r>
          </a:p>
          <a:p>
            <a:pPr lvl="1"/>
            <a:r>
              <a:rPr lang="en-US" dirty="0" smtClean="0"/>
              <a:t>MODIS scans are units of 10 detectors (e.g. 10, 20, 40)</a:t>
            </a:r>
          </a:p>
          <a:p>
            <a:pPr lvl="1"/>
            <a:r>
              <a:rPr lang="en-US" dirty="0" smtClean="0"/>
              <a:t>VIIRS scans are units of 8 detectors (e.g. 8 or 16)</a:t>
            </a:r>
          </a:p>
          <a:p>
            <a:pPr lvl="1"/>
            <a:r>
              <a:rPr lang="en-US" dirty="0" smtClean="0"/>
              <a:t>Current MODIS-like is 10x10, but that mixes can lines for VIIRS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Doesn’t make too much of a difference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Land surface reflectance ratios (that exactly follow MODIS logic). </a:t>
            </a:r>
          </a:p>
          <a:p>
            <a:r>
              <a:rPr lang="en-US" dirty="0" smtClean="0"/>
              <a:t>Cloud mask (thermal-infrared tests)</a:t>
            </a:r>
          </a:p>
          <a:p>
            <a:endParaRPr lang="en-US" dirty="0" smtClean="0"/>
          </a:p>
          <a:p>
            <a:r>
              <a:rPr lang="en-US" dirty="0" smtClean="0"/>
              <a:t>Formats, </a:t>
            </a:r>
            <a:r>
              <a:rPr lang="en-US" dirty="0" err="1" smtClean="0"/>
              <a:t>etc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We are reporting products in MODIS-like formats. </a:t>
            </a:r>
          </a:p>
          <a:p>
            <a:pPr lvl="1"/>
            <a:r>
              <a:rPr lang="en-US" dirty="0" smtClean="0"/>
              <a:t>Still awaiting science-team decision on archival formats, meta-data, etc. </a:t>
            </a:r>
          </a:p>
          <a:p>
            <a:pPr lvl="1"/>
            <a:r>
              <a:rPr lang="en-US" dirty="0" smtClean="0"/>
              <a:t>Hopefully worked out this week at M-V Science Team meeting!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96051" y="921106"/>
            <a:ext cx="2873098" cy="5746195"/>
            <a:chOff x="5396051" y="921106"/>
            <a:chExt cx="2873098" cy="5746195"/>
          </a:xfrm>
        </p:grpSpPr>
        <p:pic>
          <p:nvPicPr>
            <p:cNvPr id="10" name="Picture 9" descr="NPP_8vs10_PanelABvert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051" y="921106"/>
              <a:ext cx="2873098" cy="574619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flipH="1">
              <a:off x="5881549" y="921106"/>
              <a:ext cx="2209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bIns="0" rtlCol="0">
              <a:spAutoFit/>
            </a:bodyPr>
            <a:lstStyle/>
            <a:p>
              <a:pPr algn="ctr"/>
              <a:r>
                <a:rPr lang="en-US" dirty="0" smtClean="0"/>
                <a:t>AOD using 10x10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5727700" y="3864531"/>
              <a:ext cx="22098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dirty="0" smtClean="0">
                  <a:latin typeface="Symbol" charset="2"/>
                  <a:cs typeface="Symbol" charset="2"/>
                </a:rPr>
                <a:t>D</a:t>
              </a:r>
              <a:r>
                <a:rPr lang="en-US" dirty="0" smtClean="0"/>
                <a:t>AOD if using 8x8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5141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2438400" y="6400800"/>
            <a:ext cx="419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>
                <a:solidFill>
                  <a:schemeClr val="bg1"/>
                </a:solidFill>
                <a:latin typeface="Times" pitchFamily="-110" charset="0"/>
              </a:rPr>
              <a:t>http://earthobservatory.nasa.gov/</a:t>
            </a:r>
          </a:p>
        </p:txBody>
      </p:sp>
      <p:pic>
        <p:nvPicPr>
          <p:cNvPr id="413701" name="Picture 5" descr="Canad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6013" y="854075"/>
            <a:ext cx="4217987" cy="4462463"/>
          </a:xfrm>
          <a:ln/>
        </p:spPr>
      </p:pic>
      <p:sp>
        <p:nvSpPr>
          <p:cNvPr id="413702" name="Rectangle 6"/>
          <p:cNvSpPr>
            <a:spLocks noGrp="1" noChangeArrowheads="1"/>
          </p:cNvSpPr>
          <p:nvPr>
            <p:ph type="title"/>
          </p:nvPr>
        </p:nvSpPr>
        <p:spPr>
          <a:xfrm>
            <a:off x="432371" y="0"/>
            <a:ext cx="8242099" cy="8540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Aerosol from space as a climate record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13703" name="Text Box 7"/>
          <p:cNvSpPr txBox="1">
            <a:spLocks noChangeArrowheads="1"/>
          </p:cNvSpPr>
          <p:nvPr/>
        </p:nvSpPr>
        <p:spPr bwMode="auto">
          <a:xfrm>
            <a:off x="4572000" y="54864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dirty="0">
                <a:solidFill>
                  <a:srgbClr val="FF3300"/>
                </a:solidFill>
                <a:latin typeface="Times" pitchFamily="-110" charset="0"/>
              </a:rPr>
              <a:t>Smoke</a:t>
            </a:r>
            <a:r>
              <a:rPr lang="en-US" sz="2400" dirty="0">
                <a:latin typeface="Times" pitchFamily="-110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" pitchFamily="-110" charset="0"/>
              </a:rPr>
              <a:t>transported over Eastern Canada/USA (8 July 2002)</a:t>
            </a:r>
            <a:endParaRPr lang="en-US" sz="2400" dirty="0">
              <a:latin typeface="Times" pitchFamily="-11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14036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buClr>
                <a:schemeClr val="hlink"/>
              </a:buClr>
              <a:buFont typeface="Wingdings" pitchFamily="-106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Aerosol optical depth (AOD or </a:t>
            </a:r>
            <a:r>
              <a:rPr lang="en-US" sz="2400" dirty="0">
                <a:solidFill>
                  <a:schemeClr val="bg1"/>
                </a:solidFill>
                <a:latin typeface="Symbol" charset="2"/>
                <a:cs typeface="Symbol" charset="2"/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</a:p>
          <a:p>
            <a:pPr eaLnBrk="0" hangingPunct="0">
              <a:buClr>
                <a:schemeClr val="hlink"/>
              </a:buClr>
              <a:buFont typeface="Wingdings" pitchFamily="-106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“</a:t>
            </a:r>
            <a:r>
              <a:rPr lang="en-US" sz="2400" dirty="0">
                <a:solidFill>
                  <a:schemeClr val="bg1"/>
                </a:solidFill>
              </a:rPr>
              <a:t>Essential Climate Variable” (ECV)</a:t>
            </a:r>
          </a:p>
          <a:p>
            <a:pPr lvl="1" eaLnBrk="0" hangingPunct="0">
              <a:buClr>
                <a:schemeClr val="hlink"/>
              </a:buClr>
              <a:buFont typeface="Wingdings" pitchFamily="-106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Requires </a:t>
            </a:r>
            <a:r>
              <a:rPr lang="en-US" sz="2400" dirty="0">
                <a:solidFill>
                  <a:schemeClr val="bg1"/>
                </a:solidFill>
              </a:rPr>
              <a:t>accuracy </a:t>
            </a:r>
            <a:r>
              <a:rPr lang="en-US" sz="2400" dirty="0" smtClean="0">
                <a:solidFill>
                  <a:schemeClr val="bg1"/>
                </a:solidFill>
              </a:rPr>
              <a:t>&lt;</a:t>
            </a:r>
            <a:r>
              <a:rPr lang="en-US" sz="2400" dirty="0">
                <a:solidFill>
                  <a:schemeClr val="bg1"/>
                </a:solidFill>
              </a:rPr>
              <a:t>±0.02</a:t>
            </a:r>
          </a:p>
          <a:p>
            <a:pPr lvl="1" eaLnBrk="0" hangingPunct="0">
              <a:buClr>
                <a:schemeClr val="hlink"/>
              </a:buClr>
              <a:buFont typeface="Wingdings" pitchFamily="-106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Measured over multi-decades</a:t>
            </a:r>
          </a:p>
          <a:p>
            <a:pPr eaLnBrk="0" hangingPunct="0">
              <a:buClr>
                <a:schemeClr val="hlink"/>
              </a:buClr>
              <a:buFont typeface="Wingdings" pitchFamily="-106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Yet, mostly </a:t>
            </a:r>
            <a:r>
              <a:rPr lang="en-US" sz="2400" dirty="0">
                <a:solidFill>
                  <a:schemeClr val="bg1"/>
                </a:solidFill>
              </a:rPr>
              <a:t>a “regional” problem. </a:t>
            </a:r>
          </a:p>
          <a:p>
            <a:pPr eaLnBrk="0" hangingPunct="0">
              <a:buClr>
                <a:schemeClr val="hlink"/>
              </a:buClr>
              <a:buFont typeface="Wingdings" pitchFamily="-106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Required uncertainty (per pixel) = &lt;15%. </a:t>
            </a:r>
            <a:endParaRPr lang="en-US" sz="2400" dirty="0" smtClean="0">
              <a:solidFill>
                <a:schemeClr val="bg1"/>
              </a:solidFill>
            </a:endParaRPr>
          </a:p>
          <a:p>
            <a:pPr eaLnBrk="0" hangingPunct="0">
              <a:buClr>
                <a:schemeClr val="hlink"/>
              </a:buClr>
              <a:buFont typeface="Wingdings" pitchFamily="-106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eaLnBrk="0" hangingPunct="0">
              <a:buClr>
                <a:schemeClr val="hlink"/>
              </a:buClr>
              <a:buFont typeface="Wingdings" pitchFamily="-106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Also don’t forget that aerosol is an air quality problem as well.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905500" y="838200"/>
            <a:ext cx="3039700" cy="2782174"/>
            <a:chOff x="6256307" y="3391885"/>
            <a:chExt cx="2654300" cy="2413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6307" y="3391885"/>
              <a:ext cx="2654300" cy="24130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6879448" y="4057985"/>
              <a:ext cx="1841991" cy="192692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384985" y="4787655"/>
              <a:ext cx="370889" cy="320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C6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943484" y="4234534"/>
              <a:ext cx="1820038" cy="322888"/>
            </a:xfrm>
            <a:custGeom>
              <a:avLst/>
              <a:gdLst>
                <a:gd name="connsiteX0" fmla="*/ 1722522 w 1820038"/>
                <a:gd name="connsiteY0" fmla="*/ 48433 h 322888"/>
                <a:gd name="connsiteX1" fmla="*/ 1722522 w 1820038"/>
                <a:gd name="connsiteY1" fmla="*/ 48433 h 322888"/>
                <a:gd name="connsiteX2" fmla="*/ 1792477 w 1820038"/>
                <a:gd name="connsiteY2" fmla="*/ 64578 h 322888"/>
                <a:gd name="connsiteX3" fmla="*/ 1803240 w 1820038"/>
                <a:gd name="connsiteY3" fmla="*/ 75341 h 322888"/>
                <a:gd name="connsiteX4" fmla="*/ 1808621 w 1820038"/>
                <a:gd name="connsiteY4" fmla="*/ 274455 h 322888"/>
                <a:gd name="connsiteX5" fmla="*/ 1792477 w 1820038"/>
                <a:gd name="connsiteY5" fmla="*/ 301362 h 322888"/>
                <a:gd name="connsiteX6" fmla="*/ 1776334 w 1820038"/>
                <a:gd name="connsiteY6" fmla="*/ 312125 h 322888"/>
                <a:gd name="connsiteX7" fmla="*/ 1744046 w 1820038"/>
                <a:gd name="connsiteY7" fmla="*/ 322888 h 322888"/>
                <a:gd name="connsiteX8" fmla="*/ 1695616 w 1820038"/>
                <a:gd name="connsiteY8" fmla="*/ 312125 h 322888"/>
                <a:gd name="connsiteX9" fmla="*/ 1663328 w 1820038"/>
                <a:gd name="connsiteY9" fmla="*/ 301362 h 322888"/>
                <a:gd name="connsiteX10" fmla="*/ 1631041 w 1820038"/>
                <a:gd name="connsiteY10" fmla="*/ 285218 h 322888"/>
                <a:gd name="connsiteX11" fmla="*/ 1544942 w 1820038"/>
                <a:gd name="connsiteY11" fmla="*/ 274455 h 322888"/>
                <a:gd name="connsiteX12" fmla="*/ 1383506 w 1820038"/>
                <a:gd name="connsiteY12" fmla="*/ 279836 h 322888"/>
                <a:gd name="connsiteX13" fmla="*/ 1297407 w 1820038"/>
                <a:gd name="connsiteY13" fmla="*/ 290599 h 322888"/>
                <a:gd name="connsiteX14" fmla="*/ 1125209 w 1820038"/>
                <a:gd name="connsiteY14" fmla="*/ 285218 h 322888"/>
                <a:gd name="connsiteX15" fmla="*/ 1119828 w 1820038"/>
                <a:gd name="connsiteY15" fmla="*/ 269073 h 322888"/>
                <a:gd name="connsiteX16" fmla="*/ 904580 w 1820038"/>
                <a:gd name="connsiteY16" fmla="*/ 263692 h 322888"/>
                <a:gd name="connsiteX17" fmla="*/ 834624 w 1820038"/>
                <a:gd name="connsiteY17" fmla="*/ 247547 h 322888"/>
                <a:gd name="connsiteX18" fmla="*/ 829243 w 1820038"/>
                <a:gd name="connsiteY18" fmla="*/ 231403 h 322888"/>
                <a:gd name="connsiteX19" fmla="*/ 796956 w 1820038"/>
                <a:gd name="connsiteY19" fmla="*/ 226021 h 322888"/>
                <a:gd name="connsiteX20" fmla="*/ 780812 w 1820038"/>
                <a:gd name="connsiteY20" fmla="*/ 220640 h 322888"/>
                <a:gd name="connsiteX21" fmla="*/ 689332 w 1820038"/>
                <a:gd name="connsiteY21" fmla="*/ 199114 h 322888"/>
                <a:gd name="connsiteX22" fmla="*/ 630139 w 1820038"/>
                <a:gd name="connsiteY22" fmla="*/ 193733 h 322888"/>
                <a:gd name="connsiteX23" fmla="*/ 603233 w 1820038"/>
                <a:gd name="connsiteY23" fmla="*/ 182970 h 322888"/>
                <a:gd name="connsiteX24" fmla="*/ 570945 w 1820038"/>
                <a:gd name="connsiteY24" fmla="*/ 177588 h 322888"/>
                <a:gd name="connsiteX25" fmla="*/ 253455 w 1820038"/>
                <a:gd name="connsiteY25" fmla="*/ 182970 h 322888"/>
                <a:gd name="connsiteX26" fmla="*/ 210405 w 1820038"/>
                <a:gd name="connsiteY26" fmla="*/ 182970 h 322888"/>
                <a:gd name="connsiteX27" fmla="*/ 188880 w 1820038"/>
                <a:gd name="connsiteY27" fmla="*/ 172207 h 322888"/>
                <a:gd name="connsiteX28" fmla="*/ 172737 w 1820038"/>
                <a:gd name="connsiteY28" fmla="*/ 161444 h 322888"/>
                <a:gd name="connsiteX29" fmla="*/ 156593 w 1820038"/>
                <a:gd name="connsiteY29" fmla="*/ 156062 h 322888"/>
                <a:gd name="connsiteX30" fmla="*/ 135068 w 1820038"/>
                <a:gd name="connsiteY30" fmla="*/ 145300 h 322888"/>
                <a:gd name="connsiteX31" fmla="*/ 65113 w 1820038"/>
                <a:gd name="connsiteY31" fmla="*/ 139918 h 322888"/>
                <a:gd name="connsiteX32" fmla="*/ 54350 w 1820038"/>
                <a:gd name="connsiteY32" fmla="*/ 129155 h 322888"/>
                <a:gd name="connsiteX33" fmla="*/ 43588 w 1820038"/>
                <a:gd name="connsiteY33" fmla="*/ 113011 h 322888"/>
                <a:gd name="connsiteX34" fmla="*/ 27444 w 1820038"/>
                <a:gd name="connsiteY34" fmla="*/ 107629 h 322888"/>
                <a:gd name="connsiteX35" fmla="*/ 11301 w 1820038"/>
                <a:gd name="connsiteY35" fmla="*/ 96866 h 322888"/>
                <a:gd name="connsiteX36" fmla="*/ 538 w 1820038"/>
                <a:gd name="connsiteY36" fmla="*/ 80722 h 322888"/>
                <a:gd name="connsiteX37" fmla="*/ 5920 w 1820038"/>
                <a:gd name="connsiteY37" fmla="*/ 37670 h 322888"/>
                <a:gd name="connsiteX38" fmla="*/ 22063 w 1820038"/>
                <a:gd name="connsiteY38" fmla="*/ 32289 h 322888"/>
                <a:gd name="connsiteX39" fmla="*/ 59732 w 1820038"/>
                <a:gd name="connsiteY39" fmla="*/ 21526 h 322888"/>
                <a:gd name="connsiteX40" fmla="*/ 97400 w 1820038"/>
                <a:gd name="connsiteY40" fmla="*/ 26907 h 322888"/>
                <a:gd name="connsiteX41" fmla="*/ 124306 w 1820038"/>
                <a:gd name="connsiteY41" fmla="*/ 32289 h 322888"/>
                <a:gd name="connsiteX42" fmla="*/ 145831 w 1820038"/>
                <a:gd name="connsiteY42" fmla="*/ 37670 h 322888"/>
                <a:gd name="connsiteX43" fmla="*/ 183499 w 1820038"/>
                <a:gd name="connsiteY43" fmla="*/ 43052 h 322888"/>
                <a:gd name="connsiteX44" fmla="*/ 377222 w 1820038"/>
                <a:gd name="connsiteY44" fmla="*/ 37670 h 322888"/>
                <a:gd name="connsiteX45" fmla="*/ 387985 w 1820038"/>
                <a:gd name="connsiteY45" fmla="*/ 48433 h 322888"/>
                <a:gd name="connsiteX46" fmla="*/ 420272 w 1820038"/>
                <a:gd name="connsiteY46" fmla="*/ 59196 h 322888"/>
                <a:gd name="connsiteX47" fmla="*/ 484846 w 1820038"/>
                <a:gd name="connsiteY47" fmla="*/ 69959 h 322888"/>
                <a:gd name="connsiteX48" fmla="*/ 490227 w 1820038"/>
                <a:gd name="connsiteY48" fmla="*/ 43052 h 322888"/>
                <a:gd name="connsiteX49" fmla="*/ 565564 w 1820038"/>
                <a:gd name="connsiteY49" fmla="*/ 32289 h 322888"/>
                <a:gd name="connsiteX50" fmla="*/ 624757 w 1820038"/>
                <a:gd name="connsiteY50" fmla="*/ 37670 h 322888"/>
                <a:gd name="connsiteX51" fmla="*/ 640901 w 1820038"/>
                <a:gd name="connsiteY51" fmla="*/ 43052 h 322888"/>
                <a:gd name="connsiteX52" fmla="*/ 662426 w 1820038"/>
                <a:gd name="connsiteY52" fmla="*/ 48433 h 322888"/>
                <a:gd name="connsiteX53" fmla="*/ 737763 w 1820038"/>
                <a:gd name="connsiteY53" fmla="*/ 43052 h 322888"/>
                <a:gd name="connsiteX54" fmla="*/ 770050 w 1820038"/>
                <a:gd name="connsiteY54" fmla="*/ 32289 h 322888"/>
                <a:gd name="connsiteX55" fmla="*/ 802337 w 1820038"/>
                <a:gd name="connsiteY55" fmla="*/ 21526 h 322888"/>
                <a:gd name="connsiteX56" fmla="*/ 818480 w 1820038"/>
                <a:gd name="connsiteY56" fmla="*/ 16144 h 322888"/>
                <a:gd name="connsiteX57" fmla="*/ 915342 w 1820038"/>
                <a:gd name="connsiteY57" fmla="*/ 0 h 322888"/>
                <a:gd name="connsiteX58" fmla="*/ 1087540 w 1820038"/>
                <a:gd name="connsiteY58" fmla="*/ 10763 h 322888"/>
                <a:gd name="connsiteX59" fmla="*/ 1125209 w 1820038"/>
                <a:gd name="connsiteY59" fmla="*/ 21526 h 322888"/>
                <a:gd name="connsiteX60" fmla="*/ 1157496 w 1820038"/>
                <a:gd name="connsiteY60" fmla="*/ 37670 h 322888"/>
                <a:gd name="connsiteX61" fmla="*/ 1195164 w 1820038"/>
                <a:gd name="connsiteY61" fmla="*/ 43052 h 322888"/>
                <a:gd name="connsiteX62" fmla="*/ 1222070 w 1820038"/>
                <a:gd name="connsiteY62" fmla="*/ 48433 h 322888"/>
                <a:gd name="connsiteX63" fmla="*/ 1297407 w 1820038"/>
                <a:gd name="connsiteY63" fmla="*/ 53815 h 322888"/>
                <a:gd name="connsiteX64" fmla="*/ 1318932 w 1820038"/>
                <a:gd name="connsiteY64" fmla="*/ 48433 h 322888"/>
                <a:gd name="connsiteX65" fmla="*/ 1324313 w 1820038"/>
                <a:gd name="connsiteY65" fmla="*/ 21526 h 322888"/>
                <a:gd name="connsiteX66" fmla="*/ 1491130 w 1820038"/>
                <a:gd name="connsiteY66" fmla="*/ 26907 h 322888"/>
                <a:gd name="connsiteX67" fmla="*/ 1566467 w 1820038"/>
                <a:gd name="connsiteY67" fmla="*/ 43052 h 322888"/>
                <a:gd name="connsiteX68" fmla="*/ 1582611 w 1820038"/>
                <a:gd name="connsiteY68" fmla="*/ 48433 h 322888"/>
                <a:gd name="connsiteX69" fmla="*/ 1609517 w 1820038"/>
                <a:gd name="connsiteY69" fmla="*/ 53815 h 322888"/>
                <a:gd name="connsiteX70" fmla="*/ 1668710 w 1820038"/>
                <a:gd name="connsiteY70" fmla="*/ 69959 h 322888"/>
                <a:gd name="connsiteX71" fmla="*/ 1733284 w 1820038"/>
                <a:gd name="connsiteY71" fmla="*/ 64578 h 322888"/>
                <a:gd name="connsiteX72" fmla="*/ 1722522 w 1820038"/>
                <a:gd name="connsiteY72" fmla="*/ 48433 h 32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820038" h="322888">
                  <a:moveTo>
                    <a:pt x="1722522" y="48433"/>
                  </a:moveTo>
                  <a:lnTo>
                    <a:pt x="1722522" y="48433"/>
                  </a:lnTo>
                  <a:cubicBezTo>
                    <a:pt x="1766238" y="52805"/>
                    <a:pt x="1767266" y="44408"/>
                    <a:pt x="1792477" y="64578"/>
                  </a:cubicBezTo>
                  <a:cubicBezTo>
                    <a:pt x="1796439" y="67748"/>
                    <a:pt x="1799652" y="71753"/>
                    <a:pt x="1803240" y="75341"/>
                  </a:cubicBezTo>
                  <a:cubicBezTo>
                    <a:pt x="1830775" y="157951"/>
                    <a:pt x="1818390" y="108359"/>
                    <a:pt x="1808621" y="274455"/>
                  </a:cubicBezTo>
                  <a:cubicBezTo>
                    <a:pt x="1807876" y="287117"/>
                    <a:pt x="1801669" y="294008"/>
                    <a:pt x="1792477" y="301362"/>
                  </a:cubicBezTo>
                  <a:cubicBezTo>
                    <a:pt x="1787427" y="305402"/>
                    <a:pt x="1782244" y="309498"/>
                    <a:pt x="1776334" y="312125"/>
                  </a:cubicBezTo>
                  <a:cubicBezTo>
                    <a:pt x="1765967" y="316733"/>
                    <a:pt x="1744046" y="322888"/>
                    <a:pt x="1744046" y="322888"/>
                  </a:cubicBezTo>
                  <a:cubicBezTo>
                    <a:pt x="1728692" y="319817"/>
                    <a:pt x="1710809" y="316683"/>
                    <a:pt x="1695616" y="312125"/>
                  </a:cubicBezTo>
                  <a:cubicBezTo>
                    <a:pt x="1684750" y="308865"/>
                    <a:pt x="1663328" y="301362"/>
                    <a:pt x="1663328" y="301362"/>
                  </a:cubicBezTo>
                  <a:cubicBezTo>
                    <a:pt x="1651222" y="293291"/>
                    <a:pt x="1645640" y="287523"/>
                    <a:pt x="1631041" y="285218"/>
                  </a:cubicBezTo>
                  <a:cubicBezTo>
                    <a:pt x="1602472" y="280707"/>
                    <a:pt x="1544942" y="274455"/>
                    <a:pt x="1544942" y="274455"/>
                  </a:cubicBezTo>
                  <a:lnTo>
                    <a:pt x="1383506" y="279836"/>
                  </a:lnTo>
                  <a:cubicBezTo>
                    <a:pt x="1362358" y="280921"/>
                    <a:pt x="1320007" y="287370"/>
                    <a:pt x="1297407" y="290599"/>
                  </a:cubicBezTo>
                  <a:cubicBezTo>
                    <a:pt x="1240008" y="288805"/>
                    <a:pt x="1182219" y="292129"/>
                    <a:pt x="1125209" y="285218"/>
                  </a:cubicBezTo>
                  <a:cubicBezTo>
                    <a:pt x="1119578" y="284535"/>
                    <a:pt x="1125474" y="269624"/>
                    <a:pt x="1119828" y="269073"/>
                  </a:cubicBezTo>
                  <a:cubicBezTo>
                    <a:pt x="1048395" y="262104"/>
                    <a:pt x="976329" y="265486"/>
                    <a:pt x="904580" y="263692"/>
                  </a:cubicBezTo>
                  <a:cubicBezTo>
                    <a:pt x="852657" y="250711"/>
                    <a:pt x="876034" y="255830"/>
                    <a:pt x="834624" y="247547"/>
                  </a:cubicBezTo>
                  <a:cubicBezTo>
                    <a:pt x="832830" y="242166"/>
                    <a:pt x="834168" y="234217"/>
                    <a:pt x="829243" y="231403"/>
                  </a:cubicBezTo>
                  <a:cubicBezTo>
                    <a:pt x="819770" y="225989"/>
                    <a:pt x="807607" y="228388"/>
                    <a:pt x="796956" y="226021"/>
                  </a:cubicBezTo>
                  <a:cubicBezTo>
                    <a:pt x="791419" y="224790"/>
                    <a:pt x="786193" y="222434"/>
                    <a:pt x="780812" y="220640"/>
                  </a:cubicBezTo>
                  <a:cubicBezTo>
                    <a:pt x="738633" y="178460"/>
                    <a:pt x="766546" y="192680"/>
                    <a:pt x="689332" y="199114"/>
                  </a:cubicBezTo>
                  <a:cubicBezTo>
                    <a:pt x="669601" y="197320"/>
                    <a:pt x="649612" y="197384"/>
                    <a:pt x="630139" y="193733"/>
                  </a:cubicBezTo>
                  <a:cubicBezTo>
                    <a:pt x="620645" y="191953"/>
                    <a:pt x="612552" y="185512"/>
                    <a:pt x="603233" y="182970"/>
                  </a:cubicBezTo>
                  <a:cubicBezTo>
                    <a:pt x="592706" y="180099"/>
                    <a:pt x="581708" y="179382"/>
                    <a:pt x="570945" y="177588"/>
                  </a:cubicBezTo>
                  <a:lnTo>
                    <a:pt x="253455" y="182970"/>
                  </a:lnTo>
                  <a:cubicBezTo>
                    <a:pt x="196460" y="184809"/>
                    <a:pt x="294751" y="199839"/>
                    <a:pt x="210405" y="182970"/>
                  </a:cubicBezTo>
                  <a:cubicBezTo>
                    <a:pt x="203230" y="179382"/>
                    <a:pt x="195845" y="176187"/>
                    <a:pt x="188880" y="172207"/>
                  </a:cubicBezTo>
                  <a:cubicBezTo>
                    <a:pt x="183265" y="168998"/>
                    <a:pt x="178521" y="164336"/>
                    <a:pt x="172737" y="161444"/>
                  </a:cubicBezTo>
                  <a:cubicBezTo>
                    <a:pt x="167663" y="158907"/>
                    <a:pt x="161807" y="158297"/>
                    <a:pt x="156593" y="156062"/>
                  </a:cubicBezTo>
                  <a:cubicBezTo>
                    <a:pt x="149220" y="152902"/>
                    <a:pt x="142968" y="146694"/>
                    <a:pt x="135068" y="145300"/>
                  </a:cubicBezTo>
                  <a:cubicBezTo>
                    <a:pt x="112037" y="141236"/>
                    <a:pt x="88431" y="141712"/>
                    <a:pt x="65113" y="139918"/>
                  </a:cubicBezTo>
                  <a:cubicBezTo>
                    <a:pt x="61525" y="136330"/>
                    <a:pt x="57519" y="133117"/>
                    <a:pt x="54350" y="129155"/>
                  </a:cubicBezTo>
                  <a:cubicBezTo>
                    <a:pt x="50310" y="124105"/>
                    <a:pt x="48638" y="117051"/>
                    <a:pt x="43588" y="113011"/>
                  </a:cubicBezTo>
                  <a:cubicBezTo>
                    <a:pt x="39159" y="109467"/>
                    <a:pt x="32518" y="110166"/>
                    <a:pt x="27444" y="107629"/>
                  </a:cubicBezTo>
                  <a:cubicBezTo>
                    <a:pt x="21660" y="104737"/>
                    <a:pt x="16682" y="100454"/>
                    <a:pt x="11301" y="96866"/>
                  </a:cubicBezTo>
                  <a:cubicBezTo>
                    <a:pt x="7713" y="91485"/>
                    <a:pt x="1124" y="87163"/>
                    <a:pt x="538" y="80722"/>
                  </a:cubicBezTo>
                  <a:cubicBezTo>
                    <a:pt x="-771" y="66319"/>
                    <a:pt x="46" y="50886"/>
                    <a:pt x="5920" y="37670"/>
                  </a:cubicBezTo>
                  <a:cubicBezTo>
                    <a:pt x="8224" y="32487"/>
                    <a:pt x="16609" y="33847"/>
                    <a:pt x="22063" y="32289"/>
                  </a:cubicBezTo>
                  <a:cubicBezTo>
                    <a:pt x="69370" y="18772"/>
                    <a:pt x="21018" y="34430"/>
                    <a:pt x="59732" y="21526"/>
                  </a:cubicBezTo>
                  <a:cubicBezTo>
                    <a:pt x="72288" y="23320"/>
                    <a:pt x="84889" y="24822"/>
                    <a:pt x="97400" y="26907"/>
                  </a:cubicBezTo>
                  <a:cubicBezTo>
                    <a:pt x="106422" y="28411"/>
                    <a:pt x="115377" y="30305"/>
                    <a:pt x="124306" y="32289"/>
                  </a:cubicBezTo>
                  <a:cubicBezTo>
                    <a:pt x="131526" y="33893"/>
                    <a:pt x="138555" y="36347"/>
                    <a:pt x="145831" y="37670"/>
                  </a:cubicBezTo>
                  <a:cubicBezTo>
                    <a:pt x="158310" y="39939"/>
                    <a:pt x="170943" y="41258"/>
                    <a:pt x="183499" y="43052"/>
                  </a:cubicBezTo>
                  <a:cubicBezTo>
                    <a:pt x="263033" y="34680"/>
                    <a:pt x="298851" y="25295"/>
                    <a:pt x="377222" y="37670"/>
                  </a:cubicBezTo>
                  <a:cubicBezTo>
                    <a:pt x="382234" y="38461"/>
                    <a:pt x="383447" y="46164"/>
                    <a:pt x="387985" y="48433"/>
                  </a:cubicBezTo>
                  <a:cubicBezTo>
                    <a:pt x="398132" y="53507"/>
                    <a:pt x="409082" y="57331"/>
                    <a:pt x="420272" y="59196"/>
                  </a:cubicBezTo>
                  <a:lnTo>
                    <a:pt x="484846" y="69959"/>
                  </a:lnTo>
                  <a:cubicBezTo>
                    <a:pt x="486640" y="60990"/>
                    <a:pt x="481939" y="46920"/>
                    <a:pt x="490227" y="43052"/>
                  </a:cubicBezTo>
                  <a:cubicBezTo>
                    <a:pt x="513214" y="32324"/>
                    <a:pt x="565564" y="32289"/>
                    <a:pt x="565564" y="32289"/>
                  </a:cubicBezTo>
                  <a:cubicBezTo>
                    <a:pt x="585295" y="34083"/>
                    <a:pt x="605144" y="34868"/>
                    <a:pt x="624757" y="37670"/>
                  </a:cubicBezTo>
                  <a:cubicBezTo>
                    <a:pt x="630372" y="38472"/>
                    <a:pt x="635447" y="41494"/>
                    <a:pt x="640901" y="43052"/>
                  </a:cubicBezTo>
                  <a:cubicBezTo>
                    <a:pt x="648012" y="45084"/>
                    <a:pt x="655251" y="46639"/>
                    <a:pt x="662426" y="48433"/>
                  </a:cubicBezTo>
                  <a:cubicBezTo>
                    <a:pt x="687538" y="46639"/>
                    <a:pt x="712865" y="46787"/>
                    <a:pt x="737763" y="43052"/>
                  </a:cubicBezTo>
                  <a:cubicBezTo>
                    <a:pt x="748982" y="41369"/>
                    <a:pt x="759288" y="35877"/>
                    <a:pt x="770050" y="32289"/>
                  </a:cubicBezTo>
                  <a:lnTo>
                    <a:pt x="802337" y="21526"/>
                  </a:lnTo>
                  <a:cubicBezTo>
                    <a:pt x="807718" y="19732"/>
                    <a:pt x="812918" y="17256"/>
                    <a:pt x="818480" y="16144"/>
                  </a:cubicBezTo>
                  <a:cubicBezTo>
                    <a:pt x="868521" y="6136"/>
                    <a:pt x="836346" y="12154"/>
                    <a:pt x="915342" y="0"/>
                  </a:cubicBezTo>
                  <a:cubicBezTo>
                    <a:pt x="982739" y="2696"/>
                    <a:pt x="1027998" y="-62"/>
                    <a:pt x="1087540" y="10763"/>
                  </a:cubicBezTo>
                  <a:cubicBezTo>
                    <a:pt x="1092963" y="11749"/>
                    <a:pt x="1118620" y="18231"/>
                    <a:pt x="1125209" y="21526"/>
                  </a:cubicBezTo>
                  <a:cubicBezTo>
                    <a:pt x="1146376" y="32110"/>
                    <a:pt x="1134950" y="33160"/>
                    <a:pt x="1157496" y="37670"/>
                  </a:cubicBezTo>
                  <a:cubicBezTo>
                    <a:pt x="1169933" y="40158"/>
                    <a:pt x="1182653" y="40967"/>
                    <a:pt x="1195164" y="43052"/>
                  </a:cubicBezTo>
                  <a:cubicBezTo>
                    <a:pt x="1204186" y="44556"/>
                    <a:pt x="1212974" y="47475"/>
                    <a:pt x="1222070" y="48433"/>
                  </a:cubicBezTo>
                  <a:cubicBezTo>
                    <a:pt x="1247108" y="51069"/>
                    <a:pt x="1272295" y="52021"/>
                    <a:pt x="1297407" y="53815"/>
                  </a:cubicBezTo>
                  <a:cubicBezTo>
                    <a:pt x="1304582" y="52021"/>
                    <a:pt x="1314197" y="54115"/>
                    <a:pt x="1318932" y="48433"/>
                  </a:cubicBezTo>
                  <a:cubicBezTo>
                    <a:pt x="1324787" y="41406"/>
                    <a:pt x="1315237" y="22661"/>
                    <a:pt x="1324313" y="21526"/>
                  </a:cubicBezTo>
                  <a:cubicBezTo>
                    <a:pt x="1379518" y="14625"/>
                    <a:pt x="1435524" y="25113"/>
                    <a:pt x="1491130" y="26907"/>
                  </a:cubicBezTo>
                  <a:cubicBezTo>
                    <a:pt x="1518228" y="31424"/>
                    <a:pt x="1539647" y="34112"/>
                    <a:pt x="1566467" y="43052"/>
                  </a:cubicBezTo>
                  <a:cubicBezTo>
                    <a:pt x="1571848" y="44846"/>
                    <a:pt x="1577108" y="47057"/>
                    <a:pt x="1582611" y="48433"/>
                  </a:cubicBezTo>
                  <a:cubicBezTo>
                    <a:pt x="1591484" y="50651"/>
                    <a:pt x="1600605" y="51758"/>
                    <a:pt x="1609517" y="53815"/>
                  </a:cubicBezTo>
                  <a:cubicBezTo>
                    <a:pt x="1648964" y="62919"/>
                    <a:pt x="1642025" y="61065"/>
                    <a:pt x="1668710" y="69959"/>
                  </a:cubicBezTo>
                  <a:cubicBezTo>
                    <a:pt x="1690235" y="68165"/>
                    <a:pt x="1711874" y="67433"/>
                    <a:pt x="1733284" y="64578"/>
                  </a:cubicBezTo>
                  <a:cubicBezTo>
                    <a:pt x="1777901" y="58629"/>
                    <a:pt x="1724316" y="51124"/>
                    <a:pt x="1722522" y="484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Summary (</a:t>
            </a:r>
            <a:r>
              <a:rPr lang="en-US" sz="4000" dirty="0" smtClean="0"/>
              <a:t>MODIS</a:t>
            </a:r>
            <a:r>
              <a:rPr lang="en-US" sz="4000" dirty="0"/>
              <a:t> </a:t>
            </a:r>
            <a:r>
              <a:rPr lang="en-US" sz="4000" dirty="0" smtClean="0">
                <a:sym typeface="Wingdings"/>
              </a:rPr>
              <a:t></a:t>
            </a:r>
            <a:r>
              <a:rPr lang="en-US" sz="4000" dirty="0" smtClean="0"/>
              <a:t>VIIRS</a:t>
            </a:r>
            <a:r>
              <a:rPr lang="en-US" sz="4000" dirty="0"/>
              <a:t>)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1" y="914399"/>
            <a:ext cx="5727699" cy="580707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MODIS-DT Collection 6</a:t>
            </a:r>
          </a:p>
          <a:p>
            <a:pPr lvl="1"/>
            <a:r>
              <a:rPr lang="en-US" dirty="0" smtClean="0"/>
              <a:t>Aqua/Terra level 2, 3; entire record processed</a:t>
            </a:r>
          </a:p>
          <a:p>
            <a:pPr lvl="1"/>
            <a:r>
              <a:rPr lang="en-US" dirty="0" smtClean="0"/>
              <a:t>“Trending” issues reduced</a:t>
            </a:r>
          </a:p>
          <a:p>
            <a:pPr lvl="1"/>
            <a:r>
              <a:rPr lang="en-US" dirty="0" smtClean="0"/>
              <a:t>Still a 15% or 0.02 Terra </a:t>
            </a:r>
            <a:r>
              <a:rPr lang="en-US" dirty="0" err="1" smtClean="0"/>
              <a:t>vs</a:t>
            </a:r>
            <a:r>
              <a:rPr lang="en-US" dirty="0" smtClean="0"/>
              <a:t> Aqua offset.</a:t>
            </a:r>
          </a:p>
          <a:p>
            <a:pPr lvl="1"/>
            <a:r>
              <a:rPr lang="en-US" dirty="0" smtClean="0"/>
              <a:t>Terra/Aqua convergence improved with C6+, but bias remains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Other calibration efforts yield mixed results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VIIRS-DT in development </a:t>
            </a:r>
          </a:p>
          <a:p>
            <a:pPr lvl="1"/>
            <a:r>
              <a:rPr lang="en-US" dirty="0" smtClean="0"/>
              <a:t>VIIRS </a:t>
            </a:r>
            <a:r>
              <a:rPr lang="en-US" dirty="0"/>
              <a:t>is </a:t>
            </a:r>
            <a:r>
              <a:rPr lang="en-US" dirty="0" smtClean="0"/>
              <a:t>similar, </a:t>
            </a:r>
            <a:r>
              <a:rPr lang="en-US" dirty="0"/>
              <a:t>yet different then MODIS</a:t>
            </a:r>
          </a:p>
          <a:p>
            <a:pPr lvl="1"/>
            <a:r>
              <a:rPr lang="en-US" dirty="0" smtClean="0"/>
              <a:t>With </a:t>
            </a:r>
            <a:r>
              <a:rPr lang="en-US" dirty="0"/>
              <a:t>50% wider swath, VIIRS has daily coverage</a:t>
            </a:r>
          </a:p>
          <a:p>
            <a:pPr lvl="1"/>
            <a:r>
              <a:rPr lang="en-US" dirty="0" smtClean="0"/>
              <a:t>Ensures </a:t>
            </a:r>
            <a:r>
              <a:rPr lang="en-US" i="1" dirty="0" smtClean="0"/>
              <a:t>algorithm</a:t>
            </a:r>
            <a:r>
              <a:rPr lang="en-US" dirty="0" smtClean="0"/>
              <a:t> consistency with </a:t>
            </a:r>
            <a:r>
              <a:rPr lang="en-US" dirty="0" smtClean="0"/>
              <a:t>MODIS.  </a:t>
            </a:r>
            <a:endParaRPr lang="en-US" dirty="0" smtClean="0"/>
          </a:p>
          <a:p>
            <a:pPr lvl="1"/>
            <a:r>
              <a:rPr lang="en-US" dirty="0" smtClean="0"/>
              <a:t>Currently: 20% NPP </a:t>
            </a:r>
            <a:r>
              <a:rPr lang="en-US" dirty="0" err="1" smtClean="0"/>
              <a:t>vs</a:t>
            </a:r>
            <a:r>
              <a:rPr lang="en-US" dirty="0" smtClean="0"/>
              <a:t> Aqua offset over ocean.</a:t>
            </a:r>
          </a:p>
          <a:p>
            <a:pPr lvl="1"/>
            <a:r>
              <a:rPr lang="en-US" dirty="0" smtClean="0"/>
              <a:t>Only small bias (%) over land (2012-2016)</a:t>
            </a:r>
          </a:p>
          <a:p>
            <a:pPr lvl="1"/>
            <a:r>
              <a:rPr lang="en-US" dirty="0" smtClean="0"/>
              <a:t>Can VIIRS/MODIS create aerosol CDR</a:t>
            </a:r>
            <a:r>
              <a:rPr lang="en-US" dirty="0" smtClean="0"/>
              <a:t>?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Calibration for MODIS – VIIRS continues to fundamentally important.  </a:t>
            </a:r>
            <a:endParaRPr lang="en-US" dirty="0"/>
          </a:p>
          <a:p>
            <a:r>
              <a:rPr lang="en-US" dirty="0" smtClean="0"/>
              <a:t>It is not just Terra, or just Aqua, or just NPP-VIIRS (or future VIIRS, or…), it should be synergistic.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9" name="Right Arrow 8"/>
          <p:cNvSpPr/>
          <p:nvPr/>
        </p:nvSpPr>
        <p:spPr>
          <a:xfrm rot="615568">
            <a:off x="5145756" y="4459050"/>
            <a:ext cx="978408" cy="484632"/>
          </a:xfrm>
          <a:prstGeom prst="rightArrow">
            <a:avLst/>
          </a:prstGeom>
          <a:solidFill>
            <a:srgbClr val="00C000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927092" y="1619152"/>
            <a:ext cx="978408" cy="484632"/>
          </a:xfrm>
          <a:prstGeom prst="rightArrow">
            <a:avLst/>
          </a:prstGeom>
          <a:solidFill>
            <a:srgbClr val="FF0000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159500" y="3721643"/>
            <a:ext cx="2984500" cy="2921217"/>
            <a:chOff x="6159500" y="3721643"/>
            <a:chExt cx="2984500" cy="2921217"/>
          </a:xfrm>
        </p:grpSpPr>
        <p:pic>
          <p:nvPicPr>
            <p:cNvPr id="11" name="Picture 10" descr="modis_viirs_combined_timeline_iffonly_thru2015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705"/>
            <a:stretch/>
          </p:blipFill>
          <p:spPr>
            <a:xfrm>
              <a:off x="6159500" y="3875532"/>
              <a:ext cx="2984500" cy="276732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263544" y="3721643"/>
              <a:ext cx="27185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VIIRS – MODIS (Aqua): Ocean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50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 retrieval: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Improving coverage (two </a:t>
            </a:r>
            <a:r>
              <a:rPr lang="en-US" dirty="0" smtClean="0"/>
              <a:t>slides, one poster)</a:t>
            </a:r>
            <a:endParaRPr lang="en-US" dirty="0" smtClean="0"/>
          </a:p>
          <a:p>
            <a:r>
              <a:rPr lang="en-US" dirty="0" smtClean="0"/>
              <a:t>Removing bias over urban areas (one </a:t>
            </a:r>
            <a:r>
              <a:rPr lang="en-US" dirty="0" smtClean="0"/>
              <a:t>slide, one poster)</a:t>
            </a:r>
            <a:endParaRPr lang="en-US" dirty="0" smtClean="0"/>
          </a:p>
          <a:p>
            <a:r>
              <a:rPr lang="en-US" dirty="0" smtClean="0"/>
              <a:t>A better dust retrieval over ocean (one </a:t>
            </a:r>
            <a:r>
              <a:rPr lang="en-US" dirty="0" smtClean="0"/>
              <a:t>slide, one poster)</a:t>
            </a:r>
          </a:p>
          <a:p>
            <a:r>
              <a:rPr lang="en-US" dirty="0" smtClean="0"/>
              <a:t>A new coastal retrieval (one slide)</a:t>
            </a:r>
            <a:endParaRPr lang="en-US" dirty="0" smtClean="0"/>
          </a:p>
          <a:p>
            <a:r>
              <a:rPr lang="en-US" dirty="0" smtClean="0"/>
              <a:t>Uncertainty “products” (too many slides to show)</a:t>
            </a:r>
          </a:p>
          <a:p>
            <a:endParaRPr lang="en-US" dirty="0"/>
          </a:p>
          <a:p>
            <a:r>
              <a:rPr lang="en-US" dirty="0" smtClean="0"/>
              <a:t>Which updates will be in “forward” stream (e.g. a Collection 6.1), and which can go into reprocessing? (Wait for Collection 7?)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55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703848"/>
            <a:ext cx="4103385" cy="3693319"/>
            <a:chOff x="0" y="703848"/>
            <a:chExt cx="4103385" cy="3693319"/>
          </a:xfrm>
        </p:grpSpPr>
        <p:sp>
          <p:nvSpPr>
            <p:cNvPr id="15" name="TextBox 14"/>
            <p:cNvSpPr txBox="1"/>
            <p:nvPr/>
          </p:nvSpPr>
          <p:spPr>
            <a:xfrm>
              <a:off x="0" y="703848"/>
              <a:ext cx="4103385" cy="3693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latin typeface="Calibri"/>
                  <a:cs typeface="Calibri"/>
                </a:rPr>
                <a:t>MODIS (</a:t>
              </a:r>
              <a:r>
                <a:rPr lang="en-US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C6) </a:t>
              </a:r>
              <a:r>
                <a:rPr lang="en-US" b="1" dirty="0">
                  <a:solidFill>
                    <a:srgbClr val="000000"/>
                  </a:solidFill>
                  <a:latin typeface="Calibri"/>
                  <a:cs typeface="Calibri"/>
                </a:rPr>
                <a:t>misses </a:t>
              </a:r>
              <a:r>
                <a:rPr lang="en-US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many AOD </a:t>
              </a:r>
              <a:r>
                <a:rPr lang="en-US" b="1" dirty="0">
                  <a:solidFill>
                    <a:srgbClr val="000000"/>
                  </a:solidFill>
                  <a:latin typeface="Calibri"/>
                  <a:cs typeface="Calibri"/>
                </a:rPr>
                <a:t>events </a:t>
              </a:r>
              <a:r>
                <a:rPr lang="en-US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during winter months (AERONET confirms not cloud) </a:t>
              </a:r>
            </a:p>
            <a:p>
              <a:pPr>
                <a:defRPr/>
              </a:pPr>
              <a:endParaRPr lang="en-US" b="1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defRPr/>
              </a:pPr>
              <a:endParaRPr lang="en-US" b="1" dirty="0" smtClean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defRPr/>
              </a:pPr>
              <a:endParaRPr lang="en-US" b="1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defRPr/>
              </a:pPr>
              <a:endParaRPr lang="en-US" b="1" dirty="0" smtClean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defRPr/>
              </a:pPr>
              <a:endParaRPr lang="en-US" b="1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defRPr/>
              </a:pPr>
              <a:endParaRPr lang="en-US" b="1" dirty="0" smtClean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defRPr/>
              </a:pPr>
              <a:endParaRPr lang="en-US" b="1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defRPr/>
              </a:pPr>
              <a:endParaRPr lang="en-US" b="1" dirty="0" smtClean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defRPr/>
              </a:pPr>
              <a:endParaRPr lang="en-US" b="1" dirty="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defRPr/>
              </a:pPr>
              <a:endParaRPr lang="en-US" b="1" dirty="0" smtClean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1649306"/>
              <a:ext cx="3437449" cy="2672381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6361462" y="6364162"/>
            <a:ext cx="2519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Leiku</a:t>
            </a:r>
            <a:r>
              <a:rPr lang="en-US" dirty="0" smtClean="0"/>
              <a:t> Yang and </a:t>
            </a:r>
            <a:r>
              <a:rPr lang="en-US" dirty="0" err="1" smtClean="0"/>
              <a:t>Yingxi</a:t>
            </a:r>
            <a:r>
              <a:rPr lang="en-US" dirty="0" smtClean="0"/>
              <a:t> Shi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90"/>
            <a:ext cx="8229600" cy="6386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Improving coverage (1)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200807" y="703848"/>
            <a:ext cx="5072436" cy="2797833"/>
            <a:chOff x="4200807" y="370483"/>
            <a:chExt cx="5072436" cy="2797833"/>
          </a:xfrm>
        </p:grpSpPr>
        <p:pic>
          <p:nvPicPr>
            <p:cNvPr id="4" name="图片 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807" y="989932"/>
              <a:ext cx="2440725" cy="2178384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5" name="图片 5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273" y="989932"/>
              <a:ext cx="2415019" cy="2178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818209" y="1217780"/>
              <a:ext cx="721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Clear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17" idx="2"/>
            </p:cNvCxnSpPr>
            <p:nvPr/>
          </p:nvCxnSpPr>
          <p:spPr>
            <a:xfrm>
              <a:off x="7179157" y="1617890"/>
              <a:ext cx="18047" cy="621866"/>
            </a:xfrm>
            <a:prstGeom prst="straightConnector1">
              <a:avLst/>
            </a:prstGeom>
            <a:ln w="444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394697" y="1217780"/>
              <a:ext cx="8785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solidFill>
                    <a:srgbClr val="FFFF00"/>
                  </a:solidFill>
                </a:rPr>
                <a:t>Cloudy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8578890" y="1551290"/>
              <a:ext cx="210554" cy="688466"/>
            </a:xfrm>
            <a:prstGeom prst="straightConnector1">
              <a:avLst/>
            </a:prstGeom>
            <a:ln w="444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472585" y="1095449"/>
              <a:ext cx="15332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FFFF00"/>
                  </a:solidFill>
                  <a:effectLst/>
                  <a:latin typeface="Calibri" charset="0"/>
                  <a:ea typeface="宋体" charset="-122"/>
                  <a:cs typeface="Times New Roman" charset="0"/>
                </a:rPr>
                <a:t>2013282.0500</a:t>
              </a:r>
              <a:r>
                <a:rPr lang="en-US" b="1" smtClean="0">
                  <a:solidFill>
                    <a:srgbClr val="FFFF00"/>
                  </a:solidFill>
                  <a:effectLst/>
                </a:rPr>
                <a:t> 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00807" y="370483"/>
              <a:ext cx="49431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Case study over Beijing area shows that our cloud mask is </a:t>
              </a:r>
              <a:r>
                <a:rPr lang="en-US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working</a:t>
              </a:r>
              <a:endParaRPr lang="en-US" b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3077" y="3873991"/>
            <a:ext cx="6555779" cy="2178384"/>
            <a:chOff x="93077" y="3873991"/>
            <a:chExt cx="6555779" cy="2178384"/>
          </a:xfrm>
        </p:grpSpPr>
        <p:pic>
          <p:nvPicPr>
            <p:cNvPr id="6" name="图片 2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807" y="3873991"/>
              <a:ext cx="2448049" cy="217838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423685" y="5590710"/>
              <a:ext cx="11643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Calibri"/>
                  <a:cs typeface="Calibri"/>
                </a:rPr>
                <a:t>C6 AOD</a:t>
              </a:r>
              <a:endParaRPr lang="en-US" sz="2000" b="1" dirty="0">
                <a:solidFill>
                  <a:srgbClr val="FFFF00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3077" y="4575047"/>
              <a:ext cx="41077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latin typeface="Calibri"/>
                  <a:cs typeface="Calibri"/>
                </a:rPr>
                <a:t>Instead it is the “In-land water mask”  that is preventing retrieval over Beijing</a:t>
              </a:r>
              <a:r>
                <a:rPr lang="en-US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.</a:t>
              </a:r>
              <a:endParaRPr lang="en-US" b="1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3076" y="3873991"/>
            <a:ext cx="8989912" cy="2824715"/>
            <a:chOff x="93076" y="3873991"/>
            <a:chExt cx="8989912" cy="2824715"/>
          </a:xfrm>
        </p:grpSpPr>
        <p:pic>
          <p:nvPicPr>
            <p:cNvPr id="13" name="图片 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969" y="3873991"/>
              <a:ext cx="2415019" cy="217838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340615" y="5590710"/>
              <a:ext cx="1738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Calibri"/>
                  <a:cs typeface="Calibri"/>
                </a:rPr>
                <a:t>Modified AOD</a:t>
              </a:r>
              <a:endParaRPr lang="en-US" sz="2000" b="1" dirty="0">
                <a:solidFill>
                  <a:srgbClr val="FFFF00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3076" y="6052375"/>
              <a:ext cx="60151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Q:  Can </a:t>
              </a:r>
              <a:r>
                <a:rPr lang="en-US" b="1" dirty="0">
                  <a:solidFill>
                    <a:srgbClr val="FF0000"/>
                  </a:solidFill>
                  <a:latin typeface="Calibri"/>
                  <a:cs typeface="Calibri"/>
                </a:rPr>
                <a:t>we relax </a:t>
              </a:r>
              <a:r>
                <a:rPr lang="en-US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masks, </a:t>
              </a:r>
              <a:r>
                <a:rPr lang="en-US" b="1" dirty="0">
                  <a:solidFill>
                    <a:srgbClr val="FF0000"/>
                  </a:solidFill>
                  <a:latin typeface="Calibri"/>
                  <a:cs typeface="Calibri"/>
                </a:rPr>
                <a:t>but not degrade global retrieval</a:t>
              </a:r>
              <a:r>
                <a:rPr lang="en-US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?</a:t>
              </a:r>
            </a:p>
            <a:p>
              <a:pPr>
                <a:defRPr/>
              </a:pPr>
              <a:r>
                <a:rPr lang="en-US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A:  Maybe: Testing during current KORUS experiment (Korea)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81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3661" y="701102"/>
            <a:ext cx="4050983" cy="6186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cs typeface="Calibri"/>
              </a:rPr>
              <a:t>For MODIS, the Deep </a:t>
            </a:r>
            <a:r>
              <a:rPr lang="en-US" b="1" dirty="0">
                <a:solidFill>
                  <a:srgbClr val="000000"/>
                </a:solidFill>
                <a:cs typeface="Calibri"/>
              </a:rPr>
              <a:t>Blue (DB) </a:t>
            </a:r>
            <a:r>
              <a:rPr lang="en-US" b="1" dirty="0" smtClean="0">
                <a:solidFill>
                  <a:srgbClr val="000000"/>
                </a:solidFill>
                <a:cs typeface="Calibri"/>
              </a:rPr>
              <a:t>algorithm is </a:t>
            </a:r>
            <a:r>
              <a:rPr lang="en-US" b="1" dirty="0" smtClean="0">
                <a:solidFill>
                  <a:srgbClr val="000000"/>
                </a:solidFill>
                <a:cs typeface="Calibri"/>
              </a:rPr>
              <a:t>used for routine, </a:t>
            </a:r>
            <a:r>
              <a:rPr lang="en-US" b="1" dirty="0">
                <a:solidFill>
                  <a:srgbClr val="000000"/>
                </a:solidFill>
                <a:cs typeface="Calibri"/>
              </a:rPr>
              <a:t>single-look (pixel by pixel) retrieval over </a:t>
            </a:r>
            <a:r>
              <a:rPr lang="en-US" b="1" dirty="0" smtClean="0">
                <a:solidFill>
                  <a:srgbClr val="000000"/>
                </a:solidFill>
                <a:cs typeface="Calibri"/>
              </a:rPr>
              <a:t>arid regions.</a:t>
            </a:r>
          </a:p>
          <a:p>
            <a:pPr indent="-285750">
              <a:buFont typeface="Arial"/>
              <a:buChar char="•"/>
              <a:defRPr/>
            </a:pPr>
            <a:endParaRPr lang="en-US" b="1" dirty="0" smtClean="0">
              <a:solidFill>
                <a:srgbClr val="000000"/>
              </a:solidFill>
              <a:cs typeface="Calibri"/>
            </a:endParaRPr>
          </a:p>
          <a:p>
            <a:pPr indent="-28575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C6 includes a combined DT/DB product with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non-optimized weightings  for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merging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indent="-285750">
              <a:buFont typeface="Arial"/>
              <a:buChar char="•"/>
              <a:defRPr/>
            </a:pPr>
            <a:endParaRPr lang="en-US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indent="-28575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Using DT-like logic, we test use of SWIR (2113 nm) and red (645 nm) channels to estimate blue channel surface reflectance.  We also look at DB channels (e.g., 412 and 443). </a:t>
            </a:r>
          </a:p>
          <a:p>
            <a:pPr indent="-285750">
              <a:buFont typeface="Arial"/>
              <a:buChar char="•"/>
              <a:defRPr/>
            </a:pP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indent="-285750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On right plots Atmospheric correction (AC). We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also test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MODIS reflectance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e.g. MOD09) and see similar slopes. </a:t>
            </a:r>
          </a:p>
          <a:p>
            <a:pPr indent="-285750">
              <a:buFont typeface="Arial"/>
              <a:buChar char="•"/>
              <a:defRPr/>
            </a:pP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indent="-285750"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This is a first step towards a consistent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aerosol retrieval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across more of the world’s land surface.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25275" y="27905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See </a:t>
            </a:r>
            <a:r>
              <a:rPr lang="en-US" dirty="0" err="1" smtClean="0">
                <a:solidFill>
                  <a:srgbClr val="FF0000"/>
                </a:solidFill>
              </a:rPr>
              <a:t>Yingxi</a:t>
            </a:r>
            <a:r>
              <a:rPr lang="en-US" dirty="0" smtClean="0">
                <a:solidFill>
                  <a:srgbClr val="FF0000"/>
                </a:solidFill>
              </a:rPr>
              <a:t> Shi’s poster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90"/>
            <a:ext cx="7112000" cy="6386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Improving coverage (2)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4105032" y="1017722"/>
            <a:ext cx="5106524" cy="5102444"/>
            <a:chOff x="3972768" y="1017722"/>
            <a:chExt cx="5106524" cy="510244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2" t="11200" r="8697" b="5732"/>
            <a:stretch/>
          </p:blipFill>
          <p:spPr>
            <a:xfrm>
              <a:off x="4032380" y="1311537"/>
              <a:ext cx="4654421" cy="467800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032380" y="1017722"/>
              <a:ext cx="5046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Atmospheric Correction over </a:t>
              </a:r>
              <a:r>
                <a:rPr lang="en-US" dirty="0" smtClean="0">
                  <a:solidFill>
                    <a:srgbClr val="FF0000"/>
                  </a:solidFill>
                </a:rPr>
                <a:t>Solar Village </a:t>
              </a:r>
              <a:r>
                <a:rPr lang="en-US" dirty="0" smtClean="0"/>
                <a:t>AERONET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50606" y="5750834"/>
              <a:ext cx="279562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Surface Reflectance 645 nm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20973" y="2325353"/>
              <a:ext cx="893506" cy="5539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/>
                <a:t>415 nm</a:t>
              </a:r>
            </a:p>
            <a:p>
              <a:r>
                <a:rPr lang="en-US" dirty="0" smtClean="0"/>
                <a:t>R=0.77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95968" y="4346879"/>
              <a:ext cx="841321" cy="5539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/>
                <a:t>487nm</a:t>
              </a:r>
            </a:p>
            <a:p>
              <a:r>
                <a:rPr lang="en-US" dirty="0" smtClean="0"/>
                <a:t>R=0.94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5232" y="2222701"/>
              <a:ext cx="893506" cy="5539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/>
                <a:t>443 nm</a:t>
              </a:r>
            </a:p>
            <a:p>
              <a:r>
                <a:rPr lang="en-US" dirty="0" smtClean="0"/>
                <a:t>R=0.89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323488" y="4857536"/>
              <a:ext cx="1010500" cy="5539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/>
                <a:t>2113 nm</a:t>
              </a:r>
            </a:p>
            <a:p>
              <a:r>
                <a:rPr lang="en-US" dirty="0" smtClean="0"/>
                <a:t>R=0.92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2545454" y="3337889"/>
              <a:ext cx="322395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Surface Reflectance other bands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23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00" y="5943600"/>
            <a:ext cx="7739000" cy="830997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Revised urban </a:t>
            </a:r>
            <a:r>
              <a:rPr lang="en-US" sz="2400" b="1" dirty="0">
                <a:solidFill>
                  <a:srgbClr val="FF0000"/>
                </a:solidFill>
              </a:rPr>
              <a:t>algorithm works </a:t>
            </a:r>
            <a:r>
              <a:rPr lang="en-US" sz="2400" b="1" dirty="0" smtClean="0">
                <a:solidFill>
                  <a:srgbClr val="FF0000"/>
                </a:solidFill>
              </a:rPr>
              <a:t>very well </a:t>
            </a:r>
            <a:r>
              <a:rPr lang="en-US" sz="2400" b="1" dirty="0">
                <a:solidFill>
                  <a:srgbClr val="FF0000"/>
                </a:solidFill>
              </a:rPr>
              <a:t>in the </a:t>
            </a:r>
            <a:r>
              <a:rPr lang="en-US" sz="2400" b="1" dirty="0" smtClean="0">
                <a:solidFill>
                  <a:srgbClr val="FF0000"/>
                </a:solidFill>
              </a:rPr>
              <a:t>US 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Global implementation is challenging, but forthcoming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4710" y="1349498"/>
            <a:ext cx="223183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Surface scheme is revised over urban areas by integrating land cover type information in the retrieval algorithm.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91784" y="3490592"/>
            <a:ext cx="2913505" cy="2443655"/>
            <a:chOff x="2075583" y="3423745"/>
            <a:chExt cx="2913505" cy="2443655"/>
          </a:xfrm>
        </p:grpSpPr>
        <p:pic>
          <p:nvPicPr>
            <p:cNvPr id="15" name="Picture 14" descr="Fig6_dragon_bdc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5583" y="3423745"/>
              <a:ext cx="2913505" cy="244365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52800" y="4876800"/>
              <a:ext cx="152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smtClean="0"/>
                <a:t>DISCOVER AQ – BAL/DC</a:t>
              </a:r>
              <a:endParaRPr lang="en-US" sz="14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209849"/>
            <a:ext cx="3081592" cy="2443655"/>
            <a:chOff x="0" y="1092865"/>
            <a:chExt cx="3081592" cy="2443655"/>
          </a:xfrm>
        </p:grpSpPr>
        <p:pic>
          <p:nvPicPr>
            <p:cNvPr id="14" name="Picture 13" descr="Fig6_dragon_bdc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92865"/>
              <a:ext cx="3045442" cy="244365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38592" y="2301731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Urban %</a:t>
              </a:r>
              <a:endParaRPr lang="en-US" sz="14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785447"/>
            <a:ext cx="46283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 (MDT AODs over urban surface are biased high </a:t>
            </a:r>
            <a:r>
              <a:rPr lang="en-US" sz="1800" b="1" dirty="0" err="1" smtClean="0">
                <a:solidFill>
                  <a:srgbClr val="0000FF"/>
                </a:solidFill>
              </a:rPr>
              <a:t>w.r.t</a:t>
            </a:r>
            <a:r>
              <a:rPr lang="en-US" sz="1800" b="1" dirty="0" smtClean="0">
                <a:solidFill>
                  <a:srgbClr val="0000FF"/>
                </a:solidFill>
              </a:rPr>
              <a:t>. AERONET)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163080" y="1036116"/>
            <a:ext cx="3741751" cy="2138737"/>
            <a:chOff x="4519462" y="1036116"/>
            <a:chExt cx="3950936" cy="2138737"/>
          </a:xfrm>
        </p:grpSpPr>
        <p:pic>
          <p:nvPicPr>
            <p:cNvPr id="16" name="Picture 15" descr="Fig1_urbanmap_v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9630" b="-59630"/>
            <a:stretch/>
          </p:blipFill>
          <p:spPr>
            <a:xfrm>
              <a:off x="4519462" y="1274232"/>
              <a:ext cx="3950936" cy="1900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213208" y="1036116"/>
              <a:ext cx="2851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Urban % in the U.S. (Cities)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869" y="30114"/>
            <a:ext cx="7380831" cy="755333"/>
          </a:xfrm>
        </p:spPr>
        <p:txBody>
          <a:bodyPr>
            <a:normAutofit/>
          </a:bodyPr>
          <a:lstStyle/>
          <a:p>
            <a:r>
              <a:rPr lang="en-US" sz="2800" dirty="0"/>
              <a:t>Characterizing </a:t>
            </a:r>
            <a:r>
              <a:rPr lang="en-US" sz="2800" dirty="0" smtClean="0"/>
              <a:t>/ correcting urban </a:t>
            </a:r>
            <a:r>
              <a:rPr lang="en-US" sz="2800" dirty="0"/>
              <a:t>surface </a:t>
            </a:r>
            <a:r>
              <a:rPr lang="en-US" sz="2800" dirty="0" smtClean="0"/>
              <a:t>bias</a:t>
            </a:r>
            <a:endParaRPr lang="en-US" sz="20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4953000" y="3103825"/>
            <a:ext cx="4114800" cy="2595042"/>
            <a:chOff x="4953000" y="3103825"/>
            <a:chExt cx="4114800" cy="2595042"/>
          </a:xfrm>
        </p:grpSpPr>
        <p:grpSp>
          <p:nvGrpSpPr>
            <p:cNvPr id="9" name="Group 8"/>
            <p:cNvGrpSpPr/>
            <p:nvPr/>
          </p:nvGrpSpPr>
          <p:grpSpPr>
            <a:xfrm>
              <a:off x="4953000" y="3237727"/>
              <a:ext cx="4114800" cy="2461140"/>
              <a:chOff x="4953000" y="3237727"/>
              <a:chExt cx="4114800" cy="2461140"/>
            </a:xfrm>
          </p:grpSpPr>
          <p:pic>
            <p:nvPicPr>
              <p:cNvPr id="17" name="Picture 16" descr="error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4150" y="3369442"/>
                <a:ext cx="4013650" cy="2226441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867400" y="5391090"/>
                <a:ext cx="28194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Urban Percentage</a:t>
                </a:r>
                <a:endParaRPr lang="en-US" sz="14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6200000">
                <a:off x="3929063" y="4261664"/>
                <a:ext cx="232487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AOD (MODIS-AERONET)</a:t>
                </a:r>
                <a:endParaRPr lang="en-US" sz="1200" b="1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5820095" y="3103825"/>
              <a:ext cx="2348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Global implementation</a:t>
              </a:r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480301" y="36586"/>
            <a:ext cx="1587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See </a:t>
            </a:r>
            <a:r>
              <a:rPr lang="en-US" dirty="0" err="1" smtClean="0">
                <a:solidFill>
                  <a:srgbClr val="FF0000"/>
                </a:solidFill>
              </a:rPr>
              <a:t>Pawan</a:t>
            </a:r>
            <a:r>
              <a:rPr lang="en-US" dirty="0" smtClean="0">
                <a:solidFill>
                  <a:srgbClr val="FF0000"/>
                </a:solidFill>
              </a:rPr>
              <a:t> Gupta’s poster!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817148" y="5851267"/>
            <a:ext cx="1274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Gupta et al., (AMT in revision)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8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251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Improving dust retrieval over ocean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13" y="933964"/>
            <a:ext cx="3739370" cy="564539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DT-Ocean algorithm uses VIS,NIR and SWIR bands for retrieval. </a:t>
            </a:r>
          </a:p>
          <a:p>
            <a:r>
              <a:rPr lang="en-US" sz="2400" dirty="0" smtClean="0"/>
              <a:t>DT-O assumes </a:t>
            </a:r>
            <a:r>
              <a:rPr lang="en-US" sz="2400" i="1" dirty="0" smtClean="0"/>
              <a:t>spherical</a:t>
            </a:r>
            <a:r>
              <a:rPr lang="en-US" sz="2400" dirty="0" smtClean="0"/>
              <a:t> aerosol models, which leads to bias in retrievals of AOD and AE. </a:t>
            </a:r>
          </a:p>
          <a:p>
            <a:endParaRPr lang="en-US" sz="2400" dirty="0" smtClean="0"/>
          </a:p>
          <a:p>
            <a:r>
              <a:rPr lang="en-US" sz="2400" dirty="0" smtClean="0"/>
              <a:t>There are dust signatures in TIR</a:t>
            </a:r>
            <a:r>
              <a:rPr lang="en-US" sz="2400" dirty="0"/>
              <a:t> </a:t>
            </a:r>
            <a:r>
              <a:rPr lang="en-US" sz="2400" dirty="0" smtClean="0"/>
              <a:t>and Deep Blue wavelengths and published dust-detection algorithms. Do they work for MODIS?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Then, we could use dust-detection to inform DT to choose </a:t>
            </a:r>
            <a:r>
              <a:rPr lang="en-US" sz="2400" i="1" dirty="0" smtClean="0">
                <a:solidFill>
                  <a:srgbClr val="FF0000"/>
                </a:solidFill>
              </a:rPr>
              <a:t>non-spherical </a:t>
            </a:r>
            <a:r>
              <a:rPr lang="en-US" sz="2400" dirty="0" smtClean="0">
                <a:solidFill>
                  <a:srgbClr val="FF0000"/>
                </a:solidFill>
              </a:rPr>
              <a:t>dust models instead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51" y="884487"/>
            <a:ext cx="1405925" cy="1528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63" y="2700536"/>
            <a:ext cx="5146659" cy="18518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403" y="1049215"/>
            <a:ext cx="140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dust image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44992" y="1777206"/>
            <a:ext cx="2752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dust retrieval: high AOD, but moderate AE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8651" y="4645948"/>
            <a:ext cx="2108720" cy="19528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7370" y="4645948"/>
            <a:ext cx="2209560" cy="18455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55147" y="6491474"/>
            <a:ext cx="380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“MCI” uses TIR plus “DAI” that uses DB 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612538" y="679883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See </a:t>
            </a:r>
            <a:r>
              <a:rPr lang="en-US" dirty="0" err="1" smtClean="0">
                <a:solidFill>
                  <a:srgbClr val="FF0000"/>
                </a:solidFill>
              </a:rPr>
              <a:t>Yaping</a:t>
            </a:r>
            <a:r>
              <a:rPr lang="en-US" dirty="0" smtClean="0">
                <a:solidFill>
                  <a:srgbClr val="FF0000"/>
                </a:solidFill>
              </a:rPr>
              <a:t> Zhou’s poster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3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9" t="14444" r="6776" b="64445"/>
          <a:stretch/>
        </p:blipFill>
        <p:spPr>
          <a:xfrm>
            <a:off x="330460" y="735314"/>
            <a:ext cx="3843164" cy="280846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2027183" y="2291366"/>
            <a:ext cx="998252" cy="39200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72811" r="52227" b="23122"/>
          <a:stretch/>
        </p:blipFill>
        <p:spPr>
          <a:xfrm>
            <a:off x="261476" y="6337086"/>
            <a:ext cx="3592815" cy="49467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6198130" y="2260386"/>
            <a:ext cx="998252" cy="39200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Helvetic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73624" y="875518"/>
            <a:ext cx="3869022" cy="2569285"/>
            <a:chOff x="4173624" y="875518"/>
            <a:chExt cx="3869022" cy="25692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9" t="52366" r="6776" b="28451"/>
            <a:stretch/>
          </p:blipFill>
          <p:spPr>
            <a:xfrm>
              <a:off x="4173624" y="875518"/>
              <a:ext cx="3869022" cy="25692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11087" y="1064302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Standard product</a:t>
              </a: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4274" y="3477020"/>
            <a:ext cx="4319014" cy="2860065"/>
            <a:chOff x="154274" y="3477020"/>
            <a:chExt cx="4319014" cy="2860065"/>
          </a:xfrm>
        </p:grpSpPr>
        <p:grpSp>
          <p:nvGrpSpPr>
            <p:cNvPr id="12" name="Group 11"/>
            <p:cNvGrpSpPr/>
            <p:nvPr/>
          </p:nvGrpSpPr>
          <p:grpSpPr>
            <a:xfrm>
              <a:off x="154274" y="3477020"/>
              <a:ext cx="4319014" cy="2860065"/>
              <a:chOff x="2217683" y="3383687"/>
              <a:chExt cx="4479266" cy="296805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43" t="51872" r="52227" b="28554"/>
              <a:stretch/>
            </p:blipFill>
            <p:spPr>
              <a:xfrm>
                <a:off x="2217683" y="3383687"/>
                <a:ext cx="4479266" cy="2968052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 bwMode="auto">
              <a:xfrm>
                <a:off x="4236469" y="5148696"/>
                <a:ext cx="998252" cy="39200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Helvetica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87111" y="3707249"/>
              <a:ext cx="22172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Standard product + </a:t>
              </a:r>
            </a:p>
            <a:p>
              <a:r>
                <a:rPr lang="en-US" dirty="0" smtClean="0"/>
                <a:t>new retrieval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27548" y="3369033"/>
            <a:ext cx="3458660" cy="3577923"/>
            <a:chOff x="4227548" y="3369033"/>
            <a:chExt cx="3458660" cy="35779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5" t="46667" r="34096" b="20000"/>
            <a:stretch/>
          </p:blipFill>
          <p:spPr>
            <a:xfrm>
              <a:off x="4227548" y="3369033"/>
              <a:ext cx="3458660" cy="357792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314493" y="3707249"/>
              <a:ext cx="1301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Validation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77612" y="112513"/>
            <a:ext cx="7693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New AOD retrieval over coastal turbid water</a:t>
            </a:r>
          </a:p>
          <a:p>
            <a:pPr algn="ctr"/>
            <a:r>
              <a:rPr lang="en-US" dirty="0" smtClean="0"/>
              <a:t>Yi Wang, Jun Wang (Univ. of Nebraska), Rob Levy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16442" y="3381719"/>
            <a:ext cx="15889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Most people live near coastlines!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So any extra information is important!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79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57200" y="2261870"/>
            <a:ext cx="3314700" cy="2994660"/>
            <a:chOff x="457200" y="1069340"/>
            <a:chExt cx="3314700" cy="2994660"/>
          </a:xfrm>
        </p:grpSpPr>
        <p:pic>
          <p:nvPicPr>
            <p:cNvPr id="4" name="Picture 3" descr="Wen 500:Users:gwen:DOCUMENT:Manuscript_draft:Aerosol_Cloud_paper2_2013:Revision:SecondReview_May2:Screen Shot 2016-05-31 at 4.04.16 PM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69340"/>
              <a:ext cx="3314700" cy="2994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un 5"/>
            <p:cNvSpPr/>
            <p:nvPr/>
          </p:nvSpPr>
          <p:spPr>
            <a:xfrm>
              <a:off x="673100" y="1132840"/>
              <a:ext cx="546100" cy="520700"/>
            </a:xfrm>
            <a:prstGeom prst="sun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100" y="3035300"/>
              <a:ext cx="6477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562100" y="3035300"/>
              <a:ext cx="6477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33700" y="3035300"/>
              <a:ext cx="6477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504236" y="1199898"/>
              <a:ext cx="597316" cy="216917"/>
              <a:chOff x="2474625" y="1241297"/>
              <a:chExt cx="597316" cy="216917"/>
            </a:xfrm>
          </p:grpSpPr>
          <p:sp>
            <p:nvSpPr>
              <p:cNvPr id="11" name="Rectangle 10"/>
              <p:cNvSpPr/>
              <p:nvPr/>
            </p:nvSpPr>
            <p:spPr>
              <a:xfrm rot="19084705">
                <a:off x="2474625" y="1321766"/>
                <a:ext cx="597316" cy="4571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an 9"/>
              <p:cNvSpPr/>
              <p:nvPr/>
            </p:nvSpPr>
            <p:spPr>
              <a:xfrm rot="16200000">
                <a:off x="2660143" y="1133856"/>
                <a:ext cx="216917" cy="431800"/>
              </a:xfrm>
              <a:prstGeom prst="can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Correcting for reflectance enhanced by low clouds</a:t>
            </a:r>
            <a:br>
              <a:rPr lang="en-US" sz="3200" b="1" dirty="0" smtClean="0"/>
            </a:br>
            <a:r>
              <a:rPr lang="en-US" sz="2200" dirty="0" err="1" smtClean="0"/>
              <a:t>Guoyong</a:t>
            </a:r>
            <a:r>
              <a:rPr lang="en-US" sz="2200" dirty="0" smtClean="0"/>
              <a:t> Wen, Sasha </a:t>
            </a:r>
            <a:r>
              <a:rPr lang="en-US" sz="2200" dirty="0" err="1" smtClean="0"/>
              <a:t>Marshak</a:t>
            </a:r>
            <a:r>
              <a:rPr lang="en-US" sz="2200" dirty="0" smtClean="0"/>
              <a:t>, </a:t>
            </a:r>
            <a:r>
              <a:rPr lang="en-US" sz="2200" dirty="0" err="1" smtClean="0"/>
              <a:t>Tamas</a:t>
            </a:r>
            <a:r>
              <a:rPr lang="en-US" sz="2200" dirty="0" smtClean="0"/>
              <a:t> </a:t>
            </a:r>
            <a:r>
              <a:rPr lang="en-US" sz="2200" dirty="0" err="1" smtClean="0"/>
              <a:t>Varnai</a:t>
            </a:r>
            <a:r>
              <a:rPr lang="en-US" sz="2200" dirty="0" smtClean="0"/>
              <a:t>,</a:t>
            </a:r>
            <a:r>
              <a:rPr lang="en-US" sz="2200" dirty="0"/>
              <a:t> </a:t>
            </a:r>
            <a:r>
              <a:rPr lang="en-US" sz="2200" dirty="0" smtClean="0"/>
              <a:t>Rob Levy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1245935"/>
            <a:ext cx="4914900" cy="523106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Clouds close to clear (aerosol retrieval) pixels tend to enhance reflectance toward sensor, leading to biased AOD retrieval </a:t>
            </a:r>
          </a:p>
          <a:p>
            <a:r>
              <a:rPr lang="en-US" dirty="0" smtClean="0"/>
              <a:t>These 3D effects include: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>
                <a:solidFill>
                  <a:srgbClr val="FF0000"/>
                </a:solidFill>
              </a:rPr>
              <a:t>Cloud / molecular interactions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>
                <a:solidFill>
                  <a:srgbClr val="FF0000"/>
                </a:solidFill>
              </a:rPr>
              <a:t>Cloud / surface interactions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Cloud / aerosol interactions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Etc.</a:t>
            </a:r>
          </a:p>
          <a:p>
            <a:pPr marL="971550" lvl="1" indent="-514350">
              <a:buFont typeface="+mj-lt"/>
              <a:buAutoNum type="alphaLcPeriod"/>
            </a:pPr>
            <a:endParaRPr lang="en-US" dirty="0" smtClean="0"/>
          </a:p>
          <a:p>
            <a:r>
              <a:rPr lang="en-US" dirty="0" smtClean="0"/>
              <a:t>The goal is to develop “simple” models to estimate the the sum of these interactions.</a:t>
            </a:r>
          </a:p>
          <a:p>
            <a:r>
              <a:rPr lang="en-US" dirty="0" smtClean="0"/>
              <a:t>Re-submitted paper includes corrections for </a:t>
            </a:r>
            <a:r>
              <a:rPr lang="en-US" dirty="0" smtClean="0">
                <a:solidFill>
                  <a:srgbClr val="FF0000"/>
                </a:solidFill>
              </a:rPr>
              <a:t>a and b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/>
              <a:t>Must be done for all wavelengths. </a:t>
            </a:r>
            <a:endParaRPr lang="en-US" dirty="0" smtClean="0"/>
          </a:p>
          <a:p>
            <a:r>
              <a:rPr lang="en-US" dirty="0" smtClean="0"/>
              <a:t>Can corrections for low cloud effects be applied to global MODIS aerosol retrieval? </a:t>
            </a:r>
          </a:p>
        </p:txBody>
      </p:sp>
    </p:spTree>
    <p:extLst>
      <p:ext uri="{BB962C8B-B14F-4D97-AF65-F5344CB8AC3E}">
        <p14:creationId xmlns:p14="http://schemas.microsoft.com/office/powerpoint/2010/main" val="3420947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 retrieval: Fun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Retrieval at high resolution for aerosol/clouds</a:t>
            </a:r>
          </a:p>
          <a:p>
            <a:r>
              <a:rPr lang="en-US" dirty="0" smtClean="0"/>
              <a:t>Using UV wavelengths (motivated by PACE)</a:t>
            </a:r>
          </a:p>
          <a:p>
            <a:r>
              <a:rPr lang="en-US" dirty="0" smtClean="0"/>
              <a:t>Retrieval on geostationary platform</a:t>
            </a:r>
          </a:p>
        </p:txBody>
      </p:sp>
    </p:spTree>
    <p:extLst>
      <p:ext uri="{BB962C8B-B14F-4D97-AF65-F5344CB8AC3E}">
        <p14:creationId xmlns:p14="http://schemas.microsoft.com/office/powerpoint/2010/main" val="161807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25"/>
            <a:ext cx="9144000" cy="828093"/>
          </a:xfrm>
        </p:spPr>
        <p:txBody>
          <a:bodyPr>
            <a:normAutofit/>
          </a:bodyPr>
          <a:lstStyle/>
          <a:p>
            <a:r>
              <a:rPr lang="en-US" sz="2800" dirty="0"/>
              <a:t>Using high-resolution </a:t>
            </a:r>
            <a:r>
              <a:rPr lang="en-US" sz="2800" dirty="0" smtClean="0"/>
              <a:t>to </a:t>
            </a:r>
            <a:r>
              <a:rPr lang="en-US" sz="2800" dirty="0"/>
              <a:t>study aerosols near </a:t>
            </a:r>
            <a:r>
              <a:rPr lang="en-US" sz="2800" dirty="0" smtClean="0"/>
              <a:t>clouds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72" y="700508"/>
            <a:ext cx="2460911" cy="377312"/>
          </a:xfrm>
          <a:prstGeom prst="rect">
            <a:avLst/>
          </a:prstGeom>
        </p:spPr>
      </p:pic>
      <p:pic>
        <p:nvPicPr>
          <p:cNvPr id="11" name="Picture 10" descr="emas_with_cpl_A2013242_1917_section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675"/>
            <a:ext cx="9144000" cy="58429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111392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RGB                 Aerosol Cloud Mask               AOD                </a:t>
            </a:r>
            <a:r>
              <a:rPr lang="en-US" dirty="0" err="1" smtClean="0"/>
              <a:t>Wisc</a:t>
            </a:r>
            <a:r>
              <a:rPr lang="en-US" dirty="0" smtClean="0"/>
              <a:t>. Cloud Mask    1.88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Reflect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1118" y="6211669"/>
            <a:ext cx="162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Segment is 19:21-19:26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26107" y="6450658"/>
            <a:ext cx="1869472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0.0      0.35     0.75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1118" y="667438"/>
            <a:ext cx="558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Panels are 100 km by 37 km: </a:t>
            </a:r>
            <a:r>
              <a:rPr lang="en-US" dirty="0" smtClean="0">
                <a:solidFill>
                  <a:srgbClr val="FF0000"/>
                </a:solidFill>
              </a:rPr>
              <a:t>DT aerosol retrieval at 500 m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086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9"/>
            <a:ext cx="8229601" cy="84503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639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“Dark-target” (DT) remote sensing on MODIS</a:t>
            </a:r>
          </a:p>
          <a:p>
            <a:pPr marL="361639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Terra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Aqua (and calibration and trends)</a:t>
            </a:r>
          </a:p>
          <a:p>
            <a:pPr marL="361639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DT applied to VIIRS (using Wisconsin IFF)</a:t>
            </a:r>
          </a:p>
          <a:p>
            <a:pPr marL="361639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Challenges of MODIS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VIIRS continuity</a:t>
            </a:r>
          </a:p>
          <a:p>
            <a:pPr marL="361639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Advancing the DT algorithm</a:t>
            </a:r>
          </a:p>
          <a:p>
            <a:pPr marL="361639" indent="-361639">
              <a:buAutoNum type="arabicPeriod"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Summary</a:t>
            </a:r>
            <a:endParaRPr lang="en-US" dirty="0" smtClean="0">
              <a:solidFill>
                <a:srgbClr val="FF0000"/>
              </a:solidFill>
            </a:endParaRPr>
          </a:p>
          <a:p>
            <a:pPr marL="361639" indent="-361639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247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6108" y="905153"/>
            <a:ext cx="5689992" cy="5544067"/>
            <a:chOff x="791646" y="583688"/>
            <a:chExt cx="6261100" cy="62743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346" y="583688"/>
              <a:ext cx="2984500" cy="2997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646" y="3680771"/>
              <a:ext cx="2997200" cy="29083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b="19624"/>
            <a:stretch/>
          </p:blipFill>
          <p:spPr>
            <a:xfrm>
              <a:off x="3674546" y="597957"/>
              <a:ext cx="3378200" cy="295001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8846" y="3657600"/>
              <a:ext cx="3263900" cy="32004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44205" y="117542"/>
            <a:ext cx="8039506" cy="80021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300" dirty="0" smtClean="0"/>
              <a:t>PACE development:  Joining MODIS (VIS/NIR/SWIR) and OMI (UV)</a:t>
            </a:r>
          </a:p>
          <a:p>
            <a:pPr algn="ctr"/>
            <a:r>
              <a:rPr lang="en-US" sz="2300" dirty="0" smtClean="0"/>
              <a:t>Sensitivity to aerosol absorption!</a:t>
            </a:r>
            <a:endParaRPr lang="en-US" sz="2300" dirty="0"/>
          </a:p>
        </p:txBody>
      </p:sp>
      <p:sp>
        <p:nvSpPr>
          <p:cNvPr id="9" name="TextBox 8"/>
          <p:cNvSpPr txBox="1"/>
          <p:nvPr/>
        </p:nvSpPr>
        <p:spPr>
          <a:xfrm>
            <a:off x="5956099" y="1524821"/>
            <a:ext cx="29683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 MODIS ocean retrieval to constrain AOD and aerosol model.</a:t>
            </a:r>
          </a:p>
          <a:p>
            <a:endParaRPr lang="en-US" sz="2000" dirty="0"/>
          </a:p>
          <a:p>
            <a:r>
              <a:rPr lang="en-US" sz="2000" dirty="0" smtClean="0"/>
              <a:t>Use OMI UV </a:t>
            </a:r>
            <a:r>
              <a:rPr lang="en-US" sz="2000" dirty="0" err="1" smtClean="0"/>
              <a:t>reflectances</a:t>
            </a:r>
            <a:r>
              <a:rPr lang="en-US" sz="2000" dirty="0" smtClean="0"/>
              <a:t> to choose one of 4 absorption scenarios.</a:t>
            </a:r>
          </a:p>
          <a:p>
            <a:endParaRPr lang="en-US" sz="2000" dirty="0"/>
          </a:p>
          <a:p>
            <a:r>
              <a:rPr lang="en-US" sz="2000" dirty="0" smtClean="0"/>
              <a:t>Chooses mostly combustion (C2) for smoke case. [SSA_400~0.89]</a:t>
            </a:r>
          </a:p>
          <a:p>
            <a:endParaRPr lang="en-US" sz="2000" dirty="0"/>
          </a:p>
          <a:p>
            <a:r>
              <a:rPr lang="en-US" sz="2000" dirty="0" smtClean="0"/>
              <a:t>Chooses  mostly dust (Du) for dust case.</a:t>
            </a:r>
          </a:p>
          <a:p>
            <a:r>
              <a:rPr lang="en-US" sz="2000" dirty="0" smtClean="0"/>
              <a:t>[SSA_400~0.83]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43309" y="897480"/>
            <a:ext cx="308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See Remer and </a:t>
            </a:r>
            <a:r>
              <a:rPr lang="en-US" dirty="0" err="1" smtClean="0">
                <a:solidFill>
                  <a:srgbClr val="FF0000"/>
                </a:solidFill>
              </a:rPr>
              <a:t>Mattoo</a:t>
            </a:r>
            <a:r>
              <a:rPr lang="en-US" dirty="0" smtClean="0">
                <a:solidFill>
                  <a:srgbClr val="FF0000"/>
                </a:solidFill>
              </a:rPr>
              <a:t> poster!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00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DT: Geostationary? and diurnal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38" y="1322530"/>
            <a:ext cx="2838313" cy="187517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Himawari-8</a:t>
            </a:r>
          </a:p>
          <a:p>
            <a:pPr marL="0" indent="0" algn="ctr">
              <a:buNone/>
            </a:pPr>
            <a:r>
              <a:rPr lang="en-US" dirty="0" smtClean="0"/>
              <a:t> May 3, 2016</a:t>
            </a:r>
          </a:p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AHI_A2016124.AOD_Movie_wpau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77" y="1154591"/>
            <a:ext cx="5323723" cy="5323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4" y="3109231"/>
            <a:ext cx="2612307" cy="290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4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17" y="1"/>
            <a:ext cx="8403983" cy="1692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4300" y="152240"/>
            <a:ext cx="4612853" cy="522870"/>
          </a:xfrm>
          <a:noFill/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http://</a:t>
            </a:r>
            <a:r>
              <a:rPr lang="en-US" sz="2800" dirty="0" err="1" smtClean="0">
                <a:solidFill>
                  <a:schemeClr val="bg1"/>
                </a:solidFill>
              </a:rPr>
              <a:t>darktarget.gsfc.nasa.gov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435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Reference for all things “dark target”</a:t>
            </a:r>
          </a:p>
          <a:p>
            <a:pPr lvl="1"/>
            <a:r>
              <a:rPr lang="en-US" dirty="0" smtClean="0"/>
              <a:t>The algorithms and assumptions</a:t>
            </a:r>
          </a:p>
          <a:p>
            <a:pPr lvl="1"/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Validation </a:t>
            </a:r>
          </a:p>
          <a:p>
            <a:pPr lvl="1"/>
            <a:r>
              <a:rPr lang="en-US" dirty="0" smtClean="0"/>
              <a:t>Primary publications</a:t>
            </a:r>
          </a:p>
          <a:p>
            <a:pPr lvl="1"/>
            <a:r>
              <a:rPr lang="en-US" dirty="0" smtClean="0"/>
              <a:t>Educational material</a:t>
            </a:r>
          </a:p>
          <a:p>
            <a:pPr lvl="1"/>
            <a:r>
              <a:rPr lang="en-US" dirty="0" smtClean="0"/>
              <a:t>FAQ</a:t>
            </a:r>
          </a:p>
          <a:p>
            <a:pPr lvl="1"/>
            <a:r>
              <a:rPr lang="en-US" dirty="0" smtClean="0"/>
              <a:t>Links to data </a:t>
            </a:r>
            <a:r>
              <a:rPr lang="en-US" dirty="0" smtClean="0"/>
              <a:t>access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79" y="3276793"/>
            <a:ext cx="4163821" cy="3444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817" y="6434986"/>
            <a:ext cx="138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 YOU!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7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48068" y="169863"/>
            <a:ext cx="8140700" cy="55562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Complicated </a:t>
            </a:r>
            <a:r>
              <a:rPr lang="en-US" sz="3600" dirty="0" smtClean="0">
                <a:solidFill>
                  <a:schemeClr val="bg1"/>
                </a:solidFill>
              </a:rPr>
              <a:t>TOA Signal: We want the </a:t>
            </a:r>
            <a:r>
              <a:rPr lang="en-US" sz="3600" b="1" dirty="0" smtClean="0">
                <a:solidFill>
                  <a:srgbClr val="FFFF00"/>
                </a:solidFill>
              </a:rPr>
              <a:t>AEROSOL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135171" name="Group 3"/>
          <p:cNvGrpSpPr>
            <a:grpSpLocks/>
          </p:cNvGrpSpPr>
          <p:nvPr/>
        </p:nvGrpSpPr>
        <p:grpSpPr bwMode="auto">
          <a:xfrm>
            <a:off x="1837607" y="1220788"/>
            <a:ext cx="5802313" cy="5251450"/>
            <a:chOff x="152" y="720"/>
            <a:chExt cx="3655" cy="3308"/>
          </a:xfrm>
        </p:grpSpPr>
        <p:sp>
          <p:nvSpPr>
            <p:cNvPr id="135172" name="Text Box 4"/>
            <p:cNvSpPr txBox="1">
              <a:spLocks noChangeArrowheads="1"/>
            </p:cNvSpPr>
            <p:nvPr/>
          </p:nvSpPr>
          <p:spPr bwMode="auto">
            <a:xfrm>
              <a:off x="1491" y="3740"/>
              <a:ext cx="1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5173" name="AutoShape 5"/>
            <p:cNvSpPr>
              <a:spLocks noChangeArrowheads="1"/>
            </p:cNvSpPr>
            <p:nvPr/>
          </p:nvSpPr>
          <p:spPr bwMode="auto">
            <a:xfrm>
              <a:off x="288" y="721"/>
              <a:ext cx="959" cy="9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5174" name="Picture 6" descr="remote_terra_bl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9" y="720"/>
              <a:ext cx="1024" cy="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175" name="AutoShape 7"/>
            <p:cNvSpPr>
              <a:spLocks noChangeArrowheads="1"/>
            </p:cNvSpPr>
            <p:nvPr/>
          </p:nvSpPr>
          <p:spPr bwMode="auto">
            <a:xfrm>
              <a:off x="1205" y="3537"/>
              <a:ext cx="1478" cy="216"/>
            </a:xfrm>
            <a:prstGeom prst="parallelogram">
              <a:avLst>
                <a:gd name="adj" fmla="val 171065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5176" name="Group 8"/>
            <p:cNvGrpSpPr>
              <a:grpSpLocks noChangeAspect="1"/>
            </p:cNvGrpSpPr>
            <p:nvPr/>
          </p:nvGrpSpPr>
          <p:grpSpPr bwMode="auto">
            <a:xfrm>
              <a:off x="2817" y="2337"/>
              <a:ext cx="236" cy="143"/>
              <a:chOff x="3601" y="2530"/>
              <a:chExt cx="471" cy="286"/>
            </a:xfrm>
          </p:grpSpPr>
          <p:sp>
            <p:nvSpPr>
              <p:cNvPr id="135177" name="Oval 9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78" name="Oval 10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79" name="Oval 11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80" name="Oval 12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81" name="Oval 13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82" name="Oval 14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83" name="Oval 15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84" name="Oval 16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85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86" name="AutoShape 18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187" name="Group 19"/>
            <p:cNvGrpSpPr>
              <a:grpSpLocks noChangeAspect="1"/>
            </p:cNvGrpSpPr>
            <p:nvPr/>
          </p:nvGrpSpPr>
          <p:grpSpPr bwMode="auto">
            <a:xfrm>
              <a:off x="1657" y="2291"/>
              <a:ext cx="236" cy="143"/>
              <a:chOff x="3601" y="2530"/>
              <a:chExt cx="471" cy="286"/>
            </a:xfrm>
          </p:grpSpPr>
          <p:sp>
            <p:nvSpPr>
              <p:cNvPr id="135188" name="Oval 20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89" name="Oval 21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90" name="Oval 22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91" name="Oval 23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92" name="Oval 24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93" name="Oval 25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94" name="Oval 26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95" name="Oval 27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96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97" name="AutoShape 29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198" name="Group 30"/>
            <p:cNvGrpSpPr>
              <a:grpSpLocks noChangeAspect="1"/>
            </p:cNvGrpSpPr>
            <p:nvPr/>
          </p:nvGrpSpPr>
          <p:grpSpPr bwMode="auto">
            <a:xfrm>
              <a:off x="3015" y="2487"/>
              <a:ext cx="236" cy="143"/>
              <a:chOff x="3601" y="2530"/>
              <a:chExt cx="471" cy="286"/>
            </a:xfrm>
          </p:grpSpPr>
          <p:sp>
            <p:nvSpPr>
              <p:cNvPr id="135199" name="Oval 31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00" name="Oval 32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01" name="Oval 33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02" name="Oval 34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03" name="Oval 35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04" name="Oval 36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05" name="Oval 37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06" name="Oval 38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07" name="AutoShape 39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08" name="AutoShape 40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209" name="Group 41"/>
            <p:cNvGrpSpPr>
              <a:grpSpLocks noChangeAspect="1"/>
            </p:cNvGrpSpPr>
            <p:nvPr/>
          </p:nvGrpSpPr>
          <p:grpSpPr bwMode="auto">
            <a:xfrm>
              <a:off x="2398" y="2273"/>
              <a:ext cx="236" cy="143"/>
              <a:chOff x="3601" y="2530"/>
              <a:chExt cx="471" cy="286"/>
            </a:xfrm>
          </p:grpSpPr>
          <p:sp>
            <p:nvSpPr>
              <p:cNvPr id="135210" name="Oval 42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11" name="Oval 43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12" name="Oval 44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13" name="Oval 45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14" name="Oval 46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15" name="Oval 47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16" name="Oval 48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17" name="Oval 49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18" name="AutoShape 50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19" name="AutoShape 51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220" name="Group 52"/>
            <p:cNvGrpSpPr>
              <a:grpSpLocks noChangeAspect="1"/>
            </p:cNvGrpSpPr>
            <p:nvPr/>
          </p:nvGrpSpPr>
          <p:grpSpPr bwMode="auto">
            <a:xfrm>
              <a:off x="1955" y="2328"/>
              <a:ext cx="236" cy="143"/>
              <a:chOff x="3601" y="2530"/>
              <a:chExt cx="471" cy="286"/>
            </a:xfrm>
          </p:grpSpPr>
          <p:sp>
            <p:nvSpPr>
              <p:cNvPr id="135221" name="Oval 53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22" name="Oval 54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23" name="Oval 55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24" name="Oval 56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25" name="Oval 57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26" name="Oval 58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27" name="Oval 59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28" name="Oval 60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29" name="AutoShape 61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30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231" name="Group 63"/>
            <p:cNvGrpSpPr>
              <a:grpSpLocks noChangeAspect="1"/>
            </p:cNvGrpSpPr>
            <p:nvPr/>
          </p:nvGrpSpPr>
          <p:grpSpPr bwMode="auto">
            <a:xfrm>
              <a:off x="2187" y="2275"/>
              <a:ext cx="236" cy="143"/>
              <a:chOff x="3601" y="2530"/>
              <a:chExt cx="471" cy="286"/>
            </a:xfrm>
          </p:grpSpPr>
          <p:sp>
            <p:nvSpPr>
              <p:cNvPr id="135232" name="Oval 64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33" name="Oval 65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34" name="Oval 66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35" name="Oval 67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36" name="Oval 68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37" name="Oval 69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38" name="Oval 70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39" name="Oval 71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40" name="AutoShape 72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41" name="AutoShape 73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242" name="Group 74"/>
            <p:cNvGrpSpPr>
              <a:grpSpLocks noChangeAspect="1"/>
            </p:cNvGrpSpPr>
            <p:nvPr/>
          </p:nvGrpSpPr>
          <p:grpSpPr bwMode="auto">
            <a:xfrm>
              <a:off x="1556" y="2297"/>
              <a:ext cx="236" cy="143"/>
              <a:chOff x="3601" y="2530"/>
              <a:chExt cx="471" cy="286"/>
            </a:xfrm>
          </p:grpSpPr>
          <p:sp>
            <p:nvSpPr>
              <p:cNvPr id="135243" name="Oval 75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44" name="Oval 76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45" name="Oval 77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46" name="Oval 78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47" name="Oval 79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48" name="Oval 80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49" name="Oval 81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50" name="Oval 82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51" name="AutoShape 83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52" name="AutoShape 84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253" name="Group 85"/>
            <p:cNvGrpSpPr>
              <a:grpSpLocks noChangeAspect="1"/>
            </p:cNvGrpSpPr>
            <p:nvPr/>
          </p:nvGrpSpPr>
          <p:grpSpPr bwMode="auto">
            <a:xfrm>
              <a:off x="1753" y="2387"/>
              <a:ext cx="236" cy="143"/>
              <a:chOff x="3601" y="2530"/>
              <a:chExt cx="471" cy="286"/>
            </a:xfrm>
          </p:grpSpPr>
          <p:sp>
            <p:nvSpPr>
              <p:cNvPr id="135254" name="Oval 86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55" name="Oval 87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56" name="Oval 88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57" name="Oval 89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58" name="Oval 90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59" name="Oval 91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60" name="Oval 92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61" name="Oval 93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62" name="AutoShape 94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63" name="AutoShape 95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264" name="Group 96"/>
            <p:cNvGrpSpPr>
              <a:grpSpLocks noChangeAspect="1"/>
            </p:cNvGrpSpPr>
            <p:nvPr/>
          </p:nvGrpSpPr>
          <p:grpSpPr bwMode="auto">
            <a:xfrm>
              <a:off x="2631" y="2352"/>
              <a:ext cx="236" cy="143"/>
              <a:chOff x="3601" y="2530"/>
              <a:chExt cx="471" cy="286"/>
            </a:xfrm>
          </p:grpSpPr>
          <p:sp>
            <p:nvSpPr>
              <p:cNvPr id="135265" name="Oval 97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66" name="Oval 98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67" name="Oval 99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68" name="Oval 100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69" name="Oval 101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70" name="Oval 102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71" name="Oval 103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72" name="Oval 104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73" name="AutoShape 105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74" name="AutoShape 106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275" name="Group 107"/>
            <p:cNvGrpSpPr>
              <a:grpSpLocks noChangeAspect="1"/>
            </p:cNvGrpSpPr>
            <p:nvPr/>
          </p:nvGrpSpPr>
          <p:grpSpPr bwMode="auto">
            <a:xfrm>
              <a:off x="2743" y="2487"/>
              <a:ext cx="236" cy="143"/>
              <a:chOff x="3601" y="2530"/>
              <a:chExt cx="471" cy="286"/>
            </a:xfrm>
          </p:grpSpPr>
          <p:sp>
            <p:nvSpPr>
              <p:cNvPr id="135276" name="Oval 108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77" name="Oval 109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78" name="Oval 110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79" name="Oval 111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80" name="Oval 112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81" name="Oval 113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82" name="Oval 114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83" name="Oval 115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84" name="AutoShape 116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85" name="AutoShape 117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286" name="Group 118"/>
            <p:cNvGrpSpPr>
              <a:grpSpLocks noChangeAspect="1"/>
            </p:cNvGrpSpPr>
            <p:nvPr/>
          </p:nvGrpSpPr>
          <p:grpSpPr bwMode="auto">
            <a:xfrm>
              <a:off x="2051" y="2424"/>
              <a:ext cx="236" cy="143"/>
              <a:chOff x="3601" y="2530"/>
              <a:chExt cx="471" cy="286"/>
            </a:xfrm>
          </p:grpSpPr>
          <p:sp>
            <p:nvSpPr>
              <p:cNvPr id="135287" name="Oval 119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88" name="Oval 120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89" name="Oval 121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90" name="Oval 122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91" name="Oval 123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92" name="Oval 124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93" name="Oval 125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94" name="Oval 126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95" name="AutoShape 127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96" name="AutoShape 128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297" name="Group 129"/>
            <p:cNvGrpSpPr>
              <a:grpSpLocks noChangeAspect="1"/>
            </p:cNvGrpSpPr>
            <p:nvPr/>
          </p:nvGrpSpPr>
          <p:grpSpPr bwMode="auto">
            <a:xfrm>
              <a:off x="2283" y="2371"/>
              <a:ext cx="236" cy="143"/>
              <a:chOff x="3601" y="2530"/>
              <a:chExt cx="471" cy="286"/>
            </a:xfrm>
          </p:grpSpPr>
          <p:sp>
            <p:nvSpPr>
              <p:cNvPr id="135298" name="Oval 130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99" name="Oval 131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00" name="Oval 132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01" name="Oval 133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02" name="Oval 134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03" name="Oval 135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04" name="Oval 136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05" name="Oval 137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06" name="AutoShape 138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07" name="AutoShape 139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308" name="Group 140"/>
            <p:cNvGrpSpPr>
              <a:grpSpLocks noChangeAspect="1"/>
            </p:cNvGrpSpPr>
            <p:nvPr/>
          </p:nvGrpSpPr>
          <p:grpSpPr bwMode="auto">
            <a:xfrm>
              <a:off x="1652" y="2393"/>
              <a:ext cx="236" cy="143"/>
              <a:chOff x="3601" y="2530"/>
              <a:chExt cx="471" cy="286"/>
            </a:xfrm>
          </p:grpSpPr>
          <p:sp>
            <p:nvSpPr>
              <p:cNvPr id="135309" name="Oval 141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10" name="Oval 142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11" name="Oval 143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12" name="Oval 144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13" name="Oval 145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14" name="Oval 146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15" name="Oval 147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16" name="Oval 148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17" name="AutoShape 149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18" name="AutoShape 150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319" name="Group 151"/>
            <p:cNvGrpSpPr>
              <a:grpSpLocks noChangeAspect="1"/>
            </p:cNvGrpSpPr>
            <p:nvPr/>
          </p:nvGrpSpPr>
          <p:grpSpPr bwMode="auto">
            <a:xfrm>
              <a:off x="1849" y="2483"/>
              <a:ext cx="236" cy="143"/>
              <a:chOff x="3601" y="2530"/>
              <a:chExt cx="471" cy="286"/>
            </a:xfrm>
          </p:grpSpPr>
          <p:sp>
            <p:nvSpPr>
              <p:cNvPr id="135320" name="Oval 152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21" name="Oval 153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22" name="Oval 154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23" name="Oval 155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24" name="Oval 156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25" name="Oval 157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26" name="Oval 158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27" name="Oval 159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28" name="AutoShape 160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29" name="AutoShape 161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330" name="Group 162"/>
            <p:cNvGrpSpPr>
              <a:grpSpLocks noChangeAspect="1"/>
            </p:cNvGrpSpPr>
            <p:nvPr/>
          </p:nvGrpSpPr>
          <p:grpSpPr bwMode="auto">
            <a:xfrm>
              <a:off x="2561" y="2487"/>
              <a:ext cx="236" cy="143"/>
              <a:chOff x="3601" y="2530"/>
              <a:chExt cx="471" cy="286"/>
            </a:xfrm>
          </p:grpSpPr>
          <p:sp>
            <p:nvSpPr>
              <p:cNvPr id="135331" name="Oval 163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32" name="Oval 164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33" name="Oval 165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34" name="Oval 166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35" name="Oval 167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36" name="Oval 168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37" name="Oval 169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38" name="Oval 170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39" name="AutoShape 171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40" name="AutoShape 172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341" name="Group 173"/>
            <p:cNvGrpSpPr>
              <a:grpSpLocks noChangeAspect="1"/>
            </p:cNvGrpSpPr>
            <p:nvPr/>
          </p:nvGrpSpPr>
          <p:grpSpPr bwMode="auto">
            <a:xfrm>
              <a:off x="1849" y="2430"/>
              <a:ext cx="236" cy="143"/>
              <a:chOff x="3601" y="2530"/>
              <a:chExt cx="471" cy="286"/>
            </a:xfrm>
          </p:grpSpPr>
          <p:sp>
            <p:nvSpPr>
              <p:cNvPr id="135342" name="Oval 174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43" name="Oval 175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44" name="Oval 176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45" name="Oval 177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46" name="Oval 178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47" name="Oval 179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48" name="Oval 180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49" name="Oval 181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50" name="AutoShape 182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51" name="AutoShape 183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352" name="Group 184"/>
            <p:cNvGrpSpPr>
              <a:grpSpLocks noChangeAspect="1"/>
            </p:cNvGrpSpPr>
            <p:nvPr/>
          </p:nvGrpSpPr>
          <p:grpSpPr bwMode="auto">
            <a:xfrm>
              <a:off x="944" y="2443"/>
              <a:ext cx="236" cy="143"/>
              <a:chOff x="3601" y="2530"/>
              <a:chExt cx="471" cy="286"/>
            </a:xfrm>
          </p:grpSpPr>
          <p:sp>
            <p:nvSpPr>
              <p:cNvPr id="135353" name="Oval 185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54" name="Oval 186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55" name="Oval 187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56" name="Oval 188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57" name="Oval 189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58" name="Oval 190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59" name="Oval 191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60" name="Oval 192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61" name="AutoShape 193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62" name="AutoShape 194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363" name="Group 195"/>
            <p:cNvGrpSpPr>
              <a:grpSpLocks noChangeAspect="1"/>
            </p:cNvGrpSpPr>
            <p:nvPr/>
          </p:nvGrpSpPr>
          <p:grpSpPr bwMode="auto">
            <a:xfrm>
              <a:off x="2379" y="2467"/>
              <a:ext cx="236" cy="143"/>
              <a:chOff x="3601" y="2530"/>
              <a:chExt cx="471" cy="286"/>
            </a:xfrm>
          </p:grpSpPr>
          <p:sp>
            <p:nvSpPr>
              <p:cNvPr id="135364" name="Oval 196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65" name="Oval 197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66" name="Oval 198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67" name="Oval 199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68" name="Oval 200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69" name="Oval 201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70" name="Oval 202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71" name="Oval 203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72" name="AutoShape 204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73" name="AutoShape 205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374" name="Group 206"/>
            <p:cNvGrpSpPr>
              <a:grpSpLocks noChangeAspect="1"/>
            </p:cNvGrpSpPr>
            <p:nvPr/>
          </p:nvGrpSpPr>
          <p:grpSpPr bwMode="auto">
            <a:xfrm>
              <a:off x="734" y="2398"/>
              <a:ext cx="236" cy="143"/>
              <a:chOff x="3601" y="2530"/>
              <a:chExt cx="471" cy="286"/>
            </a:xfrm>
          </p:grpSpPr>
          <p:sp>
            <p:nvSpPr>
              <p:cNvPr id="135375" name="Oval 207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76" name="Oval 208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77" name="Oval 209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78" name="Oval 210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79" name="Oval 211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80" name="Oval 212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81" name="Oval 213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82" name="Oval 214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83" name="AutoShape 215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84" name="AutoShape 216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385" name="Group 217"/>
            <p:cNvGrpSpPr>
              <a:grpSpLocks noChangeAspect="1"/>
            </p:cNvGrpSpPr>
            <p:nvPr/>
          </p:nvGrpSpPr>
          <p:grpSpPr bwMode="auto">
            <a:xfrm>
              <a:off x="926" y="2371"/>
              <a:ext cx="236" cy="143"/>
              <a:chOff x="3601" y="2530"/>
              <a:chExt cx="471" cy="286"/>
            </a:xfrm>
          </p:grpSpPr>
          <p:sp>
            <p:nvSpPr>
              <p:cNvPr id="135386" name="Oval 218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87" name="Oval 219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88" name="Oval 220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89" name="Oval 221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90" name="Oval 222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91" name="Oval 223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92" name="Oval 224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93" name="Oval 225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94" name="AutoShape 226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95" name="AutoShape 227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396" name="Group 228"/>
            <p:cNvGrpSpPr>
              <a:grpSpLocks noChangeAspect="1"/>
            </p:cNvGrpSpPr>
            <p:nvPr/>
          </p:nvGrpSpPr>
          <p:grpSpPr bwMode="auto">
            <a:xfrm>
              <a:off x="1158" y="2318"/>
              <a:ext cx="236" cy="143"/>
              <a:chOff x="3601" y="2530"/>
              <a:chExt cx="471" cy="286"/>
            </a:xfrm>
          </p:grpSpPr>
          <p:sp>
            <p:nvSpPr>
              <p:cNvPr id="135397" name="Oval 229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98" name="Oval 230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99" name="Oval 231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00" name="Oval 232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01" name="Oval 233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02" name="Oval 234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03" name="Oval 235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04" name="Oval 236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05" name="AutoShape 237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06" name="AutoShape 238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407" name="Group 239"/>
            <p:cNvGrpSpPr>
              <a:grpSpLocks noChangeAspect="1"/>
            </p:cNvGrpSpPr>
            <p:nvPr/>
          </p:nvGrpSpPr>
          <p:grpSpPr bwMode="auto">
            <a:xfrm>
              <a:off x="926" y="2318"/>
              <a:ext cx="236" cy="143"/>
              <a:chOff x="3601" y="2530"/>
              <a:chExt cx="471" cy="286"/>
            </a:xfrm>
          </p:grpSpPr>
          <p:sp>
            <p:nvSpPr>
              <p:cNvPr id="135408" name="Oval 240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09" name="Oval 241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10" name="Oval 242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11" name="Oval 243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12" name="Oval 244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13" name="Oval 245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14" name="Oval 246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15" name="Oval 247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16" name="AutoShape 248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17" name="AutoShape 249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418" name="Group 250"/>
            <p:cNvGrpSpPr>
              <a:grpSpLocks noChangeAspect="1"/>
            </p:cNvGrpSpPr>
            <p:nvPr/>
          </p:nvGrpSpPr>
          <p:grpSpPr bwMode="auto">
            <a:xfrm>
              <a:off x="1224" y="2408"/>
              <a:ext cx="236" cy="143"/>
              <a:chOff x="3601" y="2530"/>
              <a:chExt cx="471" cy="286"/>
            </a:xfrm>
          </p:grpSpPr>
          <p:sp>
            <p:nvSpPr>
              <p:cNvPr id="135419" name="Oval 251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20" name="Oval 252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21" name="Oval 253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22" name="Oval 254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23" name="Oval 255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24" name="Oval 256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25" name="Oval 257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26" name="Oval 258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27" name="AutoShape 259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28" name="AutoShape 260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5429" name="Group 261"/>
            <p:cNvGrpSpPr>
              <a:grpSpLocks noChangeAspect="1"/>
            </p:cNvGrpSpPr>
            <p:nvPr/>
          </p:nvGrpSpPr>
          <p:grpSpPr bwMode="auto">
            <a:xfrm>
              <a:off x="1456" y="2355"/>
              <a:ext cx="236" cy="143"/>
              <a:chOff x="3601" y="2530"/>
              <a:chExt cx="471" cy="286"/>
            </a:xfrm>
          </p:grpSpPr>
          <p:sp>
            <p:nvSpPr>
              <p:cNvPr id="135430" name="Oval 262"/>
              <p:cNvSpPr>
                <a:spLocks noChangeAspect="1" noChangeArrowheads="1"/>
              </p:cNvSpPr>
              <p:nvPr/>
            </p:nvSpPr>
            <p:spPr bwMode="auto">
              <a:xfrm>
                <a:off x="3662" y="2625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31" name="Oval 263"/>
              <p:cNvSpPr>
                <a:spLocks noChangeAspect="1" noChangeArrowheads="1"/>
              </p:cNvSpPr>
              <p:nvPr/>
            </p:nvSpPr>
            <p:spPr bwMode="auto">
              <a:xfrm>
                <a:off x="3752" y="2603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32" name="Oval 264"/>
              <p:cNvSpPr>
                <a:spLocks noChangeAspect="1" noChangeArrowheads="1"/>
              </p:cNvSpPr>
              <p:nvPr/>
            </p:nvSpPr>
            <p:spPr bwMode="auto">
              <a:xfrm>
                <a:off x="3748" y="2699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33" name="Oval 265"/>
              <p:cNvSpPr>
                <a:spLocks noChangeAspect="1" noChangeArrowheads="1"/>
              </p:cNvSpPr>
              <p:nvPr/>
            </p:nvSpPr>
            <p:spPr bwMode="auto">
              <a:xfrm>
                <a:off x="3819" y="2640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34" name="Oval 266"/>
              <p:cNvSpPr>
                <a:spLocks noChangeAspect="1" noChangeArrowheads="1"/>
              </p:cNvSpPr>
              <p:nvPr/>
            </p:nvSpPr>
            <p:spPr bwMode="auto">
              <a:xfrm>
                <a:off x="3601" y="2701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35" name="Oval 267"/>
              <p:cNvSpPr>
                <a:spLocks noChangeAspect="1" noChangeArrowheads="1"/>
              </p:cNvSpPr>
              <p:nvPr/>
            </p:nvSpPr>
            <p:spPr bwMode="auto">
              <a:xfrm>
                <a:off x="3846" y="2542"/>
                <a:ext cx="108" cy="10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36" name="Oval 268"/>
              <p:cNvSpPr>
                <a:spLocks noChangeAspect="1" noChangeArrowheads="1"/>
              </p:cNvSpPr>
              <p:nvPr/>
            </p:nvSpPr>
            <p:spPr bwMode="auto">
              <a:xfrm>
                <a:off x="3942" y="2614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37" name="Oval 269"/>
              <p:cNvSpPr>
                <a:spLocks noChangeAspect="1" noChangeArrowheads="1"/>
              </p:cNvSpPr>
              <p:nvPr/>
            </p:nvSpPr>
            <p:spPr bwMode="auto">
              <a:xfrm>
                <a:off x="3706" y="2687"/>
                <a:ext cx="125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38" name="AutoShape 270"/>
              <p:cNvSpPr>
                <a:spLocks noChangeAspect="1" noChangeArrowheads="1"/>
              </p:cNvSpPr>
              <p:nvPr/>
            </p:nvSpPr>
            <p:spPr bwMode="auto">
              <a:xfrm>
                <a:off x="3922" y="2530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39" name="AutoShape 271"/>
              <p:cNvSpPr>
                <a:spLocks noChangeAspect="1" noChangeArrowheads="1"/>
              </p:cNvSpPr>
              <p:nvPr/>
            </p:nvSpPr>
            <p:spPr bwMode="auto">
              <a:xfrm>
                <a:off x="3716" y="2531"/>
                <a:ext cx="150" cy="132"/>
              </a:xfrm>
              <a:prstGeom prst="plus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5440" name="Line 272"/>
            <p:cNvSpPr>
              <a:spLocks noChangeShapeType="1"/>
            </p:cNvSpPr>
            <p:nvPr/>
          </p:nvSpPr>
          <p:spPr bwMode="auto">
            <a:xfrm>
              <a:off x="833" y="1303"/>
              <a:ext cx="1080" cy="232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41" name="Line 273"/>
            <p:cNvSpPr>
              <a:spLocks noChangeShapeType="1"/>
            </p:cNvSpPr>
            <p:nvPr/>
          </p:nvSpPr>
          <p:spPr bwMode="auto">
            <a:xfrm flipV="1">
              <a:off x="1953" y="1360"/>
              <a:ext cx="1215" cy="987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42" name="Line 274"/>
            <p:cNvSpPr>
              <a:spLocks noChangeShapeType="1"/>
            </p:cNvSpPr>
            <p:nvPr/>
          </p:nvSpPr>
          <p:spPr bwMode="auto">
            <a:xfrm>
              <a:off x="900" y="1293"/>
              <a:ext cx="1038" cy="1056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43" name="Line 275"/>
            <p:cNvSpPr>
              <a:spLocks noChangeShapeType="1"/>
            </p:cNvSpPr>
            <p:nvPr/>
          </p:nvSpPr>
          <p:spPr bwMode="auto">
            <a:xfrm flipH="1">
              <a:off x="1890" y="1390"/>
              <a:ext cx="1278" cy="224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44" name="AutoShape 276"/>
            <p:cNvSpPr>
              <a:spLocks noChangeArrowheads="1"/>
            </p:cNvSpPr>
            <p:nvPr/>
          </p:nvSpPr>
          <p:spPr bwMode="auto">
            <a:xfrm>
              <a:off x="152" y="3533"/>
              <a:ext cx="1478" cy="216"/>
            </a:xfrm>
            <a:prstGeom prst="parallelogram">
              <a:avLst>
                <a:gd name="adj" fmla="val 171065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45" name="Line 277"/>
            <p:cNvSpPr>
              <a:spLocks noChangeShapeType="1"/>
            </p:cNvSpPr>
            <p:nvPr/>
          </p:nvSpPr>
          <p:spPr bwMode="auto">
            <a:xfrm>
              <a:off x="811" y="1411"/>
              <a:ext cx="262" cy="225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46" name="Line 278"/>
            <p:cNvSpPr>
              <a:spLocks noChangeShapeType="1"/>
            </p:cNvSpPr>
            <p:nvPr/>
          </p:nvSpPr>
          <p:spPr bwMode="auto">
            <a:xfrm flipH="1">
              <a:off x="1098" y="1376"/>
              <a:ext cx="2070" cy="230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47" name="Line 279"/>
            <p:cNvSpPr>
              <a:spLocks noChangeShapeType="1"/>
            </p:cNvSpPr>
            <p:nvPr/>
          </p:nvSpPr>
          <p:spPr bwMode="auto">
            <a:xfrm flipV="1">
              <a:off x="1592" y="1385"/>
              <a:ext cx="1576" cy="102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48" name="Line 280"/>
            <p:cNvSpPr>
              <a:spLocks noChangeShapeType="1"/>
            </p:cNvSpPr>
            <p:nvPr/>
          </p:nvSpPr>
          <p:spPr bwMode="auto">
            <a:xfrm>
              <a:off x="842" y="1276"/>
              <a:ext cx="765" cy="115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49" name="Line 281"/>
            <p:cNvSpPr>
              <a:spLocks noChangeShapeType="1"/>
            </p:cNvSpPr>
            <p:nvPr/>
          </p:nvSpPr>
          <p:spPr bwMode="auto">
            <a:xfrm>
              <a:off x="860" y="1247"/>
              <a:ext cx="2308" cy="1305"/>
            </a:xfrm>
            <a:prstGeom prst="line">
              <a:avLst/>
            </a:prstGeom>
            <a:noFill/>
            <a:ln w="38100" cap="rnd">
              <a:solidFill>
                <a:srgbClr val="CCCC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50" name="Line 282"/>
            <p:cNvSpPr>
              <a:spLocks noChangeShapeType="1"/>
            </p:cNvSpPr>
            <p:nvPr/>
          </p:nvSpPr>
          <p:spPr bwMode="auto">
            <a:xfrm flipV="1">
              <a:off x="2479" y="2547"/>
              <a:ext cx="706" cy="1030"/>
            </a:xfrm>
            <a:prstGeom prst="line">
              <a:avLst/>
            </a:prstGeom>
            <a:noFill/>
            <a:ln w="38100" cap="rnd">
              <a:solidFill>
                <a:srgbClr val="CCCC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51" name="Line 283"/>
            <p:cNvSpPr>
              <a:spLocks noChangeShapeType="1"/>
            </p:cNvSpPr>
            <p:nvPr/>
          </p:nvSpPr>
          <p:spPr bwMode="auto">
            <a:xfrm flipH="1">
              <a:off x="2468" y="1408"/>
              <a:ext cx="700" cy="2145"/>
            </a:xfrm>
            <a:prstGeom prst="line">
              <a:avLst/>
            </a:prstGeom>
            <a:noFill/>
            <a:ln w="38100" cap="rnd">
              <a:solidFill>
                <a:srgbClr val="CCCC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52" name="AutoShape 284"/>
            <p:cNvSpPr>
              <a:spLocks noChangeArrowheads="1"/>
            </p:cNvSpPr>
            <p:nvPr/>
          </p:nvSpPr>
          <p:spPr bwMode="auto">
            <a:xfrm>
              <a:off x="2308" y="3540"/>
              <a:ext cx="1478" cy="216"/>
            </a:xfrm>
            <a:prstGeom prst="parallelogram">
              <a:avLst>
                <a:gd name="adj" fmla="val 171065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454" name="Text Box 286"/>
            <p:cNvSpPr txBox="1">
              <a:spLocks noChangeArrowheads="1"/>
            </p:cNvSpPr>
            <p:nvPr/>
          </p:nvSpPr>
          <p:spPr bwMode="auto">
            <a:xfrm>
              <a:off x="2514" y="2922"/>
              <a:ext cx="1293" cy="2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>
                  <a:solidFill>
                    <a:srgbClr val="CCCCCC"/>
                  </a:solidFill>
                </a:rPr>
                <a:t>Multiple Reflection</a:t>
              </a:r>
            </a:p>
          </p:txBody>
        </p:sp>
        <p:sp>
          <p:nvSpPr>
            <p:cNvPr id="135455" name="Text Box 287"/>
            <p:cNvSpPr txBox="1">
              <a:spLocks noChangeArrowheads="1"/>
            </p:cNvSpPr>
            <p:nvPr/>
          </p:nvSpPr>
          <p:spPr bwMode="auto">
            <a:xfrm>
              <a:off x="543" y="1866"/>
              <a:ext cx="2861" cy="46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dirty="0">
                  <a:solidFill>
                    <a:srgbClr val="FF8000"/>
                  </a:solidFill>
                </a:rPr>
                <a:t>Gas + 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AEROSOL</a:t>
              </a:r>
              <a:r>
                <a:rPr lang="en-US" sz="1800" dirty="0" smtClean="0">
                  <a:solidFill>
                    <a:srgbClr val="FFFF00"/>
                  </a:solidFill>
                </a:rPr>
                <a:t> </a:t>
              </a:r>
              <a:r>
                <a:rPr lang="en-US" sz="1800" dirty="0" smtClean="0">
                  <a:solidFill>
                    <a:srgbClr val="FF8000"/>
                  </a:solidFill>
                </a:rPr>
                <a:t>scattering (and absorption)</a:t>
              </a:r>
              <a:endParaRPr lang="en-US" sz="1800" dirty="0">
                <a:solidFill>
                  <a:srgbClr val="FF8000"/>
                </a:solidFill>
              </a:endParaRPr>
            </a:p>
            <a:p>
              <a:pPr algn="ctr" eaLnBrk="1" hangingPunct="1"/>
              <a:r>
                <a:rPr lang="en-US" sz="1800" dirty="0">
                  <a:solidFill>
                    <a:schemeClr val="bg1"/>
                  </a:solidFill>
                </a:rPr>
                <a:t>(path radiance)</a:t>
              </a:r>
            </a:p>
          </p:txBody>
        </p:sp>
        <p:sp>
          <p:nvSpPr>
            <p:cNvPr id="135456" name="Text Box 288"/>
            <p:cNvSpPr txBox="1">
              <a:spLocks noChangeArrowheads="1"/>
            </p:cNvSpPr>
            <p:nvPr/>
          </p:nvSpPr>
          <p:spPr bwMode="auto">
            <a:xfrm>
              <a:off x="288" y="2990"/>
              <a:ext cx="1484" cy="40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FF00"/>
                  </a:solidFill>
                </a:rPr>
                <a:t>Indirect Transmission</a:t>
              </a:r>
            </a:p>
            <a:p>
              <a:pPr eaLnBrk="1" hangingPunct="1"/>
              <a:r>
                <a:rPr lang="en-US" sz="1800">
                  <a:solidFill>
                    <a:srgbClr val="00FF00"/>
                  </a:solidFill>
                </a:rPr>
                <a:t>(adjacency effect)</a:t>
              </a:r>
            </a:p>
          </p:txBody>
        </p:sp>
        <p:sp>
          <p:nvSpPr>
            <p:cNvPr id="135453" name="Text Box 285"/>
            <p:cNvSpPr txBox="1">
              <a:spLocks noChangeArrowheads="1"/>
            </p:cNvSpPr>
            <p:nvPr/>
          </p:nvSpPr>
          <p:spPr bwMode="auto">
            <a:xfrm>
              <a:off x="1580" y="3049"/>
              <a:ext cx="972" cy="40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800" dirty="0">
                  <a:solidFill>
                    <a:srgbClr val="FFFF00"/>
                  </a:solidFill>
                </a:rPr>
                <a:t>Direct Transmission</a:t>
              </a:r>
            </a:p>
          </p:txBody>
        </p:sp>
      </p:grpSp>
      <p:sp>
        <p:nvSpPr>
          <p:cNvPr id="290" name="Cloud 289"/>
          <p:cNvSpPr/>
          <p:nvPr/>
        </p:nvSpPr>
        <p:spPr>
          <a:xfrm>
            <a:off x="5600270" y="3346927"/>
            <a:ext cx="1986280" cy="822960"/>
          </a:xfrm>
          <a:prstGeom prst="cloud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730744" y="3544134"/>
            <a:ext cx="1984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clouds (%@(*%@!)</a:t>
            </a:r>
          </a:p>
        </p:txBody>
      </p:sp>
    </p:spTree>
    <p:extLst>
      <p:ext uri="{BB962C8B-B14F-4D97-AF65-F5344CB8AC3E}">
        <p14:creationId xmlns:p14="http://schemas.microsoft.com/office/powerpoint/2010/main" val="178572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50" y="91258"/>
            <a:ext cx="8229600" cy="899342"/>
          </a:xfrm>
          <a:solidFill>
            <a:srgbClr val="EEECE1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Dark Target (DT) aerosol retrieval</a:t>
            </a:r>
            <a:endParaRPr lang="en-US" sz="3200" dirty="0"/>
          </a:p>
        </p:txBody>
      </p:sp>
      <p:grpSp>
        <p:nvGrpSpPr>
          <p:cNvPr id="3" name="Group 32"/>
          <p:cNvGrpSpPr/>
          <p:nvPr/>
        </p:nvGrpSpPr>
        <p:grpSpPr>
          <a:xfrm>
            <a:off x="5281800" y="1519941"/>
            <a:ext cx="3593812" cy="3305260"/>
            <a:chOff x="457200" y="617375"/>
            <a:chExt cx="3242650" cy="351335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88" y="914847"/>
              <a:ext cx="3200612" cy="3200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452959" y="2529205"/>
              <a:ext cx="1186359" cy="9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-107" charset="0"/>
                </a:rPr>
                <a:t>OCEAN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 </a:t>
              </a:r>
            </a:p>
            <a:p>
              <a:pPr algn="ct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GLINT</a:t>
              </a:r>
              <a:endParaRPr lang="en-US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62688" y="2611797"/>
              <a:ext cx="7967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-107" charset="0"/>
                </a:rPr>
                <a:t>LAND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57200" y="617375"/>
              <a:ext cx="3206100" cy="70788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itchFamily="-107" charset="0"/>
                </a:rPr>
                <a:t>May 4, 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-107" charset="0"/>
                </a:rPr>
                <a:t>2001; 13:25 UTC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Calibri" pitchFamily="-107" charset="0"/>
                </a:rPr>
                <a:t>Level 2 “product”</a:t>
              </a:r>
              <a:endParaRPr lang="en-US" sz="2000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073344" y="2653405"/>
              <a:ext cx="626506" cy="147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AOD</a:t>
              </a: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1.0</a:t>
              </a:r>
            </a:p>
            <a:p>
              <a:pPr algn="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0.0</a:t>
              </a:r>
              <a:endParaRPr lang="en-US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7" y="2128075"/>
            <a:ext cx="3547403" cy="2735223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3872" y="1420188"/>
            <a:ext cx="3510128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itchFamily="-107" charset="0"/>
              </a:rPr>
              <a:t>May 4,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-107" charset="0"/>
              </a:rPr>
              <a:t>2001; 13:25 UTC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itchFamily="-107" charset="0"/>
              </a:rPr>
              <a:t>Level 1 “reflectance”</a:t>
            </a:r>
            <a:endParaRPr lang="en-US" sz="2000" b="1" dirty="0">
              <a:solidFill>
                <a:schemeClr val="bg1"/>
              </a:solidFill>
              <a:latin typeface="Calibri" pitchFamily="-107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973700" y="3093274"/>
            <a:ext cx="1212582" cy="14158"/>
          </a:xfrm>
          <a:prstGeom prst="line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6453" y="990600"/>
            <a:ext cx="3169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a sensor observes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3882" y="1039363"/>
            <a:ext cx="3632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Attributed to aerosol (AOD)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84199" y="4873329"/>
            <a:ext cx="7371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There are many different “algorithms” to retrieve aerosol from MODIS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Ours is </a:t>
            </a:r>
            <a:r>
              <a:rPr lang="en-US" b="1" dirty="0" smtClean="0">
                <a:solidFill>
                  <a:srgbClr val="FF0000"/>
                </a:solidFill>
              </a:rPr>
              <a:t>Dark Target (DT)</a:t>
            </a:r>
            <a:r>
              <a:rPr lang="en-US" dirty="0" smtClean="0">
                <a:solidFill>
                  <a:srgbClr val="FF0000"/>
                </a:solidFill>
              </a:rPr>
              <a:t>; “Established 1997” by Kaufman, </a:t>
            </a:r>
            <a:r>
              <a:rPr lang="en-US" dirty="0" err="1">
                <a:solidFill>
                  <a:srgbClr val="FF0000"/>
                </a:solidFill>
              </a:rPr>
              <a:t>Tanré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Remer, </a:t>
            </a:r>
            <a:r>
              <a:rPr lang="en-US" dirty="0" err="1" smtClean="0">
                <a:solidFill>
                  <a:srgbClr val="FF0000"/>
                </a:solidFill>
              </a:rPr>
              <a:t>etc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66059" y="5527319"/>
            <a:ext cx="7315200" cy="1200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Separate algorithms: Ocean and Land</a:t>
            </a:r>
          </a:p>
          <a:p>
            <a:pPr algn="ctr"/>
            <a:r>
              <a:rPr lang="en-US" sz="2400" b="1" dirty="0" smtClean="0"/>
              <a:t>Both are multi-channel inversions </a:t>
            </a:r>
          </a:p>
          <a:p>
            <a:pPr algn="ctr"/>
            <a:r>
              <a:rPr lang="en-US" sz="2400" b="1" dirty="0" smtClean="0"/>
              <a:t>Products = AOD at 0.55 </a:t>
            </a:r>
            <a:r>
              <a:rPr lang="en-US" sz="2400" b="1" dirty="0" smtClean="0">
                <a:latin typeface="Symbol" charset="2"/>
                <a:cs typeface="Symbol" charset="2"/>
              </a:rPr>
              <a:t>m</a:t>
            </a:r>
            <a:r>
              <a:rPr lang="en-US" sz="2400" b="1" dirty="0" smtClean="0"/>
              <a:t>m, spectral AOD, diagnostics</a:t>
            </a:r>
          </a:p>
        </p:txBody>
      </p:sp>
    </p:spTree>
    <p:extLst>
      <p:ext uri="{BB962C8B-B14F-4D97-AF65-F5344CB8AC3E}">
        <p14:creationId xmlns:p14="http://schemas.microsoft.com/office/powerpoint/2010/main" val="336339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920"/>
            <a:ext cx="8229600" cy="1024480"/>
          </a:xfrm>
        </p:spPr>
        <p:txBody>
          <a:bodyPr>
            <a:noAutofit/>
          </a:bodyPr>
          <a:lstStyle/>
          <a:p>
            <a:r>
              <a:rPr lang="en-US" sz="3200" dirty="0" smtClean="0"/>
              <a:t>MODIS Collection 6 (10 km product): </a:t>
            </a:r>
            <a:br>
              <a:rPr lang="en-US" sz="3200" dirty="0" smtClean="0"/>
            </a:br>
            <a:r>
              <a:rPr lang="en-US" sz="3200" dirty="0" smtClean="0"/>
              <a:t>“Validated since 2014”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14" y="1324112"/>
            <a:ext cx="8368248" cy="4375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All assumptions related to assumed aerosol properties, surface reflectance, lookup tables, and cloud masks were updated for C6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414" y="2334099"/>
            <a:ext cx="8007320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Collection 6 </a:t>
            </a:r>
            <a:r>
              <a:rPr lang="en-US" sz="2000" dirty="0"/>
              <a:t>“</a:t>
            </a:r>
            <a:r>
              <a:rPr lang="en-US" sz="2000" dirty="0" smtClean="0"/>
              <a:t>Webinars”</a:t>
            </a:r>
            <a:r>
              <a:rPr lang="en-US" sz="2000" dirty="0"/>
              <a:t>:  </a:t>
            </a:r>
            <a:r>
              <a:rPr lang="en-US" sz="2000" dirty="0">
                <a:hlinkClick r:id="rId2"/>
              </a:rPr>
              <a:t>http://aerocenter.gsfc.nasa.gov/ext/registration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r>
              <a:rPr lang="en-US" sz="2000" dirty="0" smtClean="0"/>
              <a:t>“dark-target” website:   </a:t>
            </a:r>
            <a:r>
              <a:rPr lang="en-US" sz="2000" dirty="0" smtClean="0">
                <a:hlinkClick r:id="rId3"/>
              </a:rPr>
              <a:t>http://darktarget.gsfc.nasa.gov</a:t>
            </a:r>
            <a:endParaRPr lang="en-US" sz="2000" dirty="0" smtClean="0"/>
          </a:p>
          <a:p>
            <a:r>
              <a:rPr lang="en-US" sz="2000" dirty="0" smtClean="0"/>
              <a:t>MODIS product website:  </a:t>
            </a:r>
            <a:r>
              <a:rPr lang="en-US" sz="2000" dirty="0" smtClean="0">
                <a:hlinkClick r:id="rId4"/>
              </a:rPr>
              <a:t>http://modis-atmos.gsfc.nasa.gov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pic>
        <p:nvPicPr>
          <p:cNvPr id="7" name="Picture 6" descr="c6_land_validation_aqua_2003to201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38" y="3485453"/>
            <a:ext cx="6348324" cy="3372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1803" y="5514596"/>
            <a:ext cx="247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Land: EE = ±(0.05 + 15%)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842" y="4255845"/>
            <a:ext cx="1125820" cy="125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292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198438"/>
            <a:ext cx="8839200" cy="4563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MODIS on Terra and Aqua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7071" y="540676"/>
            <a:ext cx="6438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Validated AOD retrievals for both data sets</a:t>
            </a:r>
            <a:endParaRPr lang="en-US" sz="2800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943927" y="1083508"/>
            <a:ext cx="26002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Terra (10:</a:t>
            </a:r>
            <a:r>
              <a:rPr lang="en-US" dirty="0" smtClean="0">
                <a:solidFill>
                  <a:srgbClr val="FF0000"/>
                </a:solidFill>
              </a:rPr>
              <a:t>30, </a:t>
            </a:r>
            <a:r>
              <a:rPr lang="en-US" dirty="0">
                <a:solidFill>
                  <a:srgbClr val="FF0000"/>
                </a:solidFill>
              </a:rPr>
              <a:t>Descending)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460365" y="1083508"/>
            <a:ext cx="2464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3366FF"/>
                </a:solidFill>
              </a:rPr>
              <a:t>Aqua (13:</a:t>
            </a:r>
            <a:r>
              <a:rPr lang="en-US" dirty="0" smtClean="0">
                <a:solidFill>
                  <a:srgbClr val="3366FF"/>
                </a:solidFill>
              </a:rPr>
              <a:t>30, </a:t>
            </a:r>
            <a:r>
              <a:rPr lang="en-US" dirty="0">
                <a:solidFill>
                  <a:srgbClr val="3366FF"/>
                </a:solidFill>
              </a:rPr>
              <a:t>Ascending)</a:t>
            </a:r>
          </a:p>
        </p:txBody>
      </p:sp>
      <p:pic>
        <p:nvPicPr>
          <p:cNvPr id="15" name="Picture 5" descr="HAM.A2012203.MOD09.00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1429821"/>
            <a:ext cx="4165600" cy="26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HAM.A2012203.MYD09.00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40" y="1429821"/>
            <a:ext cx="4229100" cy="26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 rot="672312">
            <a:off x="2084177" y="1964015"/>
            <a:ext cx="342900" cy="1485900"/>
          </a:xfrm>
          <a:prstGeom prst="downArrow">
            <a:avLst>
              <a:gd name="adj1" fmla="val 50000"/>
              <a:gd name="adj2" fmla="val 72222"/>
            </a:avLst>
          </a:prstGeom>
          <a:solidFill>
            <a:srgbClr val="FF0000"/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20927688" flipV="1">
            <a:off x="6643476" y="1964015"/>
            <a:ext cx="342900" cy="1485900"/>
          </a:xfrm>
          <a:prstGeom prst="downArrow">
            <a:avLst>
              <a:gd name="adj1" fmla="val 50000"/>
              <a:gd name="adj2" fmla="val 72222"/>
            </a:avLst>
          </a:prstGeom>
          <a:solidFill>
            <a:srgbClr val="0000FF"/>
          </a:solidFill>
          <a:ln w="28575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672" y="4249600"/>
            <a:ext cx="90043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Same instrument hardware (optical design)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Same spatial and temporal sampling resolution</a:t>
            </a: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Same calibration/processing teams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Same aerosol retrieval algorithms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The two MODIS instruments are Identical twins</a:t>
            </a:r>
            <a:r>
              <a:rPr lang="en-US" sz="2800" dirty="0" smtClean="0">
                <a:solidFill>
                  <a:srgbClr val="FF0000"/>
                </a:solidFill>
              </a:rPr>
              <a:t>!              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       Do they observe the world in the same way?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95"/>
            <a:ext cx="8229600" cy="95560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Time series of MODIS-derived AOD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dirty="0" err="1" smtClean="0">
                <a:latin typeface="Symbol" charset="2"/>
                <a:cs typeface="Symbol" charset="2"/>
              </a:rPr>
              <a:t>Dt</a:t>
            </a:r>
            <a:r>
              <a:rPr lang="en-US" sz="3200" dirty="0" smtClean="0">
                <a:latin typeface="Symbol" charset="2"/>
                <a:cs typeface="Symbol" charset="2"/>
              </a:rPr>
              <a:t> = </a:t>
            </a:r>
            <a:r>
              <a:rPr lang="en-US" sz="3200" dirty="0" smtClean="0">
                <a:solidFill>
                  <a:srgbClr val="FF0000"/>
                </a:solidFill>
              </a:rPr>
              <a:t>Terra</a:t>
            </a:r>
            <a:r>
              <a:rPr lang="en-US" sz="3200" dirty="0" smtClean="0"/>
              <a:t> - </a:t>
            </a:r>
            <a:r>
              <a:rPr lang="en-US" sz="3200" dirty="0" smtClean="0">
                <a:solidFill>
                  <a:srgbClr val="3366FF"/>
                </a:solidFill>
              </a:rPr>
              <a:t>Aqua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pic>
        <p:nvPicPr>
          <p:cNvPr id="4" name="Picture 3" descr="TvsA_Figure1_annualmeans_C5C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696" y="1159565"/>
            <a:ext cx="2566504" cy="4784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478" y="6151217"/>
            <a:ext cx="6655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news:  Strong </a:t>
            </a:r>
            <a:r>
              <a:rPr lang="en-US" dirty="0" err="1" smtClean="0">
                <a:latin typeface="Symbol" charset="2"/>
                <a:cs typeface="Symbol" charset="2"/>
              </a:rPr>
              <a:t>Dt</a:t>
            </a:r>
            <a:r>
              <a:rPr lang="en-US" dirty="0" smtClean="0"/>
              <a:t>  negative “trending” is reduced in C6</a:t>
            </a:r>
          </a:p>
          <a:p>
            <a:r>
              <a:rPr lang="en-US" dirty="0" smtClean="0"/>
              <a:t>Bad news:  1) </a:t>
            </a:r>
            <a:r>
              <a:rPr lang="en-US" dirty="0" err="1" smtClean="0">
                <a:latin typeface="Symbol" charset="2"/>
                <a:cs typeface="Symbol" charset="2"/>
              </a:rPr>
              <a:t>Dt</a:t>
            </a:r>
            <a:r>
              <a:rPr lang="en-US" dirty="0" smtClean="0"/>
              <a:t> offset increases, and 2) there is now a positive trend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7800" y="21971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0186" y="4584700"/>
            <a:ext cx="85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759200" y="1159565"/>
            <a:ext cx="5245100" cy="4784641"/>
            <a:chOff x="3759200" y="1159565"/>
            <a:chExt cx="5245100" cy="4784641"/>
          </a:xfrm>
        </p:grpSpPr>
        <p:pic>
          <p:nvPicPr>
            <p:cNvPr id="6" name="Picture 5" descr="TvsA_Figure1_annualmeans_C5C6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54"/>
            <a:stretch/>
          </p:blipFill>
          <p:spPr>
            <a:xfrm>
              <a:off x="3759200" y="1159565"/>
              <a:ext cx="5245100" cy="4784641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7030778" y="1742380"/>
              <a:ext cx="1785245" cy="251911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030778" y="4203961"/>
              <a:ext cx="1785245" cy="172983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26875" y="2136196"/>
              <a:ext cx="1889148" cy="592834"/>
            </a:xfrm>
            <a:prstGeom prst="line">
              <a:avLst/>
            </a:prstGeom>
            <a:ln>
              <a:solidFill>
                <a:srgbClr val="00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926875" y="4376944"/>
              <a:ext cx="1889148" cy="207756"/>
            </a:xfrm>
            <a:prstGeom prst="line">
              <a:avLst/>
            </a:prstGeom>
            <a:ln>
              <a:solidFill>
                <a:srgbClr val="00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576532" y="4630866"/>
              <a:ext cx="4247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C000"/>
                  </a:solidFill>
                </a:rPr>
                <a:t>C5</a:t>
              </a:r>
            </a:p>
            <a:p>
              <a:r>
                <a:rPr lang="en-US" dirty="0" smtClean="0">
                  <a:solidFill>
                    <a:srgbClr val="FF6600"/>
                  </a:solidFill>
                </a:rPr>
                <a:t>C6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44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MODIS C6 (and calibration adjustments?)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122" y="914399"/>
            <a:ext cx="8319678" cy="524510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Trending issues reduced with C6 product, but: </a:t>
            </a:r>
            <a:endParaRPr lang="en-US" sz="2800" dirty="0"/>
          </a:p>
          <a:p>
            <a:pPr lvl="1"/>
            <a:r>
              <a:rPr lang="en-US" sz="2400" dirty="0" smtClean="0"/>
              <a:t>Still significant offsets (13%) and</a:t>
            </a:r>
            <a:endParaRPr lang="en-US" sz="2400" dirty="0"/>
          </a:p>
          <a:p>
            <a:pPr lvl="1"/>
            <a:r>
              <a:rPr lang="en-US" sz="2400" dirty="0" smtClean="0"/>
              <a:t>Still residual co-trending (&lt;0.01 / decade)</a:t>
            </a:r>
          </a:p>
          <a:p>
            <a:r>
              <a:rPr lang="en-US" sz="2800" dirty="0"/>
              <a:t>Why?  Sampling? diurnal cycles? Cloud masking</a:t>
            </a:r>
            <a:r>
              <a:rPr lang="en-US" sz="2800" dirty="0" smtClean="0"/>
              <a:t>?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dirty="0" smtClean="0"/>
              <a:t>Calibration?</a:t>
            </a:r>
          </a:p>
          <a:p>
            <a:pPr lvl="1"/>
            <a:r>
              <a:rPr lang="en-US" sz="2400" dirty="0" smtClean="0"/>
              <a:t>Test different options</a:t>
            </a:r>
          </a:p>
          <a:p>
            <a:pPr lvl="1"/>
            <a:r>
              <a:rPr lang="en-US" sz="2400" dirty="0" smtClean="0">
                <a:solidFill>
                  <a:srgbClr val="FF6600"/>
                </a:solidFill>
              </a:rPr>
              <a:t>“C6+” of Alexei </a:t>
            </a:r>
            <a:r>
              <a:rPr lang="en-US" sz="2400" dirty="0" err="1" smtClean="0">
                <a:solidFill>
                  <a:srgbClr val="FF6600"/>
                </a:solidFill>
              </a:rPr>
              <a:t>Lypustin</a:t>
            </a:r>
            <a:r>
              <a:rPr lang="en-US" sz="2400" dirty="0" smtClean="0">
                <a:solidFill>
                  <a:srgbClr val="FF6600"/>
                </a:solidFill>
              </a:rPr>
              <a:t> et al.,</a:t>
            </a:r>
          </a:p>
          <a:p>
            <a:pPr lvl="1"/>
            <a:r>
              <a:rPr lang="en-US" sz="2400" dirty="0" smtClean="0"/>
              <a:t>Ocean vicarious corrections</a:t>
            </a:r>
          </a:p>
          <a:p>
            <a:pPr lvl="1"/>
            <a:r>
              <a:rPr lang="en-US" sz="2400" dirty="0" smtClean="0"/>
              <a:t>Many others</a:t>
            </a:r>
          </a:p>
          <a:p>
            <a:pPr lvl="1"/>
            <a:r>
              <a:rPr lang="en-US" sz="2400" dirty="0" smtClean="0"/>
              <a:t>Me, playing on my own. </a:t>
            </a:r>
          </a:p>
          <a:p>
            <a:pPr lvl="1"/>
            <a:r>
              <a:rPr lang="en-US" sz="2400" dirty="0" smtClean="0"/>
              <a:t>Etc. </a:t>
            </a:r>
          </a:p>
          <a:p>
            <a:pPr lvl="1"/>
            <a:endParaRPr lang="en-US" sz="2400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Still working on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BD51-3785-41EB-A237-2934FC92D028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 descr="terra_minus_aqua_corrvsoper_histograms_june2013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12"/>
          <a:stretch/>
        </p:blipFill>
        <p:spPr>
          <a:xfrm>
            <a:off x="5209084" y="2936875"/>
            <a:ext cx="3477716" cy="358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1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18561</TotalTime>
  <Words>2535</Words>
  <Application>Microsoft Macintosh PowerPoint</Application>
  <PresentationFormat>On-screen Show (4:3)</PresentationFormat>
  <Paragraphs>394</Paragraphs>
  <Slides>32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Stitching a MODIS-VIIRS time series of aerosol properties using the Dark Target algorithm:   Status in 2016</vt:lpstr>
      <vt:lpstr>Aerosol from space as a climate record</vt:lpstr>
      <vt:lpstr>Outline</vt:lpstr>
      <vt:lpstr>Complicated TOA Signal: We want the AEROSOL</vt:lpstr>
      <vt:lpstr>Dark Target (DT) aerosol retrieval</vt:lpstr>
      <vt:lpstr>MODIS Collection 6 (10 km product):  “Validated since 2014”</vt:lpstr>
      <vt:lpstr>MODIS on Terra and Aqua</vt:lpstr>
      <vt:lpstr>Time series of MODIS-derived AOD  Dt = Terra - Aqua</vt:lpstr>
      <vt:lpstr>MODIS C6 (and calibration adjustments?)</vt:lpstr>
      <vt:lpstr>Beyond MODIS</vt:lpstr>
      <vt:lpstr>VIIRS versus MODIS</vt:lpstr>
      <vt:lpstr>To develop “continuity” Port the DT algorithm!</vt:lpstr>
      <vt:lpstr>Comparing to AERONET and calibration</vt:lpstr>
      <vt:lpstr>Calibration: Match files</vt:lpstr>
      <vt:lpstr>Calibration: Match files (2)</vt:lpstr>
      <vt:lpstr>Match files (3)</vt:lpstr>
      <vt:lpstr>Current status: DT-VIIRS vs DT-MODIS</vt:lpstr>
      <vt:lpstr>What is good enough for what?</vt:lpstr>
      <vt:lpstr>Loose ends</vt:lpstr>
      <vt:lpstr>Summary (MODIS VIIRS)</vt:lpstr>
      <vt:lpstr>DT retrieval: Improvements</vt:lpstr>
      <vt:lpstr>Improving coverage (1)</vt:lpstr>
      <vt:lpstr>Improving coverage (2)</vt:lpstr>
      <vt:lpstr>Characterizing / correcting urban surface bias</vt:lpstr>
      <vt:lpstr>Improving dust retrieval over ocean</vt:lpstr>
      <vt:lpstr>PowerPoint Presentation</vt:lpstr>
      <vt:lpstr>Correcting for reflectance enhanced by low clouds Guoyong Wen, Sasha Marshak, Tamas Varnai, Rob Levy</vt:lpstr>
      <vt:lpstr>DT retrieval: Fun stuff</vt:lpstr>
      <vt:lpstr>Using high-resolution to study aerosols near clouds</vt:lpstr>
      <vt:lpstr>PowerPoint Presentation</vt:lpstr>
      <vt:lpstr>DT: Geostationary? and diurnal cycles</vt:lpstr>
      <vt:lpstr>http://darktarget.gsfc.nasa.gov</vt:lpstr>
    </vt:vector>
  </TitlesOfParts>
  <Company>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Synergy of Atmospheric Aerosol Information: The importance of “getting it right”.</dc:title>
  <dc:creator>Robert Levy</dc:creator>
  <cp:lastModifiedBy>Robert Levy</cp:lastModifiedBy>
  <cp:revision>819</cp:revision>
  <dcterms:created xsi:type="dcterms:W3CDTF">2011-05-30T15:13:56Z</dcterms:created>
  <dcterms:modified xsi:type="dcterms:W3CDTF">2016-06-07T19:16:40Z</dcterms:modified>
</cp:coreProperties>
</file>