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335" r:id="rId4"/>
    <p:sldId id="336" r:id="rId5"/>
    <p:sldId id="370" r:id="rId6"/>
    <p:sldId id="386" r:id="rId7"/>
    <p:sldId id="394" r:id="rId8"/>
    <p:sldId id="395" r:id="rId9"/>
    <p:sldId id="389" r:id="rId10"/>
    <p:sldId id="396" r:id="rId11"/>
    <p:sldId id="392" r:id="rId12"/>
    <p:sldId id="377" r:id="rId13"/>
    <p:sldId id="373" r:id="rId14"/>
    <p:sldId id="388" r:id="rId15"/>
    <p:sldId id="379" r:id="rId16"/>
    <p:sldId id="378" r:id="rId17"/>
    <p:sldId id="369" r:id="rId18"/>
    <p:sldId id="393" r:id="rId19"/>
    <p:sldId id="391" r:id="rId20"/>
    <p:sldId id="390" r:id="rId21"/>
    <p:sldId id="381" r:id="rId22"/>
    <p:sldId id="383" r:id="rId23"/>
    <p:sldId id="354" r:id="rId24"/>
    <p:sldId id="375" r:id="rId25"/>
    <p:sldId id="316" r:id="rId26"/>
    <p:sldId id="397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 varScale="1">
        <p:scale>
          <a:sx n="136" d="100"/>
          <a:sy n="136" d="100"/>
        </p:scale>
        <p:origin x="-164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6C68FE-3712-E94B-8DD2-9275EAC333B3}" type="datetimeFigureOut">
              <a:rPr lang="en-US" smtClean="0"/>
              <a:pPr/>
              <a:t>6/13/16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3B41EB-F3BE-F946-A2E5-5C2AD547C3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469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743C49-9588-8346-87D6-819BDC511AE8}" type="slidenum">
              <a:rPr lang="en-US">
                <a:latin typeface="Arial" pitchFamily="-106" charset="0"/>
                <a:ea typeface="ＭＳ Ｐゴシック" pitchFamily="-106" charset="-128"/>
                <a:cs typeface="ＭＳ Ｐゴシック" pitchFamily="-106" charset="-128"/>
              </a:rPr>
              <a:pPr/>
              <a:t>3</a:t>
            </a:fld>
            <a:endParaRPr lang="en-US"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253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>
                <a:latin typeface="Arial" pitchFamily="-106" charset="0"/>
                <a:ea typeface="ＭＳ Ｐゴシック" pitchFamily="-106" charset="-128"/>
                <a:cs typeface="ＭＳ Ｐゴシック" pitchFamily="-106" charset="-128"/>
              </a:rPr>
              <a:t>Ignatov et al. note that the correlation can be either real or artificial</a:t>
            </a:r>
          </a:p>
          <a:p>
            <a:r>
              <a:rPr lang="en-US">
                <a:latin typeface="Arial" pitchFamily="-106" charset="0"/>
                <a:ea typeface="ＭＳ Ｐゴシック" pitchFamily="-106" charset="-128"/>
                <a:cs typeface="ＭＳ Ｐゴシック" pitchFamily="-106" charset="-128"/>
              </a:rPr>
              <a:t>Loeb and Manalo-Smith mentioned different meteorological conditions and RH</a:t>
            </a:r>
          </a:p>
          <a:p>
            <a:r>
              <a:rPr lang="en-US">
                <a:latin typeface="Arial" pitchFamily="-106" charset="0"/>
                <a:ea typeface="ＭＳ Ｐゴシック" pitchFamily="-106" charset="-128"/>
                <a:cs typeface="ＭＳ Ｐゴシック" pitchFamily="-106" charset="-128"/>
              </a:rPr>
              <a:t>Zhang et al. claim that artifacts like cloud contamination or adjacency effect result in 10-20% overestimation in monthly AOT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50B77D-763F-3547-B50D-37BA2D870B7B}" type="slidenum">
              <a:rPr lang="en-US">
                <a:latin typeface="Arial" pitchFamily="-106" charset="0"/>
                <a:ea typeface="ＭＳ Ｐゴシック" pitchFamily="-106" charset="-128"/>
                <a:cs typeface="ＭＳ Ｐゴシック" pitchFamily="-106" charset="-128"/>
              </a:rPr>
              <a:pPr/>
              <a:t>4</a:t>
            </a:fld>
            <a:endParaRPr lang="en-US"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457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dirty="0" smtClean="0">
                <a:latin typeface="Arial" pitchFamily="-106" charset="0"/>
                <a:ea typeface="ＭＳ Ｐゴシック" pitchFamily="-106" charset="-128"/>
                <a:cs typeface="ＭＳ Ｐゴシック" pitchFamily="-106" charset="-128"/>
              </a:rPr>
              <a:t>Also different</a:t>
            </a:r>
            <a:r>
              <a:rPr lang="en-US" baseline="0" dirty="0" smtClean="0">
                <a:latin typeface="Arial" pitchFamily="-106" charset="0"/>
                <a:ea typeface="ＭＳ Ｐゴシック" pitchFamily="-106" charset="-128"/>
                <a:cs typeface="ＭＳ Ｐゴシック" pitchFamily="-106" charset="-128"/>
              </a:rPr>
              <a:t> meteorology</a:t>
            </a:r>
          </a:p>
          <a:p>
            <a:r>
              <a:rPr lang="en-US" baseline="0" dirty="0" smtClean="0">
                <a:latin typeface="Arial" pitchFamily="-106" charset="0"/>
                <a:ea typeface="ＭＳ Ｐゴシック" pitchFamily="-106" charset="-128"/>
                <a:cs typeface="ＭＳ Ｐゴシック" pitchFamily="-106" charset="-128"/>
              </a:rPr>
              <a:t>Instrumental issues</a:t>
            </a:r>
            <a:endParaRPr lang="en-US" dirty="0"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3AAC6-6374-0C46-B65D-2BE89779BAA5}" type="datetimeFigureOut">
              <a:rPr lang="en-US" smtClean="0"/>
              <a:pPr/>
              <a:t>6/13/16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D0F89-E009-B34D-AF67-B4D84B4812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3AAC6-6374-0C46-B65D-2BE89779BAA5}" type="datetimeFigureOut">
              <a:rPr lang="en-US" smtClean="0"/>
              <a:pPr/>
              <a:t>6/13/16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D0F89-E009-B34D-AF67-B4D84B4812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3AAC6-6374-0C46-B65D-2BE89779BAA5}" type="datetimeFigureOut">
              <a:rPr lang="en-US" smtClean="0"/>
              <a:pPr/>
              <a:t>6/13/16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D0F89-E009-B34D-AF67-B4D84B4812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3AAC6-6374-0C46-B65D-2BE89779BAA5}" type="datetimeFigureOut">
              <a:rPr lang="en-US" smtClean="0"/>
              <a:pPr/>
              <a:t>6/13/16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D0F89-E009-B34D-AF67-B4D84B4812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3AAC6-6374-0C46-B65D-2BE89779BAA5}" type="datetimeFigureOut">
              <a:rPr lang="en-US" smtClean="0"/>
              <a:pPr/>
              <a:t>6/13/16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D0F89-E009-B34D-AF67-B4D84B4812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3AAC6-6374-0C46-B65D-2BE89779BAA5}" type="datetimeFigureOut">
              <a:rPr lang="en-US" smtClean="0"/>
              <a:pPr/>
              <a:t>6/13/16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D0F89-E009-B34D-AF67-B4D84B4812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3AAC6-6374-0C46-B65D-2BE89779BAA5}" type="datetimeFigureOut">
              <a:rPr lang="en-US" smtClean="0"/>
              <a:pPr/>
              <a:t>6/13/16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D0F89-E009-B34D-AF67-B4D84B4812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3AAC6-6374-0C46-B65D-2BE89779BAA5}" type="datetimeFigureOut">
              <a:rPr lang="en-US" smtClean="0"/>
              <a:pPr/>
              <a:t>6/13/16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D0F89-E009-B34D-AF67-B4D84B4812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3AAC6-6374-0C46-B65D-2BE89779BAA5}" type="datetimeFigureOut">
              <a:rPr lang="en-US" smtClean="0"/>
              <a:pPr/>
              <a:t>6/13/16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D0F89-E009-B34D-AF67-B4D84B4812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3AAC6-6374-0C46-B65D-2BE89779BAA5}" type="datetimeFigureOut">
              <a:rPr lang="en-US" smtClean="0"/>
              <a:pPr/>
              <a:t>6/13/16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D0F89-E009-B34D-AF67-B4D84B4812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3AAC6-6374-0C46-B65D-2BE89779BAA5}" type="datetimeFigureOut">
              <a:rPr lang="en-US" smtClean="0"/>
              <a:pPr/>
              <a:t>6/13/16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D0F89-E009-B34D-AF67-B4D84B4812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23AAC6-6374-0C46-B65D-2BE89779BAA5}" type="datetimeFigureOut">
              <a:rPr lang="en-US" smtClean="0"/>
              <a:pPr/>
              <a:t>6/13/16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2D0F89-E009-B34D-AF67-B4D84B48125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Relationship Id="rId3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emf"/><Relationship Id="rId3" Type="http://schemas.openxmlformats.org/officeDocument/2006/relationships/image" Target="../media/image20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image" Target="../media/image36.png"/><Relationship Id="rId6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5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7353" y="362870"/>
            <a:ext cx="8640491" cy="2278268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latin typeface="Comic Sans MS"/>
                <a:cs typeface="Comic Sans MS"/>
              </a:rPr>
              <a:t>MODIS </a:t>
            </a:r>
            <a:r>
              <a:rPr lang="en-US" sz="3600" b="1" dirty="0">
                <a:latin typeface="Comic Sans MS"/>
                <a:cs typeface="Comic Sans MS"/>
              </a:rPr>
              <a:t>and CALIPSO observations of aerosol properties in partly cloudy conditions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46476" y="3886200"/>
            <a:ext cx="6018749" cy="1036578"/>
          </a:xfrm>
        </p:spPr>
        <p:txBody>
          <a:bodyPr>
            <a:normAutofit/>
          </a:bodyPr>
          <a:lstStyle/>
          <a:p>
            <a:pPr marL="514350" indent="-514350">
              <a:buAutoNum type="alphaUcPeriod"/>
            </a:pPr>
            <a:r>
              <a:rPr lang="en-US" sz="2800" dirty="0" smtClean="0">
                <a:latin typeface="Comic Sans MS"/>
                <a:cs typeface="Comic Sans MS"/>
              </a:rPr>
              <a:t>Marshak (NASA GSFC),</a:t>
            </a:r>
          </a:p>
          <a:p>
            <a:pPr marL="514350" indent="-514350"/>
            <a:r>
              <a:rPr lang="en-US" sz="2400" dirty="0" smtClean="0">
                <a:latin typeface="Comic Sans MS"/>
                <a:cs typeface="Comic Sans MS"/>
              </a:rPr>
              <a:t>T. Varnai (JCET), and W. Yang (GESTAR)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4526" y="2560253"/>
            <a:ext cx="79310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Comic Sans MS"/>
                <a:cs typeface="Comic Sans MS"/>
              </a:rPr>
              <a:t>What’s about correlation between CF and particle size?</a:t>
            </a:r>
            <a:endParaRPr lang="en-US" sz="4000" b="1" dirty="0" smtClean="0">
              <a:latin typeface="Comic Sans MS"/>
              <a:cs typeface="Comic Sans MS"/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2524640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83541" y="1007112"/>
            <a:ext cx="5420269" cy="39275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5075" y="5374379"/>
            <a:ext cx="873197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>
              <a:latin typeface="Comic Sans MS"/>
              <a:cs typeface="Comic Sans MS"/>
            </a:endParaRPr>
          </a:p>
          <a:p>
            <a:pPr algn="ctr"/>
            <a:r>
              <a:rPr lang="en-US" dirty="0" smtClean="0">
                <a:latin typeface="Comic Sans MS"/>
                <a:cs typeface="Comic Sans MS"/>
              </a:rPr>
              <a:t>Global </a:t>
            </a:r>
            <a:r>
              <a:rPr lang="en-US" dirty="0">
                <a:latin typeface="Comic Sans MS"/>
                <a:cs typeface="Comic Sans MS"/>
              </a:rPr>
              <a:t>statistics included both positive and negative </a:t>
            </a:r>
            <a:r>
              <a:rPr lang="en-US" dirty="0" smtClean="0">
                <a:latin typeface="Comic Sans MS"/>
                <a:cs typeface="Comic Sans MS"/>
              </a:rPr>
              <a:t>trends.  The paper said </a:t>
            </a:r>
            <a:r>
              <a:rPr lang="en-US" dirty="0">
                <a:latin typeface="Comic Sans MS"/>
                <a:cs typeface="Comic Sans MS"/>
              </a:rPr>
              <a:t>that </a:t>
            </a:r>
            <a:r>
              <a:rPr lang="en-US" dirty="0" smtClean="0">
                <a:latin typeface="Comic Sans MS"/>
                <a:cs typeface="Comic Sans MS"/>
              </a:rPr>
              <a:t>the reasons </a:t>
            </a:r>
            <a:r>
              <a:rPr lang="en-US" dirty="0">
                <a:latin typeface="Comic Sans MS"/>
                <a:cs typeface="Comic Sans MS"/>
              </a:rPr>
              <a:t>for positive trends were unclear, perhaps </a:t>
            </a:r>
            <a:r>
              <a:rPr lang="en-US" dirty="0" smtClean="0">
                <a:latin typeface="Comic Sans MS"/>
                <a:cs typeface="Comic Sans MS"/>
              </a:rPr>
              <a:t>caused by artifacts</a:t>
            </a:r>
            <a:r>
              <a:rPr lang="en-US" dirty="0">
                <a:latin typeface="Comic Sans MS"/>
                <a:cs typeface="Comic Sans MS"/>
              </a:rPr>
              <a:t>. </a:t>
            </a:r>
          </a:p>
          <a:p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453221" y="120821"/>
            <a:ext cx="835188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Comic Sans MS"/>
                <a:cs typeface="Comic Sans MS"/>
              </a:rPr>
              <a:t>Cloud Fraction vs. Angstrom Exponent</a:t>
            </a:r>
            <a:endParaRPr lang="en-US" sz="2400" b="1" dirty="0" smtClean="0">
              <a:latin typeface="Comic Sans MS"/>
              <a:cs typeface="Comic Sans MS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5269348" y="5069579"/>
            <a:ext cx="22923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latin typeface="Comic Sans MS" pitchFamily="-106" charset="0"/>
              </a:rPr>
              <a:t>from </a:t>
            </a:r>
            <a:r>
              <a:rPr lang="en-US" sz="1400" dirty="0" err="1">
                <a:latin typeface="Comic Sans MS" pitchFamily="-106" charset="0"/>
              </a:rPr>
              <a:t>Ignatov</a:t>
            </a:r>
            <a:r>
              <a:rPr lang="en-US" sz="1400" dirty="0">
                <a:latin typeface="Comic Sans MS" pitchFamily="-106" charset="0"/>
              </a:rPr>
              <a:t> et al., 2005</a:t>
            </a:r>
          </a:p>
        </p:txBody>
      </p:sp>
    </p:spTree>
    <p:extLst>
      <p:ext uri="{BB962C8B-B14F-4D97-AF65-F5344CB8AC3E}">
        <p14:creationId xmlns:p14="http://schemas.microsoft.com/office/powerpoint/2010/main" val="38093289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96057" y="27915"/>
            <a:ext cx="6782785" cy="1837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Comic Sans MS"/>
                <a:cs typeface="Comic Sans MS"/>
              </a:rPr>
              <a:t>MODIS (ocean product): </a:t>
            </a:r>
          </a:p>
          <a:p>
            <a:pPr algn="ctr"/>
            <a:r>
              <a:rPr lang="en-US" sz="3200" b="1" dirty="0" smtClean="0">
                <a:latin typeface="Comic Sans MS"/>
                <a:cs typeface="Comic Sans MS"/>
              </a:rPr>
              <a:t>South of UK</a:t>
            </a:r>
          </a:p>
          <a:p>
            <a:pPr algn="ctr"/>
            <a:r>
              <a:rPr lang="en-US" sz="3200" b="1" dirty="0" smtClean="0">
                <a:latin typeface="Comic Sans MS"/>
                <a:cs typeface="Comic Sans MS"/>
              </a:rPr>
              <a:t>Angstrom Exponent</a:t>
            </a:r>
            <a:endParaRPr lang="en-US" sz="3200" dirty="0" smtClean="0">
              <a:latin typeface="Comic Sans MS"/>
              <a:cs typeface="Comic Sans MS"/>
            </a:endParaRPr>
          </a:p>
          <a:p>
            <a:pPr algn="ctr"/>
            <a:endParaRPr lang="en-US" dirty="0"/>
          </a:p>
        </p:txBody>
      </p:sp>
      <p:pic>
        <p:nvPicPr>
          <p:cNvPr id="3" name="Picture 2" descr="MODIS_Angstrom_vs_CF_3&amp;6k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841" y="1577832"/>
            <a:ext cx="5521477" cy="4635001"/>
          </a:xfrm>
          <a:prstGeom prst="rect">
            <a:avLst/>
          </a:prstGeom>
        </p:spPr>
      </p:pic>
      <p:pic>
        <p:nvPicPr>
          <p:cNvPr id="5" name="Picture 4" descr="map3regions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5318" y="-10988"/>
            <a:ext cx="1858682" cy="18762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42385" y="6212833"/>
            <a:ext cx="265238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omic Sans MS"/>
                <a:cs typeface="Comic Sans MS"/>
              </a:rPr>
              <a:t>- AE(</a:t>
            </a:r>
            <a:r>
              <a:rPr lang="en-US" sz="1600" dirty="0">
                <a:latin typeface="Comic Sans MS"/>
                <a:cs typeface="Comic Sans MS"/>
              </a:rPr>
              <a:t>3</a:t>
            </a:r>
            <a:r>
              <a:rPr lang="en-US" sz="1600" dirty="0" smtClean="0">
                <a:latin typeface="Comic Sans MS"/>
                <a:cs typeface="Comic Sans MS"/>
              </a:rPr>
              <a:t>km) &lt; AE (6km)</a:t>
            </a:r>
          </a:p>
          <a:p>
            <a:r>
              <a:rPr lang="en-US" sz="1600" dirty="0" smtClean="0">
                <a:solidFill>
                  <a:srgbClr val="0000FF"/>
                </a:solidFill>
                <a:latin typeface="Comic Sans MS"/>
                <a:cs typeface="Comic Sans MS"/>
              </a:rPr>
              <a:t>- AE(CF=0.5) &gt; AE(CF=0.1</a:t>
            </a:r>
            <a:r>
              <a:rPr lang="en-US" sz="1600" dirty="0" smtClean="0">
                <a:solidFill>
                  <a:srgbClr val="0000FF"/>
                </a:solidFill>
              </a:rPr>
              <a:t>)</a:t>
            </a:r>
            <a:endParaRPr lang="en-US" sz="1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9445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44780" y="1013550"/>
            <a:ext cx="3975100" cy="46406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59580" y="922126"/>
            <a:ext cx="3975100" cy="469393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2691080" y="840857"/>
            <a:ext cx="0" cy="443653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826547" y="840857"/>
            <a:ext cx="0" cy="443653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797414" y="840857"/>
            <a:ext cx="0" cy="443653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932880" y="849324"/>
            <a:ext cx="0" cy="443653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425313" y="3296190"/>
            <a:ext cx="734906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425313" y="3482456"/>
            <a:ext cx="734906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2636046" y="3427423"/>
            <a:ext cx="110067" cy="110066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877846" y="3241157"/>
            <a:ext cx="110067" cy="110066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/>
          <p:cNvCxnSpPr>
            <a:cxnSpLocks noChangeAspect="1"/>
          </p:cNvCxnSpPr>
          <p:nvPr/>
        </p:nvCxnSpPr>
        <p:spPr>
          <a:xfrm flipV="1">
            <a:off x="6797414" y="3301726"/>
            <a:ext cx="139504" cy="175426"/>
          </a:xfrm>
          <a:prstGeom prst="straightConnector1">
            <a:avLst/>
          </a:prstGeom>
          <a:ln w="38100">
            <a:solidFill>
              <a:srgbClr val="FFFF00"/>
            </a:solidFill>
            <a:tailEnd type="arrow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cxnSpLocks noChangeAspect="1"/>
          </p:cNvCxnSpPr>
          <p:nvPr/>
        </p:nvCxnSpPr>
        <p:spPr>
          <a:xfrm flipV="1">
            <a:off x="2691080" y="3301726"/>
            <a:ext cx="139504" cy="175426"/>
          </a:xfrm>
          <a:prstGeom prst="straightConnector1">
            <a:avLst/>
          </a:prstGeom>
          <a:ln w="38100">
            <a:solidFill>
              <a:srgbClr val="FFFF00"/>
            </a:solidFill>
            <a:tailEnd type="arrow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6046" y="5616056"/>
            <a:ext cx="3911600" cy="9525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295446" y="1052291"/>
            <a:ext cx="138210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FFFF"/>
                </a:solidFill>
              </a:rPr>
              <a:t>Low CF</a:t>
            </a:r>
            <a:endParaRPr lang="en-US" sz="3200" b="1" dirty="0">
              <a:solidFill>
                <a:srgbClr val="FFFF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47646" y="1014191"/>
            <a:ext cx="144342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FFFF"/>
                </a:solidFill>
              </a:rPr>
              <a:t>High CF</a:t>
            </a:r>
            <a:endParaRPr lang="en-US" sz="3200" b="1" dirty="0">
              <a:solidFill>
                <a:srgbClr val="FFFFFF"/>
              </a:solidFill>
            </a:endParaRPr>
          </a:p>
        </p:txBody>
      </p:sp>
      <p:sp>
        <p:nvSpPr>
          <p:cNvPr id="21" name="Rectangle 2"/>
          <p:cNvSpPr txBox="1">
            <a:spLocks noChangeArrowheads="1"/>
          </p:cNvSpPr>
          <p:nvPr/>
        </p:nvSpPr>
        <p:spPr>
          <a:xfrm>
            <a:off x="685800" y="152400"/>
            <a:ext cx="8001000" cy="701429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latin typeface="Comic Sans MS" pitchFamily="-106" charset="0"/>
              </a:rPr>
              <a:t>CALIPSO: Azores area</a:t>
            </a:r>
            <a:endParaRPr lang="en-US" sz="2800" dirty="0">
              <a:latin typeface="Comic Sans MS" pitchFamily="-10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7337" y="5780782"/>
            <a:ext cx="188003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CF &lt; 0.2</a:t>
            </a:r>
          </a:p>
          <a:p>
            <a:r>
              <a:rPr lang="en-US" sz="2800" b="1" dirty="0" smtClean="0"/>
              <a:t>N</a:t>
            </a:r>
            <a:r>
              <a:rPr lang="en-US" sz="2800" b="1" baseline="-25000" dirty="0" smtClean="0"/>
              <a:t>s</a:t>
            </a:r>
            <a:r>
              <a:rPr lang="en-US" sz="2800" b="1" dirty="0" smtClean="0"/>
              <a:t>=123,564</a:t>
            </a:r>
            <a:endParaRPr lang="en-US" sz="28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7091875" y="5791200"/>
            <a:ext cx="188003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CF &gt; 0.2</a:t>
            </a:r>
          </a:p>
          <a:p>
            <a:r>
              <a:rPr lang="en-US" sz="2800" b="1" dirty="0"/>
              <a:t>N</a:t>
            </a:r>
            <a:r>
              <a:rPr lang="en-US" sz="2800" b="1" baseline="-25000" dirty="0"/>
              <a:t>s</a:t>
            </a:r>
            <a:r>
              <a:rPr lang="en-US" sz="2800" b="1" dirty="0"/>
              <a:t>=</a:t>
            </a:r>
            <a:r>
              <a:rPr lang="en-US" sz="2800" b="1" dirty="0" smtClean="0"/>
              <a:t>122,916</a:t>
            </a:r>
            <a:endParaRPr lang="en-US" sz="2800" b="1" dirty="0"/>
          </a:p>
          <a:p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0416935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3021" y="1550504"/>
            <a:ext cx="3728718" cy="432495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196" y="1839401"/>
            <a:ext cx="4107180" cy="40360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3318" y="120821"/>
            <a:ext cx="8351885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Comic Sans MS"/>
                <a:cs typeface="Comic Sans MS"/>
              </a:rPr>
              <a:t>CALIPSO</a:t>
            </a:r>
          </a:p>
          <a:p>
            <a:pPr algn="ctr"/>
            <a:r>
              <a:rPr lang="en-US" sz="2400" b="1" dirty="0" smtClean="0">
                <a:latin typeface="Comic Sans MS"/>
                <a:cs typeface="Comic Sans MS"/>
              </a:rPr>
              <a:t>(around the Azores)</a:t>
            </a:r>
            <a:endParaRPr lang="en-US" sz="2400" dirty="0" smtClean="0">
              <a:latin typeface="Comic Sans MS"/>
              <a:cs typeface="Comic Sans MS"/>
            </a:endParaRPr>
          </a:p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926018" y="6027392"/>
            <a:ext cx="413777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omic Sans MS"/>
                <a:cs typeface="Comic Sans MS"/>
              </a:rPr>
              <a:t>- </a:t>
            </a:r>
            <a:r>
              <a:rPr lang="en-US" sz="1600" dirty="0" err="1" smtClean="0">
                <a:latin typeface="Comic Sans MS"/>
                <a:cs typeface="Comic Sans MS"/>
              </a:rPr>
              <a:t>ColorRatio</a:t>
            </a:r>
            <a:r>
              <a:rPr lang="en-US" sz="1600" dirty="0" smtClean="0">
                <a:latin typeface="Comic Sans MS"/>
                <a:cs typeface="Comic Sans MS"/>
              </a:rPr>
              <a:t>(1km) &gt; </a:t>
            </a:r>
            <a:r>
              <a:rPr lang="en-US" sz="1600" dirty="0" err="1" smtClean="0">
                <a:latin typeface="Comic Sans MS"/>
                <a:cs typeface="Comic Sans MS"/>
              </a:rPr>
              <a:t>ColorRatio</a:t>
            </a:r>
            <a:r>
              <a:rPr lang="en-US" sz="1600" dirty="0" smtClean="0">
                <a:latin typeface="Comic Sans MS"/>
                <a:cs typeface="Comic Sans MS"/>
              </a:rPr>
              <a:t>(5km)</a:t>
            </a:r>
          </a:p>
          <a:p>
            <a:r>
              <a:rPr lang="en-US" sz="1600" dirty="0" smtClean="0">
                <a:solidFill>
                  <a:srgbClr val="0000FF"/>
                </a:solidFill>
                <a:latin typeface="Comic Sans MS"/>
                <a:cs typeface="Comic Sans MS"/>
              </a:rPr>
              <a:t>- </a:t>
            </a:r>
            <a:r>
              <a:rPr lang="en-US" sz="1600" dirty="0" err="1" smtClean="0">
                <a:latin typeface="Comic Sans MS"/>
                <a:cs typeface="Comic Sans MS"/>
              </a:rPr>
              <a:t>ColorRatio</a:t>
            </a:r>
            <a:r>
              <a:rPr lang="en-US" sz="1600" dirty="0" smtClean="0">
                <a:latin typeface="Comic Sans MS"/>
                <a:cs typeface="Comic Sans MS"/>
              </a:rPr>
              <a:t>(CF=0.5) &gt; </a:t>
            </a:r>
            <a:r>
              <a:rPr lang="en-US" sz="1600" dirty="0" err="1">
                <a:latin typeface="Comic Sans MS"/>
                <a:cs typeface="Comic Sans MS"/>
              </a:rPr>
              <a:t>ColorRatio</a:t>
            </a:r>
            <a:r>
              <a:rPr lang="en-US" sz="1600" dirty="0">
                <a:latin typeface="Comic Sans MS"/>
                <a:cs typeface="Comic Sans MS"/>
              </a:rPr>
              <a:t> </a:t>
            </a:r>
            <a:r>
              <a:rPr lang="en-US" sz="1600" dirty="0" smtClean="0">
                <a:latin typeface="Comic Sans MS"/>
                <a:cs typeface="Comic Sans MS"/>
              </a:rPr>
              <a:t>(CF=0.1</a:t>
            </a:r>
            <a:r>
              <a:rPr lang="en-US" sz="1600" dirty="0" smtClean="0"/>
              <a:t>)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989262" y="1403562"/>
            <a:ext cx="33620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Total number of samples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893790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16176" y="214431"/>
            <a:ext cx="585709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MODIS Angstrom Exponent </a:t>
            </a:r>
            <a:endParaRPr lang="en-US" sz="3200" b="1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9919" y="799207"/>
            <a:ext cx="4677766" cy="464719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7520" y="5276039"/>
            <a:ext cx="8739458" cy="1521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600" b="1" dirty="0" smtClean="0">
                <a:solidFill>
                  <a:schemeClr val="tx2"/>
                </a:solidFill>
                <a:latin typeface="Comic Sans MS"/>
                <a:cs typeface="Comic Sans MS"/>
              </a:rPr>
              <a:t>T</a:t>
            </a:r>
            <a:r>
              <a:rPr lang="en-US" sz="1600" dirty="0" smtClean="0">
                <a:latin typeface="Comic Sans MS"/>
                <a:cs typeface="Comic Sans MS"/>
              </a:rPr>
              <a:t>he same MODIS behavior occurs in all three MODIS products: </a:t>
            </a:r>
          </a:p>
          <a:p>
            <a:pPr marL="514350" indent="-514350">
              <a:lnSpc>
                <a:spcPct val="130000"/>
              </a:lnSpc>
              <a:buAutoNum type="romanLcParenBoth"/>
            </a:pPr>
            <a:r>
              <a:rPr lang="en-US" sz="1400" dirty="0" smtClean="0">
                <a:latin typeface="Comic Sans MS"/>
                <a:cs typeface="Comic Sans MS"/>
              </a:rPr>
              <a:t>the ocean color, </a:t>
            </a:r>
          </a:p>
          <a:p>
            <a:pPr marL="514350" indent="-514350">
              <a:lnSpc>
                <a:spcPct val="130000"/>
              </a:lnSpc>
              <a:buAutoNum type="romanLcParenBoth"/>
            </a:pPr>
            <a:r>
              <a:rPr lang="en-US" sz="1400" dirty="0" smtClean="0">
                <a:latin typeface="Comic Sans MS"/>
                <a:cs typeface="Comic Sans MS"/>
              </a:rPr>
              <a:t>the dark target</a:t>
            </a:r>
          </a:p>
          <a:p>
            <a:pPr marL="514350" indent="-514350">
              <a:lnSpc>
                <a:spcPct val="130000"/>
              </a:lnSpc>
              <a:buAutoNum type="romanLcParenBoth"/>
            </a:pPr>
            <a:r>
              <a:rPr lang="en-US" sz="1400" dirty="0" smtClean="0">
                <a:latin typeface="Comic Sans MS"/>
                <a:cs typeface="Comic Sans MS"/>
              </a:rPr>
              <a:t>the deep blue </a:t>
            </a:r>
          </a:p>
          <a:p>
            <a:pPr>
              <a:lnSpc>
                <a:spcPct val="130000"/>
              </a:lnSpc>
            </a:pPr>
            <a:r>
              <a:rPr lang="en-US" sz="1400" dirty="0" smtClean="0">
                <a:latin typeface="Comic Sans MS"/>
                <a:cs typeface="Comic Sans MS"/>
              </a:rPr>
              <a:t>though they use dif. wavelengths, </a:t>
            </a:r>
            <a:r>
              <a:rPr lang="en-US" sz="1400" dirty="0">
                <a:latin typeface="Comic Sans MS"/>
                <a:cs typeface="Comic Sans MS"/>
              </a:rPr>
              <a:t>cloud masks, data selection methods, and </a:t>
            </a:r>
            <a:r>
              <a:rPr lang="en-US" sz="1400" dirty="0" smtClean="0">
                <a:latin typeface="Comic Sans MS"/>
                <a:cs typeface="Comic Sans MS"/>
              </a:rPr>
              <a:t>algorithms.</a:t>
            </a:r>
            <a:endParaRPr lang="en-US" sz="14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6186225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69021" y="70665"/>
            <a:ext cx="564316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Aerosol size vs. CF in </a:t>
            </a:r>
          </a:p>
          <a:p>
            <a:pPr algn="ctr"/>
            <a:r>
              <a:rPr lang="en-US" sz="2800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MODIS and CALIPSO products</a:t>
            </a:r>
            <a:endParaRPr lang="en-US" sz="2800" b="1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165479"/>
            <a:ext cx="89424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Why does particle size decrease with CF for MODIS even though it increases for CALIOP?</a:t>
            </a:r>
          </a:p>
        </p:txBody>
      </p:sp>
      <p:pic>
        <p:nvPicPr>
          <p:cNvPr id="7" name="Picture 6" descr="Screen Shot 2016-02-25 at 5.04.28 PM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282" y="2056616"/>
            <a:ext cx="3538495" cy="3403170"/>
          </a:xfrm>
          <a:prstGeom prst="rect">
            <a:avLst/>
          </a:prstGeom>
        </p:spPr>
      </p:pic>
      <p:pic>
        <p:nvPicPr>
          <p:cNvPr id="8" name="Picture 7" descr="Screen Shot 2016-02-25 at 5.07.10 PM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268" y="2056615"/>
            <a:ext cx="3912867" cy="347810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869021" y="1477082"/>
            <a:ext cx="535675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400" b="1" dirty="0" smtClean="0">
                <a:solidFill>
                  <a:schemeClr val="tx2"/>
                </a:solidFill>
              </a:rPr>
              <a:t>CALIOP                                                MODIS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0242" y="5499559"/>
            <a:ext cx="21949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latin typeface="Comic Sans MS"/>
                <a:cs typeface="Comic Sans MS"/>
              </a:rPr>
              <a:t>Fig. 3d in Yang et al. (2014)</a:t>
            </a:r>
            <a:endParaRPr lang="en-US" sz="1200" i="1" dirty="0">
              <a:latin typeface="Comic Sans MS"/>
              <a:cs typeface="Comic Sans M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38804" y="5459786"/>
            <a:ext cx="2847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latin typeface="Comic Sans MS"/>
                <a:cs typeface="Comic Sans MS"/>
              </a:rPr>
              <a:t>Fig. 4c in </a:t>
            </a:r>
            <a:r>
              <a:rPr lang="en-US" sz="1200" i="1" dirty="0" err="1" smtClean="0">
                <a:latin typeface="Comic Sans MS"/>
                <a:cs typeface="Comic Sans MS"/>
              </a:rPr>
              <a:t>Várnai</a:t>
            </a:r>
            <a:r>
              <a:rPr lang="en-US" sz="1200" i="1" dirty="0" smtClean="0">
                <a:latin typeface="Comic Sans MS"/>
                <a:cs typeface="Comic Sans MS"/>
              </a:rPr>
              <a:t> and </a:t>
            </a:r>
            <a:r>
              <a:rPr lang="en-US" sz="1200" i="1" dirty="0" err="1" smtClean="0">
                <a:latin typeface="Comic Sans MS"/>
                <a:cs typeface="Comic Sans MS"/>
              </a:rPr>
              <a:t>Marshak</a:t>
            </a:r>
            <a:r>
              <a:rPr lang="en-US" sz="1200" i="1" dirty="0" smtClean="0">
                <a:latin typeface="Comic Sans MS"/>
                <a:cs typeface="Comic Sans MS"/>
              </a:rPr>
              <a:t> (2015)</a:t>
            </a:r>
            <a:endParaRPr lang="en-US" sz="1200" i="1" dirty="0">
              <a:latin typeface="Comic Sans MS"/>
              <a:cs typeface="Comic Sans MS"/>
            </a:endParaRPr>
          </a:p>
        </p:txBody>
      </p:sp>
      <p:pic>
        <p:nvPicPr>
          <p:cNvPr id="2" name="Picture 1" descr="Screen Shot 2016-02-27 at 4.08.18 PM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6519" y="1672254"/>
            <a:ext cx="753759" cy="887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5777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6057" y="232252"/>
            <a:ext cx="835188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Comic Sans MS"/>
                <a:cs typeface="Comic Sans MS"/>
              </a:rPr>
              <a:t>MODIS Level 3 data</a:t>
            </a:r>
            <a:endParaRPr lang="en-US" sz="3200" dirty="0" smtClean="0">
              <a:latin typeface="Comic Sans MS"/>
              <a:cs typeface="Comic Sans MS"/>
            </a:endParaRPr>
          </a:p>
          <a:p>
            <a:pPr algn="ctr"/>
            <a:endParaRPr lang="en-US" dirty="0"/>
          </a:p>
        </p:txBody>
      </p:sp>
      <p:pic>
        <p:nvPicPr>
          <p:cNvPr id="6" name="Picture 5" descr="seasonal_cf_ang.pdf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584" t="4506" r="7139" b="24492"/>
          <a:stretch/>
        </p:blipFill>
        <p:spPr>
          <a:xfrm>
            <a:off x="529071" y="1135209"/>
            <a:ext cx="8061893" cy="50940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71214" y="6290638"/>
            <a:ext cx="7100922" cy="4411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dirty="0" smtClean="0">
                <a:latin typeface="Comic Sans MS"/>
                <a:cs typeface="Comic Sans MS"/>
              </a:rPr>
              <a:t>Positive correlation between CF &amp; AE is widespread though not universal </a:t>
            </a:r>
          </a:p>
        </p:txBody>
      </p:sp>
    </p:spTree>
    <p:extLst>
      <p:ext uri="{BB962C8B-B14F-4D97-AF65-F5344CB8AC3E}">
        <p14:creationId xmlns:p14="http://schemas.microsoft.com/office/powerpoint/2010/main" val="2941442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52912" y="2560253"/>
            <a:ext cx="733265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Comic Sans MS"/>
                <a:cs typeface="Comic Sans MS"/>
              </a:rPr>
              <a:t>What’s about ground-based measurements?</a:t>
            </a:r>
          </a:p>
          <a:p>
            <a:pPr algn="ctr"/>
            <a:endParaRPr lang="en-US" sz="4000" b="1" dirty="0" smtClean="0">
              <a:latin typeface="Comic Sans MS"/>
              <a:cs typeface="Comic Sans MS"/>
            </a:endParaRPr>
          </a:p>
          <a:p>
            <a:pPr algn="ctr"/>
            <a:r>
              <a:rPr lang="en-US" sz="4000" b="1" dirty="0" smtClean="0">
                <a:latin typeface="Comic Sans MS"/>
                <a:cs typeface="Comic Sans MS"/>
                <a:sym typeface="Wingdings"/>
              </a:rPr>
              <a:t>AERONET during DRAGON</a:t>
            </a:r>
          </a:p>
        </p:txBody>
      </p:sp>
    </p:spTree>
    <p:extLst>
      <p:ext uri="{BB962C8B-B14F-4D97-AF65-F5344CB8AC3E}">
        <p14:creationId xmlns:p14="http://schemas.microsoft.com/office/powerpoint/2010/main" val="41718993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2-09 at 5.50.1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59" y="185111"/>
            <a:ext cx="8847731" cy="65759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61736" y="-7931"/>
            <a:ext cx="16984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Courtesy of Tom Eck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12006562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04999" y="1926904"/>
            <a:ext cx="833677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Comic Sans MS"/>
                <a:cs typeface="Comic Sans MS"/>
              </a:rPr>
              <a:t>“… </a:t>
            </a:r>
            <a:r>
              <a:rPr lang="en-US" sz="3200" i="1" dirty="0" smtClean="0">
                <a:latin typeface="Comic Sans MS"/>
                <a:cs typeface="Comic Sans MS"/>
              </a:rPr>
              <a:t>aerosol </a:t>
            </a:r>
            <a:r>
              <a:rPr lang="en-US" sz="3200" i="1" dirty="0">
                <a:latin typeface="Comic Sans MS"/>
                <a:cs typeface="Comic Sans MS"/>
              </a:rPr>
              <a:t>measured in the vicinity of clouds is </a:t>
            </a:r>
            <a:r>
              <a:rPr lang="en-US" sz="3200" i="1" dirty="0" smtClean="0">
                <a:solidFill>
                  <a:srgbClr val="FF0000"/>
                </a:solidFill>
                <a:latin typeface="Comic Sans MS"/>
                <a:cs typeface="Comic Sans MS"/>
              </a:rPr>
              <a:t>significantly different </a:t>
            </a:r>
            <a:r>
              <a:rPr lang="en-US" sz="3200" i="1" dirty="0">
                <a:latin typeface="Comic Sans MS"/>
                <a:cs typeface="Comic Sans MS"/>
              </a:rPr>
              <a:t>than it would be were the cloud </a:t>
            </a:r>
            <a:r>
              <a:rPr lang="en-US" sz="3200" i="1" dirty="0" smtClean="0">
                <a:latin typeface="Comic Sans MS"/>
                <a:cs typeface="Comic Sans MS"/>
              </a:rPr>
              <a:t>field … not present”.  …</a:t>
            </a:r>
            <a:r>
              <a:rPr lang="en-US" sz="3200" dirty="0" smtClean="0">
                <a:latin typeface="Comic Sans MS"/>
                <a:cs typeface="Comic Sans MS"/>
              </a:rPr>
              <a:t>Thus</a:t>
            </a:r>
            <a:r>
              <a:rPr lang="en-US" sz="3200" i="1" dirty="0" smtClean="0">
                <a:latin typeface="Comic Sans MS"/>
                <a:cs typeface="Comic Sans MS"/>
              </a:rPr>
              <a:t> </a:t>
            </a:r>
            <a:r>
              <a:rPr lang="en-US" sz="3200" dirty="0" smtClean="0">
                <a:latin typeface="Comic Sans MS"/>
                <a:cs typeface="Comic Sans MS"/>
              </a:rPr>
              <a:t>“</a:t>
            </a:r>
            <a:r>
              <a:rPr lang="en-US" sz="3200" i="1" dirty="0">
                <a:latin typeface="Comic Sans MS"/>
                <a:cs typeface="Comic Sans MS"/>
              </a:rPr>
              <a:t>ascribing </a:t>
            </a:r>
            <a:r>
              <a:rPr lang="en-US" sz="3200" i="1" dirty="0">
                <a:solidFill>
                  <a:srgbClr val="FF0000"/>
                </a:solidFill>
                <a:latin typeface="Comic Sans MS"/>
                <a:cs typeface="Comic Sans MS"/>
              </a:rPr>
              <a:t>changes in cloud properties </a:t>
            </a:r>
            <a:r>
              <a:rPr lang="en-US" sz="3200" i="1" dirty="0">
                <a:latin typeface="Comic Sans MS"/>
                <a:cs typeface="Comic Sans MS"/>
              </a:rPr>
              <a:t>to </a:t>
            </a:r>
            <a:r>
              <a:rPr lang="en-US" sz="3200" i="1" dirty="0">
                <a:solidFill>
                  <a:srgbClr val="FF0000"/>
                </a:solidFill>
                <a:latin typeface="Comic Sans MS"/>
                <a:cs typeface="Comic Sans MS"/>
              </a:rPr>
              <a:t>changes in the aerosol </a:t>
            </a:r>
            <a:r>
              <a:rPr lang="en-US" sz="3200" i="1" dirty="0">
                <a:latin typeface="Comic Sans MS"/>
                <a:cs typeface="Comic Sans MS"/>
              </a:rPr>
              <a:t>remains a </a:t>
            </a:r>
            <a:r>
              <a:rPr lang="en-US" sz="3200" i="1" dirty="0">
                <a:solidFill>
                  <a:srgbClr val="0000FF"/>
                </a:solidFill>
                <a:latin typeface="Comic Sans MS"/>
                <a:cs typeface="Comic Sans MS"/>
              </a:rPr>
              <a:t>fundamental challenge</a:t>
            </a:r>
            <a:r>
              <a:rPr lang="en-US" sz="3200" dirty="0">
                <a:latin typeface="Comic Sans MS"/>
                <a:cs typeface="Comic Sans MS"/>
              </a:rPr>
              <a:t>.</a:t>
            </a:r>
            <a:r>
              <a:rPr lang="en-US" sz="3200" dirty="0" smtClean="0">
                <a:latin typeface="Comic Sans MS"/>
                <a:cs typeface="Comic Sans MS"/>
              </a:rPr>
              <a:t>”</a:t>
            </a:r>
            <a:endParaRPr lang="en-US" sz="3200" i="1" dirty="0">
              <a:latin typeface="Comic Sans MS"/>
              <a:cs typeface="Comic Sans MS"/>
            </a:endParaRPr>
          </a:p>
        </p:txBody>
      </p:sp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251970" y="100821"/>
            <a:ext cx="8607304" cy="967631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latin typeface="Comic Sans MS"/>
                <a:cs typeface="Comic Sans MS"/>
              </a:rPr>
              <a:t>From Chapter 7 of IPCC AR5 report</a:t>
            </a:r>
            <a:endParaRPr lang="en-US" sz="3600" b="1" dirty="0"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1" name="Group 3"/>
          <p:cNvGrpSpPr>
            <a:grpSpLocks/>
          </p:cNvGrpSpPr>
          <p:nvPr/>
        </p:nvGrpSpPr>
        <p:grpSpPr bwMode="auto">
          <a:xfrm>
            <a:off x="82550" y="209550"/>
            <a:ext cx="8756259" cy="6588125"/>
            <a:chOff x="82360" y="210193"/>
            <a:chExt cx="8756289" cy="6587135"/>
          </a:xfrm>
        </p:grpSpPr>
        <p:sp>
          <p:nvSpPr>
            <p:cNvPr id="15362" name="TextBox 4"/>
            <p:cNvSpPr txBox="1">
              <a:spLocks noChangeArrowheads="1"/>
            </p:cNvSpPr>
            <p:nvPr/>
          </p:nvSpPr>
          <p:spPr bwMode="auto">
            <a:xfrm>
              <a:off x="4586049" y="4066768"/>
              <a:ext cx="4252600" cy="20617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 dirty="0">
                  <a:solidFill>
                    <a:srgbClr val="0000FF"/>
                  </a:solidFill>
                  <a:latin typeface="Comic Sans MS"/>
                  <a:cs typeface="Comic Sans MS"/>
                </a:rPr>
                <a:t>Large jump in AOD (~</a:t>
              </a:r>
              <a:r>
                <a:rPr lang="en-US" sz="1600" dirty="0" smtClean="0">
                  <a:solidFill>
                    <a:srgbClr val="0000FF"/>
                  </a:solidFill>
                  <a:latin typeface="Comic Sans MS"/>
                  <a:cs typeface="Comic Sans MS"/>
                </a:rPr>
                <a:t>0.3 at 440 </a:t>
              </a:r>
              <a:r>
                <a:rPr lang="en-US" sz="1600" dirty="0">
                  <a:solidFill>
                    <a:srgbClr val="0000FF"/>
                  </a:solidFill>
                  <a:latin typeface="Comic Sans MS"/>
                  <a:cs typeface="Comic Sans MS"/>
                </a:rPr>
                <a:t>nm) at the DRAGON Essex site occurred just after solar noon on July 5. </a:t>
              </a:r>
              <a:r>
                <a:rPr lang="en-US" sz="1600" dirty="0" smtClean="0">
                  <a:solidFill>
                    <a:srgbClr val="0000FF"/>
                  </a:solidFill>
                  <a:latin typeface="Comic Sans MS"/>
                  <a:cs typeface="Comic Sans MS"/>
                </a:rPr>
                <a:t> </a:t>
              </a:r>
              <a:r>
                <a:rPr lang="en-US" sz="1600" b="1" dirty="0" smtClean="0">
                  <a:solidFill>
                    <a:srgbClr val="0000FF"/>
                  </a:solidFill>
                  <a:latin typeface="Comic Sans MS"/>
                  <a:cs typeface="Comic Sans MS"/>
                </a:rPr>
                <a:t>However</a:t>
              </a:r>
              <a:r>
                <a:rPr lang="en-US" sz="1600" b="1" dirty="0">
                  <a:solidFill>
                    <a:srgbClr val="0000FF"/>
                  </a:solidFill>
                  <a:latin typeface="Comic Sans MS"/>
                  <a:cs typeface="Comic Sans MS"/>
                </a:rPr>
                <a:t>, the </a:t>
              </a:r>
              <a:r>
                <a:rPr lang="en-US" sz="1600" b="1" dirty="0" smtClean="0">
                  <a:solidFill>
                    <a:srgbClr val="0000FF"/>
                  </a:solidFill>
                  <a:latin typeface="Comic Sans MS"/>
                  <a:cs typeface="Comic Sans MS"/>
                </a:rPr>
                <a:t>AE </a:t>
              </a:r>
              <a:r>
                <a:rPr lang="en-US" sz="1600" b="1" dirty="0">
                  <a:solidFill>
                    <a:srgbClr val="0000FF"/>
                  </a:solidFill>
                  <a:latin typeface="Comic Sans MS"/>
                  <a:cs typeface="Comic Sans MS"/>
                </a:rPr>
                <a:t>(440-870 nm) remains very high (&gt;1.9) suggesting possible new particle formation in the cloud environment since a particularly dense cluster of clouds is seen in the vicinity of the Essex site</a:t>
              </a:r>
              <a:r>
                <a:rPr lang="en-US" sz="1600" dirty="0" smtClean="0">
                  <a:solidFill>
                    <a:srgbClr val="0000FF"/>
                  </a:solidFill>
                  <a:latin typeface="Comic Sans MS"/>
                  <a:cs typeface="Comic Sans MS"/>
                </a:rPr>
                <a:t>.  </a:t>
              </a:r>
              <a:endParaRPr lang="en-US" sz="1600" dirty="0">
                <a:solidFill>
                  <a:srgbClr val="0000FF"/>
                </a:solidFill>
                <a:latin typeface="Comic Sans MS"/>
                <a:cs typeface="Comic Sans MS"/>
              </a:endParaRPr>
            </a:p>
          </p:txBody>
        </p:sp>
        <p:grpSp>
          <p:nvGrpSpPr>
            <p:cNvPr id="15363" name="Group 5"/>
            <p:cNvGrpSpPr>
              <a:grpSpLocks/>
            </p:cNvGrpSpPr>
            <p:nvPr/>
          </p:nvGrpSpPr>
          <p:grpSpPr bwMode="auto">
            <a:xfrm>
              <a:off x="800364" y="3610566"/>
              <a:ext cx="3507577" cy="3186762"/>
              <a:chOff x="833566" y="3610566"/>
              <a:chExt cx="3507577" cy="3186762"/>
            </a:xfrm>
          </p:grpSpPr>
          <p:pic>
            <p:nvPicPr>
              <p:cNvPr id="15372" name="Picture 14" descr="UMBC_AQUA_JUL05.p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3566" y="3610566"/>
                <a:ext cx="3507577" cy="31867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373" name="TextBox 15"/>
              <p:cNvSpPr txBox="1">
                <a:spLocks noChangeArrowheads="1"/>
              </p:cNvSpPr>
              <p:nvPr/>
            </p:nvSpPr>
            <p:spPr bwMode="auto">
              <a:xfrm>
                <a:off x="3013069" y="4907992"/>
                <a:ext cx="603728" cy="2769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200"/>
                  <a:t>Essex</a:t>
                </a:r>
              </a:p>
            </p:txBody>
          </p:sp>
          <p:cxnSp>
            <p:nvCxnSpPr>
              <p:cNvPr id="17" name="Straight Arrow Connector 16"/>
              <p:cNvCxnSpPr/>
              <p:nvPr/>
            </p:nvCxnSpPr>
            <p:spPr>
              <a:xfrm flipH="1" flipV="1">
                <a:off x="2922271" y="4908487"/>
                <a:ext cx="223839" cy="87300"/>
              </a:xfrm>
              <a:prstGeom prst="straightConnector1">
                <a:avLst/>
              </a:prstGeom>
              <a:ln>
                <a:solidFill>
                  <a:srgbClr val="FFFF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365" name="Group 7"/>
            <p:cNvGrpSpPr>
              <a:grpSpLocks/>
            </p:cNvGrpSpPr>
            <p:nvPr/>
          </p:nvGrpSpPr>
          <p:grpSpPr bwMode="auto">
            <a:xfrm>
              <a:off x="82360" y="210193"/>
              <a:ext cx="4579740" cy="3496693"/>
              <a:chOff x="82360" y="210193"/>
              <a:chExt cx="4579740" cy="3496693"/>
            </a:xfrm>
          </p:grpSpPr>
          <p:pic>
            <p:nvPicPr>
              <p:cNvPr id="15366" name="Picture 8" descr="ESSEX_AOD_JUL05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360" y="210193"/>
                <a:ext cx="4579740" cy="34966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367" name="TextBox 9"/>
              <p:cNvSpPr txBox="1">
                <a:spLocks noChangeArrowheads="1"/>
              </p:cNvSpPr>
              <p:nvPr/>
            </p:nvSpPr>
            <p:spPr bwMode="auto">
              <a:xfrm>
                <a:off x="3245482" y="1151610"/>
                <a:ext cx="1062459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800" b="1"/>
                  <a:t>ESSEX</a:t>
                </a:r>
              </a:p>
            </p:txBody>
          </p:sp>
          <p:sp>
            <p:nvSpPr>
              <p:cNvPr id="15368" name="TextBox 10"/>
              <p:cNvSpPr txBox="1">
                <a:spLocks noChangeArrowheads="1"/>
              </p:cNvSpPr>
              <p:nvPr/>
            </p:nvSpPr>
            <p:spPr bwMode="auto">
              <a:xfrm>
                <a:off x="700758" y="1520942"/>
                <a:ext cx="1681475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200" b="1"/>
                  <a:t>Aerosol Optical Depth (AOD)</a:t>
                </a:r>
              </a:p>
            </p:txBody>
          </p:sp>
        </p:grp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5461" y="15809"/>
            <a:ext cx="3262081" cy="369096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extBox 1"/>
          <p:cNvSpPr txBox="1"/>
          <p:nvPr/>
        </p:nvSpPr>
        <p:spPr>
          <a:xfrm>
            <a:off x="1661736" y="-7931"/>
            <a:ext cx="16984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Courtesy of Tom Eck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4213593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05013" y="149288"/>
            <a:ext cx="81158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Coarse &amp; small mode AOD vs. CF in Level 3 data</a:t>
            </a:r>
            <a:endParaRPr lang="en-US" sz="2400" b="1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934" y="6399416"/>
            <a:ext cx="87527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Implication: </a:t>
            </a:r>
            <a:r>
              <a:rPr lang="en-US" sz="1600" dirty="0" smtClean="0">
                <a:latin typeface="Comic Sans MS"/>
                <a:cs typeface="Comic Sans MS"/>
              </a:rPr>
              <a:t>The primary reason for CF-AOD correlations is NOT cloud contamination</a:t>
            </a:r>
            <a:endParaRPr lang="en-US" sz="1600" dirty="0">
              <a:latin typeface="Comic Sans MS"/>
              <a:cs typeface="Comic Sans M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1934" y="3843398"/>
            <a:ext cx="882362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dirty="0" smtClean="0">
                <a:latin typeface="Comic Sans MS"/>
                <a:cs typeface="Comic Sans MS"/>
              </a:rPr>
              <a:t>The AOD increase with CF is stronger for </a:t>
            </a:r>
            <a:r>
              <a:rPr lang="en-US" b="1" i="1" dirty="0" smtClean="0">
                <a:latin typeface="Comic Sans MS"/>
                <a:cs typeface="Comic Sans MS"/>
              </a:rPr>
              <a:t>small</a:t>
            </a:r>
            <a:r>
              <a:rPr lang="en-US" dirty="0" smtClean="0">
                <a:latin typeface="Comic Sans MS"/>
                <a:cs typeface="Comic Sans MS"/>
              </a:rPr>
              <a:t> mode than for </a:t>
            </a:r>
            <a:r>
              <a:rPr lang="en-US" b="1" i="1" dirty="0" smtClean="0">
                <a:latin typeface="Comic Sans MS"/>
                <a:cs typeface="Comic Sans MS"/>
              </a:rPr>
              <a:t>coarse</a:t>
            </a:r>
            <a:r>
              <a:rPr lang="en-US" dirty="0" smtClean="0">
                <a:latin typeface="Comic Sans MS"/>
                <a:cs typeface="Comic Sans MS"/>
              </a:rPr>
              <a:t> mode</a:t>
            </a:r>
          </a:p>
          <a:p>
            <a:pPr>
              <a:spcAft>
                <a:spcPts val="1200"/>
              </a:spcAft>
            </a:pPr>
            <a:r>
              <a:rPr lang="en-US" dirty="0" smtClean="0">
                <a:latin typeface="Comic Sans MS"/>
                <a:cs typeface="Comic Sans MS"/>
              </a:rPr>
              <a:t>=&gt; AE </a:t>
            </a:r>
            <a:r>
              <a:rPr lang="en-US" dirty="0">
                <a:latin typeface="Comic Sans MS"/>
                <a:cs typeface="Comic Sans MS"/>
              </a:rPr>
              <a:t>increases with </a:t>
            </a:r>
            <a:r>
              <a:rPr lang="en-US" dirty="0" smtClean="0">
                <a:latin typeface="Comic Sans MS"/>
                <a:cs typeface="Comic Sans MS"/>
              </a:rPr>
              <a:t>CF</a:t>
            </a:r>
          </a:p>
          <a:p>
            <a:pPr>
              <a:spcAft>
                <a:spcPts val="1200"/>
              </a:spcAft>
            </a:pPr>
            <a:r>
              <a:rPr lang="en-US" sz="2400" b="1" dirty="0" smtClean="0">
                <a:latin typeface="Comic Sans MS"/>
                <a:cs typeface="Comic Sans MS"/>
              </a:rPr>
              <a:t>Why?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>
                <a:latin typeface="Comic Sans MS"/>
                <a:cs typeface="Comic Sans MS"/>
              </a:rPr>
              <a:t>small mode is more hygroscopic, </a:t>
            </a:r>
            <a:endParaRPr lang="en-US" sz="1600" dirty="0">
              <a:latin typeface="Comic Sans MS"/>
              <a:cs typeface="Comic Sans MS"/>
            </a:endParaRPr>
          </a:p>
          <a:p>
            <a:pPr marL="285750" indent="-285750">
              <a:buFont typeface="Arial"/>
              <a:buChar char="•"/>
            </a:pPr>
            <a:r>
              <a:rPr lang="en-US" sz="1600" dirty="0" smtClean="0">
                <a:latin typeface="Comic Sans MS"/>
                <a:cs typeface="Comic Sans MS"/>
              </a:rPr>
              <a:t>coarse mode aerosol is at altitudes less affected by cloud-related humidity increase, 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>
                <a:latin typeface="Comic Sans MS"/>
                <a:cs typeface="Comic Sans MS"/>
              </a:rPr>
              <a:t>cloud processing creates small aerosols, 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886440" y="708030"/>
            <a:ext cx="7185734" cy="2878174"/>
            <a:chOff x="1032048" y="1211247"/>
            <a:chExt cx="7185734" cy="2878174"/>
          </a:xfrm>
        </p:grpSpPr>
        <p:pic>
          <p:nvPicPr>
            <p:cNvPr id="17" name="Picture 16" descr="Screen Shot 2015-11-18 at 9.44.01 PM.png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7781" b="22653"/>
            <a:stretch/>
          </p:blipFill>
          <p:spPr>
            <a:xfrm>
              <a:off x="1032048" y="1221969"/>
              <a:ext cx="3524250" cy="1828821"/>
            </a:xfrm>
            <a:prstGeom prst="rect">
              <a:avLst/>
            </a:prstGeom>
          </p:spPr>
        </p:pic>
        <p:pic>
          <p:nvPicPr>
            <p:cNvPr id="18" name="Picture 17" descr="Screen Shot 2015-11-18 at 9.45.12 PM.png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7131" b="22107"/>
            <a:stretch/>
          </p:blipFill>
          <p:spPr>
            <a:xfrm>
              <a:off x="4661782" y="1211247"/>
              <a:ext cx="3556000" cy="1828809"/>
            </a:xfrm>
            <a:prstGeom prst="rect">
              <a:avLst/>
            </a:prstGeom>
          </p:spPr>
        </p:pic>
        <p:pic>
          <p:nvPicPr>
            <p:cNvPr id="19" name="Picture 18" descr="Screen Shot 2015-11-18 at 9.44.01 PM.png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283382" y="3207865"/>
              <a:ext cx="4229100" cy="640080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3364841" y="3750867"/>
              <a:ext cx="220085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Correlation of CF &amp; AOD</a:t>
              </a:r>
              <a:endParaRPr lang="en-US" sz="1600" dirty="0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2901822" y="2209019"/>
            <a:ext cx="11624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smtClean="0">
                <a:solidFill>
                  <a:schemeClr val="bg1"/>
                </a:solidFill>
              </a:rPr>
              <a:t>Small </a:t>
            </a:r>
            <a:r>
              <a:rPr lang="en-US" sz="1600" dirty="0" smtClean="0">
                <a:solidFill>
                  <a:schemeClr val="bg1"/>
                </a:solidFill>
              </a:rPr>
              <a:t>mode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584212" y="2188537"/>
            <a:ext cx="12808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Coarse mode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115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84635" y="235582"/>
            <a:ext cx="432903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omic Sans MS"/>
                <a:cs typeface="Comic Sans MS"/>
              </a:rPr>
              <a:t>Take home </a:t>
            </a:r>
            <a:r>
              <a:rPr lang="en-US" sz="3200" b="1" dirty="0" smtClean="0">
                <a:latin typeface="Comic Sans MS"/>
                <a:cs typeface="Comic Sans MS"/>
              </a:rPr>
              <a:t>messages</a:t>
            </a:r>
            <a:endParaRPr lang="en-US" sz="3200" dirty="0">
              <a:latin typeface="Comic Sans MS"/>
              <a:cs typeface="Comic Sans M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2731" y="1109902"/>
            <a:ext cx="840716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/>
              <a:buChar char="•"/>
            </a:pPr>
            <a:r>
              <a:rPr lang="en-US" sz="2000" dirty="0" smtClean="0">
                <a:latin typeface="Comic Sans MS"/>
                <a:cs typeface="Comic Sans MS"/>
              </a:rPr>
              <a:t>Both MODIS and CALIOP always show a </a:t>
            </a:r>
            <a:r>
              <a:rPr lang="en-US" sz="20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positive</a:t>
            </a:r>
            <a:r>
              <a:rPr lang="en-US" sz="2000" dirty="0" smtClean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en-US" sz="2000" dirty="0" smtClean="0">
                <a:latin typeface="Comic Sans MS"/>
                <a:cs typeface="Comic Sans MS"/>
              </a:rPr>
              <a:t>correlation between AOD (or BKS) and CF;</a:t>
            </a:r>
          </a:p>
          <a:p>
            <a:pPr marL="285750" indent="-285750">
              <a:spcAft>
                <a:spcPts val="1200"/>
              </a:spcAft>
              <a:buFont typeface="Arial"/>
              <a:buChar char="•"/>
            </a:pPr>
            <a:r>
              <a:rPr lang="en-US" sz="2000" dirty="0" smtClean="0">
                <a:latin typeface="Comic Sans MS"/>
                <a:cs typeface="Comic Sans MS"/>
              </a:rPr>
              <a:t>For both CALIOP and MODIS the relationship between particle size (</a:t>
            </a:r>
            <a:r>
              <a:rPr lang="en-US" sz="2000" dirty="0">
                <a:latin typeface="Comic Sans MS"/>
                <a:cs typeface="Comic Sans MS"/>
              </a:rPr>
              <a:t>measured by </a:t>
            </a:r>
            <a:r>
              <a:rPr lang="en-US" sz="2000" dirty="0" smtClean="0">
                <a:latin typeface="Comic Sans MS"/>
                <a:cs typeface="Comic Sans MS"/>
              </a:rPr>
              <a:t>CR and AE, resp.) and CF is much more </a:t>
            </a:r>
            <a:r>
              <a:rPr lang="en-US" sz="20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complex</a:t>
            </a:r>
            <a:r>
              <a:rPr lang="en-US" sz="2000" dirty="0" smtClean="0">
                <a:latin typeface="Comic Sans MS"/>
                <a:cs typeface="Comic Sans MS"/>
              </a:rPr>
              <a:t>;  </a:t>
            </a:r>
          </a:p>
          <a:p>
            <a:pPr marL="285750" indent="-285750">
              <a:spcAft>
                <a:spcPts val="1200"/>
              </a:spcAft>
              <a:buFont typeface="Arial"/>
              <a:buChar char="•"/>
            </a:pPr>
            <a:r>
              <a:rPr lang="en-US" sz="2000" dirty="0" smtClean="0">
                <a:latin typeface="Comic Sans MS"/>
                <a:cs typeface="Comic Sans MS"/>
              </a:rPr>
              <a:t>All </a:t>
            </a:r>
            <a:r>
              <a:rPr lang="en-US" sz="2000" dirty="0">
                <a:latin typeface="Comic Sans MS"/>
                <a:cs typeface="Comic Sans MS"/>
              </a:rPr>
              <a:t>three MODIS products (dark target, ocean color, deep blue) show that in </a:t>
            </a:r>
            <a:r>
              <a:rPr lang="en-US" sz="2000" dirty="0" smtClean="0">
                <a:latin typeface="Comic Sans MS"/>
                <a:cs typeface="Comic Sans MS"/>
              </a:rPr>
              <a:t>many large </a:t>
            </a:r>
            <a:r>
              <a:rPr lang="en-US" sz="2000" dirty="0">
                <a:latin typeface="Comic Sans MS"/>
                <a:cs typeface="Comic Sans MS"/>
              </a:rPr>
              <a:t>regions </a:t>
            </a:r>
            <a:r>
              <a:rPr lang="en-US" sz="2000" dirty="0" smtClean="0">
                <a:latin typeface="Comic Sans MS"/>
                <a:cs typeface="Comic Sans MS"/>
              </a:rPr>
              <a:t>effective particle size </a:t>
            </a:r>
            <a:r>
              <a:rPr lang="en-US" sz="20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decreases</a:t>
            </a:r>
            <a:r>
              <a:rPr lang="en-US" sz="2000" dirty="0" smtClean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en-US" sz="2000" dirty="0">
                <a:latin typeface="Comic Sans MS"/>
                <a:cs typeface="Comic Sans MS"/>
              </a:rPr>
              <a:t>with increasing </a:t>
            </a:r>
            <a:r>
              <a:rPr lang="en-US" sz="2000" dirty="0" smtClean="0">
                <a:latin typeface="Comic Sans MS"/>
                <a:cs typeface="Comic Sans MS"/>
              </a:rPr>
              <a:t>CF; </a:t>
            </a:r>
            <a:endParaRPr lang="en-US" sz="2000" dirty="0">
              <a:latin typeface="Comic Sans MS"/>
              <a:cs typeface="Comic Sans MS"/>
            </a:endParaRPr>
          </a:p>
          <a:p>
            <a:pPr marL="285750" indent="-285750">
              <a:spcAft>
                <a:spcPts val="1200"/>
              </a:spcAft>
              <a:buFont typeface="Arial"/>
              <a:buChar char="•"/>
            </a:pPr>
            <a:r>
              <a:rPr lang="en-US" sz="2000" dirty="0">
                <a:latin typeface="Comic Sans MS"/>
                <a:cs typeface="Comic Sans MS"/>
              </a:rPr>
              <a:t>CALIOP does not support this </a:t>
            </a:r>
            <a:r>
              <a:rPr lang="en-US" sz="2000" dirty="0" smtClean="0">
                <a:latin typeface="Comic Sans MS"/>
                <a:cs typeface="Comic Sans MS"/>
              </a:rPr>
              <a:t>relationship; </a:t>
            </a:r>
            <a:r>
              <a:rPr lang="en-US" sz="2000" dirty="0">
                <a:latin typeface="Comic Sans MS"/>
                <a:cs typeface="Comic Sans MS"/>
              </a:rPr>
              <a:t>it shows a </a:t>
            </a:r>
            <a:r>
              <a:rPr lang="en-US" sz="2000" b="1" dirty="0">
                <a:solidFill>
                  <a:srgbClr val="0000FF"/>
                </a:solidFill>
                <a:latin typeface="Comic Sans MS"/>
                <a:cs typeface="Comic Sans MS"/>
              </a:rPr>
              <a:t>positive</a:t>
            </a:r>
            <a:r>
              <a:rPr lang="en-US" sz="2000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en-US" sz="2000" dirty="0">
                <a:latin typeface="Comic Sans MS"/>
                <a:cs typeface="Comic Sans MS"/>
              </a:rPr>
              <a:t>correlation between CF and aerosol particle </a:t>
            </a:r>
            <a:r>
              <a:rPr lang="en-US" sz="2000" dirty="0" smtClean="0">
                <a:latin typeface="Comic Sans MS"/>
                <a:cs typeface="Comic Sans MS"/>
              </a:rPr>
              <a:t>size; </a:t>
            </a:r>
          </a:p>
          <a:p>
            <a:pPr marL="285750" indent="-285750">
              <a:spcAft>
                <a:spcPts val="1200"/>
              </a:spcAft>
              <a:buFont typeface="Arial"/>
              <a:buChar char="•"/>
            </a:pPr>
            <a:r>
              <a:rPr lang="en-US" sz="2000" dirty="0" smtClean="0">
                <a:latin typeface="Comic Sans MS"/>
                <a:cs typeface="Comic Sans MS"/>
              </a:rPr>
              <a:t>Possibilities for the opposite behavior of MODIS &amp; CALIOP data include differences in data selection (cloud masking or CAD) or CF calculations. </a:t>
            </a:r>
            <a:endParaRPr lang="en-US" sz="20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5799534" y="5693272"/>
            <a:ext cx="33218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omic Sans MS"/>
                <a:cs typeface="Comic Sans MS"/>
              </a:rPr>
              <a:t>Acknowledgments:</a:t>
            </a:r>
          </a:p>
          <a:p>
            <a:pPr>
              <a:buFontTx/>
              <a:buChar char="-"/>
            </a:pPr>
            <a:r>
              <a:rPr lang="en-US" sz="1400" dirty="0" smtClean="0">
                <a:latin typeface="Comic Sans MS"/>
                <a:cs typeface="Comic Sans MS"/>
              </a:rPr>
              <a:t> NASA Radiation Sciences Program;</a:t>
            </a:r>
          </a:p>
          <a:p>
            <a:r>
              <a:rPr lang="en-US" sz="1400" dirty="0" smtClean="0">
                <a:latin typeface="Comic Sans MS"/>
                <a:cs typeface="Comic Sans MS"/>
              </a:rPr>
              <a:t>- NASA Terra/Aqua Project;</a:t>
            </a:r>
          </a:p>
          <a:p>
            <a:pPr>
              <a:buFontTx/>
              <a:buChar char="-"/>
            </a:pPr>
            <a:r>
              <a:rPr lang="en-US" sz="1400" dirty="0" smtClean="0">
                <a:latin typeface="Comic Sans MS"/>
                <a:cs typeface="Comic Sans MS"/>
              </a:rPr>
              <a:t> NASA CALIPSO/CloudSat Project;</a:t>
            </a:r>
          </a:p>
        </p:txBody>
      </p:sp>
    </p:spTree>
    <p:extLst>
      <p:ext uri="{BB962C8B-B14F-4D97-AF65-F5344CB8AC3E}">
        <p14:creationId xmlns:p14="http://schemas.microsoft.com/office/powerpoint/2010/main" val="41506532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52912" y="2560253"/>
            <a:ext cx="73326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Comic Sans MS"/>
                <a:cs typeface="Comic Sans MS"/>
              </a:rPr>
              <a:t>Thank you !</a:t>
            </a:r>
            <a:endParaRPr lang="en-US" sz="3600" b="1" dirty="0" smtClean="0">
              <a:latin typeface="Comic Sans MS"/>
              <a:cs typeface="Comic Sans MS"/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2941442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42792" y="6022"/>
            <a:ext cx="835188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Comic Sans MS"/>
                <a:cs typeface="Comic Sans MS"/>
              </a:rPr>
              <a:t>CALIPSO: Azores and South Atlantic</a:t>
            </a:r>
          </a:p>
          <a:p>
            <a:pPr algn="ctr"/>
            <a:r>
              <a:rPr lang="en-US" sz="2000" b="1" dirty="0" smtClean="0">
                <a:latin typeface="Comic Sans MS"/>
                <a:cs typeface="Comic Sans MS"/>
              </a:rPr>
              <a:t>Sep-Nov 2007-2011</a:t>
            </a:r>
            <a:endParaRPr lang="en-US" sz="2000" dirty="0" smtClean="0">
              <a:latin typeface="Comic Sans MS"/>
              <a:cs typeface="Comic Sans MS"/>
            </a:endParaRPr>
          </a:p>
          <a:p>
            <a:pPr algn="ctr"/>
            <a:endParaRPr lang="en-US" dirty="0"/>
          </a:p>
        </p:txBody>
      </p:sp>
      <p:pic>
        <p:nvPicPr>
          <p:cNvPr id="2" name="Picture 1" descr="map3regions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6846" y="-10988"/>
            <a:ext cx="960327" cy="96938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8020" y="783254"/>
            <a:ext cx="2971800" cy="29654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2290" y="783254"/>
            <a:ext cx="2971800" cy="296545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496190" y="999154"/>
            <a:ext cx="932180" cy="2286000"/>
          </a:xfrm>
          <a:prstGeom prst="rect">
            <a:avLst/>
          </a:prstGeom>
          <a:solidFill>
            <a:schemeClr val="accent1">
              <a:alpha val="36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016520" y="999154"/>
            <a:ext cx="932180" cy="2286000"/>
          </a:xfrm>
          <a:prstGeom prst="rect">
            <a:avLst/>
          </a:prstGeom>
          <a:solidFill>
            <a:schemeClr val="accent1">
              <a:alpha val="36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11495" y="3794064"/>
            <a:ext cx="2971800" cy="296545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89725" y="3755964"/>
            <a:ext cx="2971800" cy="296545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3483625" y="4009964"/>
            <a:ext cx="932180" cy="2286000"/>
          </a:xfrm>
          <a:prstGeom prst="rect">
            <a:avLst/>
          </a:prstGeom>
          <a:solidFill>
            <a:schemeClr val="accent1">
              <a:alpha val="36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979995" y="4009964"/>
            <a:ext cx="932180" cy="2286000"/>
          </a:xfrm>
          <a:prstGeom prst="rect">
            <a:avLst/>
          </a:prstGeom>
          <a:solidFill>
            <a:schemeClr val="accent1">
              <a:alpha val="36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01887" y="2000936"/>
            <a:ext cx="10460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Azores</a:t>
            </a:r>
            <a:endParaRPr lang="en-US" sz="24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19852" y="4837226"/>
            <a:ext cx="14531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South Atl.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159024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2935" y="173897"/>
            <a:ext cx="835188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Comic Sans MS"/>
                <a:cs typeface="Comic Sans MS"/>
              </a:rPr>
              <a:t>CALIPSO: color ratio for dif. BKS</a:t>
            </a:r>
            <a:endParaRPr lang="en-US" sz="3200" dirty="0" smtClean="0">
              <a:latin typeface="Comic Sans MS"/>
              <a:cs typeface="Comic Sans MS"/>
            </a:endParaRPr>
          </a:p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8845" y="1035671"/>
            <a:ext cx="3262999" cy="320130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5487" y="3506192"/>
            <a:ext cx="3257268" cy="319566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1092103"/>
            <a:ext cx="3283166" cy="3200400"/>
          </a:xfrm>
          <a:prstGeom prst="rect">
            <a:avLst/>
          </a:prstGeom>
        </p:spPr>
      </p:pic>
      <p:pic>
        <p:nvPicPr>
          <p:cNvPr id="2" name="Picture 1" descr="Screen Shot 2016-03-02 at 7.15.13 AM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8540" y="890064"/>
            <a:ext cx="2018530" cy="16148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96057" y="27915"/>
            <a:ext cx="6782785" cy="1837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Comic Sans MS"/>
                <a:cs typeface="Comic Sans MS"/>
              </a:rPr>
              <a:t>MODIS (ocean product): </a:t>
            </a:r>
          </a:p>
          <a:p>
            <a:pPr algn="ctr"/>
            <a:r>
              <a:rPr lang="en-US" sz="3200" b="1" dirty="0" smtClean="0">
                <a:latin typeface="Comic Sans MS"/>
                <a:cs typeface="Comic Sans MS"/>
              </a:rPr>
              <a:t>South of UK</a:t>
            </a:r>
          </a:p>
          <a:p>
            <a:pPr algn="ctr"/>
            <a:r>
              <a:rPr lang="en-US" sz="3200" b="1" dirty="0" smtClean="0">
                <a:latin typeface="Comic Sans MS"/>
                <a:cs typeface="Comic Sans MS"/>
              </a:rPr>
              <a:t>Angstrom Exponent</a:t>
            </a:r>
            <a:endParaRPr lang="en-US" sz="3200" dirty="0" smtClean="0">
              <a:latin typeface="Comic Sans MS"/>
              <a:cs typeface="Comic Sans MS"/>
            </a:endParaRPr>
          </a:p>
          <a:p>
            <a:pPr algn="ctr"/>
            <a:endParaRPr lang="en-US" dirty="0"/>
          </a:p>
        </p:txBody>
      </p:sp>
      <p:pic>
        <p:nvPicPr>
          <p:cNvPr id="2" name="Picture 1" descr="MODIS_Angstrom_vs_CF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65227"/>
            <a:ext cx="4502254" cy="3945795"/>
          </a:xfrm>
          <a:prstGeom prst="rect">
            <a:avLst/>
          </a:prstGeom>
        </p:spPr>
      </p:pic>
      <p:pic>
        <p:nvPicPr>
          <p:cNvPr id="3" name="Picture 2" descr="MODIS_Angstrom_vs_CF_3&amp;6k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8580" y="2017522"/>
            <a:ext cx="4675420" cy="3924779"/>
          </a:xfrm>
          <a:prstGeom prst="rect">
            <a:avLst/>
          </a:prstGeom>
        </p:spPr>
      </p:pic>
      <p:pic>
        <p:nvPicPr>
          <p:cNvPr id="5" name="Picture 4" descr="map3regions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5318" y="-10988"/>
            <a:ext cx="1858682" cy="18762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95377" y="5920445"/>
            <a:ext cx="265238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omic Sans MS"/>
                <a:cs typeface="Comic Sans MS"/>
              </a:rPr>
              <a:t>- AE(</a:t>
            </a:r>
            <a:r>
              <a:rPr lang="en-US" sz="1600" dirty="0">
                <a:latin typeface="Comic Sans MS"/>
                <a:cs typeface="Comic Sans MS"/>
              </a:rPr>
              <a:t>3</a:t>
            </a:r>
            <a:r>
              <a:rPr lang="en-US" sz="1600" dirty="0" smtClean="0">
                <a:latin typeface="Comic Sans MS"/>
                <a:cs typeface="Comic Sans MS"/>
              </a:rPr>
              <a:t>km) &lt; AE (6km)</a:t>
            </a:r>
          </a:p>
          <a:p>
            <a:r>
              <a:rPr lang="en-US" sz="1600" dirty="0" smtClean="0">
                <a:solidFill>
                  <a:srgbClr val="0000FF"/>
                </a:solidFill>
                <a:latin typeface="Comic Sans MS"/>
                <a:cs typeface="Comic Sans MS"/>
              </a:rPr>
              <a:t>- AE(CF=0.5) &gt; AE(CF=0.1</a:t>
            </a:r>
            <a:r>
              <a:rPr lang="en-US" sz="1600" dirty="0" smtClean="0">
                <a:solidFill>
                  <a:srgbClr val="0000FF"/>
                </a:solidFill>
              </a:rPr>
              <a:t>)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21777" y="5910658"/>
            <a:ext cx="236986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omic Sans MS"/>
                <a:cs typeface="Comic Sans MS"/>
              </a:rPr>
              <a:t>- AE(</a:t>
            </a:r>
            <a:r>
              <a:rPr lang="en-US" sz="1600" dirty="0" err="1" smtClean="0">
                <a:latin typeface="Comic Sans MS"/>
                <a:cs typeface="Comic Sans MS"/>
              </a:rPr>
              <a:t>dist_to</a:t>
            </a:r>
            <a:r>
              <a:rPr lang="en-US" sz="1600" dirty="0" smtClean="0">
                <a:latin typeface="Comic Sans MS"/>
                <a:cs typeface="Comic Sans MS"/>
              </a:rPr>
              <a:t> clouds) </a:t>
            </a:r>
            <a:r>
              <a:rPr lang="en-US" sz="1600" dirty="0" smtClean="0">
                <a:latin typeface="Wingdings"/>
                <a:ea typeface="Wingdings"/>
                <a:cs typeface="Wingdings"/>
                <a:sym typeface="Wingdings"/>
              </a:rPr>
              <a:t> </a:t>
            </a:r>
          </a:p>
          <a:p>
            <a:r>
              <a:rPr lang="en-US" sz="1600" dirty="0" smtClean="0">
                <a:solidFill>
                  <a:srgbClr val="0000FF"/>
                </a:solidFill>
                <a:latin typeface="Comic Sans MS"/>
                <a:cs typeface="Comic Sans MS"/>
              </a:rPr>
              <a:t>- AE(CF) </a:t>
            </a:r>
            <a:r>
              <a:rPr lang="en-US" sz="1600" dirty="0" smtClean="0">
                <a:solidFill>
                  <a:srgbClr val="0000FF"/>
                </a:solidFill>
                <a:latin typeface="Wingdings"/>
                <a:ea typeface="Wingdings"/>
                <a:cs typeface="Wingdings"/>
                <a:sym typeface="Wingdings"/>
              </a:rPr>
              <a:t></a:t>
            </a:r>
            <a:endParaRPr lang="en-US" sz="1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2525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8305800" cy="1371600"/>
          </a:xfrm>
        </p:spPr>
        <p:txBody>
          <a:bodyPr/>
          <a:lstStyle/>
          <a:p>
            <a:r>
              <a:rPr lang="en-US" sz="3200" b="1" dirty="0">
                <a:solidFill>
                  <a:schemeClr val="tx1"/>
                </a:solidFill>
                <a:latin typeface="Comic Sans MS" pitchFamily="-106" charset="0"/>
              </a:rPr>
              <a:t>What happens to aerosol in the vicinity of clouds?</a:t>
            </a:r>
            <a:endParaRPr lang="en-US" sz="2800" dirty="0">
              <a:solidFill>
                <a:schemeClr val="tx1"/>
              </a:solidFill>
              <a:latin typeface="Comic Sans MS" pitchFamily="-106" charset="0"/>
            </a:endParaRPr>
          </a:p>
        </p:txBody>
      </p:sp>
      <p:sp>
        <p:nvSpPr>
          <p:cNvPr id="21507" name="Rectangle 5"/>
          <p:cNvSpPr>
            <a:spLocks noChangeArrowheads="1"/>
          </p:cNvSpPr>
          <p:nvPr/>
        </p:nvSpPr>
        <p:spPr bwMode="auto">
          <a:xfrm>
            <a:off x="152401" y="1524000"/>
            <a:ext cx="8716952" cy="1754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buFont typeface="Times" pitchFamily="-106" charset="0"/>
              <a:buNone/>
            </a:pPr>
            <a:r>
              <a:rPr lang="en-US" dirty="0">
                <a:latin typeface="Comic Sans MS" pitchFamily="-106" charset="0"/>
              </a:rPr>
              <a:t>All observations show that aerosols seem to grow near clouds </a:t>
            </a:r>
          </a:p>
          <a:p>
            <a:pPr algn="ctr">
              <a:buFont typeface="Times" pitchFamily="-106" charset="0"/>
              <a:buNone/>
            </a:pPr>
            <a:r>
              <a:rPr lang="en-US" dirty="0">
                <a:latin typeface="Comic Sans MS" pitchFamily="-106" charset="0"/>
              </a:rPr>
              <a:t>or </a:t>
            </a:r>
          </a:p>
          <a:p>
            <a:pPr>
              <a:buFont typeface="Times" pitchFamily="-106" charset="0"/>
              <a:buNone/>
            </a:pPr>
            <a:r>
              <a:rPr lang="en-US" dirty="0">
                <a:latin typeface="Comic Sans MS" pitchFamily="-106" charset="0"/>
              </a:rPr>
              <a:t>(to be safer) “</a:t>
            </a:r>
            <a:r>
              <a:rPr lang="en-US" i="1" dirty="0">
                <a:latin typeface="Comic Sans MS" pitchFamily="-106" charset="0"/>
              </a:rPr>
              <a:t>most satellite observations show a positive correlation between retrieved AOT and cloud cover</a:t>
            </a:r>
            <a:r>
              <a:rPr lang="en-US" dirty="0">
                <a:latin typeface="Comic Sans MS" pitchFamily="-106" charset="0"/>
              </a:rPr>
              <a:t>”, e.g</a:t>
            </a:r>
            <a:r>
              <a:rPr lang="en-US" dirty="0" smtClean="0">
                <a:latin typeface="Comic Sans MS" pitchFamily="-106" charset="0"/>
              </a:rPr>
              <a:t>.,</a:t>
            </a:r>
          </a:p>
          <a:p>
            <a:pPr>
              <a:buFont typeface="Times" pitchFamily="-106" charset="0"/>
              <a:buNone/>
            </a:pPr>
            <a:r>
              <a:rPr lang="en-US" sz="1600" dirty="0" smtClean="0">
                <a:latin typeface="Comic Sans MS" pitchFamily="-106" charset="0"/>
              </a:rPr>
              <a:t>Chand et al. (2012) using MODIS data </a:t>
            </a:r>
            <a:r>
              <a:rPr lang="en-US" sz="1600" dirty="0" smtClean="0">
                <a:latin typeface="Comic Sans MS"/>
                <a:cs typeface="Comic Sans MS"/>
              </a:rPr>
              <a:t>found a 25% enhancement in AOT between CF 0.1-0.2 and CF 0.8-0.9</a:t>
            </a:r>
            <a:r>
              <a:rPr lang="en-US" dirty="0" smtClean="0">
                <a:latin typeface="Comic Sans MS"/>
                <a:cs typeface="Comic Sans MS"/>
              </a:rPr>
              <a:t>. </a:t>
            </a:r>
            <a:endParaRPr lang="en-US" dirty="0">
              <a:latin typeface="Comic Sans MS" pitchFamily="-106" charset="0"/>
            </a:endParaRPr>
          </a:p>
        </p:txBody>
      </p:sp>
      <p:pic>
        <p:nvPicPr>
          <p:cNvPr id="21508" name="Picture 6" descr="Picture 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810000"/>
            <a:ext cx="3081338" cy="217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7" descr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62300" y="3810000"/>
            <a:ext cx="2933700" cy="216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Text Box 8"/>
          <p:cNvSpPr txBox="1">
            <a:spLocks noChangeArrowheads="1"/>
          </p:cNvSpPr>
          <p:nvPr/>
        </p:nvSpPr>
        <p:spPr bwMode="auto">
          <a:xfrm>
            <a:off x="3200400" y="6096000"/>
            <a:ext cx="31162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latin typeface="Comic Sans MS" pitchFamily="-106" charset="0"/>
              </a:rPr>
              <a:t>from Loeb and Manalo-Smith, 2005</a:t>
            </a:r>
          </a:p>
        </p:txBody>
      </p:sp>
      <p:sp>
        <p:nvSpPr>
          <p:cNvPr id="21511" name="Text Box 9"/>
          <p:cNvSpPr txBox="1">
            <a:spLocks noChangeArrowheads="1"/>
          </p:cNvSpPr>
          <p:nvPr/>
        </p:nvSpPr>
        <p:spPr bwMode="auto">
          <a:xfrm>
            <a:off x="533400" y="6096000"/>
            <a:ext cx="22923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latin typeface="Comic Sans MS" pitchFamily="-106" charset="0"/>
              </a:rPr>
              <a:t>from </a:t>
            </a:r>
            <a:r>
              <a:rPr lang="en-US" sz="1400" dirty="0" err="1">
                <a:latin typeface="Comic Sans MS" pitchFamily="-106" charset="0"/>
              </a:rPr>
              <a:t>Ignatov</a:t>
            </a:r>
            <a:r>
              <a:rPr lang="en-US" sz="1400" dirty="0">
                <a:latin typeface="Comic Sans MS" pitchFamily="-106" charset="0"/>
              </a:rPr>
              <a:t> et al., 2005</a:t>
            </a:r>
          </a:p>
        </p:txBody>
      </p:sp>
      <p:sp>
        <p:nvSpPr>
          <p:cNvPr id="21512" name="Text Box 10"/>
          <p:cNvSpPr txBox="1">
            <a:spLocks noChangeArrowheads="1"/>
          </p:cNvSpPr>
          <p:nvPr/>
        </p:nvSpPr>
        <p:spPr bwMode="auto">
          <a:xfrm>
            <a:off x="3962400" y="5516563"/>
            <a:ext cx="15414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b="1">
                <a:latin typeface="Comic Sans MS" pitchFamily="-106" charset="0"/>
              </a:rPr>
              <a:t>Cloud Fraction (%)</a:t>
            </a:r>
            <a:endParaRPr lang="en-US" sz="1400">
              <a:latin typeface="Comic Sans MS" pitchFamily="-106" charset="0"/>
            </a:endParaRPr>
          </a:p>
        </p:txBody>
      </p:sp>
      <p:pic>
        <p:nvPicPr>
          <p:cNvPr id="21513" name="Picture 12" descr="Picture 1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61088" y="3848100"/>
            <a:ext cx="2943225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4" name="Text Box 13"/>
          <p:cNvSpPr txBox="1">
            <a:spLocks noChangeArrowheads="1"/>
          </p:cNvSpPr>
          <p:nvPr/>
        </p:nvSpPr>
        <p:spPr bwMode="auto">
          <a:xfrm>
            <a:off x="6834188" y="6096000"/>
            <a:ext cx="21574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latin typeface="Comic Sans MS" pitchFamily="-106" charset="0"/>
              </a:rPr>
              <a:t>from Zhang et al., 2005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8305800" cy="1371600"/>
          </a:xfrm>
        </p:spPr>
        <p:txBody>
          <a:bodyPr/>
          <a:lstStyle/>
          <a:p>
            <a:r>
              <a:rPr lang="en-US" sz="3200" b="1" dirty="0">
                <a:solidFill>
                  <a:schemeClr val="tx1"/>
                </a:solidFill>
                <a:latin typeface="Comic Sans MS" pitchFamily="-106" charset="0"/>
              </a:rPr>
              <a:t>What happens to aerosol in the vicinity of clouds?</a:t>
            </a:r>
            <a:endParaRPr lang="en-US" sz="2800" dirty="0">
              <a:solidFill>
                <a:schemeClr val="tx1"/>
              </a:solidFill>
              <a:latin typeface="Comic Sans MS" pitchFamily="-106" charset="0"/>
            </a:endParaRP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152400" y="1905000"/>
            <a:ext cx="8990013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Comic Sans MS"/>
                <a:cs typeface="Comic Sans MS"/>
              </a:rPr>
              <a:t>However, it is not clear yet how much grows comes </a:t>
            </a:r>
            <a:r>
              <a:rPr lang="en-US" sz="2400" dirty="0" smtClean="0">
                <a:latin typeface="Comic Sans MS"/>
                <a:cs typeface="Comic Sans MS"/>
              </a:rPr>
              <a:t>from </a:t>
            </a:r>
            <a:r>
              <a:rPr lang="en-US" sz="2000" dirty="0" smtClean="0">
                <a:latin typeface="Comic Sans MS"/>
                <a:cs typeface="Comic Sans MS"/>
              </a:rPr>
              <a:t>(</a:t>
            </a:r>
            <a:r>
              <a:rPr lang="en-US" sz="2000" dirty="0">
                <a:latin typeface="Comic Sans MS"/>
                <a:cs typeface="Comic Sans MS"/>
              </a:rPr>
              <a:t>e.g., </a:t>
            </a:r>
            <a:r>
              <a:rPr lang="en-US" sz="2000" dirty="0" err="1">
                <a:latin typeface="Comic Sans MS"/>
                <a:cs typeface="Comic Sans MS"/>
              </a:rPr>
              <a:t>Quaas</a:t>
            </a:r>
            <a:r>
              <a:rPr lang="en-US" sz="2000" dirty="0">
                <a:latin typeface="Comic Sans MS"/>
                <a:cs typeface="Comic Sans MS"/>
              </a:rPr>
              <a:t> et al., 2010) </a:t>
            </a:r>
            <a:endParaRPr lang="en-US" sz="2800" dirty="0">
              <a:latin typeface="Comic Sans MS"/>
              <a:cs typeface="Comic Sans MS"/>
            </a:endParaRPr>
          </a:p>
          <a:p>
            <a:pPr>
              <a:buFont typeface="Times" pitchFamily="-106" charset="0"/>
              <a:buNone/>
            </a:pPr>
            <a:endParaRPr lang="en-US" sz="2400" dirty="0">
              <a:latin typeface="Comic Sans MS"/>
              <a:cs typeface="Comic Sans MS"/>
            </a:endParaRPr>
          </a:p>
          <a:p>
            <a:pPr>
              <a:buFont typeface="Times" pitchFamily="-106" charset="0"/>
              <a:buNone/>
            </a:pPr>
            <a:r>
              <a:rPr lang="en-US" sz="2400" dirty="0">
                <a:latin typeface="Comic Sans MS"/>
                <a:cs typeface="Comic Sans MS"/>
              </a:rPr>
              <a:t> </a:t>
            </a:r>
          </a:p>
          <a:p>
            <a:pPr marL="971550" lvl="1" indent="-514350">
              <a:buAutoNum type="romanLcParenBoth"/>
            </a:pPr>
            <a:r>
              <a:rPr lang="en-US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 aerosols </a:t>
            </a:r>
            <a:r>
              <a:rPr lang="en-US" sz="2400" dirty="0">
                <a:solidFill>
                  <a:srgbClr val="FF0000"/>
                </a:solidFill>
                <a:latin typeface="Comic Sans MS"/>
                <a:cs typeface="Comic Sans MS"/>
              </a:rPr>
              <a:t>swelling in the humid air surrounding </a:t>
            </a:r>
            <a:r>
              <a:rPr lang="en-US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clouds;</a:t>
            </a:r>
          </a:p>
          <a:p>
            <a:pPr marL="971550" lvl="1" indent="-514350">
              <a:buAutoNum type="romanLcParenBoth"/>
            </a:pPr>
            <a:r>
              <a:rPr lang="en-US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 cloud </a:t>
            </a:r>
            <a:r>
              <a:rPr lang="en-US" sz="2400" dirty="0">
                <a:solidFill>
                  <a:srgbClr val="FF0000"/>
                </a:solidFill>
                <a:latin typeface="Comic Sans MS"/>
                <a:cs typeface="Comic Sans MS"/>
              </a:rPr>
              <a:t>processing that enhances the number of </a:t>
            </a:r>
            <a:r>
              <a:rPr lang="en-US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aerosol </a:t>
            </a:r>
            <a:r>
              <a:rPr lang="en-US" sz="2400" dirty="0">
                <a:solidFill>
                  <a:srgbClr val="FF0000"/>
                </a:solidFill>
                <a:latin typeface="Comic Sans MS"/>
                <a:cs typeface="Comic Sans MS"/>
              </a:rPr>
              <a:t>particles through chemical or microphysical </a:t>
            </a:r>
            <a:r>
              <a:rPr lang="en-US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processes;</a:t>
            </a:r>
          </a:p>
          <a:p>
            <a:pPr lvl="1"/>
            <a:endParaRPr lang="en-US" sz="2400" dirty="0" smtClean="0">
              <a:solidFill>
                <a:srgbClr val="0000FF"/>
              </a:solidFill>
              <a:latin typeface="Comic Sans MS"/>
              <a:cs typeface="Comic Sans MS"/>
            </a:endParaRPr>
          </a:p>
          <a:p>
            <a:pPr marL="971550" lvl="1" indent="-514350">
              <a:buAutoNum type="romanLcParenBoth"/>
            </a:pPr>
            <a:r>
              <a:rPr lang="en-US" sz="2400" dirty="0" smtClean="0">
                <a:solidFill>
                  <a:srgbClr val="0000FF"/>
                </a:solidFill>
                <a:latin typeface="Comic Sans MS"/>
                <a:cs typeface="Comic Sans MS"/>
              </a:rPr>
              <a:t> undetected </a:t>
            </a:r>
            <a:r>
              <a:rPr lang="en-US" sz="2400" dirty="0">
                <a:solidFill>
                  <a:srgbClr val="0000FF"/>
                </a:solidFill>
                <a:latin typeface="Comic Sans MS"/>
                <a:cs typeface="Comic Sans MS"/>
              </a:rPr>
              <a:t>cloud </a:t>
            </a:r>
            <a:r>
              <a:rPr lang="en-US" sz="2400" dirty="0" smtClean="0">
                <a:solidFill>
                  <a:srgbClr val="0000FF"/>
                </a:solidFill>
                <a:latin typeface="Comic Sans MS"/>
                <a:cs typeface="Comic Sans MS"/>
              </a:rPr>
              <a:t>particles;</a:t>
            </a:r>
          </a:p>
          <a:p>
            <a:pPr marL="971550" lvl="1" indent="-514350">
              <a:buAutoNum type="romanLcParenBoth"/>
            </a:pPr>
            <a:r>
              <a:rPr lang="en-US" sz="2400" dirty="0" smtClean="0">
                <a:solidFill>
                  <a:srgbClr val="0000FF"/>
                </a:solidFill>
                <a:latin typeface="Comic Sans MS"/>
                <a:cs typeface="Comic Sans MS"/>
              </a:rPr>
              <a:t> clouds </a:t>
            </a:r>
            <a:r>
              <a:rPr lang="en-US" sz="2400" dirty="0">
                <a:solidFill>
                  <a:srgbClr val="0000FF"/>
                </a:solidFill>
                <a:latin typeface="Comic Sans MS"/>
                <a:cs typeface="Comic Sans MS"/>
              </a:rPr>
              <a:t>scattering sunlight into nearby clear </a:t>
            </a:r>
            <a:r>
              <a:rPr lang="en-US" sz="2400" dirty="0" smtClean="0">
                <a:solidFill>
                  <a:srgbClr val="0000FF"/>
                </a:solidFill>
                <a:latin typeface="Comic Sans MS"/>
                <a:cs typeface="Comic Sans MS"/>
              </a:rPr>
              <a:t>areas</a:t>
            </a:r>
            <a:r>
              <a:rPr lang="en-US" sz="2400" dirty="0" smtClean="0">
                <a:latin typeface="Comic Sans MS"/>
                <a:cs typeface="Comic Sans MS"/>
              </a:rPr>
              <a:t>;</a:t>
            </a:r>
          </a:p>
          <a:p>
            <a:pPr lvl="1"/>
            <a:endParaRPr lang="en-US" sz="2400" dirty="0" smtClean="0">
              <a:latin typeface="Comic Sans MS"/>
              <a:cs typeface="Comic Sans MS"/>
            </a:endParaRPr>
          </a:p>
          <a:p>
            <a:pPr marL="971550" lvl="1" indent="-514350">
              <a:buAutoNum type="romanLcParenBoth"/>
            </a:pPr>
            <a:r>
              <a:rPr lang="en-US" sz="2400" dirty="0" smtClean="0">
                <a:latin typeface="Comic Sans MS"/>
                <a:cs typeface="Comic Sans MS"/>
              </a:rPr>
              <a:t> instrument issues. </a:t>
            </a:r>
            <a:endParaRPr lang="en-US" sz="2400" dirty="0"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3318" y="120821"/>
            <a:ext cx="83518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Comic Sans MS"/>
                <a:cs typeface="Comic Sans MS"/>
              </a:rPr>
              <a:t>MODIS</a:t>
            </a:r>
          </a:p>
          <a:p>
            <a:pPr algn="ctr"/>
            <a:r>
              <a:rPr lang="en-US" sz="2400" b="1" dirty="0" smtClean="0">
                <a:latin typeface="Comic Sans MS"/>
                <a:cs typeface="Comic Sans MS"/>
              </a:rPr>
              <a:t>(South of UK)</a:t>
            </a:r>
          </a:p>
        </p:txBody>
      </p:sp>
      <p:pic>
        <p:nvPicPr>
          <p:cNvPr id="2" name="Picture 1" descr="Screen Shot 2016-03-01 at 7.43.5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65227"/>
            <a:ext cx="9144000" cy="4126787"/>
          </a:xfrm>
          <a:prstGeom prst="rect">
            <a:avLst/>
          </a:prstGeom>
        </p:spPr>
      </p:pic>
      <p:pic>
        <p:nvPicPr>
          <p:cNvPr id="8" name="Picture 7" descr="map3regions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5318" y="-10988"/>
            <a:ext cx="1858682" cy="18762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47894" y="5992014"/>
            <a:ext cx="300264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omic Sans MS"/>
                <a:cs typeface="Comic Sans MS"/>
              </a:rPr>
              <a:t>- AOT(3km) &gt; AOT(6km)</a:t>
            </a:r>
          </a:p>
          <a:p>
            <a:r>
              <a:rPr lang="en-US" sz="1600" dirty="0" smtClean="0">
                <a:latin typeface="Comic Sans MS"/>
                <a:cs typeface="Comic Sans MS"/>
              </a:rPr>
              <a:t>- AOT(CF=0.5) &gt; AOT(CF=0.1</a:t>
            </a:r>
            <a:r>
              <a:rPr lang="en-US" sz="1600" dirty="0" smtClean="0"/>
              <a:t>)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1021346" y="5992014"/>
            <a:ext cx="328808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600" dirty="0" smtClean="0">
                <a:latin typeface="Comic Sans MS"/>
                <a:cs typeface="Comic Sans MS"/>
              </a:rPr>
              <a:t>for high CF: N(3km) &gt; N(6km)</a:t>
            </a:r>
          </a:p>
          <a:p>
            <a:pPr marL="285750" indent="-285750">
              <a:buFontTx/>
              <a:buChar char="-"/>
            </a:pPr>
            <a:r>
              <a:rPr lang="en-US" sz="1600" dirty="0">
                <a:latin typeface="Comic Sans MS"/>
                <a:cs typeface="Comic Sans MS"/>
              </a:rPr>
              <a:t>for </a:t>
            </a:r>
            <a:r>
              <a:rPr lang="en-US" sz="1600" dirty="0" smtClean="0">
                <a:latin typeface="Comic Sans MS"/>
                <a:cs typeface="Comic Sans MS"/>
              </a:rPr>
              <a:t>low CF</a:t>
            </a:r>
            <a:r>
              <a:rPr lang="en-US" sz="1600" dirty="0">
                <a:latin typeface="Comic Sans MS"/>
                <a:cs typeface="Comic Sans MS"/>
              </a:rPr>
              <a:t>: N(3km) </a:t>
            </a:r>
            <a:r>
              <a:rPr lang="en-US" sz="1600" dirty="0" smtClean="0">
                <a:latin typeface="Comic Sans MS"/>
                <a:cs typeface="Comic Sans MS"/>
              </a:rPr>
              <a:t>&lt; </a:t>
            </a:r>
            <a:r>
              <a:rPr lang="en-US" sz="1600" dirty="0">
                <a:latin typeface="Comic Sans MS"/>
                <a:cs typeface="Comic Sans MS"/>
              </a:rPr>
              <a:t>N(6km</a:t>
            </a:r>
            <a:r>
              <a:rPr lang="en-US" sz="1600" dirty="0" smtClean="0">
                <a:latin typeface="Comic Sans MS"/>
                <a:cs typeface="Comic Sans MS"/>
              </a:rPr>
              <a:t>)</a:t>
            </a:r>
          </a:p>
          <a:p>
            <a:r>
              <a:rPr lang="en-US" sz="1600" dirty="0" smtClean="0">
                <a:latin typeface="Comic Sans MS"/>
                <a:cs typeface="Comic Sans MS"/>
              </a:rPr>
              <a:t>-   N(CF=0.5) &lt; N(CF=0.3</a:t>
            </a:r>
            <a:r>
              <a:rPr lang="en-US" sz="1600" dirty="0" smtClean="0"/>
              <a:t>)</a:t>
            </a:r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1804736" y="1634394"/>
            <a:ext cx="2369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Number of pixels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553627" y="1634394"/>
            <a:ext cx="7316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AOT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gure.pn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3634" y="1662345"/>
            <a:ext cx="8702478" cy="409095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3318" y="120821"/>
            <a:ext cx="8351885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Comic Sans MS"/>
                <a:cs typeface="Comic Sans MS"/>
              </a:rPr>
              <a:t>CALIPSO</a:t>
            </a:r>
          </a:p>
          <a:p>
            <a:pPr algn="ctr"/>
            <a:r>
              <a:rPr lang="en-US" sz="2400" b="1" dirty="0" smtClean="0">
                <a:latin typeface="Comic Sans MS"/>
                <a:cs typeface="Comic Sans MS"/>
              </a:rPr>
              <a:t>(around the Azores)</a:t>
            </a:r>
            <a:endParaRPr lang="en-US" sz="2400" dirty="0" smtClean="0">
              <a:latin typeface="Comic Sans MS"/>
              <a:cs typeface="Comic Sans MS"/>
            </a:endParaRPr>
          </a:p>
          <a:p>
            <a:pPr algn="ctr"/>
            <a:endParaRPr lang="en-US" dirty="0"/>
          </a:p>
        </p:txBody>
      </p:sp>
      <p:pic>
        <p:nvPicPr>
          <p:cNvPr id="6" name="Picture 5" descr="map3regions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5318" y="-10988"/>
            <a:ext cx="1858682" cy="187621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015182" y="5753302"/>
            <a:ext cx="372359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omic Sans MS"/>
                <a:cs typeface="Comic Sans MS"/>
              </a:rPr>
              <a:t>- </a:t>
            </a:r>
            <a:r>
              <a:rPr lang="en-US" sz="1600" dirty="0" err="1" smtClean="0">
                <a:latin typeface="Comic Sans MS"/>
                <a:cs typeface="Comic Sans MS"/>
              </a:rPr>
              <a:t>Backsct</a:t>
            </a:r>
            <a:r>
              <a:rPr lang="en-US" sz="1600" dirty="0" smtClean="0">
                <a:latin typeface="Comic Sans MS"/>
                <a:cs typeface="Comic Sans MS"/>
              </a:rPr>
              <a:t>(2km) &gt; </a:t>
            </a:r>
            <a:r>
              <a:rPr lang="en-US" sz="1600" dirty="0" err="1">
                <a:latin typeface="Comic Sans MS"/>
                <a:cs typeface="Comic Sans MS"/>
              </a:rPr>
              <a:t>Backsct</a:t>
            </a:r>
            <a:r>
              <a:rPr lang="en-US" sz="1600" dirty="0">
                <a:latin typeface="Comic Sans MS"/>
                <a:cs typeface="Comic Sans MS"/>
              </a:rPr>
              <a:t> </a:t>
            </a:r>
            <a:r>
              <a:rPr lang="en-US" sz="1600" dirty="0" smtClean="0">
                <a:latin typeface="Comic Sans MS"/>
                <a:cs typeface="Comic Sans MS"/>
              </a:rPr>
              <a:t>(6km)</a:t>
            </a:r>
          </a:p>
          <a:p>
            <a:r>
              <a:rPr lang="en-US" sz="1600" dirty="0" smtClean="0">
                <a:latin typeface="Comic Sans MS"/>
                <a:cs typeface="Comic Sans MS"/>
              </a:rPr>
              <a:t>- </a:t>
            </a:r>
            <a:r>
              <a:rPr lang="en-US" sz="1600" dirty="0" err="1" smtClean="0">
                <a:latin typeface="Comic Sans MS"/>
                <a:cs typeface="Comic Sans MS"/>
              </a:rPr>
              <a:t>Backsct</a:t>
            </a:r>
            <a:r>
              <a:rPr lang="en-US" sz="1600" dirty="0" smtClean="0">
                <a:latin typeface="Comic Sans MS"/>
                <a:cs typeface="Comic Sans MS"/>
              </a:rPr>
              <a:t>(CF=0.5) &gt; </a:t>
            </a:r>
            <a:r>
              <a:rPr lang="en-US" sz="1600" dirty="0" err="1" smtClean="0">
                <a:latin typeface="Comic Sans MS"/>
                <a:cs typeface="Comic Sans MS"/>
              </a:rPr>
              <a:t>Backsct</a:t>
            </a:r>
            <a:r>
              <a:rPr lang="en-US" sz="1600" dirty="0" smtClean="0">
                <a:latin typeface="Comic Sans MS"/>
                <a:cs typeface="Comic Sans MS"/>
              </a:rPr>
              <a:t>(CF=0.1</a:t>
            </a:r>
            <a:r>
              <a:rPr lang="en-US" sz="1600" dirty="0" smtClean="0"/>
              <a:t>)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513346" y="5753302"/>
            <a:ext cx="42437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600" dirty="0" smtClean="0">
                <a:latin typeface="Comic Sans MS"/>
                <a:cs typeface="Comic Sans MS"/>
              </a:rPr>
              <a:t>for high CF: N(3km) &gt; N(6km)</a:t>
            </a:r>
          </a:p>
          <a:p>
            <a:pPr marL="285750" indent="-285750">
              <a:buFontTx/>
              <a:buChar char="-"/>
            </a:pPr>
            <a:r>
              <a:rPr lang="en-US" sz="1600" dirty="0">
                <a:latin typeface="Comic Sans MS"/>
                <a:cs typeface="Comic Sans MS"/>
              </a:rPr>
              <a:t>for </a:t>
            </a:r>
            <a:r>
              <a:rPr lang="en-US" sz="1600" dirty="0" smtClean="0">
                <a:latin typeface="Comic Sans MS"/>
                <a:cs typeface="Comic Sans MS"/>
              </a:rPr>
              <a:t>low CF</a:t>
            </a:r>
            <a:r>
              <a:rPr lang="en-US" sz="1600" dirty="0">
                <a:latin typeface="Comic Sans MS"/>
                <a:cs typeface="Comic Sans MS"/>
              </a:rPr>
              <a:t>: N(3km) </a:t>
            </a:r>
            <a:r>
              <a:rPr lang="en-US" sz="1600" dirty="0" smtClean="0">
                <a:latin typeface="Comic Sans MS"/>
                <a:cs typeface="Comic Sans MS"/>
              </a:rPr>
              <a:t>&lt; </a:t>
            </a:r>
            <a:r>
              <a:rPr lang="en-US" sz="1600" dirty="0">
                <a:latin typeface="Comic Sans MS"/>
                <a:cs typeface="Comic Sans MS"/>
              </a:rPr>
              <a:t>N(6km</a:t>
            </a:r>
            <a:r>
              <a:rPr lang="en-US" sz="1600" dirty="0" smtClean="0">
                <a:latin typeface="Comic Sans MS"/>
                <a:cs typeface="Comic Sans MS"/>
              </a:rPr>
              <a:t>)</a:t>
            </a:r>
          </a:p>
          <a:p>
            <a:r>
              <a:rPr lang="en-US" sz="1600" dirty="0" smtClean="0">
                <a:latin typeface="Comic Sans MS"/>
                <a:cs typeface="Comic Sans MS"/>
              </a:rPr>
              <a:t>-   far from clouds: N(CF=0.5) &lt;&lt; N(CF=0.1</a:t>
            </a:r>
            <a:r>
              <a:rPr lang="en-US" sz="1600" dirty="0" smtClean="0"/>
              <a:t>)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989262" y="1403562"/>
            <a:ext cx="43489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Normalized number of samples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629847" y="1395945"/>
            <a:ext cx="16554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Backscatter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886505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11-06 at 2.39.5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7739" y="1425369"/>
            <a:ext cx="4274820" cy="3276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274936"/>
            <a:ext cx="887135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Comic Sans MS"/>
                <a:cs typeface="Comic Sans MS"/>
              </a:rPr>
              <a:t>CF-AOD correlation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281" y="1547053"/>
            <a:ext cx="4259580" cy="30937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75962" y="4750298"/>
            <a:ext cx="34716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latin typeface="Comic Sans MS"/>
                <a:cs typeface="Comic Sans MS"/>
              </a:rPr>
              <a:t>Two options for color scale</a:t>
            </a:r>
            <a:r>
              <a:rPr lang="en-US" sz="1600" dirty="0" smtClean="0"/>
              <a:t> 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119021" y="5831952"/>
            <a:ext cx="88713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/>
                <a:cs typeface="Comic Sans MS"/>
              </a:rPr>
              <a:t>Though there are some variations, CF-AOD correlation is </a:t>
            </a:r>
            <a:r>
              <a:rPr lang="en-US" sz="2000" b="1" dirty="0" smtClean="0">
                <a:latin typeface="Comic Sans MS"/>
                <a:cs typeface="Comic Sans MS"/>
              </a:rPr>
              <a:t>positive</a:t>
            </a:r>
            <a:r>
              <a:rPr lang="en-US" sz="2000" dirty="0" smtClean="0">
                <a:latin typeface="Comic Sans MS"/>
                <a:cs typeface="Comic Sans MS"/>
              </a:rPr>
              <a:t> globally</a:t>
            </a:r>
          </a:p>
        </p:txBody>
      </p:sp>
    </p:spTree>
    <p:extLst>
      <p:ext uri="{BB962C8B-B14F-4D97-AF65-F5344CB8AC3E}">
        <p14:creationId xmlns:p14="http://schemas.microsoft.com/office/powerpoint/2010/main" val="2403100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0431" y="1020133"/>
            <a:ext cx="3549650" cy="2603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0431" y="3128467"/>
            <a:ext cx="3549650" cy="2616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131" y="1020133"/>
            <a:ext cx="3562350" cy="26289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19737" y="6000866"/>
            <a:ext cx="82441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/>
                <a:cs typeface="Comic Sans MS"/>
              </a:rPr>
              <a:t>Correlation is positive for all aerosol types</a:t>
            </a:r>
            <a:endParaRPr lang="en-US" sz="2000" dirty="0">
              <a:latin typeface="Comic Sans MS"/>
              <a:cs typeface="Comic Sans M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131" y="3153867"/>
            <a:ext cx="3543300" cy="25908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" y="274936"/>
            <a:ext cx="887135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Comic Sans MS"/>
                <a:cs typeface="Comic Sans MS"/>
              </a:rPr>
              <a:t>CF-AOD correlation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19737" y="2555534"/>
            <a:ext cx="838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Sulfate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19737" y="4728081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</a:t>
            </a:r>
            <a:r>
              <a:rPr lang="en-US" dirty="0" smtClean="0"/>
              <a:t>ust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200081" y="2603274"/>
            <a:ext cx="8630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Carbon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8245097" y="4747016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Sea salt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458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3318" y="120821"/>
            <a:ext cx="83518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Comic Sans MS"/>
                <a:cs typeface="Comic Sans MS"/>
              </a:rPr>
              <a:t>CALIPSO &amp; MODIS</a:t>
            </a:r>
          </a:p>
          <a:p>
            <a:pPr algn="ctr"/>
            <a:r>
              <a:rPr lang="en-US" sz="2400" b="1" dirty="0" smtClean="0">
                <a:latin typeface="Comic Sans MS"/>
                <a:cs typeface="Comic Sans MS"/>
              </a:rPr>
              <a:t>(relative enhancement)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5514" y="1194790"/>
            <a:ext cx="5308728" cy="50658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40142" y="6298223"/>
            <a:ext cx="71295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sz="2000" dirty="0" smtClean="0">
                <a:latin typeface="Comic Sans MS"/>
                <a:cs typeface="Comic Sans MS"/>
              </a:rPr>
              <a:t>Likely due to the 3D radiative effects of clouds (25-30%)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302997" y="2553253"/>
            <a:ext cx="27182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A </a:t>
            </a:r>
            <a:r>
              <a:rPr lang="en-US" dirty="0">
                <a:latin typeface="Comic Sans MS"/>
                <a:cs typeface="Comic Sans MS"/>
              </a:rPr>
              <a:t>yearlong dataset based on co-located MODIS and CALIOP data analysis over </a:t>
            </a:r>
            <a:r>
              <a:rPr lang="en-US" dirty="0" smtClean="0">
                <a:latin typeface="Comic Sans MS"/>
                <a:cs typeface="Comic Sans MS"/>
              </a:rPr>
              <a:t>oceans: 60</a:t>
            </a:r>
            <a:r>
              <a:rPr lang="en-US" dirty="0">
                <a:latin typeface="Comic Sans MS"/>
                <a:cs typeface="Comic Sans MS"/>
              </a:rPr>
              <a:t>°S </a:t>
            </a:r>
            <a:r>
              <a:rPr lang="en-US" dirty="0" smtClean="0">
                <a:latin typeface="Comic Sans MS"/>
                <a:cs typeface="Comic Sans MS"/>
              </a:rPr>
              <a:t>- </a:t>
            </a:r>
            <a:r>
              <a:rPr lang="en-US" dirty="0">
                <a:latin typeface="Comic Sans MS"/>
                <a:cs typeface="Comic Sans MS"/>
              </a:rPr>
              <a:t>60°</a:t>
            </a:r>
            <a:r>
              <a:rPr lang="en-US" dirty="0" smtClean="0">
                <a:latin typeface="Comic Sans MS"/>
                <a:cs typeface="Comic Sans MS"/>
              </a:rPr>
              <a:t>N. 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793389" y="825458"/>
            <a:ext cx="2385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Varnai et al., ACP 2013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419619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4144</TotalTime>
  <Words>1182</Words>
  <Application>Microsoft Macintosh PowerPoint</Application>
  <PresentationFormat>On-screen Show (4:3)</PresentationFormat>
  <Paragraphs>143</Paragraphs>
  <Slides>26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MODIS and CALIPSO observations of aerosol properties in partly cloudy conditions</vt:lpstr>
      <vt:lpstr>From Chapter 7 of IPCC AR5 report</vt:lpstr>
      <vt:lpstr>What happens to aerosol in the vicinity of clouds?</vt:lpstr>
      <vt:lpstr>What happens to aerosol in the vicinity of clouds?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NASA GSFC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Towards understanding of the transition between low warm clouds and clear air</dc:title>
  <dc:creator>Alexander Marshak</dc:creator>
  <cp:lastModifiedBy>Maccherone , Brandon F. (GSFC-619.0)[SCIENCE SYSTEMS AND APPLICATIONS INC]</cp:lastModifiedBy>
  <cp:revision>296</cp:revision>
  <dcterms:created xsi:type="dcterms:W3CDTF">2014-11-05T03:46:59Z</dcterms:created>
  <dcterms:modified xsi:type="dcterms:W3CDTF">2016-06-13T19:08:10Z</dcterms:modified>
</cp:coreProperties>
</file>