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46" r:id="rId2"/>
    <p:sldId id="342" r:id="rId3"/>
    <p:sldId id="259" r:id="rId4"/>
    <p:sldId id="258" r:id="rId5"/>
    <p:sldId id="293" r:id="rId6"/>
    <p:sldId id="330" r:id="rId7"/>
    <p:sldId id="331" r:id="rId8"/>
    <p:sldId id="350" r:id="rId9"/>
    <p:sldId id="332" r:id="rId10"/>
    <p:sldId id="351" r:id="rId11"/>
    <p:sldId id="338" r:id="rId12"/>
    <p:sldId id="295" r:id="rId13"/>
    <p:sldId id="340" r:id="rId14"/>
    <p:sldId id="333" r:id="rId15"/>
    <p:sldId id="334" r:id="rId16"/>
    <p:sldId id="343" r:id="rId17"/>
    <p:sldId id="260" r:id="rId18"/>
    <p:sldId id="261" r:id="rId19"/>
    <p:sldId id="344" r:id="rId20"/>
    <p:sldId id="336" r:id="rId21"/>
    <p:sldId id="341" r:id="rId22"/>
    <p:sldId id="347" r:id="rId23"/>
    <p:sldId id="269" r:id="rId24"/>
    <p:sldId id="266" r:id="rId25"/>
    <p:sldId id="281" r:id="rId26"/>
    <p:sldId id="267" r:id="rId27"/>
    <p:sldId id="268" r:id="rId28"/>
    <p:sldId id="284" r:id="rId29"/>
    <p:sldId id="292" r:id="rId30"/>
    <p:sldId id="348" r:id="rId31"/>
    <p:sldId id="278"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EE6F"/>
    <a:srgbClr val="45E949"/>
    <a:srgbClr val="00246C"/>
    <a:srgbClr val="002B82"/>
    <a:srgbClr val="FD860F"/>
    <a:srgbClr val="FD8C0F"/>
    <a:srgbClr val="EC7720"/>
    <a:srgbClr val="10FCFC"/>
    <a:srgbClr val="20ECEC"/>
    <a:srgbClr val="2ED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22" autoAdjust="0"/>
  </p:normalViewPr>
  <p:slideViewPr>
    <p:cSldViewPr showGuides="1">
      <p:cViewPr>
        <p:scale>
          <a:sx n="60" d="100"/>
          <a:sy n="60" d="100"/>
        </p:scale>
        <p:origin x="-1373" y="11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39E33-B85E-495B-A6C1-7C5504C994D9}" type="datetimeFigureOut">
              <a:rPr lang="en-US" smtClean="0"/>
              <a:t>6/5/2016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FC44D-F9C5-431D-9AFE-A29C5EF780BB}" type="slidenum">
              <a:rPr lang="en-US" smtClean="0"/>
              <a:t>‹#›</a:t>
            </a:fld>
            <a:endParaRPr lang="en-US"/>
          </a:p>
        </p:txBody>
      </p:sp>
    </p:spTree>
    <p:extLst>
      <p:ext uri="{BB962C8B-B14F-4D97-AF65-F5344CB8AC3E}">
        <p14:creationId xmlns:p14="http://schemas.microsoft.com/office/powerpoint/2010/main" val="44143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a:t>
            </a:r>
            <a:r>
              <a:rPr lang="en-US" dirty="0" smtClean="0"/>
              <a:t>contributors</a:t>
            </a:r>
            <a:endParaRPr lang="en-US" baseline="0" dirty="0" smtClean="0"/>
          </a:p>
          <a:p>
            <a:r>
              <a:rPr lang="en-US" baseline="0" dirty="0" smtClean="0"/>
              <a:t>15</a:t>
            </a:r>
            <a:r>
              <a:rPr lang="en-US" baseline="0" dirty="0" smtClean="0"/>
              <a:t>+ years interaction with MCST.</a:t>
            </a:r>
            <a:endParaRPr lang="en-US" dirty="0"/>
          </a:p>
        </p:txBody>
      </p:sp>
      <p:sp>
        <p:nvSpPr>
          <p:cNvPr id="4" name="Slide Number Placeholder 3"/>
          <p:cNvSpPr>
            <a:spLocks noGrp="1"/>
          </p:cNvSpPr>
          <p:nvPr>
            <p:ph type="sldNum" sz="quarter" idx="10"/>
          </p:nvPr>
        </p:nvSpPr>
        <p:spPr/>
        <p:txBody>
          <a:bodyPr/>
          <a:lstStyle/>
          <a:p>
            <a:fld id="{BCDFC44D-F9C5-431D-9AFE-A29C5EF780BB}" type="slidenum">
              <a:rPr lang="en-US" smtClean="0"/>
              <a:t>1</a:t>
            </a:fld>
            <a:endParaRPr lang="en-US"/>
          </a:p>
        </p:txBody>
      </p:sp>
    </p:spTree>
    <p:extLst>
      <p:ext uri="{BB962C8B-B14F-4D97-AF65-F5344CB8AC3E}">
        <p14:creationId xmlns:p14="http://schemas.microsoft.com/office/powerpoint/2010/main" val="342138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1867"/>
            <a:ext cx="5486400" cy="4114800"/>
          </a:xfrm>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rPr>
              <a:pPr>
                <a:defRPr/>
              </a:pPr>
              <a:t>17</a:t>
            </a:fld>
            <a:endParaRPr lang="en-US" altLang="zh-CN">
              <a:solidFill>
                <a:prstClr val="black"/>
              </a:solidFill>
            </a:endParaRPr>
          </a:p>
        </p:txBody>
      </p:sp>
    </p:spTree>
    <p:extLst>
      <p:ext uri="{BB962C8B-B14F-4D97-AF65-F5344CB8AC3E}">
        <p14:creationId xmlns:p14="http://schemas.microsoft.com/office/powerpoint/2010/main" val="80604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rPr>
              <a:pPr>
                <a:defRPr/>
              </a:pPr>
              <a:t>18</a:t>
            </a:fld>
            <a:endParaRPr lang="en-US" altLang="zh-CN">
              <a:solidFill>
                <a:prstClr val="black"/>
              </a:solidFill>
            </a:endParaRPr>
          </a:p>
        </p:txBody>
      </p:sp>
    </p:spTree>
    <p:extLst>
      <p:ext uri="{BB962C8B-B14F-4D97-AF65-F5344CB8AC3E}">
        <p14:creationId xmlns:p14="http://schemas.microsoft.com/office/powerpoint/2010/main" val="34057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a:t>
            </a:r>
            <a:endParaRPr lang="en-US" dirty="0"/>
          </a:p>
        </p:txBody>
      </p:sp>
      <p:sp>
        <p:nvSpPr>
          <p:cNvPr id="4" name="Slide Number Placeholder 3"/>
          <p:cNvSpPr>
            <a:spLocks noGrp="1"/>
          </p:cNvSpPr>
          <p:nvPr>
            <p:ph type="sldNum" sz="quarter" idx="10"/>
          </p:nvPr>
        </p:nvSpPr>
        <p:spPr/>
        <p:txBody>
          <a:bodyPr/>
          <a:lstStyle/>
          <a:p>
            <a:fld id="{BCDFC44D-F9C5-431D-9AFE-A29C5EF780BB}" type="slidenum">
              <a:rPr lang="en-US" smtClean="0"/>
              <a:t>2</a:t>
            </a:fld>
            <a:endParaRPr lang="en-US"/>
          </a:p>
        </p:txBody>
      </p:sp>
    </p:spTree>
    <p:extLst>
      <p:ext uri="{BB962C8B-B14F-4D97-AF65-F5344CB8AC3E}">
        <p14:creationId xmlns:p14="http://schemas.microsoft.com/office/powerpoint/2010/main" val="111996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a:t>
            </a:r>
            <a:r>
              <a:rPr lang="en-US" baseline="0" dirty="0" smtClean="0"/>
              <a:t>striking elements: </a:t>
            </a:r>
          </a:p>
          <a:p>
            <a:r>
              <a:rPr lang="en-US" baseline="0" dirty="0" smtClean="0"/>
              <a:t>Baja shows up in B27</a:t>
            </a:r>
          </a:p>
          <a:p>
            <a:r>
              <a:rPr lang="en-US" baseline="0" dirty="0" smtClean="0"/>
              <a:t>Baja shows up as signal minimum in B27</a:t>
            </a:r>
          </a:p>
          <a:p>
            <a:r>
              <a:rPr lang="en-US" baseline="0" dirty="0" smtClean="0"/>
              <a:t>Striping intensity is increasing</a:t>
            </a:r>
            <a:endParaRPr lang="en-US" dirty="0"/>
          </a:p>
        </p:txBody>
      </p:sp>
      <p:sp>
        <p:nvSpPr>
          <p:cNvPr id="4" name="Slide Number Placeholder 3"/>
          <p:cNvSpPr>
            <a:spLocks noGrp="1"/>
          </p:cNvSpPr>
          <p:nvPr>
            <p:ph type="sldNum" sz="quarter" idx="10"/>
          </p:nvPr>
        </p:nvSpPr>
        <p:spPr/>
        <p:txBody>
          <a:bodyPr/>
          <a:lstStyle/>
          <a:p>
            <a:fld id="{BCDFC44D-F9C5-431D-9AFE-A29C5EF780BB}" type="slidenum">
              <a:rPr lang="en-US" smtClean="0"/>
              <a:t>5</a:t>
            </a:fld>
            <a:endParaRPr lang="en-US"/>
          </a:p>
        </p:txBody>
      </p:sp>
    </p:spTree>
    <p:extLst>
      <p:ext uri="{BB962C8B-B14F-4D97-AF65-F5344CB8AC3E}">
        <p14:creationId xmlns:p14="http://schemas.microsoft.com/office/powerpoint/2010/main" val="296154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scale (too hard to see).</a:t>
            </a:r>
            <a:endParaRPr lang="en-US" dirty="0"/>
          </a:p>
        </p:txBody>
      </p:sp>
      <p:sp>
        <p:nvSpPr>
          <p:cNvPr id="4" name="Slide Number Placeholder 3"/>
          <p:cNvSpPr>
            <a:spLocks noGrp="1"/>
          </p:cNvSpPr>
          <p:nvPr>
            <p:ph type="sldNum" sz="quarter" idx="10"/>
          </p:nvPr>
        </p:nvSpPr>
        <p:spPr/>
        <p:txBody>
          <a:bodyPr/>
          <a:lstStyle/>
          <a:p>
            <a:fld id="{BCDFC44D-F9C5-431D-9AFE-A29C5EF780BB}" type="slidenum">
              <a:rPr lang="en-US" smtClean="0"/>
              <a:t>6</a:t>
            </a:fld>
            <a:endParaRPr lang="en-US"/>
          </a:p>
        </p:txBody>
      </p:sp>
    </p:spTree>
    <p:extLst>
      <p:ext uri="{BB962C8B-B14F-4D97-AF65-F5344CB8AC3E}">
        <p14:creationId xmlns:p14="http://schemas.microsoft.com/office/powerpoint/2010/main" val="219800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B29-B31 test increases</a:t>
            </a:r>
            <a:r>
              <a:rPr lang="en-US" baseline="0" dirty="0" smtClean="0"/>
              <a:t> cloud (false cloud).  BTD &gt; 0 = 0% confidence clear (cannot be restored)</a:t>
            </a:r>
          </a:p>
          <a:p>
            <a:r>
              <a:rPr lang="en-US" baseline="0" dirty="0" smtClean="0"/>
              <a:t>B27-B31 test increases cloud (false cloud). If BTD &gt; 10K, then cloud result restored to clear.  </a:t>
            </a:r>
            <a:r>
              <a:rPr lang="en-US" baseline="0" dirty="0" err="1" smtClean="0"/>
              <a:t>Xtalk</a:t>
            </a:r>
            <a:r>
              <a:rPr lang="en-US" baseline="0" dirty="0" smtClean="0"/>
              <a:t> reduces the BTD.</a:t>
            </a:r>
          </a:p>
          <a:p>
            <a:r>
              <a:rPr lang="en-US" baseline="0" dirty="0" smtClean="0"/>
              <a:t>B27 BT test increases cloud (false cloud).  This test doesn’t contribute much to the cloud mask.</a:t>
            </a:r>
          </a:p>
          <a:p>
            <a:r>
              <a:rPr lang="en-US" baseline="0" dirty="0" smtClean="0"/>
              <a:t>B29-B28 test decreases cloud (false clear). Important over extra-tropical cold oceans for stratus and mid level.</a:t>
            </a:r>
          </a:p>
          <a:p>
            <a:endParaRPr lang="en-US" baseline="0" dirty="0" smtClean="0"/>
          </a:p>
          <a:p>
            <a:r>
              <a:rPr lang="en-US" baseline="0" dirty="0" smtClean="0"/>
              <a:t>Of these B29-B31 test by far has greatest influence</a:t>
            </a:r>
          </a:p>
        </p:txBody>
      </p:sp>
      <p:sp>
        <p:nvSpPr>
          <p:cNvPr id="4" name="Slide Number Placeholder 3"/>
          <p:cNvSpPr>
            <a:spLocks noGrp="1"/>
          </p:cNvSpPr>
          <p:nvPr>
            <p:ph type="sldNum" sz="quarter" idx="10"/>
          </p:nvPr>
        </p:nvSpPr>
        <p:spPr/>
        <p:txBody>
          <a:bodyPr/>
          <a:lstStyle/>
          <a:p>
            <a:fld id="{BCDFC44D-F9C5-431D-9AFE-A29C5EF780BB}" type="slidenum">
              <a:rPr lang="en-US" smtClean="0"/>
              <a:t>9</a:t>
            </a:fld>
            <a:endParaRPr lang="en-US"/>
          </a:p>
        </p:txBody>
      </p:sp>
    </p:spTree>
    <p:extLst>
      <p:ext uri="{BB962C8B-B14F-4D97-AF65-F5344CB8AC3E}">
        <p14:creationId xmlns:p14="http://schemas.microsoft.com/office/powerpoint/2010/main" val="99946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FC44D-F9C5-431D-9AFE-A29C5EF780BB}" type="slidenum">
              <a:rPr lang="en-US" smtClean="0"/>
              <a:t>10</a:t>
            </a:fld>
            <a:endParaRPr lang="en-US"/>
          </a:p>
        </p:txBody>
      </p:sp>
    </p:spTree>
    <p:extLst>
      <p:ext uri="{BB962C8B-B14F-4D97-AF65-F5344CB8AC3E}">
        <p14:creationId xmlns:p14="http://schemas.microsoft.com/office/powerpoint/2010/main" val="163457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6F96-2868-4D6E-BFD2-952BB7066B0C}" type="slidenum">
              <a:rPr lang="en-US" smtClean="0"/>
              <a:t>11</a:t>
            </a:fld>
            <a:endParaRPr lang="en-US"/>
          </a:p>
        </p:txBody>
      </p:sp>
    </p:spTree>
    <p:extLst>
      <p:ext uri="{BB962C8B-B14F-4D97-AF65-F5344CB8AC3E}">
        <p14:creationId xmlns:p14="http://schemas.microsoft.com/office/powerpoint/2010/main" val="44354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6F96-2868-4D6E-BFD2-952BB7066B0C}" type="slidenum">
              <a:rPr lang="en-US" smtClean="0"/>
              <a:t>12</a:t>
            </a:fld>
            <a:endParaRPr lang="en-US"/>
          </a:p>
        </p:txBody>
      </p:sp>
    </p:spTree>
    <p:extLst>
      <p:ext uri="{BB962C8B-B14F-4D97-AF65-F5344CB8AC3E}">
        <p14:creationId xmlns:p14="http://schemas.microsoft.com/office/powerpoint/2010/main" val="186595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6F96-2868-4D6E-BFD2-952BB7066B0C}" type="slidenum">
              <a:rPr lang="en-US" smtClean="0"/>
              <a:t>13</a:t>
            </a:fld>
            <a:endParaRPr lang="en-US"/>
          </a:p>
        </p:txBody>
      </p:sp>
    </p:spTree>
    <p:extLst>
      <p:ext uri="{BB962C8B-B14F-4D97-AF65-F5344CB8AC3E}">
        <p14:creationId xmlns:p14="http://schemas.microsoft.com/office/powerpoint/2010/main" val="186595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B0D4C-2F1B-4DCF-BED2-87254FB07D68}" type="datetime1">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316318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0E80A-48A4-4890-92C6-2717D4FC3E8F}" type="datetime1">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308398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46C44-3089-43FB-AD03-DF35F74FE039}" type="datetime1">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309040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5928-7FA6-4F31-A471-8B7D6B33BC68}" type="datetime1">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248681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4321C-9D98-4FB1-9EC7-242509AA2825}" type="datetime1">
              <a:rPr lang="en-US" smtClean="0"/>
              <a:t>6/5/2016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194231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A56E7-3A6B-46FE-B048-BCE7C4562090}" type="datetime1">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154685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79BCA-DEBE-4652-8A31-1AE658435B6E}" type="datetime1">
              <a:rPr lang="en-US" smtClean="0"/>
              <a:t>6/5/2016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36840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024B4-CF75-4C16-AD88-93EFAE0544DB}" type="datetime1">
              <a:rPr lang="en-US" smtClean="0"/>
              <a:t>6/5/2016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26206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CB95F-CA3C-4584-9FF8-3F0B6B00CC06}" type="datetime1">
              <a:rPr lang="en-US" smtClean="0"/>
              <a:t>6/5/2016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350484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2F542-AB96-47CE-A1FA-FA91FB832CAA}" type="datetime1">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18803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9C4E9-1A69-4F1D-8762-A74DE1FCC2B0}" type="datetime1">
              <a:rPr lang="en-US" smtClean="0"/>
              <a:t>6/5/2016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4CAC-3D45-4409-950D-2F44BFE7B5D8}" type="slidenum">
              <a:rPr lang="en-US" smtClean="0"/>
              <a:t>‹#›</a:t>
            </a:fld>
            <a:endParaRPr lang="en-US"/>
          </a:p>
        </p:txBody>
      </p:sp>
    </p:spTree>
    <p:extLst>
      <p:ext uri="{BB962C8B-B14F-4D97-AF65-F5344CB8AC3E}">
        <p14:creationId xmlns:p14="http://schemas.microsoft.com/office/powerpoint/2010/main" val="11586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1DC0F-A908-493E-AF57-41A2D444DD85}" type="datetime1">
              <a:rPr lang="en-US" smtClean="0"/>
              <a:t>6/5/2016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74CAC-3D45-4409-950D-2F44BFE7B5D8}" type="slidenum">
              <a:rPr lang="en-US" smtClean="0"/>
              <a:t>‹#›</a:t>
            </a:fld>
            <a:endParaRPr lang="en-US"/>
          </a:p>
        </p:txBody>
      </p:sp>
    </p:spTree>
    <p:extLst>
      <p:ext uri="{BB962C8B-B14F-4D97-AF65-F5344CB8AC3E}">
        <p14:creationId xmlns:p14="http://schemas.microsoft.com/office/powerpoint/2010/main" val="223812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1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4.JP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7.JPG"/></Relationships>
</file>

<file path=ppt/slides/_rels/slide21.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2.xml"/><Relationship Id="rId5" Type="http://schemas.openxmlformats.org/officeDocument/2006/relationships/image" Target="../media/image72.GIF"/><Relationship Id="rId4" Type="http://schemas.openxmlformats.org/officeDocument/2006/relationships/image" Target="../media/image7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GIF"/><Relationship Id="rId4" Type="http://schemas.openxmlformats.org/officeDocument/2006/relationships/image" Target="../media/image75.GIF"/></Relationships>
</file>

<file path=ppt/slides/_rels/slide25.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GIF"/><Relationship Id="rId4" Type="http://schemas.openxmlformats.org/officeDocument/2006/relationships/image" Target="../media/image79.GIF"/></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5.wmf"/><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848600" cy="3733800"/>
          </a:xfrm>
          <a:solidFill>
            <a:schemeClr val="bg2">
              <a:lumMod val="90000"/>
            </a:schemeClr>
          </a:solidFill>
        </p:spPr>
        <p:txBody>
          <a:bodyPr>
            <a:normAutofit/>
          </a:bodyPr>
          <a:lstStyle/>
          <a:p>
            <a:r>
              <a:rPr lang="en-US" b="1" dirty="0" smtClean="0"/>
              <a:t>Impact of Terra MODIS PVLWIR Crosstalk on L1 and L2 Products</a:t>
            </a:r>
            <a:r>
              <a:rPr lang="en-US" dirty="0" smtClean="0">
                <a:solidFill>
                  <a:srgbClr val="0070C0"/>
                </a:solidFill>
              </a:rPr>
              <a:t/>
            </a:r>
            <a:br>
              <a:rPr lang="en-US" dirty="0" smtClean="0">
                <a:solidFill>
                  <a:srgbClr val="0070C0"/>
                </a:solidFill>
              </a:rPr>
            </a:br>
            <a:r>
              <a:rPr lang="en-US" sz="2700" dirty="0" smtClean="0">
                <a:solidFill>
                  <a:srgbClr val="0070C0"/>
                </a:solidFill>
              </a:rPr>
              <a:t/>
            </a:r>
            <a:br>
              <a:rPr lang="en-US" sz="2700" dirty="0" smtClean="0">
                <a:solidFill>
                  <a:srgbClr val="0070C0"/>
                </a:solidFill>
              </a:rPr>
            </a:br>
            <a:r>
              <a:rPr lang="en-US" sz="2400" i="1" dirty="0"/>
              <a:t>Chris Moeller, Richard Frey, Eva </a:t>
            </a:r>
            <a:r>
              <a:rPr lang="en-US" sz="2400" i="1" dirty="0" err="1"/>
              <a:t>Borbas</a:t>
            </a:r>
            <a:r>
              <a:rPr lang="en-US" sz="2400" i="1" dirty="0"/>
              <a:t>, Bryan Baum, Paul </a:t>
            </a:r>
            <a:r>
              <a:rPr lang="en-US" sz="2400" i="1" dirty="0" err="1"/>
              <a:t>Menzel</a:t>
            </a:r>
            <a:r>
              <a:rPr lang="en-US" sz="2400" i="1" dirty="0"/>
              <a:t>, Steve Ackerman: </a:t>
            </a:r>
            <a:r>
              <a:rPr lang="en-US" sz="2400" i="1" dirty="0" smtClean="0"/>
              <a:t>CIMSS, Univ. Wisconsin - Madison</a:t>
            </a:r>
            <a:r>
              <a:rPr lang="en-US" sz="2400" i="1" dirty="0"/>
              <a:t/>
            </a:r>
            <a:br>
              <a:rPr lang="en-US" sz="2400" i="1" dirty="0"/>
            </a:br>
            <a:r>
              <a:rPr lang="en-US" sz="2400" i="1" dirty="0"/>
              <a:t>Steve </a:t>
            </a:r>
            <a:r>
              <a:rPr lang="en-US" sz="2400" i="1" dirty="0" err="1"/>
              <a:t>Platnick</a:t>
            </a:r>
            <a:r>
              <a:rPr lang="en-US" sz="2400" i="1" dirty="0"/>
              <a:t> (and others): GSFC</a:t>
            </a:r>
            <a:br>
              <a:rPr lang="en-US" sz="2400" i="1" dirty="0"/>
            </a:br>
            <a:r>
              <a:rPr lang="en-US" sz="2400" i="1" dirty="0"/>
              <a:t>Jack </a:t>
            </a:r>
            <a:r>
              <a:rPr lang="en-US" sz="2400" i="1" dirty="0" err="1" smtClean="0"/>
              <a:t>Xiong</a:t>
            </a:r>
            <a:r>
              <a:rPr lang="en-US" sz="2400" i="1" dirty="0" smtClean="0"/>
              <a:t>, Truman Wilson </a:t>
            </a:r>
            <a:r>
              <a:rPr lang="en-US" sz="2400" i="1" dirty="0"/>
              <a:t>(and others): </a:t>
            </a:r>
            <a:r>
              <a:rPr lang="en-US" sz="2400" i="1" dirty="0" smtClean="0"/>
              <a:t>MCST</a:t>
            </a:r>
            <a:endParaRPr lang="en-US" sz="2200" i="1" dirty="0">
              <a:solidFill>
                <a:srgbClr val="0070C0"/>
              </a:solidFill>
            </a:endParaRPr>
          </a:p>
        </p:txBody>
      </p:sp>
      <p:grpSp>
        <p:nvGrpSpPr>
          <p:cNvPr id="4" name="Group 8"/>
          <p:cNvGrpSpPr>
            <a:grpSpLocks noChangeAspect="1"/>
          </p:cNvGrpSpPr>
          <p:nvPr/>
        </p:nvGrpSpPr>
        <p:grpSpPr bwMode="auto">
          <a:xfrm>
            <a:off x="3886200" y="76200"/>
            <a:ext cx="1352550" cy="622300"/>
            <a:chOff x="22656" y="240"/>
            <a:chExt cx="4272" cy="1968"/>
          </a:xfrm>
        </p:grpSpPr>
        <p:grpSp>
          <p:nvGrpSpPr>
            <p:cNvPr id="5" name="Group 9"/>
            <p:cNvGrpSpPr>
              <a:grpSpLocks noChangeAspect="1"/>
            </p:cNvGrpSpPr>
            <p:nvPr/>
          </p:nvGrpSpPr>
          <p:grpSpPr bwMode="auto">
            <a:xfrm>
              <a:off x="22656" y="480"/>
              <a:ext cx="4272" cy="1728"/>
              <a:chOff x="22656" y="480"/>
              <a:chExt cx="4272" cy="1728"/>
            </a:xfrm>
          </p:grpSpPr>
          <p:pic>
            <p:nvPicPr>
              <p:cNvPr id="7" name="Picture 10" descr="C:\WINNT\Profiles\liamg\Desktop\Motion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6" y="480"/>
                <a:ext cx="1344" cy="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WINNT\Profiles\liamg\Desktop\ssecblu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4" y="1618"/>
                <a:ext cx="3504"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2" descr="D:\Gifs\cimss_for_engraving_crop.gif"/>
            <p:cNvPicPr>
              <a:picLocks noChangeAspect="1" noChangeArrowheads="1"/>
            </p:cNvPicPr>
            <p:nvPr/>
          </p:nvPicPr>
          <p:blipFill>
            <a:blip r:embed="rId5" cstate="print">
              <a:extLst>
                <a:ext uri="{28A0092B-C50C-407E-A947-70E740481C1C}">
                  <a14:useLocalDpi xmlns:a14="http://schemas.microsoft.com/office/drawing/2010/main" val="0"/>
                </a:ext>
              </a:extLst>
            </a:blip>
            <a:srcRect b="10582"/>
            <a:stretch>
              <a:fillRect/>
            </a:stretch>
          </p:blipFill>
          <p:spPr bwMode="auto">
            <a:xfrm>
              <a:off x="24020" y="240"/>
              <a:ext cx="204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p:cNvSpPr>
            <a:spLocks noChangeArrowheads="1"/>
          </p:cNvSpPr>
          <p:nvPr/>
        </p:nvSpPr>
        <p:spPr bwMode="auto">
          <a:xfrm>
            <a:off x="2209800" y="6019800"/>
            <a:ext cx="4724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i="1" u="sng" dirty="0" smtClean="0">
                <a:solidFill>
                  <a:srgbClr val="0070C0"/>
                </a:solidFill>
                <a:latin typeface="Times" pitchFamily="18" charset="0"/>
              </a:rPr>
              <a:t>MODIS/VIIRS Science Team </a:t>
            </a:r>
            <a:r>
              <a:rPr lang="en-US" sz="2000" b="1" i="1" u="sng" dirty="0" err="1" smtClean="0">
                <a:solidFill>
                  <a:srgbClr val="0070C0"/>
                </a:solidFill>
                <a:latin typeface="Times" pitchFamily="18" charset="0"/>
              </a:rPr>
              <a:t>mtg</a:t>
            </a:r>
            <a:endParaRPr lang="en-US" sz="2000" b="1" i="1" u="sng" dirty="0" smtClean="0">
              <a:solidFill>
                <a:srgbClr val="0070C0"/>
              </a:solidFill>
              <a:latin typeface="Times" pitchFamily="18" charset="0"/>
            </a:endParaRPr>
          </a:p>
          <a:p>
            <a:pPr algn="ctr"/>
            <a:r>
              <a:rPr lang="en-US" sz="2000" b="1" i="1" u="sng" dirty="0" smtClean="0">
                <a:solidFill>
                  <a:srgbClr val="0070C0"/>
                </a:solidFill>
                <a:latin typeface="Times" pitchFamily="18" charset="0"/>
              </a:rPr>
              <a:t>June 6-10, 2016</a:t>
            </a:r>
            <a:endParaRPr lang="en-US" sz="1200" b="1" i="1" u="sng" dirty="0">
              <a:solidFill>
                <a:srgbClr val="0070C0"/>
              </a:solidFill>
              <a:latin typeface="Times" pitchFamily="18" charset="0"/>
            </a:endParaRPr>
          </a:p>
        </p:txBody>
      </p:sp>
      <p:grpSp>
        <p:nvGrpSpPr>
          <p:cNvPr id="11" name="Group 4"/>
          <p:cNvGrpSpPr>
            <a:grpSpLocks/>
          </p:cNvGrpSpPr>
          <p:nvPr/>
        </p:nvGrpSpPr>
        <p:grpSpPr bwMode="auto">
          <a:xfrm>
            <a:off x="112713" y="304800"/>
            <a:ext cx="8880475" cy="868363"/>
            <a:chOff x="48" y="59"/>
            <a:chExt cx="5642" cy="547"/>
          </a:xfrm>
        </p:grpSpPr>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 y="76"/>
              <a:ext cx="672"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 y="59"/>
              <a:ext cx="564"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790538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3329" b="5996"/>
          <a:stretch/>
        </p:blipFill>
        <p:spPr>
          <a:xfrm>
            <a:off x="4563228" y="3749040"/>
            <a:ext cx="4504572" cy="310896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3329" b="5996"/>
          <a:stretch/>
        </p:blipFill>
        <p:spPr>
          <a:xfrm>
            <a:off x="4563228" y="624840"/>
            <a:ext cx="4504572" cy="310896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3329" b="5996"/>
          <a:stretch/>
        </p:blipFill>
        <p:spPr>
          <a:xfrm>
            <a:off x="67429" y="624840"/>
            <a:ext cx="4504572" cy="3108960"/>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3329" b="5996"/>
          <a:stretch/>
        </p:blipFill>
        <p:spPr>
          <a:xfrm>
            <a:off x="67429" y="3749040"/>
            <a:ext cx="4504572" cy="3108960"/>
          </a:xfrm>
          <a:prstGeom prst="rect">
            <a:avLst/>
          </a:prstGeom>
        </p:spPr>
      </p:pic>
      <p:sp>
        <p:nvSpPr>
          <p:cNvPr id="7" name="Title 3"/>
          <p:cNvSpPr txBox="1">
            <a:spLocks/>
          </p:cNvSpPr>
          <p:nvPr/>
        </p:nvSpPr>
        <p:spPr>
          <a:xfrm>
            <a:off x="457200" y="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MODIS PVLWIR Crosstalk Impact</a:t>
            </a:r>
          </a:p>
        </p:txBody>
      </p:sp>
      <p:sp>
        <p:nvSpPr>
          <p:cNvPr id="8" name="TextBox 7"/>
          <p:cNvSpPr txBox="1"/>
          <p:nvPr/>
        </p:nvSpPr>
        <p:spPr>
          <a:xfrm>
            <a:off x="2774769" y="1447800"/>
            <a:ext cx="806631" cy="461665"/>
          </a:xfrm>
          <a:prstGeom prst="rect">
            <a:avLst/>
          </a:prstGeom>
          <a:noFill/>
        </p:spPr>
        <p:txBody>
          <a:bodyPr wrap="none" rtlCol="0">
            <a:spAutoFit/>
          </a:bodyPr>
          <a:lstStyle/>
          <a:p>
            <a:r>
              <a:rPr lang="en-US" sz="2400" dirty="0" smtClean="0"/>
              <a:t>2003</a:t>
            </a:r>
            <a:endParaRPr lang="en-US" sz="2400" dirty="0"/>
          </a:p>
        </p:txBody>
      </p:sp>
      <p:sp>
        <p:nvSpPr>
          <p:cNvPr id="9" name="TextBox 8"/>
          <p:cNvSpPr txBox="1"/>
          <p:nvPr/>
        </p:nvSpPr>
        <p:spPr>
          <a:xfrm>
            <a:off x="2774769" y="4567535"/>
            <a:ext cx="806631" cy="461665"/>
          </a:xfrm>
          <a:prstGeom prst="rect">
            <a:avLst/>
          </a:prstGeom>
          <a:noFill/>
        </p:spPr>
        <p:txBody>
          <a:bodyPr wrap="none" rtlCol="0">
            <a:spAutoFit/>
          </a:bodyPr>
          <a:lstStyle/>
          <a:p>
            <a:r>
              <a:rPr lang="en-US" sz="2400" dirty="0"/>
              <a:t>201</a:t>
            </a:r>
            <a:r>
              <a:rPr lang="en-US" sz="2400" dirty="0" smtClean="0"/>
              <a:t>1</a:t>
            </a:r>
            <a:endParaRPr lang="en-US" sz="2400" dirty="0"/>
          </a:p>
        </p:txBody>
      </p:sp>
      <p:sp>
        <p:nvSpPr>
          <p:cNvPr id="10" name="TextBox 9"/>
          <p:cNvSpPr txBox="1"/>
          <p:nvPr/>
        </p:nvSpPr>
        <p:spPr>
          <a:xfrm>
            <a:off x="7270569" y="1447800"/>
            <a:ext cx="806631" cy="461665"/>
          </a:xfrm>
          <a:prstGeom prst="rect">
            <a:avLst/>
          </a:prstGeom>
          <a:noFill/>
        </p:spPr>
        <p:txBody>
          <a:bodyPr wrap="none" rtlCol="0">
            <a:spAutoFit/>
          </a:bodyPr>
          <a:lstStyle/>
          <a:p>
            <a:r>
              <a:rPr lang="en-US" sz="2400" dirty="0" smtClean="0"/>
              <a:t>2007</a:t>
            </a:r>
            <a:endParaRPr lang="en-US" sz="2400" dirty="0"/>
          </a:p>
        </p:txBody>
      </p:sp>
      <p:sp>
        <p:nvSpPr>
          <p:cNvPr id="11" name="TextBox 10"/>
          <p:cNvSpPr txBox="1"/>
          <p:nvPr/>
        </p:nvSpPr>
        <p:spPr>
          <a:xfrm>
            <a:off x="7270569" y="4572000"/>
            <a:ext cx="806631" cy="461665"/>
          </a:xfrm>
          <a:prstGeom prst="rect">
            <a:avLst/>
          </a:prstGeom>
          <a:noFill/>
        </p:spPr>
        <p:txBody>
          <a:bodyPr wrap="none" rtlCol="0">
            <a:spAutoFit/>
          </a:bodyPr>
          <a:lstStyle/>
          <a:p>
            <a:r>
              <a:rPr lang="en-US" sz="2400" dirty="0" smtClean="0"/>
              <a:t>201</a:t>
            </a:r>
            <a:r>
              <a:rPr lang="en-US" sz="2400" dirty="0"/>
              <a:t>5</a:t>
            </a:r>
          </a:p>
        </p:txBody>
      </p:sp>
      <p:sp>
        <p:nvSpPr>
          <p:cNvPr id="3" name="Slide Number Placeholder 2"/>
          <p:cNvSpPr>
            <a:spLocks noGrp="1"/>
          </p:cNvSpPr>
          <p:nvPr>
            <p:ph type="sldNum" sz="quarter" idx="12"/>
          </p:nvPr>
        </p:nvSpPr>
        <p:spPr/>
        <p:txBody>
          <a:bodyPr/>
          <a:lstStyle/>
          <a:p>
            <a:fld id="{403E37F0-E786-41B0-AAA4-BDCC0A56FC7C}" type="slidenum">
              <a:rPr lang="en-US" smtClean="0"/>
              <a:t>10</a:t>
            </a:fld>
            <a:endParaRPr lang="en-US"/>
          </a:p>
        </p:txBody>
      </p:sp>
    </p:spTree>
    <p:extLst>
      <p:ext uri="{BB962C8B-B14F-4D97-AF65-F5344CB8AC3E}">
        <p14:creationId xmlns:p14="http://schemas.microsoft.com/office/powerpoint/2010/main" val="415750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3333" r="54848" b="16667"/>
          <a:stretch/>
        </p:blipFill>
        <p:spPr>
          <a:xfrm>
            <a:off x="609600" y="3689350"/>
            <a:ext cx="3870614" cy="2743200"/>
          </a:xfrm>
          <a:prstGeom prst="rect">
            <a:avLst/>
          </a:prstGeom>
          <a:ln>
            <a:solidFill>
              <a:schemeClr val="tx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3333" r="54848" b="16667"/>
          <a:stretch/>
        </p:blipFill>
        <p:spPr>
          <a:xfrm>
            <a:off x="4724400" y="3687826"/>
            <a:ext cx="3870614" cy="2743200"/>
          </a:xfrm>
          <a:prstGeom prst="rect">
            <a:avLst/>
          </a:prstGeom>
          <a:ln w="9525">
            <a:solidFill>
              <a:schemeClr val="tx1"/>
            </a:solidFill>
          </a:ln>
        </p:spPr>
      </p:pic>
      <p:sp>
        <p:nvSpPr>
          <p:cNvPr id="4" name="TextBox 3"/>
          <p:cNvSpPr txBox="1"/>
          <p:nvPr/>
        </p:nvSpPr>
        <p:spPr>
          <a:xfrm>
            <a:off x="1384300" y="3364468"/>
            <a:ext cx="2360005" cy="369332"/>
          </a:xfrm>
          <a:prstGeom prst="rect">
            <a:avLst/>
          </a:prstGeom>
          <a:noFill/>
        </p:spPr>
        <p:txBody>
          <a:bodyPr wrap="none" rtlCol="0">
            <a:spAutoFit/>
          </a:bodyPr>
          <a:lstStyle/>
          <a:p>
            <a:pPr algn="ctr"/>
            <a:r>
              <a:rPr lang="en-US" dirty="0" smtClean="0"/>
              <a:t>17:10 UTC 01 July 2013</a:t>
            </a:r>
            <a:endParaRPr lang="en-US" dirty="0"/>
          </a:p>
        </p:txBody>
      </p:sp>
      <p:sp>
        <p:nvSpPr>
          <p:cNvPr id="5" name="TextBox 4"/>
          <p:cNvSpPr txBox="1"/>
          <p:nvPr/>
        </p:nvSpPr>
        <p:spPr>
          <a:xfrm>
            <a:off x="1799528" y="6400800"/>
            <a:ext cx="1477072" cy="369332"/>
          </a:xfrm>
          <a:prstGeom prst="rect">
            <a:avLst/>
          </a:prstGeom>
          <a:noFill/>
        </p:spPr>
        <p:txBody>
          <a:bodyPr wrap="none" rtlCol="0">
            <a:spAutoFit/>
          </a:bodyPr>
          <a:lstStyle/>
          <a:p>
            <a:pPr algn="ctr"/>
            <a:r>
              <a:rPr lang="en-US" dirty="0" smtClean="0"/>
              <a:t>Terra Band 31</a:t>
            </a:r>
            <a:endParaRPr lang="en-US" dirty="0"/>
          </a:p>
        </p:txBody>
      </p:sp>
      <p:sp>
        <p:nvSpPr>
          <p:cNvPr id="6" name="TextBox 5"/>
          <p:cNvSpPr txBox="1"/>
          <p:nvPr/>
        </p:nvSpPr>
        <p:spPr>
          <a:xfrm>
            <a:off x="5433489" y="6412468"/>
            <a:ext cx="2591159" cy="369332"/>
          </a:xfrm>
          <a:prstGeom prst="rect">
            <a:avLst/>
          </a:prstGeom>
          <a:noFill/>
        </p:spPr>
        <p:txBody>
          <a:bodyPr wrap="none" rtlCol="0">
            <a:spAutoFit/>
          </a:bodyPr>
          <a:lstStyle/>
          <a:p>
            <a:pPr algn="ctr"/>
            <a:r>
              <a:rPr lang="en-US" dirty="0" smtClean="0"/>
              <a:t>8.6-11 µm BTD Cloud Test</a:t>
            </a:r>
            <a:endParaRPr lang="en-US" dirty="0"/>
          </a:p>
        </p:txBody>
      </p:sp>
      <p:sp>
        <p:nvSpPr>
          <p:cNvPr id="7" name="Slide Number Placeholder 6"/>
          <p:cNvSpPr>
            <a:spLocks noGrp="1"/>
          </p:cNvSpPr>
          <p:nvPr>
            <p:ph type="sldNum" sz="quarter" idx="12"/>
          </p:nvPr>
        </p:nvSpPr>
        <p:spPr/>
        <p:txBody>
          <a:bodyPr/>
          <a:lstStyle/>
          <a:p>
            <a:fld id="{D33E6D79-6277-4294-835C-2D5F86AB2E9B}" type="slidenum">
              <a:rPr lang="en-US" smtClean="0"/>
              <a:pPr/>
              <a:t>11</a:t>
            </a:fld>
            <a:endParaRPr lang="en-US" dirty="0"/>
          </a:p>
        </p:txBody>
      </p:sp>
      <p:sp>
        <p:nvSpPr>
          <p:cNvPr id="9" name="TextBox 8"/>
          <p:cNvSpPr txBox="1"/>
          <p:nvPr/>
        </p:nvSpPr>
        <p:spPr>
          <a:xfrm>
            <a:off x="5486400" y="3821668"/>
            <a:ext cx="2352824" cy="369332"/>
          </a:xfrm>
          <a:prstGeom prst="rect">
            <a:avLst/>
          </a:prstGeom>
          <a:noFill/>
        </p:spPr>
        <p:txBody>
          <a:bodyPr wrap="none" rtlCol="0">
            <a:spAutoFit/>
          </a:bodyPr>
          <a:lstStyle/>
          <a:p>
            <a:r>
              <a:rPr lang="en-US" dirty="0" smtClean="0">
                <a:solidFill>
                  <a:srgbClr val="FFFF00"/>
                </a:solidFill>
              </a:rPr>
              <a:t>False cloud showing up</a:t>
            </a:r>
            <a:endParaRPr lang="en-US" dirty="0">
              <a:solidFill>
                <a:srgbClr val="FFFF00"/>
              </a:solidFill>
            </a:endParaRPr>
          </a:p>
        </p:txBody>
      </p:sp>
      <p:sp>
        <p:nvSpPr>
          <p:cNvPr id="10" name="TextBox 9"/>
          <p:cNvSpPr txBox="1"/>
          <p:nvPr/>
        </p:nvSpPr>
        <p:spPr>
          <a:xfrm>
            <a:off x="4800600" y="76200"/>
            <a:ext cx="3691973" cy="523220"/>
          </a:xfrm>
          <a:prstGeom prst="rect">
            <a:avLst/>
          </a:prstGeom>
          <a:noFill/>
        </p:spPr>
        <p:txBody>
          <a:bodyPr wrap="none" rtlCol="0">
            <a:spAutoFit/>
          </a:bodyPr>
          <a:lstStyle/>
          <a:p>
            <a:r>
              <a:rPr lang="en-US" sz="2800" dirty="0" smtClean="0"/>
              <a:t>Ice Cloud Detection Test</a:t>
            </a:r>
            <a:endParaRPr lang="en-US" sz="2800"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 r="54848" b="59999"/>
          <a:stretch/>
        </p:blipFill>
        <p:spPr>
          <a:xfrm>
            <a:off x="609600" y="601074"/>
            <a:ext cx="3870614" cy="2743200"/>
          </a:xfrm>
          <a:prstGeom prst="rect">
            <a:avLst/>
          </a:prstGeom>
          <a:ln>
            <a:solidFill>
              <a:schemeClr val="tx1"/>
            </a:solidFill>
          </a:ln>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1" r="54848" b="59999"/>
          <a:stretch/>
        </p:blipFill>
        <p:spPr>
          <a:xfrm>
            <a:off x="4724400" y="601074"/>
            <a:ext cx="3870614" cy="2743200"/>
          </a:xfrm>
          <a:prstGeom prst="rect">
            <a:avLst/>
          </a:prstGeom>
          <a:ln>
            <a:solidFill>
              <a:schemeClr val="tx1"/>
            </a:solidFill>
          </a:ln>
        </p:spPr>
      </p:pic>
      <p:sp>
        <p:nvSpPr>
          <p:cNvPr id="13" name="TextBox 12"/>
          <p:cNvSpPr txBox="1"/>
          <p:nvPr/>
        </p:nvSpPr>
        <p:spPr>
          <a:xfrm>
            <a:off x="4876800" y="762000"/>
            <a:ext cx="2491708" cy="369332"/>
          </a:xfrm>
          <a:prstGeom prst="rect">
            <a:avLst/>
          </a:prstGeom>
          <a:noFill/>
        </p:spPr>
        <p:txBody>
          <a:bodyPr wrap="none" rtlCol="0">
            <a:spAutoFit/>
          </a:bodyPr>
          <a:lstStyle/>
          <a:p>
            <a:r>
              <a:rPr lang="en-US" dirty="0" smtClean="0">
                <a:solidFill>
                  <a:srgbClr val="FFFF00"/>
                </a:solidFill>
              </a:rPr>
              <a:t>Negligible false ice cloud</a:t>
            </a:r>
            <a:endParaRPr lang="en-US" dirty="0">
              <a:solidFill>
                <a:srgbClr val="FFFF00"/>
              </a:solidFill>
            </a:endParaRPr>
          </a:p>
        </p:txBody>
      </p:sp>
      <p:sp>
        <p:nvSpPr>
          <p:cNvPr id="15" name="TextBox 14"/>
          <p:cNvSpPr txBox="1"/>
          <p:nvPr/>
        </p:nvSpPr>
        <p:spPr>
          <a:xfrm>
            <a:off x="914400" y="0"/>
            <a:ext cx="3293209" cy="646331"/>
          </a:xfrm>
          <a:prstGeom prst="rect">
            <a:avLst/>
          </a:prstGeom>
          <a:noFill/>
        </p:spPr>
        <p:txBody>
          <a:bodyPr wrap="none" rtlCol="0">
            <a:spAutoFit/>
          </a:bodyPr>
          <a:lstStyle/>
          <a:p>
            <a:pPr algn="ctr"/>
            <a:r>
              <a:rPr lang="en-US" dirty="0" smtClean="0"/>
              <a:t>Subtropical Eastern Pacific Ocean</a:t>
            </a:r>
          </a:p>
          <a:p>
            <a:pPr algn="ctr"/>
            <a:r>
              <a:rPr lang="en-US" dirty="0" smtClean="0"/>
              <a:t>16:55 UTC 01 July 2003</a:t>
            </a:r>
            <a:endParaRPr lang="en-US" dirty="0"/>
          </a:p>
        </p:txBody>
      </p:sp>
      <p:sp>
        <p:nvSpPr>
          <p:cNvPr id="16" name="Right Arrow 15"/>
          <p:cNvSpPr/>
          <p:nvPr/>
        </p:nvSpPr>
        <p:spPr>
          <a:xfrm>
            <a:off x="4450080" y="19050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450080" y="48768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24200" y="2850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33711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72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54848" b="59999"/>
          <a:stretch/>
        </p:blipFill>
        <p:spPr>
          <a:xfrm>
            <a:off x="609600" y="601074"/>
            <a:ext cx="3870614" cy="2743200"/>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 r="54848" b="59999"/>
          <a:stretch/>
        </p:blipFill>
        <p:spPr>
          <a:xfrm>
            <a:off x="4724400" y="601074"/>
            <a:ext cx="3870614" cy="2743200"/>
          </a:xfrm>
          <a:prstGeom prst="rect">
            <a:avLst/>
          </a:prstGeom>
          <a:ln>
            <a:solidFill>
              <a:schemeClr val="tx1"/>
            </a:solidFill>
          </a:ln>
        </p:spPr>
      </p:pic>
      <p:sp>
        <p:nvSpPr>
          <p:cNvPr id="6" name="TextBox 5"/>
          <p:cNvSpPr txBox="1"/>
          <p:nvPr/>
        </p:nvSpPr>
        <p:spPr>
          <a:xfrm>
            <a:off x="914400" y="0"/>
            <a:ext cx="3293209" cy="646331"/>
          </a:xfrm>
          <a:prstGeom prst="rect">
            <a:avLst/>
          </a:prstGeom>
          <a:noFill/>
        </p:spPr>
        <p:txBody>
          <a:bodyPr wrap="none" rtlCol="0">
            <a:spAutoFit/>
          </a:bodyPr>
          <a:lstStyle/>
          <a:p>
            <a:pPr algn="ctr"/>
            <a:r>
              <a:rPr lang="en-US" dirty="0" smtClean="0"/>
              <a:t>Subtropical Eastern Pacific Ocean</a:t>
            </a:r>
          </a:p>
          <a:p>
            <a:pPr algn="ctr"/>
            <a:r>
              <a:rPr lang="en-US" dirty="0" smtClean="0"/>
              <a:t>16:55 UTC 01 July 2003</a:t>
            </a:r>
            <a:endParaRPr lang="en-US" dirty="0"/>
          </a:p>
        </p:txBody>
      </p:sp>
      <p:sp>
        <p:nvSpPr>
          <p:cNvPr id="7" name="TextBox 6"/>
          <p:cNvSpPr txBox="1"/>
          <p:nvPr/>
        </p:nvSpPr>
        <p:spPr>
          <a:xfrm>
            <a:off x="1799528" y="6400800"/>
            <a:ext cx="1477072" cy="369332"/>
          </a:xfrm>
          <a:prstGeom prst="rect">
            <a:avLst/>
          </a:prstGeom>
          <a:noFill/>
        </p:spPr>
        <p:txBody>
          <a:bodyPr wrap="none" rtlCol="0">
            <a:spAutoFit/>
          </a:bodyPr>
          <a:lstStyle/>
          <a:p>
            <a:pPr algn="ctr"/>
            <a:r>
              <a:rPr lang="en-US" dirty="0" smtClean="0"/>
              <a:t>Terra Band 31</a:t>
            </a:r>
            <a:endParaRPr lang="en-US" dirty="0"/>
          </a:p>
        </p:txBody>
      </p:sp>
      <p:sp>
        <p:nvSpPr>
          <p:cNvPr id="11" name="TextBox 10"/>
          <p:cNvSpPr txBox="1"/>
          <p:nvPr/>
        </p:nvSpPr>
        <p:spPr>
          <a:xfrm>
            <a:off x="4876800" y="762000"/>
            <a:ext cx="2491708" cy="369332"/>
          </a:xfrm>
          <a:prstGeom prst="rect">
            <a:avLst/>
          </a:prstGeom>
          <a:noFill/>
        </p:spPr>
        <p:txBody>
          <a:bodyPr wrap="none" rtlCol="0">
            <a:spAutoFit/>
          </a:bodyPr>
          <a:lstStyle/>
          <a:p>
            <a:r>
              <a:rPr lang="en-US" dirty="0" smtClean="0">
                <a:solidFill>
                  <a:srgbClr val="FFFF00"/>
                </a:solidFill>
              </a:rPr>
              <a:t>Negligible false ice cloud</a:t>
            </a:r>
            <a:endParaRPr lang="en-US" dirty="0">
              <a:solidFill>
                <a:srgbClr val="FFFF00"/>
              </a:solidFill>
            </a:endParaRPr>
          </a:p>
        </p:txBody>
      </p:sp>
      <p:sp>
        <p:nvSpPr>
          <p:cNvPr id="2" name="TextBox 1"/>
          <p:cNvSpPr txBox="1"/>
          <p:nvPr/>
        </p:nvSpPr>
        <p:spPr>
          <a:xfrm>
            <a:off x="4800600" y="76200"/>
            <a:ext cx="3691973" cy="523220"/>
          </a:xfrm>
          <a:prstGeom prst="rect">
            <a:avLst/>
          </a:prstGeom>
          <a:noFill/>
        </p:spPr>
        <p:txBody>
          <a:bodyPr wrap="none" rtlCol="0">
            <a:spAutoFit/>
          </a:bodyPr>
          <a:lstStyle/>
          <a:p>
            <a:r>
              <a:rPr lang="en-US" sz="2800" dirty="0" smtClean="0"/>
              <a:t>Ice Cloud Detection Test</a:t>
            </a:r>
            <a:endParaRPr lang="en-US" sz="2800" dirty="0"/>
          </a:p>
        </p:txBody>
      </p:sp>
      <p:sp>
        <p:nvSpPr>
          <p:cNvPr id="14" name="TextBox 13"/>
          <p:cNvSpPr txBox="1"/>
          <p:nvPr/>
        </p:nvSpPr>
        <p:spPr>
          <a:xfrm>
            <a:off x="1799528" y="6400800"/>
            <a:ext cx="1477072" cy="369332"/>
          </a:xfrm>
          <a:prstGeom prst="rect">
            <a:avLst/>
          </a:prstGeom>
          <a:noFill/>
        </p:spPr>
        <p:txBody>
          <a:bodyPr wrap="none" rtlCol="0">
            <a:spAutoFit/>
          </a:bodyPr>
          <a:lstStyle/>
          <a:p>
            <a:pPr algn="ctr"/>
            <a:r>
              <a:rPr lang="en-US" dirty="0" smtClean="0"/>
              <a:t>Terra Band 31</a:t>
            </a:r>
            <a:endParaRPr lang="en-US" dirty="0"/>
          </a:p>
        </p:txBody>
      </p:sp>
      <p:sp>
        <p:nvSpPr>
          <p:cNvPr id="15" name="TextBox 14"/>
          <p:cNvSpPr txBox="1"/>
          <p:nvPr/>
        </p:nvSpPr>
        <p:spPr>
          <a:xfrm>
            <a:off x="5519248" y="6412468"/>
            <a:ext cx="2419637" cy="369332"/>
          </a:xfrm>
          <a:prstGeom prst="rect">
            <a:avLst/>
          </a:prstGeom>
          <a:noFill/>
        </p:spPr>
        <p:txBody>
          <a:bodyPr wrap="none" rtlCol="0">
            <a:spAutoFit/>
          </a:bodyPr>
          <a:lstStyle/>
          <a:p>
            <a:pPr algn="ctr"/>
            <a:r>
              <a:rPr lang="en-US" dirty="0" smtClean="0"/>
              <a:t>B29-B31 BTD Cloud Test</a:t>
            </a:r>
            <a:endParaRPr lang="en-US" dirty="0"/>
          </a:p>
        </p:txBody>
      </p:sp>
      <p:sp>
        <p:nvSpPr>
          <p:cNvPr id="16"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E6D79-6277-4294-835C-2D5F86AB2E9B}" type="slidenum">
              <a:rPr lang="en-US" smtClean="0"/>
              <a:pPr/>
              <a:t>12</a:t>
            </a:fld>
            <a:endParaRPr lang="en-US" dirty="0"/>
          </a:p>
        </p:txBody>
      </p:sp>
      <p:sp>
        <p:nvSpPr>
          <p:cNvPr id="18" name="TextBox 17"/>
          <p:cNvSpPr txBox="1"/>
          <p:nvPr/>
        </p:nvSpPr>
        <p:spPr>
          <a:xfrm>
            <a:off x="5404955" y="3657600"/>
            <a:ext cx="2604174" cy="369332"/>
          </a:xfrm>
          <a:prstGeom prst="rect">
            <a:avLst/>
          </a:prstGeom>
          <a:noFill/>
        </p:spPr>
        <p:txBody>
          <a:bodyPr wrap="none" rtlCol="0">
            <a:spAutoFit/>
          </a:bodyPr>
          <a:lstStyle/>
          <a:p>
            <a:r>
              <a:rPr lang="en-US" b="1" dirty="0" smtClean="0">
                <a:solidFill>
                  <a:srgbClr val="FF0000"/>
                </a:solidFill>
              </a:rPr>
              <a:t>Abundant false ice cloud!</a:t>
            </a:r>
            <a:endParaRPr lang="en-US" b="1" dirty="0">
              <a:solidFill>
                <a:srgbClr val="FF0000"/>
              </a:solidFill>
            </a:endParaRPr>
          </a:p>
        </p:txBody>
      </p:sp>
      <p:sp>
        <p:nvSpPr>
          <p:cNvPr id="19" name="TextBox 18"/>
          <p:cNvSpPr txBox="1"/>
          <p:nvPr/>
        </p:nvSpPr>
        <p:spPr>
          <a:xfrm>
            <a:off x="1381001" y="3364468"/>
            <a:ext cx="2360005" cy="369332"/>
          </a:xfrm>
          <a:prstGeom prst="rect">
            <a:avLst/>
          </a:prstGeom>
          <a:noFill/>
        </p:spPr>
        <p:txBody>
          <a:bodyPr wrap="none" rtlCol="0">
            <a:spAutoFit/>
          </a:bodyPr>
          <a:lstStyle/>
          <a:p>
            <a:pPr algn="ctr"/>
            <a:r>
              <a:rPr lang="en-US" dirty="0" smtClean="0"/>
              <a:t>16:45 UTC 01 July 2014</a:t>
            </a:r>
            <a:endParaRPr lang="en-US" dirty="0"/>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t="1" r="54848" b="59999"/>
          <a:stretch/>
        </p:blipFill>
        <p:spPr>
          <a:xfrm>
            <a:off x="609600" y="3689350"/>
            <a:ext cx="3870614" cy="2743200"/>
          </a:xfrm>
          <a:prstGeom prst="rect">
            <a:avLst/>
          </a:prstGeom>
          <a:ln>
            <a:solidFill>
              <a:schemeClr val="tx1"/>
            </a:solidFill>
          </a:ln>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 r="54848" b="59999"/>
          <a:stretch/>
        </p:blipFill>
        <p:spPr>
          <a:xfrm>
            <a:off x="4724400" y="3689350"/>
            <a:ext cx="3870614" cy="2743200"/>
          </a:xfrm>
          <a:prstGeom prst="rect">
            <a:avLst/>
          </a:prstGeom>
          <a:ln>
            <a:solidFill>
              <a:schemeClr val="tx1"/>
            </a:solidFill>
          </a:ln>
        </p:spPr>
      </p:pic>
      <p:sp>
        <p:nvSpPr>
          <p:cNvPr id="22" name="TextBox 21"/>
          <p:cNvSpPr txBox="1"/>
          <p:nvPr/>
        </p:nvSpPr>
        <p:spPr>
          <a:xfrm>
            <a:off x="5776930" y="4914646"/>
            <a:ext cx="2483500" cy="369332"/>
          </a:xfrm>
          <a:prstGeom prst="rect">
            <a:avLst/>
          </a:prstGeom>
          <a:noFill/>
        </p:spPr>
        <p:txBody>
          <a:bodyPr wrap="none" rtlCol="0">
            <a:spAutoFit/>
          </a:bodyPr>
          <a:lstStyle/>
          <a:p>
            <a:r>
              <a:rPr lang="en-US" dirty="0" smtClean="0">
                <a:solidFill>
                  <a:srgbClr val="FFFF00"/>
                </a:solidFill>
              </a:rPr>
              <a:t>False ice cloud prevalent</a:t>
            </a:r>
            <a:endParaRPr lang="en-US" dirty="0">
              <a:solidFill>
                <a:srgbClr val="FFFF00"/>
              </a:solidFill>
            </a:endParaRPr>
          </a:p>
        </p:txBody>
      </p:sp>
      <p:sp>
        <p:nvSpPr>
          <p:cNvPr id="23" name="Right Arrow 22"/>
          <p:cNvSpPr/>
          <p:nvPr/>
        </p:nvSpPr>
        <p:spPr>
          <a:xfrm>
            <a:off x="4450080" y="19050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450080" y="48768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124200" y="2850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24200" y="33711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45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54848" b="59999"/>
          <a:stretch/>
        </p:blipFill>
        <p:spPr>
          <a:xfrm>
            <a:off x="609600" y="601074"/>
            <a:ext cx="3870614" cy="2743200"/>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 r="54848" b="59999"/>
          <a:stretch/>
        </p:blipFill>
        <p:spPr>
          <a:xfrm>
            <a:off x="4724400" y="601074"/>
            <a:ext cx="3870614" cy="2743200"/>
          </a:xfrm>
          <a:prstGeom prst="rect">
            <a:avLst/>
          </a:prstGeom>
          <a:ln>
            <a:solidFill>
              <a:schemeClr val="tx1"/>
            </a:solidFill>
          </a:ln>
        </p:spPr>
      </p:pic>
      <p:sp>
        <p:nvSpPr>
          <p:cNvPr id="6" name="TextBox 5"/>
          <p:cNvSpPr txBox="1"/>
          <p:nvPr/>
        </p:nvSpPr>
        <p:spPr>
          <a:xfrm>
            <a:off x="914400" y="0"/>
            <a:ext cx="3293209" cy="646331"/>
          </a:xfrm>
          <a:prstGeom prst="rect">
            <a:avLst/>
          </a:prstGeom>
          <a:noFill/>
        </p:spPr>
        <p:txBody>
          <a:bodyPr wrap="none" rtlCol="0">
            <a:spAutoFit/>
          </a:bodyPr>
          <a:lstStyle/>
          <a:p>
            <a:pPr algn="ctr"/>
            <a:r>
              <a:rPr lang="en-US" dirty="0" smtClean="0"/>
              <a:t>Subtropical Eastern Pacific Ocean</a:t>
            </a:r>
          </a:p>
          <a:p>
            <a:pPr algn="ctr"/>
            <a:r>
              <a:rPr lang="en-US" dirty="0" smtClean="0"/>
              <a:t>16:55 UTC 01 July 2003</a:t>
            </a:r>
            <a:endParaRPr lang="en-US" dirty="0"/>
          </a:p>
        </p:txBody>
      </p:sp>
      <p:sp>
        <p:nvSpPr>
          <p:cNvPr id="7" name="TextBox 6"/>
          <p:cNvSpPr txBox="1"/>
          <p:nvPr/>
        </p:nvSpPr>
        <p:spPr>
          <a:xfrm>
            <a:off x="1799528" y="6400800"/>
            <a:ext cx="1477072" cy="369332"/>
          </a:xfrm>
          <a:prstGeom prst="rect">
            <a:avLst/>
          </a:prstGeom>
          <a:noFill/>
        </p:spPr>
        <p:txBody>
          <a:bodyPr wrap="none" rtlCol="0">
            <a:spAutoFit/>
          </a:bodyPr>
          <a:lstStyle/>
          <a:p>
            <a:pPr algn="ctr"/>
            <a:r>
              <a:rPr lang="en-US" dirty="0" smtClean="0"/>
              <a:t>Terra Band 31</a:t>
            </a:r>
            <a:endParaRPr lang="en-US" dirty="0"/>
          </a:p>
        </p:txBody>
      </p:sp>
      <p:sp>
        <p:nvSpPr>
          <p:cNvPr id="11" name="TextBox 10"/>
          <p:cNvSpPr txBox="1"/>
          <p:nvPr/>
        </p:nvSpPr>
        <p:spPr>
          <a:xfrm>
            <a:off x="4876800" y="762000"/>
            <a:ext cx="2491708" cy="369332"/>
          </a:xfrm>
          <a:prstGeom prst="rect">
            <a:avLst/>
          </a:prstGeom>
          <a:noFill/>
        </p:spPr>
        <p:txBody>
          <a:bodyPr wrap="none" rtlCol="0">
            <a:spAutoFit/>
          </a:bodyPr>
          <a:lstStyle/>
          <a:p>
            <a:r>
              <a:rPr lang="en-US" dirty="0" smtClean="0">
                <a:solidFill>
                  <a:srgbClr val="FFFF00"/>
                </a:solidFill>
              </a:rPr>
              <a:t>Negligible false ice cloud</a:t>
            </a:r>
            <a:endParaRPr lang="en-US" dirty="0">
              <a:solidFill>
                <a:srgbClr val="FFFF00"/>
              </a:solidFill>
            </a:endParaRPr>
          </a:p>
        </p:txBody>
      </p:sp>
      <p:sp>
        <p:nvSpPr>
          <p:cNvPr id="2" name="TextBox 1"/>
          <p:cNvSpPr txBox="1"/>
          <p:nvPr/>
        </p:nvSpPr>
        <p:spPr>
          <a:xfrm>
            <a:off x="4800600" y="76200"/>
            <a:ext cx="3691973" cy="523220"/>
          </a:xfrm>
          <a:prstGeom prst="rect">
            <a:avLst/>
          </a:prstGeom>
          <a:noFill/>
        </p:spPr>
        <p:txBody>
          <a:bodyPr wrap="none" rtlCol="0">
            <a:spAutoFit/>
          </a:bodyPr>
          <a:lstStyle/>
          <a:p>
            <a:r>
              <a:rPr lang="en-US" sz="2800" dirty="0" smtClean="0"/>
              <a:t>Ice Cloud Detection Test</a:t>
            </a:r>
            <a:endParaRPr lang="en-US" sz="2800" dirty="0"/>
          </a:p>
        </p:txBody>
      </p:sp>
      <p:sp>
        <p:nvSpPr>
          <p:cNvPr id="14" name="TextBox 13"/>
          <p:cNvSpPr txBox="1"/>
          <p:nvPr/>
        </p:nvSpPr>
        <p:spPr>
          <a:xfrm>
            <a:off x="1799528" y="6400800"/>
            <a:ext cx="1477072" cy="369332"/>
          </a:xfrm>
          <a:prstGeom prst="rect">
            <a:avLst/>
          </a:prstGeom>
          <a:noFill/>
        </p:spPr>
        <p:txBody>
          <a:bodyPr wrap="none" rtlCol="0">
            <a:spAutoFit/>
          </a:bodyPr>
          <a:lstStyle/>
          <a:p>
            <a:pPr algn="ctr"/>
            <a:r>
              <a:rPr lang="en-US" dirty="0" smtClean="0"/>
              <a:t>Terra Band 31</a:t>
            </a:r>
            <a:endParaRPr lang="en-US" dirty="0"/>
          </a:p>
        </p:txBody>
      </p:sp>
      <p:sp>
        <p:nvSpPr>
          <p:cNvPr id="15" name="TextBox 14"/>
          <p:cNvSpPr txBox="1"/>
          <p:nvPr/>
        </p:nvSpPr>
        <p:spPr>
          <a:xfrm>
            <a:off x="5519248" y="6412468"/>
            <a:ext cx="2419637" cy="369332"/>
          </a:xfrm>
          <a:prstGeom prst="rect">
            <a:avLst/>
          </a:prstGeom>
          <a:noFill/>
        </p:spPr>
        <p:txBody>
          <a:bodyPr wrap="none" rtlCol="0">
            <a:spAutoFit/>
          </a:bodyPr>
          <a:lstStyle/>
          <a:p>
            <a:pPr algn="ctr"/>
            <a:r>
              <a:rPr lang="en-US" dirty="0" smtClean="0"/>
              <a:t>B29-B31 BTD Cloud Test</a:t>
            </a:r>
            <a:endParaRPr lang="en-US" dirty="0"/>
          </a:p>
        </p:txBody>
      </p:sp>
      <p:sp>
        <p:nvSpPr>
          <p:cNvPr id="16"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E6D79-6277-4294-835C-2D5F86AB2E9B}" type="slidenum">
              <a:rPr lang="en-US" smtClean="0"/>
              <a:pPr/>
              <a:t>13</a:t>
            </a:fld>
            <a:endParaRPr lang="en-US" dirty="0"/>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r="54848" b="60000"/>
          <a:stretch/>
        </p:blipFill>
        <p:spPr>
          <a:xfrm>
            <a:off x="4724400" y="3689350"/>
            <a:ext cx="3870614" cy="2743200"/>
          </a:xfrm>
          <a:prstGeom prst="rect">
            <a:avLst/>
          </a:prstGeom>
          <a:ln>
            <a:solidFill>
              <a:schemeClr val="tx1"/>
            </a:solidFill>
          </a:ln>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r="54848" b="60000"/>
          <a:stretch/>
        </p:blipFill>
        <p:spPr>
          <a:xfrm>
            <a:off x="612648" y="3689350"/>
            <a:ext cx="3870614" cy="2743200"/>
          </a:xfrm>
          <a:prstGeom prst="rect">
            <a:avLst/>
          </a:prstGeom>
          <a:ln>
            <a:solidFill>
              <a:schemeClr val="tx1"/>
            </a:solidFill>
          </a:ln>
        </p:spPr>
      </p:pic>
      <p:sp>
        <p:nvSpPr>
          <p:cNvPr id="25" name="TextBox 24"/>
          <p:cNvSpPr txBox="1"/>
          <p:nvPr/>
        </p:nvSpPr>
        <p:spPr>
          <a:xfrm>
            <a:off x="1377950" y="3364468"/>
            <a:ext cx="2448170" cy="369332"/>
          </a:xfrm>
          <a:prstGeom prst="rect">
            <a:avLst/>
          </a:prstGeom>
          <a:noFill/>
        </p:spPr>
        <p:txBody>
          <a:bodyPr wrap="none" rtlCol="0">
            <a:spAutoFit/>
          </a:bodyPr>
          <a:lstStyle/>
          <a:p>
            <a:pPr algn="ctr"/>
            <a:r>
              <a:rPr lang="en-US" dirty="0" smtClean="0"/>
              <a:t>16:40 UTC 15 April 2015</a:t>
            </a:r>
            <a:endParaRPr lang="en-US" dirty="0"/>
          </a:p>
        </p:txBody>
      </p:sp>
      <p:sp>
        <p:nvSpPr>
          <p:cNvPr id="26" name="TextBox 25"/>
          <p:cNvSpPr txBox="1"/>
          <p:nvPr/>
        </p:nvSpPr>
        <p:spPr>
          <a:xfrm>
            <a:off x="5562600" y="3745468"/>
            <a:ext cx="2283574" cy="369332"/>
          </a:xfrm>
          <a:prstGeom prst="rect">
            <a:avLst/>
          </a:prstGeom>
          <a:noFill/>
        </p:spPr>
        <p:txBody>
          <a:bodyPr wrap="none" rtlCol="0">
            <a:spAutoFit/>
          </a:bodyPr>
          <a:lstStyle/>
          <a:p>
            <a:r>
              <a:rPr lang="en-US" b="1" dirty="0" smtClean="0">
                <a:solidFill>
                  <a:srgbClr val="FF0000"/>
                </a:solidFill>
              </a:rPr>
              <a:t>Abundant false cloud!</a:t>
            </a:r>
            <a:endParaRPr lang="en-US" b="1" dirty="0">
              <a:solidFill>
                <a:srgbClr val="FF0000"/>
              </a:solidFill>
            </a:endParaRPr>
          </a:p>
        </p:txBody>
      </p:sp>
      <p:sp>
        <p:nvSpPr>
          <p:cNvPr id="27" name="Right Arrow 26"/>
          <p:cNvSpPr/>
          <p:nvPr/>
        </p:nvSpPr>
        <p:spPr>
          <a:xfrm>
            <a:off x="4450080" y="19050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450080" y="48768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24200" y="2850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00400" y="33711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35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odis-atmos.gsfc.nasa.gov/trend_web/2015_06_trend/Terra/Cloud_Fraction/60S_60N_cf.jpg"/>
          <p:cNvPicPr>
            <a:picLocks noChangeAspect="1" noChangeArrowheads="1"/>
          </p:cNvPicPr>
          <p:nvPr/>
        </p:nvPicPr>
        <p:blipFill rotWithShape="1">
          <a:blip r:embed="rId2">
            <a:extLst>
              <a:ext uri="{28A0092B-C50C-407E-A947-70E740481C1C}">
                <a14:useLocalDpi xmlns:a14="http://schemas.microsoft.com/office/drawing/2010/main" val="0"/>
              </a:ext>
            </a:extLst>
          </a:blip>
          <a:srcRect t="53803"/>
          <a:stretch/>
        </p:blipFill>
        <p:spPr bwMode="auto">
          <a:xfrm>
            <a:off x="228600" y="3812120"/>
            <a:ext cx="8718556" cy="2969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odis-atmos.gsfc.nasa.gov/trend_web/2015_06_trend/Aqua/Cloud_Fraction/60S_60N_cf.jpg"/>
          <p:cNvPicPr>
            <a:picLocks noChangeAspect="1" noChangeArrowheads="1"/>
          </p:cNvPicPr>
          <p:nvPr/>
        </p:nvPicPr>
        <p:blipFill rotWithShape="1">
          <a:blip r:embed="rId3">
            <a:extLst>
              <a:ext uri="{28A0092B-C50C-407E-A947-70E740481C1C}">
                <a14:useLocalDpi xmlns:a14="http://schemas.microsoft.com/office/drawing/2010/main" val="0"/>
              </a:ext>
            </a:extLst>
          </a:blip>
          <a:srcRect t="53493"/>
          <a:stretch/>
        </p:blipFill>
        <p:spPr bwMode="auto">
          <a:xfrm>
            <a:off x="228600" y="609600"/>
            <a:ext cx="8718556" cy="2989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0" y="685800"/>
            <a:ext cx="2133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90472" y="381000"/>
            <a:ext cx="6698116" cy="461665"/>
          </a:xfrm>
          <a:prstGeom prst="rect">
            <a:avLst/>
          </a:prstGeom>
          <a:noFill/>
        </p:spPr>
        <p:txBody>
          <a:bodyPr wrap="none" rtlCol="0">
            <a:spAutoFit/>
          </a:bodyPr>
          <a:lstStyle/>
          <a:p>
            <a:r>
              <a:rPr lang="en-US" sz="2400" dirty="0" smtClean="0"/>
              <a:t>Aqua Monthly Mean Ocean Cloud Fraction, 60S-60N</a:t>
            </a:r>
            <a:endParaRPr lang="en-US" sz="2400" dirty="0"/>
          </a:p>
        </p:txBody>
      </p:sp>
      <p:sp>
        <p:nvSpPr>
          <p:cNvPr id="10" name="Rectangle 9"/>
          <p:cNvSpPr/>
          <p:nvPr/>
        </p:nvSpPr>
        <p:spPr>
          <a:xfrm>
            <a:off x="3733800" y="3812120"/>
            <a:ext cx="2133600" cy="2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17904" y="3581400"/>
            <a:ext cx="6682086" cy="461665"/>
          </a:xfrm>
          <a:prstGeom prst="rect">
            <a:avLst/>
          </a:prstGeom>
          <a:noFill/>
        </p:spPr>
        <p:txBody>
          <a:bodyPr wrap="none" rtlCol="0">
            <a:spAutoFit/>
          </a:bodyPr>
          <a:lstStyle/>
          <a:p>
            <a:r>
              <a:rPr lang="en-US" sz="2400" dirty="0" smtClean="0"/>
              <a:t>Terra Monthly Mean Ocean Cloud Fraction, 60S-60N</a:t>
            </a:r>
            <a:endParaRPr lang="en-US" sz="2400" dirty="0"/>
          </a:p>
        </p:txBody>
      </p:sp>
      <p:sp>
        <p:nvSpPr>
          <p:cNvPr id="11" name="TextBox 10"/>
          <p:cNvSpPr txBox="1"/>
          <p:nvPr/>
        </p:nvSpPr>
        <p:spPr>
          <a:xfrm>
            <a:off x="19547" y="6611779"/>
            <a:ext cx="4828566" cy="246221"/>
          </a:xfrm>
          <a:prstGeom prst="rect">
            <a:avLst/>
          </a:prstGeom>
          <a:noFill/>
        </p:spPr>
        <p:txBody>
          <a:bodyPr wrap="none" rtlCol="0">
            <a:spAutoFit/>
          </a:bodyPr>
          <a:lstStyle/>
          <a:p>
            <a:r>
              <a:rPr lang="en-US" sz="1000" dirty="0" smtClean="0"/>
              <a:t>From Starry </a:t>
            </a:r>
            <a:r>
              <a:rPr lang="en-US" sz="1000" dirty="0" err="1" smtClean="0"/>
              <a:t>Manoharan</a:t>
            </a:r>
            <a:r>
              <a:rPr lang="en-US" sz="1000" dirty="0" smtClean="0"/>
              <a:t>, http://modis-atmos.gsfc.nasa.gov./IMAGES/08_Timeseries.html</a:t>
            </a:r>
            <a:endParaRPr lang="en-US" sz="1000" dirty="0"/>
          </a:p>
        </p:txBody>
      </p:sp>
      <p:cxnSp>
        <p:nvCxnSpPr>
          <p:cNvPr id="3" name="Straight Connector 2"/>
          <p:cNvCxnSpPr/>
          <p:nvPr/>
        </p:nvCxnSpPr>
        <p:spPr>
          <a:xfrm>
            <a:off x="1543050" y="4921250"/>
            <a:ext cx="649224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B074CAC-3D45-4409-950D-2F44BFE7B5D8}" type="slidenum">
              <a:rPr lang="en-US" smtClean="0"/>
              <a:t>14</a:t>
            </a:fld>
            <a:endParaRPr lang="en-US" dirty="0"/>
          </a:p>
        </p:txBody>
      </p:sp>
    </p:spTree>
    <p:extLst>
      <p:ext uri="{BB962C8B-B14F-4D97-AF65-F5344CB8AC3E}">
        <p14:creationId xmlns:p14="http://schemas.microsoft.com/office/powerpoint/2010/main" val="3551871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modis-atmos.gsfc.nasa.gov/trend_web/2015_06_trend/Terra/Cloud_Fraction/25S_25N_cf.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54" b="46358"/>
          <a:stretch/>
        </p:blipFill>
        <p:spPr bwMode="auto">
          <a:xfrm>
            <a:off x="228600" y="594360"/>
            <a:ext cx="8720106" cy="27895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odis-atmos.gsfc.nasa.gov/trend_web/2015_06_trend/Terra/Cloud_Fraction/25S_25N_cf.jpg"/>
          <p:cNvPicPr>
            <a:picLocks noChangeAspect="1" noChangeArrowheads="1"/>
          </p:cNvPicPr>
          <p:nvPr/>
        </p:nvPicPr>
        <p:blipFill rotWithShape="1">
          <a:blip r:embed="rId2">
            <a:extLst>
              <a:ext uri="{28A0092B-C50C-407E-A947-70E740481C1C}">
                <a14:useLocalDpi xmlns:a14="http://schemas.microsoft.com/office/drawing/2010/main" val="0"/>
              </a:ext>
            </a:extLst>
          </a:blip>
          <a:srcRect t="53539"/>
          <a:stretch/>
        </p:blipFill>
        <p:spPr bwMode="auto">
          <a:xfrm>
            <a:off x="228600" y="3794677"/>
            <a:ext cx="8720106" cy="2987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547" y="6611779"/>
            <a:ext cx="4828566" cy="246221"/>
          </a:xfrm>
          <a:prstGeom prst="rect">
            <a:avLst/>
          </a:prstGeom>
          <a:noFill/>
        </p:spPr>
        <p:txBody>
          <a:bodyPr wrap="none" rtlCol="0">
            <a:spAutoFit/>
          </a:bodyPr>
          <a:lstStyle/>
          <a:p>
            <a:r>
              <a:rPr lang="en-US" sz="1000" dirty="0" smtClean="0"/>
              <a:t>From Starry </a:t>
            </a:r>
            <a:r>
              <a:rPr lang="en-US" sz="1000" dirty="0" err="1" smtClean="0"/>
              <a:t>Manoharan</a:t>
            </a:r>
            <a:r>
              <a:rPr lang="en-US" sz="1000" dirty="0" smtClean="0"/>
              <a:t>, http://modis-atmos.gsfc.nasa.gov./IMAGES/08_Timeseries.html</a:t>
            </a:r>
            <a:endParaRPr lang="en-US" sz="1000" dirty="0"/>
          </a:p>
        </p:txBody>
      </p:sp>
      <p:sp>
        <p:nvSpPr>
          <p:cNvPr id="8" name="Rectangle 7"/>
          <p:cNvSpPr/>
          <p:nvPr/>
        </p:nvSpPr>
        <p:spPr>
          <a:xfrm>
            <a:off x="3810000" y="685800"/>
            <a:ext cx="2057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33800" y="3794677"/>
            <a:ext cx="2209800" cy="243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17904" y="3581400"/>
            <a:ext cx="6682086" cy="461665"/>
          </a:xfrm>
          <a:prstGeom prst="rect">
            <a:avLst/>
          </a:prstGeom>
          <a:noFill/>
        </p:spPr>
        <p:txBody>
          <a:bodyPr wrap="none" rtlCol="0">
            <a:spAutoFit/>
          </a:bodyPr>
          <a:lstStyle/>
          <a:p>
            <a:r>
              <a:rPr lang="en-US" sz="2400" dirty="0" smtClean="0"/>
              <a:t>Terra Monthly Mean Ocean Cloud Fraction, 25S-25N</a:t>
            </a:r>
            <a:endParaRPr lang="en-US" sz="2400" dirty="0"/>
          </a:p>
        </p:txBody>
      </p:sp>
      <p:sp>
        <p:nvSpPr>
          <p:cNvPr id="16" name="TextBox 15"/>
          <p:cNvSpPr txBox="1"/>
          <p:nvPr/>
        </p:nvSpPr>
        <p:spPr>
          <a:xfrm>
            <a:off x="1618488" y="381000"/>
            <a:ext cx="6486519" cy="461665"/>
          </a:xfrm>
          <a:prstGeom prst="rect">
            <a:avLst/>
          </a:prstGeom>
          <a:noFill/>
        </p:spPr>
        <p:txBody>
          <a:bodyPr wrap="none" rtlCol="0">
            <a:spAutoFit/>
          </a:bodyPr>
          <a:lstStyle/>
          <a:p>
            <a:r>
              <a:rPr lang="en-US" sz="2400" dirty="0" smtClean="0"/>
              <a:t>Terra Monthly Mean Land Cloud Fraction, 25S-25N</a:t>
            </a:r>
            <a:endParaRPr lang="en-US" sz="2400" dirty="0"/>
          </a:p>
        </p:txBody>
      </p:sp>
      <p:cxnSp>
        <p:nvCxnSpPr>
          <p:cNvPr id="12" name="Straight Connector 11"/>
          <p:cNvCxnSpPr/>
          <p:nvPr/>
        </p:nvCxnSpPr>
        <p:spPr>
          <a:xfrm>
            <a:off x="1543050" y="5270500"/>
            <a:ext cx="649224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3" name="Slide Number Placeholder 7"/>
          <p:cNvSpPr>
            <a:spLocks noGrp="1"/>
          </p:cNvSpPr>
          <p:nvPr>
            <p:ph type="sldNum" sz="quarter" idx="12"/>
          </p:nvPr>
        </p:nvSpPr>
        <p:spPr>
          <a:xfrm>
            <a:off x="6553200" y="6356350"/>
            <a:ext cx="2133600" cy="365125"/>
          </a:xfrm>
        </p:spPr>
        <p:txBody>
          <a:bodyPr/>
          <a:lstStyle/>
          <a:p>
            <a:fld id="{5B074CAC-3D45-4409-950D-2F44BFE7B5D8}" type="slidenum">
              <a:rPr lang="en-US" smtClean="0"/>
              <a:t>15</a:t>
            </a:fld>
            <a:endParaRPr lang="en-US" dirty="0"/>
          </a:p>
        </p:txBody>
      </p:sp>
    </p:spTree>
    <p:extLst>
      <p:ext uri="{BB962C8B-B14F-4D97-AF65-F5344CB8AC3E}">
        <p14:creationId xmlns:p14="http://schemas.microsoft.com/office/powerpoint/2010/main" val="56700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4876800"/>
          </a:xfrm>
          <a:solidFill>
            <a:schemeClr val="bg2">
              <a:lumMod val="90000"/>
            </a:schemeClr>
          </a:solidFill>
          <a:ln>
            <a:solidFill>
              <a:schemeClr val="tx1"/>
            </a:solidFill>
          </a:ln>
        </p:spPr>
        <p:txBody>
          <a:bodyPr>
            <a:normAutofit fontScale="77500" lnSpcReduction="20000"/>
          </a:bodyPr>
          <a:lstStyle/>
          <a:p>
            <a:r>
              <a:rPr lang="en-US" dirty="0" smtClean="0">
                <a:solidFill>
                  <a:schemeClr val="bg1">
                    <a:lumMod val="50000"/>
                  </a:schemeClr>
                </a:solidFill>
              </a:rPr>
              <a:t>Cloud Mask (MOD35)</a:t>
            </a:r>
          </a:p>
          <a:p>
            <a:pPr lvl="1"/>
            <a:r>
              <a:rPr lang="en-US" dirty="0" smtClean="0">
                <a:solidFill>
                  <a:schemeClr val="bg1">
                    <a:lumMod val="50000"/>
                  </a:schemeClr>
                </a:solidFill>
              </a:rPr>
              <a:t>B29-B31 BTD ice cloud test, ocean</a:t>
            </a:r>
          </a:p>
          <a:p>
            <a:pPr lvl="1"/>
            <a:r>
              <a:rPr lang="en-US" dirty="0" smtClean="0">
                <a:solidFill>
                  <a:schemeClr val="bg1">
                    <a:lumMod val="50000"/>
                  </a:schemeClr>
                </a:solidFill>
              </a:rPr>
              <a:t>B27-B31 BTD nighttime polar cloud test</a:t>
            </a:r>
          </a:p>
          <a:p>
            <a:pPr lvl="1"/>
            <a:r>
              <a:rPr lang="en-US" dirty="0" smtClean="0">
                <a:solidFill>
                  <a:schemeClr val="bg1">
                    <a:lumMod val="50000"/>
                  </a:schemeClr>
                </a:solidFill>
              </a:rPr>
              <a:t>B27 BT threshold high opaque cloud test</a:t>
            </a:r>
          </a:p>
          <a:p>
            <a:pPr lvl="1"/>
            <a:r>
              <a:rPr lang="en-US" dirty="0" smtClean="0">
                <a:solidFill>
                  <a:schemeClr val="bg1">
                    <a:lumMod val="50000"/>
                  </a:schemeClr>
                </a:solidFill>
              </a:rPr>
              <a:t>B29-B28 BTD opaque mid-level and high cloud test, ocean</a:t>
            </a:r>
          </a:p>
          <a:p>
            <a:r>
              <a:rPr lang="en-US" dirty="0" smtClean="0"/>
              <a:t>Integrated Water Vapor (MOD07)</a:t>
            </a:r>
          </a:p>
          <a:p>
            <a:pPr lvl="1"/>
            <a:r>
              <a:rPr lang="en-US" dirty="0" smtClean="0"/>
              <a:t>B27-29 contribution to moisture, B30 to ozone</a:t>
            </a:r>
          </a:p>
          <a:p>
            <a:pPr lvl="1"/>
            <a:r>
              <a:rPr lang="en-US" dirty="0" smtClean="0"/>
              <a:t>False cloud in </a:t>
            </a:r>
            <a:r>
              <a:rPr lang="en-US" dirty="0"/>
              <a:t>C</a:t>
            </a:r>
            <a:r>
              <a:rPr lang="en-US" dirty="0" smtClean="0"/>
              <a:t>loud </a:t>
            </a:r>
            <a:r>
              <a:rPr lang="en-US" dirty="0"/>
              <a:t>M</a:t>
            </a:r>
            <a:r>
              <a:rPr lang="en-US" dirty="0" smtClean="0"/>
              <a:t>ask reduces number of retrievals</a:t>
            </a:r>
          </a:p>
          <a:p>
            <a:r>
              <a:rPr lang="en-US" dirty="0" smtClean="0">
                <a:solidFill>
                  <a:schemeClr val="bg1">
                    <a:lumMod val="50000"/>
                  </a:schemeClr>
                </a:solidFill>
              </a:rPr>
              <a:t>Cloud Top Properties (MOD06)</a:t>
            </a:r>
          </a:p>
          <a:p>
            <a:pPr lvl="1"/>
            <a:r>
              <a:rPr lang="en-US" dirty="0" smtClean="0">
                <a:solidFill>
                  <a:schemeClr val="bg1">
                    <a:lumMod val="50000"/>
                  </a:schemeClr>
                </a:solidFill>
              </a:rPr>
              <a:t>B29-B31 BTD contribution to Cloud </a:t>
            </a:r>
            <a:r>
              <a:rPr lang="en-US" dirty="0">
                <a:solidFill>
                  <a:schemeClr val="bg1">
                    <a:lumMod val="50000"/>
                  </a:schemeClr>
                </a:solidFill>
              </a:rPr>
              <a:t>P</a:t>
            </a:r>
            <a:r>
              <a:rPr lang="en-US" dirty="0" smtClean="0">
                <a:solidFill>
                  <a:schemeClr val="bg1">
                    <a:lumMod val="50000"/>
                  </a:schemeClr>
                </a:solidFill>
              </a:rPr>
              <a:t>article </a:t>
            </a:r>
            <a:r>
              <a:rPr lang="en-US" dirty="0">
                <a:solidFill>
                  <a:schemeClr val="bg1">
                    <a:lumMod val="50000"/>
                  </a:schemeClr>
                </a:solidFill>
              </a:rPr>
              <a:t>P</a:t>
            </a:r>
            <a:r>
              <a:rPr lang="en-US" dirty="0" smtClean="0">
                <a:solidFill>
                  <a:schemeClr val="bg1">
                    <a:lumMod val="50000"/>
                  </a:schemeClr>
                </a:solidFill>
              </a:rPr>
              <a:t>hase retrieval (1- and 5-km)</a:t>
            </a:r>
          </a:p>
          <a:p>
            <a:pPr lvl="1"/>
            <a:r>
              <a:rPr lang="en-US" dirty="0" smtClean="0">
                <a:solidFill>
                  <a:schemeClr val="bg1">
                    <a:lumMod val="50000"/>
                  </a:schemeClr>
                </a:solidFill>
              </a:rPr>
              <a:t>B28-B31 BTD contribution to Cloud </a:t>
            </a:r>
            <a:r>
              <a:rPr lang="en-US" dirty="0">
                <a:solidFill>
                  <a:schemeClr val="bg1">
                    <a:lumMod val="50000"/>
                  </a:schemeClr>
                </a:solidFill>
              </a:rPr>
              <a:t>P</a:t>
            </a:r>
            <a:r>
              <a:rPr lang="en-US" dirty="0" smtClean="0">
                <a:solidFill>
                  <a:schemeClr val="bg1">
                    <a:lumMod val="50000"/>
                  </a:schemeClr>
                </a:solidFill>
              </a:rPr>
              <a:t>article </a:t>
            </a:r>
            <a:r>
              <a:rPr lang="en-US" dirty="0">
                <a:solidFill>
                  <a:schemeClr val="bg1">
                    <a:lumMod val="50000"/>
                  </a:schemeClr>
                </a:solidFill>
              </a:rPr>
              <a:t>P</a:t>
            </a:r>
            <a:r>
              <a:rPr lang="en-US" dirty="0" smtClean="0">
                <a:solidFill>
                  <a:schemeClr val="bg1">
                    <a:lumMod val="50000"/>
                  </a:schemeClr>
                </a:solidFill>
              </a:rPr>
              <a:t>hase retrieval (1-km</a:t>
            </a:r>
            <a:r>
              <a:rPr lang="en-US" dirty="0">
                <a:solidFill>
                  <a:schemeClr val="bg1">
                    <a:lumMod val="50000"/>
                  </a:schemeClr>
                </a:solidFill>
              </a:rPr>
              <a:t>)</a:t>
            </a:r>
            <a:endParaRPr lang="en-US" dirty="0" smtClean="0">
              <a:solidFill>
                <a:schemeClr val="bg1">
                  <a:lumMod val="50000"/>
                </a:schemeClr>
              </a:solidFill>
            </a:endParaRPr>
          </a:p>
          <a:p>
            <a:pPr lvl="1"/>
            <a:r>
              <a:rPr lang="en-US" dirty="0" smtClean="0">
                <a:solidFill>
                  <a:schemeClr val="bg1">
                    <a:lumMod val="50000"/>
                  </a:schemeClr>
                </a:solidFill>
              </a:rPr>
              <a:t>False cloud in Cloud </a:t>
            </a:r>
            <a:r>
              <a:rPr lang="en-US" dirty="0">
                <a:solidFill>
                  <a:schemeClr val="bg1">
                    <a:lumMod val="50000"/>
                  </a:schemeClr>
                </a:solidFill>
              </a:rPr>
              <a:t>M</a:t>
            </a:r>
            <a:r>
              <a:rPr lang="en-US" dirty="0" smtClean="0">
                <a:solidFill>
                  <a:schemeClr val="bg1">
                    <a:lumMod val="50000"/>
                  </a:schemeClr>
                </a:solidFill>
              </a:rPr>
              <a:t>ask causes false Cloud Top Pressure retrieval</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16</a:t>
            </a:fld>
            <a:endParaRPr lang="en-US"/>
          </a:p>
        </p:txBody>
      </p:sp>
      <p:sp>
        <p:nvSpPr>
          <p:cNvPr id="7" name="Title 1"/>
          <p:cNvSpPr>
            <a:spLocks noGrp="1"/>
          </p:cNvSpPr>
          <p:nvPr>
            <p:ph type="title"/>
          </p:nvPr>
        </p:nvSpPr>
        <p:spPr>
          <a:xfrm>
            <a:off x="381000" y="274638"/>
            <a:ext cx="8305800" cy="1143000"/>
          </a:xfrm>
        </p:spPr>
        <p:txBody>
          <a:bodyPr>
            <a:normAutofit fontScale="90000"/>
          </a:bodyPr>
          <a:lstStyle/>
          <a:p>
            <a:r>
              <a:rPr lang="en-US" dirty="0" smtClean="0"/>
              <a:t>PVLWIR Crosstalk Impact in Wisconsin’s</a:t>
            </a:r>
            <a:br>
              <a:rPr lang="en-US" dirty="0" smtClean="0"/>
            </a:br>
            <a:r>
              <a:rPr lang="en-US" dirty="0" smtClean="0"/>
              <a:t>Terra MODIS L2 Products</a:t>
            </a:r>
            <a:endParaRPr lang="en-US" dirty="0"/>
          </a:p>
        </p:txBody>
      </p:sp>
    </p:spTree>
    <p:extLst>
      <p:ext uri="{BB962C8B-B14F-4D97-AF65-F5344CB8AC3E}">
        <p14:creationId xmlns:p14="http://schemas.microsoft.com/office/powerpoint/2010/main" val="3810977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imeseries_IWVAll_Nighttime_MYD07_L3_Col6_3bands.png"/>
          <p:cNvPicPr>
            <a:picLocks noChangeAspect="1"/>
          </p:cNvPicPr>
          <p:nvPr/>
        </p:nvPicPr>
        <p:blipFill rotWithShape="1">
          <a:blip r:embed="rId3">
            <a:extLst>
              <a:ext uri="{28A0092B-C50C-407E-A947-70E740481C1C}">
                <a14:useLocalDpi xmlns:a14="http://schemas.microsoft.com/office/drawing/2010/main" val="0"/>
              </a:ext>
            </a:extLst>
          </a:blip>
          <a:srcRect l="6499" t="8667" r="4499" b="3334"/>
          <a:stretch/>
        </p:blipFill>
        <p:spPr>
          <a:xfrm>
            <a:off x="457200" y="746760"/>
            <a:ext cx="8138160" cy="6035040"/>
          </a:xfrm>
          <a:prstGeom prst="rect">
            <a:avLst/>
          </a:prstGeom>
        </p:spPr>
      </p:pic>
      <p:sp>
        <p:nvSpPr>
          <p:cNvPr id="17" name="Rectangle 16"/>
          <p:cNvSpPr/>
          <p:nvPr/>
        </p:nvSpPr>
        <p:spPr>
          <a:xfrm>
            <a:off x="6400800" y="2528248"/>
            <a:ext cx="1870146" cy="683882"/>
          </a:xfrm>
          <a:prstGeom prst="rect">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1" name="Rectangle 20"/>
          <p:cNvSpPr/>
          <p:nvPr/>
        </p:nvSpPr>
        <p:spPr>
          <a:xfrm>
            <a:off x="3224206" y="4572000"/>
            <a:ext cx="2960688" cy="238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2" name="Rectangle 21"/>
          <p:cNvSpPr/>
          <p:nvPr/>
        </p:nvSpPr>
        <p:spPr>
          <a:xfrm>
            <a:off x="3224206" y="2581893"/>
            <a:ext cx="2960688" cy="238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3" name="TextBox 22"/>
          <p:cNvSpPr txBox="1"/>
          <p:nvPr/>
        </p:nvSpPr>
        <p:spPr>
          <a:xfrm>
            <a:off x="3974336" y="855853"/>
            <a:ext cx="889987" cy="307777"/>
          </a:xfrm>
          <a:prstGeom prst="rect">
            <a:avLst/>
          </a:prstGeom>
          <a:noFill/>
        </p:spPr>
        <p:txBody>
          <a:bodyPr wrap="none" rtlCol="0">
            <a:spAutoFit/>
          </a:bodyPr>
          <a:lstStyle/>
          <a:p>
            <a:pPr fontAlgn="base">
              <a:spcBef>
                <a:spcPct val="0"/>
              </a:spcBef>
              <a:spcAft>
                <a:spcPct val="0"/>
              </a:spcAft>
            </a:pPr>
            <a:r>
              <a:rPr lang="en-US" sz="1400" b="1" dirty="0">
                <a:solidFill>
                  <a:prstClr val="white"/>
                </a:solidFill>
                <a:latin typeface="Arial" pitchFamily="34" charset="0"/>
              </a:rPr>
              <a:t>High IWV</a:t>
            </a:r>
          </a:p>
        </p:txBody>
      </p:sp>
      <p:sp>
        <p:nvSpPr>
          <p:cNvPr id="24" name="TextBox 23"/>
          <p:cNvSpPr txBox="1"/>
          <p:nvPr/>
        </p:nvSpPr>
        <p:spPr>
          <a:xfrm>
            <a:off x="3993968" y="2932995"/>
            <a:ext cx="1082348" cy="307777"/>
          </a:xfrm>
          <a:prstGeom prst="rect">
            <a:avLst/>
          </a:prstGeom>
          <a:noFill/>
        </p:spPr>
        <p:txBody>
          <a:bodyPr wrap="none" rtlCol="0">
            <a:spAutoFit/>
          </a:bodyPr>
          <a:lstStyle/>
          <a:p>
            <a:pPr fontAlgn="base">
              <a:spcBef>
                <a:spcPct val="0"/>
              </a:spcBef>
              <a:spcAft>
                <a:spcPct val="0"/>
              </a:spcAft>
            </a:pPr>
            <a:r>
              <a:rPr lang="en-US" sz="1400" b="1" dirty="0">
                <a:solidFill>
                  <a:prstClr val="white"/>
                </a:solidFill>
                <a:latin typeface="Arial" pitchFamily="34" charset="0"/>
              </a:rPr>
              <a:t>Middle IWV</a:t>
            </a:r>
          </a:p>
        </p:txBody>
      </p:sp>
      <p:sp>
        <p:nvSpPr>
          <p:cNvPr id="25" name="TextBox 24"/>
          <p:cNvSpPr txBox="1"/>
          <p:nvPr/>
        </p:nvSpPr>
        <p:spPr>
          <a:xfrm>
            <a:off x="4022334" y="4996743"/>
            <a:ext cx="851515" cy="307777"/>
          </a:xfrm>
          <a:prstGeom prst="rect">
            <a:avLst/>
          </a:prstGeom>
          <a:noFill/>
        </p:spPr>
        <p:txBody>
          <a:bodyPr wrap="none" rtlCol="0">
            <a:spAutoFit/>
          </a:bodyPr>
          <a:lstStyle/>
          <a:p>
            <a:pPr fontAlgn="base">
              <a:spcBef>
                <a:spcPct val="0"/>
              </a:spcBef>
              <a:spcAft>
                <a:spcPct val="0"/>
              </a:spcAft>
            </a:pPr>
            <a:r>
              <a:rPr lang="en-US" sz="1400" b="1" dirty="0">
                <a:solidFill>
                  <a:prstClr val="white"/>
                </a:solidFill>
                <a:latin typeface="Arial" pitchFamily="34" charset="0"/>
              </a:rPr>
              <a:t>Low IWV</a:t>
            </a:r>
          </a:p>
        </p:txBody>
      </p:sp>
      <p:pic>
        <p:nvPicPr>
          <p:cNvPr id="14" name="Picture 13" descr="timeseries_legend.png"/>
          <p:cNvPicPr>
            <a:picLocks noChangeAspect="1"/>
          </p:cNvPicPr>
          <p:nvPr/>
        </p:nvPicPr>
        <p:blipFill rotWithShape="1">
          <a:blip r:embed="rId4">
            <a:extLst>
              <a:ext uri="{28A0092B-C50C-407E-A947-70E740481C1C}">
                <a14:useLocalDpi xmlns:a14="http://schemas.microsoft.com/office/drawing/2010/main" val="0"/>
              </a:ext>
            </a:extLst>
          </a:blip>
          <a:srcRect l="64574" t="40893" r="9864" b="46644"/>
          <a:stretch/>
        </p:blipFill>
        <p:spPr>
          <a:xfrm>
            <a:off x="7180837" y="2526330"/>
            <a:ext cx="1886963" cy="683882"/>
          </a:xfrm>
          <a:prstGeom prst="rect">
            <a:avLst/>
          </a:prstGeom>
          <a:ln w="12700">
            <a:solidFill>
              <a:schemeClr val="tx1"/>
            </a:solidFill>
          </a:ln>
        </p:spPr>
      </p:pic>
      <p:sp>
        <p:nvSpPr>
          <p:cNvPr id="26" name="Title 1"/>
          <p:cNvSpPr>
            <a:spLocks noGrp="1"/>
          </p:cNvSpPr>
          <p:nvPr>
            <p:ph type="title"/>
          </p:nvPr>
        </p:nvSpPr>
        <p:spPr>
          <a:xfrm>
            <a:off x="0" y="-1"/>
            <a:ext cx="9144000" cy="838201"/>
          </a:xfrm>
        </p:spPr>
        <p:txBody>
          <a:bodyPr>
            <a:noAutofit/>
          </a:bodyPr>
          <a:lstStyle/>
          <a:p>
            <a:r>
              <a:rPr lang="en-US" sz="2400" dirty="0">
                <a:effectLst/>
              </a:rPr>
              <a:t>Time series of the </a:t>
            </a:r>
            <a:r>
              <a:rPr lang="en-US" sz="2400" dirty="0" smtClean="0">
                <a:solidFill>
                  <a:srgbClr val="FF0000"/>
                </a:solidFill>
                <a:effectLst/>
              </a:rPr>
              <a:t>Aqua MYD07 </a:t>
            </a:r>
            <a:r>
              <a:rPr lang="en-US" sz="2400" dirty="0" smtClean="0">
                <a:effectLst/>
              </a:rPr>
              <a:t>high, middle and low </a:t>
            </a:r>
            <a:r>
              <a:rPr lang="en-US" sz="2400" dirty="0">
                <a:effectLst/>
              </a:rPr>
              <a:t>layer monthly mean integrated water </a:t>
            </a:r>
            <a:r>
              <a:rPr lang="en-US" sz="2400" dirty="0" smtClean="0">
                <a:effectLst/>
              </a:rPr>
              <a:t>vapor (IWV)</a:t>
            </a:r>
            <a:endParaRPr lang="en-US" sz="2400" dirty="0">
              <a:effectLst/>
            </a:endParaRPr>
          </a:p>
        </p:txBody>
      </p:sp>
      <p:sp>
        <p:nvSpPr>
          <p:cNvPr id="31" name="TextBox 30"/>
          <p:cNvSpPr txBox="1"/>
          <p:nvPr/>
        </p:nvSpPr>
        <p:spPr>
          <a:xfrm>
            <a:off x="7526982" y="2540000"/>
            <a:ext cx="1540818" cy="636072"/>
          </a:xfrm>
          <a:prstGeom prst="rect">
            <a:avLst/>
          </a:prstGeom>
          <a:solidFill>
            <a:schemeClr val="bg1"/>
          </a:solidFill>
          <a:ln w="28575" cmpd="sng">
            <a:noFill/>
          </a:ln>
        </p:spPr>
        <p:txBody>
          <a:bodyPr wrap="square" lIns="0" tIns="0" rIns="0" bIns="0" rtlCol="0">
            <a:spAutoFit/>
          </a:bodyPr>
          <a:lstStyle/>
          <a:p>
            <a:pPr fontAlgn="base">
              <a:lnSpc>
                <a:spcPct val="140000"/>
              </a:lnSpc>
              <a:spcBef>
                <a:spcPct val="0"/>
              </a:spcBef>
              <a:spcAft>
                <a:spcPct val="0"/>
              </a:spcAft>
            </a:pPr>
            <a:r>
              <a:rPr lang="en-US" sz="1000" dirty="0">
                <a:solidFill>
                  <a:srgbClr val="000000"/>
                </a:solidFill>
                <a:latin typeface="Arial" pitchFamily="34" charset="0"/>
              </a:rPr>
              <a:t>MODIS 30-60 S Latitude</a:t>
            </a:r>
          </a:p>
          <a:p>
            <a:pPr fontAlgn="base">
              <a:lnSpc>
                <a:spcPct val="140000"/>
              </a:lnSpc>
              <a:spcBef>
                <a:spcPct val="0"/>
              </a:spcBef>
              <a:spcAft>
                <a:spcPct val="0"/>
              </a:spcAft>
            </a:pPr>
            <a:r>
              <a:rPr lang="en-US" sz="1000" dirty="0">
                <a:solidFill>
                  <a:srgbClr val="000000"/>
                </a:solidFill>
                <a:latin typeface="Arial" pitchFamily="34" charset="0"/>
              </a:rPr>
              <a:t>MODIS 30-60 N Latitude</a:t>
            </a:r>
          </a:p>
          <a:p>
            <a:pPr fontAlgn="base">
              <a:lnSpc>
                <a:spcPct val="140000"/>
              </a:lnSpc>
              <a:spcBef>
                <a:spcPct val="0"/>
              </a:spcBef>
              <a:spcAft>
                <a:spcPct val="0"/>
              </a:spcAft>
            </a:pPr>
            <a:r>
              <a:rPr lang="en-US" sz="1000" dirty="0">
                <a:solidFill>
                  <a:srgbClr val="000000"/>
                </a:solidFill>
                <a:latin typeface="Arial" pitchFamily="34" charset="0"/>
              </a:rPr>
              <a:t>MODIS -30 - +30 Latitude</a:t>
            </a:r>
          </a:p>
        </p:txBody>
      </p:sp>
      <p:sp>
        <p:nvSpPr>
          <p:cNvPr id="35" name="TextBox 34"/>
          <p:cNvSpPr txBox="1"/>
          <p:nvPr/>
        </p:nvSpPr>
        <p:spPr>
          <a:xfrm>
            <a:off x="4057060" y="2846091"/>
            <a:ext cx="1505540"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Middle </a:t>
            </a:r>
            <a:r>
              <a:rPr lang="en-US" dirty="0" smtClean="0">
                <a:solidFill>
                  <a:prstClr val="black"/>
                </a:solidFill>
                <a:latin typeface="Arial" pitchFamily="34" charset="0"/>
              </a:rPr>
              <a:t>Layer</a:t>
            </a:r>
            <a:endParaRPr lang="en-US" dirty="0">
              <a:solidFill>
                <a:prstClr val="black"/>
              </a:solidFill>
              <a:latin typeface="Arial" pitchFamily="34" charset="0"/>
            </a:endParaRPr>
          </a:p>
        </p:txBody>
      </p:sp>
      <p:sp>
        <p:nvSpPr>
          <p:cNvPr id="36" name="TextBox 35"/>
          <p:cNvSpPr txBox="1"/>
          <p:nvPr/>
        </p:nvSpPr>
        <p:spPr>
          <a:xfrm>
            <a:off x="1308100" y="4889759"/>
            <a:ext cx="1249060"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Low </a:t>
            </a:r>
            <a:r>
              <a:rPr lang="en-US" dirty="0" smtClean="0">
                <a:solidFill>
                  <a:prstClr val="black"/>
                </a:solidFill>
                <a:latin typeface="Arial" pitchFamily="34" charset="0"/>
              </a:rPr>
              <a:t>Layer</a:t>
            </a:r>
            <a:endParaRPr lang="en-US" dirty="0">
              <a:solidFill>
                <a:prstClr val="black"/>
              </a:solidFill>
              <a:latin typeface="Arial" pitchFamily="34" charset="0"/>
            </a:endParaRPr>
          </a:p>
        </p:txBody>
      </p:sp>
      <p:sp>
        <p:nvSpPr>
          <p:cNvPr id="37" name="TextBox 36"/>
          <p:cNvSpPr txBox="1"/>
          <p:nvPr/>
        </p:nvSpPr>
        <p:spPr>
          <a:xfrm>
            <a:off x="1447800" y="849930"/>
            <a:ext cx="1300356"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rPr>
              <a:t>High Layer</a:t>
            </a:r>
            <a:endParaRPr lang="en-US" dirty="0">
              <a:solidFill>
                <a:prstClr val="black"/>
              </a:solidFill>
              <a:latin typeface="Arial" pitchFamily="34" charset="0"/>
            </a:endParaRPr>
          </a:p>
        </p:txBody>
      </p:sp>
      <p:sp>
        <p:nvSpPr>
          <p:cNvPr id="38" name="TextBox 37"/>
          <p:cNvSpPr txBox="1"/>
          <p:nvPr/>
        </p:nvSpPr>
        <p:spPr>
          <a:xfrm>
            <a:off x="105054" y="1106269"/>
            <a:ext cx="665567" cy="584775"/>
          </a:xfrm>
          <a:prstGeom prst="rect">
            <a:avLst/>
          </a:prstGeom>
          <a:noFill/>
        </p:spPr>
        <p:txBody>
          <a:bodyPr wrap="none" rtlCol="0">
            <a:spAutoFit/>
          </a:bodyPr>
          <a:lstStyle/>
          <a:p>
            <a:pPr algn="ctr" fontAlgn="base">
              <a:spcBef>
                <a:spcPct val="0"/>
              </a:spcBef>
              <a:spcAft>
                <a:spcPct val="0"/>
              </a:spcAft>
            </a:pPr>
            <a:r>
              <a:rPr lang="en-US" sz="1600" dirty="0" smtClean="0">
                <a:solidFill>
                  <a:prstClr val="black"/>
                </a:solidFill>
                <a:latin typeface="Arial" pitchFamily="34" charset="0"/>
              </a:rPr>
              <a:t>IWV </a:t>
            </a:r>
          </a:p>
          <a:p>
            <a:pPr algn="ctr" fontAlgn="base">
              <a:spcBef>
                <a:spcPct val="0"/>
              </a:spcBef>
              <a:spcAft>
                <a:spcPct val="0"/>
              </a:spcAft>
            </a:pPr>
            <a:r>
              <a:rPr lang="en-US" sz="1600" dirty="0" smtClean="0">
                <a:solidFill>
                  <a:prstClr val="black"/>
                </a:solidFill>
                <a:latin typeface="Arial" pitchFamily="34" charset="0"/>
              </a:rPr>
              <a:t>(mm)</a:t>
            </a:r>
            <a:endParaRPr lang="en-US" sz="1600" dirty="0">
              <a:solidFill>
                <a:prstClr val="black"/>
              </a:solidFill>
              <a:latin typeface="Arial" pitchFamily="34" charset="0"/>
            </a:endParaRPr>
          </a:p>
        </p:txBody>
      </p:sp>
      <p:sp>
        <p:nvSpPr>
          <p:cNvPr id="39" name="TextBox 38"/>
          <p:cNvSpPr txBox="1"/>
          <p:nvPr/>
        </p:nvSpPr>
        <p:spPr>
          <a:xfrm>
            <a:off x="96433" y="3149025"/>
            <a:ext cx="665567" cy="584775"/>
          </a:xfrm>
          <a:prstGeom prst="rect">
            <a:avLst/>
          </a:prstGeom>
          <a:noFill/>
        </p:spPr>
        <p:txBody>
          <a:bodyPr wrap="none" rtlCol="0">
            <a:spAutoFit/>
          </a:bodyPr>
          <a:lstStyle/>
          <a:p>
            <a:pPr algn="ctr" fontAlgn="base">
              <a:spcBef>
                <a:spcPct val="0"/>
              </a:spcBef>
              <a:spcAft>
                <a:spcPct val="0"/>
              </a:spcAft>
            </a:pPr>
            <a:r>
              <a:rPr lang="en-US" sz="1600" dirty="0" smtClean="0">
                <a:solidFill>
                  <a:prstClr val="black"/>
                </a:solidFill>
                <a:latin typeface="Arial" pitchFamily="34" charset="0"/>
              </a:rPr>
              <a:t>IWV </a:t>
            </a:r>
          </a:p>
          <a:p>
            <a:pPr algn="ctr" fontAlgn="base">
              <a:spcBef>
                <a:spcPct val="0"/>
              </a:spcBef>
              <a:spcAft>
                <a:spcPct val="0"/>
              </a:spcAft>
            </a:pPr>
            <a:r>
              <a:rPr lang="en-US" sz="1600" dirty="0" smtClean="0">
                <a:solidFill>
                  <a:prstClr val="black"/>
                </a:solidFill>
                <a:latin typeface="Arial" pitchFamily="34" charset="0"/>
              </a:rPr>
              <a:t>(mm)</a:t>
            </a:r>
            <a:endParaRPr lang="en-US" sz="1600" dirty="0">
              <a:solidFill>
                <a:prstClr val="black"/>
              </a:solidFill>
              <a:latin typeface="Arial" pitchFamily="34" charset="0"/>
            </a:endParaRPr>
          </a:p>
        </p:txBody>
      </p:sp>
      <p:sp>
        <p:nvSpPr>
          <p:cNvPr id="40" name="TextBox 39"/>
          <p:cNvSpPr txBox="1"/>
          <p:nvPr/>
        </p:nvSpPr>
        <p:spPr>
          <a:xfrm>
            <a:off x="96433" y="5358825"/>
            <a:ext cx="665567" cy="584775"/>
          </a:xfrm>
          <a:prstGeom prst="rect">
            <a:avLst/>
          </a:prstGeom>
          <a:noFill/>
        </p:spPr>
        <p:txBody>
          <a:bodyPr wrap="none" rtlCol="0">
            <a:spAutoFit/>
          </a:bodyPr>
          <a:lstStyle/>
          <a:p>
            <a:pPr algn="ctr" fontAlgn="base">
              <a:spcBef>
                <a:spcPct val="0"/>
              </a:spcBef>
              <a:spcAft>
                <a:spcPct val="0"/>
              </a:spcAft>
            </a:pPr>
            <a:r>
              <a:rPr lang="en-US" sz="1600" dirty="0" smtClean="0">
                <a:solidFill>
                  <a:prstClr val="black"/>
                </a:solidFill>
                <a:latin typeface="Arial" pitchFamily="34" charset="0"/>
              </a:rPr>
              <a:t>IWV </a:t>
            </a:r>
          </a:p>
          <a:p>
            <a:pPr algn="ctr" fontAlgn="base">
              <a:spcBef>
                <a:spcPct val="0"/>
              </a:spcBef>
              <a:spcAft>
                <a:spcPct val="0"/>
              </a:spcAft>
            </a:pPr>
            <a:r>
              <a:rPr lang="en-US" sz="1600" dirty="0" smtClean="0">
                <a:solidFill>
                  <a:prstClr val="black"/>
                </a:solidFill>
                <a:latin typeface="Arial" pitchFamily="34" charset="0"/>
              </a:rPr>
              <a:t>(mm)</a:t>
            </a:r>
            <a:endParaRPr lang="en-US" sz="1600" dirty="0">
              <a:solidFill>
                <a:prstClr val="black"/>
              </a:solidFill>
              <a:latin typeface="Arial" pitchFamily="34" charset="0"/>
            </a:endParaRPr>
          </a:p>
        </p:txBody>
      </p:sp>
      <p:sp>
        <p:nvSpPr>
          <p:cNvPr id="4" name="Slide Number Placeholder 3"/>
          <p:cNvSpPr>
            <a:spLocks noGrp="1"/>
          </p:cNvSpPr>
          <p:nvPr>
            <p:ph type="sldNum" sz="quarter" idx="12"/>
          </p:nvPr>
        </p:nvSpPr>
        <p:spPr/>
        <p:txBody>
          <a:bodyPr/>
          <a:lstStyle/>
          <a:p>
            <a:fld id="{5B074CAC-3D45-4409-950D-2F44BFE7B5D8}" type="slidenum">
              <a:rPr lang="en-US" smtClean="0"/>
              <a:t>17</a:t>
            </a:fld>
            <a:endParaRPr lang="en-US"/>
          </a:p>
        </p:txBody>
      </p:sp>
    </p:spTree>
    <p:extLst>
      <p:ext uri="{BB962C8B-B14F-4D97-AF65-F5344CB8AC3E}">
        <p14:creationId xmlns:p14="http://schemas.microsoft.com/office/powerpoint/2010/main" val="66838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imeseries_IWVAll_Nighttime_MOD07_L3_Col6_3bands.png"/>
          <p:cNvPicPr>
            <a:picLocks noChangeAspect="1"/>
          </p:cNvPicPr>
          <p:nvPr/>
        </p:nvPicPr>
        <p:blipFill rotWithShape="1">
          <a:blip r:embed="rId3">
            <a:extLst>
              <a:ext uri="{28A0092B-C50C-407E-A947-70E740481C1C}">
                <a14:useLocalDpi xmlns:a14="http://schemas.microsoft.com/office/drawing/2010/main" val="0"/>
              </a:ext>
            </a:extLst>
          </a:blip>
          <a:srcRect l="7499" t="7334" r="3499" b="4668"/>
          <a:stretch/>
        </p:blipFill>
        <p:spPr>
          <a:xfrm>
            <a:off x="546100" y="727710"/>
            <a:ext cx="8138160" cy="6035040"/>
          </a:xfrm>
          <a:prstGeom prst="rect">
            <a:avLst/>
          </a:prstGeom>
        </p:spPr>
      </p:pic>
      <p:sp>
        <p:nvSpPr>
          <p:cNvPr id="18" name="Title 1"/>
          <p:cNvSpPr>
            <a:spLocks noGrp="1"/>
          </p:cNvSpPr>
          <p:nvPr>
            <p:ph type="title"/>
          </p:nvPr>
        </p:nvSpPr>
        <p:spPr>
          <a:xfrm>
            <a:off x="0" y="-1"/>
            <a:ext cx="9144000" cy="838201"/>
          </a:xfrm>
        </p:spPr>
        <p:txBody>
          <a:bodyPr>
            <a:noAutofit/>
          </a:bodyPr>
          <a:lstStyle/>
          <a:p>
            <a:r>
              <a:rPr lang="en-US" sz="2400" dirty="0">
                <a:effectLst/>
              </a:rPr>
              <a:t>Time series of the </a:t>
            </a:r>
            <a:r>
              <a:rPr lang="en-US" sz="2400" dirty="0" smtClean="0">
                <a:solidFill>
                  <a:srgbClr val="FF0000"/>
                </a:solidFill>
                <a:effectLst/>
              </a:rPr>
              <a:t>Terra MOD07 </a:t>
            </a:r>
            <a:r>
              <a:rPr lang="en-US" sz="2400" dirty="0" smtClean="0">
                <a:effectLst/>
              </a:rPr>
              <a:t>high, middle and low </a:t>
            </a:r>
            <a:r>
              <a:rPr lang="en-US" sz="2400" dirty="0">
                <a:effectLst/>
              </a:rPr>
              <a:t>layer monthly mean integrated water </a:t>
            </a:r>
            <a:r>
              <a:rPr lang="en-US" sz="2400" dirty="0" smtClean="0">
                <a:effectLst/>
              </a:rPr>
              <a:t>vapor (IWV)</a:t>
            </a:r>
            <a:endParaRPr lang="en-US" sz="2400" dirty="0">
              <a:effectLst/>
            </a:endParaRPr>
          </a:p>
        </p:txBody>
      </p:sp>
      <p:sp>
        <p:nvSpPr>
          <p:cNvPr id="21" name="Rectangle 20"/>
          <p:cNvSpPr/>
          <p:nvPr/>
        </p:nvSpPr>
        <p:spPr>
          <a:xfrm>
            <a:off x="3236906" y="4613910"/>
            <a:ext cx="2960688" cy="238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2" name="Rectangle 21"/>
          <p:cNvSpPr/>
          <p:nvPr/>
        </p:nvSpPr>
        <p:spPr>
          <a:xfrm>
            <a:off x="3236906" y="2571454"/>
            <a:ext cx="2960688" cy="238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7" name="TextBox 26"/>
          <p:cNvSpPr txBox="1"/>
          <p:nvPr/>
        </p:nvSpPr>
        <p:spPr>
          <a:xfrm>
            <a:off x="3987036" y="845414"/>
            <a:ext cx="889987" cy="307777"/>
          </a:xfrm>
          <a:prstGeom prst="rect">
            <a:avLst/>
          </a:prstGeom>
          <a:noFill/>
        </p:spPr>
        <p:txBody>
          <a:bodyPr wrap="none" rtlCol="0">
            <a:spAutoFit/>
          </a:bodyPr>
          <a:lstStyle/>
          <a:p>
            <a:pPr fontAlgn="base">
              <a:spcBef>
                <a:spcPct val="0"/>
              </a:spcBef>
              <a:spcAft>
                <a:spcPct val="0"/>
              </a:spcAft>
            </a:pPr>
            <a:r>
              <a:rPr lang="en-US" sz="1400" b="1" dirty="0">
                <a:solidFill>
                  <a:prstClr val="white"/>
                </a:solidFill>
                <a:latin typeface="Arial" pitchFamily="34" charset="0"/>
              </a:rPr>
              <a:t>High IWV</a:t>
            </a:r>
          </a:p>
        </p:txBody>
      </p:sp>
      <p:sp>
        <p:nvSpPr>
          <p:cNvPr id="28" name="TextBox 27"/>
          <p:cNvSpPr txBox="1"/>
          <p:nvPr/>
        </p:nvSpPr>
        <p:spPr>
          <a:xfrm>
            <a:off x="4006668" y="2922556"/>
            <a:ext cx="1082348" cy="307777"/>
          </a:xfrm>
          <a:prstGeom prst="rect">
            <a:avLst/>
          </a:prstGeom>
          <a:noFill/>
        </p:spPr>
        <p:txBody>
          <a:bodyPr wrap="none" rtlCol="0">
            <a:spAutoFit/>
          </a:bodyPr>
          <a:lstStyle/>
          <a:p>
            <a:pPr fontAlgn="base">
              <a:spcBef>
                <a:spcPct val="0"/>
              </a:spcBef>
              <a:spcAft>
                <a:spcPct val="0"/>
              </a:spcAft>
            </a:pPr>
            <a:r>
              <a:rPr lang="en-US" sz="1400" b="1" dirty="0">
                <a:solidFill>
                  <a:prstClr val="white"/>
                </a:solidFill>
                <a:latin typeface="Arial" pitchFamily="34" charset="0"/>
              </a:rPr>
              <a:t>Middle IWV</a:t>
            </a:r>
          </a:p>
        </p:txBody>
      </p:sp>
      <p:sp>
        <p:nvSpPr>
          <p:cNvPr id="29" name="TextBox 28"/>
          <p:cNvSpPr txBox="1"/>
          <p:nvPr/>
        </p:nvSpPr>
        <p:spPr>
          <a:xfrm>
            <a:off x="4035034" y="4986304"/>
            <a:ext cx="851515" cy="307777"/>
          </a:xfrm>
          <a:prstGeom prst="rect">
            <a:avLst/>
          </a:prstGeom>
          <a:noFill/>
        </p:spPr>
        <p:txBody>
          <a:bodyPr wrap="none" rtlCol="0">
            <a:spAutoFit/>
          </a:bodyPr>
          <a:lstStyle/>
          <a:p>
            <a:pPr fontAlgn="base">
              <a:spcBef>
                <a:spcPct val="0"/>
              </a:spcBef>
              <a:spcAft>
                <a:spcPct val="0"/>
              </a:spcAft>
            </a:pPr>
            <a:r>
              <a:rPr lang="en-US" sz="1400" b="1" dirty="0">
                <a:solidFill>
                  <a:prstClr val="white"/>
                </a:solidFill>
                <a:latin typeface="Arial" pitchFamily="34" charset="0"/>
              </a:rPr>
              <a:t>Low IWV</a:t>
            </a:r>
          </a:p>
        </p:txBody>
      </p:sp>
      <p:sp>
        <p:nvSpPr>
          <p:cNvPr id="25" name="Rectangle 24"/>
          <p:cNvSpPr/>
          <p:nvPr/>
        </p:nvSpPr>
        <p:spPr>
          <a:xfrm>
            <a:off x="6413500" y="2594009"/>
            <a:ext cx="1870146" cy="683882"/>
          </a:xfrm>
          <a:prstGeom prst="rect">
            <a:avLst/>
          </a:prstGeom>
          <a:no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TextBox 14"/>
          <p:cNvSpPr txBox="1"/>
          <p:nvPr/>
        </p:nvSpPr>
        <p:spPr>
          <a:xfrm>
            <a:off x="1308100" y="4889759"/>
            <a:ext cx="1249060"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Low </a:t>
            </a:r>
            <a:r>
              <a:rPr lang="en-US" dirty="0" smtClean="0">
                <a:solidFill>
                  <a:prstClr val="black"/>
                </a:solidFill>
                <a:latin typeface="Arial" pitchFamily="34" charset="0"/>
              </a:rPr>
              <a:t>Layer</a:t>
            </a:r>
            <a:endParaRPr lang="en-US" dirty="0">
              <a:solidFill>
                <a:prstClr val="black"/>
              </a:solidFill>
              <a:latin typeface="Arial" pitchFamily="34" charset="0"/>
            </a:endParaRPr>
          </a:p>
        </p:txBody>
      </p:sp>
      <p:pic>
        <p:nvPicPr>
          <p:cNvPr id="17" name="Picture 16" descr="timeseries_legend.png"/>
          <p:cNvPicPr>
            <a:picLocks noChangeAspect="1"/>
          </p:cNvPicPr>
          <p:nvPr/>
        </p:nvPicPr>
        <p:blipFill rotWithShape="1">
          <a:blip r:embed="rId4">
            <a:extLst>
              <a:ext uri="{28A0092B-C50C-407E-A947-70E740481C1C}">
                <a14:useLocalDpi xmlns:a14="http://schemas.microsoft.com/office/drawing/2010/main" val="0"/>
              </a:ext>
            </a:extLst>
          </a:blip>
          <a:srcRect l="64574" t="40893" r="9864" b="46644"/>
          <a:stretch/>
        </p:blipFill>
        <p:spPr>
          <a:xfrm>
            <a:off x="7180837" y="2526330"/>
            <a:ext cx="1886963" cy="683882"/>
          </a:xfrm>
          <a:prstGeom prst="rect">
            <a:avLst/>
          </a:prstGeom>
          <a:ln w="12700">
            <a:solidFill>
              <a:schemeClr val="tx1"/>
            </a:solidFill>
          </a:ln>
        </p:spPr>
      </p:pic>
      <p:sp>
        <p:nvSpPr>
          <p:cNvPr id="30" name="TextBox 29"/>
          <p:cNvSpPr txBox="1"/>
          <p:nvPr/>
        </p:nvSpPr>
        <p:spPr>
          <a:xfrm>
            <a:off x="1447800" y="849930"/>
            <a:ext cx="1300356"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rPr>
              <a:t>High Layer</a:t>
            </a:r>
            <a:endParaRPr lang="en-US" dirty="0">
              <a:solidFill>
                <a:prstClr val="black"/>
              </a:solidFill>
              <a:latin typeface="Arial" pitchFamily="34" charset="0"/>
            </a:endParaRPr>
          </a:p>
        </p:txBody>
      </p:sp>
      <p:sp>
        <p:nvSpPr>
          <p:cNvPr id="31" name="TextBox 30"/>
          <p:cNvSpPr txBox="1"/>
          <p:nvPr/>
        </p:nvSpPr>
        <p:spPr>
          <a:xfrm>
            <a:off x="7526982" y="2540000"/>
            <a:ext cx="1540818" cy="636072"/>
          </a:xfrm>
          <a:prstGeom prst="rect">
            <a:avLst/>
          </a:prstGeom>
          <a:solidFill>
            <a:schemeClr val="bg1"/>
          </a:solidFill>
          <a:ln w="28575" cmpd="sng">
            <a:noFill/>
          </a:ln>
        </p:spPr>
        <p:txBody>
          <a:bodyPr wrap="square" lIns="0" tIns="0" rIns="0" bIns="0" rtlCol="0">
            <a:spAutoFit/>
          </a:bodyPr>
          <a:lstStyle/>
          <a:p>
            <a:pPr fontAlgn="base">
              <a:lnSpc>
                <a:spcPct val="140000"/>
              </a:lnSpc>
              <a:spcBef>
                <a:spcPct val="0"/>
              </a:spcBef>
              <a:spcAft>
                <a:spcPct val="0"/>
              </a:spcAft>
            </a:pPr>
            <a:r>
              <a:rPr lang="en-US" sz="1000" dirty="0">
                <a:solidFill>
                  <a:srgbClr val="000000"/>
                </a:solidFill>
                <a:latin typeface="Arial" pitchFamily="34" charset="0"/>
              </a:rPr>
              <a:t>MODIS 30-60 S Latitude</a:t>
            </a:r>
          </a:p>
          <a:p>
            <a:pPr fontAlgn="base">
              <a:lnSpc>
                <a:spcPct val="140000"/>
              </a:lnSpc>
              <a:spcBef>
                <a:spcPct val="0"/>
              </a:spcBef>
              <a:spcAft>
                <a:spcPct val="0"/>
              </a:spcAft>
            </a:pPr>
            <a:r>
              <a:rPr lang="en-US" sz="1000" dirty="0">
                <a:solidFill>
                  <a:srgbClr val="000000"/>
                </a:solidFill>
                <a:latin typeface="Arial" pitchFamily="34" charset="0"/>
              </a:rPr>
              <a:t>MODIS 30-60 N Latitude</a:t>
            </a:r>
          </a:p>
          <a:p>
            <a:pPr fontAlgn="base">
              <a:lnSpc>
                <a:spcPct val="140000"/>
              </a:lnSpc>
              <a:spcBef>
                <a:spcPct val="0"/>
              </a:spcBef>
              <a:spcAft>
                <a:spcPct val="0"/>
              </a:spcAft>
            </a:pPr>
            <a:r>
              <a:rPr lang="en-US" sz="1000" dirty="0">
                <a:solidFill>
                  <a:srgbClr val="000000"/>
                </a:solidFill>
                <a:latin typeface="Arial" pitchFamily="34" charset="0"/>
              </a:rPr>
              <a:t>MODIS -30 - +30 Latitude</a:t>
            </a:r>
          </a:p>
        </p:txBody>
      </p:sp>
      <p:sp>
        <p:nvSpPr>
          <p:cNvPr id="32" name="TextBox 31"/>
          <p:cNvSpPr txBox="1"/>
          <p:nvPr/>
        </p:nvSpPr>
        <p:spPr>
          <a:xfrm>
            <a:off x="4057060" y="2846091"/>
            <a:ext cx="1505540"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Middle </a:t>
            </a:r>
            <a:r>
              <a:rPr lang="en-US" dirty="0" smtClean="0">
                <a:solidFill>
                  <a:prstClr val="black"/>
                </a:solidFill>
                <a:latin typeface="Arial" pitchFamily="34" charset="0"/>
              </a:rPr>
              <a:t>Layer</a:t>
            </a:r>
            <a:endParaRPr lang="en-US" dirty="0">
              <a:solidFill>
                <a:prstClr val="black"/>
              </a:solidFill>
              <a:latin typeface="Arial" pitchFamily="34" charset="0"/>
            </a:endParaRPr>
          </a:p>
        </p:txBody>
      </p:sp>
      <p:sp>
        <p:nvSpPr>
          <p:cNvPr id="33" name="TextBox 32"/>
          <p:cNvSpPr txBox="1"/>
          <p:nvPr/>
        </p:nvSpPr>
        <p:spPr>
          <a:xfrm>
            <a:off x="105054" y="1106269"/>
            <a:ext cx="665567" cy="584775"/>
          </a:xfrm>
          <a:prstGeom prst="rect">
            <a:avLst/>
          </a:prstGeom>
          <a:noFill/>
        </p:spPr>
        <p:txBody>
          <a:bodyPr wrap="none" rtlCol="0">
            <a:spAutoFit/>
          </a:bodyPr>
          <a:lstStyle/>
          <a:p>
            <a:pPr algn="ctr" fontAlgn="base">
              <a:spcBef>
                <a:spcPct val="0"/>
              </a:spcBef>
              <a:spcAft>
                <a:spcPct val="0"/>
              </a:spcAft>
            </a:pPr>
            <a:r>
              <a:rPr lang="en-US" sz="1600" dirty="0" smtClean="0">
                <a:solidFill>
                  <a:prstClr val="black"/>
                </a:solidFill>
                <a:latin typeface="Arial" pitchFamily="34" charset="0"/>
              </a:rPr>
              <a:t>IWV </a:t>
            </a:r>
          </a:p>
          <a:p>
            <a:pPr algn="ctr" fontAlgn="base">
              <a:spcBef>
                <a:spcPct val="0"/>
              </a:spcBef>
              <a:spcAft>
                <a:spcPct val="0"/>
              </a:spcAft>
            </a:pPr>
            <a:r>
              <a:rPr lang="en-US" sz="1600" dirty="0" smtClean="0">
                <a:solidFill>
                  <a:prstClr val="black"/>
                </a:solidFill>
                <a:latin typeface="Arial" pitchFamily="34" charset="0"/>
              </a:rPr>
              <a:t>(mm)</a:t>
            </a:r>
            <a:endParaRPr lang="en-US" sz="1600" dirty="0">
              <a:solidFill>
                <a:prstClr val="black"/>
              </a:solidFill>
              <a:latin typeface="Arial" pitchFamily="34" charset="0"/>
            </a:endParaRPr>
          </a:p>
        </p:txBody>
      </p:sp>
      <p:sp>
        <p:nvSpPr>
          <p:cNvPr id="34" name="TextBox 33"/>
          <p:cNvSpPr txBox="1"/>
          <p:nvPr/>
        </p:nvSpPr>
        <p:spPr>
          <a:xfrm>
            <a:off x="96433" y="3149025"/>
            <a:ext cx="665567" cy="584775"/>
          </a:xfrm>
          <a:prstGeom prst="rect">
            <a:avLst/>
          </a:prstGeom>
          <a:noFill/>
        </p:spPr>
        <p:txBody>
          <a:bodyPr wrap="none" rtlCol="0">
            <a:spAutoFit/>
          </a:bodyPr>
          <a:lstStyle/>
          <a:p>
            <a:pPr algn="ctr" fontAlgn="base">
              <a:spcBef>
                <a:spcPct val="0"/>
              </a:spcBef>
              <a:spcAft>
                <a:spcPct val="0"/>
              </a:spcAft>
            </a:pPr>
            <a:r>
              <a:rPr lang="en-US" sz="1600" dirty="0" smtClean="0">
                <a:solidFill>
                  <a:prstClr val="black"/>
                </a:solidFill>
                <a:latin typeface="Arial" pitchFamily="34" charset="0"/>
              </a:rPr>
              <a:t>IWV </a:t>
            </a:r>
          </a:p>
          <a:p>
            <a:pPr algn="ctr" fontAlgn="base">
              <a:spcBef>
                <a:spcPct val="0"/>
              </a:spcBef>
              <a:spcAft>
                <a:spcPct val="0"/>
              </a:spcAft>
            </a:pPr>
            <a:r>
              <a:rPr lang="en-US" sz="1600" dirty="0" smtClean="0">
                <a:solidFill>
                  <a:prstClr val="black"/>
                </a:solidFill>
                <a:latin typeface="Arial" pitchFamily="34" charset="0"/>
              </a:rPr>
              <a:t>(mm)</a:t>
            </a:r>
            <a:endParaRPr lang="en-US" sz="1600" dirty="0">
              <a:solidFill>
                <a:prstClr val="black"/>
              </a:solidFill>
              <a:latin typeface="Arial" pitchFamily="34" charset="0"/>
            </a:endParaRPr>
          </a:p>
        </p:txBody>
      </p:sp>
      <p:sp>
        <p:nvSpPr>
          <p:cNvPr id="35" name="TextBox 34"/>
          <p:cNvSpPr txBox="1"/>
          <p:nvPr/>
        </p:nvSpPr>
        <p:spPr>
          <a:xfrm>
            <a:off x="96433" y="5358825"/>
            <a:ext cx="665567" cy="584775"/>
          </a:xfrm>
          <a:prstGeom prst="rect">
            <a:avLst/>
          </a:prstGeom>
          <a:noFill/>
        </p:spPr>
        <p:txBody>
          <a:bodyPr wrap="none" rtlCol="0">
            <a:spAutoFit/>
          </a:bodyPr>
          <a:lstStyle/>
          <a:p>
            <a:pPr algn="ctr" fontAlgn="base">
              <a:spcBef>
                <a:spcPct val="0"/>
              </a:spcBef>
              <a:spcAft>
                <a:spcPct val="0"/>
              </a:spcAft>
            </a:pPr>
            <a:r>
              <a:rPr lang="en-US" sz="1600" dirty="0" smtClean="0">
                <a:solidFill>
                  <a:prstClr val="black"/>
                </a:solidFill>
                <a:latin typeface="Arial" pitchFamily="34" charset="0"/>
              </a:rPr>
              <a:t>IWV </a:t>
            </a:r>
          </a:p>
          <a:p>
            <a:pPr algn="ctr" fontAlgn="base">
              <a:spcBef>
                <a:spcPct val="0"/>
              </a:spcBef>
              <a:spcAft>
                <a:spcPct val="0"/>
              </a:spcAft>
            </a:pPr>
            <a:r>
              <a:rPr lang="en-US" sz="1600" dirty="0" smtClean="0">
                <a:solidFill>
                  <a:prstClr val="black"/>
                </a:solidFill>
                <a:latin typeface="Arial" pitchFamily="34" charset="0"/>
              </a:rPr>
              <a:t>(mm)</a:t>
            </a:r>
            <a:endParaRPr lang="en-US" sz="1600" dirty="0">
              <a:solidFill>
                <a:prstClr val="black"/>
              </a:solidFill>
              <a:latin typeface="Arial" pitchFamily="34" charset="0"/>
            </a:endParaRPr>
          </a:p>
        </p:txBody>
      </p:sp>
      <p:cxnSp>
        <p:nvCxnSpPr>
          <p:cNvPr id="3" name="Straight Arrow Connector 2"/>
          <p:cNvCxnSpPr/>
          <p:nvPr/>
        </p:nvCxnSpPr>
        <p:spPr>
          <a:xfrm>
            <a:off x="3886200" y="3215423"/>
            <a:ext cx="4238118" cy="6707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B074CAC-3D45-4409-950D-2F44BFE7B5D8}" type="slidenum">
              <a:rPr lang="en-US" smtClean="0"/>
              <a:t>18</a:t>
            </a:fld>
            <a:endParaRPr lang="en-US"/>
          </a:p>
        </p:txBody>
      </p:sp>
    </p:spTree>
    <p:extLst>
      <p:ext uri="{BB962C8B-B14F-4D97-AF65-F5344CB8AC3E}">
        <p14:creationId xmlns:p14="http://schemas.microsoft.com/office/powerpoint/2010/main" val="1897532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458200" cy="4876800"/>
          </a:xfrm>
          <a:solidFill>
            <a:schemeClr val="bg2">
              <a:lumMod val="90000"/>
            </a:schemeClr>
          </a:solidFill>
          <a:ln>
            <a:solidFill>
              <a:schemeClr val="tx1"/>
            </a:solidFill>
          </a:ln>
        </p:spPr>
        <p:txBody>
          <a:bodyPr>
            <a:normAutofit fontScale="77500" lnSpcReduction="20000"/>
          </a:bodyPr>
          <a:lstStyle/>
          <a:p>
            <a:r>
              <a:rPr lang="en-US" dirty="0" smtClean="0">
                <a:solidFill>
                  <a:schemeClr val="bg1">
                    <a:lumMod val="50000"/>
                  </a:schemeClr>
                </a:solidFill>
              </a:rPr>
              <a:t>Cloud Mask (MOD35)</a:t>
            </a:r>
          </a:p>
          <a:p>
            <a:pPr lvl="1"/>
            <a:r>
              <a:rPr lang="en-US" dirty="0" smtClean="0">
                <a:solidFill>
                  <a:schemeClr val="bg1">
                    <a:lumMod val="50000"/>
                  </a:schemeClr>
                </a:solidFill>
              </a:rPr>
              <a:t>B29-B31 BTD ice cloud test, ocean</a:t>
            </a:r>
          </a:p>
          <a:p>
            <a:pPr lvl="1"/>
            <a:r>
              <a:rPr lang="en-US" dirty="0" smtClean="0">
                <a:solidFill>
                  <a:schemeClr val="bg1">
                    <a:lumMod val="50000"/>
                  </a:schemeClr>
                </a:solidFill>
              </a:rPr>
              <a:t>B27-B31 BTD nighttime polar cloud test</a:t>
            </a:r>
          </a:p>
          <a:p>
            <a:pPr lvl="1"/>
            <a:r>
              <a:rPr lang="en-US" dirty="0" smtClean="0">
                <a:solidFill>
                  <a:schemeClr val="bg1">
                    <a:lumMod val="50000"/>
                  </a:schemeClr>
                </a:solidFill>
              </a:rPr>
              <a:t>B27 BT threshold high opaque cloud test</a:t>
            </a:r>
          </a:p>
          <a:p>
            <a:pPr lvl="1"/>
            <a:r>
              <a:rPr lang="en-US" dirty="0" smtClean="0">
                <a:solidFill>
                  <a:schemeClr val="bg1">
                    <a:lumMod val="50000"/>
                  </a:schemeClr>
                </a:solidFill>
              </a:rPr>
              <a:t>B29-B28 BTD opaque mid-level and high cloud test, ocean</a:t>
            </a:r>
          </a:p>
          <a:p>
            <a:r>
              <a:rPr lang="en-US" dirty="0" smtClean="0">
                <a:solidFill>
                  <a:schemeClr val="bg1">
                    <a:lumMod val="50000"/>
                  </a:schemeClr>
                </a:solidFill>
              </a:rPr>
              <a:t>Integrated Water Vapor (MOD07)</a:t>
            </a:r>
          </a:p>
          <a:p>
            <a:pPr lvl="1"/>
            <a:r>
              <a:rPr lang="en-US" dirty="0" smtClean="0">
                <a:solidFill>
                  <a:schemeClr val="bg1">
                    <a:lumMod val="50000"/>
                  </a:schemeClr>
                </a:solidFill>
              </a:rPr>
              <a:t>B27-29 contribution to moisture, B30 to ozone</a:t>
            </a:r>
          </a:p>
          <a:p>
            <a:pPr lvl="1"/>
            <a:r>
              <a:rPr lang="en-US" dirty="0" smtClean="0">
                <a:solidFill>
                  <a:schemeClr val="bg1">
                    <a:lumMod val="50000"/>
                  </a:schemeClr>
                </a:solidFill>
              </a:rPr>
              <a:t>False cloud in </a:t>
            </a:r>
            <a:r>
              <a:rPr lang="en-US" dirty="0">
                <a:solidFill>
                  <a:schemeClr val="bg1">
                    <a:lumMod val="50000"/>
                  </a:schemeClr>
                </a:solidFill>
              </a:rPr>
              <a:t>C</a:t>
            </a:r>
            <a:r>
              <a:rPr lang="en-US" dirty="0" smtClean="0">
                <a:solidFill>
                  <a:schemeClr val="bg1">
                    <a:lumMod val="50000"/>
                  </a:schemeClr>
                </a:solidFill>
              </a:rPr>
              <a:t>loud </a:t>
            </a:r>
            <a:r>
              <a:rPr lang="en-US" dirty="0">
                <a:solidFill>
                  <a:schemeClr val="bg1">
                    <a:lumMod val="50000"/>
                  </a:schemeClr>
                </a:solidFill>
              </a:rPr>
              <a:t>M</a:t>
            </a:r>
            <a:r>
              <a:rPr lang="en-US" dirty="0" smtClean="0">
                <a:solidFill>
                  <a:schemeClr val="bg1">
                    <a:lumMod val="50000"/>
                  </a:schemeClr>
                </a:solidFill>
              </a:rPr>
              <a:t>ask reduces number of retrievals</a:t>
            </a:r>
          </a:p>
          <a:p>
            <a:r>
              <a:rPr lang="en-US" dirty="0" smtClean="0"/>
              <a:t>Cloud Top Properties (MOD06)</a:t>
            </a:r>
          </a:p>
          <a:p>
            <a:pPr lvl="1"/>
            <a:r>
              <a:rPr lang="en-US" dirty="0" smtClean="0"/>
              <a:t>B29-B31 BTD contribution to Cloud </a:t>
            </a:r>
            <a:r>
              <a:rPr lang="en-US" dirty="0"/>
              <a:t>P</a:t>
            </a:r>
            <a:r>
              <a:rPr lang="en-US" dirty="0" smtClean="0"/>
              <a:t>article </a:t>
            </a:r>
            <a:r>
              <a:rPr lang="en-US" dirty="0"/>
              <a:t>P</a:t>
            </a:r>
            <a:r>
              <a:rPr lang="en-US" dirty="0" smtClean="0"/>
              <a:t>hase retrieval (1- and 5-km)</a:t>
            </a:r>
          </a:p>
          <a:p>
            <a:pPr lvl="1"/>
            <a:r>
              <a:rPr lang="en-US" dirty="0" smtClean="0"/>
              <a:t>B28-B31 BTD contribution to Cloud </a:t>
            </a:r>
            <a:r>
              <a:rPr lang="en-US" dirty="0"/>
              <a:t>P</a:t>
            </a:r>
            <a:r>
              <a:rPr lang="en-US" dirty="0" smtClean="0"/>
              <a:t>article </a:t>
            </a:r>
            <a:r>
              <a:rPr lang="en-US" dirty="0"/>
              <a:t>P</a:t>
            </a:r>
            <a:r>
              <a:rPr lang="en-US" dirty="0" smtClean="0"/>
              <a:t>hase retrieval (1-km</a:t>
            </a:r>
            <a:r>
              <a:rPr lang="en-US" dirty="0"/>
              <a:t>)</a:t>
            </a:r>
            <a:endParaRPr lang="en-US" dirty="0" smtClean="0"/>
          </a:p>
          <a:p>
            <a:pPr lvl="1"/>
            <a:r>
              <a:rPr lang="en-US" dirty="0" smtClean="0"/>
              <a:t>False cloud in Cloud </a:t>
            </a:r>
            <a:r>
              <a:rPr lang="en-US" dirty="0"/>
              <a:t>M</a:t>
            </a:r>
            <a:r>
              <a:rPr lang="en-US" dirty="0" smtClean="0"/>
              <a:t>ask causes false Cloud Top Pressure retrieval</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19</a:t>
            </a:fld>
            <a:endParaRPr lang="en-US"/>
          </a:p>
        </p:txBody>
      </p:sp>
      <p:sp>
        <p:nvSpPr>
          <p:cNvPr id="6" name="Title 1"/>
          <p:cNvSpPr>
            <a:spLocks noGrp="1"/>
          </p:cNvSpPr>
          <p:nvPr>
            <p:ph type="title"/>
          </p:nvPr>
        </p:nvSpPr>
        <p:spPr>
          <a:xfrm>
            <a:off x="381000" y="274638"/>
            <a:ext cx="8305800" cy="1143000"/>
          </a:xfrm>
        </p:spPr>
        <p:txBody>
          <a:bodyPr>
            <a:normAutofit fontScale="90000"/>
          </a:bodyPr>
          <a:lstStyle/>
          <a:p>
            <a:r>
              <a:rPr lang="en-US" dirty="0" smtClean="0"/>
              <a:t>PVLWIR Crosstalk Impact in Wisconsin’s</a:t>
            </a:r>
            <a:br>
              <a:rPr lang="en-US" dirty="0" smtClean="0"/>
            </a:br>
            <a:r>
              <a:rPr lang="en-US" dirty="0" smtClean="0"/>
              <a:t>Terra MODIS L2 Products</a:t>
            </a:r>
            <a:endParaRPr lang="en-US" dirty="0"/>
          </a:p>
        </p:txBody>
      </p:sp>
    </p:spTree>
    <p:extLst>
      <p:ext uri="{BB962C8B-B14F-4D97-AF65-F5344CB8AC3E}">
        <p14:creationId xmlns:p14="http://schemas.microsoft.com/office/powerpoint/2010/main" val="1135368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Terra MODIS PVLWIR Crosstalk</a:t>
            </a:r>
            <a:endParaRPr lang="en-US" dirty="0"/>
          </a:p>
        </p:txBody>
      </p:sp>
      <p:sp>
        <p:nvSpPr>
          <p:cNvPr id="3" name="Content Placeholder 2"/>
          <p:cNvSpPr>
            <a:spLocks noGrp="1"/>
          </p:cNvSpPr>
          <p:nvPr>
            <p:ph idx="1"/>
          </p:nvPr>
        </p:nvSpPr>
        <p:spPr>
          <a:xfrm>
            <a:off x="457200" y="1447800"/>
            <a:ext cx="8229600" cy="4572000"/>
          </a:xfrm>
          <a:solidFill>
            <a:schemeClr val="bg2">
              <a:lumMod val="90000"/>
            </a:schemeClr>
          </a:solidFill>
          <a:ln>
            <a:solidFill>
              <a:schemeClr val="tx1"/>
            </a:solidFill>
          </a:ln>
        </p:spPr>
        <p:txBody>
          <a:bodyPr>
            <a:normAutofit fontScale="85000" lnSpcReduction="20000"/>
          </a:bodyPr>
          <a:lstStyle/>
          <a:p>
            <a:r>
              <a:rPr lang="en-US" dirty="0" smtClean="0"/>
              <a:t>Evidence of PVLWIR crosstalk in L1B</a:t>
            </a:r>
          </a:p>
          <a:p>
            <a:pPr lvl="1"/>
            <a:r>
              <a:rPr lang="en-US" dirty="0" smtClean="0"/>
              <a:t>Prelaunch testing</a:t>
            </a:r>
          </a:p>
          <a:p>
            <a:pPr lvl="1"/>
            <a:r>
              <a:rPr lang="en-US" dirty="0" smtClean="0"/>
              <a:t>On-orbit observations</a:t>
            </a:r>
          </a:p>
          <a:p>
            <a:r>
              <a:rPr lang="en-US" dirty="0" smtClean="0"/>
              <a:t>Impact on Wisconsin’s L2 products</a:t>
            </a:r>
          </a:p>
          <a:p>
            <a:pPr lvl="1"/>
            <a:r>
              <a:rPr lang="en-US" dirty="0" smtClean="0"/>
              <a:t>MOD35 (Cloud Mask)</a:t>
            </a:r>
          </a:p>
          <a:p>
            <a:pPr lvl="1"/>
            <a:r>
              <a:rPr lang="en-US" dirty="0" smtClean="0"/>
              <a:t>MOD07 (Integrated Water Vapor)</a:t>
            </a:r>
          </a:p>
          <a:p>
            <a:pPr lvl="1"/>
            <a:r>
              <a:rPr lang="en-US" dirty="0" smtClean="0"/>
              <a:t>MOD06 (Cloud Particle Phase, Cloud Top </a:t>
            </a:r>
            <a:r>
              <a:rPr lang="en-US" dirty="0" smtClean="0"/>
              <a:t>Pressure)</a:t>
            </a:r>
            <a:endParaRPr lang="en-US" dirty="0" smtClean="0"/>
          </a:p>
          <a:p>
            <a:r>
              <a:rPr lang="en-US" dirty="0" smtClean="0"/>
              <a:t>Mitigation efforts</a:t>
            </a:r>
          </a:p>
          <a:p>
            <a:pPr lvl="1"/>
            <a:r>
              <a:rPr lang="en-US" dirty="0"/>
              <a:t>MCST-led effort to implement crosstalk correction in L1B; coordinated with Wisconsin</a:t>
            </a:r>
          </a:p>
          <a:p>
            <a:pPr lvl="1"/>
            <a:r>
              <a:rPr lang="en-US" dirty="0" smtClean="0"/>
              <a:t>Temporarily </a:t>
            </a:r>
            <a:r>
              <a:rPr lang="en-US" dirty="0" smtClean="0"/>
              <a:t>adjust cloud test thresholds in MOD35 to minimize false cloud</a:t>
            </a:r>
          </a:p>
          <a:p>
            <a:pPr lvl="1"/>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2</a:t>
            </a:fld>
            <a:endParaRPr lang="en-US"/>
          </a:p>
        </p:txBody>
      </p:sp>
    </p:spTree>
    <p:extLst>
      <p:ext uri="{BB962C8B-B14F-4D97-AF65-F5344CB8AC3E}">
        <p14:creationId xmlns:p14="http://schemas.microsoft.com/office/powerpoint/2010/main" val="3384589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485" r="45980" b="41897"/>
          <a:stretch/>
        </p:blipFill>
        <p:spPr>
          <a:xfrm>
            <a:off x="457200" y="609600"/>
            <a:ext cx="3810000" cy="2743200"/>
          </a:xfrm>
          <a:prstGeom prst="rect">
            <a:avLst/>
          </a:prstGeom>
          <a:ln>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484" r="45980" b="41897"/>
          <a:stretch/>
        </p:blipFill>
        <p:spPr>
          <a:xfrm>
            <a:off x="4876800" y="609600"/>
            <a:ext cx="3810000" cy="2743200"/>
          </a:xfrm>
          <a:prstGeom prst="rect">
            <a:avLst/>
          </a:prstGeom>
          <a:ln>
            <a:solidFill>
              <a:schemeClr val="tx1"/>
            </a:solidFill>
          </a:ln>
        </p:spPr>
      </p:pic>
      <p:sp>
        <p:nvSpPr>
          <p:cNvPr id="6" name="TextBox 5"/>
          <p:cNvSpPr txBox="1"/>
          <p:nvPr/>
        </p:nvSpPr>
        <p:spPr>
          <a:xfrm>
            <a:off x="685800" y="0"/>
            <a:ext cx="3293209" cy="646331"/>
          </a:xfrm>
          <a:prstGeom prst="rect">
            <a:avLst/>
          </a:prstGeom>
          <a:noFill/>
        </p:spPr>
        <p:txBody>
          <a:bodyPr wrap="none" rtlCol="0">
            <a:spAutoFit/>
          </a:bodyPr>
          <a:lstStyle/>
          <a:p>
            <a:pPr algn="ctr"/>
            <a:r>
              <a:rPr lang="en-US" dirty="0" smtClean="0"/>
              <a:t>Subtropical Eastern Pacific Ocean</a:t>
            </a:r>
          </a:p>
          <a:p>
            <a:pPr algn="ctr"/>
            <a:r>
              <a:rPr lang="en-US" dirty="0" smtClean="0"/>
              <a:t>06:10 UTC 01 July 2003</a:t>
            </a:r>
            <a:endParaRPr lang="en-US" dirty="0"/>
          </a:p>
        </p:txBody>
      </p:sp>
      <p:sp>
        <p:nvSpPr>
          <p:cNvPr id="8" name="TextBox 7"/>
          <p:cNvSpPr txBox="1"/>
          <p:nvPr/>
        </p:nvSpPr>
        <p:spPr>
          <a:xfrm>
            <a:off x="4800600" y="76200"/>
            <a:ext cx="4123693" cy="523220"/>
          </a:xfrm>
          <a:prstGeom prst="rect">
            <a:avLst/>
          </a:prstGeom>
          <a:noFill/>
        </p:spPr>
        <p:txBody>
          <a:bodyPr wrap="none" rtlCol="0">
            <a:spAutoFit/>
          </a:bodyPr>
          <a:lstStyle/>
          <a:p>
            <a:r>
              <a:rPr lang="en-US" sz="2800" dirty="0" smtClean="0"/>
              <a:t>Cloud Particle Phase Result</a:t>
            </a:r>
            <a:endParaRPr lang="en-US" sz="2800" dirty="0"/>
          </a:p>
        </p:txBody>
      </p:sp>
      <p:sp>
        <p:nvSpPr>
          <p:cNvPr id="9" name="TextBox 8"/>
          <p:cNvSpPr txBox="1"/>
          <p:nvPr/>
        </p:nvSpPr>
        <p:spPr>
          <a:xfrm>
            <a:off x="1799528" y="6412468"/>
            <a:ext cx="1477072" cy="369332"/>
          </a:xfrm>
          <a:prstGeom prst="rect">
            <a:avLst/>
          </a:prstGeom>
          <a:noFill/>
        </p:spPr>
        <p:txBody>
          <a:bodyPr wrap="none" rtlCol="0">
            <a:spAutoFit/>
          </a:bodyPr>
          <a:lstStyle/>
          <a:p>
            <a:pPr algn="ctr"/>
            <a:r>
              <a:rPr lang="en-US" dirty="0" smtClean="0"/>
              <a:t>Terra Band 31</a:t>
            </a:r>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9482" r="45980" b="41896"/>
          <a:stretch/>
        </p:blipFill>
        <p:spPr>
          <a:xfrm>
            <a:off x="457200" y="3708400"/>
            <a:ext cx="3809611" cy="2743200"/>
          </a:xfrm>
          <a:prstGeom prst="rect">
            <a:avLst/>
          </a:prstGeom>
          <a:ln>
            <a:solidFill>
              <a:schemeClr val="tx1"/>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9482" r="45980" b="41896"/>
          <a:stretch/>
        </p:blipFill>
        <p:spPr>
          <a:xfrm>
            <a:off x="4873752" y="3708400"/>
            <a:ext cx="3809611" cy="2743200"/>
          </a:xfrm>
          <a:prstGeom prst="rect">
            <a:avLst/>
          </a:prstGeom>
          <a:ln>
            <a:solidFill>
              <a:schemeClr val="tx1"/>
            </a:solidFill>
          </a:ln>
        </p:spPr>
      </p:pic>
      <p:sp>
        <p:nvSpPr>
          <p:cNvPr id="12" name="TextBox 11"/>
          <p:cNvSpPr txBox="1"/>
          <p:nvPr/>
        </p:nvSpPr>
        <p:spPr>
          <a:xfrm>
            <a:off x="1371600" y="3364468"/>
            <a:ext cx="2360005" cy="369332"/>
          </a:xfrm>
          <a:prstGeom prst="rect">
            <a:avLst/>
          </a:prstGeom>
          <a:noFill/>
        </p:spPr>
        <p:txBody>
          <a:bodyPr wrap="none" rtlCol="0">
            <a:spAutoFit/>
          </a:bodyPr>
          <a:lstStyle/>
          <a:p>
            <a:pPr algn="ctr"/>
            <a:r>
              <a:rPr lang="en-US" dirty="0" smtClean="0"/>
              <a:t>17:35 UTC 03 July 2015</a:t>
            </a:r>
            <a:endParaRPr lang="en-US" dirty="0"/>
          </a:p>
        </p:txBody>
      </p:sp>
      <p:sp>
        <p:nvSpPr>
          <p:cNvPr id="13" name="TextBox 12"/>
          <p:cNvSpPr txBox="1"/>
          <p:nvPr/>
        </p:nvSpPr>
        <p:spPr>
          <a:xfrm>
            <a:off x="4989860" y="3750846"/>
            <a:ext cx="3654270" cy="338554"/>
          </a:xfrm>
          <a:prstGeom prst="rect">
            <a:avLst/>
          </a:prstGeom>
          <a:solidFill>
            <a:schemeClr val="bg1">
              <a:alpha val="80000"/>
            </a:schemeClr>
          </a:solidFill>
        </p:spPr>
        <p:txBody>
          <a:bodyPr wrap="none" rtlCol="0">
            <a:spAutoFit/>
          </a:bodyPr>
          <a:lstStyle/>
          <a:p>
            <a:r>
              <a:rPr lang="en-US" sz="1600" dirty="0" smtClean="0"/>
              <a:t>Excessive “Ice” and “Uncertain” retrievals </a:t>
            </a:r>
            <a:endParaRPr lang="en-US" sz="1600" dirty="0"/>
          </a:p>
        </p:txBody>
      </p:sp>
      <p:sp>
        <p:nvSpPr>
          <p:cNvPr id="2" name="Rectangle 1"/>
          <p:cNvSpPr/>
          <p:nvPr/>
        </p:nvSpPr>
        <p:spPr>
          <a:xfrm>
            <a:off x="5054600" y="3429000"/>
            <a:ext cx="304800" cy="228600"/>
          </a:xfrm>
          <a:prstGeom prst="rect">
            <a:avLst/>
          </a:prstGeom>
          <a:solidFill>
            <a:srgbClr val="10FCFC"/>
          </a:solidFill>
          <a:ln>
            <a:solidFill>
              <a:srgbClr val="10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88200" y="3429000"/>
            <a:ext cx="304800" cy="228600"/>
          </a:xfrm>
          <a:prstGeom prst="rect">
            <a:avLst/>
          </a:prstGeom>
          <a:solidFill>
            <a:srgbClr val="FD860F"/>
          </a:solidFill>
          <a:ln>
            <a:solidFill>
              <a:srgbClr val="FD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9000" y="3429000"/>
            <a:ext cx="304800" cy="228600"/>
          </a:xfrm>
          <a:prstGeom prst="rect">
            <a:avLst/>
          </a:prstGeom>
          <a:solidFill>
            <a:srgbClr val="00246C"/>
          </a:solidFill>
          <a:ln>
            <a:solidFill>
              <a:srgbClr val="00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83600" y="3429000"/>
            <a:ext cx="304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89646" y="3429000"/>
            <a:ext cx="919354" cy="276999"/>
          </a:xfrm>
          <a:prstGeom prst="rect">
            <a:avLst/>
          </a:prstGeom>
          <a:noFill/>
        </p:spPr>
        <p:txBody>
          <a:bodyPr wrap="none" rtlCol="0">
            <a:spAutoFit/>
          </a:bodyPr>
          <a:lstStyle/>
          <a:p>
            <a:r>
              <a:rPr lang="en-US" sz="1200" dirty="0" smtClean="0"/>
              <a:t>No retrieval</a:t>
            </a:r>
            <a:endParaRPr lang="en-US" sz="1200" dirty="0"/>
          </a:p>
        </p:txBody>
      </p:sp>
      <p:sp>
        <p:nvSpPr>
          <p:cNvPr id="17" name="TextBox 16"/>
          <p:cNvSpPr txBox="1"/>
          <p:nvPr/>
        </p:nvSpPr>
        <p:spPr>
          <a:xfrm>
            <a:off x="6427940" y="3429000"/>
            <a:ext cx="798360" cy="276999"/>
          </a:xfrm>
          <a:prstGeom prst="rect">
            <a:avLst/>
          </a:prstGeom>
          <a:noFill/>
        </p:spPr>
        <p:txBody>
          <a:bodyPr wrap="none" rtlCol="0">
            <a:spAutoFit/>
          </a:bodyPr>
          <a:lstStyle/>
          <a:p>
            <a:r>
              <a:rPr lang="en-US" sz="1200" dirty="0" smtClean="0"/>
              <a:t>Uncertain</a:t>
            </a:r>
            <a:endParaRPr lang="en-US" sz="1200" dirty="0"/>
          </a:p>
        </p:txBody>
      </p:sp>
      <p:sp>
        <p:nvSpPr>
          <p:cNvPr id="18" name="TextBox 17"/>
          <p:cNvSpPr txBox="1"/>
          <p:nvPr/>
        </p:nvSpPr>
        <p:spPr>
          <a:xfrm>
            <a:off x="5435600" y="3429000"/>
            <a:ext cx="567399" cy="276999"/>
          </a:xfrm>
          <a:prstGeom prst="rect">
            <a:avLst/>
          </a:prstGeom>
          <a:noFill/>
        </p:spPr>
        <p:txBody>
          <a:bodyPr wrap="none" rtlCol="0">
            <a:spAutoFit/>
          </a:bodyPr>
          <a:lstStyle/>
          <a:p>
            <a:r>
              <a:rPr lang="en-US" sz="1200" dirty="0" smtClean="0"/>
              <a:t>Water</a:t>
            </a:r>
            <a:endParaRPr lang="en-US" sz="1200" dirty="0"/>
          </a:p>
        </p:txBody>
      </p:sp>
      <p:sp>
        <p:nvSpPr>
          <p:cNvPr id="19" name="TextBox 18"/>
          <p:cNvSpPr txBox="1"/>
          <p:nvPr/>
        </p:nvSpPr>
        <p:spPr>
          <a:xfrm>
            <a:off x="4724400" y="3429000"/>
            <a:ext cx="365806" cy="276999"/>
          </a:xfrm>
          <a:prstGeom prst="rect">
            <a:avLst/>
          </a:prstGeom>
          <a:noFill/>
        </p:spPr>
        <p:txBody>
          <a:bodyPr wrap="none" rtlCol="0">
            <a:spAutoFit/>
          </a:bodyPr>
          <a:lstStyle/>
          <a:p>
            <a:r>
              <a:rPr lang="en-US" sz="1200" dirty="0" smtClean="0"/>
              <a:t>Ice</a:t>
            </a:r>
            <a:endParaRPr lang="en-US" sz="1200" dirty="0"/>
          </a:p>
        </p:txBody>
      </p:sp>
      <p:sp>
        <p:nvSpPr>
          <p:cNvPr id="20" name="Right Arrow 19"/>
          <p:cNvSpPr/>
          <p:nvPr/>
        </p:nvSpPr>
        <p:spPr>
          <a:xfrm>
            <a:off x="4450080" y="19050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450080" y="4876800"/>
            <a:ext cx="27432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82900" y="2850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98800" y="3371165"/>
            <a:ext cx="609600" cy="3626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sz="quarter" idx="12"/>
          </p:nvPr>
        </p:nvSpPr>
        <p:spPr/>
        <p:txBody>
          <a:bodyPr/>
          <a:lstStyle/>
          <a:p>
            <a:fld id="{5B074CAC-3D45-4409-950D-2F44BFE7B5D8}" type="slidenum">
              <a:rPr lang="en-US" smtClean="0"/>
              <a:t>20</a:t>
            </a:fld>
            <a:endParaRPr lang="en-US"/>
          </a:p>
        </p:txBody>
      </p:sp>
    </p:spTree>
    <p:extLst>
      <p:ext uri="{BB962C8B-B14F-4D97-AF65-F5344CB8AC3E}">
        <p14:creationId xmlns:p14="http://schemas.microsoft.com/office/powerpoint/2010/main" val="287530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p:cNvPicPr>
          <p:nvPr/>
        </p:nvPicPr>
        <p:blipFill rotWithShape="1">
          <a:blip r:embed="rId2" cstate="print">
            <a:extLst>
              <a:ext uri="{28A0092B-C50C-407E-A947-70E740481C1C}">
                <a14:useLocalDpi xmlns:a14="http://schemas.microsoft.com/office/drawing/2010/main" val="0"/>
              </a:ext>
            </a:extLst>
          </a:blip>
          <a:srcRect t="1" b="1835"/>
          <a:stretch/>
        </p:blipFill>
        <p:spPr>
          <a:xfrm>
            <a:off x="4873752" y="3708400"/>
            <a:ext cx="3813048" cy="2743200"/>
          </a:xfrm>
          <a:prstGeom prst="rect">
            <a:avLst/>
          </a:prstGeom>
          <a:ln>
            <a:solidFill>
              <a:schemeClr val="tx1"/>
            </a:solidFill>
          </a:ln>
        </p:spPr>
      </p:pic>
      <p:pic>
        <p:nvPicPr>
          <p:cNvPr id="25" name="Picture 24"/>
          <p:cNvPicPr>
            <a:picLocks/>
          </p:cNvPicPr>
          <p:nvPr/>
        </p:nvPicPr>
        <p:blipFill rotWithShape="1">
          <a:blip r:embed="rId3" cstate="print">
            <a:extLst>
              <a:ext uri="{28A0092B-C50C-407E-A947-70E740481C1C}">
                <a14:useLocalDpi xmlns:a14="http://schemas.microsoft.com/office/drawing/2010/main" val="0"/>
              </a:ext>
            </a:extLst>
          </a:blip>
          <a:srcRect t="1" b="1835"/>
          <a:stretch/>
        </p:blipFill>
        <p:spPr>
          <a:xfrm>
            <a:off x="4873752" y="609600"/>
            <a:ext cx="3813048" cy="2743200"/>
          </a:xfrm>
          <a:prstGeom prst="rect">
            <a:avLst/>
          </a:prstGeom>
          <a:ln>
            <a:solidFill>
              <a:schemeClr val="tx1"/>
            </a:solidFill>
          </a:ln>
        </p:spPr>
      </p:pic>
      <p:pic>
        <p:nvPicPr>
          <p:cNvPr id="21" name="Picture 20"/>
          <p:cNvPicPr>
            <a:picLocks/>
          </p:cNvPicPr>
          <p:nvPr/>
        </p:nvPicPr>
        <p:blipFill rotWithShape="1">
          <a:blip r:embed="rId4" cstate="print">
            <a:extLst>
              <a:ext uri="{28A0092B-C50C-407E-A947-70E740481C1C}">
                <a14:useLocalDpi xmlns:a14="http://schemas.microsoft.com/office/drawing/2010/main" val="0"/>
              </a:ext>
            </a:extLst>
          </a:blip>
          <a:srcRect b="1695"/>
          <a:stretch/>
        </p:blipFill>
        <p:spPr>
          <a:xfrm>
            <a:off x="457200" y="3708400"/>
            <a:ext cx="3813048" cy="2743200"/>
          </a:xfrm>
          <a:prstGeom prst="rect">
            <a:avLst/>
          </a:prstGeom>
          <a:ln>
            <a:solidFill>
              <a:schemeClr val="tx1"/>
            </a:solidFill>
          </a:ln>
        </p:spPr>
      </p:pic>
      <p:pic>
        <p:nvPicPr>
          <p:cNvPr id="22" name="Picture 21"/>
          <p:cNvPicPr>
            <a:picLocks/>
          </p:cNvPicPr>
          <p:nvPr/>
        </p:nvPicPr>
        <p:blipFill rotWithShape="1">
          <a:blip r:embed="rId5" cstate="print">
            <a:extLst>
              <a:ext uri="{28A0092B-C50C-407E-A947-70E740481C1C}">
                <a14:useLocalDpi xmlns:a14="http://schemas.microsoft.com/office/drawing/2010/main" val="0"/>
              </a:ext>
            </a:extLst>
          </a:blip>
          <a:srcRect t="1" b="1835"/>
          <a:stretch/>
        </p:blipFill>
        <p:spPr>
          <a:xfrm>
            <a:off x="457200" y="609600"/>
            <a:ext cx="3813048" cy="2743200"/>
          </a:xfrm>
          <a:prstGeom prst="rect">
            <a:avLst/>
          </a:prstGeom>
          <a:ln>
            <a:solidFill>
              <a:schemeClr val="tx1"/>
            </a:solidFill>
          </a:ln>
        </p:spPr>
      </p:pic>
      <p:sp>
        <p:nvSpPr>
          <p:cNvPr id="6" name="TextBox 5"/>
          <p:cNvSpPr txBox="1"/>
          <p:nvPr/>
        </p:nvSpPr>
        <p:spPr>
          <a:xfrm>
            <a:off x="685800" y="0"/>
            <a:ext cx="3293209" cy="646331"/>
          </a:xfrm>
          <a:prstGeom prst="rect">
            <a:avLst/>
          </a:prstGeom>
          <a:noFill/>
        </p:spPr>
        <p:txBody>
          <a:bodyPr wrap="none" rtlCol="0">
            <a:spAutoFit/>
          </a:bodyPr>
          <a:lstStyle/>
          <a:p>
            <a:pPr algn="ctr"/>
            <a:r>
              <a:rPr lang="en-US" dirty="0" smtClean="0"/>
              <a:t>Subtropical Eastern Pacific Ocean</a:t>
            </a:r>
          </a:p>
          <a:p>
            <a:pPr algn="ctr"/>
            <a:r>
              <a:rPr lang="en-US" dirty="0" smtClean="0"/>
              <a:t>20:25 UTC 16 February 2016</a:t>
            </a:r>
            <a:endParaRPr lang="en-US" dirty="0"/>
          </a:p>
        </p:txBody>
      </p:sp>
      <p:sp>
        <p:nvSpPr>
          <p:cNvPr id="8" name="TextBox 7"/>
          <p:cNvSpPr txBox="1"/>
          <p:nvPr/>
        </p:nvSpPr>
        <p:spPr>
          <a:xfrm>
            <a:off x="4800600" y="76200"/>
            <a:ext cx="3944093" cy="523220"/>
          </a:xfrm>
          <a:prstGeom prst="rect">
            <a:avLst/>
          </a:prstGeom>
          <a:noFill/>
        </p:spPr>
        <p:txBody>
          <a:bodyPr wrap="none" rtlCol="0">
            <a:spAutoFit/>
          </a:bodyPr>
          <a:lstStyle/>
          <a:p>
            <a:r>
              <a:rPr lang="en-US" sz="2800" dirty="0" smtClean="0"/>
              <a:t>Cloud Top Pressure Result</a:t>
            </a:r>
            <a:endParaRPr lang="en-US" sz="2800" dirty="0"/>
          </a:p>
        </p:txBody>
      </p:sp>
      <p:sp>
        <p:nvSpPr>
          <p:cNvPr id="9" name="TextBox 8"/>
          <p:cNvSpPr txBox="1"/>
          <p:nvPr/>
        </p:nvSpPr>
        <p:spPr>
          <a:xfrm>
            <a:off x="1799528" y="6412468"/>
            <a:ext cx="1477072" cy="369332"/>
          </a:xfrm>
          <a:prstGeom prst="rect">
            <a:avLst/>
          </a:prstGeom>
          <a:noFill/>
        </p:spPr>
        <p:txBody>
          <a:bodyPr wrap="none" rtlCol="0">
            <a:spAutoFit/>
          </a:bodyPr>
          <a:lstStyle/>
          <a:p>
            <a:pPr algn="ctr"/>
            <a:r>
              <a:rPr lang="en-US" dirty="0" smtClean="0"/>
              <a:t>Terra Band 31</a:t>
            </a:r>
            <a:endParaRPr lang="en-US" dirty="0"/>
          </a:p>
        </p:txBody>
      </p:sp>
      <p:sp>
        <p:nvSpPr>
          <p:cNvPr id="2" name="Rectangle 1"/>
          <p:cNvSpPr/>
          <p:nvPr/>
        </p:nvSpPr>
        <p:spPr>
          <a:xfrm>
            <a:off x="4953000" y="3810000"/>
            <a:ext cx="304800" cy="114300"/>
          </a:xfrm>
          <a:prstGeom prst="rect">
            <a:avLst/>
          </a:prstGeom>
          <a:solidFill>
            <a:srgbClr val="45E94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9750" y="3397250"/>
            <a:ext cx="304800" cy="228600"/>
          </a:xfrm>
          <a:prstGeom prst="rect">
            <a:avLst/>
          </a:prstGeom>
          <a:solidFill>
            <a:srgbClr val="FD860F"/>
          </a:solidFill>
          <a:ln>
            <a:solidFill>
              <a:srgbClr val="FD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83150" y="3397250"/>
            <a:ext cx="304800" cy="228600"/>
          </a:xfrm>
          <a:prstGeom prst="rect">
            <a:avLst/>
          </a:prstGeom>
          <a:solidFill>
            <a:srgbClr val="6CEE6F"/>
          </a:solidFill>
          <a:ln>
            <a:solidFill>
              <a:srgbClr val="6CE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62950" y="3397250"/>
            <a:ext cx="304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89800" y="3371850"/>
            <a:ext cx="1102097" cy="276999"/>
          </a:xfrm>
          <a:prstGeom prst="rect">
            <a:avLst/>
          </a:prstGeom>
          <a:noFill/>
        </p:spPr>
        <p:txBody>
          <a:bodyPr wrap="none" rtlCol="0">
            <a:spAutoFit/>
          </a:bodyPr>
          <a:lstStyle/>
          <a:p>
            <a:r>
              <a:rPr lang="en-US" sz="1200" dirty="0" smtClean="0"/>
              <a:t>;    No retrieval</a:t>
            </a:r>
            <a:endParaRPr lang="en-US" sz="1200" dirty="0"/>
          </a:p>
        </p:txBody>
      </p:sp>
      <p:sp>
        <p:nvSpPr>
          <p:cNvPr id="17" name="TextBox 16"/>
          <p:cNvSpPr txBox="1"/>
          <p:nvPr/>
        </p:nvSpPr>
        <p:spPr>
          <a:xfrm>
            <a:off x="5902318" y="3378200"/>
            <a:ext cx="1551900" cy="276999"/>
          </a:xfrm>
          <a:prstGeom prst="rect">
            <a:avLst/>
          </a:prstGeom>
          <a:noFill/>
        </p:spPr>
        <p:txBody>
          <a:bodyPr wrap="none" rtlCol="0">
            <a:spAutoFit/>
          </a:bodyPr>
          <a:lstStyle/>
          <a:p>
            <a:r>
              <a:rPr lang="en-US" sz="1200" dirty="0" smtClean="0"/>
              <a:t>= 900            1000 </a:t>
            </a:r>
            <a:r>
              <a:rPr lang="en-US" sz="1200" dirty="0" err="1" smtClean="0"/>
              <a:t>HPa</a:t>
            </a:r>
            <a:endParaRPr lang="en-US" sz="1200" dirty="0"/>
          </a:p>
        </p:txBody>
      </p:sp>
      <p:sp>
        <p:nvSpPr>
          <p:cNvPr id="23" name="TextBox 22"/>
          <p:cNvSpPr txBox="1"/>
          <p:nvPr/>
        </p:nvSpPr>
        <p:spPr>
          <a:xfrm>
            <a:off x="1858038" y="3288268"/>
            <a:ext cx="1360052" cy="369332"/>
          </a:xfrm>
          <a:prstGeom prst="rect">
            <a:avLst/>
          </a:prstGeom>
          <a:noFill/>
        </p:spPr>
        <p:txBody>
          <a:bodyPr wrap="none" rtlCol="0">
            <a:spAutoFit/>
          </a:bodyPr>
          <a:lstStyle/>
          <a:p>
            <a:pPr algn="ctr"/>
            <a:r>
              <a:rPr lang="en-US" dirty="0" smtClean="0"/>
              <a:t>Terra Band 5</a:t>
            </a:r>
            <a:endParaRPr lang="en-US" dirty="0"/>
          </a:p>
        </p:txBody>
      </p:sp>
      <p:sp>
        <p:nvSpPr>
          <p:cNvPr id="26" name="Rectangle 25"/>
          <p:cNvSpPr/>
          <p:nvPr/>
        </p:nvSpPr>
        <p:spPr>
          <a:xfrm>
            <a:off x="4953000" y="3962400"/>
            <a:ext cx="304800" cy="114300"/>
          </a:xfrm>
          <a:prstGeom prst="rect">
            <a:avLst/>
          </a:prstGeom>
          <a:solidFill>
            <a:srgbClr val="10FCF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53000" y="4114800"/>
            <a:ext cx="304800" cy="1143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53000" y="4267200"/>
            <a:ext cx="304800" cy="1143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334000" y="3733800"/>
            <a:ext cx="1074333" cy="261610"/>
          </a:xfrm>
          <a:prstGeom prst="rect">
            <a:avLst/>
          </a:prstGeom>
          <a:noFill/>
        </p:spPr>
        <p:txBody>
          <a:bodyPr wrap="none" rtlCol="0">
            <a:spAutoFit/>
          </a:bodyPr>
          <a:lstStyle/>
          <a:p>
            <a:r>
              <a:rPr lang="en-US" sz="1100" dirty="0" smtClean="0"/>
              <a:t>Confident Clear</a:t>
            </a:r>
            <a:endParaRPr lang="en-US" sz="1100" dirty="0"/>
          </a:p>
        </p:txBody>
      </p:sp>
      <p:sp>
        <p:nvSpPr>
          <p:cNvPr id="30" name="TextBox 29"/>
          <p:cNvSpPr txBox="1"/>
          <p:nvPr/>
        </p:nvSpPr>
        <p:spPr>
          <a:xfrm>
            <a:off x="5334000" y="3886200"/>
            <a:ext cx="1018227" cy="261610"/>
          </a:xfrm>
          <a:prstGeom prst="rect">
            <a:avLst/>
          </a:prstGeom>
          <a:noFill/>
        </p:spPr>
        <p:txBody>
          <a:bodyPr wrap="none" rtlCol="0">
            <a:spAutoFit/>
          </a:bodyPr>
          <a:lstStyle/>
          <a:p>
            <a:r>
              <a:rPr lang="en-US" sz="1100" dirty="0" smtClean="0"/>
              <a:t>Probably Clear</a:t>
            </a:r>
            <a:endParaRPr lang="en-US" sz="1100" dirty="0"/>
          </a:p>
        </p:txBody>
      </p:sp>
      <p:sp>
        <p:nvSpPr>
          <p:cNvPr id="31" name="TextBox 30"/>
          <p:cNvSpPr txBox="1"/>
          <p:nvPr/>
        </p:nvSpPr>
        <p:spPr>
          <a:xfrm>
            <a:off x="5334000" y="4038600"/>
            <a:ext cx="1051891" cy="261610"/>
          </a:xfrm>
          <a:prstGeom prst="rect">
            <a:avLst/>
          </a:prstGeom>
          <a:noFill/>
        </p:spPr>
        <p:txBody>
          <a:bodyPr wrap="none" rtlCol="0">
            <a:spAutoFit/>
          </a:bodyPr>
          <a:lstStyle/>
          <a:p>
            <a:r>
              <a:rPr lang="en-US" sz="1100" dirty="0" smtClean="0"/>
              <a:t>Probably Cloud</a:t>
            </a:r>
            <a:endParaRPr lang="en-US" sz="1100" dirty="0"/>
          </a:p>
        </p:txBody>
      </p:sp>
      <p:sp>
        <p:nvSpPr>
          <p:cNvPr id="32" name="TextBox 31"/>
          <p:cNvSpPr txBox="1"/>
          <p:nvPr/>
        </p:nvSpPr>
        <p:spPr>
          <a:xfrm>
            <a:off x="5334000" y="4191000"/>
            <a:ext cx="1107996" cy="261610"/>
          </a:xfrm>
          <a:prstGeom prst="rect">
            <a:avLst/>
          </a:prstGeom>
          <a:noFill/>
        </p:spPr>
        <p:txBody>
          <a:bodyPr wrap="none" rtlCol="0">
            <a:spAutoFit/>
          </a:bodyPr>
          <a:lstStyle/>
          <a:p>
            <a:r>
              <a:rPr lang="en-US" sz="1100" dirty="0" smtClean="0"/>
              <a:t>Confident Cloud</a:t>
            </a:r>
            <a:endParaRPr lang="en-US" sz="1100" dirty="0"/>
          </a:p>
        </p:txBody>
      </p:sp>
      <p:sp>
        <p:nvSpPr>
          <p:cNvPr id="33" name="Right Arrow 32"/>
          <p:cNvSpPr/>
          <p:nvPr/>
        </p:nvSpPr>
        <p:spPr>
          <a:xfrm>
            <a:off x="5264150" y="3511550"/>
            <a:ext cx="274320" cy="457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6407150" y="3491231"/>
            <a:ext cx="274320" cy="457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10200" y="6412468"/>
            <a:ext cx="2934970" cy="369332"/>
          </a:xfrm>
          <a:prstGeom prst="rect">
            <a:avLst/>
          </a:prstGeom>
          <a:noFill/>
        </p:spPr>
        <p:txBody>
          <a:bodyPr wrap="none" rtlCol="0">
            <a:spAutoFit/>
          </a:bodyPr>
          <a:lstStyle/>
          <a:p>
            <a:pPr algn="ctr"/>
            <a:r>
              <a:rPr lang="en-US" dirty="0" smtClean="0"/>
              <a:t>Terra Final Cloud Mask Result</a:t>
            </a:r>
            <a:endParaRPr lang="en-US" dirty="0"/>
          </a:p>
        </p:txBody>
      </p:sp>
      <p:sp>
        <p:nvSpPr>
          <p:cNvPr id="37" name="TextBox 36"/>
          <p:cNvSpPr txBox="1"/>
          <p:nvPr/>
        </p:nvSpPr>
        <p:spPr>
          <a:xfrm>
            <a:off x="5027111" y="5029200"/>
            <a:ext cx="1907089" cy="1200329"/>
          </a:xfrm>
          <a:prstGeom prst="rect">
            <a:avLst/>
          </a:prstGeom>
          <a:noFill/>
        </p:spPr>
        <p:txBody>
          <a:bodyPr wrap="square" rtlCol="0">
            <a:spAutoFit/>
          </a:bodyPr>
          <a:lstStyle/>
          <a:p>
            <a:pPr algn="ctr"/>
            <a:r>
              <a:rPr lang="en-US" dirty="0" smtClean="0"/>
              <a:t>B29-B31 BTD Test Causing Much </a:t>
            </a:r>
            <a:r>
              <a:rPr lang="en-US" dirty="0" smtClean="0"/>
              <a:t>False Cloud in Cloud Mask</a:t>
            </a:r>
            <a:endParaRPr lang="en-US" dirty="0"/>
          </a:p>
        </p:txBody>
      </p:sp>
      <p:sp>
        <p:nvSpPr>
          <p:cNvPr id="38" name="TextBox 37"/>
          <p:cNvSpPr txBox="1"/>
          <p:nvPr/>
        </p:nvSpPr>
        <p:spPr>
          <a:xfrm>
            <a:off x="5625374" y="649069"/>
            <a:ext cx="1692899" cy="646331"/>
          </a:xfrm>
          <a:prstGeom prst="rect">
            <a:avLst/>
          </a:prstGeom>
          <a:noFill/>
        </p:spPr>
        <p:txBody>
          <a:bodyPr wrap="none" rtlCol="0">
            <a:spAutoFit/>
          </a:bodyPr>
          <a:lstStyle/>
          <a:p>
            <a:pPr algn="ctr"/>
            <a:r>
              <a:rPr lang="en-US" dirty="0" smtClean="0"/>
              <a:t>False Low Level </a:t>
            </a:r>
          </a:p>
          <a:p>
            <a:pPr algn="ctr"/>
            <a:r>
              <a:rPr lang="en-US" dirty="0" smtClean="0"/>
              <a:t>Cloud Retrievals</a:t>
            </a:r>
            <a:endParaRPr lang="en-US" dirty="0"/>
          </a:p>
        </p:txBody>
      </p:sp>
      <p:sp>
        <p:nvSpPr>
          <p:cNvPr id="39" name="Slide Number Placeholder 38"/>
          <p:cNvSpPr>
            <a:spLocks noGrp="1"/>
          </p:cNvSpPr>
          <p:nvPr>
            <p:ph type="sldNum" sz="quarter" idx="12"/>
          </p:nvPr>
        </p:nvSpPr>
        <p:spPr/>
        <p:txBody>
          <a:bodyPr/>
          <a:lstStyle/>
          <a:p>
            <a:fld id="{5B074CAC-3D45-4409-950D-2F44BFE7B5D8}" type="slidenum">
              <a:rPr lang="en-US" smtClean="0"/>
              <a:t>21</a:t>
            </a:fld>
            <a:endParaRPr lang="en-US"/>
          </a:p>
        </p:txBody>
      </p:sp>
    </p:spTree>
    <p:extLst>
      <p:ext uri="{BB962C8B-B14F-4D97-AF65-F5344CB8AC3E}">
        <p14:creationId xmlns:p14="http://schemas.microsoft.com/office/powerpoint/2010/main" val="1610045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Impact on Terra MODIS L2</a:t>
            </a:r>
            <a:endParaRPr lang="en-US" dirty="0"/>
          </a:p>
        </p:txBody>
      </p:sp>
      <p:sp>
        <p:nvSpPr>
          <p:cNvPr id="3" name="Content Placeholder 2"/>
          <p:cNvSpPr>
            <a:spLocks noGrp="1"/>
          </p:cNvSpPr>
          <p:nvPr>
            <p:ph idx="1"/>
          </p:nvPr>
        </p:nvSpPr>
        <p:spPr>
          <a:xfrm>
            <a:off x="457200" y="1417637"/>
            <a:ext cx="8229600" cy="4678363"/>
          </a:xfrm>
          <a:solidFill>
            <a:schemeClr val="bg2">
              <a:lumMod val="90000"/>
            </a:schemeClr>
          </a:solidFill>
          <a:ln>
            <a:solidFill>
              <a:schemeClr val="tx1"/>
            </a:solidFill>
          </a:ln>
        </p:spPr>
        <p:txBody>
          <a:bodyPr>
            <a:normAutofit lnSpcReduction="10000"/>
          </a:bodyPr>
          <a:lstStyle/>
          <a:p>
            <a:r>
              <a:rPr lang="en-US" dirty="0" smtClean="0"/>
              <a:t>Abundant false cloud in tropics in Cloud Mask.</a:t>
            </a:r>
          </a:p>
          <a:p>
            <a:r>
              <a:rPr lang="en-US" dirty="0" smtClean="0"/>
              <a:t>False positive trend in </a:t>
            </a:r>
            <a:r>
              <a:rPr lang="en-US" dirty="0"/>
              <a:t>Cloud Fraction </a:t>
            </a:r>
            <a:endParaRPr lang="en-US" dirty="0" smtClean="0"/>
          </a:p>
          <a:p>
            <a:r>
              <a:rPr lang="en-US" dirty="0" smtClean="0"/>
              <a:t>False negative trend in middle level Integrated Water Vapor.</a:t>
            </a:r>
          </a:p>
          <a:p>
            <a:r>
              <a:rPr lang="en-US" dirty="0" smtClean="0"/>
              <a:t>Increase in “Ice” and “Uncertain” (mixed) and reduction in “Water” Cloud </a:t>
            </a:r>
            <a:r>
              <a:rPr lang="en-US" dirty="0"/>
              <a:t>Particle Phase </a:t>
            </a:r>
            <a:r>
              <a:rPr lang="en-US" dirty="0" smtClean="0"/>
              <a:t>retrievals.</a:t>
            </a:r>
          </a:p>
          <a:p>
            <a:r>
              <a:rPr lang="en-US" dirty="0" smtClean="0"/>
              <a:t>False “Low” cloud retrievals in Cloud Top Properties.</a:t>
            </a:r>
          </a:p>
        </p:txBody>
      </p:sp>
      <p:sp>
        <p:nvSpPr>
          <p:cNvPr id="4" name="Slide Number Placeholder 3"/>
          <p:cNvSpPr>
            <a:spLocks noGrp="1"/>
          </p:cNvSpPr>
          <p:nvPr>
            <p:ph type="sldNum" sz="quarter" idx="12"/>
          </p:nvPr>
        </p:nvSpPr>
        <p:spPr/>
        <p:txBody>
          <a:bodyPr/>
          <a:lstStyle/>
          <a:p>
            <a:fld id="{5B074CAC-3D45-4409-950D-2F44BFE7B5D8}" type="slidenum">
              <a:rPr lang="en-US" smtClean="0"/>
              <a:t>22</a:t>
            </a:fld>
            <a:endParaRPr lang="en-US"/>
          </a:p>
        </p:txBody>
      </p:sp>
    </p:spTree>
    <p:extLst>
      <p:ext uri="{BB962C8B-B14F-4D97-AF65-F5344CB8AC3E}">
        <p14:creationId xmlns:p14="http://schemas.microsoft.com/office/powerpoint/2010/main" val="3389692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Mitigation Efforts</a:t>
            </a:r>
            <a:endParaRPr lang="en-US" dirty="0"/>
          </a:p>
        </p:txBody>
      </p:sp>
      <p:sp>
        <p:nvSpPr>
          <p:cNvPr id="3" name="Content Placeholder 2"/>
          <p:cNvSpPr>
            <a:spLocks noGrp="1"/>
          </p:cNvSpPr>
          <p:nvPr>
            <p:ph idx="1"/>
          </p:nvPr>
        </p:nvSpPr>
        <p:spPr>
          <a:xfrm>
            <a:off x="457200" y="1417637"/>
            <a:ext cx="8229600" cy="4678363"/>
          </a:xfrm>
          <a:solidFill>
            <a:schemeClr val="bg2">
              <a:lumMod val="90000"/>
            </a:schemeClr>
          </a:solidFill>
          <a:ln>
            <a:solidFill>
              <a:schemeClr val="tx1"/>
            </a:solidFill>
          </a:ln>
        </p:spPr>
        <p:txBody>
          <a:bodyPr>
            <a:normAutofit fontScale="92500" lnSpcReduction="10000"/>
          </a:bodyPr>
          <a:lstStyle/>
          <a:p>
            <a:r>
              <a:rPr lang="en-US" dirty="0" smtClean="0"/>
              <a:t>No </a:t>
            </a:r>
            <a:r>
              <a:rPr lang="en-US" dirty="0"/>
              <a:t>c</a:t>
            </a:r>
            <a:r>
              <a:rPr lang="en-US" dirty="0" smtClean="0"/>
              <a:t>orrection currently in C6 L1B processing.</a:t>
            </a:r>
          </a:p>
          <a:p>
            <a:r>
              <a:rPr lang="en-US" dirty="0" smtClean="0"/>
              <a:t>MCST deriving crosstalk correction coefficients using monthly lunar views supplemented with daily earth scenes.</a:t>
            </a:r>
          </a:p>
          <a:p>
            <a:r>
              <a:rPr lang="en-US" dirty="0" smtClean="0"/>
              <a:t>MCST generating crosstalk-corrected L1B granules which are being reviewed by Wisconsin.</a:t>
            </a:r>
          </a:p>
          <a:p>
            <a:r>
              <a:rPr lang="en-US" dirty="0" smtClean="0"/>
              <a:t>Aqua radiances as guidance on “Truth”.</a:t>
            </a:r>
          </a:p>
          <a:p>
            <a:r>
              <a:rPr lang="en-US" dirty="0"/>
              <a:t>Cloud Mask tests using B27, 29 have been disabled through threshold </a:t>
            </a:r>
            <a:r>
              <a:rPr lang="en-US" dirty="0" smtClean="0"/>
              <a:t>adjustments in forward processing.</a:t>
            </a:r>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23</a:t>
            </a:fld>
            <a:endParaRPr lang="en-US"/>
          </a:p>
        </p:txBody>
      </p:sp>
    </p:spTree>
    <p:extLst>
      <p:ext uri="{BB962C8B-B14F-4D97-AF65-F5344CB8AC3E}">
        <p14:creationId xmlns:p14="http://schemas.microsoft.com/office/powerpoint/2010/main" val="2948949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81" t="2" r="1281" b="7990"/>
          <a:stretch/>
        </p:blipFill>
        <p:spPr>
          <a:xfrm>
            <a:off x="4678680" y="3429000"/>
            <a:ext cx="4389120" cy="315468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79120"/>
            <a:ext cx="4389120" cy="2926080"/>
          </a:xfrm>
          <a:prstGeom prst="rect">
            <a:avLst/>
          </a:prstGeom>
          <a:ln w="19050">
            <a:solidFill>
              <a:schemeClr val="tx1"/>
            </a:solidFill>
          </a:ln>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9120"/>
            <a:ext cx="4389120" cy="2926080"/>
          </a:xfrm>
          <a:prstGeom prst="rect">
            <a:avLst/>
          </a:prstGeom>
          <a:ln w="19050">
            <a:solidFill>
              <a:schemeClr val="tx1"/>
            </a:solidFill>
          </a:ln>
        </p:spPr>
      </p:pic>
      <p:pic>
        <p:nvPicPr>
          <p:cNvPr id="5" name="Picture 4" descr="TERRA_MODIS_2015182_1345_B29-31_MOD35_XTALK"/>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76200" y="3703320"/>
            <a:ext cx="4389120" cy="2926080"/>
          </a:xfrm>
          <a:prstGeom prst="rect">
            <a:avLst/>
          </a:prstGeom>
          <a:noFill/>
          <a:ln w="15875">
            <a:solidFill>
              <a:schemeClr val="tx1"/>
            </a:solidFill>
          </a:ln>
        </p:spPr>
      </p:pic>
      <p:sp>
        <p:nvSpPr>
          <p:cNvPr id="6" name="TextBox 5"/>
          <p:cNvSpPr txBox="1"/>
          <p:nvPr/>
        </p:nvSpPr>
        <p:spPr>
          <a:xfrm>
            <a:off x="1143000" y="76200"/>
            <a:ext cx="6909135" cy="461665"/>
          </a:xfrm>
          <a:prstGeom prst="rect">
            <a:avLst/>
          </a:prstGeom>
          <a:noFill/>
        </p:spPr>
        <p:txBody>
          <a:bodyPr wrap="none" rtlCol="0">
            <a:spAutoFit/>
          </a:bodyPr>
          <a:lstStyle/>
          <a:p>
            <a:r>
              <a:rPr lang="en-US" sz="2400" dirty="0" smtClean="0"/>
              <a:t>Terra MODIS July 1, 2015, 1345 UTC (TWP Moist Case)</a:t>
            </a:r>
            <a:endParaRPr lang="en-US" sz="2400" dirty="0"/>
          </a:p>
        </p:txBody>
      </p:sp>
      <p:sp>
        <p:nvSpPr>
          <p:cNvPr id="7" name="TextBox 6"/>
          <p:cNvSpPr txBox="1"/>
          <p:nvPr/>
        </p:nvSpPr>
        <p:spPr>
          <a:xfrm>
            <a:off x="2895600" y="621268"/>
            <a:ext cx="543739" cy="369332"/>
          </a:xfrm>
          <a:prstGeom prst="rect">
            <a:avLst/>
          </a:prstGeom>
          <a:noFill/>
        </p:spPr>
        <p:txBody>
          <a:bodyPr wrap="none" rtlCol="0">
            <a:spAutoFit/>
          </a:bodyPr>
          <a:lstStyle/>
          <a:p>
            <a:r>
              <a:rPr lang="en-US" dirty="0" smtClean="0"/>
              <a:t>B29</a:t>
            </a:r>
            <a:endParaRPr lang="en-US" dirty="0"/>
          </a:p>
        </p:txBody>
      </p:sp>
      <p:sp>
        <p:nvSpPr>
          <p:cNvPr id="8" name="TextBox 7"/>
          <p:cNvSpPr txBox="1"/>
          <p:nvPr/>
        </p:nvSpPr>
        <p:spPr>
          <a:xfrm>
            <a:off x="7533461" y="621268"/>
            <a:ext cx="543739" cy="369332"/>
          </a:xfrm>
          <a:prstGeom prst="rect">
            <a:avLst/>
          </a:prstGeom>
          <a:noFill/>
        </p:spPr>
        <p:txBody>
          <a:bodyPr wrap="none" rtlCol="0">
            <a:spAutoFit/>
          </a:bodyPr>
          <a:lstStyle/>
          <a:p>
            <a:r>
              <a:rPr lang="en-US" dirty="0" smtClean="0"/>
              <a:t>B31</a:t>
            </a:r>
            <a:endParaRPr lang="en-US" dirty="0"/>
          </a:p>
        </p:txBody>
      </p:sp>
      <p:sp>
        <p:nvSpPr>
          <p:cNvPr id="9" name="TextBox 8"/>
          <p:cNvSpPr txBox="1"/>
          <p:nvPr/>
        </p:nvSpPr>
        <p:spPr>
          <a:xfrm>
            <a:off x="1447800" y="3733800"/>
            <a:ext cx="2753446" cy="646331"/>
          </a:xfrm>
          <a:prstGeom prst="rect">
            <a:avLst/>
          </a:prstGeom>
          <a:noFill/>
        </p:spPr>
        <p:txBody>
          <a:bodyPr wrap="none" rtlCol="0">
            <a:spAutoFit/>
          </a:bodyPr>
          <a:lstStyle/>
          <a:p>
            <a:r>
              <a:rPr lang="en-US" dirty="0" smtClean="0"/>
              <a:t>B29-B31 Cloud Mask Result</a:t>
            </a:r>
          </a:p>
          <a:p>
            <a:r>
              <a:rPr lang="en-US" dirty="0" smtClean="0"/>
              <a:t>(Before </a:t>
            </a:r>
            <a:r>
              <a:rPr lang="en-US" dirty="0" err="1" smtClean="0"/>
              <a:t>xtalk</a:t>
            </a:r>
            <a:r>
              <a:rPr lang="en-US" dirty="0" smtClean="0"/>
              <a:t> correction)</a:t>
            </a:r>
            <a:endParaRPr lang="en-US" dirty="0"/>
          </a:p>
        </p:txBody>
      </p:sp>
      <p:sp>
        <p:nvSpPr>
          <p:cNvPr id="13" name="TextBox 12"/>
          <p:cNvSpPr txBox="1"/>
          <p:nvPr/>
        </p:nvSpPr>
        <p:spPr>
          <a:xfrm>
            <a:off x="609600" y="4343400"/>
            <a:ext cx="3886200" cy="923330"/>
          </a:xfrm>
          <a:prstGeom prst="rect">
            <a:avLst/>
          </a:prstGeom>
          <a:noFill/>
        </p:spPr>
        <p:txBody>
          <a:bodyPr wrap="square" rtlCol="0">
            <a:spAutoFit/>
          </a:bodyPr>
          <a:lstStyle/>
          <a:p>
            <a:r>
              <a:rPr lang="en-US" dirty="0" smtClean="0"/>
              <a:t>Much false cloud evident in Terra MODIS Cloud Mask B29-B31 test using C6.1 (baseline) band 29 radiances</a:t>
            </a:r>
            <a:endParaRPr lang="en-US" dirty="0"/>
          </a:p>
        </p:txBody>
      </p:sp>
      <p:cxnSp>
        <p:nvCxnSpPr>
          <p:cNvPr id="14" name="Straight Connector 13"/>
          <p:cNvCxnSpPr/>
          <p:nvPr/>
        </p:nvCxnSpPr>
        <p:spPr>
          <a:xfrm>
            <a:off x="990600" y="2502876"/>
            <a:ext cx="2743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62600" y="2502876"/>
            <a:ext cx="2743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5638800"/>
            <a:ext cx="2743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B074CAC-3D45-4409-950D-2F44BFE7B5D8}" type="slidenum">
              <a:rPr lang="en-US" smtClean="0"/>
              <a:t>24</a:t>
            </a:fld>
            <a:endParaRPr lang="en-US"/>
          </a:p>
        </p:txBody>
      </p:sp>
    </p:spTree>
    <p:extLst>
      <p:ext uri="{BB962C8B-B14F-4D97-AF65-F5344CB8AC3E}">
        <p14:creationId xmlns:p14="http://schemas.microsoft.com/office/powerpoint/2010/main" val="4248705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81" t="2" r="1281" b="7990"/>
          <a:stretch/>
        </p:blipFill>
        <p:spPr>
          <a:xfrm>
            <a:off x="4678680" y="3429000"/>
            <a:ext cx="4389120" cy="315468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79120"/>
            <a:ext cx="4389120" cy="2926080"/>
          </a:xfrm>
          <a:prstGeom prst="rect">
            <a:avLst/>
          </a:prstGeom>
          <a:ln w="19050">
            <a:solidFill>
              <a:schemeClr val="tx1"/>
            </a:solidFill>
          </a:ln>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9120"/>
            <a:ext cx="4389120" cy="2926080"/>
          </a:xfrm>
          <a:prstGeom prst="rect">
            <a:avLst/>
          </a:prstGeom>
          <a:ln w="19050">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703320"/>
            <a:ext cx="4389120" cy="2926080"/>
          </a:xfrm>
          <a:prstGeom prst="rect">
            <a:avLst/>
          </a:prstGeom>
          <a:ln w="19050">
            <a:solidFill>
              <a:schemeClr val="tx1"/>
            </a:solidFill>
          </a:ln>
        </p:spPr>
      </p:pic>
      <p:sp>
        <p:nvSpPr>
          <p:cNvPr id="6" name="TextBox 5"/>
          <p:cNvSpPr txBox="1"/>
          <p:nvPr/>
        </p:nvSpPr>
        <p:spPr>
          <a:xfrm>
            <a:off x="1143000" y="76200"/>
            <a:ext cx="6925166" cy="461665"/>
          </a:xfrm>
          <a:prstGeom prst="rect">
            <a:avLst/>
          </a:prstGeom>
          <a:noFill/>
        </p:spPr>
        <p:txBody>
          <a:bodyPr wrap="none" rtlCol="0">
            <a:spAutoFit/>
          </a:bodyPr>
          <a:lstStyle/>
          <a:p>
            <a:r>
              <a:rPr lang="en-US" sz="2400" dirty="0" smtClean="0"/>
              <a:t>Aqua MODIS July 1, 2015, 1630 UTC (TWP Moist Case)</a:t>
            </a:r>
            <a:endParaRPr lang="en-US" sz="2400" dirty="0"/>
          </a:p>
        </p:txBody>
      </p:sp>
      <p:sp>
        <p:nvSpPr>
          <p:cNvPr id="7" name="TextBox 6"/>
          <p:cNvSpPr txBox="1"/>
          <p:nvPr/>
        </p:nvSpPr>
        <p:spPr>
          <a:xfrm>
            <a:off x="2895600" y="621268"/>
            <a:ext cx="543739" cy="369332"/>
          </a:xfrm>
          <a:prstGeom prst="rect">
            <a:avLst/>
          </a:prstGeom>
          <a:noFill/>
        </p:spPr>
        <p:txBody>
          <a:bodyPr wrap="none" rtlCol="0">
            <a:spAutoFit/>
          </a:bodyPr>
          <a:lstStyle/>
          <a:p>
            <a:r>
              <a:rPr lang="en-US" dirty="0" smtClean="0">
                <a:solidFill>
                  <a:schemeClr val="bg1"/>
                </a:solidFill>
              </a:rPr>
              <a:t>B29</a:t>
            </a:r>
            <a:endParaRPr lang="en-US" dirty="0">
              <a:solidFill>
                <a:schemeClr val="bg1"/>
              </a:solidFill>
            </a:endParaRPr>
          </a:p>
        </p:txBody>
      </p:sp>
      <p:sp>
        <p:nvSpPr>
          <p:cNvPr id="8" name="TextBox 7"/>
          <p:cNvSpPr txBox="1"/>
          <p:nvPr/>
        </p:nvSpPr>
        <p:spPr>
          <a:xfrm>
            <a:off x="7533461" y="621268"/>
            <a:ext cx="543739" cy="369332"/>
          </a:xfrm>
          <a:prstGeom prst="rect">
            <a:avLst/>
          </a:prstGeom>
          <a:noFill/>
        </p:spPr>
        <p:txBody>
          <a:bodyPr wrap="none" rtlCol="0">
            <a:spAutoFit/>
          </a:bodyPr>
          <a:lstStyle/>
          <a:p>
            <a:r>
              <a:rPr lang="en-US" dirty="0" smtClean="0">
                <a:solidFill>
                  <a:schemeClr val="bg1"/>
                </a:solidFill>
              </a:rPr>
              <a:t>B31</a:t>
            </a:r>
            <a:endParaRPr lang="en-US" dirty="0">
              <a:solidFill>
                <a:schemeClr val="bg1"/>
              </a:solidFill>
            </a:endParaRPr>
          </a:p>
        </p:txBody>
      </p:sp>
      <p:sp>
        <p:nvSpPr>
          <p:cNvPr id="9" name="TextBox 8"/>
          <p:cNvSpPr txBox="1"/>
          <p:nvPr/>
        </p:nvSpPr>
        <p:spPr>
          <a:xfrm>
            <a:off x="1447800" y="3733800"/>
            <a:ext cx="2753446" cy="646331"/>
          </a:xfrm>
          <a:prstGeom prst="rect">
            <a:avLst/>
          </a:prstGeom>
          <a:noFill/>
        </p:spPr>
        <p:txBody>
          <a:bodyPr wrap="none" rtlCol="0">
            <a:spAutoFit/>
          </a:bodyPr>
          <a:lstStyle/>
          <a:p>
            <a:r>
              <a:rPr lang="en-US" dirty="0" smtClean="0">
                <a:solidFill>
                  <a:schemeClr val="bg1"/>
                </a:solidFill>
              </a:rPr>
              <a:t>B29-B31 Cloud Mask Result</a:t>
            </a:r>
          </a:p>
          <a:p>
            <a:endParaRPr lang="en-US" dirty="0">
              <a:solidFill>
                <a:schemeClr val="bg1"/>
              </a:solidFill>
            </a:endParaRPr>
          </a:p>
        </p:txBody>
      </p:sp>
      <p:cxnSp>
        <p:nvCxnSpPr>
          <p:cNvPr id="14" name="Straight Connector 13"/>
          <p:cNvCxnSpPr/>
          <p:nvPr/>
        </p:nvCxnSpPr>
        <p:spPr>
          <a:xfrm>
            <a:off x="990600" y="1295400"/>
            <a:ext cx="2743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62600" y="1295400"/>
            <a:ext cx="2743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4419600"/>
            <a:ext cx="2743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B074CAC-3D45-4409-950D-2F44BFE7B5D8}" type="slidenum">
              <a:rPr lang="en-US" smtClean="0"/>
              <a:t>25</a:t>
            </a:fld>
            <a:endParaRPr lang="en-US"/>
          </a:p>
        </p:txBody>
      </p:sp>
    </p:spTree>
    <p:extLst>
      <p:ext uri="{BB962C8B-B14F-4D97-AF65-F5344CB8AC3E}">
        <p14:creationId xmlns:p14="http://schemas.microsoft.com/office/powerpoint/2010/main" val="2946893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cxnSp>
        <p:nvCxnSpPr>
          <p:cNvPr id="3" name="Straight Connector 2"/>
          <p:cNvCxnSpPr/>
          <p:nvPr/>
        </p:nvCxnSpPr>
        <p:spPr>
          <a:xfrm>
            <a:off x="1143000" y="3429000"/>
            <a:ext cx="6858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65576" y="3440288"/>
            <a:ext cx="6858000" cy="237744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49590" y="3662154"/>
            <a:ext cx="476862" cy="1553310"/>
          </a:xfrm>
          <a:prstGeom prst="rect">
            <a:avLst/>
          </a:prstGeom>
          <a:noFill/>
        </p:spPr>
        <p:txBody>
          <a:bodyPr vert="wordArtVert" wrap="none" rtlCol="0">
            <a:spAutoFit/>
          </a:bodyPr>
          <a:lstStyle/>
          <a:p>
            <a:r>
              <a:rPr lang="en-US" sz="1600" dirty="0" smtClean="0"/>
              <a:t>Clear</a:t>
            </a:r>
            <a:endParaRPr lang="en-US" sz="1600" dirty="0"/>
          </a:p>
        </p:txBody>
      </p:sp>
      <p:sp>
        <p:nvSpPr>
          <p:cNvPr id="6" name="TextBox 5"/>
          <p:cNvSpPr txBox="1"/>
          <p:nvPr/>
        </p:nvSpPr>
        <p:spPr>
          <a:xfrm>
            <a:off x="8252176" y="1405464"/>
            <a:ext cx="476862" cy="1553310"/>
          </a:xfrm>
          <a:prstGeom prst="rect">
            <a:avLst/>
          </a:prstGeom>
          <a:noFill/>
        </p:spPr>
        <p:txBody>
          <a:bodyPr vert="wordArtVert" wrap="none" rtlCol="0">
            <a:spAutoFit/>
          </a:bodyPr>
          <a:lstStyle/>
          <a:p>
            <a:r>
              <a:rPr lang="en-US" sz="1600" dirty="0" smtClean="0"/>
              <a:t>Cloud</a:t>
            </a:r>
            <a:endParaRPr lang="en-US" sz="1600" dirty="0"/>
          </a:p>
        </p:txBody>
      </p:sp>
      <p:sp>
        <p:nvSpPr>
          <p:cNvPr id="7" name="TextBox 6"/>
          <p:cNvSpPr txBox="1"/>
          <p:nvPr/>
        </p:nvSpPr>
        <p:spPr>
          <a:xfrm>
            <a:off x="8001000" y="3081864"/>
            <a:ext cx="1143000" cy="646331"/>
          </a:xfrm>
          <a:prstGeom prst="rect">
            <a:avLst/>
          </a:prstGeom>
          <a:noFill/>
        </p:spPr>
        <p:txBody>
          <a:bodyPr wrap="square" rtlCol="0">
            <a:spAutoFit/>
          </a:bodyPr>
          <a:lstStyle/>
          <a:p>
            <a:r>
              <a:rPr lang="en-US" dirty="0" smtClean="0"/>
              <a:t>B29-B31 threshold</a:t>
            </a:r>
            <a:endParaRPr lang="en-US" dirty="0"/>
          </a:p>
        </p:txBody>
      </p:sp>
      <p:sp>
        <p:nvSpPr>
          <p:cNvPr id="12" name="TextBox 11"/>
          <p:cNvSpPr txBox="1"/>
          <p:nvPr/>
        </p:nvSpPr>
        <p:spPr>
          <a:xfrm>
            <a:off x="6400800" y="5193268"/>
            <a:ext cx="762000" cy="369332"/>
          </a:xfrm>
          <a:prstGeom prst="rect">
            <a:avLst/>
          </a:prstGeom>
          <a:noFill/>
        </p:spPr>
        <p:txBody>
          <a:bodyPr wrap="square" rtlCol="0">
            <a:spAutoFit/>
          </a:bodyPr>
          <a:lstStyle/>
          <a:p>
            <a:r>
              <a:rPr lang="en-US" dirty="0" smtClean="0">
                <a:solidFill>
                  <a:srgbClr val="3333FF"/>
                </a:solidFill>
              </a:rPr>
              <a:t>Aqua</a:t>
            </a:r>
            <a:endParaRPr lang="en-US" dirty="0">
              <a:solidFill>
                <a:srgbClr val="3333FF"/>
              </a:solidFill>
            </a:endParaRPr>
          </a:p>
        </p:txBody>
      </p:sp>
      <p:sp>
        <p:nvSpPr>
          <p:cNvPr id="2" name="Slide Number Placeholder 1"/>
          <p:cNvSpPr>
            <a:spLocks noGrp="1"/>
          </p:cNvSpPr>
          <p:nvPr>
            <p:ph type="sldNum" sz="quarter" idx="12"/>
          </p:nvPr>
        </p:nvSpPr>
        <p:spPr/>
        <p:txBody>
          <a:bodyPr/>
          <a:lstStyle/>
          <a:p>
            <a:fld id="{5B074CAC-3D45-4409-950D-2F44BFE7B5D8}" type="slidenum">
              <a:rPr lang="en-US" smtClean="0"/>
              <a:t>26</a:t>
            </a:fld>
            <a:endParaRPr lang="en-US"/>
          </a:p>
        </p:txBody>
      </p:sp>
      <p:cxnSp>
        <p:nvCxnSpPr>
          <p:cNvPr id="10" name="Straight Connector 9"/>
          <p:cNvCxnSpPr/>
          <p:nvPr/>
        </p:nvCxnSpPr>
        <p:spPr>
          <a:xfrm>
            <a:off x="1143000" y="3429000"/>
            <a:ext cx="6858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68400" y="2834640"/>
            <a:ext cx="6858000" cy="594360"/>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168400" y="2825750"/>
            <a:ext cx="6858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348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cxnSp>
        <p:nvCxnSpPr>
          <p:cNvPr id="3" name="Straight Connector 2"/>
          <p:cNvCxnSpPr/>
          <p:nvPr/>
        </p:nvCxnSpPr>
        <p:spPr>
          <a:xfrm>
            <a:off x="1143000" y="3429000"/>
            <a:ext cx="6858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65576" y="3440288"/>
            <a:ext cx="6858000" cy="237744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49590" y="3662154"/>
            <a:ext cx="476862" cy="1553310"/>
          </a:xfrm>
          <a:prstGeom prst="rect">
            <a:avLst/>
          </a:prstGeom>
          <a:noFill/>
        </p:spPr>
        <p:txBody>
          <a:bodyPr vert="wordArtVert" wrap="none" rtlCol="0">
            <a:spAutoFit/>
          </a:bodyPr>
          <a:lstStyle/>
          <a:p>
            <a:r>
              <a:rPr lang="en-US" sz="1600" dirty="0" smtClean="0"/>
              <a:t>Clear</a:t>
            </a:r>
            <a:endParaRPr lang="en-US" sz="1600" dirty="0"/>
          </a:p>
        </p:txBody>
      </p:sp>
      <p:sp>
        <p:nvSpPr>
          <p:cNvPr id="6" name="TextBox 5"/>
          <p:cNvSpPr txBox="1"/>
          <p:nvPr/>
        </p:nvSpPr>
        <p:spPr>
          <a:xfrm>
            <a:off x="8252176" y="1405464"/>
            <a:ext cx="476862" cy="1553310"/>
          </a:xfrm>
          <a:prstGeom prst="rect">
            <a:avLst/>
          </a:prstGeom>
          <a:noFill/>
        </p:spPr>
        <p:txBody>
          <a:bodyPr vert="wordArtVert" wrap="none" rtlCol="0">
            <a:spAutoFit/>
          </a:bodyPr>
          <a:lstStyle/>
          <a:p>
            <a:r>
              <a:rPr lang="en-US" sz="1600" dirty="0" smtClean="0"/>
              <a:t>Cloud</a:t>
            </a:r>
            <a:endParaRPr lang="en-US" sz="1600" dirty="0"/>
          </a:p>
        </p:txBody>
      </p:sp>
      <p:sp>
        <p:nvSpPr>
          <p:cNvPr id="7" name="TextBox 6"/>
          <p:cNvSpPr txBox="1"/>
          <p:nvPr/>
        </p:nvSpPr>
        <p:spPr>
          <a:xfrm>
            <a:off x="8001000" y="3081864"/>
            <a:ext cx="1143000" cy="646331"/>
          </a:xfrm>
          <a:prstGeom prst="rect">
            <a:avLst/>
          </a:prstGeom>
          <a:noFill/>
        </p:spPr>
        <p:txBody>
          <a:bodyPr wrap="square" rtlCol="0">
            <a:spAutoFit/>
          </a:bodyPr>
          <a:lstStyle/>
          <a:p>
            <a:r>
              <a:rPr lang="en-US" dirty="0" smtClean="0"/>
              <a:t>B29-B31 threshold</a:t>
            </a:r>
            <a:endParaRPr lang="en-US" dirty="0"/>
          </a:p>
        </p:txBody>
      </p:sp>
      <p:sp>
        <p:nvSpPr>
          <p:cNvPr id="9" name="TextBox 8"/>
          <p:cNvSpPr txBox="1"/>
          <p:nvPr/>
        </p:nvSpPr>
        <p:spPr>
          <a:xfrm>
            <a:off x="6400800" y="5193268"/>
            <a:ext cx="762000" cy="369332"/>
          </a:xfrm>
          <a:prstGeom prst="rect">
            <a:avLst/>
          </a:prstGeom>
          <a:noFill/>
        </p:spPr>
        <p:txBody>
          <a:bodyPr wrap="square" rtlCol="0">
            <a:spAutoFit/>
          </a:bodyPr>
          <a:lstStyle/>
          <a:p>
            <a:r>
              <a:rPr lang="en-US" dirty="0" smtClean="0">
                <a:solidFill>
                  <a:srgbClr val="3333FF"/>
                </a:solidFill>
              </a:rPr>
              <a:t>Aqua</a:t>
            </a:r>
            <a:endParaRPr lang="en-US" dirty="0">
              <a:solidFill>
                <a:srgbClr val="3333FF"/>
              </a:solidFill>
            </a:endParaRPr>
          </a:p>
        </p:txBody>
      </p:sp>
      <p:sp>
        <p:nvSpPr>
          <p:cNvPr id="2" name="Slide Number Placeholder 1"/>
          <p:cNvSpPr>
            <a:spLocks noGrp="1"/>
          </p:cNvSpPr>
          <p:nvPr>
            <p:ph type="sldNum" sz="quarter" idx="12"/>
          </p:nvPr>
        </p:nvSpPr>
        <p:spPr/>
        <p:txBody>
          <a:bodyPr/>
          <a:lstStyle/>
          <a:p>
            <a:fld id="{5B074CAC-3D45-4409-950D-2F44BFE7B5D8}" type="slidenum">
              <a:rPr lang="en-US" smtClean="0"/>
              <a:t>27</a:t>
            </a:fld>
            <a:endParaRPr lang="en-US"/>
          </a:p>
        </p:txBody>
      </p:sp>
      <p:cxnSp>
        <p:nvCxnSpPr>
          <p:cNvPr id="10" name="Straight Connector 9"/>
          <p:cNvCxnSpPr/>
          <p:nvPr/>
        </p:nvCxnSpPr>
        <p:spPr>
          <a:xfrm>
            <a:off x="1143000" y="3429000"/>
            <a:ext cx="6858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68400" y="2834640"/>
            <a:ext cx="6858000" cy="594360"/>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68400" y="2825750"/>
            <a:ext cx="6858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27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3" name="Content Placeholder 2"/>
          <p:cNvSpPr>
            <a:spLocks noGrp="1"/>
          </p:cNvSpPr>
          <p:nvPr>
            <p:ph idx="1"/>
          </p:nvPr>
        </p:nvSpPr>
        <p:spPr>
          <a:xfrm>
            <a:off x="692150" y="1371600"/>
            <a:ext cx="7842250" cy="4876800"/>
          </a:xfrm>
          <a:solidFill>
            <a:schemeClr val="bg2">
              <a:lumMod val="90000"/>
            </a:schemeClr>
          </a:solidFill>
          <a:ln>
            <a:solidFill>
              <a:schemeClr val="tx1"/>
            </a:solidFill>
          </a:ln>
        </p:spPr>
        <p:txBody>
          <a:bodyPr>
            <a:normAutofit fontScale="92500" lnSpcReduction="20000"/>
          </a:bodyPr>
          <a:lstStyle/>
          <a:p>
            <a:r>
              <a:rPr lang="en-US" dirty="0" smtClean="0"/>
              <a:t>Additional B29 </a:t>
            </a:r>
            <a:r>
              <a:rPr lang="en-US" dirty="0"/>
              <a:t>p</a:t>
            </a:r>
            <a:r>
              <a:rPr lang="en-US" dirty="0" smtClean="0"/>
              <a:t>re-Safe Mode case </a:t>
            </a:r>
            <a:r>
              <a:rPr lang="en-US" dirty="0"/>
              <a:t>s</a:t>
            </a:r>
            <a:r>
              <a:rPr lang="en-US" dirty="0" smtClean="0"/>
              <a:t>tudies in different regions of the World (underway)</a:t>
            </a:r>
          </a:p>
          <a:p>
            <a:r>
              <a:rPr lang="en-US" dirty="0" smtClean="0"/>
              <a:t>Global day(s) L1B test data set using “maturing” B29 crosstalk correction coefficients, likely with PGE03 as well</a:t>
            </a:r>
          </a:p>
          <a:p>
            <a:r>
              <a:rPr lang="en-US" dirty="0" smtClean="0"/>
              <a:t>Apply methods to B27, B28, and B30.</a:t>
            </a:r>
          </a:p>
          <a:p>
            <a:r>
              <a:rPr lang="en-US" dirty="0" smtClean="0"/>
              <a:t>Develop and evaluate post-Safe Mode crosstalk correction</a:t>
            </a:r>
          </a:p>
          <a:p>
            <a:r>
              <a:rPr lang="en-US" i="1" dirty="0" smtClean="0"/>
              <a:t>Implement in forward processing (TBD)</a:t>
            </a:r>
          </a:p>
          <a:p>
            <a:r>
              <a:rPr lang="en-US" i="1" dirty="0" smtClean="0"/>
              <a:t>Reprocess entire Terra MODIS data record (TBD)</a:t>
            </a:r>
          </a:p>
          <a:p>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28</a:t>
            </a:fld>
            <a:endParaRPr lang="en-US"/>
          </a:p>
        </p:txBody>
      </p:sp>
    </p:spTree>
    <p:extLst>
      <p:ext uri="{BB962C8B-B14F-4D97-AF65-F5344CB8AC3E}">
        <p14:creationId xmlns:p14="http://schemas.microsoft.com/office/powerpoint/2010/main" val="3946376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229600" cy="4953000"/>
          </a:xfrm>
          <a:solidFill>
            <a:schemeClr val="bg2">
              <a:lumMod val="90000"/>
            </a:schemeClr>
          </a:solidFill>
          <a:ln>
            <a:solidFill>
              <a:schemeClr val="tx1"/>
            </a:solidFill>
          </a:ln>
        </p:spPr>
        <p:txBody>
          <a:bodyPr>
            <a:normAutofit fontScale="92500" lnSpcReduction="10000"/>
          </a:bodyPr>
          <a:lstStyle/>
          <a:p>
            <a:r>
              <a:rPr lang="en-US" dirty="0" smtClean="0"/>
              <a:t>Electronic Crosstalk in Terra MODIS bands </a:t>
            </a:r>
            <a:r>
              <a:rPr lang="en-US" dirty="0" smtClean="0"/>
              <a:t>27-30 likely root cause of drift </a:t>
            </a:r>
            <a:r>
              <a:rPr lang="en-US" dirty="0" smtClean="0"/>
              <a:t>in </a:t>
            </a:r>
            <a:r>
              <a:rPr lang="en-US" dirty="0" smtClean="0"/>
              <a:t>PVLWIR L1B </a:t>
            </a:r>
            <a:r>
              <a:rPr lang="en-US" dirty="0" smtClean="0"/>
              <a:t>radiances.</a:t>
            </a:r>
          </a:p>
          <a:p>
            <a:r>
              <a:rPr lang="en-US" dirty="0" smtClean="0"/>
              <a:t>Impact has shown up in Cloud Mask (MOD35), Integrated Water Vapor (MOD07), Cloud Phase and Cloud Top Pressure (MOD06) products, placing at risk the climate quality status of these geophysical products.</a:t>
            </a:r>
          </a:p>
          <a:p>
            <a:r>
              <a:rPr lang="en-US" dirty="0" smtClean="0"/>
              <a:t>Mitigation strategy underway, led by MCST.  Global efficacy TBD, but encouraging results in B29 testing in the tropics.  Post-Terra Safe Mode behavior </a:t>
            </a:r>
            <a:r>
              <a:rPr lang="en-US" dirty="0" smtClean="0"/>
              <a:t>under study.</a:t>
            </a:r>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29</a:t>
            </a:fld>
            <a:endParaRPr lang="en-US"/>
          </a:p>
        </p:txBody>
      </p:sp>
    </p:spTree>
    <p:extLst>
      <p:ext uri="{BB962C8B-B14F-4D97-AF65-F5344CB8AC3E}">
        <p14:creationId xmlns:p14="http://schemas.microsoft.com/office/powerpoint/2010/main" val="2966526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2102414689"/>
              </p:ext>
            </p:extLst>
          </p:nvPr>
        </p:nvGraphicFramePr>
        <p:xfrm>
          <a:off x="1041400" y="1143000"/>
          <a:ext cx="7721600" cy="4876800"/>
        </p:xfrm>
        <a:graphic>
          <a:graphicData uri="http://schemas.openxmlformats.org/presentationml/2006/ole">
            <mc:AlternateContent xmlns:mc="http://schemas.openxmlformats.org/markup-compatibility/2006">
              <mc:Choice xmlns:v="urn:schemas-microsoft-com:vml" Requires="v">
                <p:oleObj spid="_x0000_s2154" name="Document" r:id="rId3" imgW="7845413" imgH="5261439" progId="Word.Document.8">
                  <p:embed/>
                </p:oleObj>
              </mc:Choice>
              <mc:Fallback>
                <p:oleObj name="Document" r:id="rId3" imgW="7845413" imgH="5261439" progId="Word.Document.8">
                  <p:embed/>
                  <p:pic>
                    <p:nvPicPr>
                      <p:cNvPr id="0" name=""/>
                      <p:cNvPicPr>
                        <a:picLocks noChangeAspect="1" noChangeArrowheads="1"/>
                      </p:cNvPicPr>
                      <p:nvPr/>
                    </p:nvPicPr>
                    <p:blipFill>
                      <a:blip r:embed="rId4"/>
                      <a:srcRect/>
                      <a:stretch>
                        <a:fillRect/>
                      </a:stretch>
                    </p:blipFill>
                    <p:spPr bwMode="auto">
                      <a:xfrm>
                        <a:off x="1041400" y="1143000"/>
                        <a:ext cx="7721600" cy="4876800"/>
                      </a:xfrm>
                      <a:prstGeom prst="rect">
                        <a:avLst/>
                      </a:prstGeom>
                      <a:noFill/>
                      <a:ln>
                        <a:noFill/>
                      </a:ln>
                      <a:effectLst/>
                    </p:spPr>
                  </p:pic>
                </p:oleObj>
              </mc:Fallback>
            </mc:AlternateContent>
          </a:graphicData>
        </a:graphic>
      </p:graphicFrame>
      <p:sp>
        <p:nvSpPr>
          <p:cNvPr id="2051" name="Text Box 3"/>
          <p:cNvSpPr txBox="1">
            <a:spLocks noChangeArrowheads="1"/>
          </p:cNvSpPr>
          <p:nvPr/>
        </p:nvSpPr>
        <p:spPr bwMode="auto">
          <a:xfrm>
            <a:off x="653691" y="288925"/>
            <a:ext cx="780450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4000" b="1" dirty="0" smtClean="0">
                <a:solidFill>
                  <a:schemeClr val="accent2"/>
                </a:solidFill>
              </a:rPr>
              <a:t>Terra </a:t>
            </a:r>
            <a:r>
              <a:rPr lang="en-US" altLang="en-US" sz="4400" b="1" dirty="0" smtClean="0">
                <a:solidFill>
                  <a:schemeClr val="accent2"/>
                </a:solidFill>
                <a:latin typeface="+mj-lt"/>
              </a:rPr>
              <a:t>MODIS</a:t>
            </a:r>
            <a:r>
              <a:rPr lang="en-US" altLang="en-US" sz="4000" b="1" dirty="0" smtClean="0">
                <a:solidFill>
                  <a:schemeClr val="accent2"/>
                </a:solidFill>
              </a:rPr>
              <a:t> Crosstalk/OOB (CFPA)</a:t>
            </a:r>
            <a:endParaRPr lang="en-US" altLang="en-US" sz="4000" b="1" dirty="0">
              <a:solidFill>
                <a:schemeClr val="accent2"/>
              </a:solidFill>
            </a:endParaRPr>
          </a:p>
        </p:txBody>
      </p:sp>
      <p:sp>
        <p:nvSpPr>
          <p:cNvPr id="2" name="Rectangle 1"/>
          <p:cNvSpPr/>
          <p:nvPr/>
        </p:nvSpPr>
        <p:spPr>
          <a:xfrm>
            <a:off x="1143000" y="3771900"/>
            <a:ext cx="6583680" cy="868680"/>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726668"/>
            <a:ext cx="7981993" cy="369332"/>
          </a:xfrm>
          <a:prstGeom prst="rect">
            <a:avLst/>
          </a:prstGeom>
          <a:noFill/>
        </p:spPr>
        <p:txBody>
          <a:bodyPr wrap="none" rtlCol="0">
            <a:spAutoFit/>
          </a:bodyPr>
          <a:lstStyle/>
          <a:p>
            <a:r>
              <a:rPr lang="en-US" dirty="0" smtClean="0"/>
              <a:t>* S/MWIR Electronic Cross Talk mitigation is included in 5um optical leak correction</a:t>
            </a:r>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3</a:t>
            </a:fld>
            <a:endParaRPr lang="en-US"/>
          </a:p>
        </p:txBody>
      </p:sp>
    </p:spTree>
    <p:extLst>
      <p:ext uri="{BB962C8B-B14F-4D97-AF65-F5344CB8AC3E}">
        <p14:creationId xmlns:p14="http://schemas.microsoft.com/office/powerpoint/2010/main" val="17686846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Backup</a:t>
            </a:r>
            <a:endParaRPr lang="en-US" dirty="0"/>
          </a:p>
        </p:txBody>
      </p:sp>
      <p:sp>
        <p:nvSpPr>
          <p:cNvPr id="6" name="Content Placeholder 5"/>
          <p:cNvSpPr>
            <a:spLocks noGrp="1"/>
          </p:cNvSpPr>
          <p:nvPr>
            <p:ph idx="1"/>
          </p:nvPr>
        </p:nvSpPr>
        <p:spPr/>
        <p:txBody>
          <a:bodyPr>
            <a:normAutofit fontScale="92500"/>
          </a:bodyPr>
          <a:lstStyle/>
          <a:p>
            <a:r>
              <a:rPr lang="en-US" dirty="0" smtClean="0"/>
              <a:t>PVLWIR crosstalk behavior before and after Feb 2016 Terra Safe Mode</a:t>
            </a:r>
          </a:p>
          <a:p>
            <a:pPr lvl="1"/>
            <a:r>
              <a:rPr lang="en-US" dirty="0" smtClean="0"/>
              <a:t>Increase in crosstalk amplitude countered by adjustment in crosstalk correction coefficients of all bands</a:t>
            </a:r>
          </a:p>
          <a:p>
            <a:pPr lvl="1"/>
            <a:r>
              <a:rPr lang="en-US" dirty="0" smtClean="0"/>
              <a:t>Early testing suggests that adjusted crosstalk correction coefficients effective at removing most of the crosstalk signal (similar to before Safe Mode)</a:t>
            </a:r>
          </a:p>
          <a:p>
            <a:pPr lvl="1"/>
            <a:r>
              <a:rPr lang="en-US" dirty="0" smtClean="0"/>
              <a:t>More lunar cycles needed to track </a:t>
            </a:r>
            <a:r>
              <a:rPr lang="en-US" smtClean="0"/>
              <a:t>and confirm behavior</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30</a:t>
            </a:fld>
            <a:endParaRPr lang="en-US"/>
          </a:p>
        </p:txBody>
      </p:sp>
    </p:spTree>
    <p:extLst>
      <p:ext uri="{BB962C8B-B14F-4D97-AF65-F5344CB8AC3E}">
        <p14:creationId xmlns:p14="http://schemas.microsoft.com/office/powerpoint/2010/main" val="326729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763" b="42571"/>
          <a:stretch/>
        </p:blipFill>
        <p:spPr bwMode="auto">
          <a:xfrm>
            <a:off x="838200" y="670560"/>
            <a:ext cx="7387895"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45063" y="152400"/>
            <a:ext cx="6302303" cy="584775"/>
          </a:xfrm>
          <a:prstGeom prst="rect">
            <a:avLst/>
          </a:prstGeom>
          <a:noFill/>
        </p:spPr>
        <p:txBody>
          <a:bodyPr wrap="none" rtlCol="0">
            <a:spAutoFit/>
          </a:bodyPr>
          <a:lstStyle/>
          <a:p>
            <a:r>
              <a:rPr lang="en-US" sz="3200" dirty="0" smtClean="0"/>
              <a:t>Impact of Feb 2016 Terra Safe Mode </a:t>
            </a:r>
            <a:endParaRPr lang="en-US" sz="32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29" b="5968"/>
          <a:stretch/>
        </p:blipFill>
        <p:spPr bwMode="auto">
          <a:xfrm>
            <a:off x="1049655" y="2667000"/>
            <a:ext cx="7103745" cy="403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4243626"/>
            <a:ext cx="2037545" cy="830997"/>
          </a:xfrm>
          <a:prstGeom prst="rect">
            <a:avLst/>
          </a:prstGeom>
          <a:noFill/>
        </p:spPr>
        <p:txBody>
          <a:bodyPr wrap="none" rtlCol="0">
            <a:spAutoFit/>
          </a:bodyPr>
          <a:lstStyle/>
          <a:p>
            <a:r>
              <a:rPr lang="en-US" sz="1600" dirty="0" smtClean="0"/>
              <a:t>Lunar data</a:t>
            </a:r>
          </a:p>
          <a:p>
            <a:r>
              <a:rPr lang="en-US" sz="1600" dirty="0"/>
              <a:t> </a:t>
            </a:r>
            <a:r>
              <a:rPr lang="en-US" sz="1600" dirty="0" smtClean="0"/>
              <a:t>    Uncorrected</a:t>
            </a:r>
          </a:p>
          <a:p>
            <a:r>
              <a:rPr lang="en-US" sz="1600" dirty="0"/>
              <a:t> </a:t>
            </a:r>
            <a:r>
              <a:rPr lang="en-US" sz="1600" dirty="0" smtClean="0"/>
              <a:t>    Crosstalk Corrected</a:t>
            </a:r>
            <a:endParaRPr lang="en-US" sz="1600" dirty="0"/>
          </a:p>
        </p:txBody>
      </p:sp>
      <p:cxnSp>
        <p:nvCxnSpPr>
          <p:cNvPr id="6" name="Straight Connector 5"/>
          <p:cNvCxnSpPr/>
          <p:nvPr/>
        </p:nvCxnSpPr>
        <p:spPr>
          <a:xfrm>
            <a:off x="190500" y="490855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500" y="4648200"/>
            <a:ext cx="15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962400" y="990600"/>
            <a:ext cx="6858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67600" y="1066800"/>
            <a:ext cx="6858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4229100" y="609600"/>
            <a:ext cx="647700" cy="838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5B074CAC-3D45-4409-950D-2F44BFE7B5D8}" type="slidenum">
              <a:rPr lang="en-US" smtClean="0"/>
              <a:t>31</a:t>
            </a:fld>
            <a:endParaRPr lang="en-US"/>
          </a:p>
        </p:txBody>
      </p:sp>
    </p:spTree>
    <p:extLst>
      <p:ext uri="{BB962C8B-B14F-4D97-AF65-F5344CB8AC3E}">
        <p14:creationId xmlns:p14="http://schemas.microsoft.com/office/powerpoint/2010/main" val="3708979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429" b="7905"/>
          <a:stretch/>
        </p:blipFill>
        <p:spPr bwMode="auto">
          <a:xfrm>
            <a:off x="838200" y="676910"/>
            <a:ext cx="7387895"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45063" y="152400"/>
            <a:ext cx="6302303" cy="584775"/>
          </a:xfrm>
          <a:prstGeom prst="rect">
            <a:avLst/>
          </a:prstGeom>
          <a:noFill/>
        </p:spPr>
        <p:txBody>
          <a:bodyPr wrap="none" rtlCol="0">
            <a:spAutoFit/>
          </a:bodyPr>
          <a:lstStyle/>
          <a:p>
            <a:r>
              <a:rPr lang="en-US" sz="3200" dirty="0" smtClean="0"/>
              <a:t>Impact of Feb 2016 Terra Safe Mode </a:t>
            </a:r>
            <a:endParaRPr lang="en-US" sz="32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780" b="5966"/>
          <a:stretch/>
        </p:blipFill>
        <p:spPr bwMode="auto">
          <a:xfrm>
            <a:off x="1049655" y="2624288"/>
            <a:ext cx="7103745" cy="411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4243626"/>
            <a:ext cx="2037545" cy="830997"/>
          </a:xfrm>
          <a:prstGeom prst="rect">
            <a:avLst/>
          </a:prstGeom>
          <a:noFill/>
        </p:spPr>
        <p:txBody>
          <a:bodyPr wrap="none" rtlCol="0">
            <a:spAutoFit/>
          </a:bodyPr>
          <a:lstStyle/>
          <a:p>
            <a:r>
              <a:rPr lang="en-US" sz="1600" dirty="0" smtClean="0"/>
              <a:t>Lunar data:</a:t>
            </a:r>
          </a:p>
          <a:p>
            <a:r>
              <a:rPr lang="en-US" sz="1600" dirty="0"/>
              <a:t> </a:t>
            </a:r>
            <a:r>
              <a:rPr lang="en-US" sz="1600" dirty="0" smtClean="0"/>
              <a:t>    Uncorrected</a:t>
            </a:r>
          </a:p>
          <a:p>
            <a:r>
              <a:rPr lang="en-US" sz="1600" dirty="0"/>
              <a:t> </a:t>
            </a:r>
            <a:r>
              <a:rPr lang="en-US" sz="1600" dirty="0" smtClean="0"/>
              <a:t>    Crosstalk Corrected</a:t>
            </a:r>
            <a:endParaRPr lang="en-US" sz="1600" dirty="0"/>
          </a:p>
        </p:txBody>
      </p:sp>
      <p:cxnSp>
        <p:nvCxnSpPr>
          <p:cNvPr id="6" name="Straight Connector 5"/>
          <p:cNvCxnSpPr/>
          <p:nvPr/>
        </p:nvCxnSpPr>
        <p:spPr>
          <a:xfrm>
            <a:off x="190500" y="490855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 y="4648200"/>
            <a:ext cx="15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886200" y="1219200"/>
            <a:ext cx="6858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67600" y="1143000"/>
            <a:ext cx="6858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229100" y="685800"/>
            <a:ext cx="723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5B074CAC-3D45-4409-950D-2F44BFE7B5D8}" type="slidenum">
              <a:rPr lang="en-US" smtClean="0"/>
              <a:t>32</a:t>
            </a:fld>
            <a:endParaRPr lang="en-US"/>
          </a:p>
        </p:txBody>
      </p:sp>
    </p:spTree>
    <p:extLst>
      <p:ext uri="{BB962C8B-B14F-4D97-AF65-F5344CB8AC3E}">
        <p14:creationId xmlns:p14="http://schemas.microsoft.com/office/powerpoint/2010/main" val="163164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62203"/>
            <a:ext cx="8991600" cy="6283275"/>
            <a:chOff x="152400" y="162203"/>
            <a:chExt cx="8991600" cy="6283275"/>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 b="19083"/>
            <a:stretch/>
          </p:blipFill>
          <p:spPr bwMode="auto">
            <a:xfrm>
              <a:off x="182956" y="162203"/>
              <a:ext cx="8808644" cy="551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6183868"/>
              <a:ext cx="2736647" cy="261610"/>
            </a:xfrm>
            <a:prstGeom prst="rect">
              <a:avLst/>
            </a:prstGeom>
            <a:noFill/>
          </p:spPr>
          <p:txBody>
            <a:bodyPr wrap="none" rtlCol="0">
              <a:spAutoFit/>
            </a:bodyPr>
            <a:lstStyle/>
            <a:p>
              <a:r>
                <a:rPr lang="en-US" sz="1100" dirty="0" smtClean="0"/>
                <a:t>From June 2000 MCST Calibration Workshop</a:t>
              </a:r>
              <a:endParaRPr lang="en-US" sz="1100" dirty="0"/>
            </a:p>
          </p:txBody>
        </p:sp>
        <p:sp>
          <p:nvSpPr>
            <p:cNvPr id="2" name="Oval 1"/>
            <p:cNvSpPr/>
            <p:nvPr/>
          </p:nvSpPr>
          <p:spPr>
            <a:xfrm>
              <a:off x="3657600" y="3200400"/>
              <a:ext cx="26670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517650" y="4445000"/>
              <a:ext cx="74066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04855" y="3733800"/>
              <a:ext cx="986745" cy="646331"/>
            </a:xfrm>
            <a:prstGeom prst="rect">
              <a:avLst/>
            </a:prstGeom>
            <a:noFill/>
          </p:spPr>
          <p:txBody>
            <a:bodyPr wrap="none" rtlCol="0">
              <a:spAutoFit/>
            </a:bodyPr>
            <a:lstStyle/>
            <a:p>
              <a:r>
                <a:rPr lang="en-US" b="1" dirty="0" smtClean="0"/>
                <a:t>Positive </a:t>
              </a:r>
            </a:p>
            <a:p>
              <a:r>
                <a:rPr lang="en-US" b="1" dirty="0" smtClean="0"/>
                <a:t>Signal</a:t>
              </a:r>
              <a:endParaRPr lang="en-US" b="1" dirty="0"/>
            </a:p>
          </p:txBody>
        </p:sp>
        <p:sp>
          <p:nvSpPr>
            <p:cNvPr id="10" name="TextBox 9"/>
            <p:cNvSpPr txBox="1"/>
            <p:nvPr/>
          </p:nvSpPr>
          <p:spPr>
            <a:xfrm>
              <a:off x="8063448" y="4495800"/>
              <a:ext cx="1080552" cy="646331"/>
            </a:xfrm>
            <a:prstGeom prst="rect">
              <a:avLst/>
            </a:prstGeom>
            <a:noFill/>
          </p:spPr>
          <p:txBody>
            <a:bodyPr wrap="none" rtlCol="0">
              <a:spAutoFit/>
            </a:bodyPr>
            <a:lstStyle/>
            <a:p>
              <a:r>
                <a:rPr lang="en-US" b="1" dirty="0" smtClean="0"/>
                <a:t>Negative </a:t>
              </a:r>
            </a:p>
            <a:p>
              <a:r>
                <a:rPr lang="en-US" b="1" dirty="0" smtClean="0"/>
                <a:t>Signal</a:t>
              </a:r>
              <a:endParaRPr lang="en-US" b="1" dirty="0"/>
            </a:p>
          </p:txBody>
        </p:sp>
        <p:sp>
          <p:nvSpPr>
            <p:cNvPr id="12" name="TextBox 11"/>
            <p:cNvSpPr txBox="1"/>
            <p:nvPr/>
          </p:nvSpPr>
          <p:spPr>
            <a:xfrm>
              <a:off x="152400" y="2554069"/>
              <a:ext cx="1067921" cy="646331"/>
            </a:xfrm>
            <a:prstGeom prst="rect">
              <a:avLst/>
            </a:prstGeom>
            <a:noFill/>
          </p:spPr>
          <p:txBody>
            <a:bodyPr wrap="none" rtlCol="0">
              <a:spAutoFit/>
            </a:bodyPr>
            <a:lstStyle/>
            <a:p>
              <a:r>
                <a:rPr lang="en-US" b="1" dirty="0" smtClean="0"/>
                <a:t>Band 27  </a:t>
              </a:r>
            </a:p>
            <a:p>
              <a:r>
                <a:rPr lang="en-US" b="1" dirty="0" smtClean="0"/>
                <a:t>Signal</a:t>
              </a:r>
              <a:endParaRPr lang="en-US" b="1" dirty="0"/>
            </a:p>
          </p:txBody>
        </p:sp>
        <p:sp>
          <p:nvSpPr>
            <p:cNvPr id="13" name="TextBox 12"/>
            <p:cNvSpPr txBox="1"/>
            <p:nvPr/>
          </p:nvSpPr>
          <p:spPr>
            <a:xfrm>
              <a:off x="2276872" y="5486400"/>
              <a:ext cx="4962128" cy="369332"/>
            </a:xfrm>
            <a:prstGeom prst="rect">
              <a:avLst/>
            </a:prstGeom>
            <a:noFill/>
          </p:spPr>
          <p:txBody>
            <a:bodyPr wrap="none" rtlCol="0">
              <a:spAutoFit/>
            </a:bodyPr>
            <a:lstStyle/>
            <a:p>
              <a:r>
                <a:rPr lang="en-US" b="1" dirty="0" smtClean="0"/>
                <a:t>Spatial Position Along Focal Plane (Scan Direction)</a:t>
              </a:r>
            </a:p>
          </p:txBody>
        </p:sp>
        <p:sp>
          <p:nvSpPr>
            <p:cNvPr id="14" name="TextBox 13"/>
            <p:cNvSpPr txBox="1"/>
            <p:nvPr/>
          </p:nvSpPr>
          <p:spPr>
            <a:xfrm>
              <a:off x="4114800" y="2438400"/>
              <a:ext cx="3733800" cy="707886"/>
            </a:xfrm>
            <a:prstGeom prst="rect">
              <a:avLst/>
            </a:prstGeom>
            <a:noFill/>
          </p:spPr>
          <p:txBody>
            <a:bodyPr wrap="square" rtlCol="0">
              <a:spAutoFit/>
            </a:bodyPr>
            <a:lstStyle/>
            <a:p>
              <a:r>
                <a:rPr lang="en-US" sz="2000" b="1" dirty="0" smtClean="0"/>
                <a:t>Deep negative signal is signature of electronic crosstalk </a:t>
              </a:r>
            </a:p>
          </p:txBody>
        </p:sp>
      </p:grpSp>
      <p:sp>
        <p:nvSpPr>
          <p:cNvPr id="5" name="Title 4"/>
          <p:cNvSpPr>
            <a:spLocks noGrp="1"/>
          </p:cNvSpPr>
          <p:nvPr>
            <p:ph type="title"/>
          </p:nvPr>
        </p:nvSpPr>
        <p:spPr>
          <a:xfrm>
            <a:off x="457200" y="152400"/>
            <a:ext cx="8229600" cy="1371600"/>
          </a:xfrm>
        </p:spPr>
        <p:txBody>
          <a:bodyPr>
            <a:normAutofit/>
          </a:bodyPr>
          <a:lstStyle/>
          <a:p>
            <a:r>
              <a:rPr lang="en-US" sz="4000" dirty="0" smtClean="0"/>
              <a:t>Earliest Evidence:</a:t>
            </a:r>
            <a:br>
              <a:rPr lang="en-US" sz="4000" dirty="0" smtClean="0"/>
            </a:br>
            <a:r>
              <a:rPr lang="en-US" sz="4000" dirty="0" smtClean="0"/>
              <a:t>Terra MODIS (PFM) Pre-launch Testing</a:t>
            </a:r>
            <a:endParaRPr lang="en-US" sz="4000" dirty="0"/>
          </a:p>
        </p:txBody>
      </p:sp>
      <p:sp>
        <p:nvSpPr>
          <p:cNvPr id="3" name="Slide Number Placeholder 2"/>
          <p:cNvSpPr>
            <a:spLocks noGrp="1"/>
          </p:cNvSpPr>
          <p:nvPr>
            <p:ph type="sldNum" sz="quarter" idx="12"/>
          </p:nvPr>
        </p:nvSpPr>
        <p:spPr/>
        <p:txBody>
          <a:bodyPr/>
          <a:lstStyle/>
          <a:p>
            <a:fld id="{5B074CAC-3D45-4409-950D-2F44BFE7B5D8}" type="slidenum">
              <a:rPr lang="en-US" smtClean="0"/>
              <a:t>4</a:t>
            </a:fld>
            <a:endParaRPr lang="en-US"/>
          </a:p>
        </p:txBody>
      </p:sp>
    </p:spTree>
    <p:extLst>
      <p:ext uri="{BB962C8B-B14F-4D97-AF65-F5344CB8AC3E}">
        <p14:creationId xmlns:p14="http://schemas.microsoft.com/office/powerpoint/2010/main" val="392507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
          <p:cNvSpPr>
            <a:spLocks noChangeArrowheads="1"/>
          </p:cNvSpPr>
          <p:nvPr/>
        </p:nvSpPr>
        <p:spPr bwMode="auto">
          <a:xfrm>
            <a:off x="1143000" y="82550"/>
            <a:ext cx="6546850" cy="107791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fontAlgn="auto">
              <a:lnSpc>
                <a:spcPct val="87000"/>
              </a:lnSpc>
              <a:spcBef>
                <a:spcPts val="0"/>
              </a:spcBef>
              <a:spcAft>
                <a:spcPts val="0"/>
              </a:spcAft>
              <a:buClr>
                <a:srgbClr val="000000"/>
              </a:buClr>
              <a:buSzPct val="100000"/>
              <a:buFont typeface="Arial" charset="0"/>
              <a:buNone/>
              <a:defRPr/>
            </a:pPr>
            <a:endParaRPr lang="en-US" dirty="0">
              <a:latin typeface="+mn-lt"/>
              <a:ea typeface="ＭＳ Ｐゴシック" charset="-128"/>
            </a:endParaRPr>
          </a:p>
        </p:txBody>
      </p:sp>
      <p:sp>
        <p:nvSpPr>
          <p:cNvPr id="19459" name="Rectangle 1"/>
          <p:cNvSpPr>
            <a:spLocks noChangeArrowheads="1"/>
          </p:cNvSpPr>
          <p:nvPr/>
        </p:nvSpPr>
        <p:spPr bwMode="auto">
          <a:xfrm>
            <a:off x="1447800" y="149225"/>
            <a:ext cx="60404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MS PGothic" pitchFamily="34" charset="-128"/>
              </a:defRPr>
            </a:lvl9pPr>
          </a:lstStyle>
          <a:p>
            <a:pPr algn="ctr" eaLnBrk="1" hangingPunct="1">
              <a:buClr>
                <a:srgbClr val="000000"/>
              </a:buClr>
              <a:buSzPct val="100000"/>
              <a:buFont typeface="Arial" charset="0"/>
              <a:buNone/>
            </a:pPr>
            <a:r>
              <a:rPr lang="en-GB" altLang="en-US" sz="2800" dirty="0">
                <a:solidFill>
                  <a:srgbClr val="0033CC"/>
                </a:solidFill>
                <a:latin typeface="Times New Roman" pitchFamily="18" charset="0"/>
                <a:cs typeface="Times New Roman" pitchFamily="18" charset="0"/>
              </a:rPr>
              <a:t>Terra Band </a:t>
            </a:r>
            <a:r>
              <a:rPr lang="en-GB" altLang="en-US" sz="2800" dirty="0" smtClean="0">
                <a:solidFill>
                  <a:srgbClr val="0033CC"/>
                </a:solidFill>
                <a:latin typeface="Times New Roman" pitchFamily="18" charset="0"/>
                <a:cs typeface="Times New Roman" pitchFamily="18" charset="0"/>
              </a:rPr>
              <a:t>27 &amp; 29 Earth Scenes </a:t>
            </a:r>
            <a:endParaRPr lang="en-GB" altLang="en-US" sz="2800" dirty="0">
              <a:solidFill>
                <a:srgbClr val="0033CC"/>
              </a:solidFill>
              <a:latin typeface="Times New Roman" pitchFamily="18" charset="0"/>
              <a:cs typeface="Times New Roman" pitchFamily="18" charset="0"/>
            </a:endParaRPr>
          </a:p>
        </p:txBody>
      </p:sp>
      <p:grpSp>
        <p:nvGrpSpPr>
          <p:cNvPr id="19461" name="Group 4"/>
          <p:cNvGrpSpPr>
            <a:grpSpLocks/>
          </p:cNvGrpSpPr>
          <p:nvPr/>
        </p:nvGrpSpPr>
        <p:grpSpPr bwMode="auto">
          <a:xfrm>
            <a:off x="112713" y="152400"/>
            <a:ext cx="8880475" cy="868363"/>
            <a:chOff x="48" y="59"/>
            <a:chExt cx="5642" cy="547"/>
          </a:xfrm>
        </p:grpSpPr>
        <p:pic>
          <p:nvPicPr>
            <p:cNvPr id="19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 y="76"/>
              <a:ext cx="672"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7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 y="59"/>
              <a:ext cx="564"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9462" name="Picture 7" descr="B29_2000355.18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1787"/>
            <a:ext cx="210661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B27_2000355.18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338" y="1601787"/>
            <a:ext cx="210026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descr="B29_2002200.18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601787"/>
            <a:ext cx="20383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B27_2002200.184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601787"/>
            <a:ext cx="21113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B29_2004240.18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192587"/>
            <a:ext cx="210343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2" descr="B27_2004240.182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2988" y="4192587"/>
            <a:ext cx="210661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15"/>
          <p:cNvSpPr>
            <a:spLocks noChangeArrowheads="1"/>
          </p:cNvSpPr>
          <p:nvPr/>
        </p:nvSpPr>
        <p:spPr bwMode="auto">
          <a:xfrm>
            <a:off x="1524000" y="1295400"/>
            <a:ext cx="14779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a:solidFill>
                  <a:schemeClr val="tx1"/>
                </a:solidFill>
                <a:latin typeface="Cambria" pitchFamily="18" charset="0"/>
              </a:rPr>
              <a:t>2000355.1850</a:t>
            </a:r>
          </a:p>
        </p:txBody>
      </p:sp>
      <p:sp>
        <p:nvSpPr>
          <p:cNvPr id="19469" name="Rectangle 17"/>
          <p:cNvSpPr>
            <a:spLocks noChangeArrowheads="1"/>
          </p:cNvSpPr>
          <p:nvPr/>
        </p:nvSpPr>
        <p:spPr bwMode="auto">
          <a:xfrm>
            <a:off x="1524000" y="3887787"/>
            <a:ext cx="1477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a:solidFill>
                  <a:schemeClr val="tx1"/>
                </a:solidFill>
                <a:latin typeface="Cambria" pitchFamily="18" charset="0"/>
              </a:rPr>
              <a:t>2004240.1825</a:t>
            </a:r>
          </a:p>
        </p:txBody>
      </p:sp>
      <p:sp>
        <p:nvSpPr>
          <p:cNvPr id="19470" name="Rectangle 18"/>
          <p:cNvSpPr>
            <a:spLocks noChangeArrowheads="1"/>
          </p:cNvSpPr>
          <p:nvPr/>
        </p:nvSpPr>
        <p:spPr bwMode="auto">
          <a:xfrm>
            <a:off x="6046788" y="1295400"/>
            <a:ext cx="1477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a:solidFill>
                  <a:schemeClr val="tx1"/>
                </a:solidFill>
                <a:latin typeface="Cambria" pitchFamily="18" charset="0"/>
              </a:rPr>
              <a:t>2002200.1840</a:t>
            </a:r>
          </a:p>
        </p:txBody>
      </p:sp>
      <p:sp>
        <p:nvSpPr>
          <p:cNvPr id="19471" name="Rectangle 19"/>
          <p:cNvSpPr>
            <a:spLocks noChangeArrowheads="1"/>
          </p:cNvSpPr>
          <p:nvPr/>
        </p:nvSpPr>
        <p:spPr bwMode="auto">
          <a:xfrm>
            <a:off x="914400" y="3200400"/>
            <a:ext cx="5365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a:solidFill>
                  <a:schemeClr val="tx1"/>
                </a:solidFill>
                <a:latin typeface="Cambria" pitchFamily="18" charset="0"/>
              </a:rPr>
              <a:t>B29</a:t>
            </a:r>
          </a:p>
        </p:txBody>
      </p:sp>
      <p:sp>
        <p:nvSpPr>
          <p:cNvPr id="19472" name="Rectangle 20"/>
          <p:cNvSpPr>
            <a:spLocks noChangeArrowheads="1"/>
          </p:cNvSpPr>
          <p:nvPr/>
        </p:nvSpPr>
        <p:spPr bwMode="auto">
          <a:xfrm>
            <a:off x="3124200" y="3200400"/>
            <a:ext cx="5365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a:solidFill>
                  <a:schemeClr val="tx1"/>
                </a:solidFill>
                <a:latin typeface="Cambria" pitchFamily="18" charset="0"/>
              </a:rPr>
              <a:t>B27</a:t>
            </a:r>
          </a:p>
        </p:txBody>
      </p:sp>
      <p:sp>
        <p:nvSpPr>
          <p:cNvPr id="19473" name="Rectangle 21"/>
          <p:cNvSpPr>
            <a:spLocks noChangeArrowheads="1"/>
          </p:cNvSpPr>
          <p:nvPr/>
        </p:nvSpPr>
        <p:spPr bwMode="auto">
          <a:xfrm>
            <a:off x="1066800" y="6324600"/>
            <a:ext cx="7086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dirty="0">
                <a:solidFill>
                  <a:schemeClr val="tx1"/>
                </a:solidFill>
                <a:latin typeface="Cambria" pitchFamily="18" charset="0"/>
              </a:rPr>
              <a:t>Brightness Temperature L1B images for Baja Peninsula (no stretching applied) </a:t>
            </a:r>
          </a:p>
        </p:txBody>
      </p:sp>
      <p:pic>
        <p:nvPicPr>
          <p:cNvPr id="19474" name="Picture 10" descr="B29_2010174.184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192587"/>
            <a:ext cx="21113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1" descr="B27_2010174.184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4192587"/>
            <a:ext cx="210661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Rectangle 13"/>
          <p:cNvSpPr>
            <a:spLocks noChangeArrowheads="1"/>
          </p:cNvSpPr>
          <p:nvPr/>
        </p:nvSpPr>
        <p:spPr bwMode="auto">
          <a:xfrm>
            <a:off x="6096000" y="3811587"/>
            <a:ext cx="1477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MS PGothic" pitchFamily="34" charset="-128"/>
              </a:defRPr>
            </a:lvl1pPr>
            <a:lvl2pPr marL="37931725" indent="-37474525" eaLnBrk="0" hangingPunct="0">
              <a:defRPr sz="2400">
                <a:solidFill>
                  <a:schemeClr val="bg1"/>
                </a:solidFill>
                <a:latin typeface="Arial" charset="0"/>
                <a:ea typeface="MS PGothic" pitchFamily="34" charset="-128"/>
              </a:defRPr>
            </a:lvl2pPr>
            <a:lvl3pPr eaLnBrk="0" hangingPunct="0">
              <a:defRPr sz="2400">
                <a:solidFill>
                  <a:schemeClr val="bg1"/>
                </a:solidFill>
                <a:latin typeface="Arial" charset="0"/>
                <a:ea typeface="MS PGothic" pitchFamily="34" charset="-128"/>
              </a:defRPr>
            </a:lvl3pPr>
            <a:lvl4pPr eaLnBrk="0" hangingPunct="0">
              <a:defRPr sz="2400">
                <a:solidFill>
                  <a:schemeClr val="bg1"/>
                </a:solidFill>
                <a:latin typeface="Arial" charset="0"/>
                <a:ea typeface="MS PGothic" pitchFamily="34" charset="-128"/>
              </a:defRPr>
            </a:lvl4pPr>
            <a:lvl5pPr eaLnBrk="0" hangingPunct="0">
              <a:defRPr sz="2400">
                <a:solidFill>
                  <a:schemeClr val="bg1"/>
                </a:solidFill>
                <a:latin typeface="Arial" charset="0"/>
                <a:ea typeface="MS PGothic" pitchFamily="34" charset="-128"/>
              </a:defRPr>
            </a:lvl5pPr>
            <a:lvl6pPr marL="457200" eaLnBrk="0" fontAlgn="base" hangingPunct="0">
              <a:spcBef>
                <a:spcPct val="0"/>
              </a:spcBef>
              <a:spcAft>
                <a:spcPct val="0"/>
              </a:spcAft>
              <a:defRPr sz="2400">
                <a:solidFill>
                  <a:schemeClr val="bg1"/>
                </a:solidFill>
                <a:latin typeface="Arial" charset="0"/>
                <a:ea typeface="MS PGothic" pitchFamily="34" charset="-128"/>
              </a:defRPr>
            </a:lvl6pPr>
            <a:lvl7pPr marL="914400" eaLnBrk="0" fontAlgn="base" hangingPunct="0">
              <a:spcBef>
                <a:spcPct val="0"/>
              </a:spcBef>
              <a:spcAft>
                <a:spcPct val="0"/>
              </a:spcAft>
              <a:defRPr sz="2400">
                <a:solidFill>
                  <a:schemeClr val="bg1"/>
                </a:solidFill>
                <a:latin typeface="Arial" charset="0"/>
                <a:ea typeface="MS PGothic" pitchFamily="34" charset="-128"/>
              </a:defRPr>
            </a:lvl7pPr>
            <a:lvl8pPr marL="1371600" eaLnBrk="0" fontAlgn="base" hangingPunct="0">
              <a:spcBef>
                <a:spcPct val="0"/>
              </a:spcBef>
              <a:spcAft>
                <a:spcPct val="0"/>
              </a:spcAft>
              <a:defRPr sz="2400">
                <a:solidFill>
                  <a:schemeClr val="bg1"/>
                </a:solidFill>
                <a:latin typeface="Arial" charset="0"/>
                <a:ea typeface="MS PGothic" pitchFamily="34" charset="-128"/>
              </a:defRPr>
            </a:lvl8pPr>
            <a:lvl9pPr marL="1828800" eaLnBrk="0" fontAlgn="base" hangingPunct="0">
              <a:spcBef>
                <a:spcPct val="0"/>
              </a:spcBef>
              <a:spcAft>
                <a:spcPct val="0"/>
              </a:spcAft>
              <a:defRPr sz="2400">
                <a:solidFill>
                  <a:schemeClr val="bg1"/>
                </a:solidFill>
                <a:latin typeface="Arial" charset="0"/>
                <a:ea typeface="MS PGothic" pitchFamily="34" charset="-128"/>
              </a:defRPr>
            </a:lvl9pPr>
          </a:lstStyle>
          <a:p>
            <a:pPr eaLnBrk="1" hangingPunct="1">
              <a:lnSpc>
                <a:spcPct val="87000"/>
              </a:lnSpc>
              <a:buClr>
                <a:srgbClr val="000000"/>
              </a:buClr>
              <a:buSzPct val="100000"/>
              <a:buFont typeface="Arial" charset="0"/>
              <a:buNone/>
            </a:pPr>
            <a:r>
              <a:rPr lang="en-US" altLang="en-US" sz="1600">
                <a:solidFill>
                  <a:schemeClr val="tx1"/>
                </a:solidFill>
                <a:latin typeface="Cambria" pitchFamily="18" charset="0"/>
              </a:rPr>
              <a:t>2010174.1840</a:t>
            </a:r>
          </a:p>
        </p:txBody>
      </p:sp>
      <p:sp>
        <p:nvSpPr>
          <p:cNvPr id="2" name="TextBox 1"/>
          <p:cNvSpPr txBox="1"/>
          <p:nvPr/>
        </p:nvSpPr>
        <p:spPr>
          <a:xfrm>
            <a:off x="0" y="6596390"/>
            <a:ext cx="3305713" cy="261610"/>
          </a:xfrm>
          <a:prstGeom prst="rect">
            <a:avLst/>
          </a:prstGeom>
          <a:noFill/>
        </p:spPr>
        <p:txBody>
          <a:bodyPr wrap="none" rtlCol="0">
            <a:spAutoFit/>
          </a:bodyPr>
          <a:lstStyle/>
          <a:p>
            <a:r>
              <a:rPr lang="en-US" sz="1100" dirty="0" smtClean="0"/>
              <a:t>Borrowed from MsWG_2010_12_15_Xtalk.ppt (MCST)</a:t>
            </a:r>
            <a:endParaRPr lang="en-US" sz="1100" dirty="0"/>
          </a:p>
        </p:txBody>
      </p:sp>
      <p:sp>
        <p:nvSpPr>
          <p:cNvPr id="3" name="Slide Number Placeholder 2"/>
          <p:cNvSpPr>
            <a:spLocks noGrp="1"/>
          </p:cNvSpPr>
          <p:nvPr>
            <p:ph type="sldNum" sz="quarter" idx="12"/>
          </p:nvPr>
        </p:nvSpPr>
        <p:spPr/>
        <p:txBody>
          <a:bodyPr/>
          <a:lstStyle/>
          <a:p>
            <a:fld id="{5B074CAC-3D45-4409-950D-2F44BFE7B5D8}" type="slidenum">
              <a:rPr lang="en-US" smtClean="0"/>
              <a:t>5</a:t>
            </a:fld>
            <a:endParaRPr lang="en-US"/>
          </a:p>
        </p:txBody>
      </p:sp>
    </p:spTree>
    <p:extLst>
      <p:ext uri="{BB962C8B-B14F-4D97-AF65-F5344CB8AC3E}">
        <p14:creationId xmlns:p14="http://schemas.microsoft.com/office/powerpoint/2010/main" val="417668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Terra_MODIS-IASIA_band20_AVG_3.0F_IB_90DayMA_Jun012007-May24_2016f_No_Shift_Time"/>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4000" r="6999"/>
          <a:stretch/>
        </p:blipFill>
        <p:spPr>
          <a:xfrm>
            <a:off x="201168" y="1271016"/>
            <a:ext cx="1757717" cy="1481206"/>
          </a:xfrm>
          <a:prstGeom prst="rect">
            <a:avLst/>
          </a:prstGeom>
          <a:noFill/>
          <a:ln>
            <a:noFill/>
          </a:ln>
        </p:spPr>
      </p:pic>
      <p:pic>
        <p:nvPicPr>
          <p:cNvPr id="61" name="Picture 60" descr="Terra_MODIS-IASIA_band22_AVG_3.0F_IB_90DayMA_Jun012007-May24_2016f_No_Shift_Time"/>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l="4000" r="6999"/>
          <a:stretch/>
        </p:blipFill>
        <p:spPr>
          <a:xfrm>
            <a:off x="1956816" y="1271016"/>
            <a:ext cx="1757717" cy="1481206"/>
          </a:xfrm>
          <a:prstGeom prst="rect">
            <a:avLst/>
          </a:prstGeom>
          <a:noFill/>
          <a:ln>
            <a:noFill/>
          </a:ln>
        </p:spPr>
      </p:pic>
      <p:pic>
        <p:nvPicPr>
          <p:cNvPr id="60" name="Picture 59" descr="Terra_MODIS-IASIA_band23_AVG_3.0F_IB_90DayMA_Jun012007-May24_2016f_No_Shift_Time"/>
          <p:cNvPicPr>
            <a:picLocks noGrp="1" noChangeAspect="1"/>
          </p:cNvPicPr>
          <p:nvPr isPhoto="1"/>
        </p:nvPicPr>
        <p:blipFill rotWithShape="1">
          <a:blip r:embed="rId5" cstate="print">
            <a:lum/>
            <a:extLst>
              <a:ext uri="{28A0092B-C50C-407E-A947-70E740481C1C}">
                <a14:useLocalDpi xmlns:a14="http://schemas.microsoft.com/office/drawing/2010/main" val="0"/>
              </a:ext>
            </a:extLst>
          </a:blip>
          <a:srcRect l="4000" r="6999"/>
          <a:stretch/>
        </p:blipFill>
        <p:spPr>
          <a:xfrm>
            <a:off x="3721608" y="1271016"/>
            <a:ext cx="1757717" cy="1481206"/>
          </a:xfrm>
          <a:prstGeom prst="rect">
            <a:avLst/>
          </a:prstGeom>
          <a:noFill/>
          <a:ln>
            <a:noFill/>
          </a:ln>
        </p:spPr>
      </p:pic>
      <p:pic>
        <p:nvPicPr>
          <p:cNvPr id="59" name="Picture 58" descr="Terra_MODIS-IASIA_band24_AVG_3.0F_IB_90DayMA_Jun012007-May24_2016f_No_Shift_Time"/>
          <p:cNvPicPr>
            <a:picLocks noGrp="1" noChangeAspect="1"/>
          </p:cNvPicPr>
          <p:nvPr isPhoto="1"/>
        </p:nvPicPr>
        <p:blipFill rotWithShape="1">
          <a:blip r:embed="rId6" cstate="print">
            <a:lum/>
            <a:extLst>
              <a:ext uri="{28A0092B-C50C-407E-A947-70E740481C1C}">
                <a14:useLocalDpi xmlns:a14="http://schemas.microsoft.com/office/drawing/2010/main" val="0"/>
              </a:ext>
            </a:extLst>
          </a:blip>
          <a:srcRect l="4000" r="6999"/>
          <a:stretch/>
        </p:blipFill>
        <p:spPr>
          <a:xfrm>
            <a:off x="5532120" y="1271016"/>
            <a:ext cx="1757717" cy="1481206"/>
          </a:xfrm>
          <a:prstGeom prst="rect">
            <a:avLst/>
          </a:prstGeom>
          <a:noFill/>
          <a:ln>
            <a:noFill/>
          </a:ln>
        </p:spPr>
      </p:pic>
      <p:pic>
        <p:nvPicPr>
          <p:cNvPr id="58" name="Picture 57" descr="Terra_MODIS-IASIA_band25_AVG_3.0F_IB_90DayMA_Jun012007-May24_2016f_No_Shift_Time"/>
          <p:cNvPicPr>
            <a:picLocks noGrp="1" noChangeAspect="1"/>
          </p:cNvPicPr>
          <p:nvPr isPhoto="1"/>
        </p:nvPicPr>
        <p:blipFill rotWithShape="1">
          <a:blip r:embed="rId7" cstate="print">
            <a:lum/>
            <a:extLst>
              <a:ext uri="{28A0092B-C50C-407E-A947-70E740481C1C}">
                <a14:useLocalDpi xmlns:a14="http://schemas.microsoft.com/office/drawing/2010/main" val="0"/>
              </a:ext>
            </a:extLst>
          </a:blip>
          <a:srcRect l="4000" r="6999"/>
          <a:stretch/>
        </p:blipFill>
        <p:spPr>
          <a:xfrm>
            <a:off x="7360920" y="1271016"/>
            <a:ext cx="1757717" cy="1481206"/>
          </a:xfrm>
          <a:prstGeom prst="rect">
            <a:avLst/>
          </a:prstGeom>
          <a:noFill/>
          <a:ln>
            <a:noFill/>
          </a:ln>
        </p:spPr>
      </p:pic>
      <p:pic>
        <p:nvPicPr>
          <p:cNvPr id="57" name="Picture 56" descr="Terra_MODIS-IASIA_band27_AVG_3.0F_IB_90DayMA_Jun012007-May24_2016f_No_Shift_Time"/>
          <p:cNvPicPr>
            <a:picLocks noGrp="1" noChangeAspect="1"/>
          </p:cNvPicPr>
          <p:nvPr isPhoto="1"/>
        </p:nvPicPr>
        <p:blipFill rotWithShape="1">
          <a:blip r:embed="rId8" cstate="print">
            <a:lum/>
            <a:extLst>
              <a:ext uri="{28A0092B-C50C-407E-A947-70E740481C1C}">
                <a14:useLocalDpi xmlns:a14="http://schemas.microsoft.com/office/drawing/2010/main" val="0"/>
              </a:ext>
            </a:extLst>
          </a:blip>
          <a:srcRect l="4000" r="6999"/>
          <a:stretch/>
        </p:blipFill>
        <p:spPr>
          <a:xfrm>
            <a:off x="201168" y="2999232"/>
            <a:ext cx="1757717" cy="1481206"/>
          </a:xfrm>
          <a:prstGeom prst="rect">
            <a:avLst/>
          </a:prstGeom>
          <a:noFill/>
          <a:ln>
            <a:noFill/>
          </a:ln>
        </p:spPr>
      </p:pic>
      <p:pic>
        <p:nvPicPr>
          <p:cNvPr id="56" name="Picture 55" descr="Terra_MODIS-IASIA_band28_AVG_3.0F_IB_90DayMA_Jun012007-May24_2016f_No_Shift_Time"/>
          <p:cNvPicPr>
            <a:picLocks noGrp="1" noChangeAspect="1"/>
          </p:cNvPicPr>
          <p:nvPr isPhoto="1"/>
        </p:nvPicPr>
        <p:blipFill rotWithShape="1">
          <a:blip r:embed="rId9" cstate="print">
            <a:lum/>
            <a:extLst>
              <a:ext uri="{28A0092B-C50C-407E-A947-70E740481C1C}">
                <a14:useLocalDpi xmlns:a14="http://schemas.microsoft.com/office/drawing/2010/main" val="0"/>
              </a:ext>
            </a:extLst>
          </a:blip>
          <a:srcRect l="4000" r="6999"/>
          <a:stretch/>
        </p:blipFill>
        <p:spPr>
          <a:xfrm>
            <a:off x="1956816" y="2999232"/>
            <a:ext cx="1757717" cy="1481206"/>
          </a:xfrm>
          <a:prstGeom prst="rect">
            <a:avLst/>
          </a:prstGeom>
          <a:noFill/>
          <a:ln>
            <a:noFill/>
          </a:ln>
        </p:spPr>
      </p:pic>
      <p:pic>
        <p:nvPicPr>
          <p:cNvPr id="55" name="Picture 54" descr="Terra_MODIS-IASIA_band29_AVG_3.0F_IB_90DayMA_Jun012007-May24_2016f_No_Shift_Time"/>
          <p:cNvPicPr>
            <a:picLocks noGrp="1" noChangeAspect="1"/>
          </p:cNvPicPr>
          <p:nvPr isPhoto="1"/>
        </p:nvPicPr>
        <p:blipFill rotWithShape="1">
          <a:blip r:embed="rId10" cstate="print">
            <a:lum/>
            <a:extLst>
              <a:ext uri="{28A0092B-C50C-407E-A947-70E740481C1C}">
                <a14:useLocalDpi xmlns:a14="http://schemas.microsoft.com/office/drawing/2010/main" val="0"/>
              </a:ext>
            </a:extLst>
          </a:blip>
          <a:srcRect l="4000" r="6999"/>
          <a:stretch/>
        </p:blipFill>
        <p:spPr>
          <a:xfrm>
            <a:off x="3721608" y="2999232"/>
            <a:ext cx="1757717" cy="1481206"/>
          </a:xfrm>
          <a:prstGeom prst="rect">
            <a:avLst/>
          </a:prstGeom>
          <a:noFill/>
          <a:ln>
            <a:noFill/>
          </a:ln>
        </p:spPr>
      </p:pic>
      <p:pic>
        <p:nvPicPr>
          <p:cNvPr id="54" name="Picture 53" descr="Terra_MODIS-IASIA_band30_AVG_3.0F_IB_90DayMA_Jun012007-May24_2016f_No_Shift_Time"/>
          <p:cNvPicPr>
            <a:picLocks noGrp="1" noChangeAspect="1"/>
          </p:cNvPicPr>
          <p:nvPr isPhoto="1"/>
        </p:nvPicPr>
        <p:blipFill rotWithShape="1">
          <a:blip r:embed="rId11" cstate="print">
            <a:lum/>
            <a:extLst>
              <a:ext uri="{28A0092B-C50C-407E-A947-70E740481C1C}">
                <a14:useLocalDpi xmlns:a14="http://schemas.microsoft.com/office/drawing/2010/main" val="0"/>
              </a:ext>
            </a:extLst>
          </a:blip>
          <a:srcRect l="4000" r="6999"/>
          <a:stretch/>
        </p:blipFill>
        <p:spPr>
          <a:xfrm>
            <a:off x="5532120" y="2999232"/>
            <a:ext cx="1757717" cy="1481206"/>
          </a:xfrm>
          <a:prstGeom prst="rect">
            <a:avLst/>
          </a:prstGeom>
          <a:noFill/>
          <a:ln>
            <a:noFill/>
          </a:ln>
        </p:spPr>
      </p:pic>
      <p:pic>
        <p:nvPicPr>
          <p:cNvPr id="53" name="Picture 52" descr="Terra_MODIS-IASIA_band31_AVG_3.0F_IB_90DayMA_Jun012007-May24_2016f_No_Shift_Time"/>
          <p:cNvPicPr>
            <a:picLocks noGrp="1" noChangeAspect="1"/>
          </p:cNvPicPr>
          <p:nvPr isPhoto="1"/>
        </p:nvPicPr>
        <p:blipFill rotWithShape="1">
          <a:blip r:embed="rId12" cstate="print">
            <a:lum/>
            <a:extLst>
              <a:ext uri="{28A0092B-C50C-407E-A947-70E740481C1C}">
                <a14:useLocalDpi xmlns:a14="http://schemas.microsoft.com/office/drawing/2010/main" val="0"/>
              </a:ext>
            </a:extLst>
          </a:blip>
          <a:srcRect l="4000" r="6999"/>
          <a:stretch/>
        </p:blipFill>
        <p:spPr>
          <a:xfrm>
            <a:off x="7360920" y="2999232"/>
            <a:ext cx="1757717" cy="1481206"/>
          </a:xfrm>
          <a:prstGeom prst="rect">
            <a:avLst/>
          </a:prstGeom>
          <a:noFill/>
          <a:ln>
            <a:noFill/>
          </a:ln>
        </p:spPr>
      </p:pic>
      <p:pic>
        <p:nvPicPr>
          <p:cNvPr id="52" name="Picture 51" descr="Terra_MODIS-IASIA_band33_AVG_3.0F_IB_90DayMA_Jun012007-May24_2016f_No_Shift_Time"/>
          <p:cNvPicPr>
            <a:picLocks noGrp="1" noChangeAspect="1"/>
          </p:cNvPicPr>
          <p:nvPr isPhoto="1"/>
        </p:nvPicPr>
        <p:blipFill rotWithShape="1">
          <a:blip r:embed="rId13" cstate="print">
            <a:lum/>
            <a:extLst>
              <a:ext uri="{28A0092B-C50C-407E-A947-70E740481C1C}">
                <a14:useLocalDpi xmlns:a14="http://schemas.microsoft.com/office/drawing/2010/main" val="0"/>
              </a:ext>
            </a:extLst>
          </a:blip>
          <a:srcRect l="4000" r="6999"/>
          <a:stretch/>
        </p:blipFill>
        <p:spPr>
          <a:xfrm>
            <a:off x="201168" y="4754880"/>
            <a:ext cx="1757717" cy="1481206"/>
          </a:xfrm>
          <a:prstGeom prst="rect">
            <a:avLst/>
          </a:prstGeom>
          <a:noFill/>
          <a:ln>
            <a:noFill/>
          </a:ln>
        </p:spPr>
      </p:pic>
      <p:pic>
        <p:nvPicPr>
          <p:cNvPr id="51" name="Picture 50" descr="Terra_MODIS-IASIA_band34_AVG_3.0F_IB_90DayMA_Jun012007-May24_2016f_No_Shift_Time"/>
          <p:cNvPicPr>
            <a:picLocks noGrp="1" noChangeAspect="1"/>
          </p:cNvPicPr>
          <p:nvPr isPhoto="1"/>
        </p:nvPicPr>
        <p:blipFill rotWithShape="1">
          <a:blip r:embed="rId14" cstate="print">
            <a:lum/>
            <a:extLst>
              <a:ext uri="{28A0092B-C50C-407E-A947-70E740481C1C}">
                <a14:useLocalDpi xmlns:a14="http://schemas.microsoft.com/office/drawing/2010/main" val="0"/>
              </a:ext>
            </a:extLst>
          </a:blip>
          <a:srcRect l="4000" r="6999"/>
          <a:stretch/>
        </p:blipFill>
        <p:spPr>
          <a:xfrm>
            <a:off x="3721608" y="4754880"/>
            <a:ext cx="1757717" cy="1481206"/>
          </a:xfrm>
          <a:prstGeom prst="rect">
            <a:avLst/>
          </a:prstGeom>
          <a:noFill/>
          <a:ln>
            <a:noFill/>
          </a:ln>
        </p:spPr>
      </p:pic>
      <p:pic>
        <p:nvPicPr>
          <p:cNvPr id="49" name="Picture 48" descr="Terra_MODIS-IASIA_band35_AVG_3.0F_IB_90DayMA_Jun012007-May24_2016f_No_Shift_Time"/>
          <p:cNvPicPr>
            <a:picLocks noGrp="1" noChangeAspect="1"/>
          </p:cNvPicPr>
          <p:nvPr isPhoto="1"/>
        </p:nvPicPr>
        <p:blipFill rotWithShape="1">
          <a:blip r:embed="rId15" cstate="print">
            <a:lum/>
            <a:extLst>
              <a:ext uri="{28A0092B-C50C-407E-A947-70E740481C1C}">
                <a14:useLocalDpi xmlns:a14="http://schemas.microsoft.com/office/drawing/2010/main" val="0"/>
              </a:ext>
            </a:extLst>
          </a:blip>
          <a:srcRect l="4000" r="6999"/>
          <a:stretch/>
        </p:blipFill>
        <p:spPr>
          <a:xfrm>
            <a:off x="5532120" y="4754880"/>
            <a:ext cx="1757717" cy="1481206"/>
          </a:xfrm>
          <a:prstGeom prst="rect">
            <a:avLst/>
          </a:prstGeom>
          <a:noFill/>
          <a:ln>
            <a:noFill/>
          </a:ln>
        </p:spPr>
      </p:pic>
      <p:pic>
        <p:nvPicPr>
          <p:cNvPr id="50" name="Picture 49" descr="Terra_MODIS-IASIA_band36_AVG_3.0F_IB_90DayMA_Jun012007-May24_2016f_No_Shift_Time"/>
          <p:cNvPicPr>
            <a:picLocks noGrp="1" noChangeAspect="1"/>
          </p:cNvPicPr>
          <p:nvPr isPhoto="1"/>
        </p:nvPicPr>
        <p:blipFill rotWithShape="1">
          <a:blip r:embed="rId16" cstate="print">
            <a:lum/>
            <a:extLst>
              <a:ext uri="{28A0092B-C50C-407E-A947-70E740481C1C}">
                <a14:useLocalDpi xmlns:a14="http://schemas.microsoft.com/office/drawing/2010/main" val="0"/>
              </a:ext>
            </a:extLst>
          </a:blip>
          <a:srcRect l="3999" r="6999"/>
          <a:stretch/>
        </p:blipFill>
        <p:spPr>
          <a:xfrm>
            <a:off x="7360920" y="4754880"/>
            <a:ext cx="1757737" cy="1481206"/>
          </a:xfrm>
          <a:prstGeom prst="rect">
            <a:avLst/>
          </a:prstGeom>
          <a:noFill/>
          <a:ln>
            <a:noFill/>
          </a:ln>
        </p:spPr>
      </p:pic>
      <p:sp>
        <p:nvSpPr>
          <p:cNvPr id="4"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7"/>
          <p:cNvSpPr>
            <a:spLocks noChangeArrowheads="1"/>
          </p:cNvSpPr>
          <p:nvPr/>
        </p:nvSpPr>
        <p:spPr bwMode="auto">
          <a:xfrm>
            <a:off x="0" y="932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itle 3"/>
          <p:cNvSpPr txBox="1">
            <a:spLocks/>
          </p:cNvSpPr>
          <p:nvPr/>
        </p:nvSpPr>
        <p:spPr>
          <a:xfrm>
            <a:off x="457200" y="76200"/>
            <a:ext cx="8229600" cy="9144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Terra MODIS – </a:t>
            </a:r>
            <a:r>
              <a:rPr lang="en-US" sz="3600" dirty="0" err="1" smtClean="0"/>
              <a:t>MetOpA</a:t>
            </a:r>
            <a:r>
              <a:rPr lang="en-US" sz="3600" dirty="0" smtClean="0"/>
              <a:t> IASI Long Term Trends</a:t>
            </a:r>
          </a:p>
          <a:p>
            <a:r>
              <a:rPr lang="en-US" sz="2600" dirty="0" smtClean="0"/>
              <a:t>(SNOs from June 2007 – May 2016; Collect 6)</a:t>
            </a:r>
            <a:endParaRPr lang="en-US" sz="3500" dirty="0"/>
          </a:p>
        </p:txBody>
      </p:sp>
      <p:sp>
        <p:nvSpPr>
          <p:cNvPr id="6" name="TextBox 5"/>
          <p:cNvSpPr txBox="1"/>
          <p:nvPr/>
        </p:nvSpPr>
        <p:spPr>
          <a:xfrm>
            <a:off x="1662009" y="6260068"/>
            <a:ext cx="6110391" cy="369332"/>
          </a:xfrm>
          <a:prstGeom prst="rect">
            <a:avLst/>
          </a:prstGeom>
          <a:noFill/>
        </p:spPr>
        <p:txBody>
          <a:bodyPr wrap="none" rtlCol="0">
            <a:spAutoFit/>
          </a:bodyPr>
          <a:lstStyle/>
          <a:p>
            <a:r>
              <a:rPr lang="en-US" dirty="0" smtClean="0"/>
              <a:t>90 Day Moving Window Average Computed at 30 Day Interval </a:t>
            </a:r>
            <a:endParaRPr lang="en-US" dirty="0"/>
          </a:p>
        </p:txBody>
      </p:sp>
      <p:sp>
        <p:nvSpPr>
          <p:cNvPr id="29" name="TextBox 28"/>
          <p:cNvSpPr txBox="1"/>
          <p:nvPr/>
        </p:nvSpPr>
        <p:spPr>
          <a:xfrm>
            <a:off x="2146824" y="914400"/>
            <a:ext cx="4863576" cy="369332"/>
          </a:xfrm>
          <a:prstGeom prst="rect">
            <a:avLst/>
          </a:prstGeom>
          <a:noFill/>
        </p:spPr>
        <p:txBody>
          <a:bodyPr wrap="none" rtlCol="0">
            <a:spAutoFit/>
          </a:bodyPr>
          <a:lstStyle/>
          <a:p>
            <a:r>
              <a:rPr lang="en-US" b="1" dirty="0" smtClean="0">
                <a:solidFill>
                  <a:srgbClr val="0070C0"/>
                </a:solidFill>
              </a:rPr>
              <a:t>Long term trends very small except bands 27 - 30 </a:t>
            </a:r>
            <a:endParaRPr lang="en-US" b="1" dirty="0">
              <a:solidFill>
                <a:srgbClr val="0070C0"/>
              </a:solidFill>
            </a:endParaRPr>
          </a:p>
        </p:txBody>
      </p:sp>
      <p:pic>
        <p:nvPicPr>
          <p:cNvPr id="15364" name="Picture 33"/>
          <p:cNvPicPr>
            <a:picLocks noChangeAspect="1" noChangeArrowheads="1"/>
          </p:cNvPicPr>
          <p:nvPr/>
        </p:nvPicPr>
        <p:blipFill>
          <a:blip r:embed="rId17" cstate="print">
            <a:extLst>
              <a:ext uri="{28A0092B-C50C-407E-A947-70E740481C1C}">
                <a14:useLocalDpi xmlns:a14="http://schemas.microsoft.com/office/drawing/2010/main" val="0"/>
              </a:ext>
            </a:extLst>
          </a:blip>
          <a:srcRect l="3979" r="6947"/>
          <a:stretch>
            <a:fillRect/>
          </a:stretch>
        </p:blipFill>
        <p:spPr bwMode="auto">
          <a:xfrm>
            <a:off x="1957824" y="4754562"/>
            <a:ext cx="1752600" cy="14779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2"/>
          <p:cNvSpPr txBox="1">
            <a:spLocks noChangeArrowheads="1"/>
          </p:cNvSpPr>
          <p:nvPr/>
        </p:nvSpPr>
        <p:spPr bwMode="auto">
          <a:xfrm rot="16200000">
            <a:off x="-445928" y="1859184"/>
            <a:ext cx="1152843"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effectLst/>
                <a:latin typeface="Calibri"/>
                <a:ea typeface="Calibri"/>
                <a:cs typeface="Times New Roman"/>
              </a:rPr>
              <a:t>MODIS – IASI (K)</a:t>
            </a:r>
            <a:endParaRPr lang="en-US" sz="1100" dirty="0">
              <a:effectLst/>
              <a:latin typeface="Calibri"/>
              <a:ea typeface="Calibri"/>
              <a:cs typeface="Times New Roman"/>
            </a:endParaRPr>
          </a:p>
        </p:txBody>
      </p:sp>
      <p:sp>
        <p:nvSpPr>
          <p:cNvPr id="23" name="Text Box 2"/>
          <p:cNvSpPr txBox="1">
            <a:spLocks noChangeArrowheads="1"/>
          </p:cNvSpPr>
          <p:nvPr/>
        </p:nvSpPr>
        <p:spPr bwMode="auto">
          <a:xfrm>
            <a:off x="-8472" y="1238313"/>
            <a:ext cx="381001"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1.5</a:t>
            </a:r>
            <a:endParaRPr lang="en-US" sz="1100" dirty="0">
              <a:effectLst/>
              <a:latin typeface="Calibri"/>
              <a:ea typeface="Calibri"/>
              <a:cs typeface="Times New Roman"/>
            </a:endParaRPr>
          </a:p>
        </p:txBody>
      </p:sp>
      <p:sp>
        <p:nvSpPr>
          <p:cNvPr id="24" name="Text Box 2"/>
          <p:cNvSpPr txBox="1">
            <a:spLocks noChangeArrowheads="1"/>
          </p:cNvSpPr>
          <p:nvPr/>
        </p:nvSpPr>
        <p:spPr bwMode="auto">
          <a:xfrm>
            <a:off x="-53624" y="2434937"/>
            <a:ext cx="5334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-3.2</a:t>
            </a:r>
            <a:endParaRPr lang="en-US" sz="1100" dirty="0">
              <a:effectLst/>
              <a:latin typeface="Calibri"/>
              <a:ea typeface="Calibri"/>
              <a:cs typeface="Times New Roman"/>
            </a:endParaRPr>
          </a:p>
        </p:txBody>
      </p:sp>
      <p:sp>
        <p:nvSpPr>
          <p:cNvPr id="25" name="Text Box 2"/>
          <p:cNvSpPr txBox="1">
            <a:spLocks noChangeArrowheads="1"/>
          </p:cNvSpPr>
          <p:nvPr/>
        </p:nvSpPr>
        <p:spPr bwMode="auto">
          <a:xfrm>
            <a:off x="818440" y="2609913"/>
            <a:ext cx="78176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TIME </a:t>
            </a:r>
            <a:r>
              <a:rPr lang="en-US" sz="1100" dirty="0" smtClean="0">
                <a:latin typeface="Calibri"/>
                <a:ea typeface="Calibri"/>
                <a:cs typeface="Times New Roman"/>
                <a:sym typeface="Wingdings" pitchFamily="2" charset="2"/>
              </a:rPr>
              <a:t></a:t>
            </a:r>
            <a:endParaRPr lang="en-US" sz="1100" dirty="0">
              <a:effectLst/>
              <a:latin typeface="Calibri"/>
              <a:ea typeface="Calibri"/>
              <a:cs typeface="Times New Roman"/>
            </a:endParaRPr>
          </a:p>
        </p:txBody>
      </p:sp>
      <p:sp>
        <p:nvSpPr>
          <p:cNvPr id="26" name="Text Box 2"/>
          <p:cNvSpPr txBox="1">
            <a:spLocks noChangeArrowheads="1"/>
          </p:cNvSpPr>
          <p:nvPr/>
        </p:nvSpPr>
        <p:spPr bwMode="auto">
          <a:xfrm>
            <a:off x="66320" y="2609913"/>
            <a:ext cx="69568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Jun 2007</a:t>
            </a:r>
            <a:endParaRPr lang="en-US" sz="1100" dirty="0">
              <a:effectLst/>
              <a:latin typeface="Calibri"/>
              <a:ea typeface="Calibri"/>
              <a:cs typeface="Times New Roman"/>
            </a:endParaRPr>
          </a:p>
        </p:txBody>
      </p:sp>
      <p:sp>
        <p:nvSpPr>
          <p:cNvPr id="27" name="Text Box 2"/>
          <p:cNvSpPr txBox="1">
            <a:spLocks noChangeArrowheads="1"/>
          </p:cNvSpPr>
          <p:nvPr/>
        </p:nvSpPr>
        <p:spPr bwMode="auto">
          <a:xfrm>
            <a:off x="1447800" y="2609913"/>
            <a:ext cx="7620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May 2016</a:t>
            </a:r>
            <a:endParaRPr lang="en-US" sz="1100" dirty="0">
              <a:effectLst/>
              <a:latin typeface="Calibri"/>
              <a:ea typeface="Calibri"/>
              <a:cs typeface="Times New Roman"/>
            </a:endParaRPr>
          </a:p>
        </p:txBody>
      </p:sp>
      <p:sp>
        <p:nvSpPr>
          <p:cNvPr id="8" name="TextBox 7"/>
          <p:cNvSpPr txBox="1"/>
          <p:nvPr/>
        </p:nvSpPr>
        <p:spPr>
          <a:xfrm>
            <a:off x="762000" y="3276600"/>
            <a:ext cx="720069" cy="369332"/>
          </a:xfrm>
          <a:prstGeom prst="rect">
            <a:avLst/>
          </a:prstGeom>
          <a:noFill/>
        </p:spPr>
        <p:txBody>
          <a:bodyPr wrap="none" rtlCol="0">
            <a:spAutoFit/>
          </a:bodyPr>
          <a:lstStyle/>
          <a:p>
            <a:r>
              <a:rPr lang="en-US" dirty="0" smtClean="0"/>
              <a:t>-2.0 K</a:t>
            </a:r>
            <a:endParaRPr lang="en-US" dirty="0"/>
          </a:p>
        </p:txBody>
      </p:sp>
      <p:sp>
        <p:nvSpPr>
          <p:cNvPr id="32" name="TextBox 31"/>
          <p:cNvSpPr txBox="1"/>
          <p:nvPr/>
        </p:nvSpPr>
        <p:spPr>
          <a:xfrm>
            <a:off x="6589463" y="3276600"/>
            <a:ext cx="720069" cy="369332"/>
          </a:xfrm>
          <a:prstGeom prst="rect">
            <a:avLst/>
          </a:prstGeom>
          <a:noFill/>
        </p:spPr>
        <p:txBody>
          <a:bodyPr wrap="none" rtlCol="0">
            <a:spAutoFit/>
          </a:bodyPr>
          <a:lstStyle/>
          <a:p>
            <a:r>
              <a:rPr lang="en-US" dirty="0" smtClean="0"/>
              <a:t>-1.3 K</a:t>
            </a:r>
            <a:endParaRPr lang="en-US" dirty="0"/>
          </a:p>
        </p:txBody>
      </p:sp>
      <p:sp>
        <p:nvSpPr>
          <p:cNvPr id="33" name="TextBox 32"/>
          <p:cNvSpPr txBox="1"/>
          <p:nvPr/>
        </p:nvSpPr>
        <p:spPr>
          <a:xfrm>
            <a:off x="4379663" y="3593068"/>
            <a:ext cx="649537" cy="369332"/>
          </a:xfrm>
          <a:prstGeom prst="rect">
            <a:avLst/>
          </a:prstGeom>
          <a:noFill/>
        </p:spPr>
        <p:txBody>
          <a:bodyPr wrap="none" rtlCol="0">
            <a:spAutoFit/>
          </a:bodyPr>
          <a:lstStyle/>
          <a:p>
            <a:r>
              <a:rPr lang="en-US" dirty="0" smtClean="0"/>
              <a:t>0.3 K</a:t>
            </a:r>
            <a:endParaRPr lang="en-US" dirty="0"/>
          </a:p>
        </p:txBody>
      </p:sp>
      <p:sp>
        <p:nvSpPr>
          <p:cNvPr id="34" name="Text Box 2"/>
          <p:cNvSpPr txBox="1">
            <a:spLocks noChangeArrowheads="1"/>
          </p:cNvSpPr>
          <p:nvPr/>
        </p:nvSpPr>
        <p:spPr bwMode="auto">
          <a:xfrm>
            <a:off x="1552392" y="2133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20</a:t>
            </a:r>
          </a:p>
        </p:txBody>
      </p:sp>
      <p:sp>
        <p:nvSpPr>
          <p:cNvPr id="35" name="Text Box 2"/>
          <p:cNvSpPr txBox="1">
            <a:spLocks noChangeArrowheads="1"/>
          </p:cNvSpPr>
          <p:nvPr/>
        </p:nvSpPr>
        <p:spPr bwMode="auto">
          <a:xfrm>
            <a:off x="6849528" y="2134306"/>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24</a:t>
            </a:r>
          </a:p>
        </p:txBody>
      </p:sp>
      <p:sp>
        <p:nvSpPr>
          <p:cNvPr id="36" name="Text Box 2"/>
          <p:cNvSpPr txBox="1">
            <a:spLocks noChangeArrowheads="1"/>
          </p:cNvSpPr>
          <p:nvPr/>
        </p:nvSpPr>
        <p:spPr bwMode="auto">
          <a:xfrm>
            <a:off x="3301466" y="213614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22</a:t>
            </a:r>
          </a:p>
        </p:txBody>
      </p:sp>
      <p:sp>
        <p:nvSpPr>
          <p:cNvPr id="37" name="Text Box 2"/>
          <p:cNvSpPr txBox="1">
            <a:spLocks noChangeArrowheads="1"/>
          </p:cNvSpPr>
          <p:nvPr/>
        </p:nvSpPr>
        <p:spPr bwMode="auto">
          <a:xfrm>
            <a:off x="5070576" y="2134235"/>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23</a:t>
            </a:r>
          </a:p>
        </p:txBody>
      </p:sp>
      <p:sp>
        <p:nvSpPr>
          <p:cNvPr id="38" name="Text Box 2"/>
          <p:cNvSpPr txBox="1">
            <a:spLocks noChangeArrowheads="1"/>
          </p:cNvSpPr>
          <p:nvPr/>
        </p:nvSpPr>
        <p:spPr bwMode="auto">
          <a:xfrm>
            <a:off x="8678328" y="2134306"/>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effectLst/>
                <a:latin typeface="Calibri"/>
                <a:ea typeface="Calibri"/>
                <a:cs typeface="Times New Roman"/>
              </a:rPr>
              <a:t>25</a:t>
            </a:r>
            <a:endParaRPr lang="en-US" sz="1100" dirty="0">
              <a:effectLst/>
              <a:latin typeface="Calibri"/>
              <a:ea typeface="Calibri"/>
              <a:cs typeface="Times New Roman"/>
            </a:endParaRPr>
          </a:p>
        </p:txBody>
      </p:sp>
      <p:sp>
        <p:nvSpPr>
          <p:cNvPr id="39" name="Text Box 2"/>
          <p:cNvSpPr txBox="1">
            <a:spLocks noChangeArrowheads="1"/>
          </p:cNvSpPr>
          <p:nvPr/>
        </p:nvSpPr>
        <p:spPr bwMode="auto">
          <a:xfrm>
            <a:off x="3306228" y="379819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28</a:t>
            </a:r>
          </a:p>
        </p:txBody>
      </p:sp>
      <p:sp>
        <p:nvSpPr>
          <p:cNvPr id="40" name="Text Box 2"/>
          <p:cNvSpPr txBox="1">
            <a:spLocks noChangeArrowheads="1"/>
          </p:cNvSpPr>
          <p:nvPr/>
        </p:nvSpPr>
        <p:spPr bwMode="auto">
          <a:xfrm>
            <a:off x="8716428" y="3796853"/>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31</a:t>
            </a:r>
          </a:p>
        </p:txBody>
      </p:sp>
      <p:sp>
        <p:nvSpPr>
          <p:cNvPr id="41" name="Text Box 2"/>
          <p:cNvSpPr txBox="1">
            <a:spLocks noChangeArrowheads="1"/>
          </p:cNvSpPr>
          <p:nvPr/>
        </p:nvSpPr>
        <p:spPr bwMode="auto">
          <a:xfrm>
            <a:off x="5058828" y="3795374"/>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29</a:t>
            </a:r>
          </a:p>
        </p:txBody>
      </p:sp>
      <p:sp>
        <p:nvSpPr>
          <p:cNvPr id="42" name="Text Box 2"/>
          <p:cNvSpPr txBox="1">
            <a:spLocks noChangeArrowheads="1"/>
          </p:cNvSpPr>
          <p:nvPr/>
        </p:nvSpPr>
        <p:spPr bwMode="auto">
          <a:xfrm>
            <a:off x="1576204" y="379819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27</a:t>
            </a:r>
          </a:p>
        </p:txBody>
      </p:sp>
      <p:sp>
        <p:nvSpPr>
          <p:cNvPr id="43" name="Text Box 2"/>
          <p:cNvSpPr txBox="1">
            <a:spLocks noChangeArrowheads="1"/>
          </p:cNvSpPr>
          <p:nvPr/>
        </p:nvSpPr>
        <p:spPr bwMode="auto">
          <a:xfrm>
            <a:off x="6849528" y="4006215"/>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30</a:t>
            </a:r>
          </a:p>
        </p:txBody>
      </p:sp>
      <p:sp>
        <p:nvSpPr>
          <p:cNvPr id="44" name="Text Box 2"/>
          <p:cNvSpPr txBox="1">
            <a:spLocks noChangeArrowheads="1"/>
          </p:cNvSpPr>
          <p:nvPr/>
        </p:nvSpPr>
        <p:spPr bwMode="auto">
          <a:xfrm>
            <a:off x="50588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34</a:t>
            </a:r>
          </a:p>
        </p:txBody>
      </p:sp>
      <p:sp>
        <p:nvSpPr>
          <p:cNvPr id="45" name="Text Box 2"/>
          <p:cNvSpPr txBox="1">
            <a:spLocks noChangeArrowheads="1"/>
          </p:cNvSpPr>
          <p:nvPr/>
        </p:nvSpPr>
        <p:spPr bwMode="auto">
          <a:xfrm>
            <a:off x="1538104" y="5566907"/>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32</a:t>
            </a:r>
          </a:p>
        </p:txBody>
      </p:sp>
      <p:sp>
        <p:nvSpPr>
          <p:cNvPr id="46" name="Text Box 2"/>
          <p:cNvSpPr txBox="1">
            <a:spLocks noChangeArrowheads="1"/>
          </p:cNvSpPr>
          <p:nvPr/>
        </p:nvSpPr>
        <p:spPr bwMode="auto">
          <a:xfrm>
            <a:off x="68495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35</a:t>
            </a:r>
          </a:p>
        </p:txBody>
      </p:sp>
      <p:sp>
        <p:nvSpPr>
          <p:cNvPr id="47" name="Text Box 2"/>
          <p:cNvSpPr txBox="1">
            <a:spLocks noChangeArrowheads="1"/>
          </p:cNvSpPr>
          <p:nvPr/>
        </p:nvSpPr>
        <p:spPr bwMode="auto">
          <a:xfrm>
            <a:off x="32681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33</a:t>
            </a:r>
          </a:p>
        </p:txBody>
      </p:sp>
      <p:sp>
        <p:nvSpPr>
          <p:cNvPr id="48" name="Text Box 2"/>
          <p:cNvSpPr txBox="1">
            <a:spLocks noChangeArrowheads="1"/>
          </p:cNvSpPr>
          <p:nvPr/>
        </p:nvSpPr>
        <p:spPr bwMode="auto">
          <a:xfrm>
            <a:off x="86783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36</a:t>
            </a:r>
          </a:p>
        </p:txBody>
      </p:sp>
      <p:sp>
        <p:nvSpPr>
          <p:cNvPr id="3" name="Slide Number Placeholder 2"/>
          <p:cNvSpPr>
            <a:spLocks noGrp="1"/>
          </p:cNvSpPr>
          <p:nvPr>
            <p:ph type="sldNum" sz="quarter" idx="12"/>
          </p:nvPr>
        </p:nvSpPr>
        <p:spPr/>
        <p:txBody>
          <a:bodyPr/>
          <a:lstStyle/>
          <a:p>
            <a:fld id="{D33E6D79-6277-4294-835C-2D5F86AB2E9B}" type="slidenum">
              <a:rPr lang="en-US" smtClean="0"/>
              <a:pPr/>
              <a:t>6</a:t>
            </a:fld>
            <a:endParaRPr lang="en-US" dirty="0"/>
          </a:p>
        </p:txBody>
      </p:sp>
      <p:sp>
        <p:nvSpPr>
          <p:cNvPr id="62" name="TextBox 61"/>
          <p:cNvSpPr txBox="1"/>
          <p:nvPr/>
        </p:nvSpPr>
        <p:spPr>
          <a:xfrm>
            <a:off x="2590800" y="3200400"/>
            <a:ext cx="720069" cy="369332"/>
          </a:xfrm>
          <a:prstGeom prst="rect">
            <a:avLst/>
          </a:prstGeom>
          <a:noFill/>
        </p:spPr>
        <p:txBody>
          <a:bodyPr wrap="none" rtlCol="0">
            <a:spAutoFit/>
          </a:bodyPr>
          <a:lstStyle/>
          <a:p>
            <a:r>
              <a:rPr lang="en-US" dirty="0" smtClean="0"/>
              <a:t>-0.4 K</a:t>
            </a:r>
            <a:endParaRPr lang="en-US" dirty="0"/>
          </a:p>
        </p:txBody>
      </p:sp>
    </p:spTree>
    <p:extLst>
      <p:ext uri="{BB962C8B-B14F-4D97-AF65-F5344CB8AC3E}">
        <p14:creationId xmlns:p14="http://schemas.microsoft.com/office/powerpoint/2010/main" val="352365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745" r="7496"/>
          <a:stretch/>
        </p:blipFill>
        <p:spPr>
          <a:xfrm>
            <a:off x="194818" y="1271016"/>
            <a:ext cx="1752938" cy="1481206"/>
          </a:xfrm>
          <a:prstGeom prst="rect">
            <a:avLst/>
          </a:prstGeom>
        </p:spPr>
      </p:pic>
      <p:pic>
        <p:nvPicPr>
          <p:cNvPr id="62" name="Picture 61" descr="Aqua_MODIS-IASIA_band36_AVG_3.0F_IB_90DayMA_Jun012007-May24_2016f_No_Shift_Time"/>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4000" r="6999"/>
          <a:stretch/>
        </p:blipFill>
        <p:spPr>
          <a:xfrm>
            <a:off x="7360920" y="4754880"/>
            <a:ext cx="1757717" cy="1481206"/>
          </a:xfrm>
          <a:prstGeom prst="rect">
            <a:avLst/>
          </a:prstGeom>
          <a:noFill/>
          <a:ln>
            <a:noFill/>
          </a:ln>
        </p:spPr>
      </p:pic>
      <p:pic>
        <p:nvPicPr>
          <p:cNvPr id="61" name="Picture 60" descr="Aqua_MODIS-IASIA_band35_AVG_3.0F_IB_90DayMA_Jun012007-May24_2016f_No_Shift_Time"/>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l="4000" r="6999"/>
          <a:stretch/>
        </p:blipFill>
        <p:spPr>
          <a:xfrm>
            <a:off x="5532120" y="4754880"/>
            <a:ext cx="1757717" cy="1481206"/>
          </a:xfrm>
          <a:prstGeom prst="rect">
            <a:avLst/>
          </a:prstGeom>
          <a:noFill/>
          <a:ln>
            <a:noFill/>
          </a:ln>
        </p:spPr>
      </p:pic>
      <p:pic>
        <p:nvPicPr>
          <p:cNvPr id="60" name="Picture 59" descr="Aqua_MODIS-IASIA_band34_AVG_3.0F_IB_90DayMA_Jun012007-May24_2016f_No_Shift_Time"/>
          <p:cNvPicPr>
            <a:picLocks noGrp="1" noChangeAspect="1"/>
          </p:cNvPicPr>
          <p:nvPr isPhoto="1"/>
        </p:nvPicPr>
        <p:blipFill rotWithShape="1">
          <a:blip r:embed="rId5" cstate="print">
            <a:lum/>
            <a:extLst>
              <a:ext uri="{28A0092B-C50C-407E-A947-70E740481C1C}">
                <a14:useLocalDpi xmlns:a14="http://schemas.microsoft.com/office/drawing/2010/main" val="0"/>
              </a:ext>
            </a:extLst>
          </a:blip>
          <a:srcRect l="4000" r="6999"/>
          <a:stretch/>
        </p:blipFill>
        <p:spPr>
          <a:xfrm>
            <a:off x="3721608" y="4754880"/>
            <a:ext cx="1757717" cy="1481206"/>
          </a:xfrm>
          <a:prstGeom prst="rect">
            <a:avLst/>
          </a:prstGeom>
          <a:noFill/>
          <a:ln>
            <a:noFill/>
          </a:ln>
        </p:spPr>
      </p:pic>
      <p:pic>
        <p:nvPicPr>
          <p:cNvPr id="59" name="Picture 58" descr="Aqua_MODIS-IASIA_band33_AVG_3.0F_IB_90DayMA_Jun012007-May24_2016f_No_Shift_Time"/>
          <p:cNvPicPr>
            <a:picLocks noGrp="1" noChangeAspect="1"/>
          </p:cNvPicPr>
          <p:nvPr isPhoto="1"/>
        </p:nvPicPr>
        <p:blipFill rotWithShape="1">
          <a:blip r:embed="rId6" cstate="print">
            <a:lum/>
            <a:extLst>
              <a:ext uri="{28A0092B-C50C-407E-A947-70E740481C1C}">
                <a14:useLocalDpi xmlns:a14="http://schemas.microsoft.com/office/drawing/2010/main" val="0"/>
              </a:ext>
            </a:extLst>
          </a:blip>
          <a:srcRect l="4000" r="6999"/>
          <a:stretch/>
        </p:blipFill>
        <p:spPr>
          <a:xfrm>
            <a:off x="1956816" y="4754880"/>
            <a:ext cx="1757717" cy="1481206"/>
          </a:xfrm>
          <a:prstGeom prst="rect">
            <a:avLst/>
          </a:prstGeom>
          <a:noFill/>
          <a:ln>
            <a:noFill/>
          </a:ln>
        </p:spPr>
      </p:pic>
      <p:pic>
        <p:nvPicPr>
          <p:cNvPr id="58" name="Picture 57" descr="Aqua_MODIS-IASIA_band32_AVG_3.0F_IB_90DayMA_Jun012007-May24_2016f_No_Shift_Time"/>
          <p:cNvPicPr>
            <a:picLocks noGrp="1" noChangeAspect="1"/>
          </p:cNvPicPr>
          <p:nvPr isPhoto="1"/>
        </p:nvPicPr>
        <p:blipFill rotWithShape="1">
          <a:blip r:embed="rId7" cstate="print">
            <a:lum/>
            <a:extLst>
              <a:ext uri="{28A0092B-C50C-407E-A947-70E740481C1C}">
                <a14:useLocalDpi xmlns:a14="http://schemas.microsoft.com/office/drawing/2010/main" val="0"/>
              </a:ext>
            </a:extLst>
          </a:blip>
          <a:srcRect l="4000" r="6999"/>
          <a:stretch/>
        </p:blipFill>
        <p:spPr>
          <a:xfrm>
            <a:off x="201168" y="4754880"/>
            <a:ext cx="1757717" cy="1481206"/>
          </a:xfrm>
          <a:prstGeom prst="rect">
            <a:avLst/>
          </a:prstGeom>
          <a:noFill/>
          <a:ln>
            <a:noFill/>
          </a:ln>
        </p:spPr>
      </p:pic>
      <p:pic>
        <p:nvPicPr>
          <p:cNvPr id="57" name="Picture 56" descr="Aqua_MODIS-IASIA_band31_AVG_3.0F_IB_90DayMA_Jun012007-May24_2016f_No_Shift_Time"/>
          <p:cNvPicPr>
            <a:picLocks noGrp="1" noChangeAspect="1"/>
          </p:cNvPicPr>
          <p:nvPr isPhoto="1"/>
        </p:nvPicPr>
        <p:blipFill rotWithShape="1">
          <a:blip r:embed="rId8" cstate="print">
            <a:lum/>
            <a:extLst>
              <a:ext uri="{28A0092B-C50C-407E-A947-70E740481C1C}">
                <a14:useLocalDpi xmlns:a14="http://schemas.microsoft.com/office/drawing/2010/main" val="0"/>
              </a:ext>
            </a:extLst>
          </a:blip>
          <a:srcRect l="4000" r="6999"/>
          <a:stretch/>
        </p:blipFill>
        <p:spPr>
          <a:xfrm>
            <a:off x="7360920" y="2999232"/>
            <a:ext cx="1757717" cy="1481206"/>
          </a:xfrm>
          <a:prstGeom prst="rect">
            <a:avLst/>
          </a:prstGeom>
          <a:noFill/>
          <a:ln>
            <a:noFill/>
          </a:ln>
        </p:spPr>
      </p:pic>
      <p:pic>
        <p:nvPicPr>
          <p:cNvPr id="56" name="Picture 55" descr="Aqua_MODIS-IASIA_band30_AVG_3.0F_IB_90DayMA_Jun012007-May24_2016f_No_Shift_Time"/>
          <p:cNvPicPr>
            <a:picLocks noGrp="1" noChangeAspect="1"/>
          </p:cNvPicPr>
          <p:nvPr isPhoto="1"/>
        </p:nvPicPr>
        <p:blipFill rotWithShape="1">
          <a:blip r:embed="rId9" cstate="print">
            <a:lum/>
            <a:extLst>
              <a:ext uri="{28A0092B-C50C-407E-A947-70E740481C1C}">
                <a14:useLocalDpi xmlns:a14="http://schemas.microsoft.com/office/drawing/2010/main" val="0"/>
              </a:ext>
            </a:extLst>
          </a:blip>
          <a:srcRect l="4000" r="6999"/>
          <a:stretch/>
        </p:blipFill>
        <p:spPr>
          <a:xfrm>
            <a:off x="5532120" y="2999232"/>
            <a:ext cx="1757717" cy="1481206"/>
          </a:xfrm>
          <a:prstGeom prst="rect">
            <a:avLst/>
          </a:prstGeom>
          <a:noFill/>
          <a:ln>
            <a:noFill/>
          </a:ln>
        </p:spPr>
      </p:pic>
      <p:pic>
        <p:nvPicPr>
          <p:cNvPr id="55" name="Picture 54" descr="Aqua_MODIS-IASIA_band29_AVG_3.0F_IB_90DayMA_Jun012007-May24_2016f_No_Shift_Time"/>
          <p:cNvPicPr>
            <a:picLocks noGrp="1" noChangeAspect="1"/>
          </p:cNvPicPr>
          <p:nvPr isPhoto="1"/>
        </p:nvPicPr>
        <p:blipFill rotWithShape="1">
          <a:blip r:embed="rId10" cstate="print">
            <a:lum/>
            <a:extLst>
              <a:ext uri="{28A0092B-C50C-407E-A947-70E740481C1C}">
                <a14:useLocalDpi xmlns:a14="http://schemas.microsoft.com/office/drawing/2010/main" val="0"/>
              </a:ext>
            </a:extLst>
          </a:blip>
          <a:srcRect l="4000" r="6999"/>
          <a:stretch/>
        </p:blipFill>
        <p:spPr>
          <a:xfrm>
            <a:off x="3721608" y="2999232"/>
            <a:ext cx="1757717" cy="1481206"/>
          </a:xfrm>
          <a:prstGeom prst="rect">
            <a:avLst/>
          </a:prstGeom>
          <a:noFill/>
          <a:ln>
            <a:noFill/>
          </a:ln>
        </p:spPr>
      </p:pic>
      <p:pic>
        <p:nvPicPr>
          <p:cNvPr id="54" name="Picture 53" descr="Aqua_MODIS-IASIA_band28_AVG_3.0F_IB_90DayMA_Jun012007-May24_2016f_No_Shift_Time"/>
          <p:cNvPicPr>
            <a:picLocks noGrp="1" noChangeAspect="1"/>
          </p:cNvPicPr>
          <p:nvPr isPhoto="1"/>
        </p:nvPicPr>
        <p:blipFill rotWithShape="1">
          <a:blip r:embed="rId11" cstate="print">
            <a:lum/>
            <a:extLst>
              <a:ext uri="{28A0092B-C50C-407E-A947-70E740481C1C}">
                <a14:useLocalDpi xmlns:a14="http://schemas.microsoft.com/office/drawing/2010/main" val="0"/>
              </a:ext>
            </a:extLst>
          </a:blip>
          <a:srcRect l="4000" r="6999"/>
          <a:stretch/>
        </p:blipFill>
        <p:spPr>
          <a:xfrm>
            <a:off x="1956816" y="2999232"/>
            <a:ext cx="1757717" cy="1481206"/>
          </a:xfrm>
          <a:prstGeom prst="rect">
            <a:avLst/>
          </a:prstGeom>
          <a:noFill/>
          <a:ln>
            <a:noFill/>
          </a:ln>
        </p:spPr>
      </p:pic>
      <p:pic>
        <p:nvPicPr>
          <p:cNvPr id="53" name="Picture 52" descr="Aqua_MODIS-IASIA_band27_AVG_3.0F_IB_90DayMA_Jun012007-May24_2016f_No_Shift_Time"/>
          <p:cNvPicPr>
            <a:picLocks noGrp="1" noChangeAspect="1"/>
          </p:cNvPicPr>
          <p:nvPr isPhoto="1"/>
        </p:nvPicPr>
        <p:blipFill rotWithShape="1">
          <a:blip r:embed="rId12" cstate="print">
            <a:lum/>
            <a:extLst>
              <a:ext uri="{28A0092B-C50C-407E-A947-70E740481C1C}">
                <a14:useLocalDpi xmlns:a14="http://schemas.microsoft.com/office/drawing/2010/main" val="0"/>
              </a:ext>
            </a:extLst>
          </a:blip>
          <a:srcRect l="4000" r="6999"/>
          <a:stretch/>
        </p:blipFill>
        <p:spPr>
          <a:xfrm>
            <a:off x="201168" y="2999232"/>
            <a:ext cx="1757717" cy="1481206"/>
          </a:xfrm>
          <a:prstGeom prst="rect">
            <a:avLst/>
          </a:prstGeom>
          <a:noFill/>
          <a:ln>
            <a:noFill/>
          </a:ln>
        </p:spPr>
      </p:pic>
      <p:pic>
        <p:nvPicPr>
          <p:cNvPr id="52" name="Picture 51" descr="Aqua_MODIS-IASIA_band25_AVG_3.0F_IB_90DayMA_Jun012007-May24_2016f_No_Shift_Time"/>
          <p:cNvPicPr>
            <a:picLocks noGrp="1" noChangeAspect="1"/>
          </p:cNvPicPr>
          <p:nvPr isPhoto="1"/>
        </p:nvPicPr>
        <p:blipFill rotWithShape="1">
          <a:blip r:embed="rId13" cstate="print">
            <a:lum/>
            <a:extLst>
              <a:ext uri="{28A0092B-C50C-407E-A947-70E740481C1C}">
                <a14:useLocalDpi xmlns:a14="http://schemas.microsoft.com/office/drawing/2010/main" val="0"/>
              </a:ext>
            </a:extLst>
          </a:blip>
          <a:srcRect l="4000" r="6999"/>
          <a:stretch/>
        </p:blipFill>
        <p:spPr>
          <a:xfrm>
            <a:off x="7360920" y="1271016"/>
            <a:ext cx="1757717" cy="1481206"/>
          </a:xfrm>
          <a:prstGeom prst="rect">
            <a:avLst/>
          </a:prstGeom>
          <a:noFill/>
          <a:ln>
            <a:noFill/>
          </a:ln>
        </p:spPr>
      </p:pic>
      <p:pic>
        <p:nvPicPr>
          <p:cNvPr id="50" name="Picture 49" descr="Aqua_MODIS-IASIA_band24_AVG_3.0F_IB_90DayMA_Jun012007-May24_2016f_No_Shift_Time"/>
          <p:cNvPicPr>
            <a:picLocks noGrp="1" noChangeAspect="1"/>
          </p:cNvPicPr>
          <p:nvPr isPhoto="1"/>
        </p:nvPicPr>
        <p:blipFill rotWithShape="1">
          <a:blip r:embed="rId14" cstate="print">
            <a:lum/>
            <a:extLst>
              <a:ext uri="{28A0092B-C50C-407E-A947-70E740481C1C}">
                <a14:useLocalDpi xmlns:a14="http://schemas.microsoft.com/office/drawing/2010/main" val="0"/>
              </a:ext>
            </a:extLst>
          </a:blip>
          <a:srcRect l="4000" r="6999"/>
          <a:stretch/>
        </p:blipFill>
        <p:spPr>
          <a:xfrm>
            <a:off x="5532120" y="1271016"/>
            <a:ext cx="1757717" cy="1481206"/>
          </a:xfrm>
          <a:prstGeom prst="rect">
            <a:avLst/>
          </a:prstGeom>
          <a:noFill/>
          <a:ln>
            <a:noFill/>
          </a:ln>
        </p:spPr>
      </p:pic>
      <p:pic>
        <p:nvPicPr>
          <p:cNvPr id="49" name="Picture 48" descr="Aqua_MODIS-IASIA_band23_AVG_3.0F_IB_90DayMA_Jun012007-May24_2016f_No_Shift_Time"/>
          <p:cNvPicPr>
            <a:picLocks noGrp="1" noChangeAspect="1"/>
          </p:cNvPicPr>
          <p:nvPr isPhoto="1"/>
        </p:nvPicPr>
        <p:blipFill rotWithShape="1">
          <a:blip r:embed="rId15" cstate="print">
            <a:lum/>
            <a:extLst>
              <a:ext uri="{28A0092B-C50C-407E-A947-70E740481C1C}">
                <a14:useLocalDpi xmlns:a14="http://schemas.microsoft.com/office/drawing/2010/main" val="0"/>
              </a:ext>
            </a:extLst>
          </a:blip>
          <a:srcRect l="4000" r="6999"/>
          <a:stretch/>
        </p:blipFill>
        <p:spPr>
          <a:xfrm>
            <a:off x="3721608" y="1271016"/>
            <a:ext cx="1757717" cy="1481206"/>
          </a:xfrm>
          <a:prstGeom prst="rect">
            <a:avLst/>
          </a:prstGeom>
          <a:noFill/>
          <a:ln>
            <a:noFill/>
          </a:ln>
        </p:spPr>
      </p:pic>
      <p:pic>
        <p:nvPicPr>
          <p:cNvPr id="48" name="Picture 47" descr="Aqua_MODIS-IASIA_band22_AVG_3.0F_IB_90DayMA_Jun012007-May24_2016f_No_Shift_Time"/>
          <p:cNvPicPr>
            <a:picLocks noGrp="1" noChangeAspect="1"/>
          </p:cNvPicPr>
          <p:nvPr isPhoto="1"/>
        </p:nvPicPr>
        <p:blipFill rotWithShape="1">
          <a:blip r:embed="rId16" cstate="print">
            <a:lum/>
            <a:extLst>
              <a:ext uri="{28A0092B-C50C-407E-A947-70E740481C1C}">
                <a14:useLocalDpi xmlns:a14="http://schemas.microsoft.com/office/drawing/2010/main" val="0"/>
              </a:ext>
            </a:extLst>
          </a:blip>
          <a:srcRect l="4000" r="6999"/>
          <a:stretch/>
        </p:blipFill>
        <p:spPr>
          <a:xfrm>
            <a:off x="1956816" y="1271016"/>
            <a:ext cx="1757717" cy="1481206"/>
          </a:xfrm>
          <a:prstGeom prst="rect">
            <a:avLst/>
          </a:prstGeom>
          <a:noFill/>
          <a:ln>
            <a:noFill/>
          </a:ln>
        </p:spPr>
      </p:pic>
      <p:sp>
        <p:nvSpPr>
          <p:cNvPr id="19" name="TextBox 18"/>
          <p:cNvSpPr txBox="1"/>
          <p:nvPr/>
        </p:nvSpPr>
        <p:spPr>
          <a:xfrm>
            <a:off x="1662009" y="6260068"/>
            <a:ext cx="6110391" cy="369332"/>
          </a:xfrm>
          <a:prstGeom prst="rect">
            <a:avLst/>
          </a:prstGeom>
          <a:noFill/>
        </p:spPr>
        <p:txBody>
          <a:bodyPr wrap="none" rtlCol="0">
            <a:spAutoFit/>
          </a:bodyPr>
          <a:lstStyle/>
          <a:p>
            <a:r>
              <a:rPr lang="en-US" dirty="0" smtClean="0"/>
              <a:t>90 Day Moving Window Average Computed at 30 Day Interval </a:t>
            </a:r>
            <a:endParaRPr lang="en-US" dirty="0"/>
          </a:p>
        </p:txBody>
      </p:sp>
      <p:sp>
        <p:nvSpPr>
          <p:cNvPr id="20" name="Title 3"/>
          <p:cNvSpPr txBox="1">
            <a:spLocks/>
          </p:cNvSpPr>
          <p:nvPr/>
        </p:nvSpPr>
        <p:spPr>
          <a:xfrm>
            <a:off x="457200" y="76200"/>
            <a:ext cx="8229600" cy="914400"/>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Aqua MODIS – </a:t>
            </a:r>
            <a:r>
              <a:rPr lang="en-US" sz="3600" dirty="0" err="1" smtClean="0"/>
              <a:t>MetOpA</a:t>
            </a:r>
            <a:r>
              <a:rPr lang="en-US" sz="3600" dirty="0" smtClean="0"/>
              <a:t> IASI Long Term Trends</a:t>
            </a:r>
          </a:p>
          <a:p>
            <a:r>
              <a:rPr lang="en-US" sz="2600" dirty="0" smtClean="0"/>
              <a:t>(SNOs from June 2007 – May 2016; Collect 6)</a:t>
            </a:r>
            <a:endParaRPr lang="en-US" sz="3500" dirty="0"/>
          </a:p>
        </p:txBody>
      </p:sp>
      <p:sp>
        <p:nvSpPr>
          <p:cNvPr id="28" name="Text Box 2"/>
          <p:cNvSpPr txBox="1">
            <a:spLocks noChangeArrowheads="1"/>
          </p:cNvSpPr>
          <p:nvPr/>
        </p:nvSpPr>
        <p:spPr bwMode="auto">
          <a:xfrm>
            <a:off x="818440" y="2609913"/>
            <a:ext cx="78176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TIME </a:t>
            </a:r>
            <a:r>
              <a:rPr lang="en-US" sz="1100" dirty="0" smtClean="0">
                <a:latin typeface="Calibri"/>
                <a:ea typeface="Calibri"/>
                <a:cs typeface="Times New Roman"/>
                <a:sym typeface="Wingdings" pitchFamily="2" charset="2"/>
              </a:rPr>
              <a:t></a:t>
            </a:r>
            <a:endParaRPr lang="en-US" sz="1100" dirty="0">
              <a:effectLst/>
              <a:latin typeface="Calibri"/>
              <a:ea typeface="Calibri"/>
              <a:cs typeface="Times New Roman"/>
            </a:endParaRPr>
          </a:p>
        </p:txBody>
      </p:sp>
      <p:sp>
        <p:nvSpPr>
          <p:cNvPr id="29" name="Text Box 2"/>
          <p:cNvSpPr txBox="1">
            <a:spLocks noChangeArrowheads="1"/>
          </p:cNvSpPr>
          <p:nvPr/>
        </p:nvSpPr>
        <p:spPr bwMode="auto">
          <a:xfrm>
            <a:off x="66320" y="2609913"/>
            <a:ext cx="69568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Jun 2007</a:t>
            </a:r>
            <a:endParaRPr lang="en-US" sz="1100" dirty="0">
              <a:effectLst/>
              <a:latin typeface="Calibri"/>
              <a:ea typeface="Calibri"/>
              <a:cs typeface="Times New Roman"/>
            </a:endParaRPr>
          </a:p>
        </p:txBody>
      </p:sp>
      <p:sp>
        <p:nvSpPr>
          <p:cNvPr id="30" name="Text Box 2"/>
          <p:cNvSpPr txBox="1">
            <a:spLocks noChangeArrowheads="1"/>
          </p:cNvSpPr>
          <p:nvPr/>
        </p:nvSpPr>
        <p:spPr bwMode="auto">
          <a:xfrm>
            <a:off x="1447800" y="2609913"/>
            <a:ext cx="7620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May 2016</a:t>
            </a:r>
            <a:endParaRPr lang="en-US" sz="1100" dirty="0">
              <a:effectLst/>
              <a:latin typeface="Calibri"/>
              <a:ea typeface="Calibri"/>
              <a:cs typeface="Times New Roman"/>
            </a:endParaRPr>
          </a:p>
        </p:txBody>
      </p:sp>
      <p:sp>
        <p:nvSpPr>
          <p:cNvPr id="31" name="Text Box 2"/>
          <p:cNvSpPr txBox="1">
            <a:spLocks noChangeArrowheads="1"/>
          </p:cNvSpPr>
          <p:nvPr/>
        </p:nvSpPr>
        <p:spPr bwMode="auto">
          <a:xfrm>
            <a:off x="1552392" y="2133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20</a:t>
            </a:r>
          </a:p>
        </p:txBody>
      </p:sp>
      <p:sp>
        <p:nvSpPr>
          <p:cNvPr id="32" name="Text Box 2"/>
          <p:cNvSpPr txBox="1">
            <a:spLocks noChangeArrowheads="1"/>
          </p:cNvSpPr>
          <p:nvPr/>
        </p:nvSpPr>
        <p:spPr bwMode="auto">
          <a:xfrm>
            <a:off x="3301466" y="213614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22</a:t>
            </a:r>
          </a:p>
        </p:txBody>
      </p:sp>
      <p:sp>
        <p:nvSpPr>
          <p:cNvPr id="33" name="Text Box 2"/>
          <p:cNvSpPr txBox="1">
            <a:spLocks noChangeArrowheads="1"/>
          </p:cNvSpPr>
          <p:nvPr/>
        </p:nvSpPr>
        <p:spPr bwMode="auto">
          <a:xfrm>
            <a:off x="5070576" y="2134235"/>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23</a:t>
            </a:r>
          </a:p>
        </p:txBody>
      </p:sp>
      <p:sp>
        <p:nvSpPr>
          <p:cNvPr id="34" name="Text Box 2"/>
          <p:cNvSpPr txBox="1">
            <a:spLocks noChangeArrowheads="1"/>
          </p:cNvSpPr>
          <p:nvPr/>
        </p:nvSpPr>
        <p:spPr bwMode="auto">
          <a:xfrm>
            <a:off x="6849528" y="2134306"/>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24</a:t>
            </a:r>
          </a:p>
        </p:txBody>
      </p:sp>
      <p:sp>
        <p:nvSpPr>
          <p:cNvPr id="35" name="Text Box 2"/>
          <p:cNvSpPr txBox="1">
            <a:spLocks noChangeArrowheads="1"/>
          </p:cNvSpPr>
          <p:nvPr/>
        </p:nvSpPr>
        <p:spPr bwMode="auto">
          <a:xfrm>
            <a:off x="8678328" y="2134306"/>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effectLst/>
                <a:latin typeface="Calibri"/>
                <a:ea typeface="Calibri"/>
                <a:cs typeface="Times New Roman"/>
              </a:rPr>
              <a:t>25</a:t>
            </a:r>
            <a:endParaRPr lang="en-US" sz="1100" dirty="0">
              <a:effectLst/>
              <a:latin typeface="Calibri"/>
              <a:ea typeface="Calibri"/>
              <a:cs typeface="Times New Roman"/>
            </a:endParaRPr>
          </a:p>
        </p:txBody>
      </p:sp>
      <p:sp>
        <p:nvSpPr>
          <p:cNvPr id="36" name="Text Box 2"/>
          <p:cNvSpPr txBox="1">
            <a:spLocks noChangeArrowheads="1"/>
          </p:cNvSpPr>
          <p:nvPr/>
        </p:nvSpPr>
        <p:spPr bwMode="auto">
          <a:xfrm>
            <a:off x="1576204" y="379819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27</a:t>
            </a:r>
          </a:p>
        </p:txBody>
      </p:sp>
      <p:sp>
        <p:nvSpPr>
          <p:cNvPr id="37" name="Text Box 2"/>
          <p:cNvSpPr txBox="1">
            <a:spLocks noChangeArrowheads="1"/>
          </p:cNvSpPr>
          <p:nvPr/>
        </p:nvSpPr>
        <p:spPr bwMode="auto">
          <a:xfrm>
            <a:off x="3306228" y="379819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28</a:t>
            </a:r>
          </a:p>
        </p:txBody>
      </p:sp>
      <p:sp>
        <p:nvSpPr>
          <p:cNvPr id="38" name="Text Box 2"/>
          <p:cNvSpPr txBox="1">
            <a:spLocks noChangeArrowheads="1"/>
          </p:cNvSpPr>
          <p:nvPr/>
        </p:nvSpPr>
        <p:spPr bwMode="auto">
          <a:xfrm>
            <a:off x="5058828" y="3795374"/>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29</a:t>
            </a:r>
          </a:p>
        </p:txBody>
      </p:sp>
      <p:sp>
        <p:nvSpPr>
          <p:cNvPr id="39" name="Text Box 2"/>
          <p:cNvSpPr txBox="1">
            <a:spLocks noChangeArrowheads="1"/>
          </p:cNvSpPr>
          <p:nvPr/>
        </p:nvSpPr>
        <p:spPr bwMode="auto">
          <a:xfrm>
            <a:off x="6849528" y="4006215"/>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30</a:t>
            </a:r>
          </a:p>
        </p:txBody>
      </p:sp>
      <p:sp>
        <p:nvSpPr>
          <p:cNvPr id="40" name="Text Box 2"/>
          <p:cNvSpPr txBox="1">
            <a:spLocks noChangeArrowheads="1"/>
          </p:cNvSpPr>
          <p:nvPr/>
        </p:nvSpPr>
        <p:spPr bwMode="auto">
          <a:xfrm>
            <a:off x="8716428" y="3796853"/>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31</a:t>
            </a:r>
          </a:p>
        </p:txBody>
      </p:sp>
      <p:sp>
        <p:nvSpPr>
          <p:cNvPr id="41" name="Text Box 2"/>
          <p:cNvSpPr txBox="1">
            <a:spLocks noChangeArrowheads="1"/>
          </p:cNvSpPr>
          <p:nvPr/>
        </p:nvSpPr>
        <p:spPr bwMode="auto">
          <a:xfrm>
            <a:off x="1538104" y="5566907"/>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32</a:t>
            </a:r>
          </a:p>
        </p:txBody>
      </p:sp>
      <p:sp>
        <p:nvSpPr>
          <p:cNvPr id="42" name="Text Box 2"/>
          <p:cNvSpPr txBox="1">
            <a:spLocks noChangeArrowheads="1"/>
          </p:cNvSpPr>
          <p:nvPr/>
        </p:nvSpPr>
        <p:spPr bwMode="auto">
          <a:xfrm>
            <a:off x="32681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33</a:t>
            </a:r>
          </a:p>
        </p:txBody>
      </p:sp>
      <p:sp>
        <p:nvSpPr>
          <p:cNvPr id="43" name="Text Box 2"/>
          <p:cNvSpPr txBox="1">
            <a:spLocks noChangeArrowheads="1"/>
          </p:cNvSpPr>
          <p:nvPr/>
        </p:nvSpPr>
        <p:spPr bwMode="auto">
          <a:xfrm>
            <a:off x="50588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34</a:t>
            </a:r>
          </a:p>
        </p:txBody>
      </p:sp>
      <p:sp>
        <p:nvSpPr>
          <p:cNvPr id="44" name="Text Box 2"/>
          <p:cNvSpPr txBox="1">
            <a:spLocks noChangeArrowheads="1"/>
          </p:cNvSpPr>
          <p:nvPr/>
        </p:nvSpPr>
        <p:spPr bwMode="auto">
          <a:xfrm>
            <a:off x="68495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35</a:t>
            </a:r>
          </a:p>
        </p:txBody>
      </p:sp>
      <p:sp>
        <p:nvSpPr>
          <p:cNvPr id="45" name="Text Box 2"/>
          <p:cNvSpPr txBox="1">
            <a:spLocks noChangeArrowheads="1"/>
          </p:cNvSpPr>
          <p:nvPr/>
        </p:nvSpPr>
        <p:spPr bwMode="auto">
          <a:xfrm>
            <a:off x="8678328" y="5562600"/>
            <a:ext cx="3429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36</a:t>
            </a:r>
          </a:p>
        </p:txBody>
      </p:sp>
      <p:sp>
        <p:nvSpPr>
          <p:cNvPr id="2" name="Slide Number Placeholder 1"/>
          <p:cNvSpPr>
            <a:spLocks noGrp="1"/>
          </p:cNvSpPr>
          <p:nvPr>
            <p:ph type="sldNum" sz="quarter" idx="12"/>
          </p:nvPr>
        </p:nvSpPr>
        <p:spPr/>
        <p:txBody>
          <a:bodyPr/>
          <a:lstStyle/>
          <a:p>
            <a:fld id="{D33E6D79-6277-4294-835C-2D5F86AB2E9B}" type="slidenum">
              <a:rPr lang="en-US" smtClean="0"/>
              <a:pPr/>
              <a:t>7</a:t>
            </a:fld>
            <a:endParaRPr lang="en-US" dirty="0"/>
          </a:p>
        </p:txBody>
      </p:sp>
      <p:sp>
        <p:nvSpPr>
          <p:cNvPr id="46" name="TextBox 45"/>
          <p:cNvSpPr txBox="1"/>
          <p:nvPr/>
        </p:nvSpPr>
        <p:spPr>
          <a:xfrm>
            <a:off x="2286000" y="914400"/>
            <a:ext cx="4347409" cy="369332"/>
          </a:xfrm>
          <a:prstGeom prst="rect">
            <a:avLst/>
          </a:prstGeom>
          <a:noFill/>
        </p:spPr>
        <p:txBody>
          <a:bodyPr wrap="none" rtlCol="0">
            <a:spAutoFit/>
          </a:bodyPr>
          <a:lstStyle/>
          <a:p>
            <a:r>
              <a:rPr lang="en-US" b="1" dirty="0" smtClean="0">
                <a:solidFill>
                  <a:srgbClr val="0070C0"/>
                </a:solidFill>
              </a:rPr>
              <a:t>Long term trends very small except band 30</a:t>
            </a:r>
            <a:endParaRPr lang="en-US" b="1" dirty="0">
              <a:solidFill>
                <a:srgbClr val="0070C0"/>
              </a:solidFill>
            </a:endParaRPr>
          </a:p>
        </p:txBody>
      </p:sp>
      <p:sp>
        <p:nvSpPr>
          <p:cNvPr id="51" name="Text Box 2"/>
          <p:cNvSpPr txBox="1">
            <a:spLocks noChangeArrowheads="1"/>
          </p:cNvSpPr>
          <p:nvPr/>
        </p:nvSpPr>
        <p:spPr bwMode="auto">
          <a:xfrm rot="16200000">
            <a:off x="-445928" y="1859184"/>
            <a:ext cx="1152843"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effectLst/>
                <a:latin typeface="Calibri"/>
                <a:ea typeface="Calibri"/>
                <a:cs typeface="Times New Roman"/>
              </a:rPr>
              <a:t>MODIS – IASI (K)</a:t>
            </a:r>
            <a:endParaRPr lang="en-US" sz="1100" dirty="0">
              <a:effectLst/>
              <a:latin typeface="Calibri"/>
              <a:ea typeface="Calibri"/>
              <a:cs typeface="Times New Roman"/>
            </a:endParaRPr>
          </a:p>
        </p:txBody>
      </p:sp>
      <p:sp>
        <p:nvSpPr>
          <p:cNvPr id="63" name="Text Box 2"/>
          <p:cNvSpPr txBox="1">
            <a:spLocks noChangeArrowheads="1"/>
          </p:cNvSpPr>
          <p:nvPr/>
        </p:nvSpPr>
        <p:spPr bwMode="auto">
          <a:xfrm>
            <a:off x="-8472" y="1238313"/>
            <a:ext cx="381001"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1.5</a:t>
            </a:r>
            <a:endParaRPr lang="en-US" sz="1100" dirty="0">
              <a:effectLst/>
              <a:latin typeface="Calibri"/>
              <a:ea typeface="Calibri"/>
              <a:cs typeface="Times New Roman"/>
            </a:endParaRPr>
          </a:p>
        </p:txBody>
      </p:sp>
      <p:sp>
        <p:nvSpPr>
          <p:cNvPr id="64" name="Text Box 2"/>
          <p:cNvSpPr txBox="1">
            <a:spLocks noChangeArrowheads="1"/>
          </p:cNvSpPr>
          <p:nvPr/>
        </p:nvSpPr>
        <p:spPr bwMode="auto">
          <a:xfrm>
            <a:off x="-53624" y="2434937"/>
            <a:ext cx="533400" cy="2609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smtClean="0">
                <a:latin typeface="Calibri"/>
                <a:ea typeface="Calibri"/>
                <a:cs typeface="Times New Roman"/>
              </a:rPr>
              <a:t>-3.2</a:t>
            </a:r>
            <a:endParaRPr lang="en-US" sz="1100" dirty="0">
              <a:effectLst/>
              <a:latin typeface="Calibri"/>
              <a:ea typeface="Calibri"/>
              <a:cs typeface="Times New Roman"/>
            </a:endParaRPr>
          </a:p>
        </p:txBody>
      </p:sp>
      <p:sp>
        <p:nvSpPr>
          <p:cNvPr id="65" name="TextBox 64"/>
          <p:cNvSpPr txBox="1"/>
          <p:nvPr/>
        </p:nvSpPr>
        <p:spPr>
          <a:xfrm>
            <a:off x="6137931" y="3593068"/>
            <a:ext cx="720069" cy="369332"/>
          </a:xfrm>
          <a:prstGeom prst="rect">
            <a:avLst/>
          </a:prstGeom>
          <a:noFill/>
        </p:spPr>
        <p:txBody>
          <a:bodyPr wrap="none" rtlCol="0">
            <a:spAutoFit/>
          </a:bodyPr>
          <a:lstStyle/>
          <a:p>
            <a:r>
              <a:rPr lang="en-US" dirty="0" smtClean="0"/>
              <a:t>-0.3 K</a:t>
            </a:r>
            <a:endParaRPr lang="en-US" dirty="0"/>
          </a:p>
        </p:txBody>
      </p:sp>
    </p:spTree>
    <p:extLst>
      <p:ext uri="{BB962C8B-B14F-4D97-AF65-F5344CB8AC3E}">
        <p14:creationId xmlns:p14="http://schemas.microsoft.com/office/powerpoint/2010/main" val="4116374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342900"/>
            <a:ext cx="8662987"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62DE98-68F6-40AB-82A0-381C7267AAEC}" type="slidenum">
              <a:rPr lang="en-US" smtClean="0"/>
              <a:pPr/>
              <a:t>8</a:t>
            </a:fld>
            <a:endParaRPr lang="en-US"/>
          </a:p>
        </p:txBody>
      </p:sp>
      <p:sp>
        <p:nvSpPr>
          <p:cNvPr id="4" name="TextBox 3"/>
          <p:cNvSpPr txBox="1"/>
          <p:nvPr/>
        </p:nvSpPr>
        <p:spPr>
          <a:xfrm>
            <a:off x="19547" y="6611779"/>
            <a:ext cx="1366080" cy="246221"/>
          </a:xfrm>
          <a:prstGeom prst="rect">
            <a:avLst/>
          </a:prstGeom>
          <a:noFill/>
        </p:spPr>
        <p:txBody>
          <a:bodyPr wrap="none" rtlCol="0">
            <a:spAutoFit/>
          </a:bodyPr>
          <a:lstStyle/>
          <a:p>
            <a:r>
              <a:rPr lang="en-US" sz="1000" dirty="0" smtClean="0"/>
              <a:t>From </a:t>
            </a:r>
            <a:r>
              <a:rPr lang="en-US" sz="1000" dirty="0" smtClean="0"/>
              <a:t>Simon Hook, JPL</a:t>
            </a:r>
            <a:endParaRPr lang="en-US" sz="1000" dirty="0"/>
          </a:p>
        </p:txBody>
      </p:sp>
    </p:spTree>
    <p:extLst>
      <p:ext uri="{BB962C8B-B14F-4D97-AF65-F5344CB8AC3E}">
        <p14:creationId xmlns:p14="http://schemas.microsoft.com/office/powerpoint/2010/main" val="177388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smtClean="0"/>
              <a:t>PVLWIR Crosstalk Impact in Wisconsin’s</a:t>
            </a:r>
            <a:br>
              <a:rPr lang="en-US" dirty="0" smtClean="0"/>
            </a:br>
            <a:r>
              <a:rPr lang="en-US" dirty="0" smtClean="0"/>
              <a:t>Terra MODIS L2 Products</a:t>
            </a:r>
            <a:endParaRPr lang="en-US" dirty="0"/>
          </a:p>
        </p:txBody>
      </p:sp>
      <p:sp>
        <p:nvSpPr>
          <p:cNvPr id="3" name="Content Placeholder 2"/>
          <p:cNvSpPr>
            <a:spLocks noGrp="1"/>
          </p:cNvSpPr>
          <p:nvPr>
            <p:ph idx="1"/>
          </p:nvPr>
        </p:nvSpPr>
        <p:spPr>
          <a:xfrm>
            <a:off x="381000" y="1524000"/>
            <a:ext cx="8458200" cy="4876800"/>
          </a:xfrm>
          <a:solidFill>
            <a:schemeClr val="bg2">
              <a:lumMod val="90000"/>
            </a:schemeClr>
          </a:solidFill>
          <a:ln>
            <a:solidFill>
              <a:schemeClr val="tx1"/>
            </a:solidFill>
          </a:ln>
        </p:spPr>
        <p:txBody>
          <a:bodyPr>
            <a:normAutofit fontScale="77500" lnSpcReduction="20000"/>
          </a:bodyPr>
          <a:lstStyle/>
          <a:p>
            <a:r>
              <a:rPr lang="en-US" dirty="0" smtClean="0"/>
              <a:t>Cloud Mask (MOD35)</a:t>
            </a:r>
          </a:p>
          <a:p>
            <a:pPr lvl="1"/>
            <a:r>
              <a:rPr lang="en-US" dirty="0" smtClean="0"/>
              <a:t>B29-B31 BTD ice cloud test, ocean</a:t>
            </a:r>
          </a:p>
          <a:p>
            <a:pPr lvl="1"/>
            <a:r>
              <a:rPr lang="en-US" dirty="0" smtClean="0"/>
              <a:t>B27-B31 BTD nighttime polar cloud test</a:t>
            </a:r>
          </a:p>
          <a:p>
            <a:pPr lvl="1"/>
            <a:r>
              <a:rPr lang="en-US" dirty="0" smtClean="0"/>
              <a:t>B27 BT threshold high opaque cloud test</a:t>
            </a:r>
          </a:p>
          <a:p>
            <a:pPr lvl="1"/>
            <a:r>
              <a:rPr lang="en-US" dirty="0" smtClean="0"/>
              <a:t>B29-B28 BTD opaque cloud test, night ocean</a:t>
            </a:r>
          </a:p>
          <a:p>
            <a:r>
              <a:rPr lang="en-US" dirty="0" smtClean="0">
                <a:solidFill>
                  <a:schemeClr val="bg1">
                    <a:lumMod val="50000"/>
                  </a:schemeClr>
                </a:solidFill>
              </a:rPr>
              <a:t>Integrated Water Vapor (MOD07)</a:t>
            </a:r>
          </a:p>
          <a:p>
            <a:pPr lvl="1"/>
            <a:r>
              <a:rPr lang="en-US" dirty="0" smtClean="0">
                <a:solidFill>
                  <a:schemeClr val="bg1">
                    <a:lumMod val="50000"/>
                  </a:schemeClr>
                </a:solidFill>
              </a:rPr>
              <a:t>B27-29 contribution to moisture, B30 to ozone</a:t>
            </a:r>
          </a:p>
          <a:p>
            <a:pPr lvl="1"/>
            <a:r>
              <a:rPr lang="en-US" dirty="0" smtClean="0">
                <a:solidFill>
                  <a:schemeClr val="bg1">
                    <a:lumMod val="50000"/>
                  </a:schemeClr>
                </a:solidFill>
              </a:rPr>
              <a:t>False cloud in </a:t>
            </a:r>
            <a:r>
              <a:rPr lang="en-US" dirty="0">
                <a:solidFill>
                  <a:schemeClr val="bg1">
                    <a:lumMod val="50000"/>
                  </a:schemeClr>
                </a:solidFill>
              </a:rPr>
              <a:t>C</a:t>
            </a:r>
            <a:r>
              <a:rPr lang="en-US" dirty="0" smtClean="0">
                <a:solidFill>
                  <a:schemeClr val="bg1">
                    <a:lumMod val="50000"/>
                  </a:schemeClr>
                </a:solidFill>
              </a:rPr>
              <a:t>loud </a:t>
            </a:r>
            <a:r>
              <a:rPr lang="en-US" dirty="0">
                <a:solidFill>
                  <a:schemeClr val="bg1">
                    <a:lumMod val="50000"/>
                  </a:schemeClr>
                </a:solidFill>
              </a:rPr>
              <a:t>M</a:t>
            </a:r>
            <a:r>
              <a:rPr lang="en-US" dirty="0" smtClean="0">
                <a:solidFill>
                  <a:schemeClr val="bg1">
                    <a:lumMod val="50000"/>
                  </a:schemeClr>
                </a:solidFill>
              </a:rPr>
              <a:t>ask reduces number of retrievals</a:t>
            </a:r>
          </a:p>
          <a:p>
            <a:r>
              <a:rPr lang="en-US" dirty="0" smtClean="0">
                <a:solidFill>
                  <a:schemeClr val="bg1">
                    <a:lumMod val="50000"/>
                  </a:schemeClr>
                </a:solidFill>
              </a:rPr>
              <a:t>Cloud Top Properties (MOD06)</a:t>
            </a:r>
          </a:p>
          <a:p>
            <a:pPr lvl="1"/>
            <a:r>
              <a:rPr lang="en-US" dirty="0" smtClean="0">
                <a:solidFill>
                  <a:schemeClr val="bg1">
                    <a:lumMod val="50000"/>
                  </a:schemeClr>
                </a:solidFill>
              </a:rPr>
              <a:t>B29-B31 BTD contribution to Cloud </a:t>
            </a:r>
            <a:r>
              <a:rPr lang="en-US" dirty="0">
                <a:solidFill>
                  <a:schemeClr val="bg1">
                    <a:lumMod val="50000"/>
                  </a:schemeClr>
                </a:solidFill>
              </a:rPr>
              <a:t>P</a:t>
            </a:r>
            <a:r>
              <a:rPr lang="en-US" dirty="0" smtClean="0">
                <a:solidFill>
                  <a:schemeClr val="bg1">
                    <a:lumMod val="50000"/>
                  </a:schemeClr>
                </a:solidFill>
              </a:rPr>
              <a:t>article </a:t>
            </a:r>
            <a:r>
              <a:rPr lang="en-US" dirty="0">
                <a:solidFill>
                  <a:schemeClr val="bg1">
                    <a:lumMod val="50000"/>
                  </a:schemeClr>
                </a:solidFill>
              </a:rPr>
              <a:t>P</a:t>
            </a:r>
            <a:r>
              <a:rPr lang="en-US" dirty="0" smtClean="0">
                <a:solidFill>
                  <a:schemeClr val="bg1">
                    <a:lumMod val="50000"/>
                  </a:schemeClr>
                </a:solidFill>
              </a:rPr>
              <a:t>hase retrieval (1- and 5-km)</a:t>
            </a:r>
          </a:p>
          <a:p>
            <a:pPr lvl="1"/>
            <a:r>
              <a:rPr lang="en-US" dirty="0" smtClean="0">
                <a:solidFill>
                  <a:schemeClr val="bg1">
                    <a:lumMod val="50000"/>
                  </a:schemeClr>
                </a:solidFill>
              </a:rPr>
              <a:t>B28-B31 BTD contribution to Cloud </a:t>
            </a:r>
            <a:r>
              <a:rPr lang="en-US" dirty="0">
                <a:solidFill>
                  <a:schemeClr val="bg1">
                    <a:lumMod val="50000"/>
                  </a:schemeClr>
                </a:solidFill>
              </a:rPr>
              <a:t>P</a:t>
            </a:r>
            <a:r>
              <a:rPr lang="en-US" dirty="0" smtClean="0">
                <a:solidFill>
                  <a:schemeClr val="bg1">
                    <a:lumMod val="50000"/>
                  </a:schemeClr>
                </a:solidFill>
              </a:rPr>
              <a:t>article </a:t>
            </a:r>
            <a:r>
              <a:rPr lang="en-US" dirty="0">
                <a:solidFill>
                  <a:schemeClr val="bg1">
                    <a:lumMod val="50000"/>
                  </a:schemeClr>
                </a:solidFill>
              </a:rPr>
              <a:t>P</a:t>
            </a:r>
            <a:r>
              <a:rPr lang="en-US" dirty="0" smtClean="0">
                <a:solidFill>
                  <a:schemeClr val="bg1">
                    <a:lumMod val="50000"/>
                  </a:schemeClr>
                </a:solidFill>
              </a:rPr>
              <a:t>hase retrieval (1-km</a:t>
            </a:r>
            <a:r>
              <a:rPr lang="en-US" dirty="0">
                <a:solidFill>
                  <a:schemeClr val="bg1">
                    <a:lumMod val="50000"/>
                  </a:schemeClr>
                </a:solidFill>
              </a:rPr>
              <a:t>)</a:t>
            </a:r>
            <a:endParaRPr lang="en-US" dirty="0" smtClean="0">
              <a:solidFill>
                <a:schemeClr val="bg1">
                  <a:lumMod val="50000"/>
                </a:schemeClr>
              </a:solidFill>
            </a:endParaRPr>
          </a:p>
          <a:p>
            <a:pPr lvl="1"/>
            <a:r>
              <a:rPr lang="en-US" dirty="0" smtClean="0">
                <a:solidFill>
                  <a:schemeClr val="bg1">
                    <a:lumMod val="50000"/>
                  </a:schemeClr>
                </a:solidFill>
              </a:rPr>
              <a:t>False cloud in Cloud </a:t>
            </a:r>
            <a:r>
              <a:rPr lang="en-US" dirty="0">
                <a:solidFill>
                  <a:schemeClr val="bg1">
                    <a:lumMod val="50000"/>
                  </a:schemeClr>
                </a:solidFill>
              </a:rPr>
              <a:t>M</a:t>
            </a:r>
            <a:r>
              <a:rPr lang="en-US" dirty="0" smtClean="0">
                <a:solidFill>
                  <a:schemeClr val="bg1">
                    <a:lumMod val="50000"/>
                  </a:schemeClr>
                </a:solidFill>
              </a:rPr>
              <a:t>ask causes false Cloud Top Pressure retrieval</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B074CAC-3D45-4409-950D-2F44BFE7B5D8}" type="slidenum">
              <a:rPr lang="en-US" smtClean="0"/>
              <a:t>9</a:t>
            </a:fld>
            <a:endParaRPr lang="en-US"/>
          </a:p>
        </p:txBody>
      </p:sp>
    </p:spTree>
    <p:extLst>
      <p:ext uri="{BB962C8B-B14F-4D97-AF65-F5344CB8AC3E}">
        <p14:creationId xmlns:p14="http://schemas.microsoft.com/office/powerpoint/2010/main" val="4098227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23108</TotalTime>
  <Words>1636</Words>
  <Application>Microsoft Office PowerPoint</Application>
  <PresentationFormat>On-screen Show (4:3)</PresentationFormat>
  <Paragraphs>337</Paragraphs>
  <Slides>32</Slides>
  <Notes>11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Document</vt:lpstr>
      <vt:lpstr>Impact of Terra MODIS PVLWIR Crosstalk on L1 and L2 Products  Chris Moeller, Richard Frey, Eva Borbas, Bryan Baum, Paul Menzel, Steve Ackerman: CIMSS, Univ. Wisconsin - Madison Steve Platnick (and others): GSFC Jack Xiong, Truman Wilson (and others): MCST</vt:lpstr>
      <vt:lpstr>Terra MODIS PVLWIR Crosstalk</vt:lpstr>
      <vt:lpstr>PowerPoint Presentation</vt:lpstr>
      <vt:lpstr>Earliest Evidence: Terra MODIS (PFM) Pre-launch Testing</vt:lpstr>
      <vt:lpstr>PowerPoint Presentation</vt:lpstr>
      <vt:lpstr>PowerPoint Presentation</vt:lpstr>
      <vt:lpstr>PowerPoint Presentation</vt:lpstr>
      <vt:lpstr>PowerPoint Presentation</vt:lpstr>
      <vt:lpstr>PVLWIR Crosstalk Impact in Wisconsin’s Terra MODIS L2 Products</vt:lpstr>
      <vt:lpstr>PowerPoint Presentation</vt:lpstr>
      <vt:lpstr>PowerPoint Presentation</vt:lpstr>
      <vt:lpstr>PowerPoint Presentation</vt:lpstr>
      <vt:lpstr>PowerPoint Presentation</vt:lpstr>
      <vt:lpstr>PowerPoint Presentation</vt:lpstr>
      <vt:lpstr>PowerPoint Presentation</vt:lpstr>
      <vt:lpstr>PVLWIR Crosstalk Impact in Wisconsin’s Terra MODIS L2 Products</vt:lpstr>
      <vt:lpstr>Time series of the Aqua MYD07 high, middle and low layer monthly mean integrated water vapor (IWV)</vt:lpstr>
      <vt:lpstr>Time series of the Terra MOD07 high, middle and low layer monthly mean integrated water vapor (IWV)</vt:lpstr>
      <vt:lpstr>PVLWIR Crosstalk Impact in Wisconsin’s Terra MODIS L2 Products</vt:lpstr>
      <vt:lpstr>PowerPoint Presentation</vt:lpstr>
      <vt:lpstr>PowerPoint Presentation</vt:lpstr>
      <vt:lpstr>Summary of Impact on Terra MODIS L2</vt:lpstr>
      <vt:lpstr>Ongoing Mitigation Efforts</vt:lpstr>
      <vt:lpstr>PowerPoint Presentation</vt:lpstr>
      <vt:lpstr>PowerPoint Presentation</vt:lpstr>
      <vt:lpstr>PowerPoint Presentation</vt:lpstr>
      <vt:lpstr>PowerPoint Presentation</vt:lpstr>
      <vt:lpstr>Path Forward</vt:lpstr>
      <vt:lpstr>Summary</vt:lpstr>
      <vt:lpstr>Backup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Terra/MODIS PVLWIR cross talk on L1 and L2 Products</dc:title>
  <dc:creator>Chris Moeller</dc:creator>
  <cp:lastModifiedBy>Chris Moeller</cp:lastModifiedBy>
  <cp:revision>149</cp:revision>
  <dcterms:created xsi:type="dcterms:W3CDTF">2016-05-18T14:53:42Z</dcterms:created>
  <dcterms:modified xsi:type="dcterms:W3CDTF">2016-06-07T11:01:18Z</dcterms:modified>
</cp:coreProperties>
</file>