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5" r:id="rId2"/>
    <p:sldId id="339" r:id="rId3"/>
    <p:sldId id="340" r:id="rId4"/>
    <p:sldId id="338" r:id="rId5"/>
    <p:sldId id="345" r:id="rId6"/>
    <p:sldId id="336" r:id="rId7"/>
    <p:sldId id="343" r:id="rId8"/>
    <p:sldId id="344" r:id="rId9"/>
    <p:sldId id="330" r:id="rId10"/>
    <p:sldId id="341" r:id="rId11"/>
    <p:sldId id="342" r:id="rId12"/>
    <p:sldId id="349" r:id="rId13"/>
    <p:sldId id="347" r:id="rId14"/>
    <p:sldId id="34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Chi" initials="CC" lastIdx="1" clrIdx="0">
    <p:extLst/>
  </p:cmAuthor>
  <p:cmAuthor id="2" name="Chen, Chi" initials="CC [2]" lastIdx="1" clrIdx="1">
    <p:extLst/>
  </p:cmAuthor>
  <p:cmAuthor id="3" name="Chen, Chi" initials="CC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ACC"/>
    <a:srgbClr val="29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8" autoAdjust="0"/>
    <p:restoredTop sz="88174" autoAdjust="0"/>
  </p:normalViewPr>
  <p:slideViewPr>
    <p:cSldViewPr snapToGrid="0" snapToObjects="1">
      <p:cViewPr varScale="1">
        <p:scale>
          <a:sx n="77" d="100"/>
          <a:sy n="77" d="100"/>
        </p:scale>
        <p:origin x="70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48DC8-8638-B546-BDB6-FA11DE66F65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D814B-4ECC-1B47-986F-EC3D6848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CBD7-F8B9-D54E-A03C-82D600CF5A9C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83424-4DC0-2447-B596-7F94532FB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14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 This is the result of a net loss in the tropics being outweighed by a net gain elsewhere on the planet. At the same time, global bare ground cover has decreased by 1.16 million square kilometers (about 500,000 square miles) or some 3 percent, most notably in agricultural regions in Asia.</a:t>
            </a:r>
            <a:endParaRPr lang="en-US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5250" y="922338"/>
            <a:ext cx="421481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83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5250" y="922338"/>
            <a:ext cx="421481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808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5250" y="922338"/>
            <a:ext cx="421481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07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3424-4DC0-2447-B596-7F94532FB2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54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29EAB-0136-4842-A947-4F9037DA17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86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A1A8-5159-9343-A934-2FB1609000C1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8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4499-2086-BB41-91EB-07385B657DBB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9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7AAA-CE54-AE43-867A-AD96C142E031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7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810F-0E09-724F-BED2-32D0245FB472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2910-5FDA-F445-B9E6-86AA85EBB15F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4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1A9E-3C9A-B543-9F72-D59D8DEA2838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BD98-BFD3-1847-B3F4-F3AD0FCBDADC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5E93-30A9-394C-A589-E387155DADB7}" type="datetime1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B83C-B287-EC40-B78E-FFA3E5B44918}" type="datetime1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3FF30-6247-F447-B267-C215AAF7B0C9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1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7AB8-37EF-B24D-B043-12A5A90E5186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CC80D-54B2-8A4F-8796-D45FB45A7E93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000000"/>
                </a:solidFill>
              </a:defRPr>
            </a:lvl1pPr>
          </a:lstStyle>
          <a:p>
            <a:fld id="{C0137D2A-484A-FE43-821F-C39C504DA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arth-syst-sci-data-discuss.net/essd-2017-25/" TargetMode="External"/><Relationship Id="rId5" Type="http://schemas.openxmlformats.org/officeDocument/2006/relationships/hyperlink" Target="https://doi:10.1080/02723646.2018.1440827" TargetMode="External"/><Relationship Id="rId4" Type="http://schemas.openxmlformats.org/officeDocument/2006/relationships/hyperlink" Target="https://doi:10.3390/rs1004055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8126" y="6457950"/>
            <a:ext cx="2133600" cy="365125"/>
          </a:xfrm>
        </p:spPr>
        <p:txBody>
          <a:bodyPr/>
          <a:lstStyle/>
          <a:p>
            <a:fld id="{C0137D2A-484A-FE43-821F-C39C504DA1E2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116823"/>
            <a:ext cx="4727643" cy="6013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MODIS SR Product suite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 smtClean="0">
                <a:solidFill>
                  <a:srgbClr val="0000FF"/>
                </a:solidFill>
              </a:rPr>
              <a:t>Collection </a:t>
            </a:r>
            <a:r>
              <a:rPr lang="en-US" sz="2900" dirty="0">
                <a:solidFill>
                  <a:srgbClr val="0000FF"/>
                </a:solidFill>
              </a:rPr>
              <a:t>6: 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(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Released 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in 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2015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700" dirty="0" smtClean="0">
                <a:cs typeface="Cambria"/>
              </a:rPr>
              <a:t>Bands </a:t>
            </a:r>
            <a:r>
              <a:rPr lang="en-US" sz="2700" dirty="0">
                <a:cs typeface="Cambria"/>
              </a:rPr>
              <a:t>1 through 7</a:t>
            </a:r>
          </a:p>
          <a:p>
            <a:pPr marL="0" indent="0">
              <a:buNone/>
            </a:pPr>
            <a:r>
              <a:rPr lang="en-US" sz="2700" dirty="0">
                <a:cs typeface="Cambria"/>
              </a:rPr>
              <a:t>250m, 500m</a:t>
            </a:r>
            <a:r>
              <a:rPr lang="en-US" sz="2700" dirty="0" smtClean="0">
                <a:cs typeface="Cambria"/>
              </a:rPr>
              <a:t>, 0.05 deg.</a:t>
            </a:r>
            <a:endParaRPr lang="en-US" sz="2700" dirty="0">
              <a:cs typeface="Cambria"/>
            </a:endParaRPr>
          </a:p>
          <a:p>
            <a:pPr marL="0" indent="0">
              <a:buNone/>
            </a:pPr>
            <a:r>
              <a:rPr lang="en-US" sz="2700" dirty="0">
                <a:cs typeface="Cambria"/>
              </a:rPr>
              <a:t>Daily, 8 days</a:t>
            </a: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Status and Updates:</a:t>
            </a:r>
          </a:p>
          <a:p>
            <a:r>
              <a:rPr lang="en-US" sz="2800" dirty="0">
                <a:cs typeface="Cambria"/>
              </a:rPr>
              <a:t>MODIS </a:t>
            </a:r>
            <a:r>
              <a:rPr lang="en-US" sz="2800" dirty="0" smtClean="0">
                <a:cs typeface="Cambria"/>
              </a:rPr>
              <a:t>SR collection 6 ( </a:t>
            </a:r>
            <a:r>
              <a:rPr lang="en-US" sz="2800" dirty="0" err="1" smtClean="0">
                <a:cs typeface="Cambria"/>
              </a:rPr>
              <a:t>LaSRC</a:t>
            </a:r>
            <a:r>
              <a:rPr lang="en-US" sz="2800" dirty="0" smtClean="0">
                <a:cs typeface="Cambria"/>
              </a:rPr>
              <a:t>: Land </a:t>
            </a:r>
            <a:r>
              <a:rPr lang="en-US" sz="2800" dirty="0">
                <a:cs typeface="Cambria"/>
              </a:rPr>
              <a:t>Surface Reflectance Code</a:t>
            </a:r>
            <a:r>
              <a:rPr lang="en-US" sz="2800" dirty="0" smtClean="0">
                <a:cs typeface="Cambria"/>
              </a:rPr>
              <a:t>) is the basis for a variety of SR product (VIIRS, AVHRR, Landsat, Sentinel 2) assuring consistency and traceability in the SR products from multiple satellites/instruments.</a:t>
            </a:r>
            <a:endParaRPr lang="en-US" sz="2800" dirty="0">
              <a:cs typeface="Cambria"/>
            </a:endParaRPr>
          </a:p>
          <a:p>
            <a:r>
              <a:rPr lang="en-US" sz="2800" dirty="0">
                <a:cs typeface="Cambria"/>
              </a:rPr>
              <a:t>Validation stage IV (AERONET) and cross-comparison with MODIS is on-going.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Known Issues:</a:t>
            </a:r>
            <a:endParaRPr lang="en-US" sz="3500" b="1" dirty="0">
              <a:cs typeface="Cambria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None</a:t>
            </a:r>
            <a:endParaRPr lang="en-US" sz="2500" dirty="0">
              <a:solidFill>
                <a:prstClr val="black"/>
              </a:solidFill>
              <a:cs typeface="Cambria"/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Recent Publications:</a:t>
            </a:r>
            <a:endParaRPr lang="en-US" sz="3500" b="1" dirty="0">
              <a:cs typeface="Cambria"/>
            </a:endParaRPr>
          </a:p>
          <a:p>
            <a:r>
              <a:rPr lang="en-US" sz="2500" dirty="0" err="1">
                <a:solidFill>
                  <a:prstClr val="black"/>
                </a:solidFill>
                <a:cs typeface="Cambria"/>
              </a:rPr>
              <a:t>Doxani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G.,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Vermote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E., Roger, J.C.,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Gascon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F.,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Adriaensen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S., Frantz, D.,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Hagolle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O.,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Hollstein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A.,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Kirches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G., Li, F. and Louis, J., 2018. Atmospheric correction inter-comparison exercise. Remote Sensing, 10(2), p.352.</a:t>
            </a:r>
          </a:p>
          <a:p>
            <a:r>
              <a:rPr lang="en-US" sz="2500" dirty="0">
                <a:solidFill>
                  <a:prstClr val="black"/>
                </a:solidFill>
                <a:cs typeface="Cambria"/>
              </a:rPr>
              <a:t> 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Skakun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S.,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Franch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B.,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Vermote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E., Roger, J.C., Becker-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Reshef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I., Justice, C. and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Kussul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, N., 2017. Early season large-area winter crop mapping using MODIS NDVI data, growing degree days information and a Gaussian mixture model. Remote Sensing of Environment, 195, pp.244-258</a:t>
            </a:r>
            <a:r>
              <a:rPr lang="en-US" sz="2500" dirty="0" smtClean="0">
                <a:solidFill>
                  <a:prstClr val="black"/>
                </a:solidFill>
                <a:cs typeface="Cambria"/>
              </a:rPr>
              <a:t>.</a:t>
            </a:r>
            <a:endParaRPr lang="en-US" sz="2500" dirty="0">
              <a:solidFill>
                <a:prstClr val="black"/>
              </a:solidFill>
              <a:cs typeface="Cambria"/>
            </a:endParaRPr>
          </a:p>
          <a:p>
            <a:r>
              <a:rPr lang="en-US" sz="2500" dirty="0" err="1">
                <a:solidFill>
                  <a:prstClr val="black"/>
                </a:solidFill>
                <a:cs typeface="Cambria"/>
              </a:rPr>
              <a:t>Breon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 F.M.,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Vermote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 E.F., Murphy E.,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Franch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 B., (2015) Measuring the directional variations of land surface </a:t>
            </a:r>
            <a:r>
              <a:rPr lang="en-US" sz="2500" dirty="0" err="1">
                <a:solidFill>
                  <a:prstClr val="black"/>
                </a:solidFill>
                <a:cs typeface="Cambria"/>
              </a:rPr>
              <a:t>reflectances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 from MODIS, IEEE transactions on Geoscience and Remote Sensing, 53 (8), 4638-4649. </a:t>
            </a:r>
            <a:endParaRPr lang="en-US" sz="2500" dirty="0" smtClean="0">
              <a:solidFill>
                <a:prstClr val="black"/>
              </a:solidFill>
              <a:cs typeface="Cambria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2500" dirty="0" smtClean="0">
              <a:solidFill>
                <a:prstClr val="black"/>
              </a:solidFill>
              <a:cs typeface="Cambria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800" dirty="0" smtClean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6234" y="78819"/>
            <a:ext cx="4231532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</a:t>
            </a:r>
            <a:r>
              <a:rPr lang="en-US" sz="2800" b="1" dirty="0" smtClean="0">
                <a:latin typeface="+mn-lt"/>
                <a:ea typeface="+mn-ea"/>
                <a:cs typeface="Cambria"/>
              </a:rPr>
              <a:t>SR</a:t>
            </a:r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5" name="Picture 4" descr="Screen Shot 2018-10-05 at 9.43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/>
          <a:stretch/>
        </p:blipFill>
        <p:spPr>
          <a:xfrm>
            <a:off x="4908023" y="1261534"/>
            <a:ext cx="4235977" cy="1792489"/>
          </a:xfrm>
          <a:prstGeom prst="rect">
            <a:avLst/>
          </a:prstGeom>
        </p:spPr>
      </p:pic>
      <p:pic>
        <p:nvPicPr>
          <p:cNvPr id="8" name="Picture 7" descr="Screen Shot 2018-10-05 at 9.53.53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"/>
          <a:stretch/>
        </p:blipFill>
        <p:spPr>
          <a:xfrm>
            <a:off x="4834645" y="3141387"/>
            <a:ext cx="4155061" cy="2045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4645" y="5379162"/>
            <a:ext cx="415506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333333"/>
                </a:solidFill>
                <a:latin typeface="+mj-lt"/>
              </a:rPr>
              <a:t>“Contrary </a:t>
            </a:r>
            <a:r>
              <a:rPr lang="en-US" sz="1400" i="1" dirty="0">
                <a:solidFill>
                  <a:srgbClr val="333333"/>
                </a:solidFill>
                <a:latin typeface="+mj-lt"/>
              </a:rPr>
              <a:t>to popular opinion, tree cover increased by 2.24 million square kilometers (more than 850,000 square miles), an increase of about 7 percent during the time period</a:t>
            </a:r>
            <a:r>
              <a:rPr lang="en-US" sz="1400" i="1" dirty="0" smtClean="0">
                <a:solidFill>
                  <a:srgbClr val="333333"/>
                </a:solidFill>
                <a:latin typeface="+mj-lt"/>
              </a:rPr>
              <a:t>.”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87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963061" y="84649"/>
            <a:ext cx="7200900" cy="113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US" sz="2200" b="1" dirty="0">
                <a:latin typeface="+mj-lt"/>
              </a:rPr>
              <a:t>Advancing MODIS-VIIRS Climate Data Records with Algorithm MAIAC</a:t>
            </a:r>
            <a:r>
              <a:rPr lang="en-GB" sz="22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en-GB" sz="2200" b="1" dirty="0">
                <a:solidFill>
                  <a:srgbClr val="000000"/>
                </a:solidFill>
                <a:latin typeface="+mj-lt"/>
              </a:rPr>
            </a:b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Alexei Lyapustin</a:t>
            </a:r>
            <a:r>
              <a:rPr lang="en-GB" sz="1200" b="1" baseline="300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Yujie Wang</a:t>
            </a:r>
            <a:r>
              <a:rPr lang="en-GB" sz="1200" b="1" baseline="30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, Sergey Korkin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3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, Dong Huang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4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GB" sz="1200" b="1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200" b="1" baseline="300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NASA GSFC; 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2</a:t>
            </a:r>
            <a:r>
              <a:rPr lang="en-GB" sz="1200" b="1" dirty="0" smtClean="0">
                <a:solidFill>
                  <a:srgbClr val="000000"/>
                </a:solidFill>
              </a:rPr>
              <a:t>UMBC; 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3</a:t>
            </a:r>
            <a:r>
              <a:rPr lang="en-GB" sz="1200" b="1" dirty="0" smtClean="0">
                <a:solidFill>
                  <a:srgbClr val="000000"/>
                </a:solidFill>
              </a:rPr>
              <a:t>USRA; 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4</a:t>
            </a:r>
            <a:r>
              <a:rPr lang="en-GB" sz="1200" b="1" dirty="0" smtClean="0">
                <a:solidFill>
                  <a:srgbClr val="000000"/>
                </a:solidFill>
              </a:rPr>
              <a:t>SSAI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GB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3439" y="4109690"/>
            <a:ext cx="4465320" cy="255454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n-lt"/>
              </a:rPr>
              <a:t>MAIAC MODIS algorithm improves the quality of cloud/snow detection, aerosol retrievals and atmospheric correction. </a:t>
            </a:r>
            <a:r>
              <a:rPr lang="en-US" sz="1600" b="1" dirty="0" smtClean="0"/>
              <a:t>(</a:t>
            </a:r>
            <a:r>
              <a:rPr lang="en-US" sz="1600" b="1" dirty="0"/>
              <a:t>A) </a:t>
            </a:r>
            <a:r>
              <a:rPr lang="en-US" sz="1600" dirty="0" smtClean="0"/>
              <a:t>Chen et al., (2017)</a:t>
            </a:r>
            <a:r>
              <a:rPr lang="en-US" sz="1600" b="1" dirty="0" smtClean="0"/>
              <a:t> </a:t>
            </a:r>
            <a:r>
              <a:rPr lang="en-US" sz="1600" dirty="0" smtClean="0">
                <a:latin typeface="+mn-lt"/>
              </a:rPr>
              <a:t>showed improvement in LAI retrieval when using MAIAC surface reflectance as input; </a:t>
            </a:r>
            <a:r>
              <a:rPr lang="en-US" sz="1600" b="1" dirty="0" smtClean="0">
                <a:latin typeface="+mn-lt"/>
              </a:rPr>
              <a:t>(B)</a:t>
            </a:r>
            <a:r>
              <a:rPr lang="en-US" sz="1600" dirty="0" smtClean="0">
                <a:latin typeface="+mn-lt"/>
              </a:rPr>
              <a:t> Di et al. (2017) shows the risk of mortality curve as a function of air quality at PM</a:t>
            </a:r>
            <a:r>
              <a:rPr lang="en-US" sz="1600" baseline="-25000" dirty="0" smtClean="0">
                <a:latin typeface="+mn-lt"/>
              </a:rPr>
              <a:t>2.5</a:t>
            </a:r>
            <a:r>
              <a:rPr lang="en-US" sz="1600" dirty="0" smtClean="0">
                <a:latin typeface="+mn-lt"/>
              </a:rPr>
              <a:t> levels well below the National Ambient Air Quality Standards (35</a:t>
            </a:r>
            <a:r>
              <a:rPr lang="en-US" sz="1600" dirty="0" smtClean="0">
                <a:sym typeface="Symbol" panose="05050102010706020507" pitchFamily="18" charset="2"/>
              </a:rPr>
              <a:t>g/m</a:t>
            </a:r>
            <a:r>
              <a:rPr lang="en-US" sz="1600" baseline="30000" dirty="0" smtClean="0">
                <a:sym typeface="Symbol" panose="05050102010706020507" pitchFamily="18" charset="2"/>
              </a:rPr>
              <a:t>3</a:t>
            </a:r>
            <a:r>
              <a:rPr lang="en-US" sz="1600" dirty="0" smtClean="0">
                <a:latin typeface="+mn-lt"/>
              </a:rPr>
              <a:t>). National daily </a:t>
            </a:r>
            <a:r>
              <a:rPr lang="en-US" sz="1600" dirty="0"/>
              <a:t>1km PM</a:t>
            </a:r>
            <a:r>
              <a:rPr lang="en-US" sz="1600" baseline="-25000" dirty="0"/>
              <a:t>2.5</a:t>
            </a:r>
            <a:r>
              <a:rPr lang="en-US" sz="1600" dirty="0" smtClean="0">
                <a:latin typeface="+mn-lt"/>
              </a:rPr>
              <a:t> for this study (2000-2012) was obtained using MAIAC AOD from MODIS.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074584" cy="914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600200"/>
            <a:ext cx="437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(A)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4191000"/>
            <a:ext cx="428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(B)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7695" y="1340802"/>
            <a:ext cx="421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(C)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4" y="6017904"/>
            <a:ext cx="4178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Risk of death (7.3%) at 10</a:t>
            </a:r>
            <a:r>
              <a:rPr lang="en-US" sz="1200" i="1" dirty="0" smtClean="0">
                <a:sym typeface="Symbol" panose="05050102010706020507" pitchFamily="18" charset="2"/>
              </a:rPr>
              <a:t>g/m</a:t>
            </a:r>
            <a:r>
              <a:rPr lang="en-US" sz="1200" i="1" baseline="30000" dirty="0" smtClean="0">
                <a:sym typeface="Symbol" panose="05050102010706020507" pitchFamily="18" charset="2"/>
              </a:rPr>
              <a:t>3</a:t>
            </a:r>
            <a:r>
              <a:rPr lang="en-US" sz="1200" i="1" dirty="0" smtClean="0"/>
              <a:t> increase in PM</a:t>
            </a:r>
            <a:r>
              <a:rPr lang="en-US" sz="1200" i="1" baseline="-25000" dirty="0" smtClean="0"/>
              <a:t>2.5</a:t>
            </a:r>
            <a:r>
              <a:rPr lang="en-US" sz="1200" i="1" dirty="0" smtClean="0"/>
              <a:t> </a:t>
            </a:r>
            <a:r>
              <a:rPr lang="en-US" sz="1200" dirty="0" smtClean="0"/>
              <a:t>(Di et al., Air </a:t>
            </a:r>
            <a:r>
              <a:rPr lang="en-US" sz="1200" dirty="0"/>
              <a:t>Pollution and Mortality in the Medicare </a:t>
            </a:r>
            <a:r>
              <a:rPr lang="en-US" sz="1200" dirty="0" smtClean="0"/>
              <a:t>Population, </a:t>
            </a:r>
            <a:r>
              <a:rPr lang="en-US" sz="1200" b="1" i="1" dirty="0" smtClean="0"/>
              <a:t>The New England Journal of Medicine</a:t>
            </a:r>
            <a:r>
              <a:rPr lang="en-US" sz="1200" dirty="0" smtClean="0"/>
              <a:t>, </a:t>
            </a:r>
            <a:r>
              <a:rPr lang="en-US" sz="1200" dirty="0" err="1" smtClean="0"/>
              <a:t>doi</a:t>
            </a:r>
            <a:r>
              <a:rPr lang="en-US" sz="1200" dirty="0" smtClean="0"/>
              <a:t>: 10.1056/NEJMoa1702747)</a:t>
            </a:r>
            <a:endParaRPr lang="en-US" sz="12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 rotWithShape="1">
          <a:blip r:embed="rId4"/>
          <a:srcRect l="1455" t="9046" r="-1455" b="-2885"/>
          <a:stretch/>
        </p:blipFill>
        <p:spPr>
          <a:xfrm>
            <a:off x="548640" y="4096198"/>
            <a:ext cx="3584759" cy="1920227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8699" y="1283425"/>
            <a:ext cx="7287625" cy="27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75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62967" y="3559463"/>
            <a:ext cx="4922196" cy="1613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MCD19 Product </a:t>
            </a:r>
            <a:r>
              <a:rPr lang="en-US" sz="3500" b="1" dirty="0">
                <a:cs typeface="Cambria"/>
              </a:rPr>
              <a:t>Suite				</a:t>
            </a:r>
            <a:endParaRPr lang="en-US" sz="3500" b="1" dirty="0" smtClean="0">
              <a:cs typeface="Cambria"/>
            </a:endParaRPr>
          </a:p>
          <a:p>
            <a:pPr marL="228600" indent="-228600">
              <a:spcBef>
                <a:spcPts val="0"/>
              </a:spcBef>
              <a:buNone/>
            </a:pPr>
            <a:r>
              <a:rPr lang="en-US" sz="2900" dirty="0" smtClean="0">
                <a:solidFill>
                  <a:srgbClr val="0000FF"/>
                </a:solidFill>
              </a:rPr>
              <a:t>Collection </a:t>
            </a:r>
            <a:r>
              <a:rPr lang="en-US" sz="2900" dirty="0">
                <a:solidFill>
                  <a:srgbClr val="0000FF"/>
                </a:solidFill>
              </a:rPr>
              <a:t>6: 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(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Released 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in Spring of 2018)</a:t>
            </a:r>
            <a:endParaRPr lang="en-US" sz="2900" dirty="0">
              <a:solidFill>
                <a:srgbClr val="008000"/>
              </a:solidFill>
              <a:cs typeface="Cambria"/>
            </a:endParaRPr>
          </a:p>
          <a:p>
            <a:pPr marL="228600" lvl="2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MCD19A1</a:t>
            </a:r>
            <a:r>
              <a:rPr lang="en-US" altLang="zh-CN" sz="2200" dirty="0" smtClean="0">
                <a:solidFill>
                  <a:srgbClr val="0000FF"/>
                </a:solidFill>
              </a:rPr>
              <a:t>:</a:t>
            </a:r>
            <a:r>
              <a:rPr lang="zh-CN" altLang="en-US" sz="2200" dirty="0" smtClean="0">
                <a:solidFill>
                  <a:srgbClr val="0000FF"/>
                </a:solidFill>
              </a:rPr>
              <a:t>  </a:t>
            </a:r>
            <a:r>
              <a:rPr lang="en-US" altLang="zh-CN" sz="2200" dirty="0" smtClean="0">
                <a:solidFill>
                  <a:srgbClr val="0000FF"/>
                </a:solidFill>
              </a:rPr>
              <a:t>Surface Reflectance</a:t>
            </a:r>
          </a:p>
          <a:p>
            <a:pPr marL="342900" lvl="3" indent="-114300">
              <a:spcBef>
                <a:spcPts val="0"/>
              </a:spcBef>
            </a:pPr>
            <a:r>
              <a:rPr lang="en-US" altLang="zh-CN" dirty="0" smtClean="0">
                <a:solidFill>
                  <a:srgbClr val="0000FF"/>
                </a:solidFill>
              </a:rPr>
              <a:t>Daily L3 1 km: BRF in bands 1-12; Snow grain size and snow fraction; </a:t>
            </a:r>
          </a:p>
          <a:p>
            <a:pPr marL="342900" lvl="3" indent="-114300">
              <a:spcBef>
                <a:spcPts val="0"/>
              </a:spcBef>
              <a:spcAft>
                <a:spcPts val="300"/>
              </a:spcAft>
            </a:pPr>
            <a:r>
              <a:rPr lang="en-US" altLang="zh-CN" dirty="0" smtClean="0">
                <a:solidFill>
                  <a:srgbClr val="0000FF"/>
                </a:solidFill>
              </a:rPr>
              <a:t>Daily L3 500 m:  BRF in bands 1-7;</a:t>
            </a:r>
          </a:p>
          <a:p>
            <a:pPr marL="228600" lvl="2">
              <a:spcBef>
                <a:spcPts val="0"/>
              </a:spcBef>
            </a:pPr>
            <a:r>
              <a:rPr lang="en-US" altLang="zh-CN" sz="2200" dirty="0" smtClean="0">
                <a:solidFill>
                  <a:srgbClr val="0000FF"/>
                </a:solidFill>
              </a:rPr>
              <a:t>MCD19A2:</a:t>
            </a:r>
            <a:r>
              <a:rPr lang="zh-CN" altLang="en-US" sz="2200" dirty="0" smtClean="0">
                <a:solidFill>
                  <a:srgbClr val="0000FF"/>
                </a:solidFill>
              </a:rPr>
              <a:t>  </a:t>
            </a:r>
            <a:r>
              <a:rPr lang="en-US" altLang="zh-CN" sz="2200" dirty="0" smtClean="0">
                <a:solidFill>
                  <a:srgbClr val="0000FF"/>
                </a:solidFill>
              </a:rPr>
              <a:t>Atmospheric properties</a:t>
            </a:r>
          </a:p>
          <a:p>
            <a:pPr marL="342900" lvl="3" indent="-114300">
              <a:spcBef>
                <a:spcPts val="0"/>
              </a:spcBef>
              <a:spcAft>
                <a:spcPts val="300"/>
              </a:spcAft>
            </a:pPr>
            <a:r>
              <a:rPr lang="en-US" altLang="zh-CN" dirty="0" smtClean="0">
                <a:solidFill>
                  <a:srgbClr val="0000FF"/>
                </a:solidFill>
              </a:rPr>
              <a:t>Daily L3 1 km: CM, AOD,  CWV, Plume Injection Height (for detected smoke)</a:t>
            </a:r>
            <a:endParaRPr lang="en-US" altLang="zh-CN" dirty="0">
              <a:solidFill>
                <a:srgbClr val="0000FF"/>
              </a:solidFill>
            </a:endParaRPr>
          </a:p>
          <a:p>
            <a:pPr marL="228600" lvl="2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MCD19A3</a:t>
            </a:r>
            <a:r>
              <a:rPr lang="en-US" altLang="zh-CN" sz="2200" dirty="0" smtClean="0">
                <a:solidFill>
                  <a:srgbClr val="0000FF"/>
                </a:solidFill>
              </a:rPr>
              <a:t>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 smtClean="0">
                <a:solidFill>
                  <a:srgbClr val="0000FF"/>
                </a:solidFill>
              </a:rPr>
              <a:t>BRDF/Albedo</a:t>
            </a:r>
          </a:p>
          <a:p>
            <a:pPr marL="342900" lvl="3" indent="-114300">
              <a:spcBef>
                <a:spcPts val="0"/>
              </a:spcBef>
            </a:pPr>
            <a:r>
              <a:rPr lang="en-US" altLang="zh-CN" dirty="0" smtClean="0">
                <a:solidFill>
                  <a:srgbClr val="0000FF"/>
                </a:solidFill>
              </a:rPr>
              <a:t>8-Day L3 1 km: RTLS BRDF, instantaneous albedo in bands 1-8; 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6234" y="78819"/>
            <a:ext cx="4231532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</a:t>
            </a:r>
            <a:r>
              <a:rPr lang="en-US" sz="2800" b="1" dirty="0" smtClean="0">
                <a:latin typeface="+mn-lt"/>
                <a:ea typeface="+mn-ea"/>
                <a:cs typeface="Cambria"/>
              </a:rPr>
              <a:t>MAIAC </a:t>
            </a:r>
          </a:p>
          <a:p>
            <a:r>
              <a:rPr lang="en-US" sz="2800" b="1" dirty="0" smtClean="0">
                <a:latin typeface="+mn-lt"/>
                <a:ea typeface="+mn-ea"/>
                <a:cs typeface="Cambria"/>
              </a:rPr>
              <a:t>(MCD19)</a:t>
            </a:r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2" y="1489572"/>
            <a:ext cx="8727508" cy="1867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2884" y="1237786"/>
            <a:ext cx="7960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AOD                              Column WV                          RGB SR                      </a:t>
            </a:r>
            <a:r>
              <a:rPr lang="en-US" sz="1400" b="1" dirty="0" err="1" smtClean="0"/>
              <a:t>SnowFrac</a:t>
            </a:r>
            <a:r>
              <a:rPr lang="en-US" sz="1400" b="1" dirty="0" smtClean="0"/>
              <a:t>, 1km                 RGB K</a:t>
            </a:r>
            <a:r>
              <a:rPr lang="en-US" sz="1400" b="1" baseline="-25000" dirty="0" smtClean="0"/>
              <a:t>iso</a:t>
            </a:r>
            <a:r>
              <a:rPr lang="en-US" sz="1400" b="1" dirty="0" smtClean="0"/>
              <a:t> (RTLS)</a:t>
            </a:r>
            <a:endParaRPr lang="en-US" sz="1400" b="1" baseline="-25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799636" y="2204060"/>
            <a:ext cx="192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DOY 230     DOY 60, 2005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60758" y="3464202"/>
            <a:ext cx="4128950" cy="1852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000" b="1" dirty="0">
                <a:cs typeface="Cambria"/>
              </a:rPr>
              <a:t>Status and Updates:</a:t>
            </a:r>
          </a:p>
          <a:p>
            <a:r>
              <a:rPr lang="en-US" sz="2600" dirty="0" smtClean="0">
                <a:cs typeface="Cambria"/>
              </a:rPr>
              <a:t>Fixing known issues for C6.1</a:t>
            </a:r>
          </a:p>
          <a:p>
            <a:pPr marL="0" indent="0">
              <a:buNone/>
            </a:pPr>
            <a:r>
              <a:rPr lang="en-US" sz="3000" b="1" dirty="0" smtClean="0">
                <a:cs typeface="Cambria"/>
              </a:rPr>
              <a:t>Known Issues:</a:t>
            </a:r>
            <a:endParaRPr lang="en-US" sz="3000" b="1" dirty="0">
              <a:cs typeface="Cambria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Regional aerosol models cause AOD discontinuity in 3 regions (Sahel, Southern Africa, West India)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Detection of sea ice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Seasonality of aerosol models (to add)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Missing some bright salt pans </a:t>
            </a:r>
          </a:p>
          <a:p>
            <a:pPr>
              <a:spcBef>
                <a:spcPts val="0"/>
              </a:spcBef>
            </a:pPr>
            <a:endParaRPr lang="en-US" sz="2500" dirty="0" smtClean="0">
              <a:solidFill>
                <a:prstClr val="black"/>
              </a:solidFill>
              <a:cs typeface="Cambria"/>
            </a:endParaRPr>
          </a:p>
          <a:p>
            <a:pPr>
              <a:spcBef>
                <a:spcPts val="0"/>
              </a:spcBef>
            </a:pPr>
            <a:endParaRPr lang="en-US" sz="2500" dirty="0">
              <a:solidFill>
                <a:prstClr val="black"/>
              </a:solidFill>
              <a:cs typeface="Cambri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2967" y="5136773"/>
            <a:ext cx="8882704" cy="1566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Recent Publications:</a:t>
            </a:r>
            <a:endParaRPr lang="en-US" sz="3500" b="1" dirty="0">
              <a:cs typeface="Cambria"/>
            </a:endParaRPr>
          </a:p>
          <a:p>
            <a:pPr marL="174625" indent="-174625"/>
            <a:r>
              <a:rPr lang="en-US" sz="2500" dirty="0" smtClean="0">
                <a:cs typeface="Cambria"/>
              </a:rPr>
              <a:t>Lyapustin </a:t>
            </a:r>
            <a:r>
              <a:rPr lang="en-US" sz="2500" dirty="0">
                <a:cs typeface="Cambria"/>
              </a:rPr>
              <a:t>et al., 2018. </a:t>
            </a:r>
            <a:r>
              <a:rPr lang="en-US" sz="2500" dirty="0"/>
              <a:t>MODIS Collection 6 MAIAC Algorithm, </a:t>
            </a:r>
            <a:r>
              <a:rPr lang="en-US" sz="2500" b="1" i="1" dirty="0" smtClean="0"/>
              <a:t>Atm. Meas. Techniques</a:t>
            </a:r>
            <a:r>
              <a:rPr lang="en-US" sz="2500" i="1" dirty="0" smtClean="0"/>
              <a:t>, </a:t>
            </a:r>
            <a:r>
              <a:rPr lang="en-US" sz="2500" dirty="0" smtClean="0"/>
              <a:t>doi:10.5194/amt-2018-141</a:t>
            </a:r>
            <a:r>
              <a:rPr lang="en-US" sz="2500" dirty="0" smtClean="0">
                <a:cs typeface="Cambria"/>
              </a:rPr>
              <a:t>.</a:t>
            </a:r>
          </a:p>
          <a:p>
            <a:pPr marL="174625" indent="-174625"/>
            <a:r>
              <a:rPr lang="en-US" sz="2500" dirty="0"/>
              <a:t>Cooper et al., 2018. Assessing snow extent data sets over North America to inform and improve trace gas retrievals from solar backscatter, </a:t>
            </a:r>
            <a:r>
              <a:rPr lang="en-US" sz="2500" b="1" i="1" dirty="0"/>
              <a:t>Atm. Meas. Techniques</a:t>
            </a:r>
            <a:r>
              <a:rPr lang="en-US" sz="2500" dirty="0" smtClean="0"/>
              <a:t>, </a:t>
            </a:r>
            <a:r>
              <a:rPr lang="en-US" sz="2500" dirty="0"/>
              <a:t>doi:10.5194/amt-11-2983-2018.</a:t>
            </a:r>
            <a:endParaRPr lang="en-US" sz="2500" dirty="0">
              <a:cs typeface="Cambria"/>
            </a:endParaRPr>
          </a:p>
          <a:p>
            <a:pPr marL="174625" indent="-174625"/>
            <a:r>
              <a:rPr lang="en-US" sz="2500" dirty="0"/>
              <a:t>Liang </a:t>
            </a:r>
            <a:r>
              <a:rPr lang="en-US" sz="2500" dirty="0" smtClean="0"/>
              <a:t>F. et al., 2018. MAIAC-based </a:t>
            </a:r>
            <a:r>
              <a:rPr lang="en-US" sz="2500" dirty="0"/>
              <a:t>Long-term Spatiotemporal Trends of PM2.5 in Beijing China, </a:t>
            </a:r>
            <a:r>
              <a:rPr lang="en-US" sz="2500" b="1" i="1" dirty="0"/>
              <a:t>Science of The Total Environment</a:t>
            </a:r>
            <a:r>
              <a:rPr lang="en-US" sz="2500" dirty="0"/>
              <a:t>, </a:t>
            </a:r>
            <a:r>
              <a:rPr lang="en-US" sz="2500" dirty="0" err="1" smtClean="0"/>
              <a:t>doi</a:t>
            </a:r>
            <a:r>
              <a:rPr lang="en-US" sz="2500" dirty="0"/>
              <a:t>: </a:t>
            </a:r>
            <a:r>
              <a:rPr lang="en-US" sz="2500" dirty="0" smtClean="0"/>
              <a:t>10.1016/j.scitotenv.2017.10.155.</a:t>
            </a:r>
            <a:endParaRPr lang="en-US" sz="2500" dirty="0" smtClean="0">
              <a:cs typeface="Cambria"/>
            </a:endParaRPr>
          </a:p>
          <a:p>
            <a:pPr marL="174625" indent="-174625"/>
            <a:r>
              <a:rPr lang="en-US" sz="2500" dirty="0" smtClean="0">
                <a:cs typeface="Cambria"/>
              </a:rPr>
              <a:t>Chen </a:t>
            </a:r>
            <a:r>
              <a:rPr lang="en-US" sz="2500" dirty="0">
                <a:cs typeface="Cambria"/>
              </a:rPr>
              <a:t>et al., 2017. Prototyping of LAI and FPAR Retrievals from MODIS Multi-Angle Implementation of Atmospheric Correction (MAIAC) Data. </a:t>
            </a:r>
            <a:r>
              <a:rPr lang="en-US" sz="2500" b="1" i="1" dirty="0">
                <a:cs typeface="Cambria"/>
              </a:rPr>
              <a:t>Remote Sensing</a:t>
            </a:r>
            <a:r>
              <a:rPr lang="en-US" sz="2500" dirty="0">
                <a:cs typeface="Cambria"/>
              </a:rPr>
              <a:t>, </a:t>
            </a:r>
            <a:r>
              <a:rPr lang="en-US" sz="2500" dirty="0" smtClean="0">
                <a:cs typeface="Cambria"/>
              </a:rPr>
              <a:t>doi:10.3390/rs9040370</a:t>
            </a:r>
          </a:p>
          <a:p>
            <a:pPr marL="174625" indent="-174625"/>
            <a:endParaRPr lang="en-US" sz="2500"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593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225681"/>
            <a:ext cx="4727643" cy="6013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b="1" dirty="0">
                <a:cs typeface="Cambria"/>
              </a:rPr>
              <a:t>MODIS LAI/FPAR Product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>
                <a:solidFill>
                  <a:srgbClr val="0000FF"/>
                </a:solidFill>
              </a:rPr>
              <a:t>Collection 6: 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(Released in 2015)</a:t>
            </a:r>
            <a:endParaRPr lang="en-US" sz="2900" dirty="0">
              <a:solidFill>
                <a:srgbClr val="008000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</a:rPr>
              <a:t>MOD15A2H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MODIS/Terra 8-Day L4 500 m SIN Grid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2200" dirty="0">
                <a:solidFill>
                  <a:srgbClr val="0000FF"/>
                </a:solidFill>
              </a:rPr>
              <a:t>MYD15A2H: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MODIS/Aqua 8-Day L4 500 m SIN Grid</a:t>
            </a:r>
          </a:p>
          <a:p>
            <a:pPr marL="457200" lvl="2" indent="-117475"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</a:rPr>
              <a:t>MCD15A2H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</a:t>
            </a:r>
            <a:r>
              <a:rPr lang="en-US" altLang="zh-CN" sz="2200" dirty="0" err="1">
                <a:solidFill>
                  <a:srgbClr val="0000FF"/>
                </a:solidFill>
              </a:rPr>
              <a:t>Terra+Aqua</a:t>
            </a:r>
            <a:r>
              <a:rPr lang="en-US" altLang="zh-CN" sz="2200" dirty="0">
                <a:solidFill>
                  <a:srgbClr val="0000FF"/>
                </a:solidFill>
              </a:rPr>
              <a:t> 8-Day L4 500 m SIN Grid</a:t>
            </a:r>
            <a:endParaRPr lang="en-US" sz="2200" dirty="0">
              <a:solidFill>
                <a:srgbClr val="0000FF"/>
              </a:solidFill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</a:rPr>
              <a:t>MCD15A3H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</a:t>
            </a:r>
            <a:r>
              <a:rPr lang="en-US" altLang="zh-CN" sz="2200" dirty="0" err="1">
                <a:solidFill>
                  <a:srgbClr val="0000FF"/>
                </a:solidFill>
              </a:rPr>
              <a:t>Terra+Aqua</a:t>
            </a:r>
            <a:r>
              <a:rPr lang="en-US" altLang="zh-CN" sz="2200" dirty="0">
                <a:solidFill>
                  <a:srgbClr val="0000FF"/>
                </a:solidFill>
              </a:rPr>
              <a:t> 4-Day L4 500 m SIN Grid</a:t>
            </a: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Status and Updates:</a:t>
            </a:r>
          </a:p>
          <a:p>
            <a:r>
              <a:rPr lang="en-US" sz="2500" i="1" dirty="0">
                <a:cs typeface="Cambria"/>
              </a:rPr>
              <a:t>L2G–lite 500 meter surface reflectance used </a:t>
            </a:r>
            <a:r>
              <a:rPr lang="en-US" sz="2500" dirty="0">
                <a:cs typeface="Cambria"/>
              </a:rPr>
              <a:t>as input, </a:t>
            </a:r>
            <a:r>
              <a:rPr lang="en-US" altLang="zh-CN" sz="2500" dirty="0">
                <a:cs typeface="Cambria"/>
              </a:rPr>
              <a:t>instead</a:t>
            </a:r>
            <a:r>
              <a:rPr lang="zh-CN" altLang="en-US" sz="2500" dirty="0">
                <a:cs typeface="Cambria"/>
              </a:rPr>
              <a:t> </a:t>
            </a:r>
            <a:r>
              <a:rPr lang="en-US" sz="2500" dirty="0">
                <a:cs typeface="Cambria"/>
              </a:rPr>
              <a:t>of reflectance at 1km resolution MODAGAGG .</a:t>
            </a:r>
          </a:p>
          <a:p>
            <a:r>
              <a:rPr lang="en-US" sz="2500" dirty="0">
                <a:cs typeface="Cambria"/>
              </a:rPr>
              <a:t>New </a:t>
            </a:r>
            <a:r>
              <a:rPr lang="en-US" sz="2500" i="1" u="sng" dirty="0">
                <a:cs typeface="Cambria"/>
              </a:rPr>
              <a:t>multi-year land cover product at 500m </a:t>
            </a:r>
            <a:r>
              <a:rPr lang="en-US" sz="2500" dirty="0">
                <a:cs typeface="Cambria"/>
              </a:rPr>
              <a:t>resolution, in place of the 1km resolution static land cover product.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Known Issues:</a:t>
            </a: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prstClr val="black"/>
                </a:solidFill>
                <a:cs typeface="Cambria"/>
              </a:rPr>
              <a:t>N/A.</a:t>
            </a: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Recent Publications:</a:t>
            </a:r>
          </a:p>
          <a:p>
            <a:pPr marL="174625" indent="-174625"/>
            <a:r>
              <a:rPr lang="en-US" sz="2500" dirty="0">
                <a:cs typeface="Cambria"/>
              </a:rPr>
              <a:t>Chen et al., (under review). China and India lead in greening of the world through land-use management. </a:t>
            </a:r>
            <a:r>
              <a:rPr lang="en-US" sz="2500" b="1" i="1" dirty="0">
                <a:cs typeface="Cambria"/>
              </a:rPr>
              <a:t>Nature Sustainability</a:t>
            </a:r>
            <a:r>
              <a:rPr lang="en-US" sz="2500" dirty="0">
                <a:cs typeface="Cambria"/>
              </a:rPr>
              <a:t>.</a:t>
            </a:r>
          </a:p>
          <a:p>
            <a:pPr marL="174625" indent="-174625"/>
            <a:r>
              <a:rPr lang="en-US" sz="2500" dirty="0">
                <a:cs typeface="Cambria"/>
              </a:rPr>
              <a:t>Xu et al., 2018. An integrated method for validating long-term leaf area index products using global networks of site-based measurements. </a:t>
            </a:r>
            <a:r>
              <a:rPr lang="en-US" sz="2500" b="1" i="1" dirty="0">
                <a:cs typeface="Cambria"/>
              </a:rPr>
              <a:t>Remote Sens. Environ</a:t>
            </a:r>
            <a:r>
              <a:rPr lang="en-US" sz="2500" dirty="0">
                <a:cs typeface="Cambria"/>
              </a:rPr>
              <a:t>., doi:10.1016/j.rse.2018.02.049</a:t>
            </a:r>
          </a:p>
          <a:p>
            <a:pPr marL="174625" indent="-174625"/>
            <a:r>
              <a:rPr lang="en-US" sz="2500" dirty="0">
                <a:cs typeface="Cambria"/>
              </a:rPr>
              <a:t>Chen et al., 2017. Prototyping of LAI and FPAR Retrievals from MODIS Multi-Angle Implementation of Atmospheric Correction (MAIAC) Data. </a:t>
            </a:r>
            <a:r>
              <a:rPr lang="en-US" sz="2500" b="1" i="1" dirty="0">
                <a:cs typeface="Cambria"/>
              </a:rPr>
              <a:t>Remote Sensing</a:t>
            </a:r>
            <a:r>
              <a:rPr lang="en-US" sz="2500" dirty="0">
                <a:cs typeface="Cambria"/>
              </a:rPr>
              <a:t>, doi:10.3390/rs9040370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1800" dirty="0">
              <a:solidFill>
                <a:srgbClr val="0000FF"/>
              </a:solidFill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800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6234" y="78819"/>
            <a:ext cx="4231532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LAI/FPAR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42A5B-BB5B-9F48-A67E-A966180D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22" y="3733076"/>
            <a:ext cx="3316224" cy="1281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FD2AAE-EE67-2442-B5CC-0470E56F6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364" y="5021459"/>
            <a:ext cx="3319272" cy="1413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515213-8B1E-064C-9325-CDA64B192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647" y="1267534"/>
            <a:ext cx="3500594" cy="24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1821250" y="125637"/>
            <a:ext cx="583140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685800"/>
            <a:r>
              <a:rPr lang="en-US" altLang="en-US" sz="2400" b="1" dirty="0">
                <a:solidFill>
                  <a:prstClr val="black"/>
                </a:solidFill>
                <a:latin typeface="Calibri" panose="020F0502020204030204"/>
              </a:rPr>
              <a:t>MODIS </a:t>
            </a:r>
            <a:r>
              <a:rPr lang="en-US" altLang="en-US" sz="2400" b="1" dirty="0" smtClean="0">
                <a:solidFill>
                  <a:prstClr val="black"/>
                </a:solidFill>
                <a:latin typeface="Calibri" panose="020F0502020204030204"/>
              </a:rPr>
              <a:t>LST Detects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/>
              </a:rPr>
              <a:t>Rising </a:t>
            </a:r>
            <a:r>
              <a:rPr lang="en-US" altLang="en-US" sz="2400" b="1" dirty="0" smtClean="0">
                <a:solidFill>
                  <a:prstClr val="black"/>
                </a:solidFill>
                <a:latin typeface="Calibri" panose="020F0502020204030204"/>
              </a:rPr>
              <a:t>Temperatures and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/>
              </a:rPr>
              <a:t>Heat Wave Trends in </a:t>
            </a:r>
            <a:r>
              <a:rPr lang="en-US" altLang="en-US" sz="2400" b="1" dirty="0" smtClean="0">
                <a:solidFill>
                  <a:prstClr val="black"/>
                </a:solidFill>
                <a:latin typeface="Calibri" panose="020F0502020204030204"/>
              </a:rPr>
              <a:t>Urban Environments</a:t>
            </a:r>
            <a:endParaRPr lang="en-US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79480" y="5085963"/>
            <a:ext cx="3802965" cy="1338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 marL="227013" indent="-227013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defTabSz="685800">
              <a:spcBef>
                <a:spcPts val="1350"/>
              </a:spcBef>
              <a:defRPr>
                <a:uFillTx/>
              </a:defRPr>
            </a:pPr>
            <a:r>
              <a:rPr lang="en-US" altLang="en-US" sz="1350" dirty="0" smtClean="0">
                <a:solidFill>
                  <a:prstClr val="black"/>
                </a:solidFill>
                <a:latin typeface="Calibri" panose="020F0502020204030204"/>
              </a:rPr>
              <a:t>New MOD21 LST product can </a:t>
            </a:r>
            <a:r>
              <a:rPr lang="en-US" altLang="en-US" sz="1350" dirty="0">
                <a:solidFill>
                  <a:prstClr val="black"/>
                </a:solidFill>
                <a:latin typeface="Calibri" panose="020F0502020204030204"/>
              </a:rPr>
              <a:t>pinpoint current and future communities that are most vulnerable to the detrimental effects of heat </a:t>
            </a:r>
            <a:r>
              <a:rPr lang="en-US" altLang="en-US" sz="1350" dirty="0" smtClean="0">
                <a:solidFill>
                  <a:prstClr val="black"/>
                </a:solidFill>
                <a:latin typeface="Calibri" panose="020F0502020204030204"/>
              </a:rPr>
              <a:t>waves and extreme heat in urban areas. Heat vulnerability maps derived from this data can </a:t>
            </a:r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  <a:ea typeface="Times" panose="02020603050405020304" pitchFamily="18" charset="0"/>
                <a:cs typeface="Helvetica" panose="020B0604020202020204" pitchFamily="34" charset="0"/>
              </a:rPr>
              <a:t>advise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Times" panose="02020603050405020304" pitchFamily="18" charset="0"/>
                <a:cs typeface="Helvetica" panose="020B0604020202020204" pitchFamily="34" charset="0"/>
              </a:rPr>
              <a:t>local governments on effective climate adaption and mitigation strategies.</a:t>
            </a:r>
          </a:p>
        </p:txBody>
      </p:sp>
      <p:sp>
        <p:nvSpPr>
          <p:cNvPr id="8" name="Isosceles Triangle 7"/>
          <p:cNvSpPr>
            <a:spLocks/>
          </p:cNvSpPr>
          <p:nvPr/>
        </p:nvSpPr>
        <p:spPr>
          <a:xfrm>
            <a:off x="255557" y="4258437"/>
            <a:ext cx="171450" cy="1714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8DE9C-26C7-4804-B760-C0C91B2DE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563" y="1211588"/>
            <a:ext cx="4385595" cy="117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F585A-09DB-4149-B2CF-5B48CBFC3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" b="24051"/>
          <a:stretch/>
        </p:blipFill>
        <p:spPr>
          <a:xfrm>
            <a:off x="4975900" y="2478311"/>
            <a:ext cx="2876093" cy="2822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CE0DAA-8DB8-4132-A58D-10B6DC4A2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" t="76354"/>
          <a:stretch/>
        </p:blipFill>
        <p:spPr>
          <a:xfrm>
            <a:off x="4428349" y="5398827"/>
            <a:ext cx="3781088" cy="115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7" y="1372816"/>
            <a:ext cx="4142014" cy="3003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3" y="2688976"/>
            <a:ext cx="2204614" cy="17724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2406047" y="2382802"/>
            <a:ext cx="413657" cy="288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1111" y="4579839"/>
            <a:ext cx="249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Hulley</a:t>
            </a:r>
            <a:r>
              <a:rPr lang="en-US" i="1" dirty="0" smtClean="0"/>
              <a:t> et al. 2018, RSE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12875" y="1545258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Los Angeles</a:t>
            </a:r>
            <a:endParaRPr lang="en-US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15824" cy="1108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07" y="67287"/>
            <a:ext cx="1112964" cy="9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2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195540"/>
            <a:ext cx="8843358" cy="5780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Status and Updates:</a:t>
            </a:r>
          </a:p>
          <a:p>
            <a:r>
              <a:rPr lang="en-US" sz="2600" dirty="0" smtClean="0">
                <a:cs typeface="Cambria"/>
              </a:rPr>
              <a:t>New LST&amp;E product in Collection 6, reprocessing underway at MODAPS. </a:t>
            </a:r>
            <a:r>
              <a:rPr lang="en-US" sz="2600" u="sng" dirty="0" smtClean="0">
                <a:cs typeface="Cambria"/>
              </a:rPr>
              <a:t>Release Fall 2018</a:t>
            </a:r>
          </a:p>
          <a:p>
            <a:r>
              <a:rPr lang="en-US" sz="2500" dirty="0">
                <a:cs typeface="Cambria"/>
              </a:rPr>
              <a:t>All issues with product/code resolved. All attributes, metadata, browse images cleared by LPDAAC </a:t>
            </a:r>
            <a:r>
              <a:rPr lang="en-US" sz="2500" dirty="0" smtClean="0">
                <a:cs typeface="Cambria"/>
              </a:rPr>
              <a:t/>
            </a:r>
            <a:br>
              <a:rPr lang="en-US" sz="2500" dirty="0" smtClean="0">
                <a:cs typeface="Cambria"/>
              </a:rPr>
            </a:br>
            <a:endParaRPr lang="en-US" sz="2500" dirty="0">
              <a:cs typeface="Cambr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MOD21 </a:t>
            </a:r>
            <a:r>
              <a:rPr lang="en-US" sz="3500" b="1" dirty="0">
                <a:cs typeface="Cambria"/>
              </a:rPr>
              <a:t>LST&amp;E </a:t>
            </a:r>
            <a:r>
              <a:rPr lang="en-US" sz="3500" b="1" dirty="0" smtClean="0">
                <a:cs typeface="Cambria"/>
              </a:rPr>
              <a:t>Products:</a:t>
            </a:r>
            <a:endParaRPr lang="en-US" sz="3500" b="1" dirty="0">
              <a:cs typeface="Cambr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>
                <a:solidFill>
                  <a:srgbClr val="0000FF"/>
                </a:solidFill>
              </a:rPr>
              <a:t>Collection 6: 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(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Release Fall 2018)</a:t>
            </a:r>
            <a:endParaRPr lang="en-US" sz="2900" dirty="0">
              <a:solidFill>
                <a:srgbClr val="008000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 L2:  Daily </a:t>
            </a:r>
            <a:r>
              <a:rPr lang="en-US" sz="2200" dirty="0">
                <a:solidFill>
                  <a:srgbClr val="0000FF"/>
                </a:solidFill>
              </a:rPr>
              <a:t>5-min L2 Swath 1km</a:t>
            </a: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MxD21A1:  Daily </a:t>
            </a:r>
            <a:r>
              <a:rPr lang="en-US" sz="2200" dirty="0">
                <a:solidFill>
                  <a:srgbClr val="0000FF"/>
                </a:solidFill>
              </a:rPr>
              <a:t>L3 Global 1km</a:t>
            </a: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MxD21A2   8-day </a:t>
            </a:r>
            <a:r>
              <a:rPr lang="en-US" sz="2200" dirty="0">
                <a:solidFill>
                  <a:srgbClr val="0000FF"/>
                </a:solidFill>
              </a:rPr>
              <a:t>L3 Global 1km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 smtClean="0">
                <a:solidFill>
                  <a:srgbClr val="0000FF"/>
                </a:solidFill>
              </a:rPr>
              <a:t>Collection 6.1: </a:t>
            </a:r>
            <a:r>
              <a:rPr lang="en-US" altLang="zh-CN" sz="2900" dirty="0">
                <a:solidFill>
                  <a:srgbClr val="FF0000"/>
                </a:solidFill>
                <a:cs typeface="Cambria"/>
              </a:rPr>
              <a:t>(Release </a:t>
            </a:r>
            <a:r>
              <a:rPr lang="en-US" altLang="zh-CN" sz="2900" dirty="0" smtClean="0">
                <a:solidFill>
                  <a:srgbClr val="FF0000"/>
                </a:solidFill>
                <a:cs typeface="Cambria"/>
              </a:rPr>
              <a:t>2019)</a:t>
            </a:r>
            <a:endParaRPr lang="en-US" sz="2900" dirty="0" smtClean="0">
              <a:solidFill>
                <a:srgbClr val="008000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MxD21C1:  Daily 0.05 degree Climate Modeling Grid (CMG)</a:t>
            </a: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MxD21C2:  8-day 0.05 degree Climate Modeling Grid (CMG)</a:t>
            </a:r>
          </a:p>
          <a:p>
            <a:pPr marL="457200" lvl="2" indent="-117475"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MxD21C3:  Monthly </a:t>
            </a:r>
            <a:r>
              <a:rPr lang="en-US" sz="2200" dirty="0">
                <a:solidFill>
                  <a:srgbClr val="0000FF"/>
                </a:solidFill>
              </a:rPr>
              <a:t>0.05 degree Climate Modeling Grid (CMG</a:t>
            </a:r>
            <a:r>
              <a:rPr lang="en-US" sz="2200" dirty="0" smtClean="0">
                <a:solidFill>
                  <a:srgbClr val="0000FF"/>
                </a:solidFill>
              </a:rPr>
              <a:t>)</a:t>
            </a:r>
            <a:endParaRPr lang="en-US" sz="2500" dirty="0">
              <a:cs typeface="Cambria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Known Issues:</a:t>
            </a:r>
            <a:endParaRPr lang="en-US" sz="3500" b="1" dirty="0">
              <a:cs typeface="Cambria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Limited support through next funding cycle resulting in semi-orphaned products.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LST&amp;E (MxD11/MxD21) have 10 different product types! Results in user confusion, reduced usability.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prstClr val="black"/>
                </a:solidFill>
                <a:cs typeface="Cambria"/>
              </a:rPr>
              <a:t>No support or plan forward to retire MxD11 suite of products. Requires analyzing and comparing MxD11/MxD21 products. </a:t>
            </a:r>
            <a:r>
              <a:rPr lang="en-US" sz="2500" dirty="0">
                <a:solidFill>
                  <a:prstClr val="black"/>
                </a:solidFill>
                <a:cs typeface="Cambria"/>
              </a:rPr>
              <a:t>P</a:t>
            </a:r>
            <a:r>
              <a:rPr lang="en-US" sz="2500" dirty="0" smtClean="0">
                <a:solidFill>
                  <a:prstClr val="black"/>
                </a:solidFill>
                <a:cs typeface="Cambria"/>
              </a:rPr>
              <a:t>otential to reduce to 5 product types from MxD21 (</a:t>
            </a:r>
            <a:r>
              <a:rPr lang="en-US" sz="2500" smtClean="0">
                <a:solidFill>
                  <a:prstClr val="black"/>
                </a:solidFill>
                <a:cs typeface="Cambria"/>
              </a:rPr>
              <a:t>JPL product).</a:t>
            </a:r>
            <a:endParaRPr lang="en-US" sz="2500" dirty="0" smtClean="0">
              <a:solidFill>
                <a:prstClr val="black"/>
              </a:solidFill>
              <a:cs typeface="Cambria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prstClr val="black"/>
              </a:solidFill>
              <a:cs typeface="Cambria"/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Publications/Documentation:</a:t>
            </a:r>
            <a:endParaRPr lang="en-US" sz="3500" b="1" dirty="0">
              <a:cs typeface="Cambria"/>
            </a:endParaRPr>
          </a:p>
          <a:p>
            <a:pPr marL="174625" indent="-174625"/>
            <a:r>
              <a:rPr lang="en-US" sz="2200" i="1" dirty="0" smtClean="0">
                <a:cs typeface="Cambria"/>
              </a:rPr>
              <a:t>Hulley</a:t>
            </a:r>
            <a:r>
              <a:rPr lang="en-US" sz="2200" i="1" dirty="0">
                <a:cs typeface="Cambria"/>
              </a:rPr>
              <a:t>, G. C., Malakar, N., Islam, T., Freepartner, R, (2017), NASA’s MODIS and VIIRS Land Surface Temperature and Emissivity Products: A Consistent and High Quality Earth System Data Record, IEEE TGRS, DOI: 10.1109/JSTARS.2017.2779330</a:t>
            </a:r>
            <a:r>
              <a:rPr lang="en-US" sz="2200" i="1" dirty="0" smtClean="0">
                <a:cs typeface="Cambria"/>
              </a:rPr>
              <a:t>.</a:t>
            </a:r>
          </a:p>
          <a:p>
            <a:pPr marL="174625" indent="-174625"/>
            <a:r>
              <a:rPr lang="en-US" sz="2200" i="1" dirty="0">
                <a:cs typeface="Cambria"/>
              </a:rPr>
              <a:t>Malakar, N. K., </a:t>
            </a:r>
            <a:r>
              <a:rPr lang="en-US" sz="2200" i="1" dirty="0" smtClean="0">
                <a:cs typeface="Cambria"/>
              </a:rPr>
              <a:t>and </a:t>
            </a:r>
            <a:r>
              <a:rPr lang="en-US" sz="2200" i="1" dirty="0">
                <a:cs typeface="Cambria"/>
              </a:rPr>
              <a:t>G. C. </a:t>
            </a:r>
            <a:r>
              <a:rPr lang="en-US" sz="2200" i="1" dirty="0" err="1">
                <a:cs typeface="Cambria"/>
              </a:rPr>
              <a:t>Hulley</a:t>
            </a:r>
            <a:r>
              <a:rPr lang="en-US" sz="2200" i="1" dirty="0">
                <a:cs typeface="Cambria"/>
              </a:rPr>
              <a:t> (2016), A water vapor scaling model for improved land surface temperature and emissivity separation of MODIS thermal infrared </a:t>
            </a:r>
            <a:r>
              <a:rPr lang="en-US" sz="2200" i="1" dirty="0" smtClean="0">
                <a:cs typeface="Cambria"/>
              </a:rPr>
              <a:t>data, Remote Sensing of Environment, 182, 252-264</a:t>
            </a:r>
          </a:p>
          <a:p>
            <a:pPr marL="174625" indent="-174625"/>
            <a:r>
              <a:rPr lang="en-US" sz="2200" i="1" dirty="0">
                <a:cs typeface="Cambria"/>
              </a:rPr>
              <a:t>User guide and ATBD available at: https://</a:t>
            </a:r>
            <a:r>
              <a:rPr lang="en-US" sz="2200" i="1" dirty="0" smtClean="0">
                <a:cs typeface="Cambria"/>
              </a:rPr>
              <a:t>modis.gsfc.nasa.gov/data/dataprod/mod21.php</a:t>
            </a:r>
            <a:endParaRPr lang="en-US" sz="2200" i="1" dirty="0">
              <a:cs typeface="Cambri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6234" y="78819"/>
            <a:ext cx="4231532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</a:t>
            </a:r>
            <a:r>
              <a:rPr lang="en-US" sz="2800" b="1" dirty="0" smtClean="0">
                <a:latin typeface="+mn-lt"/>
                <a:ea typeface="+mn-ea"/>
                <a:cs typeface="Cambria"/>
              </a:rPr>
              <a:t>LST&amp;E</a:t>
            </a:r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824" cy="1108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07" y="67287"/>
            <a:ext cx="1112964" cy="9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074585" y="30033"/>
            <a:ext cx="7048512" cy="12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200" b="1" dirty="0">
                <a:solidFill>
                  <a:srgbClr val="000000"/>
                </a:solidFill>
                <a:latin typeface="+mj-lt"/>
              </a:rPr>
              <a:t>Development of a </a:t>
            </a:r>
            <a:r>
              <a:rPr lang="en-GB" sz="2200" b="1" dirty="0" smtClean="0">
                <a:solidFill>
                  <a:srgbClr val="000000"/>
                </a:solidFill>
                <a:latin typeface="+mj-lt"/>
              </a:rPr>
              <a:t>Global </a:t>
            </a:r>
            <a:r>
              <a:rPr lang="en-GB" sz="2200" b="1" dirty="0">
                <a:solidFill>
                  <a:srgbClr val="000000"/>
                </a:solidFill>
                <a:latin typeface="+mj-lt"/>
              </a:rPr>
              <a:t>Burned </a:t>
            </a:r>
            <a:r>
              <a:rPr lang="en-GB" sz="2200" b="1" dirty="0" smtClean="0">
                <a:solidFill>
                  <a:srgbClr val="000000"/>
                </a:solidFill>
                <a:latin typeface="+mj-lt"/>
              </a:rPr>
              <a:t>Area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+mj-lt"/>
              </a:rPr>
              <a:t>Earth </a:t>
            </a:r>
            <a:r>
              <a:rPr lang="en-GB" sz="2200" b="1" dirty="0">
                <a:solidFill>
                  <a:srgbClr val="000000"/>
                </a:solidFill>
                <a:latin typeface="+mj-lt"/>
              </a:rPr>
              <a:t>System Data Record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en-GB" sz="1200" b="1" dirty="0">
                <a:solidFill>
                  <a:srgbClr val="000000"/>
                </a:solidFill>
                <a:latin typeface="+mj-lt"/>
              </a:rPr>
            </a:br>
            <a:endParaRPr lang="en-GB" sz="600" b="1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200" b="1" dirty="0">
                <a:solidFill>
                  <a:srgbClr val="000000"/>
                </a:solidFill>
                <a:latin typeface="+mj-lt"/>
              </a:rPr>
              <a:t>Louis Giglio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, Luigi Boschetti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, David Roy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200" b="1" dirty="0" err="1">
                <a:solidFill>
                  <a:srgbClr val="000000"/>
                </a:solidFill>
                <a:latin typeface="+mj-lt"/>
              </a:rPr>
              <a:t>Varaprasad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 Bandaru</a:t>
            </a:r>
            <a:r>
              <a:rPr lang="en-GB" sz="1200" b="1" baseline="30000" dirty="0">
                <a:solidFill>
                  <a:srgbClr val="000000"/>
                </a:solidFill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, Chris Justice</a:t>
            </a:r>
            <a:r>
              <a:rPr lang="en-GB" sz="1200" b="1" baseline="30000" dirty="0">
                <a:solidFill>
                  <a:srgbClr val="000000"/>
                </a:solidFill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University of Maryland, 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University of Idaho, 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South Dakota State University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074584" cy="914398"/>
          </a:xfrm>
          <a:prstGeom prst="rect">
            <a:avLst/>
          </a:prstGeom>
        </p:spPr>
      </p:pic>
      <p:pic>
        <p:nvPicPr>
          <p:cNvPr id="18" name="Picture 2" descr="mage result for umd logo">
            <a:extLst>
              <a:ext uri="{FF2B5EF4-FFF2-40B4-BE49-F238E27FC236}">
                <a16:creationId xmlns:a16="http://schemas.microsoft.com/office/drawing/2014/main" id="{BA12DC0F-EBE8-1E44-AB27-EF6D5C84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4511"/>
            <a:ext cx="914400" cy="9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MCD64A1.A2003335.006.gif">
            <a:extLst>
              <a:ext uri="{FF2B5EF4-FFF2-40B4-BE49-F238E27FC236}">
                <a16:creationId xmlns:a16="http://schemas.microsoft.com/office/drawing/2014/main" id="{15155C04-94C7-8441-A2C1-77B29E8B6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178"/>
            <a:ext cx="9144000" cy="457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EFC946-2857-2B4C-8BB7-8333FD4D484D}"/>
              </a:ext>
            </a:extLst>
          </p:cNvPr>
          <p:cNvSpPr txBox="1"/>
          <p:nvPr/>
        </p:nvSpPr>
        <p:spPr>
          <a:xfrm>
            <a:off x="1028095" y="6141101"/>
            <a:ext cx="708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December 2003 MODIS Burned Area Product</a:t>
            </a:r>
          </a:p>
        </p:txBody>
      </p:sp>
    </p:spTree>
    <p:extLst>
      <p:ext uri="{BB962C8B-B14F-4D97-AF65-F5344CB8AC3E}">
        <p14:creationId xmlns:p14="http://schemas.microsoft.com/office/powerpoint/2010/main" val="30674017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225682"/>
            <a:ext cx="4727643" cy="5495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b="1" dirty="0">
                <a:cs typeface="Cambria"/>
              </a:rPr>
              <a:t>MODIS Burned Area Product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>
                <a:solidFill>
                  <a:srgbClr val="0000FF"/>
                </a:solidFill>
              </a:rPr>
              <a:t>Collection 6: </a:t>
            </a:r>
            <a:r>
              <a:rPr lang="en-US" sz="2900" dirty="0">
                <a:solidFill>
                  <a:srgbClr val="FF0000"/>
                </a:solidFill>
              </a:rPr>
              <a:t>(released 2017)</a:t>
            </a:r>
            <a:endParaRPr lang="en-US" sz="2900" dirty="0">
              <a:solidFill>
                <a:srgbClr val="FF0000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</a:rPr>
              <a:t>MCD64A1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Monthly L3 500 m SIN Grid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altLang="zh-CN" sz="2200" dirty="0">
                <a:solidFill>
                  <a:srgbClr val="0000FF"/>
                </a:solidFill>
              </a:rPr>
              <a:t>MCD64CMH: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Monthly CMG </a:t>
            </a:r>
            <a:r>
              <a:rPr lang="en-US" altLang="zh-CN" sz="2200" dirty="0">
                <a:solidFill>
                  <a:srgbClr val="FF0000"/>
                </a:solidFill>
              </a:rPr>
              <a:t>(released 2018)</a:t>
            </a: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Status and Updates:</a:t>
            </a:r>
          </a:p>
          <a:p>
            <a:r>
              <a:rPr lang="en-US" sz="2500" dirty="0">
                <a:cs typeface="Cambria"/>
              </a:rPr>
              <a:t>Stage-2 validation complete.</a:t>
            </a:r>
          </a:p>
          <a:p>
            <a:r>
              <a:rPr lang="en-US" sz="2500" dirty="0">
                <a:cs typeface="Cambria"/>
              </a:rPr>
              <a:t>Stage-3 validation in preparation.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Known Issues:</a:t>
            </a: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prstClr val="black"/>
                </a:solidFill>
                <a:cs typeface="Cambria"/>
              </a:rPr>
              <a:t>Edge fix for 26 tiles (patch 6.0.8).</a:t>
            </a: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Recent Publications:</a:t>
            </a:r>
          </a:p>
          <a:p>
            <a:pPr marL="174625" indent="-174625"/>
            <a:r>
              <a:rPr lang="en-US" sz="2100" dirty="0">
                <a:cs typeface="Cambria"/>
              </a:rPr>
              <a:t>Giglio, L., </a:t>
            </a:r>
            <a:r>
              <a:rPr lang="en-US" sz="2100" dirty="0" err="1">
                <a:cs typeface="Cambria"/>
              </a:rPr>
              <a:t>Boschetti</a:t>
            </a:r>
            <a:r>
              <a:rPr lang="en-US" sz="2100" dirty="0">
                <a:cs typeface="Cambria"/>
              </a:rPr>
              <a:t>, L., Roy, D. P., Humber, M. L., and Justice, C. O., 2018, The Collection 6 MODIS burned area mapping algorithm and product. </a:t>
            </a:r>
            <a:r>
              <a:rPr lang="en-US" sz="2100" i="1" dirty="0">
                <a:cs typeface="Cambria"/>
              </a:rPr>
              <a:t>Remote Sensing of Environment</a:t>
            </a:r>
            <a:r>
              <a:rPr lang="en-US" sz="2100" dirty="0">
                <a:cs typeface="Cambria"/>
              </a:rPr>
              <a:t>, 217:72–85.</a:t>
            </a:r>
          </a:p>
          <a:p>
            <a:pPr marL="174625" indent="-174625"/>
            <a:r>
              <a:rPr lang="en-US" sz="2100" dirty="0">
                <a:cs typeface="Cambria"/>
              </a:rPr>
              <a:t>Humber, M. L., </a:t>
            </a:r>
            <a:r>
              <a:rPr lang="en-US" sz="2100" dirty="0" err="1">
                <a:cs typeface="Cambria"/>
              </a:rPr>
              <a:t>Boschetti</a:t>
            </a:r>
            <a:r>
              <a:rPr lang="en-US" sz="2100" dirty="0">
                <a:cs typeface="Cambria"/>
              </a:rPr>
              <a:t>, L., Giglio, L., and Justice, C. O., 2018, Spatial and temporal </a:t>
            </a:r>
            <a:r>
              <a:rPr lang="en-US" sz="2100" dirty="0" err="1">
                <a:cs typeface="Cambria"/>
              </a:rPr>
              <a:t>intercomparison</a:t>
            </a:r>
            <a:r>
              <a:rPr lang="en-US" sz="2100" dirty="0">
                <a:cs typeface="Cambria"/>
              </a:rPr>
              <a:t> of four global burned area products, </a:t>
            </a:r>
            <a:r>
              <a:rPr lang="en-US" sz="2100" i="1" dirty="0">
                <a:cs typeface="Cambria"/>
              </a:rPr>
              <a:t>International Journal of Digital Earth</a:t>
            </a:r>
            <a:r>
              <a:rPr lang="en-US" sz="2100" dirty="0">
                <a:cs typeface="Cambria"/>
              </a:rPr>
              <a:t>.</a:t>
            </a:r>
          </a:p>
          <a:p>
            <a:pPr marL="174625" indent="-174625"/>
            <a:r>
              <a:rPr lang="en-US" altLang="zh-CN" sz="2100" dirty="0" err="1"/>
              <a:t>Andela</a:t>
            </a:r>
            <a:r>
              <a:rPr lang="en-US" altLang="zh-CN" sz="2100" dirty="0"/>
              <a:t> et al., 2017, A human-driven decline in global burned area. </a:t>
            </a:r>
            <a:r>
              <a:rPr lang="en-US" altLang="zh-CN" sz="2100" i="1" dirty="0"/>
              <a:t>Science</a:t>
            </a:r>
            <a:r>
              <a:rPr lang="en-US" altLang="zh-CN" sz="2100" dirty="0"/>
              <a:t>, 356:1356-1362.</a:t>
            </a:r>
            <a:endParaRPr lang="en-US" altLang="zh-CN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77271" y="78819"/>
            <a:ext cx="4589459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Burned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5B0CF-A67A-0540-AB6D-7795A0DC6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796"/>
          <a:stretch/>
        </p:blipFill>
        <p:spPr>
          <a:xfrm>
            <a:off x="4930896" y="1303666"/>
            <a:ext cx="3958109" cy="434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896" y="3403469"/>
            <a:ext cx="3958109" cy="28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cintosh HD:Users:giglio:Documents:MODIS:C6:C6_false_alarm.png">
            <a:extLst>
              <a:ext uri="{FF2B5EF4-FFF2-40B4-BE49-F238E27FC236}">
                <a16:creationId xmlns:a16="http://schemas.microsoft.com/office/drawing/2014/main" id="{619814B6-1A5C-744F-86CE-E457AEB0DB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63" y="4335769"/>
            <a:ext cx="3956095" cy="24134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225682"/>
            <a:ext cx="4727643" cy="5495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b="1" dirty="0">
                <a:cs typeface="Cambria"/>
              </a:rPr>
              <a:t>MODIS Active Fire Products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900" dirty="0">
                <a:solidFill>
                  <a:srgbClr val="0000FF"/>
                </a:solidFill>
              </a:rPr>
              <a:t>Collection 6: </a:t>
            </a:r>
            <a:r>
              <a:rPr lang="en-US" sz="2900" dirty="0">
                <a:solidFill>
                  <a:srgbClr val="FF0000"/>
                </a:solidFill>
              </a:rPr>
              <a:t>(released 2015)</a:t>
            </a:r>
            <a:endParaRPr lang="en-US" sz="2900" dirty="0">
              <a:solidFill>
                <a:srgbClr val="FF0000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</a:rPr>
              <a:t>MOD14/MYD14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Terra/Aqua L2 Swath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2200" dirty="0">
                <a:solidFill>
                  <a:srgbClr val="0000FF"/>
                </a:solidFill>
              </a:rPr>
              <a:t>MOD14A1/MYD14A1: L3 Daily 500-m SIN Grid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2200" dirty="0">
                <a:solidFill>
                  <a:srgbClr val="0000FF"/>
                </a:solidFill>
              </a:rPr>
              <a:t>MOD14A2/MYD14A2: L3 8-day 500 m SIN Grid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altLang="zh-CN" sz="2200" dirty="0">
                <a:solidFill>
                  <a:srgbClr val="0000FF"/>
                </a:solidFill>
              </a:rPr>
              <a:t>MCD14ML: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Monthly fire locations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Status and Updates:</a:t>
            </a:r>
          </a:p>
          <a:p>
            <a:r>
              <a:rPr lang="en-US" sz="2500" dirty="0">
                <a:cs typeface="Cambria"/>
              </a:rPr>
              <a:t>Widely used mature product.</a:t>
            </a:r>
          </a:p>
          <a:p>
            <a:r>
              <a:rPr lang="en-US" sz="2500" dirty="0">
                <a:cs typeface="Cambria"/>
              </a:rPr>
              <a:t>Stage-2 validated.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Known Issues:</a:t>
            </a: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prstClr val="black"/>
                </a:solidFill>
                <a:cs typeface="Cambria"/>
              </a:rPr>
              <a:t>None.</a:t>
            </a:r>
          </a:p>
          <a:p>
            <a:pPr marL="0" indent="0">
              <a:buNone/>
            </a:pPr>
            <a:r>
              <a:rPr lang="en-US" sz="3500" b="1" dirty="0">
                <a:cs typeface="Cambria"/>
              </a:rPr>
              <a:t>Recent Publications:</a:t>
            </a:r>
          </a:p>
          <a:p>
            <a:pPr marL="174625" indent="-174625"/>
            <a:r>
              <a:rPr lang="en-US" sz="2100" dirty="0">
                <a:cs typeface="Cambria"/>
              </a:rPr>
              <a:t>Giglio, L., Schroeder, W., and Justice, C. O., 2016, The collection 6 MODIS active fire detection algorithm and fire products. </a:t>
            </a:r>
            <a:r>
              <a:rPr lang="en-US" sz="2100" i="1" dirty="0">
                <a:cs typeface="Cambria"/>
              </a:rPr>
              <a:t>Remote Sensing of Environment</a:t>
            </a:r>
            <a:r>
              <a:rPr lang="en-US" sz="2100" dirty="0">
                <a:cs typeface="Cambria"/>
              </a:rPr>
              <a:t>, 178, 31-41.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77271" y="78819"/>
            <a:ext cx="4589459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Active Fire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43D42-473F-CD4B-8F81-8613CBD8D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740" y="1162972"/>
            <a:ext cx="4003828" cy="321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4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76" y="8748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098681"/>
            <a:ext cx="4727643" cy="6191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500" b="1" dirty="0">
                <a:cs typeface="Cambria"/>
              </a:rPr>
              <a:t>MODIS GPP/NPP and ET/PET products.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dirty="0" smtClean="0">
                <a:solidFill>
                  <a:srgbClr val="0000FF"/>
                </a:solidFill>
              </a:rPr>
              <a:t>Collection 6: </a:t>
            </a:r>
            <a:endParaRPr lang="en-US" sz="2900" dirty="0" smtClean="0">
              <a:solidFill>
                <a:srgbClr val="008000"/>
              </a:solidFill>
              <a:cs typeface="Cambria"/>
            </a:endParaRP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MOD17A3H</a:t>
            </a:r>
            <a:r>
              <a:rPr lang="en-US" altLang="zh-CN" sz="2200" dirty="0" smtClean="0">
                <a:solidFill>
                  <a:srgbClr val="0000FF"/>
                </a:solidFill>
              </a:rPr>
              <a:t>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MODIS/Terra </a:t>
            </a:r>
            <a:r>
              <a:rPr lang="en-US" altLang="zh-CN" sz="2200" dirty="0" smtClean="0">
                <a:solidFill>
                  <a:srgbClr val="0000FF"/>
                </a:solidFill>
              </a:rPr>
              <a:t>Annually L4 500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altLang="zh-CN" sz="2200" dirty="0" smtClean="0">
                <a:solidFill>
                  <a:srgbClr val="0000FF"/>
                </a:solidFill>
              </a:rPr>
              <a:t>MYD17A3H: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MODIS/Aqua Annually </a:t>
            </a:r>
            <a:r>
              <a:rPr lang="en-US" altLang="zh-CN" sz="2200" dirty="0" smtClean="0">
                <a:solidFill>
                  <a:srgbClr val="0000FF"/>
                </a:solidFill>
              </a:rPr>
              <a:t>L4 500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MOD17A2H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MODIS/Terra </a:t>
            </a:r>
            <a:r>
              <a:rPr lang="en-US" altLang="zh-CN" sz="2200" dirty="0" smtClean="0">
                <a:solidFill>
                  <a:srgbClr val="0000FF"/>
                </a:solidFill>
              </a:rPr>
              <a:t>8-day L4 </a:t>
            </a:r>
            <a:r>
              <a:rPr lang="en-US" altLang="zh-CN" sz="2200" dirty="0">
                <a:solidFill>
                  <a:srgbClr val="0000FF"/>
                </a:solidFill>
              </a:rPr>
              <a:t>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altLang="zh-CN" sz="2200" dirty="0" smtClean="0">
                <a:solidFill>
                  <a:srgbClr val="0000FF"/>
                </a:solidFill>
              </a:rPr>
              <a:t>MYD17A2H</a:t>
            </a:r>
            <a:r>
              <a:rPr lang="en-US" altLang="zh-CN" sz="2200" dirty="0">
                <a:solidFill>
                  <a:srgbClr val="0000FF"/>
                </a:solidFill>
              </a:rPr>
              <a:t>:</a:t>
            </a:r>
            <a:r>
              <a:rPr lang="zh-CN" altLang="en-US" sz="2200" dirty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MODIS/Aqua </a:t>
            </a:r>
            <a:r>
              <a:rPr lang="en-US" altLang="zh-CN" sz="2200" dirty="0" smtClean="0">
                <a:solidFill>
                  <a:srgbClr val="0000FF"/>
                </a:solidFill>
              </a:rPr>
              <a:t>8-day </a:t>
            </a:r>
            <a:r>
              <a:rPr lang="en-US" altLang="zh-CN" sz="2200" dirty="0">
                <a:solidFill>
                  <a:srgbClr val="0000FF"/>
                </a:solidFill>
              </a:rPr>
              <a:t>L4 500 m SIN </a:t>
            </a:r>
            <a:r>
              <a:rPr lang="en-US" altLang="zh-CN" sz="2200" dirty="0" smtClean="0">
                <a:solidFill>
                  <a:srgbClr val="0000FF"/>
                </a:solidFill>
              </a:rPr>
              <a:t>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MOD16A3</a:t>
            </a:r>
            <a:r>
              <a:rPr lang="en-US" altLang="zh-CN" sz="2200" dirty="0" smtClean="0">
                <a:solidFill>
                  <a:srgbClr val="0000FF"/>
                </a:solidFill>
              </a:rPr>
              <a:t>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MODIS/Terra </a:t>
            </a:r>
            <a:r>
              <a:rPr lang="en-US" altLang="zh-CN" sz="2200" dirty="0" smtClean="0">
                <a:solidFill>
                  <a:srgbClr val="0000FF"/>
                </a:solidFill>
              </a:rPr>
              <a:t>Annually L4 </a:t>
            </a:r>
            <a:r>
              <a:rPr lang="en-US" altLang="zh-CN" sz="2200" dirty="0">
                <a:solidFill>
                  <a:srgbClr val="0000FF"/>
                </a:solidFill>
              </a:rPr>
              <a:t>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altLang="zh-CN" sz="2200" dirty="0" smtClean="0">
                <a:solidFill>
                  <a:srgbClr val="0000FF"/>
                </a:solidFill>
              </a:rPr>
              <a:t>MYD16A3: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MODIS/Aqua Annually L4 500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MOD16A2</a:t>
            </a:r>
            <a:r>
              <a:rPr lang="en-US" altLang="zh-CN" sz="2200" dirty="0" smtClean="0">
                <a:solidFill>
                  <a:srgbClr val="0000FF"/>
                </a:solidFill>
              </a:rPr>
              <a:t>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MODIS/Terra 8-day L4 500 m SIN Grid</a:t>
            </a:r>
          </a:p>
          <a:p>
            <a:pPr marL="457200" lvl="2" indent="-117475">
              <a:lnSpc>
                <a:spcPct val="120000"/>
              </a:lnSpc>
              <a:spcBef>
                <a:spcPts val="0"/>
              </a:spcBef>
            </a:pPr>
            <a:r>
              <a:rPr lang="en-US" altLang="zh-CN" sz="2200" dirty="0" smtClean="0">
                <a:solidFill>
                  <a:srgbClr val="0000FF"/>
                </a:solidFill>
              </a:rPr>
              <a:t>MYD16A2:</a:t>
            </a:r>
            <a:r>
              <a:rPr lang="zh-CN" altLang="en-US" sz="2200" dirty="0" smtClean="0">
                <a:solidFill>
                  <a:srgbClr val="0000FF"/>
                </a:solidFill>
              </a:rPr>
              <a:t> </a:t>
            </a:r>
            <a:r>
              <a:rPr lang="en-US" altLang="zh-CN" sz="2200" dirty="0">
                <a:solidFill>
                  <a:srgbClr val="0000FF"/>
                </a:solidFill>
              </a:rPr>
              <a:t>MODIS/Aqua 8-day L4 500 m SIN Grid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Status and Updates: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i="1" dirty="0" smtClean="0">
                <a:cs typeface="Cambria"/>
              </a:rPr>
              <a:t>Creation of an optimized FPAR/LAI climatology</a:t>
            </a:r>
            <a:r>
              <a:rPr lang="en-US" sz="2800" dirty="0" smtClean="0">
                <a:cs typeface="Cambria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i="1" dirty="0" smtClean="0">
                <a:cs typeface="Cambria"/>
              </a:rPr>
              <a:t>This climatology will be used to obtain gap free GPP/NPP  and ET/PET products for the upcoming collection 6.1.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Known Issues: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cs typeface="Cambria"/>
              </a:rPr>
              <a:t>Important gaps due to cloud contamination in heavily clouded areas.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Recent Publications: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>
                <a:cs typeface="Cambria"/>
              </a:rPr>
              <a:t>Alvaro Moreno, </a:t>
            </a:r>
            <a:r>
              <a:rPr lang="en-US" sz="2800" dirty="0" err="1">
                <a:cs typeface="Cambria"/>
              </a:rPr>
              <a:t>Gustau</a:t>
            </a:r>
            <a:r>
              <a:rPr lang="en-US" sz="2800" dirty="0">
                <a:cs typeface="Cambria"/>
              </a:rPr>
              <a:t> Camps-</a:t>
            </a:r>
            <a:r>
              <a:rPr lang="en-US" sz="2800" dirty="0" err="1">
                <a:cs typeface="Cambria"/>
              </a:rPr>
              <a:t>Valls</a:t>
            </a:r>
            <a:r>
              <a:rPr lang="en-US" sz="2800" dirty="0">
                <a:cs typeface="Cambria"/>
              </a:rPr>
              <a:t>, Jens </a:t>
            </a:r>
            <a:r>
              <a:rPr lang="en-US" sz="2800" dirty="0" err="1">
                <a:cs typeface="Cambria"/>
              </a:rPr>
              <a:t>Kattge</a:t>
            </a:r>
            <a:r>
              <a:rPr lang="en-US" sz="2800" dirty="0">
                <a:cs typeface="Cambria"/>
              </a:rPr>
              <a:t>, Nathaniel Robinson, Markus Reichstein, </a:t>
            </a:r>
            <a:r>
              <a:rPr lang="en-US" sz="2800" dirty="0" smtClean="0">
                <a:cs typeface="Cambria"/>
              </a:rPr>
              <a:t>…, Steven </a:t>
            </a:r>
            <a:r>
              <a:rPr lang="en-US" sz="2800" dirty="0">
                <a:cs typeface="Cambria"/>
              </a:rPr>
              <a:t>W. </a:t>
            </a:r>
            <a:r>
              <a:rPr lang="en-US" sz="2800" dirty="0" smtClean="0">
                <a:cs typeface="Cambria"/>
              </a:rPr>
              <a:t>Running (2018). A </a:t>
            </a:r>
            <a:r>
              <a:rPr lang="en-US" sz="2800" dirty="0">
                <a:cs typeface="Cambria"/>
              </a:rPr>
              <a:t>methodology to derive global maps of leaf traits using remote sensing and climate data</a:t>
            </a:r>
            <a:r>
              <a:rPr lang="en-US" sz="2800" dirty="0" smtClean="0">
                <a:cs typeface="Cambria"/>
              </a:rPr>
              <a:t>, </a:t>
            </a:r>
            <a:r>
              <a:rPr lang="en-US" sz="2800" b="1" dirty="0" smtClean="0">
                <a:cs typeface="Cambria"/>
              </a:rPr>
              <a:t>Remote </a:t>
            </a:r>
            <a:r>
              <a:rPr lang="en-US" sz="2800" b="1" dirty="0">
                <a:cs typeface="Cambria"/>
              </a:rPr>
              <a:t>Sensing of Environment</a:t>
            </a:r>
            <a:r>
              <a:rPr lang="en-US" sz="2800" dirty="0" smtClean="0">
                <a:cs typeface="Cambria"/>
              </a:rPr>
              <a:t>, 218, 69-88.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err="1">
                <a:cs typeface="Cambria"/>
              </a:rPr>
              <a:t>Madani</a:t>
            </a:r>
            <a:r>
              <a:rPr lang="en-US" sz="2800" dirty="0">
                <a:cs typeface="Cambria"/>
              </a:rPr>
              <a:t>, N., Kimball, J. S., Ballantyne, A. P., Affleck, D. L., </a:t>
            </a:r>
            <a:r>
              <a:rPr lang="en-US" sz="2800" dirty="0" err="1">
                <a:cs typeface="Cambria"/>
              </a:rPr>
              <a:t>Bodegom</a:t>
            </a:r>
            <a:r>
              <a:rPr lang="en-US" sz="2800" dirty="0">
                <a:cs typeface="Cambria"/>
              </a:rPr>
              <a:t>, P. M., Reich, P. B., ... &amp; Zhao, M. (2018). Future global productivity will be affected by plant trait response to climate. </a:t>
            </a:r>
            <a:r>
              <a:rPr lang="en-US" sz="2800" b="1" dirty="0">
                <a:cs typeface="Cambria"/>
              </a:rPr>
              <a:t>Scientific reports</a:t>
            </a:r>
            <a:r>
              <a:rPr lang="en-US" sz="2800" dirty="0">
                <a:cs typeface="Cambria"/>
              </a:rPr>
              <a:t>, 8(1), 2870.</a:t>
            </a:r>
            <a:endParaRPr lang="en-US" sz="2800" dirty="0" smtClean="0"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cs typeface="Cambria"/>
              </a:rPr>
              <a:t>He, M., Kimball, J. S., </a:t>
            </a:r>
            <a:r>
              <a:rPr lang="en-US" sz="2800" dirty="0" err="1">
                <a:cs typeface="Cambria"/>
              </a:rPr>
              <a:t>Maneta</a:t>
            </a:r>
            <a:r>
              <a:rPr lang="en-US" sz="2800" dirty="0">
                <a:cs typeface="Cambria"/>
              </a:rPr>
              <a:t>, M. P., Maxwell, B. D., Moreno, A., </a:t>
            </a:r>
            <a:r>
              <a:rPr lang="en-US" sz="2800" dirty="0" err="1">
                <a:cs typeface="Cambria"/>
              </a:rPr>
              <a:t>Beguería</a:t>
            </a:r>
            <a:r>
              <a:rPr lang="en-US" sz="2800" dirty="0">
                <a:cs typeface="Cambria"/>
              </a:rPr>
              <a:t>, S., &amp; Wu, X. (2018). Regional Crop Gross Primary Productivity and Yield Estimation Using Fused Landsat-MODIS Data. </a:t>
            </a:r>
            <a:r>
              <a:rPr lang="en-US" sz="2800" b="1" dirty="0">
                <a:cs typeface="Cambria"/>
              </a:rPr>
              <a:t>Remote Sensing</a:t>
            </a:r>
            <a:r>
              <a:rPr lang="en-US" sz="2800" dirty="0">
                <a:cs typeface="Cambria"/>
              </a:rPr>
              <a:t>, 10(3), 372</a:t>
            </a:r>
            <a:r>
              <a:rPr lang="en-US" sz="2800" dirty="0" smtClean="0">
                <a:cs typeface="Cambria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cs typeface="Cambria"/>
              </a:rPr>
              <a:t>Jones, M. O., Running, S. W., Kimball, J. S., Robinson, N. P., &amp; Allred, B. W. (2018). Terrestrial primary productivity indicators for inclusion in the National Climate Indicators System. </a:t>
            </a:r>
            <a:r>
              <a:rPr lang="en-US" sz="2800" b="1" dirty="0">
                <a:cs typeface="Cambria"/>
              </a:rPr>
              <a:t>Climatic Change</a:t>
            </a:r>
            <a:r>
              <a:rPr lang="en-US" sz="2800" dirty="0">
                <a:cs typeface="Cambria"/>
              </a:rPr>
              <a:t>, 1-14</a:t>
            </a:r>
            <a:r>
              <a:rPr lang="en-US" sz="2800" dirty="0" smtClean="0">
                <a:cs typeface="Cambria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cs typeface="Cambria"/>
              </a:rPr>
              <a:t>David J. </a:t>
            </a:r>
            <a:r>
              <a:rPr lang="en-US" sz="2800" dirty="0" err="1">
                <a:cs typeface="Cambria"/>
              </a:rPr>
              <a:t>Mildrexler</a:t>
            </a:r>
            <a:r>
              <a:rPr lang="en-US" sz="2800" dirty="0">
                <a:cs typeface="Cambria"/>
              </a:rPr>
              <a:t>, </a:t>
            </a:r>
            <a:r>
              <a:rPr lang="en-US" sz="2800" dirty="0" err="1">
                <a:cs typeface="Cambria"/>
              </a:rPr>
              <a:t>Maosheng</a:t>
            </a:r>
            <a:r>
              <a:rPr lang="en-US" sz="2800" dirty="0">
                <a:cs typeface="Cambria"/>
              </a:rPr>
              <a:t> Zhao, Warren B. Cohen, Steven W. Running, </a:t>
            </a:r>
            <a:r>
              <a:rPr lang="en-US" sz="2800" dirty="0" err="1">
                <a:cs typeface="Cambria"/>
              </a:rPr>
              <a:t>Xiaopeng</a:t>
            </a:r>
            <a:r>
              <a:rPr lang="en-US" sz="2800" dirty="0">
                <a:cs typeface="Cambria"/>
              </a:rPr>
              <a:t> Song, Matthew O. Jones. 2018, Thermal Anomalies Detect Critical Global Land Surface </a:t>
            </a:r>
            <a:r>
              <a:rPr lang="en-US" sz="2800" dirty="0" smtClean="0">
                <a:cs typeface="Cambria"/>
              </a:rPr>
              <a:t>Changes. J. Applied </a:t>
            </a:r>
            <a:r>
              <a:rPr lang="en-US" sz="2800" dirty="0">
                <a:cs typeface="Cambria"/>
              </a:rPr>
              <a:t>Meteorology and Climatology, 57, 391-411.</a:t>
            </a:r>
          </a:p>
          <a:p>
            <a:endParaRPr lang="en-US" sz="2800" dirty="0" smtClean="0">
              <a:cs typeface="Cambria"/>
            </a:endParaRPr>
          </a:p>
          <a:p>
            <a:endParaRPr lang="en-US" altLang="zh-CN" sz="2800" dirty="0" smtClean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71600" y="78819"/>
            <a:ext cx="6350000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MODIS </a:t>
            </a:r>
            <a:r>
              <a:rPr lang="en-US" sz="2800" b="1" dirty="0" smtClean="0">
                <a:latin typeface="+mn-lt"/>
                <a:ea typeface="+mn-ea"/>
                <a:cs typeface="Cambria"/>
              </a:rPr>
              <a:t>GPP/NPP, ET/PET products and an LST for fun.</a:t>
            </a:r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79" y="1383476"/>
            <a:ext cx="3989229" cy="52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2521896" y="78819"/>
            <a:ext cx="4100209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26461" y="1338815"/>
            <a:ext cx="4260718" cy="5519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2" indent="-339725">
              <a:spcBef>
                <a:spcPts val="0"/>
              </a:spcBef>
              <a:buNone/>
            </a:pPr>
            <a:r>
              <a:rPr lang="en-US" b="1" dirty="0">
                <a:cs typeface="Cambria"/>
              </a:rPr>
              <a:t>MODIS</a:t>
            </a:r>
            <a:r>
              <a:rPr lang="en-US" sz="2400" b="1" dirty="0">
                <a:cs typeface="Cambria"/>
              </a:rPr>
              <a:t> BRDF Albedo NBAR Products</a:t>
            </a:r>
          </a:p>
          <a:p>
            <a:pPr marL="339725" lvl="2" indent="-339725">
              <a:spcBef>
                <a:spcPts val="0"/>
              </a:spcBef>
              <a:buNone/>
            </a:pPr>
            <a:r>
              <a:rPr lang="en-US" altLang="zh-CN" sz="2000" dirty="0">
                <a:solidFill>
                  <a:srgbClr val="0000FF"/>
                </a:solidFill>
                <a:cs typeface="Cambria"/>
              </a:rPr>
              <a:t>Collection</a:t>
            </a:r>
            <a:r>
              <a:rPr lang="zh-CN" altLang="en-US" sz="2000" dirty="0">
                <a:solidFill>
                  <a:srgbClr val="0000FF"/>
                </a:solidFill>
                <a:cs typeface="Cambria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cs typeface="Cambria"/>
              </a:rPr>
              <a:t>V006:</a:t>
            </a:r>
            <a:r>
              <a:rPr lang="zh-CN" altLang="en-US" sz="2000" dirty="0">
                <a:solidFill>
                  <a:srgbClr val="0000FF"/>
                </a:solidFill>
                <a:cs typeface="Cambria"/>
              </a:rPr>
              <a:t> </a:t>
            </a:r>
            <a:endParaRPr lang="en-US" altLang="zh-CN" sz="1400" dirty="0">
              <a:solidFill>
                <a:srgbClr val="0000FF"/>
              </a:solidFill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  <a:cs typeface="Cambria"/>
              </a:rPr>
              <a:t>MCD43A: 500 m SIN grid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  <a:cs typeface="Cambria"/>
              </a:rPr>
              <a:t>MCD43A1: BRDF/Albedo Model Parameters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MCD43A2: BRDF/Albedo Quality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MCD43A3: Albedo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MCD43A4: NBAR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MCD43C: 0.05 degree CMG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MCD43C1: CMG BRDF/Albedo Model Parameters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MCD43C2: CMG BRDF/Albedo Model Snow-Free Parameters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MCD43C3: CMG Albedo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MCD43C4: CMG NBAR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MCD43D: 30 Arc-Second CMG (1 – 40) 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1400" dirty="0">
                <a:solidFill>
                  <a:srgbClr val="0000FF"/>
                </a:solidFill>
              </a:rPr>
              <a:t>MCD43GF: CMG Gap-Filled Snow-Free</a:t>
            </a:r>
          </a:p>
          <a:p>
            <a:pPr marL="0" indent="0">
              <a:buNone/>
            </a:pPr>
            <a:endParaRPr lang="en-US" sz="300" b="1" dirty="0">
              <a:cs typeface="Cambria"/>
            </a:endParaRPr>
          </a:p>
          <a:p>
            <a:pPr marL="0" indent="0">
              <a:buNone/>
            </a:pPr>
            <a:r>
              <a:rPr lang="en-US" sz="2500" b="1" dirty="0">
                <a:cs typeface="Cambria"/>
              </a:rPr>
              <a:t>Status and Updates:</a:t>
            </a:r>
          </a:p>
          <a:p>
            <a:r>
              <a:rPr lang="en-US" sz="2500" dirty="0">
                <a:cs typeface="Cambria"/>
              </a:rPr>
              <a:t>New daily retrievals are being used extensively for phenology studies.  </a:t>
            </a:r>
          </a:p>
          <a:p>
            <a:r>
              <a:rPr lang="en-US" sz="2500" dirty="0">
                <a:cs typeface="Cambria"/>
              </a:rPr>
              <a:t>Snow free Gap Filled V006 products </a:t>
            </a:r>
            <a:r>
              <a:rPr lang="en-US" sz="2500" dirty="0" smtClean="0">
                <a:cs typeface="Cambria"/>
              </a:rPr>
              <a:t>		(</a:t>
            </a:r>
            <a:r>
              <a:rPr lang="en-US" sz="2500" dirty="0">
                <a:cs typeface="Cambria"/>
              </a:rPr>
              <a:t>MCD43GF) are under production  </a:t>
            </a:r>
          </a:p>
          <a:p>
            <a:endParaRPr lang="en-US" sz="1900" dirty="0">
              <a:cs typeface="Cambria"/>
            </a:endParaRPr>
          </a:p>
          <a:p>
            <a:pPr marL="0" indent="0">
              <a:buNone/>
            </a:pPr>
            <a:r>
              <a:rPr lang="en-US" sz="2800" b="1" dirty="0">
                <a:cs typeface="Cambria"/>
              </a:rPr>
              <a:t>Known Issues:</a:t>
            </a: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prstClr val="black"/>
                </a:solidFill>
                <a:cs typeface="Cambria"/>
              </a:rPr>
              <a:t>None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prstClr val="black"/>
              </a:solidFill>
              <a:cs typeface="Cambria"/>
            </a:endParaRPr>
          </a:p>
          <a:p>
            <a:pPr marL="0" indent="0">
              <a:buNone/>
            </a:pPr>
            <a:r>
              <a:rPr lang="en-US" sz="2500" b="1" dirty="0">
                <a:cs typeface="Cambria"/>
              </a:rPr>
              <a:t>Recent Publications:</a:t>
            </a:r>
          </a:p>
          <a:p>
            <a:pPr marL="174625" indent="-174625"/>
            <a:r>
              <a:rPr lang="en-US" sz="2200" dirty="0"/>
              <a:t>Wang, Z., Schaaf, C. B., Sun, Q., Shuai, Y., &amp; </a:t>
            </a:r>
            <a:r>
              <a:rPr lang="en-US" sz="2200" dirty="0" err="1"/>
              <a:t>Román</a:t>
            </a:r>
            <a:r>
              <a:rPr lang="en-US" sz="2200" dirty="0"/>
              <a:t>, M. O. (2018). Capturing Rapid Land Surface Dynamics with Collection V006 MODIS BRDF/NBAR/Albedo (MCD43) Products. Remote Sensing of Environment, 207(February), 50–64. https://doi.org/10.1016/j.rse.2018.02.001</a:t>
            </a:r>
          </a:p>
          <a:p>
            <a:pPr marL="174625" indent="-174625"/>
            <a:endParaRPr lang="en-US" sz="2200" dirty="0">
              <a:cs typeface="Cambria"/>
            </a:endParaRPr>
          </a:p>
          <a:p>
            <a:pPr marL="174625" indent="-174625"/>
            <a:r>
              <a:rPr lang="en-US" sz="2200" dirty="0"/>
              <a:t>Sun, Q., Wang, Z., Li, Z., Erb, A., &amp; Schaaf, C. B. (2017). Evaluation of the Global MODIS 30 Arc-Second Spatially and Temporally Complete Snow-Free Land Surface Albedo and Reflectance Anisotropy Dataset. International Journal of Applied Earth Observation and Geoinformation, 58, 36–49. https://doi.org/10.1016/j.jag.2017.01.011</a:t>
            </a:r>
            <a:endParaRPr lang="en-US" sz="2200" dirty="0">
              <a:cs typeface="Cambria"/>
            </a:endParaRPr>
          </a:p>
          <a:p>
            <a:pPr marL="339725" lvl="2" indent="0">
              <a:spcBef>
                <a:spcPts val="0"/>
              </a:spcBef>
              <a:buNone/>
            </a:pPr>
            <a:endParaRPr lang="en-US" altLang="zh-CN" sz="1400" dirty="0">
              <a:solidFill>
                <a:srgbClr val="0000FF"/>
              </a:solidFill>
              <a:cs typeface="Cambria"/>
            </a:endParaRPr>
          </a:p>
        </p:txBody>
      </p:sp>
      <p:pic>
        <p:nvPicPr>
          <p:cNvPr id="10" name="Picture 65" descr="http://upload.wikimedia.org/wikipedia/en/thumb/c/ce/UMASSBOSTON_ID_blue.v2.png/220px-UMASSBOSTON_ID_blue.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97"/>
            <a:ext cx="1074821" cy="115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57137" y="78819"/>
            <a:ext cx="5919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cs typeface="Cambria"/>
              </a:rPr>
              <a:t>Status of Terra/Aqua MODIS BRDF, Albedo and NBAR </a:t>
            </a:r>
            <a:endParaRPr lang="en-US" sz="3200" b="1" dirty="0">
              <a:cs typeface="Cambr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265" y="3946073"/>
            <a:ext cx="4369442" cy="2143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265" y="1198180"/>
            <a:ext cx="4369441" cy="2184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3871" y="6149892"/>
            <a:ext cx="218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MCD43D61: DOY250, 2010</a:t>
            </a:r>
          </a:p>
          <a:p>
            <a:r>
              <a:rPr lang="en-US" sz="1400" dirty="0"/>
              <a:t>Shortwave Broadband WSA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4266" y="3413869"/>
            <a:ext cx="282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MCD43GF: DOY250, 2010</a:t>
            </a:r>
          </a:p>
          <a:p>
            <a:r>
              <a:rPr lang="en-US" sz="1400" dirty="0"/>
              <a:t>Shortwave Broadband WSA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175F16-F618-4E6F-9753-53F8A96A0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87" y="4970725"/>
            <a:ext cx="1181761" cy="1181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B38A9E-1192-45AE-B392-DE35C3AEE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382" y="2296824"/>
            <a:ext cx="1181761" cy="11817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0059B-54E1-43E8-8C54-EDE9CCF8C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0588" y="3602048"/>
            <a:ext cx="1649120" cy="3350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400926" y="3613873"/>
            <a:ext cx="87198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553200" y="4652211"/>
            <a:ext cx="434182" cy="31851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91663" y="4652211"/>
            <a:ext cx="677480" cy="31851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53200" y="4636309"/>
            <a:ext cx="9384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90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304800" y="45422"/>
            <a:ext cx="8873836" cy="122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+mj-lt"/>
              </a:rPr>
              <a:t>Generating continuous time series of daily snow cover </a:t>
            </a: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+mj-lt"/>
              </a:rPr>
              <a:t>with the MODIS Cloud-Gap-Filled (CGF) Product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en-GB" sz="1200" b="1" dirty="0">
                <a:solidFill>
                  <a:srgbClr val="000000"/>
                </a:solidFill>
                <a:latin typeface="+mj-lt"/>
              </a:rPr>
            </a:br>
            <a:endParaRPr lang="en-GB" sz="600" b="1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Dorothy Hall</a:t>
            </a:r>
            <a:r>
              <a:rPr lang="en-GB" sz="1200" b="1" baseline="300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and George Riggs</a:t>
            </a:r>
            <a:r>
              <a:rPr lang="en-GB" sz="1200" b="1" baseline="30000" dirty="0">
                <a:solidFill>
                  <a:srgbClr val="000000"/>
                </a:solidFill>
                <a:latin typeface="+mj-lt"/>
              </a:rPr>
              <a:t>2</a:t>
            </a:r>
            <a:endParaRPr lang="en-GB" sz="1200" b="1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200" b="1" baseline="30000" dirty="0" smtClean="0"/>
              <a:t>1</a:t>
            </a:r>
            <a:r>
              <a:rPr lang="en-GB" sz="1200" b="1" dirty="0" smtClean="0"/>
              <a:t>ESSIC </a:t>
            </a:r>
            <a:r>
              <a:rPr lang="en-GB" sz="1200" b="1" dirty="0"/>
              <a:t>/ University of </a:t>
            </a:r>
            <a:r>
              <a:rPr lang="en-GB" sz="1200" b="1" dirty="0" smtClean="0"/>
              <a:t>Maryland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200" b="1" baseline="30000" dirty="0" smtClean="0">
                <a:solidFill>
                  <a:srgbClr val="000000"/>
                </a:solidFill>
              </a:rPr>
              <a:t>2</a:t>
            </a:r>
            <a:r>
              <a:rPr lang="en-GB" sz="1200" b="1" dirty="0" smtClean="0">
                <a:solidFill>
                  <a:srgbClr val="000000"/>
                </a:solidFill>
                <a:latin typeface="+mj-lt"/>
              </a:rPr>
              <a:t>SSAI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84" y="4571199"/>
            <a:ext cx="4267200" cy="2062103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dirty="0"/>
              <a:t>The cloud-gap filled (CGF) </a:t>
            </a:r>
            <a:r>
              <a:rPr lang="en-US" sz="1600" dirty="0" smtClean="0"/>
              <a:t>MODIS product provides a consistent and continuous cloud </a:t>
            </a:r>
            <a:r>
              <a:rPr lang="en-US" sz="1600" dirty="0"/>
              <a:t>free </a:t>
            </a:r>
            <a:r>
              <a:rPr lang="en-US" sz="1600" dirty="0" smtClean="0"/>
              <a:t>snow cover map (A) </a:t>
            </a:r>
            <a:r>
              <a:rPr lang="en-US" sz="1600" dirty="0" smtClean="0">
                <a:cs typeface="Cambria"/>
              </a:rPr>
              <a:t>compared </a:t>
            </a:r>
            <a:r>
              <a:rPr lang="en-US" sz="1600" dirty="0">
                <a:cs typeface="Cambria"/>
              </a:rPr>
              <a:t>to the daily snow cover </a:t>
            </a:r>
            <a:r>
              <a:rPr lang="en-US" sz="1600" dirty="0" smtClean="0">
                <a:cs typeface="Cambria"/>
              </a:rPr>
              <a:t>product (B) that has clouds which cause gaps in a time series of snow observations.  The CGF maps are able to capture snow buildup and depletion (C), for example in Wind </a:t>
            </a:r>
            <a:r>
              <a:rPr lang="en-US" sz="1600" dirty="0">
                <a:cs typeface="Cambria"/>
              </a:rPr>
              <a:t>River Range, Wyoming, 1 Feb to 30 April 2012</a:t>
            </a:r>
            <a:r>
              <a:rPr lang="en-US" sz="1600" dirty="0" smtClean="0"/>
              <a:t> (C).  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074584" cy="9143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9898" y="1260586"/>
            <a:ext cx="417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Cloud-Gap Filled Daily Snow Map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C:\Users\dkhall1.NDC\Dropbox\MODIS and VIIRS\MODIS\NDSI official color keys\ndsi_snow_and_other_legend_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284" y="3646528"/>
            <a:ext cx="4178808" cy="5046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4" name="Picture 2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3" y="1569758"/>
            <a:ext cx="4178808" cy="2057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18" y="1589034"/>
            <a:ext cx="4178808" cy="20572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86143" y="1277271"/>
            <a:ext cx="417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Snow Map with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0464" y="1881496"/>
            <a:ext cx="103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5983" y="3064575"/>
            <a:ext cx="437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(A)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63918" y="3048748"/>
            <a:ext cx="428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n-lt"/>
              </a:rPr>
              <a:t>(B)</a:t>
            </a:r>
            <a:endParaRPr lang="en-US" sz="1600" b="1" dirty="0">
              <a:latin typeface="+mn-l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5007" r="13333" b="2030"/>
          <a:stretch/>
        </p:blipFill>
        <p:spPr>
          <a:xfrm>
            <a:off x="4741718" y="4135083"/>
            <a:ext cx="4183118" cy="25386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8318538" y="4282558"/>
            <a:ext cx="421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n-lt"/>
              </a:rPr>
              <a:t>(C)</a:t>
            </a:r>
            <a:endParaRPr lang="en-US" sz="1600" b="1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66951" y="1825946"/>
            <a:ext cx="216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March 2012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19035" y="3860204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of Terra CGF and the standard Terra snow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168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7D2A-484A-FE43-821F-C39C504DA1E2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9144"/>
            <a:ext cx="1115824" cy="11080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225680"/>
            <a:ext cx="4729397" cy="6012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b="1" dirty="0" smtClean="0">
                <a:cs typeface="Cambria"/>
              </a:rPr>
              <a:t>MODIS Snow Cover Product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/>
              <a:t>Collection 6.1:</a:t>
            </a:r>
            <a:endParaRPr lang="en-US" sz="3000" dirty="0">
              <a:cs typeface="Cambria"/>
            </a:endParaRPr>
          </a:p>
          <a:p>
            <a:pPr marL="457200" lvl="2" indent="-117475">
              <a:spcBef>
                <a:spcPts val="0"/>
              </a:spcBef>
            </a:pPr>
            <a:r>
              <a:rPr lang="en-US" sz="3000" dirty="0" smtClean="0"/>
              <a:t>New -- M*D10A1F</a:t>
            </a:r>
            <a:r>
              <a:rPr lang="en-US" altLang="zh-CN" sz="3000" dirty="0" smtClean="0"/>
              <a:t>:</a:t>
            </a:r>
            <a:r>
              <a:rPr lang="zh-CN" altLang="en-US" sz="3000" dirty="0" smtClean="0"/>
              <a:t>  </a:t>
            </a:r>
            <a:r>
              <a:rPr lang="en-US" altLang="zh-CN" sz="3000" dirty="0" smtClean="0"/>
              <a:t>Daily Cloud-gap-filled product MODIS/Terra/Aqua L3 500 </a:t>
            </a:r>
            <a:r>
              <a:rPr lang="en-US" altLang="zh-CN" sz="3000" dirty="0"/>
              <a:t>m SIN </a:t>
            </a:r>
            <a:r>
              <a:rPr lang="en-US" altLang="zh-CN" sz="3000" dirty="0" smtClean="0"/>
              <a:t>Grid</a:t>
            </a:r>
          </a:p>
          <a:p>
            <a:pPr marL="457200" lvl="2" indent="-117475">
              <a:spcBef>
                <a:spcPts val="0"/>
              </a:spcBef>
            </a:pPr>
            <a:r>
              <a:rPr lang="en-US" altLang="zh-CN" sz="3000" dirty="0" smtClean="0"/>
              <a:t>M*D10_L2 revised algorithm and data content, improved snow cover detection</a:t>
            </a: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Status and Updates:</a:t>
            </a:r>
          </a:p>
          <a:p>
            <a:r>
              <a:rPr lang="en-US" sz="3700" dirty="0" smtClean="0">
                <a:cs typeface="Cambria"/>
              </a:rPr>
              <a:t>Snow cover algorithm: revised low visible reflectance screen and added two algorithm QA bit flags </a:t>
            </a:r>
          </a:p>
          <a:p>
            <a:r>
              <a:rPr lang="en-US" sz="3700" dirty="0" smtClean="0">
                <a:cs typeface="Cambria"/>
              </a:rPr>
              <a:t>Product user guides updated for C6.1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5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Known Issues:</a:t>
            </a:r>
            <a:endParaRPr lang="en-US" sz="3500" b="1" dirty="0">
              <a:cs typeface="Cambria"/>
            </a:endParaRPr>
          </a:p>
          <a:p>
            <a:pPr>
              <a:spcBef>
                <a:spcPts val="0"/>
              </a:spcBef>
            </a:pPr>
            <a:r>
              <a:rPr lang="en-US" sz="3700" dirty="0">
                <a:cs typeface="Cambria"/>
              </a:rPr>
              <a:t>Investigating cloud/snow confusion and affect of aerosols on the snow cover </a:t>
            </a:r>
            <a:r>
              <a:rPr lang="en-US" sz="3700" dirty="0" smtClean="0">
                <a:cs typeface="Cambria"/>
              </a:rPr>
              <a:t>algorithm</a:t>
            </a:r>
            <a:endParaRPr lang="en-US" sz="3700" dirty="0">
              <a:solidFill>
                <a:prstClr val="black"/>
              </a:solidFill>
              <a:cs typeface="Cambria"/>
            </a:endParaRPr>
          </a:p>
          <a:p>
            <a:pPr marL="0" indent="0">
              <a:buNone/>
            </a:pPr>
            <a:endParaRPr lang="en-US" sz="3500" b="1" dirty="0" smtClean="0">
              <a:cs typeface="Cambria"/>
            </a:endParaRPr>
          </a:p>
          <a:p>
            <a:pPr marL="0" indent="0">
              <a:buNone/>
            </a:pPr>
            <a:r>
              <a:rPr lang="en-US" sz="3500" b="1" dirty="0" smtClean="0">
                <a:cs typeface="Cambria"/>
              </a:rPr>
              <a:t>Recent Publications:</a:t>
            </a:r>
          </a:p>
          <a:p>
            <a:pPr lvl="0"/>
            <a:r>
              <a:rPr lang="en-US" sz="3000" dirty="0"/>
              <a:t>Hall, D.K., R.I. </a:t>
            </a:r>
            <a:r>
              <a:rPr lang="en-US" sz="3000" dirty="0" err="1"/>
              <a:t>Cullather</a:t>
            </a:r>
            <a:r>
              <a:rPr lang="en-US" sz="3000" dirty="0"/>
              <a:t>, J.C. </a:t>
            </a:r>
            <a:r>
              <a:rPr lang="en-US" sz="3000" dirty="0" err="1"/>
              <a:t>Comiso</a:t>
            </a:r>
            <a:r>
              <a:rPr lang="en-US" sz="3000" dirty="0"/>
              <a:t>, N.E. </a:t>
            </a:r>
            <a:r>
              <a:rPr lang="en-US" sz="3000" dirty="0" err="1"/>
              <a:t>DiGirolamo</a:t>
            </a:r>
            <a:r>
              <a:rPr lang="en-US" sz="3000" dirty="0"/>
              <a:t>, S.M. </a:t>
            </a:r>
            <a:r>
              <a:rPr lang="en-US" sz="3000" dirty="0" err="1"/>
              <a:t>Nowicki</a:t>
            </a:r>
            <a:r>
              <a:rPr lang="en-US" sz="3000" dirty="0"/>
              <a:t> and B.C. Medley, 2018: A multilayer IST – albedo product of Greenland from MODIS, </a:t>
            </a:r>
            <a:r>
              <a:rPr lang="en-US" sz="3000" i="1" dirty="0"/>
              <a:t>Remote Sensing [Special Issue: Remote Sensing of Essential Climate Variables and their Applications]</a:t>
            </a:r>
            <a:r>
              <a:rPr lang="en-US" sz="3000" dirty="0"/>
              <a:t>. Feature Paper. </a:t>
            </a:r>
            <a:r>
              <a:rPr lang="en-US" sz="3000" i="1" dirty="0"/>
              <a:t>10</a:t>
            </a:r>
            <a:r>
              <a:rPr lang="en-US" sz="3000" dirty="0"/>
              <a:t>(4), 555; </a:t>
            </a:r>
            <a:r>
              <a:rPr lang="en-US" sz="3000" u="sng" dirty="0">
                <a:hlinkClick r:id="rId4"/>
              </a:rPr>
              <a:t>https://doi:10.3390/rs10040555</a:t>
            </a:r>
            <a:r>
              <a:rPr lang="en-US" sz="3000" dirty="0"/>
              <a:t>.  </a:t>
            </a:r>
          </a:p>
          <a:p>
            <a:pPr lvl="0"/>
            <a:r>
              <a:rPr lang="en-US" sz="3000" dirty="0"/>
              <a:t>Hall, D.K., A. Frei and N.E. </a:t>
            </a:r>
            <a:r>
              <a:rPr lang="en-US" sz="3000" dirty="0" err="1"/>
              <a:t>DiGirolamo</a:t>
            </a:r>
            <a:r>
              <a:rPr lang="en-US" sz="3000" dirty="0"/>
              <a:t>, 2018: On the frequency of lake-effect snowfall in the Catskill Mountains, </a:t>
            </a:r>
            <a:r>
              <a:rPr lang="en-US" sz="3000" i="1" dirty="0"/>
              <a:t>Physical Geography,</a:t>
            </a:r>
            <a:r>
              <a:rPr lang="en-US" sz="3000" dirty="0"/>
              <a:t> </a:t>
            </a:r>
            <a:r>
              <a:rPr lang="en-US" sz="3000" u="sng" dirty="0">
                <a:hlinkClick r:id="rId5"/>
              </a:rPr>
              <a:t>https://doi:10.1080/02723646.2018.1440827</a:t>
            </a:r>
            <a:r>
              <a:rPr lang="en-US" sz="3000" dirty="0" smtClean="0"/>
              <a:t>.</a:t>
            </a:r>
            <a:r>
              <a:rPr lang="en-US" sz="3000" dirty="0"/>
              <a:t> </a:t>
            </a:r>
          </a:p>
          <a:p>
            <a:pPr lvl="0"/>
            <a:r>
              <a:rPr lang="en-US" sz="3000" dirty="0"/>
              <a:t>Riggs, G.A., D.K. Hall and M.O. </a:t>
            </a:r>
            <a:r>
              <a:rPr lang="en-US" sz="3000" dirty="0" err="1"/>
              <a:t>Román</a:t>
            </a:r>
            <a:r>
              <a:rPr lang="en-US" sz="3000" dirty="0"/>
              <a:t>, 2017: Overview of NASA’s MODIS and Visible Infrared Imaging Radiometer Suite (VIIRS) snow-cover Earth System Data Records, </a:t>
            </a:r>
            <a:r>
              <a:rPr lang="en-US" sz="3000" i="1" dirty="0"/>
              <a:t>Earth System Data Records,</a:t>
            </a:r>
            <a:r>
              <a:rPr lang="en-US" sz="3000" dirty="0"/>
              <a:t> 9:765-777, </a:t>
            </a:r>
            <a:r>
              <a:rPr lang="en-US" sz="3000" u="sng" dirty="0">
                <a:hlinkClick r:id="rId6"/>
              </a:rPr>
              <a:t>https://www.earth-syst-sci-data-discuss.net/essd-2017-25/</a:t>
            </a:r>
            <a:r>
              <a:rPr lang="en-US" sz="3000" dirty="0"/>
              <a:t>. </a:t>
            </a:r>
          </a:p>
          <a:p>
            <a:pPr marL="0" indent="0">
              <a:buNone/>
            </a:pPr>
            <a:endParaRPr lang="en-US" sz="3500" b="1" dirty="0">
              <a:cs typeface="Cambria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800" dirty="0" smtClean="0">
              <a:solidFill>
                <a:srgbClr val="0000FF"/>
              </a:solidFill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800" dirty="0" smtClean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17700" y="78819"/>
            <a:ext cx="4770066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Cambria"/>
              </a:rPr>
              <a:t>Status of </a:t>
            </a:r>
            <a:r>
              <a:rPr lang="en-US" sz="2800" b="1" dirty="0" smtClean="0">
                <a:latin typeface="+mn-lt"/>
                <a:ea typeface="+mn-ea"/>
                <a:cs typeface="Cambria"/>
              </a:rPr>
              <a:t>MODIS Cryosphere Products</a:t>
            </a:r>
            <a:endParaRPr lang="en-GB" sz="1700" b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700" b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700" b="1" dirty="0" smtClean="0">
                <a:solidFill>
                  <a:srgbClr val="000000"/>
                </a:solidFill>
              </a:rPr>
              <a:t>Dorothy </a:t>
            </a:r>
            <a:r>
              <a:rPr lang="en-GB" sz="1700" b="1" dirty="0">
                <a:solidFill>
                  <a:srgbClr val="000000"/>
                </a:solidFill>
              </a:rPr>
              <a:t>Hall</a:t>
            </a:r>
            <a:r>
              <a:rPr lang="en-GB" sz="1700" b="1" baseline="30000" dirty="0">
                <a:solidFill>
                  <a:srgbClr val="000000"/>
                </a:solidFill>
              </a:rPr>
              <a:t>1</a:t>
            </a:r>
            <a:r>
              <a:rPr lang="en-GB" sz="1700" b="1" dirty="0">
                <a:solidFill>
                  <a:srgbClr val="000000"/>
                </a:solidFill>
              </a:rPr>
              <a:t> and George Riggs</a:t>
            </a:r>
            <a:r>
              <a:rPr lang="en-GB" sz="1700" b="1" baseline="30000" dirty="0">
                <a:solidFill>
                  <a:srgbClr val="000000"/>
                </a:solidFill>
              </a:rPr>
              <a:t>2</a:t>
            </a:r>
            <a:endParaRPr lang="en-GB" sz="1700" b="1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700" b="1" baseline="30000" dirty="0"/>
              <a:t>1</a:t>
            </a:r>
            <a:r>
              <a:rPr lang="en-GB" sz="1700" b="1" dirty="0"/>
              <a:t>ESSIC / University of Maryland</a:t>
            </a:r>
            <a:r>
              <a:rPr lang="en-GB" sz="1700" b="1" dirty="0">
                <a:solidFill>
                  <a:srgbClr val="000000"/>
                </a:solidFill>
              </a:rPr>
              <a:t>, </a:t>
            </a:r>
            <a:r>
              <a:rPr lang="en-GB" sz="1700" b="1" baseline="30000" dirty="0">
                <a:solidFill>
                  <a:srgbClr val="000000"/>
                </a:solidFill>
              </a:rPr>
              <a:t>2</a:t>
            </a:r>
            <a:r>
              <a:rPr lang="en-GB" sz="1700" b="1" dirty="0">
                <a:solidFill>
                  <a:srgbClr val="000000"/>
                </a:solidFill>
              </a:rPr>
              <a:t>SSAI</a:t>
            </a:r>
          </a:p>
          <a:p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4" y="80134"/>
            <a:ext cx="1112964" cy="918347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974347" y="4058464"/>
            <a:ext cx="3976339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b="1" dirty="0">
              <a:cs typeface="Cambria"/>
            </a:endParaRPr>
          </a:p>
          <a:p>
            <a:pPr marL="0" indent="0" algn="ctr">
              <a:buNone/>
            </a:pPr>
            <a:r>
              <a:rPr lang="en-US" sz="1400" i="1" dirty="0" smtClean="0">
                <a:cs typeface="Cambria"/>
              </a:rPr>
              <a:t>A unique MODIS multi-layer Greenland IST and surface albedo product was generated by our team  and is archived at NSIDC</a:t>
            </a:r>
            <a:r>
              <a:rPr lang="en-US" sz="1600" i="1" dirty="0" smtClean="0">
                <a:cs typeface="Cambria"/>
              </a:rPr>
              <a:t>.  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altLang="zh-CN" sz="1600" dirty="0" smtClean="0">
              <a:solidFill>
                <a:srgbClr val="0000FF"/>
              </a:solidFill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sz="13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1920115"/>
            <a:ext cx="4343400" cy="199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7756" y="6356350"/>
            <a:ext cx="2133600" cy="365125"/>
          </a:xfrm>
        </p:spPr>
        <p:txBody>
          <a:bodyPr/>
          <a:lstStyle/>
          <a:p>
            <a:fld id="{C0137D2A-484A-FE43-821F-C39C504DA1E2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5166" y="1116823"/>
            <a:ext cx="8458200" cy="0"/>
          </a:xfrm>
          <a:prstGeom prst="line">
            <a:avLst/>
          </a:prstGeom>
          <a:ln>
            <a:solidFill>
              <a:srgbClr val="519A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7004" y="1225681"/>
            <a:ext cx="4863830" cy="5584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cs typeface="Cambria"/>
              </a:rPr>
              <a:t>MODIS VI Suite (in its 19th year)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00FF"/>
                </a:solidFill>
              </a:rPr>
              <a:t>Collection 5: </a:t>
            </a:r>
            <a:r>
              <a:rPr lang="en-US" altLang="zh-CN" sz="1400" dirty="0">
                <a:solidFill>
                  <a:srgbClr val="FF0000"/>
                </a:solidFill>
                <a:cs typeface="Cambria"/>
              </a:rPr>
              <a:t>(Suspended in 2018)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Collection </a:t>
            </a:r>
            <a:r>
              <a:rPr lang="en-US" sz="1400" dirty="0">
                <a:solidFill>
                  <a:srgbClr val="0000FF"/>
                </a:solidFill>
              </a:rPr>
              <a:t>6: </a:t>
            </a:r>
            <a:r>
              <a:rPr lang="en-US" altLang="zh-CN" sz="1400" dirty="0" smtClean="0">
                <a:solidFill>
                  <a:srgbClr val="FF0000"/>
                </a:solidFill>
                <a:cs typeface="Cambria"/>
              </a:rPr>
              <a:t>(</a:t>
            </a:r>
            <a:r>
              <a:rPr lang="en-US" altLang="zh-CN" sz="1400" dirty="0">
                <a:solidFill>
                  <a:srgbClr val="FF0000"/>
                </a:solidFill>
                <a:cs typeface="Cambria"/>
              </a:rPr>
              <a:t>Released </a:t>
            </a:r>
            <a:r>
              <a:rPr lang="en-US" altLang="zh-CN" sz="1400" dirty="0" smtClean="0">
                <a:solidFill>
                  <a:srgbClr val="FF0000"/>
                </a:solidFill>
                <a:cs typeface="Cambria"/>
              </a:rPr>
              <a:t>in </a:t>
            </a:r>
            <a:r>
              <a:rPr lang="en-US" altLang="zh-CN" sz="1400" dirty="0">
                <a:solidFill>
                  <a:srgbClr val="FF0000"/>
                </a:solidFill>
                <a:cs typeface="Cambria"/>
              </a:rPr>
              <a:t>2015</a:t>
            </a:r>
            <a:r>
              <a:rPr lang="en-US" altLang="zh-CN" sz="1400" dirty="0" smtClean="0">
                <a:solidFill>
                  <a:srgbClr val="FF0000"/>
                </a:solidFill>
                <a:cs typeface="Cambria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Collection 7: </a:t>
            </a:r>
            <a:r>
              <a:rPr lang="en-US" altLang="zh-CN" sz="1400" dirty="0" smtClean="0">
                <a:solidFill>
                  <a:srgbClr val="FF0000"/>
                </a:solidFill>
                <a:cs typeface="Cambria"/>
              </a:rPr>
              <a:t> (In prep)</a:t>
            </a:r>
            <a:endParaRPr lang="en-US" altLang="zh-CN" sz="1400" dirty="0">
              <a:solidFill>
                <a:srgbClr val="FF0000"/>
              </a:solidFill>
              <a:cs typeface="Cambria"/>
            </a:endParaRPr>
          </a:p>
          <a:p>
            <a:pPr marL="0" indent="0">
              <a:buNone/>
            </a:pPr>
            <a:r>
              <a:rPr lang="en-US" sz="1600" b="1" dirty="0" smtClean="0">
                <a:cs typeface="Cambria"/>
              </a:rPr>
              <a:t>Status and Updates:</a:t>
            </a:r>
          </a:p>
          <a:p>
            <a:r>
              <a:rPr lang="en-US" sz="1100" i="1" dirty="0" smtClean="0">
                <a:cs typeface="Cambria"/>
              </a:rPr>
              <a:t>Improved QA compositing scheme</a:t>
            </a:r>
          </a:p>
          <a:p>
            <a:r>
              <a:rPr lang="en-US" sz="1100" i="1" dirty="0" smtClean="0">
                <a:cs typeface="Cambria"/>
              </a:rPr>
              <a:t>Multiple and ongoing algorithm adjustments to deal with changes in upstream products and/or issues</a:t>
            </a:r>
          </a:p>
          <a:p>
            <a:r>
              <a:rPr lang="en-US" sz="1100" i="1" dirty="0" smtClean="0">
                <a:cs typeface="Cambria"/>
              </a:rPr>
              <a:t>Ongoing opportunistic validation (using NEON data) </a:t>
            </a:r>
            <a:endParaRPr lang="en-US" sz="1100" dirty="0">
              <a:cs typeface="Cambria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3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cs typeface="Cambria"/>
              </a:rPr>
              <a:t>Known Issues:</a:t>
            </a:r>
            <a:endParaRPr lang="en-US" sz="1600" b="1" dirty="0">
              <a:cs typeface="Cambria"/>
            </a:endParaRPr>
          </a:p>
          <a:p>
            <a:pPr>
              <a:spcBef>
                <a:spcPts val="0"/>
              </a:spcBef>
            </a:pPr>
            <a:r>
              <a:rPr lang="en-US" sz="1100" dirty="0" smtClean="0">
                <a:solidFill>
                  <a:prstClr val="black"/>
                </a:solidFill>
                <a:cs typeface="Cambria"/>
              </a:rPr>
              <a:t>The 2010 (C6) decision to use pre-composited 8-day surface reflectance inputs is causing spatial consistency issues that will be addressed in C6.1/C7</a:t>
            </a:r>
            <a:endParaRPr lang="en-US" sz="1100" dirty="0">
              <a:solidFill>
                <a:prstClr val="black"/>
              </a:solidFill>
              <a:cs typeface="Cambria"/>
            </a:endParaRPr>
          </a:p>
          <a:p>
            <a:pPr marL="0" indent="0">
              <a:buNone/>
            </a:pPr>
            <a:r>
              <a:rPr lang="en-US" sz="1600" b="1" dirty="0" smtClean="0">
                <a:cs typeface="Cambria"/>
              </a:rPr>
              <a:t>Recent Publications:</a:t>
            </a:r>
            <a:endParaRPr lang="en-US" sz="1600" b="1" dirty="0">
              <a:cs typeface="Cambria"/>
            </a:endParaRPr>
          </a:p>
          <a:p>
            <a:pPr marL="228600" indent="-228600" fontAlgn="t">
              <a:defRPr/>
            </a:pPr>
            <a:r>
              <a:rPr lang="en-US" sz="1100" dirty="0" smtClean="0"/>
              <a:t>Jarchow, C. J., Didan, K., Barreto-Muñoz, A., et al. </a:t>
            </a:r>
            <a:r>
              <a:rPr lang="en-US" sz="1100" dirty="0"/>
              <a:t>(2018). Application and Comparison of the MODIS-Derived Enhanced Vegetation Index to VIIRS, Landsat 5 TM and Landsat 8 OLI Platforms: A Case Study in the Arid Colorado River Delta, Mexico. </a:t>
            </a:r>
            <a:r>
              <a:rPr lang="en-US" sz="1100" i="1" dirty="0"/>
              <a:t>Sensors</a:t>
            </a:r>
            <a:r>
              <a:rPr lang="en-US" sz="1100" dirty="0"/>
              <a:t>, </a:t>
            </a:r>
            <a:r>
              <a:rPr lang="en-US" sz="1100" i="1" dirty="0"/>
              <a:t>18</a:t>
            </a:r>
            <a:r>
              <a:rPr lang="en-US" sz="1100" dirty="0"/>
              <a:t>(5), 1546</a:t>
            </a:r>
            <a:r>
              <a:rPr lang="en-US" sz="1100" dirty="0" smtClean="0"/>
              <a:t>.</a:t>
            </a:r>
          </a:p>
          <a:p>
            <a:pPr marL="228600" indent="-228600" fontAlgn="t">
              <a:defRPr/>
            </a:pPr>
            <a:r>
              <a:rPr lang="en-US" sz="1100" dirty="0" smtClean="0"/>
              <a:t>EL-Vilaly</a:t>
            </a:r>
            <a:r>
              <a:rPr lang="en-US" sz="1100" dirty="0"/>
              <a:t>, M. A. S., Didan, </a:t>
            </a:r>
            <a:r>
              <a:rPr lang="en-US" sz="1100" dirty="0" smtClean="0"/>
              <a:t>K, et al. (2018</a:t>
            </a:r>
            <a:r>
              <a:rPr lang="en-US" sz="1100" dirty="0"/>
              <a:t>). Characterizing Drought Effects on Vegetation Productivity in the Four Corners Region of the US Southwest. </a:t>
            </a:r>
            <a:r>
              <a:rPr lang="en-US" sz="1100" i="1" dirty="0"/>
              <a:t>Sustainability</a:t>
            </a:r>
            <a:r>
              <a:rPr lang="en-US" sz="1100" dirty="0"/>
              <a:t>, </a:t>
            </a:r>
            <a:r>
              <a:rPr lang="en-US" sz="1100" i="1" dirty="0"/>
              <a:t>10</a:t>
            </a:r>
            <a:r>
              <a:rPr lang="en-US" sz="1100" dirty="0"/>
              <a:t>(5), 1643</a:t>
            </a:r>
            <a:r>
              <a:rPr lang="en-US" sz="1100" dirty="0" smtClean="0"/>
              <a:t>.</a:t>
            </a:r>
          </a:p>
          <a:p>
            <a:pPr marL="228600" indent="-228600" fontAlgn="t">
              <a:defRPr/>
            </a:pPr>
            <a:r>
              <a:rPr lang="en-US" sz="1100" dirty="0" smtClean="0"/>
              <a:t>El-Vilaly </a:t>
            </a:r>
            <a:r>
              <a:rPr lang="en-US" sz="1100" dirty="0"/>
              <a:t>MA, Didan K, </a:t>
            </a:r>
            <a:r>
              <a:rPr lang="en-US" sz="1100" dirty="0" smtClean="0"/>
              <a:t>et al. Vegetation </a:t>
            </a:r>
            <a:r>
              <a:rPr lang="en-US" sz="1100" dirty="0"/>
              <a:t>productivity responses to drought on tribal lands in the four corners region of the Southwest USA. Frontiers of Earth Science. 2017 May:1-5. DOI </a:t>
            </a:r>
            <a:r>
              <a:rPr lang="en-US" sz="1100" dirty="0" smtClean="0"/>
              <a:t>10.1007/s11707-017-0646-z</a:t>
            </a:r>
          </a:p>
          <a:p>
            <a:pPr marL="228600" indent="-228600" fontAlgn="t">
              <a:defRPr/>
            </a:pPr>
            <a:r>
              <a:rPr lang="en-US" sz="1100" dirty="0"/>
              <a:t>Peng D, Zhang X, Wu C, Huang W, </a:t>
            </a:r>
            <a:r>
              <a:rPr lang="en-US" sz="1100" dirty="0" smtClean="0"/>
              <a:t>et al. </a:t>
            </a:r>
            <a:r>
              <a:rPr lang="en-US" sz="1100" dirty="0"/>
              <a:t>Intercomparison and evaluation of spring phenology products using National Phenology Network and AmeriFlux observations in the contiguous United States. Agricultural and forest meteorology. 2017 Aug 15;242:33-46.</a:t>
            </a:r>
            <a:endParaRPr lang="en-US" sz="1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6234" y="78819"/>
            <a:ext cx="4231532" cy="959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  <a:ea typeface="+mn-ea"/>
                <a:cs typeface="Cambria"/>
              </a:rPr>
              <a:t>Status of MODIS Long Term VI Time Series</a:t>
            </a:r>
            <a:endParaRPr lang="en-US" sz="2800" b="1" dirty="0">
              <a:latin typeface="+mn-lt"/>
              <a:ea typeface="+mn-e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0834" y="1244244"/>
            <a:ext cx="3715966" cy="54772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MODIS NDVI/EVI product suite continues to lead and drive science and applications with more than 12,000 publications mentioning and/or using the MODIS NDVI/EVI time series, with multiple high end journal articles appearing annually.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400" dirty="0" smtClean="0"/>
              <a:t>Jin</a:t>
            </a:r>
            <a:r>
              <a:rPr lang="en-US" sz="1400" dirty="0"/>
              <a:t>, Q., &amp; Wang, C. (</a:t>
            </a:r>
            <a:r>
              <a:rPr lang="en-US" sz="1400" b="1" u="sng" dirty="0"/>
              <a:t>2018</a:t>
            </a:r>
            <a:r>
              <a:rPr lang="en-US" sz="1400" dirty="0"/>
              <a:t>). The greening of Northwest Indian subcontinent and reduction of dust abundance resulting from Indian summer monsoon revival. </a:t>
            </a:r>
            <a:r>
              <a:rPr lang="en-US" sz="1400" i="1" dirty="0"/>
              <a:t>Scientific reports</a:t>
            </a:r>
            <a:r>
              <a:rPr lang="en-US" sz="1400" dirty="0"/>
              <a:t>, </a:t>
            </a:r>
            <a:r>
              <a:rPr lang="en-US" sz="1400" i="1" dirty="0"/>
              <a:t>8</a:t>
            </a:r>
            <a:r>
              <a:rPr lang="en-US" sz="1400" dirty="0"/>
              <a:t>(1), 4573.</a:t>
            </a:r>
            <a:endParaRPr lang="en-US" sz="14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074584" cy="914398"/>
          </a:xfrm>
          <a:prstGeom prst="rect">
            <a:avLst/>
          </a:prstGeom>
        </p:spPr>
      </p:pic>
      <p:pic>
        <p:nvPicPr>
          <p:cNvPr id="10" name="Picture 9" descr="UofA_Logo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099" y="124142"/>
            <a:ext cx="856257" cy="846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20" y="3347238"/>
            <a:ext cx="1848730" cy="22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27076</TotalTime>
  <Words>2215</Words>
  <Application>Microsoft Office PowerPoint</Application>
  <PresentationFormat>On-screen Show (4:3)</PresentationFormat>
  <Paragraphs>262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ＭＳ Ｐゴシック</vt:lpstr>
      <vt:lpstr>宋体</vt:lpstr>
      <vt:lpstr>Arial</vt:lpstr>
      <vt:lpstr>Arial Narrow</vt:lpstr>
      <vt:lpstr>Calibri</vt:lpstr>
      <vt:lpstr>Cambria</vt:lpstr>
      <vt:lpstr>Helvetica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Taejin Park</dc:creator>
  <cp:lastModifiedBy>Roman, Miguel (GSFC-6190)</cp:lastModifiedBy>
  <cp:revision>297</cp:revision>
  <dcterms:created xsi:type="dcterms:W3CDTF">2015-04-27T20:50:56Z</dcterms:created>
  <dcterms:modified xsi:type="dcterms:W3CDTF">2018-10-08T19:35:07Z</dcterms:modified>
</cp:coreProperties>
</file>