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57" r:id="rId5"/>
    <p:sldId id="278" r:id="rId6"/>
    <p:sldId id="273" r:id="rId7"/>
    <p:sldId id="269" r:id="rId8"/>
    <p:sldId id="272" r:id="rId9"/>
    <p:sldId id="270" r:id="rId10"/>
    <p:sldId id="274" r:id="rId11"/>
    <p:sldId id="271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62"/>
    <p:restoredTop sz="94665"/>
  </p:normalViewPr>
  <p:slideViewPr>
    <p:cSldViewPr snapToGrid="0" snapToObjects="1">
      <p:cViewPr varScale="1">
        <p:scale>
          <a:sx n="97" d="100"/>
          <a:sy n="97" d="100"/>
        </p:scale>
        <p:origin x="47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MODIS Distribution Since 2000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1"/>
          <c:tx>
            <c:v># of Files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'All MODIS'!$B$1:$T$1</c:f>
              <c:strCache>
                <c:ptCount val="19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'All MODIS'!$A$5:$T$5</c:f>
              <c:numCache>
                <c:formatCode>#,##0</c:formatCode>
                <c:ptCount val="20"/>
                <c:pt idx="0" formatCode="General">
                  <c:v>0</c:v>
                </c:pt>
                <c:pt idx="1">
                  <c:v>9568</c:v>
                </c:pt>
                <c:pt idx="2">
                  <c:v>47703</c:v>
                </c:pt>
                <c:pt idx="3">
                  <c:v>199873</c:v>
                </c:pt>
                <c:pt idx="4">
                  <c:v>321832</c:v>
                </c:pt>
                <c:pt idx="5">
                  <c:v>262308</c:v>
                </c:pt>
                <c:pt idx="6">
                  <c:v>603498</c:v>
                </c:pt>
                <c:pt idx="7">
                  <c:v>859610</c:v>
                </c:pt>
                <c:pt idx="8">
                  <c:v>1313746</c:v>
                </c:pt>
                <c:pt idx="9">
                  <c:v>1669691</c:v>
                </c:pt>
                <c:pt idx="10">
                  <c:v>2660741</c:v>
                </c:pt>
                <c:pt idx="11">
                  <c:v>5849811</c:v>
                </c:pt>
                <c:pt idx="12">
                  <c:v>3347730</c:v>
                </c:pt>
                <c:pt idx="13">
                  <c:v>6300367</c:v>
                </c:pt>
                <c:pt idx="14">
                  <c:v>12405776</c:v>
                </c:pt>
                <c:pt idx="15">
                  <c:v>26800697</c:v>
                </c:pt>
                <c:pt idx="16">
                  <c:v>32367091</c:v>
                </c:pt>
                <c:pt idx="17">
                  <c:v>38312104</c:v>
                </c:pt>
                <c:pt idx="18">
                  <c:v>47210779</c:v>
                </c:pt>
                <c:pt idx="19">
                  <c:v>36963506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2F-7B43-95D3-839FF22D4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750815"/>
        <c:axId val="664105615"/>
      </c:lineChart>
      <c:lineChart>
        <c:grouping val="standard"/>
        <c:varyColors val="0"/>
        <c:ser>
          <c:idx val="1"/>
          <c:order val="0"/>
          <c:tx>
            <c:v>GBs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'All MODIS'!$B$1:$T$1</c:f>
              <c:strCache>
                <c:ptCount val="19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'All MODIS'!$A$4:$T$4</c:f>
              <c:numCache>
                <c:formatCode>#,##0</c:formatCode>
                <c:ptCount val="20"/>
                <c:pt idx="0" formatCode="General">
                  <c:v>0</c:v>
                </c:pt>
                <c:pt idx="1">
                  <c:v>63.692999999999998</c:v>
                </c:pt>
                <c:pt idx="2">
                  <c:v>311.30399999999997</c:v>
                </c:pt>
                <c:pt idx="3">
                  <c:v>1735.912</c:v>
                </c:pt>
                <c:pt idx="4">
                  <c:v>2768.4969999999998</c:v>
                </c:pt>
                <c:pt idx="5">
                  <c:v>2614.8049999999998</c:v>
                </c:pt>
                <c:pt idx="6">
                  <c:v>5956.2179999999998</c:v>
                </c:pt>
                <c:pt idx="7">
                  <c:v>9185.2109999999993</c:v>
                </c:pt>
                <c:pt idx="8">
                  <c:v>8164.36</c:v>
                </c:pt>
                <c:pt idx="9">
                  <c:v>6970.1</c:v>
                </c:pt>
                <c:pt idx="10">
                  <c:v>3071.866</c:v>
                </c:pt>
                <c:pt idx="11">
                  <c:v>5763.7730000000001</c:v>
                </c:pt>
                <c:pt idx="12">
                  <c:v>3954.7849999999999</c:v>
                </c:pt>
                <c:pt idx="13">
                  <c:v>3810.7150000000001</c:v>
                </c:pt>
                <c:pt idx="14">
                  <c:v>9887.3709999999992</c:v>
                </c:pt>
                <c:pt idx="15">
                  <c:v>15467.471</c:v>
                </c:pt>
                <c:pt idx="16">
                  <c:v>37500.072</c:v>
                </c:pt>
                <c:pt idx="17">
                  <c:v>39386.008999999998</c:v>
                </c:pt>
                <c:pt idx="18">
                  <c:v>79062.092000000004</c:v>
                </c:pt>
                <c:pt idx="19">
                  <c:v>80882.039999999994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2F-7B43-95D3-839FF22D4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242143"/>
        <c:axId val="622076191"/>
      </c:lineChart>
      <c:catAx>
        <c:axId val="64975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105615"/>
        <c:crosses val="autoZero"/>
        <c:auto val="1"/>
        <c:lblAlgn val="ctr"/>
        <c:lblOffset val="100"/>
        <c:noMultiLvlLbl val="0"/>
      </c:catAx>
      <c:valAx>
        <c:axId val="66410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750815"/>
        <c:crosses val="autoZero"/>
        <c:crossBetween val="between"/>
        <c:majorUnit val="10000000"/>
      </c:valAx>
      <c:valAx>
        <c:axId val="622076191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42143"/>
        <c:crosses val="max"/>
        <c:crossBetween val="between"/>
        <c:majorUnit val="20000"/>
      </c:valAx>
      <c:catAx>
        <c:axId val="622242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20761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28-7549-9542-C5AAC18ABF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28-7549-9542-C5AAC18ABF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28-7549-9542-C5AAC18ABF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728-7549-9542-C5AAC18ABF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728-7549-9542-C5AAC18ABF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Year!$A$26:$A$30</c:f>
              <c:strCache>
                <c:ptCount val="5"/>
                <c:pt idx="0">
                  <c:v>Commercial</c:v>
                </c:pt>
                <c:pt idx="1">
                  <c:v>Education</c:v>
                </c:pt>
                <c:pt idx="2">
                  <c:v>Government</c:v>
                </c:pt>
                <c:pt idx="3">
                  <c:v>Non-profit</c:v>
                </c:pt>
                <c:pt idx="4">
                  <c:v>Other</c:v>
                </c:pt>
              </c:strCache>
            </c:strRef>
          </c:cat>
          <c:val>
            <c:numRef>
              <c:f>Year!$B$26:$B$30</c:f>
              <c:numCache>
                <c:formatCode>General</c:formatCode>
                <c:ptCount val="5"/>
                <c:pt idx="0">
                  <c:v>353</c:v>
                </c:pt>
                <c:pt idx="1">
                  <c:v>5632</c:v>
                </c:pt>
                <c:pt idx="2">
                  <c:v>986</c:v>
                </c:pt>
                <c:pt idx="3">
                  <c:v>347</c:v>
                </c:pt>
                <c:pt idx="4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28-7549-9542-C5AAC18ABFE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DB-194E-99CD-F0D0784F80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DB-194E-99CD-F0D0784F80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DB-194E-99CD-F0D0784F80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3DB-194E-99CD-F0D0784F80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3DB-194E-99CD-F0D0784F80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Year!$H$26:$H$30</c:f>
              <c:strCache>
                <c:ptCount val="5"/>
                <c:pt idx="0">
                  <c:v>Commercial</c:v>
                </c:pt>
                <c:pt idx="1">
                  <c:v>Education</c:v>
                </c:pt>
                <c:pt idx="2">
                  <c:v>Government</c:v>
                </c:pt>
                <c:pt idx="3">
                  <c:v>Non-profit</c:v>
                </c:pt>
                <c:pt idx="4">
                  <c:v>Other</c:v>
                </c:pt>
              </c:strCache>
            </c:strRef>
          </c:cat>
          <c:val>
            <c:numRef>
              <c:f>Year!$I$26:$I$30</c:f>
              <c:numCache>
                <c:formatCode>General</c:formatCode>
                <c:ptCount val="5"/>
                <c:pt idx="0">
                  <c:v>11</c:v>
                </c:pt>
                <c:pt idx="1">
                  <c:v>100</c:v>
                </c:pt>
                <c:pt idx="2">
                  <c:v>71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DB-194E-99CD-F0D0784F807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9702537182852326E-3"/>
          <c:y val="2.7777777777777776E-2"/>
          <c:w val="0.99039260717410327"/>
          <c:h val="0.17754009915427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7A5E0AF-5AA8-C040-AA61-B5ED6EE234B6}" type="datetimeFigureOut">
              <a:rPr lang="en-US" altLang="en-US"/>
              <a:pPr/>
              <a:t>10/11/2018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AB4FB7-8E28-B245-915C-C88C63B40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3E85EB-2148-B049-B498-34EF425A5AD6}" type="datetimeFigureOut">
              <a:rPr lang="en-US" altLang="en-US"/>
              <a:pPr/>
              <a:t>10/11/2018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585C03A-0AEE-B34A-BCE2-DCFCD29D0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59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74B7BB9-F5AB-8F44-9BBF-C9B9897A5E6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>
                <a:ea typeface="ＭＳ Ｐゴシック" charset="-128"/>
              </a:rPr>
              <a:t>Images:</a:t>
            </a:r>
          </a:p>
          <a:p>
            <a:pPr marL="0" indent="0" eaLnBrk="1" hangingPunct="1"/>
            <a:endParaRPr lang="en-US" altLang="en-US">
              <a:ea typeface="ＭＳ Ｐゴシック" charset="-128"/>
            </a:endParaRPr>
          </a:p>
          <a:p>
            <a:pPr marL="0" indent="0">
              <a:lnSpc>
                <a:spcPct val="120000"/>
              </a:lnSpc>
            </a:pPr>
            <a:r>
              <a:rPr lang="en-US" altLang="en-US">
                <a:latin typeface="Arial" charset="0"/>
                <a:ea typeface="ＭＳ Ｐゴシック" charset="-128"/>
              </a:rPr>
              <a:t>Column 1, top: The Moderate Resolution Imaging Spectroradiometer (MODIS), on the NASA Terra satellite, captured this image after a major snowstorm over the northeastern U.S., on October 30, 2011.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>
                <a:latin typeface="Arial" charset="0"/>
                <a:ea typeface="ＭＳ Ｐゴシック" charset="-128"/>
              </a:rPr>
              <a:t>Column 1, center: The research vessel </a:t>
            </a:r>
            <a:r>
              <a:rPr lang="en-US" altLang="en-US" i="1">
                <a:latin typeface="Arial" charset="0"/>
                <a:ea typeface="ＭＳ Ｐゴシック" charset="-128"/>
              </a:rPr>
              <a:t>Aurora Australis</a:t>
            </a:r>
            <a:r>
              <a:rPr lang="en-US" altLang="en-US">
                <a:latin typeface="Arial" charset="0"/>
                <a:ea typeface="ＭＳ Ｐゴシック" charset="-128"/>
              </a:rPr>
              <a:t> navigates through a field of pancake ice near Antarctica.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>
                <a:latin typeface="Arial" charset="0"/>
                <a:ea typeface="ＭＳ Ｐゴシック" charset="-128"/>
              </a:rPr>
              <a:t>Column 1, bottom: Researchers collecting snow data in the Alaskan Arctic discuss their next move.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>
                <a:ea typeface="ＭＳ Ｐゴシック" charset="-128"/>
              </a:rPr>
              <a:t>Column 2, top: </a:t>
            </a:r>
            <a:r>
              <a:rPr lang="en-US" altLang="en-US">
                <a:latin typeface="Arial" charset="0"/>
                <a:ea typeface="ＭＳ Ｐゴシック" charset="-128"/>
              </a:rPr>
              <a:t>An interactive mapping tool helps researchers locate the flight paths of Operation IceBridge airborne instruments and access the data.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>
                <a:latin typeface="Arial" charset="0"/>
                <a:ea typeface="ＭＳ Ｐゴシック" charset="-128"/>
              </a:rPr>
              <a:t>Column 2, center: Scientists work with community members in Clyde River, Nunavut, Canada.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latin typeface="Arial" charset="0"/>
                <a:ea typeface="ＭＳ Ｐゴシック" charset="-128"/>
              </a:rPr>
              <a:t>Column 3, bottom: </a:t>
            </a:r>
            <a:r>
              <a:rPr lang="en-US" altLang="en-US" i="1">
                <a:latin typeface="Arial" charset="0"/>
                <a:ea typeface="ＭＳ Ｐゴシック" charset="-128"/>
              </a:rPr>
              <a:t>Arctic Sea Ice News &amp; Analysis</a:t>
            </a:r>
            <a:r>
              <a:rPr lang="en-US" altLang="en-US">
                <a:latin typeface="Arial" charset="0"/>
                <a:ea typeface="ＭＳ Ｐゴシック" charset="-128"/>
              </a:rPr>
              <a:t> shares science and data on this critical climate indicator with a broad audience.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endParaRPr lang="en-US" altLang="en-US" i="1">
              <a:latin typeface="Arial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i="1">
                <a:latin typeface="Arial" charset="0"/>
                <a:ea typeface="ＭＳ Ｐゴシック" charset="-128"/>
              </a:rPr>
              <a:t>Slide updated 10/31/2012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83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D235A22-ADDC-0042-9F64-98266226EE2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87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C03A-0AEE-B34A-BCE2-DCFCD29D0C2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28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C03A-0AEE-B34A-BCE2-DCFCD29D0C2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77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C03A-0AEE-B34A-BCE2-DCFCD29D0C2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39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C03A-0AEE-B34A-BCE2-DCFCD29D0C2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50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(null)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0" name="Picture 11" descr="NSIDC_text_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994400"/>
            <a:ext cx="53784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cu_boulder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83313"/>
            <a:ext cx="5429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ires_new_logo_larg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6183313"/>
            <a:ext cx="10604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0392" y="4547232"/>
            <a:ext cx="5338808" cy="679756"/>
          </a:xfrm>
        </p:spPr>
        <p:txBody>
          <a:bodyPr/>
          <a:lstStyle>
            <a:lvl1pPr>
              <a:defRPr sz="44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392" y="5110831"/>
            <a:ext cx="5338808" cy="596264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3" name="Picture 12" descr="NSIDC_logo_2018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6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9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D04CEF6-43EA-2542-A871-FE921E27621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7" name="Picture 16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5488AA-2A22-AB46-B252-5F5CA66E298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80C12F-561B-E344-8814-D803F457F1F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472238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448048"/>
            <a:ext cx="3255264" cy="833233"/>
          </a:xfrm>
        </p:spPr>
        <p:txBody>
          <a:bodyPr anchor="b">
            <a:sp3d extrusionH="57150">
              <a:bevelT h="25400" prst="softRound"/>
            </a:sp3d>
          </a:bodyPr>
          <a:lstStyle>
            <a:lvl1pPr algn="l">
              <a:defRPr sz="4000" b="1">
                <a:solidFill>
                  <a:srgbClr val="143E5E"/>
                </a:solidFill>
                <a:latin typeface="Palatino"/>
                <a:cs typeface="Palatino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216649"/>
            <a:ext cx="3255264" cy="1270035"/>
          </a:xfrm>
          <a:noFill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 b="1">
                <a:solidFill>
                  <a:schemeClr val="accent2"/>
                </a:solidFill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NSIDC_logo_2018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45356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8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/>
          <a:lstStyle>
            <a:lvl1pPr algn="l">
              <a:defRPr sz="4400" b="1"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50654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8ED62-EB27-FC42-A3F8-AC7D9877B31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282575" y="228600"/>
            <a:ext cx="6415088" cy="4195763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0" descr="NSIDC_text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994400"/>
            <a:ext cx="53784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570652"/>
            <a:ext cx="6191157" cy="627820"/>
          </a:xfrm>
        </p:spPr>
        <p:txBody>
          <a:bodyPr anchor="b">
            <a:sp3d extrusionH="57150">
              <a:bevelT w="57150" h="38100" prst="artDeco"/>
            </a:sp3d>
          </a:bodyPr>
          <a:lstStyle>
            <a:lvl1pPr algn="l">
              <a:defRPr sz="4400" b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14" y="5095924"/>
            <a:ext cx="6121848" cy="49697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None/>
              <a:defRPr sz="2800"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3C33A3-AB96-104D-B271-DB39DC9531B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12" descr="NSIDC_logo_2018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 userDrawn="1"/>
        </p:nvSpPr>
        <p:spPr>
          <a:xfrm>
            <a:off x="6802438" y="4535488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802438" y="2387600"/>
            <a:ext cx="2057400" cy="2039938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/>
          <a:lstStyle>
            <a:lvl1pPr algn="l">
              <a:defRPr sz="4400" b="1">
                <a:ln>
                  <a:noFill/>
                </a:ln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165" y="3733800"/>
            <a:ext cx="6111494" cy="23923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29F59-54C0-6245-9EDF-B45529BAC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0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2575" y="228600"/>
            <a:ext cx="4235450" cy="6345238"/>
          </a:xfrm>
          <a:prstGeom prst="rect">
            <a:avLst/>
          </a:prstGeom>
          <a:blipFill rotWithShape="1">
            <a:blip r:embed="rId2" cstate="screen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4624388" y="2381250"/>
            <a:ext cx="2057400" cy="2039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6802438" y="2381250"/>
            <a:ext cx="2057400" cy="4192588"/>
          </a:xfrm>
          <a:prstGeom prst="rect">
            <a:avLst/>
          </a:prstGeom>
          <a:blipFill rotWithShape="1"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" cmpd="sng">
            <a:solidFill>
              <a:srgbClr val="5E63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626019"/>
            <a:ext cx="4016633" cy="755643"/>
          </a:xfrm>
        </p:spPr>
        <p:txBody>
          <a:bodyPr anchor="b"/>
          <a:lstStyle>
            <a:lvl1pPr algn="l">
              <a:defRPr sz="4400" b="1" cap="none" spc="0">
                <a:ln>
                  <a:noFill/>
                </a:ln>
                <a:solidFill>
                  <a:srgbClr val="143E5E"/>
                </a:solidFill>
                <a:effectLst/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4" y="2451165"/>
            <a:ext cx="4015844" cy="1658378"/>
          </a:xfrm>
          <a:noFill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tx2">
                  <a:lumMod val="50000"/>
                </a:schemeClr>
              </a:buClr>
              <a:buFontTx/>
              <a:buNone/>
              <a:defRPr sz="3600" b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61B322-D019-D24F-86FE-A353EFF80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372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spc="80" dirty="0">
              <a:solidFill>
                <a:schemeClr val="accent1"/>
              </a:solidFill>
              <a:latin typeface="Garamond Premr Pro It"/>
              <a:cs typeface="Garamond Premr Pro I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460624" y="228600"/>
            <a:ext cx="2057400" cy="2039112"/>
          </a:xfrm>
          <a:prstGeom prst="rect">
            <a:avLst/>
          </a:prstGeom>
          <a:blipFill rotWithShape="1"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7905" y="228600"/>
            <a:ext cx="2057400" cy="2039112"/>
          </a:xfrm>
          <a:prstGeom prst="rect">
            <a:avLst/>
          </a:prstGeom>
          <a:blipFill rotWithShape="1"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60167" y="228600"/>
            <a:ext cx="4149136" cy="4544292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1" descr="NSIDC_text_blue_subtex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034088"/>
            <a:ext cx="5487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48" y="2688431"/>
            <a:ext cx="3857162" cy="871538"/>
          </a:xfrm>
        </p:spPr>
        <p:txBody>
          <a:bodyPr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sz="4000" b="1" cap="none" spc="0">
                <a:ln w="50800"/>
                <a:solidFill>
                  <a:schemeClr val="bg1"/>
                </a:solidFill>
                <a:effectLst/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825" y="3559968"/>
            <a:ext cx="3108960" cy="21478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 b="1">
                <a:ln w="3175" cmpd="sng">
                  <a:noFill/>
                </a:ln>
                <a:solidFill>
                  <a:srgbClr val="143E5E"/>
                </a:solidFill>
                <a:latin typeface="Garamond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276764-3DB5-EE42-8FB8-9EDB5DCF81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823" y="5834596"/>
            <a:ext cx="1128421" cy="9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AFFCD2-2A1B-1947-878A-9AFD00366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3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2"/>
              </a:buClr>
              <a:buSzPct val="75000"/>
              <a:buFont typeface="Wingdings" charset="2"/>
              <a:buChar char="q"/>
              <a:defRPr/>
            </a:lvl1pPr>
            <a:lvl2pPr marL="457200" indent="-228600"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Lucida Grande"/>
              <a:buChar char="❄"/>
              <a:defRPr/>
            </a:lvl2pPr>
            <a:lvl3pPr marL="685800" indent="-228600">
              <a:buClr>
                <a:schemeClr val="accent2"/>
              </a:buClr>
              <a:buSzPct val="75000"/>
              <a:buFont typeface="Wingdings" charset="2"/>
              <a:buChar char="q"/>
              <a:defRPr/>
            </a:lvl3pPr>
            <a:lvl4pPr marL="914400" indent="-228600"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Lucida Grande"/>
              <a:buChar char="❄"/>
              <a:defRPr/>
            </a:lvl4pPr>
            <a:lvl5pPr marL="1143000" indent="-228600">
              <a:buClr>
                <a:schemeClr val="accent2"/>
              </a:buClr>
              <a:buSzPct val="75000"/>
              <a:buFont typeface="Wingdings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10550" y="282575"/>
            <a:ext cx="641350" cy="596900"/>
          </a:xfrm>
        </p:spPr>
        <p:txBody>
          <a:bodyPr/>
          <a:lstStyle>
            <a:lvl1pPr>
              <a:defRPr sz="2800"/>
            </a:lvl1pPr>
          </a:lstStyle>
          <a:p>
            <a:fld id="{C9011760-9EF1-E448-84D6-B2AA8F4EB45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11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5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8AEE54-E027-3540-B8FB-8837E7A43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2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6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800" b="1" i="0" u="none" strike="noStrike" kern="120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aramond"/>
                <a:ea typeface="+mj-ea"/>
                <a:cs typeface="Garam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F164DE-994E-C049-B486-B8412BD73A0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12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2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228600"/>
            <a:ext cx="4235450" cy="418782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4624388" y="255588"/>
            <a:ext cx="2057400" cy="2039937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0" descr="NSIDC_text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994400"/>
            <a:ext cx="53784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u_boulder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83313"/>
            <a:ext cx="5429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ires_new_logo_larg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6183313"/>
            <a:ext cx="10604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ln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500392" y="4547232"/>
            <a:ext cx="5338808" cy="679756"/>
          </a:xfrm>
        </p:spPr>
        <p:txBody>
          <a:bodyPr/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500392" y="5165037"/>
            <a:ext cx="5338808" cy="526571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accent6">
                    <a:lumMod val="75000"/>
                  </a:schemeClr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6" name="Picture 15" descr="NSIDC_logo_2018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813" y="265113"/>
            <a:ext cx="8201025" cy="6345237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82575" y="265113"/>
            <a:ext cx="212725" cy="6345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2281282"/>
            <a:ext cx="5829953" cy="1156819"/>
          </a:xfrm>
          <a:noFill/>
        </p:spPr>
        <p:txBody>
          <a:bodyPr anchor="b"/>
          <a:lstStyle>
            <a:lvl1pPr algn="l">
              <a:defRPr sz="4800" b="1" cap="none" spc="0" baseline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9" y="3337528"/>
            <a:ext cx="5829953" cy="107942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3200" b="1" cap="none" baseline="0">
                <a:ln>
                  <a:noFill/>
                </a:ln>
                <a:solidFill>
                  <a:srgbClr val="CCFF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18F2B151-161E-3F41-99B4-4F5D5C3A1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2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05A970-3E1A-7B4C-98A1-0B7C7C0ECAD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11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64827"/>
          </a:xfrm>
        </p:spPr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3339"/>
            <a:ext cx="3657600" cy="595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773340"/>
            <a:ext cx="3657600" cy="595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rgbClr val="0063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C5FAC-889D-014D-A764-DB8A1E3CEF9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13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3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AA10A4-7CEF-C444-B449-06382DCD298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11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1651000" y="6423025"/>
            <a:ext cx="467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06C4846-8ECE-D54B-9944-EF10ED0A960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13" descr="NSIDC_logo_201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" y="5856954"/>
            <a:ext cx="805657" cy="8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1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047EDC7-9B90-6549-8E2D-325B2773B2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36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F7DF56"/>
        </a:buClr>
        <a:buSzPct val="75000"/>
        <a:buFont typeface="Wingdings" charset="2"/>
        <a:buChar char="n"/>
        <a:defRPr sz="34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32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F7DF56"/>
        </a:buClr>
        <a:buSzPct val="75000"/>
        <a:buFont typeface="Wingdings" charset="2"/>
        <a:buChar char="n"/>
        <a:defRPr sz="30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800" kern="1200">
          <a:solidFill>
            <a:srgbClr val="3F4247"/>
          </a:solidFill>
          <a:latin typeface="Garamond"/>
          <a:ea typeface="ＭＳ Ｐゴシック" charset="0"/>
          <a:cs typeface="Garamond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hess-18-4773-2014" TargetMode="External"/><Relationship Id="rId2" Type="http://schemas.openxmlformats.org/officeDocument/2006/relationships/hyperlink" Target="https://doi.org/10.1016/j.jhydrol.2013.04.0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sidc.org/data/modis/research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7.emf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3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7188" y="4417250"/>
            <a:ext cx="5942012" cy="681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MODIS and VIIRS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7188" y="5098288"/>
            <a:ext cx="5942012" cy="5969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Data metrics and use cases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by Kara Gergely and Paul Moth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NSIDC MODIS Use Case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500" cy="473115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Garamond" charset="0"/>
                <a:ea typeface="ＭＳ Ｐゴシック" charset="-128"/>
              </a:rPr>
              <a:t>Using Google Earth Engine to assess monthly snow cover frequency and previous months streamflow to predict the next months stream flow (</a:t>
            </a:r>
            <a:r>
              <a:rPr lang="en-US" altLang="en-US" sz="2400" dirty="0" err="1">
                <a:latin typeface="Garamond" charset="0"/>
                <a:ea typeface="ＭＳ Ｐゴシック" charset="-128"/>
              </a:rPr>
              <a:t>Sproles</a:t>
            </a:r>
            <a:r>
              <a:rPr lang="en-US" altLang="en-US" sz="2400" dirty="0">
                <a:latin typeface="Garamond" charset="0"/>
                <a:ea typeface="ＭＳ Ｐゴシック" charset="-128"/>
              </a:rPr>
              <a:t> et al., 2016)</a:t>
            </a:r>
          </a:p>
          <a:p>
            <a:pPr eaLnBrk="1" hangingPunct="1"/>
            <a:r>
              <a:rPr lang="en-US" altLang="en-US" sz="2400" dirty="0">
                <a:latin typeface="Garamond" charset="0"/>
                <a:ea typeface="ＭＳ Ｐゴシック" charset="-128"/>
              </a:rPr>
              <a:t>Assist water managers, scientists, and local populations in determining stream flow for water storage, agriculture, water use, etc.</a:t>
            </a:r>
          </a:p>
          <a:p>
            <a:pPr eaLnBrk="1" hangingPunct="1"/>
            <a:r>
              <a:rPr lang="en-US" altLang="en-US" sz="2400" dirty="0">
                <a:latin typeface="Garamond" charset="0"/>
                <a:ea typeface="ＭＳ Ｐゴシック" charset="-128"/>
              </a:rPr>
              <a:t>Cloud is particularly useful in these remote regions where data and bandwidth are inconsistent or unavailable</a:t>
            </a:r>
          </a:p>
        </p:txBody>
      </p:sp>
    </p:spTree>
    <p:extLst>
      <p:ext uri="{BB962C8B-B14F-4D97-AF65-F5344CB8AC3E}">
        <p14:creationId xmlns:p14="http://schemas.microsoft.com/office/powerpoint/2010/main" val="98868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NSIDC MODIS Use Case</a:t>
            </a:r>
            <a:endParaRPr lang="en-US" sz="3600" dirty="0"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C71D5-111E-8C47-8A2F-45B727BF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7" y="1446835"/>
            <a:ext cx="7551086" cy="43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7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7204"/>
            <a:ext cx="7556500" cy="111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NSIDC MODIS Use Case</a:t>
            </a:r>
            <a:endParaRPr lang="en-US" sz="3600" dirty="0">
              <a:ea typeface="+mj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C20D5-6E69-8342-8162-18257490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" y="1273216"/>
            <a:ext cx="7481895" cy="44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7204"/>
            <a:ext cx="7556500" cy="111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NSIDC MODIS Use Case</a:t>
            </a:r>
            <a:endParaRPr lang="en-US" sz="3600" dirty="0"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30315-6952-F143-B101-8FCE95DD4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89" y="965317"/>
            <a:ext cx="6682671" cy="48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7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8AC1-FAE9-C642-8EEC-5695D30F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NSIDC MODIS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F187-D87D-2841-A712-8AA759BF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159567"/>
            <a:ext cx="7556500" cy="5596358"/>
          </a:xfrm>
        </p:spPr>
        <p:txBody>
          <a:bodyPr/>
          <a:lstStyle/>
          <a:p>
            <a:r>
              <a:rPr lang="en-US" sz="2400" dirty="0"/>
              <a:t>Wyoming Game and Fish Department using snow cover data to gauge severity of winters as it relates to big game herds</a:t>
            </a:r>
          </a:p>
          <a:p>
            <a:r>
              <a:rPr lang="en-US" sz="2400" dirty="0" smtClean="0"/>
              <a:t>Calibration </a:t>
            </a:r>
            <a:r>
              <a:rPr lang="en-US" sz="2400" dirty="0"/>
              <a:t>of parameters in snow-runoff models using MODIS snow cover</a:t>
            </a:r>
          </a:p>
          <a:p>
            <a:pPr marL="0" indent="0">
              <a:buNone/>
            </a:pPr>
            <a:r>
              <a:rPr lang="en-US" sz="900" dirty="0" smtClean="0"/>
              <a:t>	</a:t>
            </a:r>
            <a:r>
              <a:rPr lang="en-US" sz="1000" dirty="0" smtClean="0"/>
              <a:t>Franz</a:t>
            </a:r>
            <a:r>
              <a:rPr lang="en-US" sz="1000" dirty="0"/>
              <a:t>, K. J., &amp; </a:t>
            </a:r>
            <a:r>
              <a:rPr lang="en-US" sz="1000" dirty="0" err="1"/>
              <a:t>Karsten</a:t>
            </a:r>
            <a:r>
              <a:rPr lang="en-US" sz="1000" dirty="0"/>
              <a:t>, L. R. (2013). Calibration of a distributed snow model using MODIS snow covered area data. Journal of </a:t>
            </a:r>
            <a:r>
              <a:rPr lang="en-US" sz="1000" dirty="0" smtClean="0"/>
              <a:t>	Hydrology</a:t>
            </a:r>
            <a:r>
              <a:rPr lang="en-US" sz="1000" dirty="0"/>
              <a:t>, 494, </a:t>
            </a:r>
            <a:r>
              <a:rPr lang="en-US" sz="1000" dirty="0" smtClean="0"/>
              <a:t>	160–175</a:t>
            </a:r>
            <a:r>
              <a:rPr lang="en-US" sz="1000" dirty="0"/>
              <a:t>. </a:t>
            </a:r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doi.org/10.1016/j.jhydrol.2013.04.026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He</a:t>
            </a:r>
            <a:r>
              <a:rPr lang="en-US" sz="1000" dirty="0"/>
              <a:t>, Z. H., </a:t>
            </a:r>
            <a:r>
              <a:rPr lang="en-US" sz="1000" dirty="0" err="1"/>
              <a:t>Parajka</a:t>
            </a:r>
            <a:r>
              <a:rPr lang="en-US" sz="1000" dirty="0"/>
              <a:t>, J., Tian, F. Q., &amp; </a:t>
            </a:r>
            <a:r>
              <a:rPr lang="en-US" sz="1000" dirty="0" err="1"/>
              <a:t>Blöschl</a:t>
            </a:r>
            <a:r>
              <a:rPr lang="en-US" sz="1000" dirty="0"/>
              <a:t>, G. (2014). Estimating degree-day factors from MODIS for snowmelt runoff </a:t>
            </a:r>
            <a:r>
              <a:rPr lang="en-US" sz="1000" dirty="0" smtClean="0"/>
              <a:t>	modeling</a:t>
            </a:r>
            <a:r>
              <a:rPr lang="en-US" sz="1000" dirty="0"/>
              <a:t>. Hydrology a</a:t>
            </a:r>
            <a:r>
              <a:rPr lang="en-US" sz="1000" dirty="0" smtClean="0"/>
              <a:t>nd </a:t>
            </a:r>
            <a:r>
              <a:rPr lang="en-US" sz="1000" dirty="0"/>
              <a:t>Earth System Sciences, 18(12), 4773–4789. </a:t>
            </a:r>
            <a:r>
              <a:rPr lang="en-US" sz="1000" dirty="0">
                <a:hlinkClick r:id="rId3"/>
              </a:rPr>
              <a:t>https://doi.org/10.5194/hess-18-4773-2014</a:t>
            </a:r>
            <a:endParaRPr lang="en-US" sz="1000" dirty="0"/>
          </a:p>
          <a:p>
            <a:r>
              <a:rPr lang="en-US" sz="2400" dirty="0" smtClean="0"/>
              <a:t>Published research: </a:t>
            </a: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nsidc.org/data/modis/research.html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kara.gergely@nsidc.org</a:t>
            </a:r>
          </a:p>
          <a:p>
            <a:pPr marL="22860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paul.moth@nsidc.org</a:t>
            </a:r>
          </a:p>
          <a:p>
            <a:pPr lvl="1"/>
            <a:endParaRPr lang="en-US" sz="22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17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590800" y="14478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" name="Rectangle 27"/>
          <p:cNvSpPr>
            <a:spLocks/>
          </p:cNvSpPr>
          <p:nvPr/>
        </p:nvSpPr>
        <p:spPr>
          <a:xfrm flipH="1">
            <a:off x="4700587" y="784625"/>
            <a:ext cx="4243387" cy="1828800"/>
          </a:xfrm>
          <a:prstGeom prst="rect">
            <a:avLst/>
          </a:prstGeom>
          <a:noFill/>
          <a:ln w="31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8" name="Rectangle 18"/>
          <p:cNvSpPr>
            <a:spLocks noChangeArrowheads="1"/>
          </p:cNvSpPr>
          <p:nvPr/>
        </p:nvSpPr>
        <p:spPr bwMode="auto">
          <a:xfrm>
            <a:off x="4694238" y="1588085"/>
            <a:ext cx="1827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provides </a:t>
            </a:r>
          </a:p>
          <a:p>
            <a:pPr algn="r"/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tools for </a:t>
            </a:r>
          </a:p>
          <a:p>
            <a:pPr algn="r"/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data access</a:t>
            </a:r>
          </a:p>
        </p:txBody>
      </p:sp>
      <p:sp>
        <p:nvSpPr>
          <p:cNvPr id="33801" name="Rectangle 25"/>
          <p:cNvSpPr>
            <a:spLocks noChangeArrowheads="1"/>
          </p:cNvSpPr>
          <p:nvPr/>
        </p:nvSpPr>
        <p:spPr bwMode="auto">
          <a:xfrm>
            <a:off x="2588916" y="3655533"/>
            <a:ext cx="1876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researches the </a:t>
            </a:r>
            <a:r>
              <a:rPr lang="en-US" altLang="en-US" sz="2000" dirty="0" err="1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cryosphere</a:t>
            </a:r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and data science</a:t>
            </a:r>
          </a:p>
        </p:txBody>
      </p:sp>
      <p:sp>
        <p:nvSpPr>
          <p:cNvPr id="33802" name="Rectangle 26"/>
          <p:cNvSpPr>
            <a:spLocks noChangeArrowheads="1"/>
          </p:cNvSpPr>
          <p:nvPr/>
        </p:nvSpPr>
        <p:spPr bwMode="auto">
          <a:xfrm>
            <a:off x="4706938" y="5489912"/>
            <a:ext cx="1860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educates the public about </a:t>
            </a:r>
          </a:p>
          <a:p>
            <a:pPr algn="r"/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the cryosphere</a:t>
            </a:r>
            <a:endParaRPr lang="en-US" altLang="en-US" sz="1800" dirty="0">
              <a:solidFill>
                <a:schemeClr val="tx2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3804" name="Rectangle 23"/>
          <p:cNvSpPr>
            <a:spLocks noChangeArrowheads="1"/>
          </p:cNvSpPr>
          <p:nvPr/>
        </p:nvSpPr>
        <p:spPr bwMode="auto">
          <a:xfrm>
            <a:off x="2601913" y="5859351"/>
            <a:ext cx="1835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supports data users</a:t>
            </a:r>
          </a:p>
        </p:txBody>
      </p:sp>
      <p:sp>
        <p:nvSpPr>
          <p:cNvPr id="33806" name="Rectangle 25"/>
          <p:cNvSpPr>
            <a:spLocks noChangeArrowheads="1"/>
          </p:cNvSpPr>
          <p:nvPr/>
        </p:nvSpPr>
        <p:spPr bwMode="auto">
          <a:xfrm>
            <a:off x="2586037" y="1588085"/>
            <a:ext cx="183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manages and distributes scientific data</a:t>
            </a:r>
          </a:p>
        </p:txBody>
      </p:sp>
      <p:sp>
        <p:nvSpPr>
          <p:cNvPr id="33807" name="Rectangle 26"/>
          <p:cNvSpPr>
            <a:spLocks noChangeArrowheads="1"/>
          </p:cNvSpPr>
          <p:nvPr/>
        </p:nvSpPr>
        <p:spPr bwMode="auto">
          <a:xfrm>
            <a:off x="4706938" y="3572339"/>
            <a:ext cx="1844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dirty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supports local and traditional knowledge</a:t>
            </a:r>
          </a:p>
        </p:txBody>
      </p:sp>
      <p:pic>
        <p:nvPicPr>
          <p:cNvPr id="3380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84810"/>
            <a:ext cx="2393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739460"/>
            <a:ext cx="23923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686115"/>
            <a:ext cx="2395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784625"/>
            <a:ext cx="2393950" cy="1828800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2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741535"/>
            <a:ext cx="23923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679950"/>
            <a:ext cx="2392362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1275" y="6505575"/>
            <a:ext cx="2555875" cy="331787"/>
            <a:chOff x="6372225" y="6513513"/>
            <a:chExt cx="2555875" cy="331787"/>
          </a:xfrm>
        </p:grpSpPr>
        <p:pic>
          <p:nvPicPr>
            <p:cNvPr id="33814" name="Picture 18" descr="nasa_color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0" y="6545263"/>
              <a:ext cx="34607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19" descr="nsf_logo_shading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7900" y="6513513"/>
              <a:ext cx="330200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6" name="Picture 21523" descr="cires_new_logo_large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50" y="6551613"/>
              <a:ext cx="5349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21524" descr="cu_boulder.g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6540500"/>
              <a:ext cx="2984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8" name="Picture 1" descr="wds-logo-for-home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6537325"/>
              <a:ext cx="4873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NSIDC name banner.a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08"/>
            <a:ext cx="9153525" cy="693983"/>
          </a:xfrm>
          <a:prstGeom prst="rect">
            <a:avLst/>
          </a:prstGeom>
        </p:spPr>
      </p:pic>
      <p:sp>
        <p:nvSpPr>
          <p:cNvPr id="32" name="Rectangle 31"/>
          <p:cNvSpPr>
            <a:spLocks/>
          </p:cNvSpPr>
          <p:nvPr/>
        </p:nvSpPr>
        <p:spPr>
          <a:xfrm flipH="1">
            <a:off x="4700587" y="2740371"/>
            <a:ext cx="4237037" cy="1828800"/>
          </a:xfrm>
          <a:prstGeom prst="rect">
            <a:avLst/>
          </a:prstGeom>
          <a:noFill/>
          <a:ln w="31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>
            <a:spLocks/>
          </p:cNvSpPr>
          <p:nvPr/>
        </p:nvSpPr>
        <p:spPr>
          <a:xfrm flipH="1">
            <a:off x="4700587" y="4686115"/>
            <a:ext cx="4243387" cy="1828800"/>
          </a:xfrm>
          <a:prstGeom prst="rect">
            <a:avLst/>
          </a:prstGeom>
          <a:noFill/>
          <a:ln w="31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 flipH="1">
            <a:off x="203199" y="784810"/>
            <a:ext cx="4262141" cy="1828800"/>
          </a:xfrm>
          <a:prstGeom prst="rect">
            <a:avLst/>
          </a:prstGeom>
          <a:noFill/>
          <a:ln w="31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anchor="ctr"/>
          <a:lstStyle/>
          <a:p>
            <a:pPr algn="ctr">
              <a:defRPr/>
            </a:pP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 flipH="1">
            <a:off x="203200" y="2739460"/>
            <a:ext cx="4262141" cy="1828800"/>
          </a:xfrm>
          <a:prstGeom prst="rect">
            <a:avLst/>
          </a:prstGeom>
          <a:noFill/>
          <a:ln w="31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>
          <a:xfrm flipH="1">
            <a:off x="203200" y="4686115"/>
            <a:ext cx="4262141" cy="1828800"/>
          </a:xfrm>
          <a:prstGeom prst="rect">
            <a:avLst/>
          </a:prstGeom>
          <a:noFill/>
          <a:ln w="3175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28" descr="NSIDC_logo_2018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52" y="6543401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5" y="2139156"/>
            <a:ext cx="2108200" cy="21209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2712" y="370786"/>
            <a:ext cx="2540537" cy="42407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Affiliations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89963" y="242888"/>
            <a:ext cx="554037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E995235-9F4F-344A-A93B-BF0D0EAFEBB0}" type="slidenum">
              <a:rPr lang="en-US" altLang="en-US" sz="1000">
                <a:solidFill>
                  <a:srgbClr val="000A68"/>
                </a:solidFill>
                <a:latin typeface="Helvetica" charset="0"/>
              </a:rPr>
              <a:pPr/>
              <a:t>3</a:t>
            </a:fld>
            <a:endParaRPr lang="en-US" altLang="en-US" sz="1000">
              <a:solidFill>
                <a:srgbClr val="000A68"/>
              </a:solidFill>
              <a:latin typeface="Helvetica" charset="0"/>
            </a:endParaRPr>
          </a:p>
        </p:txBody>
      </p:sp>
      <p:sp>
        <p:nvSpPr>
          <p:cNvPr id="37891" name="Rectangle 63"/>
          <p:cNvSpPr>
            <a:spLocks noChangeArrowheads="1"/>
          </p:cNvSpPr>
          <p:nvPr/>
        </p:nvSpPr>
        <p:spPr bwMode="auto">
          <a:xfrm>
            <a:off x="556966" y="1078353"/>
            <a:ext cx="3061796" cy="106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altLang="en-US" sz="1400" dirty="0">
                <a:latin typeface="Verdana" charset="0"/>
                <a:ea typeface="Verdana" charset="0"/>
                <a:cs typeface="Verdana" charset="0"/>
              </a:rPr>
              <a:t>Cooperative Institute 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altLang="en-US" sz="1400" dirty="0">
                <a:latin typeface="Verdana" charset="0"/>
                <a:ea typeface="Verdana" charset="0"/>
                <a:cs typeface="Verdana" charset="0"/>
              </a:rPr>
              <a:t>for Research in Environmental Sciences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endParaRPr lang="en-US" altLang="en-US" sz="2000" dirty="0">
              <a:latin typeface="Helvetica" charset="0"/>
            </a:endParaRPr>
          </a:p>
        </p:txBody>
      </p:sp>
      <p:pic>
        <p:nvPicPr>
          <p:cNvPr id="37892" name="Picture 6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45" y="877599"/>
            <a:ext cx="4354858" cy="4502727"/>
          </a:xfrm>
          <a:prstGeom prst="rect">
            <a:avLst/>
          </a:prstGeom>
          <a:noFill/>
          <a:ln w="3175" cmpd="sng">
            <a:solidFill>
              <a:srgbClr val="00638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13" descr="cires_new_logo_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1" y="901705"/>
            <a:ext cx="838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2" descr="Boulder FL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7" y="1880503"/>
            <a:ext cx="2591703" cy="52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5" descr="wds-logo-for-hom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55" y="2575455"/>
            <a:ext cx="13303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TextBox 7"/>
          <p:cNvSpPr txBox="1">
            <a:spLocks noChangeArrowheads="1"/>
          </p:cNvSpPr>
          <p:nvPr/>
        </p:nvSpPr>
        <p:spPr bwMode="auto">
          <a:xfrm>
            <a:off x="680407" y="2760945"/>
            <a:ext cx="2287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 dirty="0">
                <a:latin typeface="Verdana" charset="0"/>
                <a:ea typeface="Verdana" charset="0"/>
                <a:cs typeface="Verdana" charset="0"/>
              </a:rPr>
              <a:t>World Data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12" y="4576281"/>
            <a:ext cx="729748" cy="734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6" y="4625602"/>
            <a:ext cx="720305" cy="595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2" y="4625602"/>
            <a:ext cx="611075" cy="611075"/>
          </a:xfrm>
          <a:prstGeom prst="rect">
            <a:avLst/>
          </a:prstGeom>
        </p:spPr>
      </p:pic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322712" y="3974036"/>
            <a:ext cx="2540537" cy="4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None/>
              <a:defRPr sz="2800" b="1" kern="1200">
                <a:solidFill>
                  <a:schemeClr val="accent2"/>
                </a:solidFill>
                <a:latin typeface="Garamond"/>
                <a:ea typeface="ＭＳ Ｐゴシック" charset="0"/>
                <a:cs typeface="Garamond"/>
              </a:defRPr>
            </a:lvl1pPr>
            <a:lvl2pPr marL="4572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7DF56"/>
              </a:buClr>
              <a:buSzPct val="75000"/>
              <a:buFont typeface="Wingdings" charset="2"/>
              <a:buNone/>
              <a:defRPr sz="1200" kern="1200">
                <a:solidFill>
                  <a:srgbClr val="3F4247"/>
                </a:solidFill>
                <a:latin typeface="Garamond"/>
                <a:ea typeface="ＭＳ Ｐゴシック" charset="0"/>
                <a:cs typeface="Garamond"/>
              </a:defRPr>
            </a:lvl2pPr>
            <a:lvl3pPr marL="9144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None/>
              <a:defRPr sz="1000" kern="1200">
                <a:solidFill>
                  <a:srgbClr val="3F4247"/>
                </a:solidFill>
                <a:latin typeface="Garamond"/>
                <a:ea typeface="ＭＳ Ｐゴシック" charset="0"/>
                <a:cs typeface="Garamond"/>
              </a:defRPr>
            </a:lvl3pPr>
            <a:lvl4pPr marL="13716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7DF56"/>
              </a:buClr>
              <a:buSzPct val="75000"/>
              <a:buFont typeface="Wingdings" charset="2"/>
              <a:buNone/>
              <a:defRPr sz="900" kern="1200">
                <a:solidFill>
                  <a:srgbClr val="3F4247"/>
                </a:solidFill>
                <a:latin typeface="Garamond"/>
                <a:ea typeface="ＭＳ Ｐゴシック" charset="0"/>
                <a:cs typeface="Garamond"/>
              </a:defRPr>
            </a:lvl4pPr>
            <a:lvl5pPr marL="18288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None/>
              <a:defRPr sz="900" kern="1200">
                <a:solidFill>
                  <a:srgbClr val="3F4247"/>
                </a:solidFill>
                <a:latin typeface="Garamond"/>
                <a:ea typeface="ＭＳ Ｐゴシック" charset="0"/>
                <a:cs typeface="Garamond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Sponsors</a:t>
            </a:r>
          </a:p>
        </p:txBody>
      </p:sp>
    </p:spTree>
    <p:extLst>
      <p:ext uri="{BB962C8B-B14F-4D97-AF65-F5344CB8AC3E}">
        <p14:creationId xmlns:p14="http://schemas.microsoft.com/office/powerpoint/2010/main" val="210412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9289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MODIS Global Distribution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98475" y="1235034"/>
            <a:ext cx="7556500" cy="4891129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Garamond" charset="0"/>
                <a:ea typeface="ＭＳ Ｐゴシック" charset="-128"/>
              </a:rPr>
              <a:t>316,000 GBs and 217 million science files distributed since 2000</a:t>
            </a:r>
          </a:p>
          <a:p>
            <a:pPr marL="0" indent="0" eaLnBrk="1" hangingPunct="1">
              <a:buNone/>
            </a:pPr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E05D5C-B978-7246-9188-D0ECA8E761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146424"/>
              </p:ext>
            </p:extLst>
          </p:nvPr>
        </p:nvGraphicFramePr>
        <p:xfrm>
          <a:off x="1025094" y="2538661"/>
          <a:ext cx="7355759" cy="4205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9289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MODIS Global Distribution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98475" y="1235034"/>
            <a:ext cx="7556500" cy="4891129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Garamond" charset="0"/>
                <a:ea typeface="ＭＳ Ｐゴシック" charset="-128"/>
              </a:rPr>
              <a:t>Distributed to ~125 countries since 2000</a:t>
            </a:r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C1C52F-A0CC-B54B-80E2-23A3A7FF4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84297"/>
              </p:ext>
            </p:extLst>
          </p:nvPr>
        </p:nvGraphicFramePr>
        <p:xfrm>
          <a:off x="3154921" y="2164010"/>
          <a:ext cx="2960871" cy="3182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045">
                  <a:extLst>
                    <a:ext uri="{9D8B030D-6E8A-4147-A177-3AD203B41FA5}">
                      <a16:colId xmlns:a16="http://schemas.microsoft.com/office/drawing/2014/main" val="2280240158"/>
                    </a:ext>
                  </a:extLst>
                </a:gridCol>
                <a:gridCol w="1361826">
                  <a:extLst>
                    <a:ext uri="{9D8B030D-6E8A-4147-A177-3AD203B41FA5}">
                      <a16:colId xmlns:a16="http://schemas.microsoft.com/office/drawing/2014/main" val="698440714"/>
                    </a:ext>
                  </a:extLst>
                </a:gridCol>
              </a:tblGrid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Top 10</a:t>
                      </a: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# of Users</a:t>
                      </a:r>
                      <a:endParaRPr lang="en-US" sz="2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801610419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675272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137730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391654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1027858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5782435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567046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22273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639316"/>
                  </a:ext>
                </a:extLst>
              </a:tr>
              <a:tr h="198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2360334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35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MODIS Global Distribution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67C9C0-5D62-9C47-A19C-BB79B73C7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539862"/>
              </p:ext>
            </p:extLst>
          </p:nvPr>
        </p:nvGraphicFramePr>
        <p:xfrm>
          <a:off x="498475" y="1464630"/>
          <a:ext cx="7556500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416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3388"/>
            <a:ext cx="7556500" cy="111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MODIS Users by Product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98475" y="881556"/>
            <a:ext cx="7556500" cy="484050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Garamond" charset="0"/>
                <a:ea typeface="ＭＳ Ｐゴシック" charset="-128"/>
              </a:rPr>
              <a:t>4974 MODIS users in prior year</a:t>
            </a:r>
          </a:p>
          <a:p>
            <a:pPr marL="0" indent="0" eaLnBrk="1" hangingPunct="1">
              <a:buNone/>
            </a:pPr>
            <a:endParaRPr lang="en-US" altLang="en-US" sz="3200" dirty="0">
              <a:latin typeface="Garamond" charset="0"/>
              <a:ea typeface="ＭＳ Ｐゴシック" charset="-12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6A4378-BE1B-684E-8410-94924C6A0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22559"/>
              </p:ext>
            </p:extLst>
          </p:nvPr>
        </p:nvGraphicFramePr>
        <p:xfrm>
          <a:off x="269791" y="1770191"/>
          <a:ext cx="8483426" cy="5001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264">
                  <a:extLst>
                    <a:ext uri="{9D8B030D-6E8A-4147-A177-3AD203B41FA5}">
                      <a16:colId xmlns:a16="http://schemas.microsoft.com/office/drawing/2014/main" val="2280240158"/>
                    </a:ext>
                  </a:extLst>
                </a:gridCol>
                <a:gridCol w="5944614">
                  <a:extLst>
                    <a:ext uri="{9D8B030D-6E8A-4147-A177-3AD203B41FA5}">
                      <a16:colId xmlns:a16="http://schemas.microsoft.com/office/drawing/2014/main" val="2513030030"/>
                    </a:ext>
                  </a:extLst>
                </a:gridCol>
                <a:gridCol w="1237548">
                  <a:extLst>
                    <a:ext uri="{9D8B030D-6E8A-4147-A177-3AD203B41FA5}">
                      <a16:colId xmlns:a16="http://schemas.microsoft.com/office/drawing/2014/main" val="698440714"/>
                    </a:ext>
                  </a:extLst>
                </a:gridCol>
              </a:tblGrid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Shortname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Longname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# of Users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801610419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MOD10_L2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Snow Cover 5-Min L2 Swath 500m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903675272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MOD10A1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Snow Cover Daily L3 Global 500m Grid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2,356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181137730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MOD10A2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Snow Cover 8-Day L3 Global 500m Grid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1,388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220391654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MOD10C1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Snow Cover Daily L3 Global 0.05Deg CMG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571027858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MOD10C2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MODIS/Terra Snow Cover 8-Day L3 Global 0.05Deg CMG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845782435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MOD10CM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Snow Cover Monthly L3 Global 0.05Deg CMG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594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855567046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MOD29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Sea Ice Extent 5-Min L2 Swath 1km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0422273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MOD29E1D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Sea Ice Extent and IST Daily L3 Global 4km EASE-Grid Day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868639316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MOD29P1D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Sea Ice Extent Daily L3 Global 1km EASE-Grid Day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108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4192360334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MOD29P1N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MODIS/Terra Sea Ice Extent Daily L3 Global 1km EASE-Grid Night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638351485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MYD10_L2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Snow Cover 5-Min L2 Swath 500m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78864049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MYD10A1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Snow Cover Daily L3 Global 500m Grid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775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885812779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MYD10A2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MODIS/Aqua Snow Cover 8-Day L3 Global 500m Grid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00972496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MYD10C1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Snow Cover Daily L3 Global 0.05Deg CMG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974602441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MYD10C2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Snow Cover 8-Day L3 Global 0.05Deg CMG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907820190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MYD10CM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Snow Cover Monthly L3 Global 0.05Deg CMG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198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093233211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MYD29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Sea Ice Extent 5-Min L2 Swath 1km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615800713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MYD29E1D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Sea Ice Extent and IST Daily L3 Global 4km EASE-Grid Day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4019769409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MYD29P1D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Sea Ice Extent Daily L3 Global 1km EASE-Grid Day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4093587910"/>
                  </a:ext>
                </a:extLst>
              </a:tr>
              <a:tr h="188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MYD29P1N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MODIS/Aqua Sea Ice Extent Daily L3 Global 1km EASE-Grid Night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90862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23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9289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</a:rPr>
              <a:t>VIIRS Distribution Since 2017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98475" y="1235034"/>
            <a:ext cx="7556500" cy="4891129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Garamond" charset="0"/>
                <a:ea typeface="ＭＳ Ｐゴシック" charset="-128"/>
              </a:rPr>
              <a:t>240,000 GBs and 204,232 science files distributed to 19 countries</a:t>
            </a:r>
          </a:p>
          <a:p>
            <a:pPr marL="0" indent="0" eaLnBrk="1" hangingPunct="1">
              <a:buNone/>
            </a:pPr>
            <a:endParaRPr lang="en-US" altLang="en-US" dirty="0">
              <a:latin typeface="Garamond" charset="0"/>
              <a:ea typeface="ＭＳ Ｐゴシック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4B76B3-47E8-DE4A-B55E-94560321D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33209"/>
              </p:ext>
            </p:extLst>
          </p:nvPr>
        </p:nvGraphicFramePr>
        <p:xfrm>
          <a:off x="1537296" y="2441878"/>
          <a:ext cx="5338288" cy="1327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315">
                  <a:extLst>
                    <a:ext uri="{9D8B030D-6E8A-4147-A177-3AD203B41FA5}">
                      <a16:colId xmlns:a16="http://schemas.microsoft.com/office/drawing/2014/main" val="1117260727"/>
                    </a:ext>
                  </a:extLst>
                </a:gridCol>
                <a:gridCol w="1185225">
                  <a:extLst>
                    <a:ext uri="{9D8B030D-6E8A-4147-A177-3AD203B41FA5}">
                      <a16:colId xmlns:a16="http://schemas.microsoft.com/office/drawing/2014/main" val="3663118816"/>
                    </a:ext>
                  </a:extLst>
                </a:gridCol>
                <a:gridCol w="1838619">
                  <a:extLst>
                    <a:ext uri="{9D8B030D-6E8A-4147-A177-3AD203B41FA5}">
                      <a16:colId xmlns:a16="http://schemas.microsoft.com/office/drawing/2014/main" val="2182919225"/>
                    </a:ext>
                  </a:extLst>
                </a:gridCol>
                <a:gridCol w="1489129">
                  <a:extLst>
                    <a:ext uri="{9D8B030D-6E8A-4147-A177-3AD203B41FA5}">
                      <a16:colId xmlns:a16="http://schemas.microsoft.com/office/drawing/2014/main" val="263509268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# of Users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Volume (GBs)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Files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3511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VIIRS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14003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204,232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46109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VNP10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55,030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74201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VNP29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98,660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9824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VNP30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50,542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91421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33BB519-29BA-7D4B-A30B-90C00DBE0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258520"/>
              </p:ext>
            </p:extLst>
          </p:nvPr>
        </p:nvGraphicFramePr>
        <p:xfrm>
          <a:off x="1467013" y="3898076"/>
          <a:ext cx="54788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64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NSIDC MODIS Use Case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CC59B5-5A85-D640-AAA7-1D448AAED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129" y="1289717"/>
            <a:ext cx="7726775" cy="4312430"/>
          </a:xfrm>
        </p:spPr>
      </p:pic>
    </p:spTree>
    <p:extLst>
      <p:ext uri="{BB962C8B-B14F-4D97-AF65-F5344CB8AC3E}">
        <p14:creationId xmlns:p14="http://schemas.microsoft.com/office/powerpoint/2010/main" val="2669054738"/>
      </p:ext>
    </p:extLst>
  </p:cSld>
  <p:clrMapOvr>
    <a:masterClrMapping/>
  </p:clrMapOvr>
</p:sld>
</file>

<file path=ppt/theme/theme1.xml><?xml version="1.0" encoding="utf-8"?>
<a:theme xmlns:a="http://schemas.openxmlformats.org/drawingml/2006/main" name="NSIDCPPT_whtbkgrd_mltpimages">
  <a:themeElements>
    <a:clrScheme name="Custom 6">
      <a:dk1>
        <a:srgbClr val="143E5E"/>
      </a:dk1>
      <a:lt1>
        <a:sysClr val="window" lastClr="FFFFFF"/>
      </a:lt1>
      <a:dk2>
        <a:srgbClr val="00638D"/>
      </a:dk2>
      <a:lt2>
        <a:srgbClr val="D4D2D0"/>
      </a:lt2>
      <a:accent1>
        <a:srgbClr val="A4AEB5"/>
      </a:accent1>
      <a:accent2>
        <a:srgbClr val="CCAF0A"/>
      </a:accent2>
      <a:accent3>
        <a:srgbClr val="7D9AAA"/>
      </a:accent3>
      <a:accent4>
        <a:srgbClr val="95C07E"/>
      </a:accent4>
      <a:accent5>
        <a:srgbClr val="DDCD69"/>
      </a:accent5>
      <a:accent6>
        <a:srgbClr val="7E848D"/>
      </a:accent6>
      <a:hlink>
        <a:srgbClr val="00C8C3"/>
      </a:hlink>
      <a:folHlink>
        <a:srgbClr val="89687C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SIDCPPT_whtbkgrd_2014" id="{E45EF737-DA41-0847-8D84-D230C24A1F96}" vid="{E782BEAE-88C2-544E-AE0F-0801B5B60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651</Words>
  <Application>Microsoft Office PowerPoint</Application>
  <PresentationFormat>On-screen Show (4:3)</PresentationFormat>
  <Paragraphs>166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Garamond</vt:lpstr>
      <vt:lpstr>Garamond Premr Pro It</vt:lpstr>
      <vt:lpstr>Helvetica</vt:lpstr>
      <vt:lpstr>Lucida Grande</vt:lpstr>
      <vt:lpstr>Palatino</vt:lpstr>
      <vt:lpstr>Times</vt:lpstr>
      <vt:lpstr>Verdana</vt:lpstr>
      <vt:lpstr>Wingdings</vt:lpstr>
      <vt:lpstr>NSIDCPPT_whtbkgrd_mltpimages</vt:lpstr>
      <vt:lpstr>MODIS and VIIRS</vt:lpstr>
      <vt:lpstr>PowerPoint Presentation</vt:lpstr>
      <vt:lpstr>PowerPoint Presentation</vt:lpstr>
      <vt:lpstr>MODIS Global Distribution</vt:lpstr>
      <vt:lpstr>MODIS Global Distribution</vt:lpstr>
      <vt:lpstr>MODIS Global Distribution</vt:lpstr>
      <vt:lpstr>MODIS Users by Product</vt:lpstr>
      <vt:lpstr>VIIRS Distribution Since 2017</vt:lpstr>
      <vt:lpstr>NSIDC MODIS Use Case</vt:lpstr>
      <vt:lpstr>NSIDC MODIS Use Case</vt:lpstr>
      <vt:lpstr>NSIDC MODIS Use Case</vt:lpstr>
      <vt:lpstr>NSIDC MODIS Use Case</vt:lpstr>
      <vt:lpstr>NSIDC MODIS Use Case</vt:lpstr>
      <vt:lpstr>NSIDC MODIS Use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Agnieszka Anna Gautier</dc:creator>
  <cp:lastModifiedBy>Windows User</cp:lastModifiedBy>
  <cp:revision>102</cp:revision>
  <dcterms:created xsi:type="dcterms:W3CDTF">2013-11-07T17:31:24Z</dcterms:created>
  <dcterms:modified xsi:type="dcterms:W3CDTF">2018-10-11T22:08:20Z</dcterms:modified>
</cp:coreProperties>
</file>