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Lst>
  <p:notesMasterIdLst>
    <p:notesMasterId r:id="rId15"/>
  </p:notesMasterIdLst>
  <p:sldIdLst>
    <p:sldId id="257" r:id="rId4"/>
    <p:sldId id="274" r:id="rId5"/>
    <p:sldId id="275" r:id="rId6"/>
    <p:sldId id="442" r:id="rId7"/>
    <p:sldId id="660" r:id="rId8"/>
    <p:sldId id="258" r:id="rId9"/>
    <p:sldId id="661" r:id="rId10"/>
    <p:sldId id="648" r:id="rId11"/>
    <p:sldId id="647" r:id="rId12"/>
    <p:sldId id="259" r:id="rId13"/>
    <p:sldId id="53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99"/>
    <p:restoredTop sz="94674"/>
  </p:normalViewPr>
  <p:slideViewPr>
    <p:cSldViewPr snapToGrid="0" snapToObjects="1">
      <p:cViewPr>
        <p:scale>
          <a:sx n="70" d="100"/>
          <a:sy n="70" d="100"/>
        </p:scale>
        <p:origin x="270"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8A6C26-F7C1-EC44-9222-BF154D661247}" type="datetimeFigureOut">
              <a:rPr lang="en-US" smtClean="0"/>
              <a:t>10/16/2018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816FD7-D9F4-B742-AED9-40EB90748C90}" type="slidenum">
              <a:rPr lang="en-US" smtClean="0"/>
              <a:t>‹#›</a:t>
            </a:fld>
            <a:endParaRPr lang="en-US"/>
          </a:p>
        </p:txBody>
      </p:sp>
    </p:spTree>
    <p:extLst>
      <p:ext uri="{BB962C8B-B14F-4D97-AF65-F5344CB8AC3E}">
        <p14:creationId xmlns:p14="http://schemas.microsoft.com/office/powerpoint/2010/main" val="2597517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
          <p:cNvSpPr>
            <a:spLocks noGrp="1" noRot="1" noChangeAspect="1" noChangeArrowheads="1" noTextEdit="1"/>
          </p:cNvSpPr>
          <p:nvPr>
            <p:ph type="sldImg"/>
          </p:nvPr>
        </p:nvSpPr>
        <p:spPr bwMode="auto">
          <a:xfrm>
            <a:off x="663575" y="922338"/>
            <a:ext cx="5618163" cy="3160712"/>
          </a:xfrm>
          <a:solidFill>
            <a:srgbClr val="FFFFFF"/>
          </a:solidFill>
          <a:ln>
            <a:solidFill>
              <a:srgbClr val="000000"/>
            </a:solidFill>
            <a:miter lim="800000"/>
            <a:headEnd/>
            <a:tailEnd/>
          </a:ln>
        </p:spPr>
      </p:sp>
      <p:sp>
        <p:nvSpPr>
          <p:cNvPr id="5123" name="Rectangle 2"/>
          <p:cNvSpPr>
            <a:spLocks noGrp="1" noChangeArrowheads="1"/>
          </p:cNvSpPr>
          <p:nvPr>
            <p:ph type="body" idx="1"/>
          </p:nvPr>
        </p:nvSpPr>
        <p:spPr bwMode="auto">
          <a:xfrm>
            <a:off x="1059212" y="4389742"/>
            <a:ext cx="4833249" cy="35067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endParaRPr lang="en-US">
              <a:ea typeface="ＭＳ Ｐゴシック" pitchFamily="1" charset="-128"/>
            </a:endParaRPr>
          </a:p>
        </p:txBody>
      </p:sp>
    </p:spTree>
    <p:extLst>
      <p:ext uri="{BB962C8B-B14F-4D97-AF65-F5344CB8AC3E}">
        <p14:creationId xmlns:p14="http://schemas.microsoft.com/office/powerpoint/2010/main" val="334193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31"/>
          <p:cNvSpPr txBox="1">
            <a:spLocks noGrp="1" noChangeArrowheads="1"/>
          </p:cNvSpPr>
          <p:nvPr/>
        </p:nvSpPr>
        <p:spPr bwMode="auto">
          <a:xfrm>
            <a:off x="3934669" y="8757289"/>
            <a:ext cx="3010642" cy="461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0" tIns="46180" rIns="92360" bIns="46180" anchor="b"/>
          <a:lstStyle>
            <a:lvl1pPr eaLnBrk="0" hangingPunct="0">
              <a:defRPr sz="1000">
                <a:solidFill>
                  <a:schemeClr val="tx1"/>
                </a:solidFill>
                <a:latin typeface="Times New Roman" pitchFamily="1" charset="0"/>
              </a:defRPr>
            </a:lvl1pPr>
            <a:lvl2pPr marL="742950" indent="-285750" eaLnBrk="0" hangingPunct="0">
              <a:defRPr sz="1000">
                <a:solidFill>
                  <a:schemeClr val="tx1"/>
                </a:solidFill>
                <a:latin typeface="Times New Roman" pitchFamily="1" charset="0"/>
              </a:defRPr>
            </a:lvl2pPr>
            <a:lvl3pPr marL="1143000" indent="-228600" eaLnBrk="0" hangingPunct="0">
              <a:defRPr sz="1000">
                <a:solidFill>
                  <a:schemeClr val="tx1"/>
                </a:solidFill>
                <a:latin typeface="Times New Roman" pitchFamily="1" charset="0"/>
              </a:defRPr>
            </a:lvl3pPr>
            <a:lvl4pPr marL="1600200" indent="-228600" eaLnBrk="0" hangingPunct="0">
              <a:defRPr sz="1000">
                <a:solidFill>
                  <a:schemeClr val="tx1"/>
                </a:solidFill>
                <a:latin typeface="Times New Roman" pitchFamily="1" charset="0"/>
              </a:defRPr>
            </a:lvl4pPr>
            <a:lvl5pPr marL="2057400" indent="-228600" eaLnBrk="0" hangingPunct="0">
              <a:defRPr sz="1000">
                <a:solidFill>
                  <a:schemeClr val="tx1"/>
                </a:solidFill>
                <a:latin typeface="Times New Roman" pitchFamily="1" charset="0"/>
              </a:defRPr>
            </a:lvl5pPr>
            <a:lvl6pPr marL="2514600" indent="-228600" eaLnBrk="0" fontAlgn="base" hangingPunct="0">
              <a:spcBef>
                <a:spcPct val="0"/>
              </a:spcBef>
              <a:spcAft>
                <a:spcPct val="0"/>
              </a:spcAft>
              <a:defRPr sz="1000">
                <a:solidFill>
                  <a:schemeClr val="tx1"/>
                </a:solidFill>
                <a:latin typeface="Times New Roman" pitchFamily="1" charset="0"/>
              </a:defRPr>
            </a:lvl6pPr>
            <a:lvl7pPr marL="2971800" indent="-228600" eaLnBrk="0" fontAlgn="base" hangingPunct="0">
              <a:spcBef>
                <a:spcPct val="0"/>
              </a:spcBef>
              <a:spcAft>
                <a:spcPct val="0"/>
              </a:spcAft>
              <a:defRPr sz="1000">
                <a:solidFill>
                  <a:schemeClr val="tx1"/>
                </a:solidFill>
                <a:latin typeface="Times New Roman" pitchFamily="1" charset="0"/>
              </a:defRPr>
            </a:lvl7pPr>
            <a:lvl8pPr marL="3429000" indent="-228600" eaLnBrk="0" fontAlgn="base" hangingPunct="0">
              <a:spcBef>
                <a:spcPct val="0"/>
              </a:spcBef>
              <a:spcAft>
                <a:spcPct val="0"/>
              </a:spcAft>
              <a:defRPr sz="1000">
                <a:solidFill>
                  <a:schemeClr val="tx1"/>
                </a:solidFill>
                <a:latin typeface="Times New Roman" pitchFamily="1" charset="0"/>
              </a:defRPr>
            </a:lvl8pPr>
            <a:lvl9pPr marL="3886200" indent="-228600" eaLnBrk="0" fontAlgn="base" hangingPunct="0">
              <a:spcBef>
                <a:spcPct val="0"/>
              </a:spcBef>
              <a:spcAft>
                <a:spcPct val="0"/>
              </a:spcAft>
              <a:defRPr sz="1000">
                <a:solidFill>
                  <a:schemeClr val="tx1"/>
                </a:solidFill>
                <a:latin typeface="Times New Roman" pitchFamily="1"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23EEF46-C8A3-47B6-96EF-B6F3F39F361A}" type="slidenum">
              <a:rPr kumimoji="0" lang="en-US" sz="1200" b="0" i="0" u="none" strike="noStrike" kern="1200" cap="none" spc="0" normalizeH="0" baseline="0" noProof="0">
                <a:ln>
                  <a:noFill/>
                </a:ln>
                <a:solidFill>
                  <a:prstClr val="black"/>
                </a:solidFill>
                <a:effectLst/>
                <a:uLnTx/>
                <a:uFillTx/>
                <a:latin typeface="Times New Roman" pitchFamily="1"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Times New Roman" pitchFamily="1" charset="0"/>
              <a:ea typeface="+mn-ea"/>
              <a:cs typeface="+mn-cs"/>
            </a:endParaRPr>
          </a:p>
        </p:txBody>
      </p:sp>
      <p:sp>
        <p:nvSpPr>
          <p:cNvPr id="61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360" tIns="46180" rIns="92360" bIns="46180" numCol="1" anchor="t" anchorCtr="0" compatLnSpc="1">
            <a:prstTxWarp prst="textNoShape">
              <a:avLst/>
            </a:prstTxWarp>
          </a:bodyPr>
          <a:lstStyle/>
          <a:p>
            <a:endParaRPr lang="en-US">
              <a:ea typeface="ＭＳ Ｐゴシック" pitchFamily="1" charset="-128"/>
            </a:endParaRPr>
          </a:p>
        </p:txBody>
      </p:sp>
    </p:spTree>
    <p:extLst>
      <p:ext uri="{BB962C8B-B14F-4D97-AF65-F5344CB8AC3E}">
        <p14:creationId xmlns:p14="http://schemas.microsoft.com/office/powerpoint/2010/main" val="3521530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a:extLst>
              <a:ext uri="{FF2B5EF4-FFF2-40B4-BE49-F238E27FC236}">
                <a16:creationId xmlns:a16="http://schemas.microsoft.com/office/drawing/2014/main" id="{D884E197-9F5A-7341-A288-E8E924158231}"/>
              </a:ext>
            </a:extLst>
          </p:cNvPr>
          <p:cNvSpPr>
            <a:spLocks noGrp="1" noRot="1" noChangeAspect="1" noChangeArrowheads="1" noTextEdit="1"/>
          </p:cNvSpPr>
          <p:nvPr>
            <p:ph type="sldImg"/>
          </p:nvPr>
        </p:nvSpPr>
        <p:spPr>
          <a:xfrm>
            <a:off x="407988" y="696913"/>
            <a:ext cx="6197600" cy="3486150"/>
          </a:xfrm>
          <a:ln/>
        </p:spPr>
      </p:sp>
      <p:sp>
        <p:nvSpPr>
          <p:cNvPr id="89090" name="Rectangle 3">
            <a:extLst>
              <a:ext uri="{FF2B5EF4-FFF2-40B4-BE49-F238E27FC236}">
                <a16:creationId xmlns:a16="http://schemas.microsoft.com/office/drawing/2014/main" id="{BEFADFD5-63EE-7843-8B80-CEC3F46EA94C}"/>
              </a:ext>
            </a:extLst>
          </p:cNvPr>
          <p:cNvSpPr>
            <a:spLocks noGrp="1" noChangeArrowheads="1"/>
          </p:cNvSpPr>
          <p:nvPr>
            <p:ph type="body" idx="1"/>
          </p:nvPr>
        </p:nvSpPr>
        <p:spPr>
          <a:xfrm>
            <a:off x="701675" y="4416425"/>
            <a:ext cx="5607050" cy="4183063"/>
          </a:xfrm>
          <a:solidFill>
            <a:srgbClr val="FFFFFF"/>
          </a:solidFill>
          <a:ln>
            <a:solidFill>
              <a:srgbClr val="000000"/>
            </a:solidFill>
          </a:ln>
        </p:spPr>
        <p:txBody>
          <a:bodyPr lIns="91901" tIns="45951" rIns="91901" bIns="45951"/>
          <a:lstStyle/>
          <a:p>
            <a:endParaRPr lang="en-US" altLang="en-US">
              <a:ea typeface="ＭＳ Ｐゴシック" panose="020B0600070205080204" pitchFamily="34" charset="-128"/>
            </a:endParaRPr>
          </a:p>
        </p:txBody>
      </p:sp>
    </p:spTree>
    <p:extLst>
      <p:ext uri="{BB962C8B-B14F-4D97-AF65-F5344CB8AC3E}">
        <p14:creationId xmlns:p14="http://schemas.microsoft.com/office/powerpoint/2010/main" val="229422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a:extLst>
              <a:ext uri="{FF2B5EF4-FFF2-40B4-BE49-F238E27FC236}">
                <a16:creationId xmlns:a16="http://schemas.microsoft.com/office/drawing/2014/main" id="{11D937DF-791D-9E40-80CF-F1009C8EE080}"/>
              </a:ext>
            </a:extLst>
          </p:cNvPr>
          <p:cNvSpPr>
            <a:spLocks noGrp="1" noRot="1" noChangeAspect="1" noChangeArrowheads="1" noTextEdit="1"/>
          </p:cNvSpPr>
          <p:nvPr>
            <p:ph type="sldImg"/>
          </p:nvPr>
        </p:nvSpPr>
        <p:spPr>
          <a:xfrm>
            <a:off x="1182688" y="696913"/>
            <a:ext cx="4648200" cy="3486150"/>
          </a:xfrm>
          <a:ln/>
        </p:spPr>
      </p:sp>
      <p:sp>
        <p:nvSpPr>
          <p:cNvPr id="91138" name="Rectangle 3">
            <a:extLst>
              <a:ext uri="{FF2B5EF4-FFF2-40B4-BE49-F238E27FC236}">
                <a16:creationId xmlns:a16="http://schemas.microsoft.com/office/drawing/2014/main" id="{7710616B-B113-104D-8BD2-6F33C6E7F99C}"/>
              </a:ext>
            </a:extLst>
          </p:cNvPr>
          <p:cNvSpPr>
            <a:spLocks noGrp="1" noChangeArrowheads="1"/>
          </p:cNvSpPr>
          <p:nvPr>
            <p:ph type="body" idx="1"/>
          </p:nvPr>
        </p:nvSpPr>
        <p:spPr>
          <a:xfrm>
            <a:off x="701675" y="4416425"/>
            <a:ext cx="5607050" cy="4183063"/>
          </a:xfrm>
          <a:solidFill>
            <a:srgbClr val="FFFFFF"/>
          </a:solidFill>
          <a:ln>
            <a:solidFill>
              <a:srgbClr val="000000"/>
            </a:solidFill>
          </a:ln>
        </p:spPr>
        <p:txBody>
          <a:bodyPr lIns="91901" tIns="45951" rIns="91901" bIns="45951"/>
          <a:lstStyle/>
          <a:p>
            <a:endParaRPr lang="en-US" altLang="en-US">
              <a:ea typeface="ＭＳ Ｐゴシック" panose="020B0600070205080204" pitchFamily="34" charset="-128"/>
            </a:endParaRPr>
          </a:p>
        </p:txBody>
      </p:sp>
    </p:spTree>
    <p:extLst>
      <p:ext uri="{BB962C8B-B14F-4D97-AF65-F5344CB8AC3E}">
        <p14:creationId xmlns:p14="http://schemas.microsoft.com/office/powerpoint/2010/main" val="15589954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E953F7-DB95-474B-B33E-0AA56409E658}" type="slidenum">
              <a:rPr lang="en-US" smtClean="0"/>
              <a:t>11</a:t>
            </a:fld>
            <a:endParaRPr lang="en-US"/>
          </a:p>
        </p:txBody>
      </p:sp>
    </p:spTree>
    <p:extLst>
      <p:ext uri="{BB962C8B-B14F-4D97-AF65-F5344CB8AC3E}">
        <p14:creationId xmlns:p14="http://schemas.microsoft.com/office/powerpoint/2010/main" val="1834454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285F8-7788-9B4F-AFD6-21DFFF45CE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2DB8A4-79DD-6A43-9219-7531282536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627DDB-522E-4F45-A260-8AD6B1B69B84}"/>
              </a:ext>
            </a:extLst>
          </p:cNvPr>
          <p:cNvSpPr>
            <a:spLocks noGrp="1"/>
          </p:cNvSpPr>
          <p:nvPr>
            <p:ph type="dt" sz="half" idx="10"/>
          </p:nvPr>
        </p:nvSpPr>
        <p:spPr/>
        <p:txBody>
          <a:bodyPr/>
          <a:lstStyle/>
          <a:p>
            <a:fld id="{A7A9548F-776C-0246-BAC6-98C32FDD7F45}" type="datetimeFigureOut">
              <a:rPr lang="en-US" smtClean="0"/>
              <a:t>10/16/2018</a:t>
            </a:fld>
            <a:endParaRPr lang="en-US"/>
          </a:p>
        </p:txBody>
      </p:sp>
      <p:sp>
        <p:nvSpPr>
          <p:cNvPr id="5" name="Footer Placeholder 4">
            <a:extLst>
              <a:ext uri="{FF2B5EF4-FFF2-40B4-BE49-F238E27FC236}">
                <a16:creationId xmlns:a16="http://schemas.microsoft.com/office/drawing/2014/main" id="{DC4A1E0F-9B04-B446-AFC1-F242897444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C208AD-D069-C94B-8600-BAACADB2DEE3}"/>
              </a:ext>
            </a:extLst>
          </p:cNvPr>
          <p:cNvSpPr>
            <a:spLocks noGrp="1"/>
          </p:cNvSpPr>
          <p:nvPr>
            <p:ph type="sldNum" sz="quarter" idx="12"/>
          </p:nvPr>
        </p:nvSpPr>
        <p:spPr/>
        <p:txBody>
          <a:bodyPr/>
          <a:lstStyle/>
          <a:p>
            <a:fld id="{96FA3EC6-7BDB-8345-B788-0FD001D4A156}" type="slidenum">
              <a:rPr lang="en-US" smtClean="0"/>
              <a:t>‹#›</a:t>
            </a:fld>
            <a:endParaRPr lang="en-US"/>
          </a:p>
        </p:txBody>
      </p:sp>
    </p:spTree>
    <p:extLst>
      <p:ext uri="{BB962C8B-B14F-4D97-AF65-F5344CB8AC3E}">
        <p14:creationId xmlns:p14="http://schemas.microsoft.com/office/powerpoint/2010/main" val="2343133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3A52A-25B6-D54E-A8AB-44F7D775333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814EE7-D2FE-2845-BABB-59F917BF096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BF4DC3-D7EE-B04F-873B-4BBD2876C5EC}"/>
              </a:ext>
            </a:extLst>
          </p:cNvPr>
          <p:cNvSpPr>
            <a:spLocks noGrp="1"/>
          </p:cNvSpPr>
          <p:nvPr>
            <p:ph type="dt" sz="half" idx="10"/>
          </p:nvPr>
        </p:nvSpPr>
        <p:spPr/>
        <p:txBody>
          <a:bodyPr/>
          <a:lstStyle/>
          <a:p>
            <a:fld id="{A7A9548F-776C-0246-BAC6-98C32FDD7F45}" type="datetimeFigureOut">
              <a:rPr lang="en-US" smtClean="0"/>
              <a:t>10/16/2018</a:t>
            </a:fld>
            <a:endParaRPr lang="en-US"/>
          </a:p>
        </p:txBody>
      </p:sp>
      <p:sp>
        <p:nvSpPr>
          <p:cNvPr id="5" name="Footer Placeholder 4">
            <a:extLst>
              <a:ext uri="{FF2B5EF4-FFF2-40B4-BE49-F238E27FC236}">
                <a16:creationId xmlns:a16="http://schemas.microsoft.com/office/drawing/2014/main" id="{919B4256-5EA6-8246-8F1C-3AD82DC09C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7EB7DE-35D3-D245-8538-48F0F2CD2DC9}"/>
              </a:ext>
            </a:extLst>
          </p:cNvPr>
          <p:cNvSpPr>
            <a:spLocks noGrp="1"/>
          </p:cNvSpPr>
          <p:nvPr>
            <p:ph type="sldNum" sz="quarter" idx="12"/>
          </p:nvPr>
        </p:nvSpPr>
        <p:spPr/>
        <p:txBody>
          <a:bodyPr/>
          <a:lstStyle/>
          <a:p>
            <a:fld id="{96FA3EC6-7BDB-8345-B788-0FD001D4A156}" type="slidenum">
              <a:rPr lang="en-US" smtClean="0"/>
              <a:t>‹#›</a:t>
            </a:fld>
            <a:endParaRPr lang="en-US"/>
          </a:p>
        </p:txBody>
      </p:sp>
    </p:spTree>
    <p:extLst>
      <p:ext uri="{BB962C8B-B14F-4D97-AF65-F5344CB8AC3E}">
        <p14:creationId xmlns:p14="http://schemas.microsoft.com/office/powerpoint/2010/main" val="2204669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039AA1-0A71-DC4C-853D-B7E1F84761B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03D8A3-8F80-0142-900C-70ABA6069FC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659575-BE75-6E45-ABE3-8BB95B920D60}"/>
              </a:ext>
            </a:extLst>
          </p:cNvPr>
          <p:cNvSpPr>
            <a:spLocks noGrp="1"/>
          </p:cNvSpPr>
          <p:nvPr>
            <p:ph type="dt" sz="half" idx="10"/>
          </p:nvPr>
        </p:nvSpPr>
        <p:spPr/>
        <p:txBody>
          <a:bodyPr/>
          <a:lstStyle/>
          <a:p>
            <a:fld id="{A7A9548F-776C-0246-BAC6-98C32FDD7F45}" type="datetimeFigureOut">
              <a:rPr lang="en-US" smtClean="0"/>
              <a:t>10/16/2018</a:t>
            </a:fld>
            <a:endParaRPr lang="en-US"/>
          </a:p>
        </p:txBody>
      </p:sp>
      <p:sp>
        <p:nvSpPr>
          <p:cNvPr id="5" name="Footer Placeholder 4">
            <a:extLst>
              <a:ext uri="{FF2B5EF4-FFF2-40B4-BE49-F238E27FC236}">
                <a16:creationId xmlns:a16="http://schemas.microsoft.com/office/drawing/2014/main" id="{00C5D631-E667-414A-873C-709F21019A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BC1301-A415-354B-B222-88ABD134B2AF}"/>
              </a:ext>
            </a:extLst>
          </p:cNvPr>
          <p:cNvSpPr>
            <a:spLocks noGrp="1"/>
          </p:cNvSpPr>
          <p:nvPr>
            <p:ph type="sldNum" sz="quarter" idx="12"/>
          </p:nvPr>
        </p:nvSpPr>
        <p:spPr/>
        <p:txBody>
          <a:bodyPr/>
          <a:lstStyle/>
          <a:p>
            <a:fld id="{96FA3EC6-7BDB-8345-B788-0FD001D4A156}" type="slidenum">
              <a:rPr lang="en-US" smtClean="0"/>
              <a:t>‹#›</a:t>
            </a:fld>
            <a:endParaRPr lang="en-US"/>
          </a:p>
        </p:txBody>
      </p:sp>
    </p:spTree>
    <p:extLst>
      <p:ext uri="{BB962C8B-B14F-4D97-AF65-F5344CB8AC3E}">
        <p14:creationId xmlns:p14="http://schemas.microsoft.com/office/powerpoint/2010/main" val="3841337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6899AC2A-C43C-B24F-B002-AC41E6CD777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F550403-A3FD-164D-AD65-25249321D38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0455EB3-8F51-1143-A01C-BE361D075C23}"/>
              </a:ext>
            </a:extLst>
          </p:cNvPr>
          <p:cNvSpPr>
            <a:spLocks noGrp="1" noChangeArrowheads="1"/>
          </p:cNvSpPr>
          <p:nvPr>
            <p:ph type="sldNum" sz="quarter" idx="12"/>
          </p:nvPr>
        </p:nvSpPr>
        <p:spPr>
          <a:ln/>
        </p:spPr>
        <p:txBody>
          <a:bodyPr/>
          <a:lstStyle>
            <a:lvl1pPr>
              <a:defRPr/>
            </a:lvl1pPr>
          </a:lstStyle>
          <a:p>
            <a:pPr>
              <a:defRPr/>
            </a:pPr>
            <a:fld id="{EBA71451-120B-F048-863C-5457CD204190}" type="slidenum">
              <a:rPr lang="en-US" altLang="en-US"/>
              <a:pPr>
                <a:defRPr/>
              </a:pPr>
              <a:t>‹#›</a:t>
            </a:fld>
            <a:endParaRPr lang="en-US" altLang="en-US" dirty="0"/>
          </a:p>
        </p:txBody>
      </p:sp>
    </p:spTree>
    <p:extLst>
      <p:ext uri="{BB962C8B-B14F-4D97-AF65-F5344CB8AC3E}">
        <p14:creationId xmlns:p14="http://schemas.microsoft.com/office/powerpoint/2010/main" val="23043000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1643F71-3564-F94C-B04B-458CB380239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580D522-C9EA-4042-AE10-CECC10A9D63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AEEF6DE-6B12-C343-9120-F8CE31BD2E9D}"/>
              </a:ext>
            </a:extLst>
          </p:cNvPr>
          <p:cNvSpPr>
            <a:spLocks noGrp="1" noChangeArrowheads="1"/>
          </p:cNvSpPr>
          <p:nvPr>
            <p:ph type="sldNum" sz="quarter" idx="12"/>
          </p:nvPr>
        </p:nvSpPr>
        <p:spPr>
          <a:ln/>
        </p:spPr>
        <p:txBody>
          <a:bodyPr/>
          <a:lstStyle>
            <a:lvl1pPr>
              <a:defRPr/>
            </a:lvl1pPr>
          </a:lstStyle>
          <a:p>
            <a:pPr>
              <a:defRPr/>
            </a:pPr>
            <a:fld id="{88687C77-E349-CF44-B6B8-3527C8D7B917}" type="slidenum">
              <a:rPr lang="en-US" altLang="en-US"/>
              <a:pPr>
                <a:defRPr/>
              </a:pPr>
              <a:t>‹#›</a:t>
            </a:fld>
            <a:endParaRPr lang="en-US" altLang="en-US" dirty="0"/>
          </a:p>
        </p:txBody>
      </p:sp>
    </p:spTree>
    <p:extLst>
      <p:ext uri="{BB962C8B-B14F-4D97-AF65-F5344CB8AC3E}">
        <p14:creationId xmlns:p14="http://schemas.microsoft.com/office/powerpoint/2010/main" val="1066704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73BEDAFF-9F5F-1749-B382-9756B66F03F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8859CE6-161D-1B4A-8F65-F9006D61BE0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103D04B-9F4E-4741-8C55-1F3CAD909BB5}"/>
              </a:ext>
            </a:extLst>
          </p:cNvPr>
          <p:cNvSpPr>
            <a:spLocks noGrp="1" noChangeArrowheads="1"/>
          </p:cNvSpPr>
          <p:nvPr>
            <p:ph type="sldNum" sz="quarter" idx="12"/>
          </p:nvPr>
        </p:nvSpPr>
        <p:spPr>
          <a:ln/>
        </p:spPr>
        <p:txBody>
          <a:bodyPr/>
          <a:lstStyle>
            <a:lvl1pPr>
              <a:defRPr/>
            </a:lvl1pPr>
          </a:lstStyle>
          <a:p>
            <a:pPr>
              <a:defRPr/>
            </a:pPr>
            <a:fld id="{5977FC47-702C-A646-858F-0BB9199B73BC}" type="slidenum">
              <a:rPr lang="en-US" altLang="en-US"/>
              <a:pPr>
                <a:defRPr/>
              </a:pPr>
              <a:t>‹#›</a:t>
            </a:fld>
            <a:endParaRPr lang="en-US" altLang="en-US" dirty="0"/>
          </a:p>
        </p:txBody>
      </p:sp>
    </p:spTree>
    <p:extLst>
      <p:ext uri="{BB962C8B-B14F-4D97-AF65-F5344CB8AC3E}">
        <p14:creationId xmlns:p14="http://schemas.microsoft.com/office/powerpoint/2010/main" val="34402624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19200" y="1371600"/>
            <a:ext cx="4978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00800" y="1371600"/>
            <a:ext cx="4978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404AA24-A701-0F43-B446-C136CAA6977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8CF7CA5-C896-CF42-B2BB-ABBFC733B9C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1032F10-E4B3-A64B-B1AC-EBD2575EAE38}"/>
              </a:ext>
            </a:extLst>
          </p:cNvPr>
          <p:cNvSpPr>
            <a:spLocks noGrp="1" noChangeArrowheads="1"/>
          </p:cNvSpPr>
          <p:nvPr>
            <p:ph type="sldNum" sz="quarter" idx="12"/>
          </p:nvPr>
        </p:nvSpPr>
        <p:spPr>
          <a:ln/>
        </p:spPr>
        <p:txBody>
          <a:bodyPr/>
          <a:lstStyle>
            <a:lvl1pPr>
              <a:defRPr/>
            </a:lvl1pPr>
          </a:lstStyle>
          <a:p>
            <a:pPr>
              <a:defRPr/>
            </a:pPr>
            <a:fld id="{E95A9494-D822-0440-87CF-69FE253957B0}" type="slidenum">
              <a:rPr lang="en-US" altLang="en-US"/>
              <a:pPr>
                <a:defRPr/>
              </a:pPr>
              <a:t>‹#›</a:t>
            </a:fld>
            <a:endParaRPr lang="en-US" altLang="en-US" dirty="0"/>
          </a:p>
        </p:txBody>
      </p:sp>
    </p:spTree>
    <p:extLst>
      <p:ext uri="{BB962C8B-B14F-4D97-AF65-F5344CB8AC3E}">
        <p14:creationId xmlns:p14="http://schemas.microsoft.com/office/powerpoint/2010/main" val="9023470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BDABE3F-49F8-0B4E-A761-CB2410BDDC17}"/>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0FBF108A-BF5B-DE40-BF95-FE9D45ED411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C4A1B4CE-EA40-5E4D-89BB-A8A3E8860EF3}"/>
              </a:ext>
            </a:extLst>
          </p:cNvPr>
          <p:cNvSpPr>
            <a:spLocks noGrp="1" noChangeArrowheads="1"/>
          </p:cNvSpPr>
          <p:nvPr>
            <p:ph type="sldNum" sz="quarter" idx="12"/>
          </p:nvPr>
        </p:nvSpPr>
        <p:spPr>
          <a:ln/>
        </p:spPr>
        <p:txBody>
          <a:bodyPr/>
          <a:lstStyle>
            <a:lvl1pPr>
              <a:defRPr/>
            </a:lvl1pPr>
          </a:lstStyle>
          <a:p>
            <a:pPr>
              <a:defRPr/>
            </a:pPr>
            <a:fld id="{C78EC1B3-98AF-E24E-BE3A-6C1876D0695A}" type="slidenum">
              <a:rPr lang="en-US" altLang="en-US"/>
              <a:pPr>
                <a:defRPr/>
              </a:pPr>
              <a:t>‹#›</a:t>
            </a:fld>
            <a:endParaRPr lang="en-US" altLang="en-US" dirty="0"/>
          </a:p>
        </p:txBody>
      </p:sp>
    </p:spTree>
    <p:extLst>
      <p:ext uri="{BB962C8B-B14F-4D97-AF65-F5344CB8AC3E}">
        <p14:creationId xmlns:p14="http://schemas.microsoft.com/office/powerpoint/2010/main" val="24957488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5B5F440-7F6D-3F47-8BDA-CE74587192F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B5792C58-DE01-3440-9A24-986BED435DF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08AECF71-9C9E-0449-AE91-D958373D2D60}"/>
              </a:ext>
            </a:extLst>
          </p:cNvPr>
          <p:cNvSpPr>
            <a:spLocks noGrp="1" noChangeArrowheads="1"/>
          </p:cNvSpPr>
          <p:nvPr>
            <p:ph type="sldNum" sz="quarter" idx="12"/>
          </p:nvPr>
        </p:nvSpPr>
        <p:spPr>
          <a:ln/>
        </p:spPr>
        <p:txBody>
          <a:bodyPr/>
          <a:lstStyle>
            <a:lvl1pPr>
              <a:defRPr/>
            </a:lvl1pPr>
          </a:lstStyle>
          <a:p>
            <a:pPr>
              <a:defRPr/>
            </a:pPr>
            <a:fld id="{7C3C10EB-197D-3A40-B51E-3DD8DF07D95C}" type="slidenum">
              <a:rPr lang="en-US" altLang="en-US"/>
              <a:pPr>
                <a:defRPr/>
              </a:pPr>
              <a:t>‹#›</a:t>
            </a:fld>
            <a:endParaRPr lang="en-US" altLang="en-US" dirty="0"/>
          </a:p>
        </p:txBody>
      </p:sp>
    </p:spTree>
    <p:extLst>
      <p:ext uri="{BB962C8B-B14F-4D97-AF65-F5344CB8AC3E}">
        <p14:creationId xmlns:p14="http://schemas.microsoft.com/office/powerpoint/2010/main" val="8160100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85029D0-287C-904B-8035-47D08393B700}"/>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E167AE1D-3173-3149-A0FE-F565A463CD9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807F59BF-E95F-AD4D-BA38-6097545230C0}"/>
              </a:ext>
            </a:extLst>
          </p:cNvPr>
          <p:cNvSpPr>
            <a:spLocks noGrp="1" noChangeArrowheads="1"/>
          </p:cNvSpPr>
          <p:nvPr>
            <p:ph type="sldNum" sz="quarter" idx="12"/>
          </p:nvPr>
        </p:nvSpPr>
        <p:spPr>
          <a:ln/>
        </p:spPr>
        <p:txBody>
          <a:bodyPr/>
          <a:lstStyle>
            <a:lvl1pPr>
              <a:defRPr/>
            </a:lvl1pPr>
          </a:lstStyle>
          <a:p>
            <a:pPr>
              <a:defRPr/>
            </a:pPr>
            <a:fld id="{DED42504-6C5E-004E-8A67-872C68983065}" type="slidenum">
              <a:rPr lang="en-US" altLang="en-US"/>
              <a:pPr>
                <a:defRPr/>
              </a:pPr>
              <a:t>‹#›</a:t>
            </a:fld>
            <a:endParaRPr lang="en-US" altLang="en-US" dirty="0"/>
          </a:p>
        </p:txBody>
      </p:sp>
    </p:spTree>
    <p:extLst>
      <p:ext uri="{BB962C8B-B14F-4D97-AF65-F5344CB8AC3E}">
        <p14:creationId xmlns:p14="http://schemas.microsoft.com/office/powerpoint/2010/main" val="1012163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336C38D-9DE5-B246-B726-EB99FD920F7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99865D4-32CF-7346-8CBB-0A28604D6F7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A06D042-2059-0542-B585-3ADC4DFA9B6E}"/>
              </a:ext>
            </a:extLst>
          </p:cNvPr>
          <p:cNvSpPr>
            <a:spLocks noGrp="1" noChangeArrowheads="1"/>
          </p:cNvSpPr>
          <p:nvPr>
            <p:ph type="sldNum" sz="quarter" idx="12"/>
          </p:nvPr>
        </p:nvSpPr>
        <p:spPr>
          <a:ln/>
        </p:spPr>
        <p:txBody>
          <a:bodyPr/>
          <a:lstStyle>
            <a:lvl1pPr>
              <a:defRPr/>
            </a:lvl1pPr>
          </a:lstStyle>
          <a:p>
            <a:pPr>
              <a:defRPr/>
            </a:pPr>
            <a:fld id="{955677B3-ECF0-104C-BEB0-166BB20F5C4E}" type="slidenum">
              <a:rPr lang="en-US" altLang="en-US"/>
              <a:pPr>
                <a:defRPr/>
              </a:pPr>
              <a:t>‹#›</a:t>
            </a:fld>
            <a:endParaRPr lang="en-US" altLang="en-US" dirty="0"/>
          </a:p>
        </p:txBody>
      </p:sp>
    </p:spTree>
    <p:extLst>
      <p:ext uri="{BB962C8B-B14F-4D97-AF65-F5344CB8AC3E}">
        <p14:creationId xmlns:p14="http://schemas.microsoft.com/office/powerpoint/2010/main" val="2130403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3061-B61A-634B-9264-0F262C4A43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7C8FF9-85E3-0946-BFE1-3E6274C3215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197594-0D36-9344-8CDF-F5D11A615280}"/>
              </a:ext>
            </a:extLst>
          </p:cNvPr>
          <p:cNvSpPr>
            <a:spLocks noGrp="1"/>
          </p:cNvSpPr>
          <p:nvPr>
            <p:ph type="dt" sz="half" idx="10"/>
          </p:nvPr>
        </p:nvSpPr>
        <p:spPr/>
        <p:txBody>
          <a:bodyPr/>
          <a:lstStyle/>
          <a:p>
            <a:fld id="{A7A9548F-776C-0246-BAC6-98C32FDD7F45}" type="datetimeFigureOut">
              <a:rPr lang="en-US" smtClean="0"/>
              <a:t>10/16/2018</a:t>
            </a:fld>
            <a:endParaRPr lang="en-US"/>
          </a:p>
        </p:txBody>
      </p:sp>
      <p:sp>
        <p:nvSpPr>
          <p:cNvPr id="5" name="Footer Placeholder 4">
            <a:extLst>
              <a:ext uri="{FF2B5EF4-FFF2-40B4-BE49-F238E27FC236}">
                <a16:creationId xmlns:a16="http://schemas.microsoft.com/office/drawing/2014/main" id="{B2700737-1CF8-B04B-A8DD-6C309E43A7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98FDA5-F148-144A-95EA-7F9276B79264}"/>
              </a:ext>
            </a:extLst>
          </p:cNvPr>
          <p:cNvSpPr>
            <a:spLocks noGrp="1"/>
          </p:cNvSpPr>
          <p:nvPr>
            <p:ph type="sldNum" sz="quarter" idx="12"/>
          </p:nvPr>
        </p:nvSpPr>
        <p:spPr/>
        <p:txBody>
          <a:bodyPr/>
          <a:lstStyle/>
          <a:p>
            <a:fld id="{96FA3EC6-7BDB-8345-B788-0FD001D4A156}" type="slidenum">
              <a:rPr lang="en-US" smtClean="0"/>
              <a:t>‹#›</a:t>
            </a:fld>
            <a:endParaRPr lang="en-US"/>
          </a:p>
        </p:txBody>
      </p:sp>
    </p:spTree>
    <p:extLst>
      <p:ext uri="{BB962C8B-B14F-4D97-AF65-F5344CB8AC3E}">
        <p14:creationId xmlns:p14="http://schemas.microsoft.com/office/powerpoint/2010/main" val="13961529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BDA55DC-D4F6-5E40-9FCF-8B6FC2F4D74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0431FC8-9C75-6543-88B2-14A1170F6B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B9F2C08-3CC9-5E49-AADF-9F5024BA0ACA}"/>
              </a:ext>
            </a:extLst>
          </p:cNvPr>
          <p:cNvSpPr>
            <a:spLocks noGrp="1" noChangeArrowheads="1"/>
          </p:cNvSpPr>
          <p:nvPr>
            <p:ph type="sldNum" sz="quarter" idx="12"/>
          </p:nvPr>
        </p:nvSpPr>
        <p:spPr>
          <a:ln/>
        </p:spPr>
        <p:txBody>
          <a:bodyPr/>
          <a:lstStyle>
            <a:lvl1pPr>
              <a:defRPr/>
            </a:lvl1pPr>
          </a:lstStyle>
          <a:p>
            <a:pPr>
              <a:defRPr/>
            </a:pPr>
            <a:fld id="{EC64A63D-1BF9-EB49-8F86-6B56CFC5B200}" type="slidenum">
              <a:rPr lang="en-US" altLang="en-US"/>
              <a:pPr>
                <a:defRPr/>
              </a:pPr>
              <a:t>‹#›</a:t>
            </a:fld>
            <a:endParaRPr lang="en-US" altLang="en-US" dirty="0"/>
          </a:p>
        </p:txBody>
      </p:sp>
    </p:spTree>
    <p:extLst>
      <p:ext uri="{BB962C8B-B14F-4D97-AF65-F5344CB8AC3E}">
        <p14:creationId xmlns:p14="http://schemas.microsoft.com/office/powerpoint/2010/main" val="4919243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B71FCF5-18BA-9645-93B3-75CB83F1EF7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AC04C37-6857-514D-9790-39BCC4BB8F8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7CDA0A1-8407-4F41-9A4B-7C9A75680283}"/>
              </a:ext>
            </a:extLst>
          </p:cNvPr>
          <p:cNvSpPr>
            <a:spLocks noGrp="1" noChangeArrowheads="1"/>
          </p:cNvSpPr>
          <p:nvPr>
            <p:ph type="sldNum" sz="quarter" idx="12"/>
          </p:nvPr>
        </p:nvSpPr>
        <p:spPr>
          <a:ln/>
        </p:spPr>
        <p:txBody>
          <a:bodyPr/>
          <a:lstStyle>
            <a:lvl1pPr>
              <a:defRPr/>
            </a:lvl1pPr>
          </a:lstStyle>
          <a:p>
            <a:pPr>
              <a:defRPr/>
            </a:pPr>
            <a:fld id="{D0FF39A4-52DA-6940-9543-408B3792F9CC}" type="slidenum">
              <a:rPr lang="en-US" altLang="en-US"/>
              <a:pPr>
                <a:defRPr/>
              </a:pPr>
              <a:t>‹#›</a:t>
            </a:fld>
            <a:endParaRPr lang="en-US" altLang="en-US" dirty="0"/>
          </a:p>
        </p:txBody>
      </p:sp>
    </p:spTree>
    <p:extLst>
      <p:ext uri="{BB962C8B-B14F-4D97-AF65-F5344CB8AC3E}">
        <p14:creationId xmlns:p14="http://schemas.microsoft.com/office/powerpoint/2010/main" val="1021921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152400"/>
            <a:ext cx="25908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9200" y="152400"/>
            <a:ext cx="75692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6958245-8349-AA48-8114-FD32783803B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C9EF0A4-B075-5840-95E5-C968823AC47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8CF7FCB-5BBC-534D-BAEB-137F3FA1D17D}"/>
              </a:ext>
            </a:extLst>
          </p:cNvPr>
          <p:cNvSpPr>
            <a:spLocks noGrp="1" noChangeArrowheads="1"/>
          </p:cNvSpPr>
          <p:nvPr>
            <p:ph type="sldNum" sz="quarter" idx="12"/>
          </p:nvPr>
        </p:nvSpPr>
        <p:spPr>
          <a:ln/>
        </p:spPr>
        <p:txBody>
          <a:bodyPr/>
          <a:lstStyle>
            <a:lvl1pPr>
              <a:defRPr/>
            </a:lvl1pPr>
          </a:lstStyle>
          <a:p>
            <a:pPr>
              <a:defRPr/>
            </a:pPr>
            <a:fld id="{BDA9A7BA-A1D9-3344-B828-DB0D6D81B14D}" type="slidenum">
              <a:rPr lang="en-US" altLang="en-US"/>
              <a:pPr>
                <a:defRPr/>
              </a:pPr>
              <a:t>‹#›</a:t>
            </a:fld>
            <a:endParaRPr lang="en-US" altLang="en-US" dirty="0"/>
          </a:p>
        </p:txBody>
      </p:sp>
    </p:spTree>
    <p:extLst>
      <p:ext uri="{BB962C8B-B14F-4D97-AF65-F5344CB8AC3E}">
        <p14:creationId xmlns:p14="http://schemas.microsoft.com/office/powerpoint/2010/main" val="29961621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62CA11-4756-4819-B86C-7A8EDD497FFC}" type="slidenum">
              <a:rPr lang="en-US"/>
              <a:pPr>
                <a:defRPr/>
              </a:pPr>
              <a:t>‹#›</a:t>
            </a:fld>
            <a:endParaRPr lang="en-US"/>
          </a:p>
        </p:txBody>
      </p:sp>
    </p:spTree>
    <p:extLst>
      <p:ext uri="{BB962C8B-B14F-4D97-AF65-F5344CB8AC3E}">
        <p14:creationId xmlns:p14="http://schemas.microsoft.com/office/powerpoint/2010/main" val="34510859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E4AB71-C2D2-42A2-A61C-632462D70D2F}" type="slidenum">
              <a:rPr lang="en-US"/>
              <a:pPr>
                <a:defRPr/>
              </a:pPr>
              <a:t>‹#›</a:t>
            </a:fld>
            <a:endParaRPr lang="en-US"/>
          </a:p>
        </p:txBody>
      </p:sp>
    </p:spTree>
    <p:extLst>
      <p:ext uri="{BB962C8B-B14F-4D97-AF65-F5344CB8AC3E}">
        <p14:creationId xmlns:p14="http://schemas.microsoft.com/office/powerpoint/2010/main" val="14499058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E21BC3-A42D-43FF-A873-BECDFB16673D}" type="slidenum">
              <a:rPr lang="en-US"/>
              <a:pPr>
                <a:defRPr/>
              </a:pPr>
              <a:t>‹#›</a:t>
            </a:fld>
            <a:endParaRPr lang="en-US"/>
          </a:p>
        </p:txBody>
      </p:sp>
    </p:spTree>
    <p:extLst>
      <p:ext uri="{BB962C8B-B14F-4D97-AF65-F5344CB8AC3E}">
        <p14:creationId xmlns:p14="http://schemas.microsoft.com/office/powerpoint/2010/main" val="35591964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74FEA76-18ED-47ED-BCE3-D213594E3577}" type="slidenum">
              <a:rPr lang="en-US"/>
              <a:pPr>
                <a:defRPr/>
              </a:pPr>
              <a:t>‹#›</a:t>
            </a:fld>
            <a:endParaRPr lang="en-US"/>
          </a:p>
        </p:txBody>
      </p:sp>
    </p:spTree>
    <p:extLst>
      <p:ext uri="{BB962C8B-B14F-4D97-AF65-F5344CB8AC3E}">
        <p14:creationId xmlns:p14="http://schemas.microsoft.com/office/powerpoint/2010/main" val="5317061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E97C0FD-DA82-4239-ACA4-5AB768A7D787}" type="slidenum">
              <a:rPr lang="en-US"/>
              <a:pPr>
                <a:defRPr/>
              </a:pPr>
              <a:t>‹#›</a:t>
            </a:fld>
            <a:endParaRPr lang="en-US"/>
          </a:p>
        </p:txBody>
      </p:sp>
    </p:spTree>
    <p:extLst>
      <p:ext uri="{BB962C8B-B14F-4D97-AF65-F5344CB8AC3E}">
        <p14:creationId xmlns:p14="http://schemas.microsoft.com/office/powerpoint/2010/main" val="38861855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8B016D8-E15C-4DA6-B6B4-EB0BA9C9FB8C}" type="slidenum">
              <a:rPr lang="en-US"/>
              <a:pPr>
                <a:defRPr/>
              </a:pPr>
              <a:t>‹#›</a:t>
            </a:fld>
            <a:endParaRPr lang="en-US"/>
          </a:p>
        </p:txBody>
      </p:sp>
    </p:spTree>
    <p:extLst>
      <p:ext uri="{BB962C8B-B14F-4D97-AF65-F5344CB8AC3E}">
        <p14:creationId xmlns:p14="http://schemas.microsoft.com/office/powerpoint/2010/main" val="20768140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47DD133-F0DC-43EB-803D-210DC4CADDA7}" type="slidenum">
              <a:rPr lang="en-US"/>
              <a:pPr>
                <a:defRPr/>
              </a:pPr>
              <a:t>‹#›</a:t>
            </a:fld>
            <a:endParaRPr lang="en-US"/>
          </a:p>
        </p:txBody>
      </p:sp>
    </p:spTree>
    <p:extLst>
      <p:ext uri="{BB962C8B-B14F-4D97-AF65-F5344CB8AC3E}">
        <p14:creationId xmlns:p14="http://schemas.microsoft.com/office/powerpoint/2010/main" val="3396311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A64E3-B541-654B-A66C-20CE1070A7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731096-9D64-F341-80CC-B373BC64B7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A27D92E-DE05-6D46-8CBA-AC6709720EA0}"/>
              </a:ext>
            </a:extLst>
          </p:cNvPr>
          <p:cNvSpPr>
            <a:spLocks noGrp="1"/>
          </p:cNvSpPr>
          <p:nvPr>
            <p:ph type="dt" sz="half" idx="10"/>
          </p:nvPr>
        </p:nvSpPr>
        <p:spPr/>
        <p:txBody>
          <a:bodyPr/>
          <a:lstStyle/>
          <a:p>
            <a:fld id="{A7A9548F-776C-0246-BAC6-98C32FDD7F45}" type="datetimeFigureOut">
              <a:rPr lang="en-US" smtClean="0"/>
              <a:t>10/16/2018</a:t>
            </a:fld>
            <a:endParaRPr lang="en-US"/>
          </a:p>
        </p:txBody>
      </p:sp>
      <p:sp>
        <p:nvSpPr>
          <p:cNvPr id="5" name="Footer Placeholder 4">
            <a:extLst>
              <a:ext uri="{FF2B5EF4-FFF2-40B4-BE49-F238E27FC236}">
                <a16:creationId xmlns:a16="http://schemas.microsoft.com/office/drawing/2014/main" id="{63297B51-6DA6-CC4E-8033-1577C7FA5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A1FF54-1C97-8242-815B-835BE21733AD}"/>
              </a:ext>
            </a:extLst>
          </p:cNvPr>
          <p:cNvSpPr>
            <a:spLocks noGrp="1"/>
          </p:cNvSpPr>
          <p:nvPr>
            <p:ph type="sldNum" sz="quarter" idx="12"/>
          </p:nvPr>
        </p:nvSpPr>
        <p:spPr/>
        <p:txBody>
          <a:bodyPr/>
          <a:lstStyle/>
          <a:p>
            <a:fld id="{96FA3EC6-7BDB-8345-B788-0FD001D4A156}" type="slidenum">
              <a:rPr lang="en-US" smtClean="0"/>
              <a:t>‹#›</a:t>
            </a:fld>
            <a:endParaRPr lang="en-US"/>
          </a:p>
        </p:txBody>
      </p:sp>
    </p:spTree>
    <p:extLst>
      <p:ext uri="{BB962C8B-B14F-4D97-AF65-F5344CB8AC3E}">
        <p14:creationId xmlns:p14="http://schemas.microsoft.com/office/powerpoint/2010/main" val="7939334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177B8EE-4694-4511-BCB3-EBB0004C543B}" type="slidenum">
              <a:rPr lang="en-US"/>
              <a:pPr>
                <a:defRPr/>
              </a:pPr>
              <a:t>‹#›</a:t>
            </a:fld>
            <a:endParaRPr lang="en-US"/>
          </a:p>
        </p:txBody>
      </p:sp>
    </p:spTree>
    <p:extLst>
      <p:ext uri="{BB962C8B-B14F-4D97-AF65-F5344CB8AC3E}">
        <p14:creationId xmlns:p14="http://schemas.microsoft.com/office/powerpoint/2010/main" val="40821586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D9D2ABE-0CB1-40EE-BE21-9A840B62C99D}" type="slidenum">
              <a:rPr lang="en-US"/>
              <a:pPr>
                <a:defRPr/>
              </a:pPr>
              <a:t>‹#›</a:t>
            </a:fld>
            <a:endParaRPr lang="en-US"/>
          </a:p>
        </p:txBody>
      </p:sp>
    </p:spTree>
    <p:extLst>
      <p:ext uri="{BB962C8B-B14F-4D97-AF65-F5344CB8AC3E}">
        <p14:creationId xmlns:p14="http://schemas.microsoft.com/office/powerpoint/2010/main" val="23643196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3FACC0-696F-4C76-9A47-642D878AB791}" type="slidenum">
              <a:rPr lang="en-US"/>
              <a:pPr>
                <a:defRPr/>
              </a:pPr>
              <a:t>‹#›</a:t>
            </a:fld>
            <a:endParaRPr lang="en-US"/>
          </a:p>
        </p:txBody>
      </p:sp>
    </p:spTree>
    <p:extLst>
      <p:ext uri="{BB962C8B-B14F-4D97-AF65-F5344CB8AC3E}">
        <p14:creationId xmlns:p14="http://schemas.microsoft.com/office/powerpoint/2010/main" val="15525420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B96DA97-5106-4B6C-B412-F28DF757AF18}" type="slidenum">
              <a:rPr lang="en-US"/>
              <a:pPr>
                <a:defRPr/>
              </a:pPr>
              <a:t>‹#›</a:t>
            </a:fld>
            <a:endParaRPr lang="en-US"/>
          </a:p>
        </p:txBody>
      </p:sp>
    </p:spTree>
    <p:extLst>
      <p:ext uri="{BB962C8B-B14F-4D97-AF65-F5344CB8AC3E}">
        <p14:creationId xmlns:p14="http://schemas.microsoft.com/office/powerpoint/2010/main" val="3603399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51360-C47A-F34D-A1CE-D5610F164F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ADEC53-13C1-C94E-AFE3-B901616CD9C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65A9E6-0068-2E49-A311-D47A86877D5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C4B6A1-1031-F044-ABF6-49CFC3E1F2F2}"/>
              </a:ext>
            </a:extLst>
          </p:cNvPr>
          <p:cNvSpPr>
            <a:spLocks noGrp="1"/>
          </p:cNvSpPr>
          <p:nvPr>
            <p:ph type="dt" sz="half" idx="10"/>
          </p:nvPr>
        </p:nvSpPr>
        <p:spPr/>
        <p:txBody>
          <a:bodyPr/>
          <a:lstStyle/>
          <a:p>
            <a:fld id="{A7A9548F-776C-0246-BAC6-98C32FDD7F45}" type="datetimeFigureOut">
              <a:rPr lang="en-US" smtClean="0"/>
              <a:t>10/16/2018</a:t>
            </a:fld>
            <a:endParaRPr lang="en-US"/>
          </a:p>
        </p:txBody>
      </p:sp>
      <p:sp>
        <p:nvSpPr>
          <p:cNvPr id="6" name="Footer Placeholder 5">
            <a:extLst>
              <a:ext uri="{FF2B5EF4-FFF2-40B4-BE49-F238E27FC236}">
                <a16:creationId xmlns:a16="http://schemas.microsoft.com/office/drawing/2014/main" id="{E06849B4-354D-ED4B-8D35-63BD0D15A9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913D14-65B1-9146-9531-3E814DBC306C}"/>
              </a:ext>
            </a:extLst>
          </p:cNvPr>
          <p:cNvSpPr>
            <a:spLocks noGrp="1"/>
          </p:cNvSpPr>
          <p:nvPr>
            <p:ph type="sldNum" sz="quarter" idx="12"/>
          </p:nvPr>
        </p:nvSpPr>
        <p:spPr/>
        <p:txBody>
          <a:bodyPr/>
          <a:lstStyle/>
          <a:p>
            <a:fld id="{96FA3EC6-7BDB-8345-B788-0FD001D4A156}" type="slidenum">
              <a:rPr lang="en-US" smtClean="0"/>
              <a:t>‹#›</a:t>
            </a:fld>
            <a:endParaRPr lang="en-US"/>
          </a:p>
        </p:txBody>
      </p:sp>
    </p:spTree>
    <p:extLst>
      <p:ext uri="{BB962C8B-B14F-4D97-AF65-F5344CB8AC3E}">
        <p14:creationId xmlns:p14="http://schemas.microsoft.com/office/powerpoint/2010/main" val="3988170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CFC46-DDC9-BE4C-89C6-3D9DA81A874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937C26-B70E-554C-993E-A5B3C58C94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4EFED80-1EEE-4342-8384-24261590B04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96B1ADC-349D-2546-9FFA-44E0815F07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9BE41C5-BE97-9547-A930-326A667688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A8E56F-0598-C249-8281-A01309AF6E7C}"/>
              </a:ext>
            </a:extLst>
          </p:cNvPr>
          <p:cNvSpPr>
            <a:spLocks noGrp="1"/>
          </p:cNvSpPr>
          <p:nvPr>
            <p:ph type="dt" sz="half" idx="10"/>
          </p:nvPr>
        </p:nvSpPr>
        <p:spPr/>
        <p:txBody>
          <a:bodyPr/>
          <a:lstStyle/>
          <a:p>
            <a:fld id="{A7A9548F-776C-0246-BAC6-98C32FDD7F45}" type="datetimeFigureOut">
              <a:rPr lang="en-US" smtClean="0"/>
              <a:t>10/16/2018</a:t>
            </a:fld>
            <a:endParaRPr lang="en-US"/>
          </a:p>
        </p:txBody>
      </p:sp>
      <p:sp>
        <p:nvSpPr>
          <p:cNvPr id="8" name="Footer Placeholder 7">
            <a:extLst>
              <a:ext uri="{FF2B5EF4-FFF2-40B4-BE49-F238E27FC236}">
                <a16:creationId xmlns:a16="http://schemas.microsoft.com/office/drawing/2014/main" id="{8035A821-BB62-B348-B58F-0FB27F6B001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CF40BC7-4D4B-8B45-A82E-EE11200B2078}"/>
              </a:ext>
            </a:extLst>
          </p:cNvPr>
          <p:cNvSpPr>
            <a:spLocks noGrp="1"/>
          </p:cNvSpPr>
          <p:nvPr>
            <p:ph type="sldNum" sz="quarter" idx="12"/>
          </p:nvPr>
        </p:nvSpPr>
        <p:spPr/>
        <p:txBody>
          <a:bodyPr/>
          <a:lstStyle/>
          <a:p>
            <a:fld id="{96FA3EC6-7BDB-8345-B788-0FD001D4A156}" type="slidenum">
              <a:rPr lang="en-US" smtClean="0"/>
              <a:t>‹#›</a:t>
            </a:fld>
            <a:endParaRPr lang="en-US"/>
          </a:p>
        </p:txBody>
      </p:sp>
    </p:spTree>
    <p:extLst>
      <p:ext uri="{BB962C8B-B14F-4D97-AF65-F5344CB8AC3E}">
        <p14:creationId xmlns:p14="http://schemas.microsoft.com/office/powerpoint/2010/main" val="3681014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4F3B9-AE5B-F84C-A064-65719EB87D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EB394F-9F04-5E40-A477-416136B83CC3}"/>
              </a:ext>
            </a:extLst>
          </p:cNvPr>
          <p:cNvSpPr>
            <a:spLocks noGrp="1"/>
          </p:cNvSpPr>
          <p:nvPr>
            <p:ph type="dt" sz="half" idx="10"/>
          </p:nvPr>
        </p:nvSpPr>
        <p:spPr/>
        <p:txBody>
          <a:bodyPr/>
          <a:lstStyle/>
          <a:p>
            <a:fld id="{A7A9548F-776C-0246-BAC6-98C32FDD7F45}" type="datetimeFigureOut">
              <a:rPr lang="en-US" smtClean="0"/>
              <a:t>10/16/2018</a:t>
            </a:fld>
            <a:endParaRPr lang="en-US"/>
          </a:p>
        </p:txBody>
      </p:sp>
      <p:sp>
        <p:nvSpPr>
          <p:cNvPr id="4" name="Footer Placeholder 3">
            <a:extLst>
              <a:ext uri="{FF2B5EF4-FFF2-40B4-BE49-F238E27FC236}">
                <a16:creationId xmlns:a16="http://schemas.microsoft.com/office/drawing/2014/main" id="{34AD8F1F-510E-BA4D-96AE-C92A512D1F5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C994DCE-8B23-1341-BD18-EAE1D0CF34CE}"/>
              </a:ext>
            </a:extLst>
          </p:cNvPr>
          <p:cNvSpPr>
            <a:spLocks noGrp="1"/>
          </p:cNvSpPr>
          <p:nvPr>
            <p:ph type="sldNum" sz="quarter" idx="12"/>
          </p:nvPr>
        </p:nvSpPr>
        <p:spPr/>
        <p:txBody>
          <a:bodyPr/>
          <a:lstStyle/>
          <a:p>
            <a:fld id="{96FA3EC6-7BDB-8345-B788-0FD001D4A156}" type="slidenum">
              <a:rPr lang="en-US" smtClean="0"/>
              <a:t>‹#›</a:t>
            </a:fld>
            <a:endParaRPr lang="en-US"/>
          </a:p>
        </p:txBody>
      </p:sp>
    </p:spTree>
    <p:extLst>
      <p:ext uri="{BB962C8B-B14F-4D97-AF65-F5344CB8AC3E}">
        <p14:creationId xmlns:p14="http://schemas.microsoft.com/office/powerpoint/2010/main" val="872354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ED9ED8-28C6-C94F-B6D7-E7D8E8939048}"/>
              </a:ext>
            </a:extLst>
          </p:cNvPr>
          <p:cNvSpPr>
            <a:spLocks noGrp="1"/>
          </p:cNvSpPr>
          <p:nvPr>
            <p:ph type="dt" sz="half" idx="10"/>
          </p:nvPr>
        </p:nvSpPr>
        <p:spPr/>
        <p:txBody>
          <a:bodyPr/>
          <a:lstStyle/>
          <a:p>
            <a:fld id="{A7A9548F-776C-0246-BAC6-98C32FDD7F45}" type="datetimeFigureOut">
              <a:rPr lang="en-US" smtClean="0"/>
              <a:t>10/16/2018</a:t>
            </a:fld>
            <a:endParaRPr lang="en-US"/>
          </a:p>
        </p:txBody>
      </p:sp>
      <p:sp>
        <p:nvSpPr>
          <p:cNvPr id="3" name="Footer Placeholder 2">
            <a:extLst>
              <a:ext uri="{FF2B5EF4-FFF2-40B4-BE49-F238E27FC236}">
                <a16:creationId xmlns:a16="http://schemas.microsoft.com/office/drawing/2014/main" id="{8F937D58-8D01-1746-A4D9-F1B8E8D9E1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5F272B-8412-7448-A222-3B75C3482C78}"/>
              </a:ext>
            </a:extLst>
          </p:cNvPr>
          <p:cNvSpPr>
            <a:spLocks noGrp="1"/>
          </p:cNvSpPr>
          <p:nvPr>
            <p:ph type="sldNum" sz="quarter" idx="12"/>
          </p:nvPr>
        </p:nvSpPr>
        <p:spPr/>
        <p:txBody>
          <a:bodyPr/>
          <a:lstStyle/>
          <a:p>
            <a:fld id="{96FA3EC6-7BDB-8345-B788-0FD001D4A156}" type="slidenum">
              <a:rPr lang="en-US" smtClean="0"/>
              <a:t>‹#›</a:t>
            </a:fld>
            <a:endParaRPr lang="en-US"/>
          </a:p>
        </p:txBody>
      </p:sp>
    </p:spTree>
    <p:extLst>
      <p:ext uri="{BB962C8B-B14F-4D97-AF65-F5344CB8AC3E}">
        <p14:creationId xmlns:p14="http://schemas.microsoft.com/office/powerpoint/2010/main" val="740833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7C926-D5CA-1245-84B1-62FA48A539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A3C10-F6CE-CD4A-B545-3A7106F9E4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2266C6C-09FE-574F-8349-D27F6E564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D72A8A5-90C3-1F4A-88C3-620F03F689F1}"/>
              </a:ext>
            </a:extLst>
          </p:cNvPr>
          <p:cNvSpPr>
            <a:spLocks noGrp="1"/>
          </p:cNvSpPr>
          <p:nvPr>
            <p:ph type="dt" sz="half" idx="10"/>
          </p:nvPr>
        </p:nvSpPr>
        <p:spPr/>
        <p:txBody>
          <a:bodyPr/>
          <a:lstStyle/>
          <a:p>
            <a:fld id="{A7A9548F-776C-0246-BAC6-98C32FDD7F45}" type="datetimeFigureOut">
              <a:rPr lang="en-US" smtClean="0"/>
              <a:t>10/16/2018</a:t>
            </a:fld>
            <a:endParaRPr lang="en-US"/>
          </a:p>
        </p:txBody>
      </p:sp>
      <p:sp>
        <p:nvSpPr>
          <p:cNvPr id="6" name="Footer Placeholder 5">
            <a:extLst>
              <a:ext uri="{FF2B5EF4-FFF2-40B4-BE49-F238E27FC236}">
                <a16:creationId xmlns:a16="http://schemas.microsoft.com/office/drawing/2014/main" id="{58783BFE-DA64-E54B-8A6D-F3CF6BF19F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269053-BB56-944C-875E-554411B7253E}"/>
              </a:ext>
            </a:extLst>
          </p:cNvPr>
          <p:cNvSpPr>
            <a:spLocks noGrp="1"/>
          </p:cNvSpPr>
          <p:nvPr>
            <p:ph type="sldNum" sz="quarter" idx="12"/>
          </p:nvPr>
        </p:nvSpPr>
        <p:spPr/>
        <p:txBody>
          <a:bodyPr/>
          <a:lstStyle/>
          <a:p>
            <a:fld id="{96FA3EC6-7BDB-8345-B788-0FD001D4A156}" type="slidenum">
              <a:rPr lang="en-US" smtClean="0"/>
              <a:t>‹#›</a:t>
            </a:fld>
            <a:endParaRPr lang="en-US"/>
          </a:p>
        </p:txBody>
      </p:sp>
    </p:spTree>
    <p:extLst>
      <p:ext uri="{BB962C8B-B14F-4D97-AF65-F5344CB8AC3E}">
        <p14:creationId xmlns:p14="http://schemas.microsoft.com/office/powerpoint/2010/main" val="645224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2FCBA-F3ED-6D43-9BB9-2C04EF8712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4BD2CA-F0D6-D946-A2F9-EC3B8A609D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BB12502-C2A4-7042-9242-9F21A3268A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0D61D8-D9A1-694B-B74E-1AFCCE39D3DF}"/>
              </a:ext>
            </a:extLst>
          </p:cNvPr>
          <p:cNvSpPr>
            <a:spLocks noGrp="1"/>
          </p:cNvSpPr>
          <p:nvPr>
            <p:ph type="dt" sz="half" idx="10"/>
          </p:nvPr>
        </p:nvSpPr>
        <p:spPr/>
        <p:txBody>
          <a:bodyPr/>
          <a:lstStyle/>
          <a:p>
            <a:fld id="{A7A9548F-776C-0246-BAC6-98C32FDD7F45}" type="datetimeFigureOut">
              <a:rPr lang="en-US" smtClean="0"/>
              <a:t>10/16/2018</a:t>
            </a:fld>
            <a:endParaRPr lang="en-US"/>
          </a:p>
        </p:txBody>
      </p:sp>
      <p:sp>
        <p:nvSpPr>
          <p:cNvPr id="6" name="Footer Placeholder 5">
            <a:extLst>
              <a:ext uri="{FF2B5EF4-FFF2-40B4-BE49-F238E27FC236}">
                <a16:creationId xmlns:a16="http://schemas.microsoft.com/office/drawing/2014/main" id="{5EF7361D-A194-154F-9541-BCC58C60F2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78CB9D-30F1-0041-8BB9-DEDAAC03214A}"/>
              </a:ext>
            </a:extLst>
          </p:cNvPr>
          <p:cNvSpPr>
            <a:spLocks noGrp="1"/>
          </p:cNvSpPr>
          <p:nvPr>
            <p:ph type="sldNum" sz="quarter" idx="12"/>
          </p:nvPr>
        </p:nvSpPr>
        <p:spPr/>
        <p:txBody>
          <a:bodyPr/>
          <a:lstStyle/>
          <a:p>
            <a:fld id="{96FA3EC6-7BDB-8345-B788-0FD001D4A156}" type="slidenum">
              <a:rPr lang="en-US" smtClean="0"/>
              <a:t>‹#›</a:t>
            </a:fld>
            <a:endParaRPr lang="en-US"/>
          </a:p>
        </p:txBody>
      </p:sp>
    </p:spTree>
    <p:extLst>
      <p:ext uri="{BB962C8B-B14F-4D97-AF65-F5344CB8AC3E}">
        <p14:creationId xmlns:p14="http://schemas.microsoft.com/office/powerpoint/2010/main" val="1221018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D20857-9850-A341-BC36-A4F239AA95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22FAC6-12F0-C545-AFC7-79F5FC03F7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561AC1-5F12-B840-AB28-2EF28C52D4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A9548F-776C-0246-BAC6-98C32FDD7F45}" type="datetimeFigureOut">
              <a:rPr lang="en-US" smtClean="0"/>
              <a:t>10/16/2018</a:t>
            </a:fld>
            <a:endParaRPr lang="en-US"/>
          </a:p>
        </p:txBody>
      </p:sp>
      <p:sp>
        <p:nvSpPr>
          <p:cNvPr id="5" name="Footer Placeholder 4">
            <a:extLst>
              <a:ext uri="{FF2B5EF4-FFF2-40B4-BE49-F238E27FC236}">
                <a16:creationId xmlns:a16="http://schemas.microsoft.com/office/drawing/2014/main" id="{95CB72BE-B0BC-E14E-9093-D1B17FDA89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877C97-C7B4-6147-A992-99649F9394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FA3EC6-7BDB-8345-B788-0FD001D4A156}" type="slidenum">
              <a:rPr lang="en-US" smtClean="0"/>
              <a:t>‹#›</a:t>
            </a:fld>
            <a:endParaRPr lang="en-US"/>
          </a:p>
        </p:txBody>
      </p:sp>
    </p:spTree>
    <p:extLst>
      <p:ext uri="{BB962C8B-B14F-4D97-AF65-F5344CB8AC3E}">
        <p14:creationId xmlns:p14="http://schemas.microsoft.com/office/powerpoint/2010/main" val="3706651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314" name="Picture 7">
            <a:extLst>
              <a:ext uri="{FF2B5EF4-FFF2-40B4-BE49-F238E27FC236}">
                <a16:creationId xmlns:a16="http://schemas.microsoft.com/office/drawing/2014/main" id="{1B64B42B-94F7-DB46-9882-43A0BC7779DA}"/>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2194117"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2">
            <a:extLst>
              <a:ext uri="{FF2B5EF4-FFF2-40B4-BE49-F238E27FC236}">
                <a16:creationId xmlns:a16="http://schemas.microsoft.com/office/drawing/2014/main" id="{9894BBE2-5D7A-F247-88CD-FE4DC15E2E7B}"/>
              </a:ext>
            </a:extLst>
          </p:cNvPr>
          <p:cNvSpPr>
            <a:spLocks noGrp="1" noChangeArrowheads="1"/>
          </p:cNvSpPr>
          <p:nvPr>
            <p:ph type="title"/>
          </p:nvPr>
        </p:nvSpPr>
        <p:spPr bwMode="auto">
          <a:xfrm>
            <a:off x="1930400" y="152400"/>
            <a:ext cx="965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3316" name="Rectangle 3">
            <a:extLst>
              <a:ext uri="{FF2B5EF4-FFF2-40B4-BE49-F238E27FC236}">
                <a16:creationId xmlns:a16="http://schemas.microsoft.com/office/drawing/2014/main" id="{F29AE262-A846-5A46-99B9-8F8EC17D8FD5}"/>
              </a:ext>
            </a:extLst>
          </p:cNvPr>
          <p:cNvSpPr>
            <a:spLocks noGrp="1" noChangeArrowheads="1"/>
          </p:cNvSpPr>
          <p:nvPr>
            <p:ph type="body" idx="1"/>
          </p:nvPr>
        </p:nvSpPr>
        <p:spPr bwMode="auto">
          <a:xfrm>
            <a:off x="1219200" y="1371600"/>
            <a:ext cx="10160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id="{0FE296D4-5388-7F4E-8AA6-9D841C3D1362}"/>
              </a:ext>
            </a:extLst>
          </p:cNvPr>
          <p:cNvSpPr>
            <a:spLocks noGrp="1" noChangeArrowheads="1"/>
          </p:cNvSpPr>
          <p:nvPr>
            <p:ph type="dt" sz="half" idx="2"/>
          </p:nvPr>
        </p:nvSpPr>
        <p:spPr bwMode="auto">
          <a:xfrm>
            <a:off x="6502400" y="6629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b="0">
                <a:solidFill>
                  <a:srgbClr val="000000"/>
                </a:solidFill>
                <a:latin typeface="Times New Roman" pitchFamily="18" charset="0"/>
                <a:ea typeface="+mn-ea"/>
                <a:cs typeface="+mn-cs"/>
              </a:defRPr>
            </a:lvl1pPr>
          </a:lstStyle>
          <a:p>
            <a:pPr>
              <a:defRPr/>
            </a:pPr>
            <a:endParaRPr lang="en-US"/>
          </a:p>
        </p:txBody>
      </p:sp>
      <p:sp>
        <p:nvSpPr>
          <p:cNvPr id="1029" name="Rectangle 5">
            <a:extLst>
              <a:ext uri="{FF2B5EF4-FFF2-40B4-BE49-F238E27FC236}">
                <a16:creationId xmlns:a16="http://schemas.microsoft.com/office/drawing/2014/main" id="{E7B2FDB6-4741-834F-B49E-1D62820BF2B9}"/>
              </a:ext>
            </a:extLst>
          </p:cNvPr>
          <p:cNvSpPr>
            <a:spLocks noGrp="1" noChangeArrowheads="1"/>
          </p:cNvSpPr>
          <p:nvPr>
            <p:ph type="ftr" sz="quarter" idx="3"/>
          </p:nvPr>
        </p:nvSpPr>
        <p:spPr bwMode="auto">
          <a:xfrm>
            <a:off x="0" y="6629400"/>
            <a:ext cx="6299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000" b="0">
                <a:solidFill>
                  <a:srgbClr val="3333CC"/>
                </a:solidFill>
                <a:latin typeface="Arial" charset="0"/>
                <a:ea typeface="+mn-ea"/>
                <a:cs typeface="+mn-cs"/>
              </a:defRPr>
            </a:lvl1pPr>
          </a:lstStyle>
          <a:p>
            <a:pPr>
              <a:defRPr/>
            </a:pPr>
            <a:endParaRPr lang="en-US"/>
          </a:p>
        </p:txBody>
      </p:sp>
      <p:sp>
        <p:nvSpPr>
          <p:cNvPr id="1030" name="Rectangle 6">
            <a:extLst>
              <a:ext uri="{FF2B5EF4-FFF2-40B4-BE49-F238E27FC236}">
                <a16:creationId xmlns:a16="http://schemas.microsoft.com/office/drawing/2014/main" id="{A6D57C38-72B1-EB47-B616-4D55A96A1D0C}"/>
              </a:ext>
            </a:extLst>
          </p:cNvPr>
          <p:cNvSpPr>
            <a:spLocks noGrp="1" noChangeArrowheads="1"/>
          </p:cNvSpPr>
          <p:nvPr>
            <p:ph type="sldNum" sz="quarter" idx="4"/>
          </p:nvPr>
        </p:nvSpPr>
        <p:spPr bwMode="auto">
          <a:xfrm>
            <a:off x="11480800" y="6629400"/>
            <a:ext cx="71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solidFill>
                  <a:srgbClr val="000000"/>
                </a:solidFill>
                <a:latin typeface="Times New Roman" panose="02020603050405020304" pitchFamily="18" charset="0"/>
              </a:defRPr>
            </a:lvl1pPr>
          </a:lstStyle>
          <a:p>
            <a:pPr>
              <a:defRPr/>
            </a:pPr>
            <a:fld id="{EB2C9609-D29E-6948-A527-3FD85F581214}" type="slidenum">
              <a:rPr lang="en-US" altLang="en-US"/>
              <a:pPr>
                <a:defRPr/>
              </a:pPr>
              <a:t>‹#›</a:t>
            </a:fld>
            <a:endParaRPr lang="en-US" altLang="en-US" dirty="0"/>
          </a:p>
        </p:txBody>
      </p:sp>
    </p:spTree>
    <p:extLst>
      <p:ext uri="{BB962C8B-B14F-4D97-AF65-F5344CB8AC3E}">
        <p14:creationId xmlns:p14="http://schemas.microsoft.com/office/powerpoint/2010/main" val="26727893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2800" b="1">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2800" b="1">
          <a:solidFill>
            <a:schemeClr val="tx2"/>
          </a:solidFill>
          <a:latin typeface="Arial" charset="0"/>
          <a:ea typeface="ＭＳ Ｐゴシック" charset="0"/>
          <a:cs typeface="ＭＳ Ｐゴシック" charset="0"/>
        </a:defRPr>
      </a:lvl2pPr>
      <a:lvl3pPr algn="l" rtl="0" eaLnBrk="0" fontAlgn="base" hangingPunct="0">
        <a:spcBef>
          <a:spcPct val="0"/>
        </a:spcBef>
        <a:spcAft>
          <a:spcPct val="0"/>
        </a:spcAft>
        <a:defRPr sz="2800" b="1">
          <a:solidFill>
            <a:schemeClr val="tx2"/>
          </a:solidFill>
          <a:latin typeface="Arial" charset="0"/>
          <a:ea typeface="ＭＳ Ｐゴシック" charset="0"/>
          <a:cs typeface="ＭＳ Ｐゴシック" charset="0"/>
        </a:defRPr>
      </a:lvl3pPr>
      <a:lvl4pPr algn="l" rtl="0" eaLnBrk="0" fontAlgn="base" hangingPunct="0">
        <a:spcBef>
          <a:spcPct val="0"/>
        </a:spcBef>
        <a:spcAft>
          <a:spcPct val="0"/>
        </a:spcAft>
        <a:defRPr sz="2800" b="1">
          <a:solidFill>
            <a:schemeClr val="tx2"/>
          </a:solidFill>
          <a:latin typeface="Arial" charset="0"/>
          <a:ea typeface="ＭＳ Ｐゴシック" charset="0"/>
          <a:cs typeface="ＭＳ Ｐゴシック" charset="0"/>
        </a:defRPr>
      </a:lvl4pPr>
      <a:lvl5pPr algn="l" rtl="0" eaLnBrk="0" fontAlgn="base" hangingPunct="0">
        <a:spcBef>
          <a:spcPct val="0"/>
        </a:spcBef>
        <a:spcAft>
          <a:spcPct val="0"/>
        </a:spcAft>
        <a:defRPr sz="2800" b="1">
          <a:solidFill>
            <a:schemeClr val="tx2"/>
          </a:solidFill>
          <a:latin typeface="Arial" charset="0"/>
          <a:ea typeface="ＭＳ Ｐゴシック" charset="0"/>
          <a:cs typeface="ＭＳ Ｐゴシック" charset="0"/>
        </a:defRPr>
      </a:lvl5pPr>
      <a:lvl6pPr marL="457200" algn="l" rtl="0" fontAlgn="base">
        <a:spcBef>
          <a:spcPct val="0"/>
        </a:spcBef>
        <a:spcAft>
          <a:spcPct val="0"/>
        </a:spcAft>
        <a:defRPr sz="2800" b="1">
          <a:solidFill>
            <a:schemeClr val="tx2"/>
          </a:solidFill>
          <a:latin typeface="Arial" charset="0"/>
        </a:defRPr>
      </a:lvl6pPr>
      <a:lvl7pPr marL="914400" algn="l" rtl="0" fontAlgn="base">
        <a:spcBef>
          <a:spcPct val="0"/>
        </a:spcBef>
        <a:spcAft>
          <a:spcPct val="0"/>
        </a:spcAft>
        <a:defRPr sz="2800" b="1">
          <a:solidFill>
            <a:schemeClr val="tx2"/>
          </a:solidFill>
          <a:latin typeface="Arial" charset="0"/>
        </a:defRPr>
      </a:lvl7pPr>
      <a:lvl8pPr marL="1371600" algn="l" rtl="0" fontAlgn="base">
        <a:spcBef>
          <a:spcPct val="0"/>
        </a:spcBef>
        <a:spcAft>
          <a:spcPct val="0"/>
        </a:spcAft>
        <a:defRPr sz="2800" b="1">
          <a:solidFill>
            <a:schemeClr val="tx2"/>
          </a:solidFill>
          <a:latin typeface="Arial" charset="0"/>
        </a:defRPr>
      </a:lvl8pPr>
      <a:lvl9pPr marL="1828800" algn="l" rtl="0" fontAlgn="base">
        <a:spcBef>
          <a:spcPct val="0"/>
        </a:spcBef>
        <a:spcAft>
          <a:spcPct val="0"/>
        </a:spcAft>
        <a:defRPr sz="28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b="1">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b="1">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b="1">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b="1">
          <a:solidFill>
            <a:schemeClr val="tx1"/>
          </a:solidFill>
          <a:latin typeface="+mn-lt"/>
          <a:ea typeface="ＭＳ Ｐゴシック" charset="0"/>
        </a:defRPr>
      </a:lvl5pPr>
      <a:lvl6pPr marL="2514600" indent="-228600" algn="l" rtl="0" fontAlgn="base">
        <a:spcBef>
          <a:spcPct val="20000"/>
        </a:spcBef>
        <a:spcAft>
          <a:spcPct val="0"/>
        </a:spcAft>
        <a:buChar char="»"/>
        <a:defRPr b="1">
          <a:solidFill>
            <a:schemeClr val="tx1"/>
          </a:solidFill>
          <a:latin typeface="+mn-lt"/>
        </a:defRPr>
      </a:lvl6pPr>
      <a:lvl7pPr marL="2971800" indent="-228600" algn="l" rtl="0" fontAlgn="base">
        <a:spcBef>
          <a:spcPct val="20000"/>
        </a:spcBef>
        <a:spcAft>
          <a:spcPct val="0"/>
        </a:spcAft>
        <a:buChar char="»"/>
        <a:defRPr b="1">
          <a:solidFill>
            <a:schemeClr val="tx1"/>
          </a:solidFill>
          <a:latin typeface="+mn-lt"/>
        </a:defRPr>
      </a:lvl7pPr>
      <a:lvl8pPr marL="3429000" indent="-228600" algn="l" rtl="0" fontAlgn="base">
        <a:spcBef>
          <a:spcPct val="20000"/>
        </a:spcBef>
        <a:spcAft>
          <a:spcPct val="0"/>
        </a:spcAft>
        <a:buChar char="»"/>
        <a:defRPr b="1">
          <a:solidFill>
            <a:schemeClr val="tx1"/>
          </a:solidFill>
          <a:latin typeface="+mn-lt"/>
        </a:defRPr>
      </a:lvl8pPr>
      <a:lvl9pPr marL="3886200" indent="-228600" algn="l" rtl="0" fontAlgn="base">
        <a:spcBef>
          <a:spcPct val="20000"/>
        </a:spcBef>
        <a:spcAft>
          <a:spcPct val="0"/>
        </a:spcAft>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593AF61E-0389-4B49-9E19-C182BE35BF7A}" type="slidenum">
              <a:rPr lang="en-US"/>
              <a:pPr>
                <a:defRPr/>
              </a:pPr>
              <a:t>‹#›</a:t>
            </a:fld>
            <a:endParaRPr lang="en-US"/>
          </a:p>
        </p:txBody>
      </p:sp>
    </p:spTree>
    <p:extLst>
      <p:ext uri="{BB962C8B-B14F-4D97-AF65-F5344CB8AC3E}">
        <p14:creationId xmlns:p14="http://schemas.microsoft.com/office/powerpoint/2010/main" val="35929737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29.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mailto:cdimicel@umd.edu" TargetMode="External"/><Relationship Id="rId2" Type="http://schemas.openxmlformats.org/officeDocument/2006/relationships/notesSlide" Target="../notesSlides/notesSlide2.xml"/><Relationship Id="rId1" Type="http://schemas.openxmlformats.org/officeDocument/2006/relationships/slideLayout" Target="../slideLayouts/slideLayout29.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E6E88-A563-B74C-BF30-E814A77E4E3F}"/>
              </a:ext>
            </a:extLst>
          </p:cNvPr>
          <p:cNvSpPr>
            <a:spLocks noGrp="1"/>
          </p:cNvSpPr>
          <p:nvPr>
            <p:ph type="title"/>
          </p:nvPr>
        </p:nvSpPr>
        <p:spPr>
          <a:xfrm>
            <a:off x="838200" y="0"/>
            <a:ext cx="10515600" cy="1325563"/>
          </a:xfrm>
        </p:spPr>
        <p:txBody>
          <a:bodyPr/>
          <a:lstStyle/>
          <a:p>
            <a:r>
              <a:rPr lang="en-US" b="1" dirty="0"/>
              <a:t>Objective of the Land Session</a:t>
            </a:r>
          </a:p>
        </p:txBody>
      </p:sp>
      <p:sp>
        <p:nvSpPr>
          <p:cNvPr id="3" name="Content Placeholder 2">
            <a:extLst>
              <a:ext uri="{FF2B5EF4-FFF2-40B4-BE49-F238E27FC236}">
                <a16:creationId xmlns:a16="http://schemas.microsoft.com/office/drawing/2014/main" id="{B3BB93A0-ACCA-734F-A6FA-339A366536D4}"/>
              </a:ext>
            </a:extLst>
          </p:cNvPr>
          <p:cNvSpPr>
            <a:spLocks noGrp="1"/>
          </p:cNvSpPr>
          <p:nvPr>
            <p:ph idx="1"/>
          </p:nvPr>
        </p:nvSpPr>
        <p:spPr>
          <a:xfrm>
            <a:off x="574431" y="1216024"/>
            <a:ext cx="10779369" cy="5407514"/>
          </a:xfrm>
        </p:spPr>
        <p:txBody>
          <a:bodyPr>
            <a:normAutofit fontScale="92500" lnSpcReduction="20000"/>
          </a:bodyPr>
          <a:lstStyle/>
          <a:p>
            <a:pPr marL="0" indent="0">
              <a:buNone/>
            </a:pPr>
            <a:r>
              <a:rPr lang="en-US" sz="2400" b="1" dirty="0"/>
              <a:t>Agenda </a:t>
            </a:r>
          </a:p>
          <a:p>
            <a:r>
              <a:rPr lang="en-US" sz="2400" b="1" dirty="0"/>
              <a:t>Response to Paula’s Topics/Suggestions</a:t>
            </a:r>
          </a:p>
          <a:p>
            <a:endParaRPr lang="en-US" sz="2400" b="1" dirty="0"/>
          </a:p>
          <a:p>
            <a:r>
              <a:rPr lang="en-US" sz="2400" b="1" dirty="0"/>
              <a:t>MODIS C6 and 6.1 – update /housekeeping </a:t>
            </a:r>
          </a:p>
          <a:p>
            <a:r>
              <a:rPr lang="en-US" sz="2400" b="1" dirty="0"/>
              <a:t>VIIRS Delivery </a:t>
            </a:r>
          </a:p>
          <a:p>
            <a:r>
              <a:rPr lang="en-US" sz="2400" b="1" dirty="0"/>
              <a:t>LPDAAC and NSIDC Distribution Status – product use </a:t>
            </a:r>
          </a:p>
          <a:p>
            <a:endParaRPr lang="en-US" sz="2400" b="1" dirty="0"/>
          </a:p>
          <a:p>
            <a:r>
              <a:rPr lang="en-US" sz="2400" b="1" dirty="0"/>
              <a:t>VIIRS and Sentinel 3 Surface Reflectance </a:t>
            </a:r>
          </a:p>
          <a:p>
            <a:r>
              <a:rPr lang="en-US" sz="2400" b="1" dirty="0"/>
              <a:t>NOAA S-NPP and NOAA-20 Land Products </a:t>
            </a:r>
          </a:p>
          <a:p>
            <a:pPr marL="0" indent="0">
              <a:buNone/>
            </a:pPr>
            <a:endParaRPr lang="en-US" sz="2400" b="1" dirty="0"/>
          </a:p>
          <a:p>
            <a:r>
              <a:rPr lang="en-US" sz="2400" b="1" dirty="0"/>
              <a:t>Land Product Strategy - Initial Discussion (topic for a Land Products Workshop Spring 2019) </a:t>
            </a:r>
          </a:p>
          <a:p>
            <a:r>
              <a:rPr lang="en-US" sz="2400" b="1" dirty="0"/>
              <a:t>HQ Land Perspective  (Hank Margolis)</a:t>
            </a:r>
          </a:p>
          <a:p>
            <a:endParaRPr lang="en-US" sz="2400" b="1" dirty="0"/>
          </a:p>
          <a:p>
            <a:r>
              <a:rPr lang="en-US" sz="2400" b="1" dirty="0"/>
              <a:t>Any other business? </a:t>
            </a:r>
          </a:p>
        </p:txBody>
      </p:sp>
    </p:spTree>
    <p:extLst>
      <p:ext uri="{BB962C8B-B14F-4D97-AF65-F5344CB8AC3E}">
        <p14:creationId xmlns:p14="http://schemas.microsoft.com/office/powerpoint/2010/main" val="1436860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61E8A-98F7-A145-BD6F-8CA5BED94C2F}"/>
              </a:ext>
            </a:extLst>
          </p:cNvPr>
          <p:cNvSpPr>
            <a:spLocks noGrp="1"/>
          </p:cNvSpPr>
          <p:nvPr>
            <p:ph type="title"/>
          </p:nvPr>
        </p:nvSpPr>
        <p:spPr>
          <a:xfrm>
            <a:off x="838200" y="113199"/>
            <a:ext cx="10515600" cy="1325563"/>
          </a:xfrm>
        </p:spPr>
        <p:txBody>
          <a:bodyPr/>
          <a:lstStyle/>
          <a:p>
            <a:r>
              <a:rPr lang="en-US" b="1" dirty="0"/>
              <a:t>Some Concerns</a:t>
            </a:r>
          </a:p>
        </p:txBody>
      </p:sp>
      <p:sp>
        <p:nvSpPr>
          <p:cNvPr id="3" name="Content Placeholder 2">
            <a:extLst>
              <a:ext uri="{FF2B5EF4-FFF2-40B4-BE49-F238E27FC236}">
                <a16:creationId xmlns:a16="http://schemas.microsoft.com/office/drawing/2014/main" id="{FBA27EE0-7DE2-B440-8F3D-784AC445186A}"/>
              </a:ext>
            </a:extLst>
          </p:cNvPr>
          <p:cNvSpPr>
            <a:spLocks noGrp="1"/>
          </p:cNvSpPr>
          <p:nvPr>
            <p:ph idx="1"/>
          </p:nvPr>
        </p:nvSpPr>
        <p:spPr>
          <a:xfrm>
            <a:off x="518746" y="1239470"/>
            <a:ext cx="11154508" cy="5161329"/>
          </a:xfrm>
        </p:spPr>
        <p:txBody>
          <a:bodyPr>
            <a:normAutofit/>
          </a:bodyPr>
          <a:lstStyle/>
          <a:p>
            <a:r>
              <a:rPr lang="en-US" altLang="en-US" b="1" dirty="0">
                <a:ea typeface="ＭＳ Ｐゴシック" panose="020B0600070205080204" pitchFamily="34" charset="-128"/>
              </a:rPr>
              <a:t>“Algorithm developments for Standard Products may be important, but they do not generate much excitement on the part of reviewers or program managers.” </a:t>
            </a:r>
          </a:p>
          <a:p>
            <a:pPr lvl="1"/>
            <a:r>
              <a:rPr lang="en-US" altLang="en-US" dirty="0">
                <a:ea typeface="ＭＳ Ｐゴシック" panose="020B0600070205080204" pitchFamily="34" charset="-128"/>
              </a:rPr>
              <a:t>What does NASA want to do re. land products? </a:t>
            </a:r>
          </a:p>
          <a:p>
            <a:pPr lvl="1"/>
            <a:r>
              <a:rPr lang="en-US" altLang="en-US" dirty="0">
                <a:ea typeface="ＭＳ Ｐゴシック" panose="020B0600070205080204" pitchFamily="34" charset="-128"/>
              </a:rPr>
              <a:t>All products require algorithm development </a:t>
            </a:r>
          </a:p>
          <a:p>
            <a:pPr lvl="1"/>
            <a:r>
              <a:rPr lang="en-US" altLang="en-US" dirty="0">
                <a:ea typeface="ＭＳ Ｐゴシック" panose="020B0600070205080204" pitchFamily="34" charset="-128"/>
              </a:rPr>
              <a:t>What does ‘the community’ need/want in terms of Land Products</a:t>
            </a:r>
          </a:p>
          <a:p>
            <a:pPr lvl="1"/>
            <a:r>
              <a:rPr lang="en-US" altLang="en-US" dirty="0">
                <a:ea typeface="ＭＳ Ｐゴシック" panose="020B0600070205080204" pitchFamily="34" charset="-128"/>
              </a:rPr>
              <a:t>Who are the ‘champion users’ ?</a:t>
            </a:r>
          </a:p>
          <a:p>
            <a:r>
              <a:rPr lang="en-US" altLang="en-US" b="1" dirty="0">
                <a:ea typeface="ＭＳ Ｐゴシック" panose="020B0600070205080204" pitchFamily="34" charset="-128"/>
              </a:rPr>
              <a:t>Missions to Measurements redux </a:t>
            </a:r>
            <a:r>
              <a:rPr lang="en-US" altLang="en-US" dirty="0">
                <a:ea typeface="ＭＳ Ｐゴシック" panose="020B0600070205080204" pitchFamily="34" charset="-128"/>
              </a:rPr>
              <a:t>– BUT the Missions have the money – so how will that work? - refocus </a:t>
            </a:r>
            <a:r>
              <a:rPr lang="en-US" altLang="en-US" dirty="0" smtClean="0">
                <a:ea typeface="ＭＳ Ｐゴシック" panose="020B0600070205080204" pitchFamily="34" charset="-128"/>
              </a:rPr>
              <a:t>MEASURES with Science Oversight.</a:t>
            </a:r>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EOS NASA Land Products – MODIS/VIIRS, ASTER, MISR </a:t>
            </a:r>
          </a:p>
          <a:p>
            <a:pPr lvl="1"/>
            <a:r>
              <a:rPr lang="en-US" altLang="en-US" dirty="0">
                <a:ea typeface="ＭＳ Ｐゴシック" panose="020B0600070205080204" pitchFamily="34" charset="-128"/>
              </a:rPr>
              <a:t>New </a:t>
            </a:r>
            <a:r>
              <a:rPr lang="en-US" altLang="en-US" dirty="0" smtClean="0">
                <a:ea typeface="ＭＳ Ｐゴシック" panose="020B0600070205080204" pitchFamily="34" charset="-128"/>
              </a:rPr>
              <a:t>IT infrastructure  </a:t>
            </a:r>
            <a:r>
              <a:rPr lang="en-US" altLang="en-US" dirty="0" smtClean="0">
                <a:ea typeface="ＭＳ Ｐゴシック" panose="020B0600070205080204" pitchFamily="34" charset="-128"/>
              </a:rPr>
              <a:t>– </a:t>
            </a:r>
            <a:r>
              <a:rPr lang="en-US" altLang="en-US" dirty="0">
                <a:ea typeface="ＭＳ Ｐゴシック" panose="020B0600070205080204" pitchFamily="34" charset="-128"/>
              </a:rPr>
              <a:t>SMAP, HLS, </a:t>
            </a:r>
          </a:p>
          <a:p>
            <a:pPr lvl="1"/>
            <a:r>
              <a:rPr lang="en-US" altLang="en-US" dirty="0">
                <a:ea typeface="ＭＳ Ｐゴシック" panose="020B0600070205080204" pitchFamily="34" charset="-128"/>
              </a:rPr>
              <a:t>Coming – ICESAT 2 </a:t>
            </a:r>
            <a:r>
              <a:rPr lang="en-US" altLang="en-US" dirty="0" err="1">
                <a:ea typeface="ＭＳ Ｐゴシック" panose="020B0600070205080204" pitchFamily="34" charset="-128"/>
              </a:rPr>
              <a:t>Ecostress</a:t>
            </a:r>
            <a:r>
              <a:rPr lang="en-US" altLang="en-US" dirty="0">
                <a:ea typeface="ＭＳ Ｐゴシック" panose="020B0600070205080204" pitchFamily="34" charset="-128"/>
              </a:rPr>
              <a:t>, GEDI, NISAR</a:t>
            </a:r>
          </a:p>
          <a:p>
            <a:pPr marL="457200" lvl="1" indent="0">
              <a:buNone/>
            </a:pPr>
            <a:endParaRPr lang="en-US" altLang="en-US" dirty="0">
              <a:ea typeface="ＭＳ Ｐゴシック" panose="020B0600070205080204" pitchFamily="34" charset="-128"/>
            </a:endParaRPr>
          </a:p>
          <a:p>
            <a:pPr marL="0" indent="0">
              <a:buNone/>
            </a:pPr>
            <a:endParaRPr lang="en-US" dirty="0"/>
          </a:p>
        </p:txBody>
      </p:sp>
    </p:spTree>
    <p:extLst>
      <p:ext uri="{BB962C8B-B14F-4D97-AF65-F5344CB8AC3E}">
        <p14:creationId xmlns:p14="http://schemas.microsoft.com/office/powerpoint/2010/main" val="983516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43C19-99E2-DE49-9D1B-9C6B550CF839}"/>
              </a:ext>
            </a:extLst>
          </p:cNvPr>
          <p:cNvSpPr>
            <a:spLocks noGrp="1"/>
          </p:cNvSpPr>
          <p:nvPr>
            <p:ph type="title"/>
          </p:nvPr>
        </p:nvSpPr>
        <p:spPr>
          <a:xfrm>
            <a:off x="727364" y="43961"/>
            <a:ext cx="10515600" cy="1325563"/>
          </a:xfrm>
        </p:spPr>
        <p:txBody>
          <a:bodyPr/>
          <a:lstStyle/>
          <a:p>
            <a:pPr algn="ctr"/>
            <a:r>
              <a:rPr lang="en-US" b="1" dirty="0"/>
              <a:t>Land Team Foci for this Meeting </a:t>
            </a:r>
          </a:p>
        </p:txBody>
      </p:sp>
      <p:sp>
        <p:nvSpPr>
          <p:cNvPr id="3" name="Content Placeholder 2">
            <a:extLst>
              <a:ext uri="{FF2B5EF4-FFF2-40B4-BE49-F238E27FC236}">
                <a16:creationId xmlns:a16="http://schemas.microsoft.com/office/drawing/2014/main" id="{BE0D58E5-BBCE-2D41-994D-7478500C9078}"/>
              </a:ext>
            </a:extLst>
          </p:cNvPr>
          <p:cNvSpPr>
            <a:spLocks noGrp="1"/>
          </p:cNvSpPr>
          <p:nvPr>
            <p:ph idx="1"/>
          </p:nvPr>
        </p:nvSpPr>
        <p:spPr>
          <a:xfrm>
            <a:off x="517585" y="1496978"/>
            <a:ext cx="10617140" cy="5067726"/>
          </a:xfrm>
        </p:spPr>
        <p:txBody>
          <a:bodyPr>
            <a:normAutofit fontScale="92500" lnSpcReduction="20000"/>
          </a:bodyPr>
          <a:lstStyle/>
          <a:p>
            <a:r>
              <a:rPr lang="en-US" b="1" dirty="0"/>
              <a:t>MODIS + VIIRS product maintenance &gt; Senior Review</a:t>
            </a:r>
          </a:p>
          <a:p>
            <a:r>
              <a:rPr lang="en-US" b="1" dirty="0"/>
              <a:t>Securing Data Continuity MODIS&gt; VIIRS&gt; NOAA 20 &gt;</a:t>
            </a:r>
          </a:p>
          <a:p>
            <a:pPr lvl="1"/>
            <a:r>
              <a:rPr lang="en-US" b="1" dirty="0"/>
              <a:t>Towards Long-term Land Earth Science Data Records</a:t>
            </a:r>
          </a:p>
          <a:p>
            <a:r>
              <a:rPr lang="en-US" b="1" dirty="0"/>
              <a:t>Missions &gt; Measurements Redux</a:t>
            </a:r>
          </a:p>
          <a:p>
            <a:pPr lvl="1"/>
            <a:r>
              <a:rPr lang="en-US" b="1" dirty="0"/>
              <a:t>Greater focus on multi-instrument products and science</a:t>
            </a:r>
          </a:p>
          <a:p>
            <a:pPr lvl="1"/>
            <a:r>
              <a:rPr lang="en-US" b="1" dirty="0"/>
              <a:t>International instruments (e.g. Sentinel 3 a/b AM orbit) </a:t>
            </a:r>
          </a:p>
          <a:p>
            <a:r>
              <a:rPr lang="en-US" b="1" dirty="0"/>
              <a:t>Experimental  Products (Evaluation/Test) &gt; Standard Products</a:t>
            </a:r>
          </a:p>
          <a:p>
            <a:pPr lvl="1"/>
            <a:r>
              <a:rPr lang="en-US" b="1" dirty="0"/>
              <a:t>Sustained Production (at the end of funding cycle) </a:t>
            </a:r>
          </a:p>
          <a:p>
            <a:pPr lvl="1"/>
            <a:r>
              <a:rPr lang="en-US" b="1" dirty="0"/>
              <a:t>Need for QA Metadata and QA Process</a:t>
            </a:r>
          </a:p>
          <a:p>
            <a:r>
              <a:rPr lang="en-US" b="1" dirty="0"/>
              <a:t>Product Validation on limited budgets (leverage CEOS LPV) </a:t>
            </a:r>
          </a:p>
          <a:p>
            <a:r>
              <a:rPr lang="en-US" b="1" dirty="0"/>
              <a:t>Evolving the Land SIPS for multi-instrument data</a:t>
            </a:r>
          </a:p>
          <a:p>
            <a:pPr lvl="1"/>
            <a:r>
              <a:rPr lang="en-US" b="1" dirty="0"/>
              <a:t>IT Infrastructure </a:t>
            </a:r>
          </a:p>
          <a:p>
            <a:pPr lvl="1"/>
            <a:r>
              <a:rPr lang="en-US" b="1" dirty="0"/>
              <a:t>Increased Science Stewardship for Orphaned Products</a:t>
            </a:r>
          </a:p>
          <a:p>
            <a:r>
              <a:rPr lang="en-US" b="1" dirty="0" smtClean="0"/>
              <a:t>User’s Guides as Living Documents </a:t>
            </a:r>
            <a:r>
              <a:rPr lang="en-US" b="1" smtClean="0"/>
              <a:t>(dynamic URLs</a:t>
            </a:r>
            <a:r>
              <a:rPr lang="en-US" b="1" dirty="0" smtClean="0"/>
              <a:t>, DOIs) </a:t>
            </a:r>
            <a:endParaRPr lang="en-US" b="1" dirty="0"/>
          </a:p>
        </p:txBody>
      </p:sp>
      <p:sp>
        <p:nvSpPr>
          <p:cNvPr id="4" name="TextBox 3">
            <a:extLst>
              <a:ext uri="{FF2B5EF4-FFF2-40B4-BE49-F238E27FC236}">
                <a16:creationId xmlns:a16="http://schemas.microsoft.com/office/drawing/2014/main" id="{4B1251E0-8B40-FE4D-B2F0-811812DA81D6}"/>
              </a:ext>
            </a:extLst>
          </p:cNvPr>
          <p:cNvSpPr txBox="1"/>
          <p:nvPr/>
        </p:nvSpPr>
        <p:spPr>
          <a:xfrm>
            <a:off x="9480794" y="1496978"/>
            <a:ext cx="2548903" cy="5016758"/>
          </a:xfrm>
          <a:prstGeom prst="rect">
            <a:avLst/>
          </a:prstGeom>
          <a:noFill/>
        </p:spPr>
        <p:txBody>
          <a:bodyPr wrap="none" rtlCol="0">
            <a:spAutoFit/>
          </a:bodyPr>
          <a:lstStyle/>
          <a:p>
            <a:r>
              <a:rPr lang="en-US" sz="3200" dirty="0"/>
              <a:t>Strategy for </a:t>
            </a:r>
          </a:p>
          <a:p>
            <a:r>
              <a:rPr lang="en-US" sz="3200" dirty="0"/>
              <a:t>Land Products</a:t>
            </a:r>
          </a:p>
          <a:p>
            <a:r>
              <a:rPr lang="en-US" sz="3200" dirty="0"/>
              <a:t>Workshop </a:t>
            </a:r>
          </a:p>
          <a:p>
            <a:r>
              <a:rPr lang="en-US" sz="3200" dirty="0"/>
              <a:t>Spring 2019</a:t>
            </a:r>
          </a:p>
          <a:p>
            <a:endParaRPr lang="en-US" sz="3200" dirty="0"/>
          </a:p>
          <a:p>
            <a:endParaRPr lang="en-US" sz="3200" dirty="0"/>
          </a:p>
          <a:p>
            <a:r>
              <a:rPr lang="en-US" sz="3200" dirty="0"/>
              <a:t>Community </a:t>
            </a:r>
          </a:p>
          <a:p>
            <a:r>
              <a:rPr lang="en-US" sz="3200" dirty="0"/>
              <a:t>Input </a:t>
            </a:r>
          </a:p>
          <a:p>
            <a:r>
              <a:rPr lang="en-US" sz="3200" dirty="0"/>
              <a:t>Next Funding </a:t>
            </a:r>
          </a:p>
          <a:p>
            <a:r>
              <a:rPr lang="en-US" sz="3200" dirty="0"/>
              <a:t>Cycle </a:t>
            </a:r>
          </a:p>
        </p:txBody>
      </p:sp>
      <p:cxnSp>
        <p:nvCxnSpPr>
          <p:cNvPr id="6" name="Straight Connector 5">
            <a:extLst>
              <a:ext uri="{FF2B5EF4-FFF2-40B4-BE49-F238E27FC236}">
                <a16:creationId xmlns:a16="http://schemas.microsoft.com/office/drawing/2014/main" id="{4CAF8C99-E57D-D348-907F-3DF7058895A2}"/>
              </a:ext>
            </a:extLst>
          </p:cNvPr>
          <p:cNvCxnSpPr>
            <a:cxnSpLocks/>
          </p:cNvCxnSpPr>
          <p:nvPr/>
        </p:nvCxnSpPr>
        <p:spPr>
          <a:xfrm>
            <a:off x="8382000" y="1542863"/>
            <a:ext cx="1043598" cy="10636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EC912E6-5B85-D84B-B320-FF7A917DBD79}"/>
              </a:ext>
            </a:extLst>
          </p:cNvPr>
          <p:cNvCxnSpPr>
            <a:cxnSpLocks/>
          </p:cNvCxnSpPr>
          <p:nvPr/>
        </p:nvCxnSpPr>
        <p:spPr>
          <a:xfrm flipV="1">
            <a:off x="8509244" y="4895184"/>
            <a:ext cx="971550" cy="126515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89AEEC3B-FCC4-7B4B-A5C0-FFCD23860594}"/>
              </a:ext>
            </a:extLst>
          </p:cNvPr>
          <p:cNvCxnSpPr/>
          <p:nvPr/>
        </p:nvCxnSpPr>
        <p:spPr>
          <a:xfrm>
            <a:off x="10590415" y="3672562"/>
            <a:ext cx="0" cy="59103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678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
          <p:cNvSpPr txBox="1">
            <a:spLocks noChangeArrowheads="1"/>
          </p:cNvSpPr>
          <p:nvPr/>
        </p:nvSpPr>
        <p:spPr bwMode="auto">
          <a:xfrm>
            <a:off x="1676400" y="-25682"/>
            <a:ext cx="8873836" cy="1321082"/>
          </a:xfrm>
          <a:prstGeom prst="rect">
            <a:avLst/>
          </a:prstGeom>
          <a:noFill/>
          <a:ln w="9525">
            <a:noFill/>
            <a:miter lim="800000"/>
            <a:headEnd/>
            <a:tailEnd/>
          </a:ln>
        </p:spPr>
        <p:txBody>
          <a:bodyPr wrap="square" lIns="82945" tIns="41473" rIns="82945" bIns="41473" anchor="ctr">
            <a:spAutoFit/>
          </a:bodyPr>
          <a:lstStyle/>
          <a:p>
            <a:pPr algn="ctr" fontAlgn="base">
              <a:lnSpc>
                <a:spcPts val="2513"/>
              </a:lnSpc>
              <a:spcBef>
                <a:spcPct val="0"/>
              </a:spcBef>
              <a:spcAft>
                <a:spcPct val="0"/>
              </a:spcAft>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pPr>
            <a:r>
              <a:rPr lang="en-US" sz="2200" b="1" dirty="0">
                <a:solidFill>
                  <a:srgbClr val="000000"/>
                </a:solidFill>
                <a:latin typeface="Calibri" panose="020F0502020204030204" pitchFamily="34" charset="0"/>
                <a:cs typeface="Calibri" panose="020F0502020204030204" pitchFamily="34" charset="0"/>
              </a:rPr>
              <a:t>MODIS MOD44B Vegetation Continuous Fields:</a:t>
            </a:r>
          </a:p>
          <a:p>
            <a:pPr algn="ctr" fontAlgn="base">
              <a:lnSpc>
                <a:spcPts val="2513"/>
              </a:lnSpc>
              <a:spcBef>
                <a:spcPct val="0"/>
              </a:spcBef>
              <a:spcAft>
                <a:spcPct val="0"/>
              </a:spcAft>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pPr>
            <a:r>
              <a:rPr lang="en-US" sz="2200" b="1" dirty="0">
                <a:solidFill>
                  <a:srgbClr val="000000"/>
                </a:solidFill>
                <a:latin typeface="Calibri" panose="020F0502020204030204" pitchFamily="34" charset="0"/>
                <a:cs typeface="Calibri" panose="020F0502020204030204" pitchFamily="34" charset="0"/>
              </a:rPr>
              <a:t>A Functional Baseline for Biogeochemical Parameterizations </a:t>
            </a:r>
            <a:r>
              <a:rPr lang="en-GB" sz="1200" b="1" dirty="0">
                <a:solidFill>
                  <a:srgbClr val="000000"/>
                </a:solidFill>
                <a:latin typeface="Arial"/>
              </a:rPr>
              <a:t/>
            </a:r>
            <a:br>
              <a:rPr lang="en-GB" sz="1200" b="1" dirty="0">
                <a:solidFill>
                  <a:srgbClr val="000000"/>
                </a:solidFill>
                <a:latin typeface="Arial"/>
              </a:rPr>
            </a:br>
            <a:r>
              <a:rPr lang="en-GB" sz="1200" b="1" dirty="0">
                <a:solidFill>
                  <a:srgbClr val="000000"/>
                </a:solidFill>
                <a:latin typeface="Calibri" panose="020F0502020204030204" pitchFamily="34" charset="0"/>
                <a:cs typeface="Calibri" panose="020F0502020204030204" pitchFamily="34" charset="0"/>
              </a:rPr>
              <a:t>Charlene DiMiceli</a:t>
            </a:r>
            <a:r>
              <a:rPr lang="en-GB" sz="1200" b="1" baseline="30000" dirty="0">
                <a:solidFill>
                  <a:srgbClr val="000000"/>
                </a:solidFill>
                <a:latin typeface="Calibri" panose="020F0502020204030204" pitchFamily="34" charset="0"/>
                <a:cs typeface="Calibri" panose="020F0502020204030204" pitchFamily="34" charset="0"/>
              </a:rPr>
              <a:t>1</a:t>
            </a:r>
            <a:r>
              <a:rPr lang="en-GB" sz="1200" b="1" dirty="0">
                <a:solidFill>
                  <a:srgbClr val="000000"/>
                </a:solidFill>
                <a:latin typeface="Calibri" panose="020F0502020204030204" pitchFamily="34" charset="0"/>
                <a:cs typeface="Calibri" panose="020F0502020204030204" pitchFamily="34" charset="0"/>
              </a:rPr>
              <a:t>, John Townshend</a:t>
            </a:r>
            <a:r>
              <a:rPr lang="en-GB" sz="1200" b="1" baseline="30000" dirty="0">
                <a:solidFill>
                  <a:srgbClr val="000000"/>
                </a:solidFill>
                <a:latin typeface="Calibri" panose="020F0502020204030204" pitchFamily="34" charset="0"/>
                <a:cs typeface="Calibri" panose="020F0502020204030204" pitchFamily="34" charset="0"/>
              </a:rPr>
              <a:t>1</a:t>
            </a:r>
            <a:r>
              <a:rPr lang="en-GB" sz="1200" b="1" dirty="0">
                <a:solidFill>
                  <a:srgbClr val="000000"/>
                </a:solidFill>
                <a:latin typeface="Calibri" panose="020F0502020204030204" pitchFamily="34" charset="0"/>
                <a:cs typeface="Calibri" panose="020F0502020204030204" pitchFamily="34" charset="0"/>
              </a:rPr>
              <a:t>, Robert Sohlberg</a:t>
            </a:r>
            <a:r>
              <a:rPr lang="en-GB" sz="1200" b="1" baseline="30000" dirty="0">
                <a:solidFill>
                  <a:srgbClr val="000000"/>
                </a:solidFill>
                <a:latin typeface="Calibri" panose="020F0502020204030204" pitchFamily="34" charset="0"/>
                <a:cs typeface="Calibri" panose="020F0502020204030204" pitchFamily="34" charset="0"/>
              </a:rPr>
              <a:t>1</a:t>
            </a:r>
            <a:r>
              <a:rPr lang="en-GB" sz="1200" b="1" dirty="0">
                <a:solidFill>
                  <a:srgbClr val="000000"/>
                </a:solidFill>
                <a:latin typeface="Calibri" panose="020F0502020204030204" pitchFamily="34" charset="0"/>
                <a:cs typeface="Calibri" panose="020F0502020204030204" pitchFamily="34" charset="0"/>
              </a:rPr>
              <a:t> </a:t>
            </a:r>
            <a:r>
              <a:rPr lang="en-GB" sz="1200" b="1" dirty="0">
                <a:solidFill>
                  <a:srgbClr val="000000"/>
                </a:solidFill>
                <a:latin typeface="Arial"/>
              </a:rPr>
              <a:t/>
            </a:r>
            <a:br>
              <a:rPr lang="en-GB" sz="1200" b="1" dirty="0">
                <a:solidFill>
                  <a:srgbClr val="000000"/>
                </a:solidFill>
                <a:latin typeface="Arial"/>
              </a:rPr>
            </a:br>
            <a:r>
              <a:rPr lang="en-GB" sz="1200" b="1" baseline="30000" dirty="0">
                <a:solidFill>
                  <a:srgbClr val="000000"/>
                </a:solidFill>
                <a:latin typeface="Arial"/>
              </a:rPr>
              <a:t>1</a:t>
            </a:r>
            <a:r>
              <a:rPr lang="en-GB" sz="1200" b="1" dirty="0">
                <a:solidFill>
                  <a:srgbClr val="000000"/>
                </a:solidFill>
                <a:latin typeface="Arial"/>
              </a:rPr>
              <a:t>University of Maryland</a:t>
            </a:r>
          </a:p>
        </p:txBody>
      </p:sp>
      <p:sp>
        <p:nvSpPr>
          <p:cNvPr id="6" name="TextBox 5"/>
          <p:cNvSpPr txBox="1"/>
          <p:nvPr/>
        </p:nvSpPr>
        <p:spPr>
          <a:xfrm>
            <a:off x="6477000" y="3988188"/>
            <a:ext cx="3505200" cy="2462213"/>
          </a:xfrm>
          <a:prstGeom prst="rect">
            <a:avLst/>
          </a:prstGeom>
          <a:solidFill>
            <a:srgbClr val="CCFFCC"/>
          </a:solidFill>
          <a:ln w="19050">
            <a:solidFill>
              <a:schemeClr val="tx1"/>
            </a:solidFill>
          </a:ln>
        </p:spPr>
        <p:txBody>
          <a:bodyPr wrap="square" rtlCol="0">
            <a:spAutoFit/>
          </a:bodyPr>
          <a:lstStyle/>
          <a:p>
            <a:pPr algn="just" fontAlgn="base">
              <a:spcBef>
                <a:spcPct val="0"/>
              </a:spcBef>
              <a:spcAft>
                <a:spcPct val="0"/>
              </a:spcAft>
            </a:pPr>
            <a:r>
              <a:rPr lang="en-US" sz="1400" dirty="0">
                <a:solidFill>
                  <a:srgbClr val="000000"/>
                </a:solidFill>
                <a:latin typeface="Calibri" panose="020F0502020204030204" pitchFamily="34" charset="0"/>
                <a:cs typeface="Calibri" panose="020F0502020204030204" pitchFamily="34" charset="0"/>
              </a:rPr>
              <a:t>Increasing numbers of users in diverse research fields depend on MODIS Vegetation Continuous Fields (VCF) to provide fundamental fractional cover data.  VCF products are unique in providing three complimentary fractional cover layers:  tree cover, non-tree vegetation and bare ground, globally and annually.   Our primary goal is to extend these crucial fractional cover products to VIIRS production to ensure to the community.</a:t>
            </a:r>
          </a:p>
        </p:txBody>
      </p:sp>
      <p:pic>
        <p:nvPicPr>
          <p:cNvPr id="12" name="Picture 1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524001" y="0"/>
            <a:ext cx="1074584" cy="914398"/>
          </a:xfrm>
          <a:prstGeom prst="rect">
            <a:avLst/>
          </a:prstGeom>
        </p:spPr>
      </p:pic>
      <p:pic>
        <p:nvPicPr>
          <p:cNvPr id="7" name="Picture 4" descr="https://brand.umd.edu/img/New_UMD_Glob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77401" y="52348"/>
            <a:ext cx="880341" cy="86795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5"/>
          <a:stretch>
            <a:fillRect/>
          </a:stretch>
        </p:blipFill>
        <p:spPr>
          <a:xfrm>
            <a:off x="2891028" y="990875"/>
            <a:ext cx="7091172" cy="2660576"/>
          </a:xfrm>
          <a:prstGeom prst="rect">
            <a:avLst/>
          </a:prstGeom>
          <a:ln w="19050">
            <a:solidFill>
              <a:schemeClr val="tx1"/>
            </a:solidFill>
          </a:ln>
        </p:spPr>
      </p:pic>
      <p:sp>
        <p:nvSpPr>
          <p:cNvPr id="10" name="TextBox 9"/>
          <p:cNvSpPr txBox="1"/>
          <p:nvPr/>
        </p:nvSpPr>
        <p:spPr>
          <a:xfrm>
            <a:off x="1933716" y="3099175"/>
            <a:ext cx="859531" cy="707886"/>
          </a:xfrm>
          <a:prstGeom prst="rect">
            <a:avLst/>
          </a:prstGeom>
          <a:noFill/>
        </p:spPr>
        <p:txBody>
          <a:bodyPr wrap="none" rtlCol="0">
            <a:spAutoFit/>
          </a:bodyPr>
          <a:lstStyle/>
          <a:p>
            <a:pPr fontAlgn="base">
              <a:spcBef>
                <a:spcPct val="0"/>
              </a:spcBef>
              <a:spcAft>
                <a:spcPct val="0"/>
              </a:spcAft>
            </a:pPr>
            <a:r>
              <a:rPr lang="en-US" sz="1000" b="1" dirty="0">
                <a:solidFill>
                  <a:srgbClr val="000000"/>
                </a:solidFill>
                <a:latin typeface="Calibri" panose="020F0502020204030204" pitchFamily="34" charset="0"/>
                <a:cs typeface="Calibri" panose="020F0502020204030204" pitchFamily="34" charset="0"/>
              </a:rPr>
              <a:t>Figure 1.</a:t>
            </a:r>
          </a:p>
          <a:p>
            <a:pPr fontAlgn="base">
              <a:spcBef>
                <a:spcPct val="0"/>
              </a:spcBef>
              <a:spcAft>
                <a:spcPct val="0"/>
              </a:spcAft>
            </a:pPr>
            <a:r>
              <a:rPr lang="en-US" sz="1000" b="1" dirty="0">
                <a:solidFill>
                  <a:srgbClr val="000000"/>
                </a:solidFill>
                <a:latin typeface="Calibri" panose="020F0502020204030204" pitchFamily="34" charset="0"/>
                <a:cs typeface="Calibri" panose="020F0502020204030204" pitchFamily="34" charset="0"/>
              </a:rPr>
              <a:t>MODIS VCF</a:t>
            </a:r>
          </a:p>
          <a:p>
            <a:pPr fontAlgn="base">
              <a:spcBef>
                <a:spcPct val="0"/>
              </a:spcBef>
              <a:spcAft>
                <a:spcPct val="0"/>
              </a:spcAft>
            </a:pPr>
            <a:r>
              <a:rPr lang="en-US" sz="1000" b="1" dirty="0">
                <a:solidFill>
                  <a:srgbClr val="000000"/>
                </a:solidFill>
                <a:latin typeface="Calibri" panose="020F0502020204030204" pitchFamily="34" charset="0"/>
                <a:cs typeface="Calibri" panose="020F0502020204030204" pitchFamily="34" charset="0"/>
              </a:rPr>
              <a:t>Percent Tree</a:t>
            </a:r>
          </a:p>
          <a:p>
            <a:pPr fontAlgn="base">
              <a:spcBef>
                <a:spcPct val="0"/>
              </a:spcBef>
              <a:spcAft>
                <a:spcPct val="0"/>
              </a:spcAft>
            </a:pPr>
            <a:r>
              <a:rPr lang="en-US" sz="1000" b="1" dirty="0">
                <a:solidFill>
                  <a:srgbClr val="000000"/>
                </a:solidFill>
                <a:latin typeface="Calibri" panose="020F0502020204030204" pitchFamily="34" charset="0"/>
                <a:cs typeface="Calibri" panose="020F0502020204030204" pitchFamily="34" charset="0"/>
              </a:rPr>
              <a:t>Cover</a:t>
            </a:r>
          </a:p>
        </p:txBody>
      </p:sp>
      <p:pic>
        <p:nvPicPr>
          <p:cNvPr id="8" name="Picture 7"/>
          <p:cNvPicPr>
            <a:picLocks noChangeAspect="1"/>
          </p:cNvPicPr>
          <p:nvPr/>
        </p:nvPicPr>
        <p:blipFill>
          <a:blip r:embed="rId6"/>
          <a:stretch>
            <a:fillRect/>
          </a:stretch>
        </p:blipFill>
        <p:spPr>
          <a:xfrm>
            <a:off x="3050352" y="3412630"/>
            <a:ext cx="1521649" cy="244971"/>
          </a:xfrm>
          <a:prstGeom prst="rect">
            <a:avLst/>
          </a:prstGeom>
        </p:spPr>
      </p:pic>
      <p:pic>
        <p:nvPicPr>
          <p:cNvPr id="14" name="Picture 13"/>
          <p:cNvPicPr>
            <a:picLocks noChangeAspect="1"/>
          </p:cNvPicPr>
          <p:nvPr/>
        </p:nvPicPr>
        <p:blipFill>
          <a:blip r:embed="rId7"/>
          <a:stretch>
            <a:fillRect/>
          </a:stretch>
        </p:blipFill>
        <p:spPr>
          <a:xfrm>
            <a:off x="2891028" y="4026546"/>
            <a:ext cx="3509772" cy="2462213"/>
          </a:xfrm>
          <a:prstGeom prst="rect">
            <a:avLst/>
          </a:prstGeom>
          <a:ln w="19050">
            <a:solidFill>
              <a:schemeClr val="tx1"/>
            </a:solidFill>
          </a:ln>
        </p:spPr>
      </p:pic>
      <p:sp>
        <p:nvSpPr>
          <p:cNvPr id="11" name="TextBox 10"/>
          <p:cNvSpPr txBox="1"/>
          <p:nvPr/>
        </p:nvSpPr>
        <p:spPr>
          <a:xfrm>
            <a:off x="1933715" y="5410201"/>
            <a:ext cx="1116636" cy="1015663"/>
          </a:xfrm>
          <a:prstGeom prst="rect">
            <a:avLst/>
          </a:prstGeom>
          <a:noFill/>
        </p:spPr>
        <p:txBody>
          <a:bodyPr wrap="square" rtlCol="0">
            <a:spAutoFit/>
          </a:bodyPr>
          <a:lstStyle/>
          <a:p>
            <a:pPr fontAlgn="base">
              <a:spcBef>
                <a:spcPct val="0"/>
              </a:spcBef>
              <a:spcAft>
                <a:spcPct val="0"/>
              </a:spcAft>
            </a:pPr>
            <a:r>
              <a:rPr lang="en-US" sz="1000" b="1" dirty="0">
                <a:solidFill>
                  <a:srgbClr val="000000"/>
                </a:solidFill>
                <a:latin typeface="Calibri" panose="020F0502020204030204" pitchFamily="34" charset="0"/>
                <a:cs typeface="Calibri" panose="020F0502020204030204" pitchFamily="34" charset="0"/>
              </a:rPr>
              <a:t>Figure 2.</a:t>
            </a:r>
          </a:p>
          <a:p>
            <a:pPr fontAlgn="base">
              <a:spcBef>
                <a:spcPct val="0"/>
              </a:spcBef>
              <a:spcAft>
                <a:spcPct val="0"/>
              </a:spcAft>
            </a:pPr>
            <a:r>
              <a:rPr lang="en-US" sz="1000" b="1" dirty="0">
                <a:solidFill>
                  <a:srgbClr val="000000"/>
                </a:solidFill>
                <a:latin typeface="Calibri" panose="020F0502020204030204" pitchFamily="34" charset="0"/>
                <a:cs typeface="Calibri" panose="020F0502020204030204" pitchFamily="34" charset="0"/>
              </a:rPr>
              <a:t>Growing</a:t>
            </a:r>
          </a:p>
          <a:p>
            <a:pPr fontAlgn="base">
              <a:spcBef>
                <a:spcPct val="0"/>
              </a:spcBef>
              <a:spcAft>
                <a:spcPct val="0"/>
              </a:spcAft>
            </a:pPr>
            <a:r>
              <a:rPr lang="en-US" sz="1000" b="1" dirty="0">
                <a:solidFill>
                  <a:srgbClr val="000000"/>
                </a:solidFill>
                <a:latin typeface="Calibri" panose="020F0502020204030204" pitchFamily="34" charset="0"/>
                <a:cs typeface="Calibri" panose="020F0502020204030204" pitchFamily="34" charset="0"/>
              </a:rPr>
              <a:t>number of</a:t>
            </a:r>
          </a:p>
          <a:p>
            <a:pPr fontAlgn="base">
              <a:spcBef>
                <a:spcPct val="0"/>
              </a:spcBef>
              <a:spcAft>
                <a:spcPct val="0"/>
              </a:spcAft>
            </a:pPr>
            <a:r>
              <a:rPr lang="en-US" sz="1000" b="1" dirty="0">
                <a:solidFill>
                  <a:srgbClr val="000000"/>
                </a:solidFill>
                <a:latin typeface="Calibri" panose="020F0502020204030204" pitchFamily="34" charset="0"/>
                <a:cs typeface="Calibri" panose="020F0502020204030204" pitchFamily="34" charset="0"/>
              </a:rPr>
              <a:t>user citations</a:t>
            </a:r>
          </a:p>
          <a:p>
            <a:pPr fontAlgn="base">
              <a:spcBef>
                <a:spcPct val="0"/>
              </a:spcBef>
              <a:spcAft>
                <a:spcPct val="0"/>
              </a:spcAft>
            </a:pPr>
            <a:r>
              <a:rPr lang="en-US" sz="1000" b="1" dirty="0">
                <a:solidFill>
                  <a:srgbClr val="000000"/>
                </a:solidFill>
                <a:latin typeface="Calibri" panose="020F0502020204030204" pitchFamily="34" charset="0"/>
                <a:cs typeface="Calibri" panose="020F0502020204030204" pitchFamily="34" charset="0"/>
              </a:rPr>
              <a:t>referencing</a:t>
            </a:r>
          </a:p>
          <a:p>
            <a:pPr fontAlgn="base">
              <a:spcBef>
                <a:spcPct val="0"/>
              </a:spcBef>
              <a:spcAft>
                <a:spcPct val="0"/>
              </a:spcAft>
            </a:pPr>
            <a:r>
              <a:rPr lang="en-US" sz="1000" b="1" dirty="0">
                <a:solidFill>
                  <a:srgbClr val="000000"/>
                </a:solidFill>
                <a:latin typeface="Calibri" panose="020F0502020204030204" pitchFamily="34" charset="0"/>
                <a:cs typeface="Calibri" panose="020F0502020204030204" pitchFamily="34" charset="0"/>
              </a:rPr>
              <a:t>MODIS VCF.</a:t>
            </a:r>
          </a:p>
        </p:txBody>
      </p:sp>
      <p:sp>
        <p:nvSpPr>
          <p:cNvPr id="2" name="Rectangle 1">
            <a:extLst>
              <a:ext uri="{FF2B5EF4-FFF2-40B4-BE49-F238E27FC236}">
                <a16:creationId xmlns:a16="http://schemas.microsoft.com/office/drawing/2014/main" id="{198B6661-A123-FF45-A125-6B49BD84A21D}"/>
              </a:ext>
            </a:extLst>
          </p:cNvPr>
          <p:cNvSpPr/>
          <p:nvPr/>
        </p:nvSpPr>
        <p:spPr>
          <a:xfrm>
            <a:off x="2795604" y="3722020"/>
            <a:ext cx="7078815" cy="400110"/>
          </a:xfrm>
          <a:prstGeom prst="rect">
            <a:avLst/>
          </a:prstGeom>
        </p:spPr>
        <p:txBody>
          <a:bodyPr wrap="square">
            <a:spAutoFit/>
          </a:bodyPr>
          <a:lstStyle/>
          <a:p>
            <a:pPr fontAlgn="t">
              <a:spcBef>
                <a:spcPct val="0"/>
              </a:spcBef>
              <a:spcAft>
                <a:spcPct val="0"/>
              </a:spcAft>
              <a:defRPr/>
            </a:pPr>
            <a:r>
              <a:rPr lang="en-US" sz="1000" b="1" i="1" dirty="0">
                <a:solidFill>
                  <a:srgbClr val="000000"/>
                </a:solidFill>
                <a:latin typeface="Calibri" panose="020F0502020204030204" pitchFamily="34" charset="0"/>
                <a:cs typeface="Calibri" panose="020F0502020204030204" pitchFamily="34" charset="0"/>
              </a:rPr>
              <a:t>Figure 1: </a:t>
            </a:r>
            <a:r>
              <a:rPr lang="en-US" sz="1000" dirty="0">
                <a:solidFill>
                  <a:srgbClr val="000000"/>
                </a:solidFill>
                <a:latin typeface="Calibri" panose="020F0502020204030204" pitchFamily="34" charset="0"/>
                <a:cs typeface="Calibri" panose="020F0502020204030204" pitchFamily="34" charset="0"/>
              </a:rPr>
              <a:t>MODIS VCF Percent Tree Cover layer (MOD44B, Collection 6.0) for 2016 at 250m resolution.</a:t>
            </a:r>
          </a:p>
          <a:p>
            <a:pPr fontAlgn="t">
              <a:spcBef>
                <a:spcPct val="0"/>
              </a:spcBef>
              <a:spcAft>
                <a:spcPct val="0"/>
              </a:spcAft>
              <a:defRPr/>
            </a:pPr>
            <a:endParaRPr lang="en-US" sz="1000" dirty="0">
              <a:solidFill>
                <a:srgbClr val="000000"/>
              </a:solidFill>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EB102DBC-8EA1-F74B-95C5-8DAAE7AE9A99}"/>
              </a:ext>
            </a:extLst>
          </p:cNvPr>
          <p:cNvSpPr txBox="1"/>
          <p:nvPr/>
        </p:nvSpPr>
        <p:spPr>
          <a:xfrm>
            <a:off x="1933716" y="6589337"/>
            <a:ext cx="8048485" cy="246221"/>
          </a:xfrm>
          <a:prstGeom prst="rect">
            <a:avLst/>
          </a:prstGeom>
          <a:noFill/>
        </p:spPr>
        <p:txBody>
          <a:bodyPr wrap="square" rtlCol="0">
            <a:spAutoFit/>
          </a:bodyPr>
          <a:lstStyle/>
          <a:p>
            <a:pPr fontAlgn="base">
              <a:spcBef>
                <a:spcPct val="0"/>
              </a:spcBef>
              <a:spcAft>
                <a:spcPct val="0"/>
              </a:spcAft>
            </a:pPr>
            <a:r>
              <a:rPr lang="en-US" sz="1000" b="1" i="1" dirty="0">
                <a:solidFill>
                  <a:srgbClr val="000000"/>
                </a:solidFill>
                <a:latin typeface="Calibri" panose="020F0502020204030204" pitchFamily="34" charset="0"/>
                <a:cs typeface="Calibri" panose="020F0502020204030204" pitchFamily="34" charset="0"/>
              </a:rPr>
              <a:t>Figure 2: </a:t>
            </a:r>
            <a:r>
              <a:rPr lang="en-US" sz="1000" dirty="0">
                <a:solidFill>
                  <a:srgbClr val="000000"/>
                </a:solidFill>
                <a:latin typeface="Calibri" panose="020F0502020204030204" pitchFamily="34" charset="0"/>
                <a:cs typeface="Calibri" panose="020F0502020204030204" pitchFamily="34" charset="0"/>
              </a:rPr>
              <a:t>Google Scholar citations w. the phrase “MODIS Vegetation Continuous Fields” / “MODIS VCF.” 2140 total citations since 2000 and the present.  </a:t>
            </a:r>
          </a:p>
        </p:txBody>
      </p:sp>
    </p:spTree>
    <p:extLst>
      <p:ext uri="{BB962C8B-B14F-4D97-AF65-F5344CB8AC3E}">
        <p14:creationId xmlns:p14="http://schemas.microsoft.com/office/powerpoint/2010/main" val="390678603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1324709" y="76200"/>
            <a:ext cx="8991599" cy="6694012"/>
          </a:xfrm>
          <a:prstGeom prst="rect">
            <a:avLst/>
          </a:prstGeom>
          <a:noFill/>
          <a:ln w="9525">
            <a:noFill/>
            <a:miter lim="800000"/>
            <a:headEnd/>
            <a:tailEnd/>
          </a:ln>
        </p:spPr>
        <p:txBody>
          <a:bodyPr wrap="square">
            <a:spAutoFit/>
          </a:bodyPr>
          <a:lstStyle/>
          <a:p>
            <a:pPr fontAlgn="t">
              <a:spcBef>
                <a:spcPct val="0"/>
              </a:spcBef>
              <a:spcAft>
                <a:spcPct val="0"/>
              </a:spcAft>
              <a:defRPr/>
            </a:pPr>
            <a:r>
              <a:rPr lang="en-US" dirty="0">
                <a:solidFill>
                  <a:srgbClr val="000000"/>
                </a:solidFill>
                <a:latin typeface="Calibri" panose="020F0502020204030204" pitchFamily="34" charset="0"/>
                <a:cs typeface="Calibri" panose="020F0502020204030204" pitchFamily="34" charset="0"/>
              </a:rPr>
              <a:t>	Name: Charlene DiMiceli, Geographical Sciences, University of Maryland </a:t>
            </a:r>
            <a:br>
              <a:rPr lang="en-US" dirty="0">
                <a:solidFill>
                  <a:srgbClr val="000000"/>
                </a:solidFill>
                <a:latin typeface="Calibri" panose="020F0502020204030204" pitchFamily="34" charset="0"/>
                <a:cs typeface="Calibri" panose="020F0502020204030204" pitchFamily="34" charset="0"/>
              </a:rPr>
            </a:br>
            <a:r>
              <a:rPr lang="en-US" dirty="0">
                <a:solidFill>
                  <a:srgbClr val="000000"/>
                </a:solidFill>
                <a:latin typeface="Calibri" panose="020F0502020204030204" pitchFamily="34" charset="0"/>
                <a:cs typeface="Calibri" panose="020F0502020204030204" pitchFamily="34" charset="0"/>
              </a:rPr>
              <a:t>	E-mail: </a:t>
            </a:r>
            <a:r>
              <a:rPr lang="en-US" dirty="0">
                <a:solidFill>
                  <a:srgbClr val="000000"/>
                </a:solidFill>
                <a:latin typeface="Calibri" panose="020F0502020204030204" pitchFamily="34" charset="0"/>
                <a:cs typeface="Calibri" panose="020F0502020204030204" pitchFamily="34" charset="0"/>
                <a:hlinkClick r:id="rId3"/>
              </a:rPr>
              <a:t>cdimicel@umd.edu</a:t>
            </a:r>
            <a:r>
              <a:rPr lang="en-US" dirty="0">
                <a:solidFill>
                  <a:srgbClr val="000000"/>
                </a:solidFill>
                <a:latin typeface="Calibri" panose="020F0502020204030204" pitchFamily="34" charset="0"/>
                <a:cs typeface="Calibri" panose="020F0502020204030204" pitchFamily="34" charset="0"/>
              </a:rPr>
              <a:t> Phone: 301-780-3967</a:t>
            </a:r>
            <a:br>
              <a:rPr lang="en-US" dirty="0">
                <a:solidFill>
                  <a:srgbClr val="000000"/>
                </a:solidFill>
                <a:latin typeface="Calibri" panose="020F0502020204030204" pitchFamily="34" charset="0"/>
                <a:cs typeface="Calibri" panose="020F0502020204030204" pitchFamily="34" charset="0"/>
              </a:rPr>
            </a:br>
            <a:endParaRPr lang="en-US" sz="1400" b="1" dirty="0">
              <a:solidFill>
                <a:srgbClr val="000000"/>
              </a:solidFill>
              <a:latin typeface="Calibri" panose="020F0502020204030204" pitchFamily="34" charset="0"/>
              <a:cs typeface="Calibri" panose="020F0502020204030204" pitchFamily="34" charset="0"/>
            </a:endParaRPr>
          </a:p>
          <a:p>
            <a:pPr fontAlgn="t">
              <a:spcBef>
                <a:spcPct val="0"/>
              </a:spcBef>
              <a:spcAft>
                <a:spcPct val="0"/>
              </a:spcAft>
              <a:defRPr/>
            </a:pPr>
            <a:endParaRPr lang="en-US" sz="1000" b="1" dirty="0">
              <a:solidFill>
                <a:srgbClr val="000000"/>
              </a:solidFill>
              <a:latin typeface="Calibri" panose="020F0502020204030204" pitchFamily="34" charset="0"/>
              <a:cs typeface="Calibri" panose="020F0502020204030204" pitchFamily="34" charset="0"/>
            </a:endParaRPr>
          </a:p>
          <a:p>
            <a:pPr fontAlgn="t">
              <a:spcBef>
                <a:spcPct val="0"/>
              </a:spcBef>
              <a:spcAft>
                <a:spcPct val="0"/>
              </a:spcAft>
              <a:defRPr/>
            </a:pPr>
            <a:r>
              <a:rPr lang="en-US" sz="1600" b="1" dirty="0">
                <a:solidFill>
                  <a:srgbClr val="007333"/>
                </a:solidFill>
                <a:latin typeface="Calibri" panose="020F0502020204030204" pitchFamily="34" charset="0"/>
                <a:cs typeface="Calibri" panose="020F0502020204030204" pitchFamily="34" charset="0"/>
              </a:rPr>
              <a:t>Scientific significance, societal relevance, and relationships to future missions: </a:t>
            </a:r>
            <a:r>
              <a:rPr lang="en-US" sz="1600" dirty="0">
                <a:solidFill>
                  <a:srgbClr val="007333"/>
                </a:solidFill>
                <a:latin typeface="Calibri" panose="020F0502020204030204" pitchFamily="34" charset="0"/>
                <a:cs typeface="Calibri" panose="020F0502020204030204" pitchFamily="34" charset="0"/>
              </a:rPr>
              <a:t>Vegetation fractional cover is one of the most widely used characterizations of the land surface; it provides fundamental data for monitoring deforestation, parameterizing climate and carbon models and researching climate change among many other applications.  MODIS VCF products are unique in providing not just fractional tree cover, but also non-tree vegetation and bare ground layers.  VCF products are a necessary input for the creation of Landsat-resolution tree cover products (Hansen et al. 2013).  VIIRS will eventually replace MODIS for the long term land data record. It is therefore, imperative to incorporate VCF products into the VIIRS product suite in order to continue to provide the user community with these crucial datasets. </a:t>
            </a:r>
            <a:endParaRPr lang="en-US" sz="1600" b="1" dirty="0">
              <a:solidFill>
                <a:srgbClr val="000000"/>
              </a:solidFill>
              <a:latin typeface="Calibri" panose="020F0502020204030204" pitchFamily="34" charset="0"/>
              <a:cs typeface="Calibri" panose="020F0502020204030204" pitchFamily="34" charset="0"/>
            </a:endParaRPr>
          </a:p>
          <a:p>
            <a:pPr fontAlgn="t">
              <a:spcBef>
                <a:spcPct val="0"/>
              </a:spcBef>
              <a:spcAft>
                <a:spcPct val="0"/>
              </a:spcAft>
              <a:defRPr/>
            </a:pPr>
            <a:endParaRPr lang="en-US" sz="1000" b="1" dirty="0">
              <a:solidFill>
                <a:srgbClr val="000000"/>
              </a:solidFill>
              <a:latin typeface="Calibri" panose="020F0502020204030204" pitchFamily="34" charset="0"/>
              <a:cs typeface="Calibri" panose="020F0502020204030204" pitchFamily="34" charset="0"/>
            </a:endParaRPr>
          </a:p>
          <a:p>
            <a:pPr fontAlgn="t">
              <a:spcBef>
                <a:spcPct val="0"/>
              </a:spcBef>
              <a:spcAft>
                <a:spcPct val="0"/>
              </a:spcAft>
              <a:defRPr/>
            </a:pPr>
            <a:endParaRPr lang="en-US" sz="1000" b="1" dirty="0">
              <a:solidFill>
                <a:srgbClr val="000000"/>
              </a:solidFill>
              <a:latin typeface="Calibri" panose="020F0502020204030204" pitchFamily="34" charset="0"/>
              <a:cs typeface="Calibri" panose="020F0502020204030204" pitchFamily="34" charset="0"/>
            </a:endParaRPr>
          </a:p>
          <a:p>
            <a:pPr fontAlgn="t">
              <a:spcBef>
                <a:spcPct val="0"/>
              </a:spcBef>
              <a:spcAft>
                <a:spcPct val="0"/>
              </a:spcAft>
              <a:defRPr/>
            </a:pPr>
            <a:r>
              <a:rPr lang="en-US" sz="1050" b="1" dirty="0">
                <a:solidFill>
                  <a:srgbClr val="000000"/>
                </a:solidFill>
                <a:latin typeface="Calibri" panose="020F0502020204030204" pitchFamily="34" charset="0"/>
                <a:cs typeface="Calibri" panose="020F0502020204030204" pitchFamily="34" charset="0"/>
              </a:rPr>
              <a:t>References:</a:t>
            </a:r>
          </a:p>
          <a:p>
            <a:pPr marL="228600" indent="-228600" fontAlgn="base">
              <a:lnSpc>
                <a:spcPct val="107000"/>
              </a:lnSpc>
              <a:spcAft>
                <a:spcPts val="300"/>
              </a:spcAft>
            </a:pPr>
            <a:r>
              <a:rPr lang="en-US" sz="1050" dirty="0">
                <a:solidFill>
                  <a:srgbClr val="000000"/>
                </a:solidFill>
                <a:latin typeface="Calibri" panose="020F0502020204030204" pitchFamily="34" charset="0"/>
                <a:ea typeface="Calibri" panose="020F0502020204030204" pitchFamily="34" charset="0"/>
                <a:cs typeface="Calibri" panose="020F0502020204030204" pitchFamily="34" charset="0"/>
              </a:rPr>
              <a:t>DeFries, R. S., J. R. G. Townshend, and M. C. Hansen. “Continuous Fields of Vegetation Characteristics at the Global Scale at 1-km Resolution.” Journal of Geophysical Research 104, no. D14 (1999): 16911–16923.</a:t>
            </a:r>
          </a:p>
          <a:p>
            <a:pPr marL="228600" indent="-228600" fontAlgn="base">
              <a:lnSpc>
                <a:spcPct val="107000"/>
              </a:lnSpc>
              <a:spcAft>
                <a:spcPts val="300"/>
              </a:spcAft>
            </a:pPr>
            <a:r>
              <a:rPr lang="en-US" sz="1050" dirty="0">
                <a:solidFill>
                  <a:srgbClr val="000000"/>
                </a:solidFill>
                <a:latin typeface="Calibri" panose="020F0502020204030204" pitchFamily="34" charset="0"/>
                <a:ea typeface="Calibri" panose="020F0502020204030204" pitchFamily="34" charset="0"/>
                <a:cs typeface="Calibri" panose="020F0502020204030204" pitchFamily="34" charset="0"/>
              </a:rPr>
              <a:t>DeFries, R. S., and Jonathan Cheung-Wai Chan. "Multiple criteria for evaluating machine learning algorithms for land cover classification from satellite data." Remote Sensing of Environment 74, no. 3 (2000): 503-515.</a:t>
            </a:r>
          </a:p>
          <a:p>
            <a:pPr marL="228600" indent="-228600" fontAlgn="base">
              <a:lnSpc>
                <a:spcPct val="107000"/>
              </a:lnSpc>
              <a:spcAft>
                <a:spcPts val="300"/>
              </a:spcAft>
            </a:pPr>
            <a:r>
              <a:rPr lang="en-US" sz="1050" dirty="0" err="1">
                <a:solidFill>
                  <a:srgbClr val="000000"/>
                </a:solidFill>
                <a:latin typeface="Calibri" panose="020F0502020204030204" pitchFamily="34" charset="0"/>
                <a:ea typeface="Calibri" panose="020F0502020204030204" pitchFamily="34" charset="0"/>
                <a:cs typeface="Calibri" panose="020F0502020204030204" pitchFamily="34" charset="0"/>
              </a:rPr>
              <a:t>Defries</a:t>
            </a:r>
            <a:r>
              <a:rPr lang="en-US" sz="1050" dirty="0">
                <a:solidFill>
                  <a:srgbClr val="000000"/>
                </a:solidFill>
                <a:latin typeface="Calibri" panose="020F0502020204030204" pitchFamily="34" charset="0"/>
                <a:ea typeface="Calibri" panose="020F0502020204030204" pitchFamily="34" charset="0"/>
                <a:cs typeface="Calibri" panose="020F0502020204030204" pitchFamily="34" charset="0"/>
              </a:rPr>
              <a:t>, R. S., M. C. Hansen, and J. R. G. Townshend. “Global Continuous Fields of Vegetation Characteristics: A Linear Mixture Model Applied to Multi-year 8 Km AVHRR Data.” International Journal of Remote Sensing 21, no. 6–7 (January 2000): 1389–1414.</a:t>
            </a:r>
          </a:p>
          <a:p>
            <a:pPr marL="228600" indent="-228600" fontAlgn="base">
              <a:lnSpc>
                <a:spcPct val="107000"/>
              </a:lnSpc>
              <a:spcAft>
                <a:spcPts val="300"/>
              </a:spcAft>
            </a:pPr>
            <a:r>
              <a:rPr lang="en-US" sz="1050" dirty="0">
                <a:solidFill>
                  <a:srgbClr val="000000"/>
                </a:solidFill>
                <a:latin typeface="Calibri" panose="020F0502020204030204" pitchFamily="34" charset="0"/>
                <a:ea typeface="Calibri" panose="020F0502020204030204" pitchFamily="34" charset="0"/>
                <a:cs typeface="Calibri" panose="020F0502020204030204" pitchFamily="34" charset="0"/>
              </a:rPr>
              <a:t>Hansen, M.C, R.S DeFries, J.R.G Townshend, R </a:t>
            </a:r>
            <a:r>
              <a:rPr lang="en-US" sz="1050" dirty="0" err="1">
                <a:solidFill>
                  <a:srgbClr val="000000"/>
                </a:solidFill>
                <a:latin typeface="Calibri" panose="020F0502020204030204" pitchFamily="34" charset="0"/>
                <a:ea typeface="Calibri" panose="020F0502020204030204" pitchFamily="34" charset="0"/>
                <a:cs typeface="Calibri" panose="020F0502020204030204" pitchFamily="34" charset="0"/>
              </a:rPr>
              <a:t>Sohlberg</a:t>
            </a:r>
            <a:r>
              <a:rPr lang="en-US" sz="1050" dirty="0">
                <a:solidFill>
                  <a:srgbClr val="000000"/>
                </a:solidFill>
                <a:latin typeface="Calibri" panose="020F0502020204030204" pitchFamily="34" charset="0"/>
                <a:ea typeface="Calibri" panose="020F0502020204030204" pitchFamily="34" charset="0"/>
                <a:cs typeface="Calibri" panose="020F0502020204030204" pitchFamily="34" charset="0"/>
              </a:rPr>
              <a:t>, C DiMiceli, and M Carroll. “Towards an Operational MODIS Continuous Field of Percent Tree Cover Algorithm: Examples Using AVHRR and MODIS Data.” Remote Sensing of Environment 83, no. 1–2 (November 2002): 303–319.</a:t>
            </a:r>
          </a:p>
          <a:p>
            <a:pPr marL="228600" indent="-228600" fontAlgn="base">
              <a:lnSpc>
                <a:spcPct val="107000"/>
              </a:lnSpc>
              <a:spcAft>
                <a:spcPts val="300"/>
              </a:spcAft>
            </a:pPr>
            <a:r>
              <a:rPr lang="en-US" sz="1050" dirty="0">
                <a:solidFill>
                  <a:srgbClr val="000000"/>
                </a:solidFill>
                <a:latin typeface="Calibri" panose="020F0502020204030204" pitchFamily="34" charset="0"/>
                <a:ea typeface="Calibri" panose="020F0502020204030204" pitchFamily="34" charset="0"/>
                <a:cs typeface="Calibri" panose="020F0502020204030204" pitchFamily="34" charset="0"/>
              </a:rPr>
              <a:t>Hansen, M.C., R.S. DeFries, J.R.G. Townshend, M. Carroll, C. DiMiceli, and R.A. </a:t>
            </a:r>
            <a:r>
              <a:rPr lang="en-US" sz="1050" dirty="0" err="1">
                <a:solidFill>
                  <a:srgbClr val="000000"/>
                </a:solidFill>
                <a:latin typeface="Calibri" panose="020F0502020204030204" pitchFamily="34" charset="0"/>
                <a:ea typeface="Calibri" panose="020F0502020204030204" pitchFamily="34" charset="0"/>
                <a:cs typeface="Calibri" panose="020F0502020204030204" pitchFamily="34" charset="0"/>
              </a:rPr>
              <a:t>Sohlberg</a:t>
            </a:r>
            <a:r>
              <a:rPr lang="en-US" sz="1050" dirty="0">
                <a:solidFill>
                  <a:srgbClr val="000000"/>
                </a:solidFill>
                <a:latin typeface="Calibri" panose="020F0502020204030204" pitchFamily="34" charset="0"/>
                <a:ea typeface="Calibri" panose="020F0502020204030204" pitchFamily="34" charset="0"/>
                <a:cs typeface="Calibri" panose="020F0502020204030204" pitchFamily="34" charset="0"/>
              </a:rPr>
              <a:t>. “Development of 500 Meter Vegetation Continuous Field Maps Using MODIS Data.” 1:264–266. IEEE, </a:t>
            </a:r>
            <a:r>
              <a:rPr lang="en-US" sz="1050" dirty="0" err="1">
                <a:solidFill>
                  <a:srgbClr val="000000"/>
                </a:solidFill>
                <a:latin typeface="Calibri" panose="020F0502020204030204" pitchFamily="34" charset="0"/>
                <a:ea typeface="Calibri" panose="020F0502020204030204" pitchFamily="34" charset="0"/>
                <a:cs typeface="Calibri" panose="020F0502020204030204" pitchFamily="34" charset="0"/>
              </a:rPr>
              <a:t>n.d.</a:t>
            </a:r>
            <a:r>
              <a:rPr lang="en-US" sz="1050" dirty="0">
                <a:solidFill>
                  <a:srgbClr val="000000"/>
                </a:solidFill>
                <a:latin typeface="Calibri" panose="020F0502020204030204" pitchFamily="34" charset="0"/>
                <a:ea typeface="Calibri" panose="020F0502020204030204" pitchFamily="34" charset="0"/>
                <a:cs typeface="Calibri" panose="020F0502020204030204" pitchFamily="34" charset="0"/>
              </a:rPr>
              <a:t> http://ieeexplore.ieee.org/lpdocs/epic03/wrapper.htm?arnumber=1293745.</a:t>
            </a:r>
          </a:p>
          <a:p>
            <a:pPr marL="228600" indent="-228600" fontAlgn="base">
              <a:lnSpc>
                <a:spcPct val="107000"/>
              </a:lnSpc>
              <a:spcAft>
                <a:spcPts val="300"/>
              </a:spcAft>
            </a:pPr>
            <a:r>
              <a:rPr lang="en-US" sz="1050" dirty="0">
                <a:solidFill>
                  <a:srgbClr val="000000"/>
                </a:solidFill>
                <a:latin typeface="Calibri" panose="020F0502020204030204" pitchFamily="34" charset="0"/>
                <a:ea typeface="Calibri" panose="020F0502020204030204" pitchFamily="34" charset="0"/>
                <a:cs typeface="Calibri" panose="020F0502020204030204" pitchFamily="34" charset="0"/>
              </a:rPr>
              <a:t>Hansen, Matthew C., DeFries, Ruth S., Townshend, John R. G., Carroll, Mark, DiMiceli, Charlene, and </a:t>
            </a:r>
            <a:r>
              <a:rPr lang="en-US" sz="1050" dirty="0" err="1">
                <a:solidFill>
                  <a:srgbClr val="000000"/>
                </a:solidFill>
                <a:latin typeface="Calibri" panose="020F0502020204030204" pitchFamily="34" charset="0"/>
                <a:ea typeface="Calibri" panose="020F0502020204030204" pitchFamily="34" charset="0"/>
                <a:cs typeface="Calibri" panose="020F0502020204030204" pitchFamily="34" charset="0"/>
              </a:rPr>
              <a:t>Sohlberg</a:t>
            </a:r>
            <a:r>
              <a:rPr lang="en-US" sz="1050" dirty="0">
                <a:solidFill>
                  <a:srgbClr val="000000"/>
                </a:solidFill>
                <a:latin typeface="Calibri" panose="020F0502020204030204" pitchFamily="34" charset="0"/>
                <a:ea typeface="Calibri" panose="020F0502020204030204" pitchFamily="34" charset="0"/>
                <a:cs typeface="Calibri" panose="020F0502020204030204" pitchFamily="34" charset="0"/>
              </a:rPr>
              <a:t>, Robert A. “Global Percent Tree Cover at a Spatial Resolution of 500 Meters: First Results of the MODIS Vegetation Continuous Fields Algorithm.” Earth Interactions 7, no. 10 (October 2003): 1–15.</a:t>
            </a:r>
          </a:p>
          <a:p>
            <a:pPr marL="228600" indent="-228600" fontAlgn="base">
              <a:lnSpc>
                <a:spcPct val="107000"/>
              </a:lnSpc>
              <a:spcAft>
                <a:spcPts val="300"/>
              </a:spcAft>
            </a:pPr>
            <a:r>
              <a:rPr lang="en-US" sz="1050" dirty="0">
                <a:solidFill>
                  <a:srgbClr val="000000"/>
                </a:solidFill>
                <a:latin typeface="Calibri" panose="020F0502020204030204" pitchFamily="34" charset="0"/>
                <a:ea typeface="Calibri" panose="020F0502020204030204" pitchFamily="34" charset="0"/>
                <a:cs typeface="Calibri" panose="020F0502020204030204" pitchFamily="34" charset="0"/>
              </a:rPr>
              <a:t>Hansen, Matthew C., and Ruth S. DeFries. “Detecting Long-term Global Forest Change Using Continuous Fields of Tree-Cover Maps from 8-km Advanced Very High Resolution Radiometer (AVHRR) Data for the Years 1982-99” Ecosystems 7, no. 7 (July 9, 2004): 695–716.</a:t>
            </a:r>
          </a:p>
          <a:p>
            <a:pPr marL="228600" indent="-228600" fontAlgn="base">
              <a:lnSpc>
                <a:spcPct val="107000"/>
              </a:lnSpc>
              <a:spcAft>
                <a:spcPts val="300"/>
              </a:spcAft>
            </a:pPr>
            <a:r>
              <a:rPr lang="en-US" sz="1050" dirty="0">
                <a:solidFill>
                  <a:srgbClr val="000000"/>
                </a:solidFill>
                <a:latin typeface="Calibri" panose="020F0502020204030204" pitchFamily="34" charset="0"/>
                <a:ea typeface="Calibri" panose="020F0502020204030204" pitchFamily="34" charset="0"/>
                <a:cs typeface="Calibri" panose="020F0502020204030204" pitchFamily="34" charset="0"/>
              </a:rPr>
              <a:t>Hansen, Matthew C., Peter V. </a:t>
            </a:r>
            <a:r>
              <a:rPr lang="en-US" sz="1050" dirty="0" err="1">
                <a:solidFill>
                  <a:srgbClr val="000000"/>
                </a:solidFill>
                <a:latin typeface="Calibri" panose="020F0502020204030204" pitchFamily="34" charset="0"/>
                <a:ea typeface="Calibri" panose="020F0502020204030204" pitchFamily="34" charset="0"/>
                <a:cs typeface="Calibri" panose="020F0502020204030204" pitchFamily="34" charset="0"/>
              </a:rPr>
              <a:t>Potapov</a:t>
            </a:r>
            <a:r>
              <a:rPr lang="en-US" sz="1050" dirty="0">
                <a:solidFill>
                  <a:srgbClr val="000000"/>
                </a:solidFill>
                <a:latin typeface="Calibri" panose="020F0502020204030204" pitchFamily="34" charset="0"/>
                <a:ea typeface="Calibri" panose="020F0502020204030204" pitchFamily="34" charset="0"/>
                <a:cs typeface="Calibri" panose="020F0502020204030204" pitchFamily="34" charset="0"/>
              </a:rPr>
              <a:t>, Rebecca Moore, Matt </a:t>
            </a:r>
            <a:r>
              <a:rPr lang="en-US" sz="1050" dirty="0" err="1">
                <a:solidFill>
                  <a:srgbClr val="000000"/>
                </a:solidFill>
                <a:latin typeface="Calibri" panose="020F0502020204030204" pitchFamily="34" charset="0"/>
                <a:ea typeface="Calibri" panose="020F0502020204030204" pitchFamily="34" charset="0"/>
                <a:cs typeface="Calibri" panose="020F0502020204030204" pitchFamily="34" charset="0"/>
              </a:rPr>
              <a:t>Hancher</a:t>
            </a:r>
            <a:r>
              <a:rPr lang="en-US" sz="1050" dirty="0">
                <a:solidFill>
                  <a:srgbClr val="000000"/>
                </a:solidFill>
                <a:latin typeface="Calibri" panose="020F0502020204030204" pitchFamily="34" charset="0"/>
                <a:ea typeface="Calibri" panose="020F0502020204030204" pitchFamily="34" charset="0"/>
                <a:cs typeface="Calibri" panose="020F0502020204030204" pitchFamily="34" charset="0"/>
              </a:rPr>
              <a:t>, S. A. </a:t>
            </a:r>
            <a:r>
              <a:rPr lang="en-US" sz="1050" dirty="0" err="1">
                <a:solidFill>
                  <a:srgbClr val="000000"/>
                </a:solidFill>
                <a:latin typeface="Calibri" panose="020F0502020204030204" pitchFamily="34" charset="0"/>
                <a:ea typeface="Calibri" panose="020F0502020204030204" pitchFamily="34" charset="0"/>
                <a:cs typeface="Calibri" panose="020F0502020204030204" pitchFamily="34" charset="0"/>
              </a:rPr>
              <a:t>Turubanova</a:t>
            </a:r>
            <a:r>
              <a:rPr lang="en-US" sz="1050" dirty="0">
                <a:solidFill>
                  <a:srgbClr val="000000"/>
                </a:solidFill>
                <a:latin typeface="Calibri" panose="020F0502020204030204" pitchFamily="34" charset="0"/>
                <a:ea typeface="Calibri" panose="020F0502020204030204" pitchFamily="34" charset="0"/>
                <a:cs typeface="Calibri" panose="020F0502020204030204" pitchFamily="34" charset="0"/>
              </a:rPr>
              <a:t>, Alexandra </a:t>
            </a:r>
            <a:r>
              <a:rPr lang="en-US" sz="1050" dirty="0" err="1">
                <a:solidFill>
                  <a:srgbClr val="000000"/>
                </a:solidFill>
                <a:latin typeface="Calibri" panose="020F0502020204030204" pitchFamily="34" charset="0"/>
                <a:ea typeface="Calibri" panose="020F0502020204030204" pitchFamily="34" charset="0"/>
                <a:cs typeface="Calibri" panose="020F0502020204030204" pitchFamily="34" charset="0"/>
              </a:rPr>
              <a:t>Tyukavina</a:t>
            </a:r>
            <a:r>
              <a:rPr lang="en-US" sz="1050" dirty="0">
                <a:solidFill>
                  <a:srgbClr val="000000"/>
                </a:solidFill>
                <a:latin typeface="Calibri" panose="020F0502020204030204" pitchFamily="34" charset="0"/>
                <a:ea typeface="Calibri" panose="020F0502020204030204" pitchFamily="34" charset="0"/>
                <a:cs typeface="Calibri" panose="020F0502020204030204" pitchFamily="34" charset="0"/>
              </a:rPr>
              <a:t>, David </a:t>
            </a:r>
            <a:r>
              <a:rPr lang="en-US" sz="1050" dirty="0" err="1">
                <a:solidFill>
                  <a:srgbClr val="000000"/>
                </a:solidFill>
                <a:latin typeface="Calibri" panose="020F0502020204030204" pitchFamily="34" charset="0"/>
                <a:ea typeface="Calibri" panose="020F0502020204030204" pitchFamily="34" charset="0"/>
                <a:cs typeface="Calibri" panose="020F0502020204030204" pitchFamily="34" charset="0"/>
              </a:rPr>
              <a:t>Thau</a:t>
            </a:r>
            <a:r>
              <a:rPr lang="en-US" sz="1050" dirty="0">
                <a:solidFill>
                  <a:srgbClr val="000000"/>
                </a:solidFill>
                <a:latin typeface="Calibri" panose="020F0502020204030204" pitchFamily="34" charset="0"/>
                <a:ea typeface="Calibri" panose="020F0502020204030204" pitchFamily="34" charset="0"/>
                <a:cs typeface="Calibri" panose="020F0502020204030204" pitchFamily="34" charset="0"/>
              </a:rPr>
              <a:t> et al. "High-resolution global maps of 21st-century forest cover change." science 342, no. 6160 (2013): 850-853.</a:t>
            </a:r>
          </a:p>
        </p:txBody>
      </p:sp>
      <p:pic>
        <p:nvPicPr>
          <p:cNvPr id="6" name="Picture 5">
            <a:extLst>
              <a:ext uri="{FF2B5EF4-FFF2-40B4-BE49-F238E27FC236}">
                <a16:creationId xmlns:a16="http://schemas.microsoft.com/office/drawing/2014/main" id="{6BA479C2-0D0B-7D4A-A4E6-7AE844B8C941}"/>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148863" y="76200"/>
            <a:ext cx="1074584" cy="914398"/>
          </a:xfrm>
          <a:prstGeom prst="rect">
            <a:avLst/>
          </a:prstGeom>
        </p:spPr>
      </p:pic>
      <p:pic>
        <p:nvPicPr>
          <p:cNvPr id="7" name="Picture 4" descr="https://brand.umd.edu/img/New_UMD_Globe.png">
            <a:extLst>
              <a:ext uri="{FF2B5EF4-FFF2-40B4-BE49-F238E27FC236}">
                <a16:creationId xmlns:a16="http://schemas.microsoft.com/office/drawing/2014/main" id="{64B4B217-3B61-DE43-9843-398CC722E4B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677401" y="52348"/>
            <a:ext cx="880341" cy="867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4795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3">
            <a:extLst>
              <a:ext uri="{FF2B5EF4-FFF2-40B4-BE49-F238E27FC236}">
                <a16:creationId xmlns:a16="http://schemas.microsoft.com/office/drawing/2014/main" id="{8F4C15FF-017B-ED4E-B6C5-28B6DF66C276}"/>
              </a:ext>
            </a:extLst>
          </p:cNvPr>
          <p:cNvSpPr>
            <a:spLocks noGrp="1" noChangeArrowheads="1"/>
          </p:cNvSpPr>
          <p:nvPr>
            <p:ph type="body" idx="1"/>
          </p:nvPr>
        </p:nvSpPr>
        <p:spPr>
          <a:xfrm>
            <a:off x="1524000" y="803031"/>
            <a:ext cx="9144000" cy="5867400"/>
          </a:xfrm>
        </p:spPr>
        <p:txBody>
          <a:bodyPr/>
          <a:lstStyle/>
          <a:p>
            <a:pPr marL="342900" lvl="1" indent="-342900">
              <a:buFontTx/>
              <a:buChar char="•"/>
              <a:defRPr/>
            </a:pPr>
            <a:r>
              <a:rPr lang="en-US" altLang="en-US" sz="1800" dirty="0">
                <a:latin typeface="Times" pitchFamily="2" charset="0"/>
                <a:ea typeface="ＭＳ Ｐゴシック" panose="020B0600070205080204" pitchFamily="34" charset="-128"/>
              </a:rPr>
              <a:t>Goal:  Earth System Data Records - </a:t>
            </a:r>
            <a:r>
              <a:rPr lang="en-US" altLang="en-US" sz="1800" dirty="0">
                <a:latin typeface="Times" pitchFamily="2" charset="0"/>
              </a:rPr>
              <a:t>Continuity (MODIS to VIIRS2038)</a:t>
            </a:r>
          </a:p>
          <a:p>
            <a:pPr marL="742950" lvl="2" indent="-342900">
              <a:defRPr/>
            </a:pPr>
            <a:r>
              <a:rPr lang="en-US" altLang="en-US" sz="1800" dirty="0">
                <a:latin typeface="Times" pitchFamily="2" charset="0"/>
                <a:ea typeface="ＭＳ Ｐゴシック" panose="020B0600070205080204" pitchFamily="34" charset="-128"/>
              </a:rPr>
              <a:t>Data product/algorithm identification, including gaps for each mission/sensor</a:t>
            </a:r>
          </a:p>
          <a:p>
            <a:pPr marL="742950" lvl="2" indent="-342900">
              <a:defRPr/>
            </a:pPr>
            <a:r>
              <a:rPr lang="en-US" altLang="en-US" sz="1800" dirty="0">
                <a:latin typeface="Times" pitchFamily="2" charset="0"/>
                <a:ea typeface="ＭＳ Ｐゴシック" panose="020B0600070205080204" pitchFamily="34" charset="-128"/>
              </a:rPr>
              <a:t>SIPS resources needed, tied to Category 1 and Category 2 data products</a:t>
            </a:r>
          </a:p>
          <a:p>
            <a:pPr marL="0" indent="-400050">
              <a:defRPr/>
            </a:pPr>
            <a:r>
              <a:rPr lang="en-US" altLang="en-US" sz="1800" dirty="0">
                <a:latin typeface="Times" pitchFamily="2" charset="0"/>
                <a:ea typeface="ＭＳ Ｐゴシック" panose="020B0600070205080204" pitchFamily="34" charset="-128"/>
              </a:rPr>
              <a:t>Continuity to JPSS – was in original solicitation and was tabled.  SIPS have processing 	funds for EOS data product continuity as per the last SIPS meeting, but question 	is to whether the PIs could work assessment of JPSS-1 data products with small 	investment…</a:t>
            </a:r>
          </a:p>
          <a:p>
            <a:pPr marL="0" indent="-400050">
              <a:defRPr/>
            </a:pPr>
            <a:r>
              <a:rPr lang="en-US" sz="1800" dirty="0">
                <a:latin typeface="Times" pitchFamily="2" charset="0"/>
              </a:rPr>
              <a:t>SIPS were not included but if they were recompeted, and there was the opportunity for 	the competing institutions/SIPS to come in with an expansion of capability to 	support, say, non-NASA satellite data processing, would this be helpful or useful 	or not welcome at 	all?</a:t>
            </a:r>
          </a:p>
          <a:p>
            <a:pPr marL="0" indent="-400050">
              <a:defRPr/>
            </a:pPr>
            <a:r>
              <a:rPr lang="en-US" altLang="en-US" sz="1800" dirty="0">
                <a:latin typeface="Times" pitchFamily="2" charset="0"/>
                <a:ea typeface="ＭＳ Ｐゴシック" panose="020B0600070205080204" pitchFamily="34" charset="-128"/>
              </a:rPr>
              <a:t>Reprocessing – “staged delivery”</a:t>
            </a:r>
            <a:endParaRPr lang="en-US" sz="1800" dirty="0">
              <a:latin typeface="Times" pitchFamily="2" charset="0"/>
            </a:endParaRPr>
          </a:p>
          <a:p>
            <a:pPr eaLnBrk="1" hangingPunct="1">
              <a:lnSpc>
                <a:spcPct val="80000"/>
              </a:lnSpc>
              <a:defRPr/>
            </a:pPr>
            <a:r>
              <a:rPr lang="en-US" sz="1800" dirty="0">
                <a:latin typeface="Times" pitchFamily="2" charset="0"/>
              </a:rPr>
              <a:t>ATBD process, old, new, evolution of ideas? </a:t>
            </a:r>
            <a:r>
              <a:rPr lang="en-US" altLang="en-US" sz="1800" dirty="0">
                <a:latin typeface="Times" pitchFamily="2" charset="0"/>
                <a:ea typeface="ＭＳ Ｐゴシック" panose="020B0600070205080204" pitchFamily="34" charset="-128"/>
              </a:rPr>
              <a:t>ATBD/Data Product Documentation and Reviews:  Documentation on web sites lacking for Sensor/Team/ATBDs/Data – new (and existing?) users (especially in the applied/operational world) need to find the details</a:t>
            </a:r>
            <a:endParaRPr lang="en-US" sz="1800" dirty="0">
              <a:latin typeface="Times" pitchFamily="2" charset="0"/>
            </a:endParaRPr>
          </a:p>
          <a:p>
            <a:pPr marL="0" indent="-400050">
              <a:defRPr/>
            </a:pPr>
            <a:r>
              <a:rPr lang="en-US" altLang="en-US" sz="1800" dirty="0">
                <a:latin typeface="Times" pitchFamily="2" charset="0"/>
                <a:ea typeface="ＭＳ Ｐゴシック" panose="020B0600070205080204" pitchFamily="34" charset="-128"/>
              </a:rPr>
              <a:t>Quantify instrument and measurement performance (e.g. calibration, stability)</a:t>
            </a:r>
          </a:p>
          <a:p>
            <a:pPr marL="1200150" lvl="3" indent="-342900">
              <a:defRPr/>
            </a:pPr>
            <a:r>
              <a:rPr lang="en-US" altLang="en-US" dirty="0">
                <a:latin typeface="Times" pitchFamily="2" charset="0"/>
                <a:ea typeface="ＭＳ Ｐゴシック" panose="020B0600070205080204" pitchFamily="34" charset="-128"/>
              </a:rPr>
              <a:t>MCST and VCST continuity</a:t>
            </a:r>
          </a:p>
          <a:p>
            <a:pPr marL="1200150" lvl="3" indent="-342900">
              <a:defRPr/>
            </a:pPr>
            <a:r>
              <a:rPr lang="en-US" altLang="en-US" dirty="0">
                <a:latin typeface="Times" pitchFamily="2" charset="0"/>
                <a:ea typeface="ＭＳ Ｐゴシック" panose="020B0600070205080204" pitchFamily="34" charset="-128"/>
              </a:rPr>
              <a:t>Need to be able to validate our space-based estimated Earth system properties</a:t>
            </a:r>
          </a:p>
          <a:p>
            <a:pPr marL="1200150" lvl="3" indent="-342900">
              <a:defRPr/>
            </a:pPr>
            <a:r>
              <a:rPr lang="en-US" altLang="en-US" dirty="0">
                <a:latin typeface="Times" pitchFamily="2" charset="0"/>
                <a:ea typeface="ＭＳ Ｐゴシック" panose="020B0600070205080204" pitchFamily="34" charset="-128"/>
              </a:rPr>
              <a:t>Acquired from multiple sensors / datasets - Aerosols, Clouds, Ocean Chemistry/Biology – PACE  (and land capabilities?) + EV’s and DS?</a:t>
            </a:r>
          </a:p>
        </p:txBody>
      </p:sp>
      <p:sp>
        <p:nvSpPr>
          <p:cNvPr id="88066" name="Rectangle 5">
            <a:extLst>
              <a:ext uri="{FF2B5EF4-FFF2-40B4-BE49-F238E27FC236}">
                <a16:creationId xmlns:a16="http://schemas.microsoft.com/office/drawing/2014/main" id="{CCE02519-87EC-DA43-B822-992F2AA3D55B}"/>
              </a:ext>
            </a:extLst>
          </p:cNvPr>
          <p:cNvSpPr>
            <a:spLocks noChangeArrowheads="1"/>
          </p:cNvSpPr>
          <p:nvPr/>
        </p:nvSpPr>
        <p:spPr bwMode="auto">
          <a:xfrm>
            <a:off x="2057400" y="152401"/>
            <a:ext cx="86106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b="1">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b="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ea typeface="ＭＳ Ｐゴシック" panose="020B0600070205080204" pitchFamily="34" charset="-128"/>
              </a:defRPr>
            </a:lvl9pPr>
          </a:lstStyle>
          <a:p>
            <a:pPr algn="ctr" fontAlgn="base">
              <a:spcBef>
                <a:spcPct val="0"/>
              </a:spcBef>
              <a:spcAft>
                <a:spcPct val="0"/>
              </a:spcAft>
              <a:buNone/>
            </a:pPr>
            <a:r>
              <a:rPr lang="en-US" altLang="en-US" sz="2200">
                <a:solidFill>
                  <a:srgbClr val="000090"/>
                </a:solidFill>
              </a:rPr>
              <a:t>Discussion for Week/Break Outs</a:t>
            </a:r>
          </a:p>
        </p:txBody>
      </p:sp>
    </p:spTree>
    <p:extLst>
      <p:ext uri="{BB962C8B-B14F-4D97-AF65-F5344CB8AC3E}">
        <p14:creationId xmlns:p14="http://schemas.microsoft.com/office/powerpoint/2010/main" val="407454171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3">
            <a:extLst>
              <a:ext uri="{FF2B5EF4-FFF2-40B4-BE49-F238E27FC236}">
                <a16:creationId xmlns:a16="http://schemas.microsoft.com/office/drawing/2014/main" id="{8F4C15FF-017B-ED4E-B6C5-28B6DF66C276}"/>
              </a:ext>
            </a:extLst>
          </p:cNvPr>
          <p:cNvSpPr>
            <a:spLocks noGrp="1" noChangeArrowheads="1"/>
          </p:cNvSpPr>
          <p:nvPr>
            <p:ph type="body" idx="1"/>
          </p:nvPr>
        </p:nvSpPr>
        <p:spPr>
          <a:xfrm>
            <a:off x="1524000" y="990600"/>
            <a:ext cx="9144000" cy="5867400"/>
          </a:xfrm>
        </p:spPr>
        <p:txBody>
          <a:bodyPr/>
          <a:lstStyle/>
          <a:p>
            <a:pPr marL="342900" lvl="1" indent="-342900">
              <a:buFontTx/>
              <a:buChar char="•"/>
              <a:defRPr/>
            </a:pPr>
            <a:r>
              <a:rPr lang="en-US" altLang="en-US" sz="1800" dirty="0">
                <a:latin typeface="Times" pitchFamily="2" charset="0"/>
                <a:ea typeface="ＭＳ Ｐゴシック" panose="020B0600070205080204" pitchFamily="34" charset="-128"/>
              </a:rPr>
              <a:t>Suomi NPP VIIRS – “assessments” of continuity data products (&amp; new)</a:t>
            </a:r>
          </a:p>
          <a:p>
            <a:pPr marL="342900" lvl="1" indent="-342900">
              <a:buFontTx/>
              <a:buChar char="•"/>
              <a:defRPr/>
            </a:pPr>
            <a:r>
              <a:rPr lang="en-US" altLang="en-US" sz="1800" dirty="0">
                <a:latin typeface="Times" pitchFamily="2" charset="0"/>
                <a:ea typeface="ＭＳ Ｐゴシック" panose="020B0600070205080204" pitchFamily="34" charset="-128"/>
              </a:rPr>
              <a:t>Are all VIIRS created equal (MODIS-T v. MODIS-A) if continuity to JPSS</a:t>
            </a:r>
          </a:p>
          <a:p>
            <a:pPr marL="342900" lvl="1" indent="-342900">
              <a:buFontTx/>
              <a:buChar char="•"/>
              <a:defRPr/>
            </a:pPr>
            <a:r>
              <a:rPr lang="en-US" altLang="en-US" sz="1800" dirty="0">
                <a:latin typeface="Times" pitchFamily="2" charset="0"/>
                <a:ea typeface="ＭＳ Ｐゴシック" panose="020B0600070205080204" pitchFamily="34" charset="-128"/>
              </a:rPr>
              <a:t>Does VIIRS have the capability to produce all MODIS/EOS continuity data products?</a:t>
            </a:r>
          </a:p>
          <a:p>
            <a:pPr marL="742950" lvl="2" indent="-342900">
              <a:defRPr/>
            </a:pPr>
            <a:r>
              <a:rPr lang="en-US" altLang="en-US" sz="1800" dirty="0">
                <a:latin typeface="Times" pitchFamily="2" charset="0"/>
                <a:ea typeface="ＭＳ Ｐゴシック" panose="020B0600070205080204" pitchFamily="34" charset="-128"/>
              </a:rPr>
              <a:t>If it does not, what is the solution?</a:t>
            </a:r>
          </a:p>
          <a:p>
            <a:pPr marL="742950" lvl="2" indent="-342900">
              <a:defRPr/>
            </a:pPr>
            <a:r>
              <a:rPr lang="en-US" altLang="en-US" sz="1800" dirty="0">
                <a:latin typeface="Times" pitchFamily="2" charset="0"/>
                <a:ea typeface="ＭＳ Ｐゴシック" panose="020B0600070205080204" pitchFamily="34" charset="-128"/>
              </a:rPr>
              <a:t>If it does, then great, but there may be challenges to producing a given product (no PI to maintain/improve, time needed for assessment and continuity, etc.)</a:t>
            </a:r>
          </a:p>
          <a:p>
            <a:pPr>
              <a:defRPr/>
            </a:pPr>
            <a:r>
              <a:rPr lang="en-US" altLang="en-US" sz="1800" dirty="0">
                <a:latin typeface="Times" pitchFamily="2" charset="0"/>
                <a:ea typeface="ＭＳ Ｐゴシック" panose="020B0600070205080204" pitchFamily="34" charset="-128"/>
              </a:rPr>
              <a:t>Uncertainties associated with data products (more to come…)</a:t>
            </a:r>
          </a:p>
          <a:p>
            <a:pPr>
              <a:defRPr/>
            </a:pPr>
            <a:r>
              <a:rPr lang="en-US" altLang="en-US" sz="1800" dirty="0">
                <a:latin typeface="Times" pitchFamily="2" charset="0"/>
                <a:ea typeface="ＭＳ Ｐゴシック" panose="020B0600070205080204" pitchFamily="34" charset="-128"/>
              </a:rPr>
              <a:t>NOAA Data products – different?  Better?  Worse?  Funding?</a:t>
            </a:r>
          </a:p>
          <a:p>
            <a:pPr>
              <a:defRPr/>
            </a:pPr>
            <a:r>
              <a:rPr lang="en-US" altLang="en-US" sz="1800" dirty="0">
                <a:solidFill>
                  <a:srgbClr val="000000"/>
                </a:solidFill>
                <a:latin typeface="Times" pitchFamily="2" charset="0"/>
                <a:ea typeface="ヒラギノ角ゴ Pro W3" panose="020B0300000000000000" pitchFamily="34" charset="-128"/>
              </a:rPr>
              <a:t>Orphaned algorithms and other activities that were not recommended/proposed:  </a:t>
            </a:r>
            <a:r>
              <a:rPr lang="en-US" altLang="en-US" sz="1800" dirty="0">
                <a:latin typeface="Times" pitchFamily="2" charset="0"/>
                <a:ea typeface="ヒラギノ角ゴ Pro W3" panose="020B0300000000000000" pitchFamily="34" charset="-128"/>
              </a:rPr>
              <a:t>Do we continue to produce these without an algorithm PI to manage?</a:t>
            </a:r>
          </a:p>
          <a:p>
            <a:pPr lvl="1">
              <a:defRPr/>
            </a:pPr>
            <a:r>
              <a:rPr lang="en-US" altLang="en-US" sz="1600" dirty="0">
                <a:latin typeface="Times" pitchFamily="2" charset="0"/>
                <a:ea typeface="ヒラギノ角ゴ Pro W3" panose="020B0300000000000000" pitchFamily="34" charset="-128"/>
              </a:rPr>
              <a:t>For the products that we can attempt MODIS to VIIRS continuity, sounds as if many of these efforts are pushing ahead; however, quality assessments are underway in parallel, and it may be some time….</a:t>
            </a:r>
          </a:p>
          <a:p>
            <a:pPr>
              <a:defRPr/>
            </a:pPr>
            <a:r>
              <a:rPr lang="en-US" altLang="en-US" sz="1800" dirty="0">
                <a:latin typeface="Times" pitchFamily="2" charset="0"/>
                <a:ea typeface="ＭＳ Ｐゴシック" panose="020B0600070205080204" pitchFamily="34" charset="-128"/>
              </a:rPr>
              <a:t>Algorithm developers and validation investigators should continue to address important deficiencies in key data products (uncertainties</a:t>
            </a:r>
            <a:endParaRPr lang="en-US" altLang="en-US" sz="1800" dirty="0">
              <a:solidFill>
                <a:srgbClr val="000000"/>
              </a:solidFill>
              <a:latin typeface="Times" pitchFamily="2" charset="0"/>
              <a:ea typeface="ヒラギノ角ゴ Pro W3" panose="020B0300000000000000" pitchFamily="34" charset="-128"/>
            </a:endParaRPr>
          </a:p>
          <a:p>
            <a:pPr eaLnBrk="1" hangingPunct="1">
              <a:lnSpc>
                <a:spcPct val="80000"/>
              </a:lnSpc>
              <a:defRPr/>
            </a:pPr>
            <a:r>
              <a:rPr lang="en-US" altLang="en-US" sz="1800" dirty="0">
                <a:latin typeface="Times" pitchFamily="2" charset="0"/>
                <a:ea typeface="ＭＳ Ｐゴシック" panose="020B0600070205080204" pitchFamily="34" charset="-128"/>
              </a:rPr>
              <a:t>Evolution to measurement teams and blend with MODIS-VIIRS Team (w/other mission teams)</a:t>
            </a:r>
          </a:p>
          <a:p>
            <a:pPr>
              <a:defRPr/>
            </a:pPr>
            <a:endParaRPr lang="en-US" altLang="en-US" sz="1800" dirty="0">
              <a:latin typeface="Times" pitchFamily="2" charset="0"/>
              <a:ea typeface="ＭＳ Ｐゴシック" panose="020B0600070205080204" pitchFamily="34" charset="-128"/>
            </a:endParaRPr>
          </a:p>
        </p:txBody>
      </p:sp>
      <p:sp>
        <p:nvSpPr>
          <p:cNvPr id="90114" name="Rectangle 5">
            <a:extLst>
              <a:ext uri="{FF2B5EF4-FFF2-40B4-BE49-F238E27FC236}">
                <a16:creationId xmlns:a16="http://schemas.microsoft.com/office/drawing/2014/main" id="{4D25F2B7-37FF-B84E-BF90-5BC82FA7FD97}"/>
              </a:ext>
            </a:extLst>
          </p:cNvPr>
          <p:cNvSpPr>
            <a:spLocks noChangeArrowheads="1"/>
          </p:cNvSpPr>
          <p:nvPr/>
        </p:nvSpPr>
        <p:spPr bwMode="auto">
          <a:xfrm>
            <a:off x="2057400" y="152401"/>
            <a:ext cx="86106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b="1">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b="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ea typeface="ＭＳ Ｐゴシック" panose="020B0600070205080204" pitchFamily="34" charset="-128"/>
              </a:defRPr>
            </a:lvl9pPr>
          </a:lstStyle>
          <a:p>
            <a:pPr algn="ctr" fontAlgn="base">
              <a:spcBef>
                <a:spcPct val="0"/>
              </a:spcBef>
              <a:spcAft>
                <a:spcPct val="0"/>
              </a:spcAft>
              <a:buNone/>
            </a:pPr>
            <a:r>
              <a:rPr lang="en-US" altLang="en-US" sz="2200">
                <a:solidFill>
                  <a:srgbClr val="000090"/>
                </a:solidFill>
              </a:rPr>
              <a:t>Discussion for Week/Break Outs</a:t>
            </a:r>
          </a:p>
        </p:txBody>
      </p:sp>
    </p:spTree>
    <p:extLst>
      <p:ext uri="{BB962C8B-B14F-4D97-AF65-F5344CB8AC3E}">
        <p14:creationId xmlns:p14="http://schemas.microsoft.com/office/powerpoint/2010/main" val="184962121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51240-B5C8-5C4E-AEF7-3E3E2EA04807}"/>
              </a:ext>
            </a:extLst>
          </p:cNvPr>
          <p:cNvSpPr>
            <a:spLocks noGrp="1"/>
          </p:cNvSpPr>
          <p:nvPr>
            <p:ph type="title"/>
          </p:nvPr>
        </p:nvSpPr>
        <p:spPr>
          <a:xfrm>
            <a:off x="838200" y="-115520"/>
            <a:ext cx="10515600" cy="1325563"/>
          </a:xfrm>
        </p:spPr>
        <p:txBody>
          <a:bodyPr/>
          <a:lstStyle/>
          <a:p>
            <a:r>
              <a:rPr lang="en-US" b="1" dirty="0"/>
              <a:t>Response to Paula’s discussion request </a:t>
            </a:r>
          </a:p>
        </p:txBody>
      </p:sp>
      <p:sp>
        <p:nvSpPr>
          <p:cNvPr id="3" name="Content Placeholder 2">
            <a:extLst>
              <a:ext uri="{FF2B5EF4-FFF2-40B4-BE49-F238E27FC236}">
                <a16:creationId xmlns:a16="http://schemas.microsoft.com/office/drawing/2014/main" id="{5019C373-4D42-BC47-893C-BE36C22FF228}"/>
              </a:ext>
            </a:extLst>
          </p:cNvPr>
          <p:cNvSpPr>
            <a:spLocks noGrp="1"/>
          </p:cNvSpPr>
          <p:nvPr>
            <p:ph idx="1"/>
          </p:nvPr>
        </p:nvSpPr>
        <p:spPr>
          <a:xfrm>
            <a:off x="627185" y="987303"/>
            <a:ext cx="10726615" cy="5507281"/>
          </a:xfrm>
        </p:spPr>
        <p:txBody>
          <a:bodyPr>
            <a:normAutofit/>
          </a:bodyPr>
          <a:lstStyle/>
          <a:p>
            <a:r>
              <a:rPr lang="en-US" sz="3000" b="1" dirty="0"/>
              <a:t>Current Land Proposals </a:t>
            </a:r>
            <a:r>
              <a:rPr lang="en-US" sz="2600" b="1" dirty="0"/>
              <a:t>- are we clear on where the land products fit ?</a:t>
            </a:r>
          </a:p>
          <a:p>
            <a:pPr lvl="1"/>
            <a:r>
              <a:rPr lang="en-US" dirty="0"/>
              <a:t>2.1 Sensor Fusion </a:t>
            </a:r>
          </a:p>
          <a:p>
            <a:pPr lvl="1"/>
            <a:r>
              <a:rPr lang="en-US" dirty="0"/>
              <a:t>2.2 New Data Products - Evaluation, Testing, SIPS Integration and Test</a:t>
            </a:r>
          </a:p>
          <a:p>
            <a:pPr lvl="2"/>
            <a:r>
              <a:rPr lang="en-US" sz="2400" dirty="0"/>
              <a:t>(</a:t>
            </a:r>
            <a:r>
              <a:rPr lang="en-US" sz="2400" dirty="0">
                <a:latin typeface="Calibri" panose="020F0502020204030204" pitchFamily="34" charset="0"/>
                <a:cs typeface="Calibri" panose="020F0502020204030204" pitchFamily="34" charset="0"/>
              </a:rPr>
              <a:t>Cat 2. Data Plan </a:t>
            </a:r>
            <a:r>
              <a:rPr lang="en-US" altLang="en-US" sz="2400" dirty="0">
                <a:solidFill>
                  <a:srgbClr val="000000"/>
                </a:solidFill>
                <a:latin typeface="Calibri" panose="020F0502020204030204" pitchFamily="34" charset="0"/>
                <a:cs typeface="Calibri" panose="020F0502020204030204" pitchFamily="34" charset="0"/>
              </a:rPr>
              <a:t>daily archive volume, processing cycles, ancillary data and software.)</a:t>
            </a:r>
            <a:endParaRPr lang="en-US" sz="2400" dirty="0"/>
          </a:p>
          <a:p>
            <a:pPr lvl="1"/>
            <a:r>
              <a:rPr lang="en-US" dirty="0"/>
              <a:t>2.3 Continuity Product Creation (Standard Cat 1. )</a:t>
            </a:r>
          </a:p>
          <a:p>
            <a:pPr lvl="1"/>
            <a:r>
              <a:rPr lang="en-US" dirty="0"/>
              <a:t>2.4 NRT (LANCE) – are there any new LANCE products (Diane)?</a:t>
            </a:r>
          </a:p>
          <a:p>
            <a:pPr lvl="1"/>
            <a:r>
              <a:rPr lang="en-US" dirty="0"/>
              <a:t>Does the Land SIPS have the information it needs.</a:t>
            </a:r>
            <a:endParaRPr lang="en-US" sz="2200" dirty="0"/>
          </a:p>
          <a:p>
            <a:r>
              <a:rPr lang="en-US" sz="3000" b="1" dirty="0"/>
              <a:t>VIIRS Negotiated status </a:t>
            </a:r>
            <a:r>
              <a:rPr lang="en-US" sz="3000" dirty="0"/>
              <a:t>– </a:t>
            </a:r>
            <a:endParaRPr lang="en-US" sz="3000" dirty="0" smtClean="0"/>
          </a:p>
          <a:p>
            <a:pPr lvl="1"/>
            <a:r>
              <a:rPr lang="en-US" sz="2600" dirty="0" smtClean="0"/>
              <a:t>Ranga </a:t>
            </a:r>
            <a:r>
              <a:rPr lang="en-US" sz="2600" dirty="0"/>
              <a:t>LAI 1yr </a:t>
            </a:r>
            <a:r>
              <a:rPr lang="en-US" sz="2600" dirty="0" smtClean="0"/>
              <a:t>TE (incl. code to generate LAI/FPAR LUTS)</a:t>
            </a:r>
          </a:p>
          <a:p>
            <a:pPr lvl="1"/>
            <a:r>
              <a:rPr lang="en-US" sz="2600" dirty="0" smtClean="0"/>
              <a:t>Glynn </a:t>
            </a:r>
            <a:r>
              <a:rPr lang="en-US" sz="2600" dirty="0"/>
              <a:t>LST/E </a:t>
            </a:r>
            <a:r>
              <a:rPr lang="en-US" sz="2600" dirty="0" smtClean="0"/>
              <a:t>1yr (code deliveries)</a:t>
            </a:r>
          </a:p>
          <a:p>
            <a:pPr lvl="1"/>
            <a:r>
              <a:rPr lang="en-US" sz="2600" dirty="0" smtClean="0"/>
              <a:t>Louis </a:t>
            </a:r>
            <a:r>
              <a:rPr lang="en-US" sz="2600" dirty="0"/>
              <a:t>VIIRS </a:t>
            </a:r>
            <a:r>
              <a:rPr lang="en-US" sz="2600" dirty="0" smtClean="0"/>
              <a:t>BA 3yrs (Algorithm porting and interface with VCST)</a:t>
            </a:r>
          </a:p>
          <a:p>
            <a:pPr marL="0" indent="0">
              <a:buNone/>
            </a:pPr>
            <a:endParaRPr lang="en-US" dirty="0"/>
          </a:p>
        </p:txBody>
      </p:sp>
    </p:spTree>
    <p:extLst>
      <p:ext uri="{BB962C8B-B14F-4D97-AF65-F5344CB8AC3E}">
        <p14:creationId xmlns:p14="http://schemas.microsoft.com/office/powerpoint/2010/main" val="2493820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07E74D-BA37-7E45-B888-8A7379A67BC0}"/>
              </a:ext>
            </a:extLst>
          </p:cNvPr>
          <p:cNvSpPr>
            <a:spLocks noGrp="1"/>
          </p:cNvSpPr>
          <p:nvPr>
            <p:ph idx="1"/>
          </p:nvPr>
        </p:nvSpPr>
        <p:spPr>
          <a:xfrm>
            <a:off x="838199" y="1298086"/>
            <a:ext cx="10755923" cy="5302006"/>
          </a:xfrm>
        </p:spPr>
        <p:txBody>
          <a:bodyPr>
            <a:normAutofit fontScale="92500" lnSpcReduction="10000"/>
          </a:bodyPr>
          <a:lstStyle/>
          <a:p>
            <a:r>
              <a:rPr lang="en-US" sz="3000" b="1" dirty="0"/>
              <a:t>Orphaned Products to be managed by Land SIPS</a:t>
            </a:r>
          </a:p>
          <a:p>
            <a:pPr lvl="1"/>
            <a:r>
              <a:rPr lang="en-US" sz="2600" b="1" dirty="0"/>
              <a:t>VI, </a:t>
            </a:r>
          </a:p>
          <a:p>
            <a:pPr lvl="1"/>
            <a:r>
              <a:rPr lang="en-US" sz="2600" b="1" dirty="0" smtClean="0"/>
              <a:t>LAI/FPAR? </a:t>
            </a:r>
            <a:endParaRPr lang="en-US" sz="2600" b="1" dirty="0"/>
          </a:p>
          <a:p>
            <a:pPr lvl="1"/>
            <a:r>
              <a:rPr lang="en-US" sz="2600" b="1" dirty="0"/>
              <a:t>LST </a:t>
            </a:r>
            <a:r>
              <a:rPr lang="en-US" sz="2600" dirty="0"/>
              <a:t>– next step to reduce number of </a:t>
            </a:r>
            <a:r>
              <a:rPr lang="en-US" sz="2600" dirty="0" smtClean="0"/>
              <a:t>products? </a:t>
            </a:r>
            <a:endParaRPr lang="en-US" sz="2600" dirty="0"/>
          </a:p>
          <a:p>
            <a:pPr lvl="1"/>
            <a:r>
              <a:rPr lang="en-US" sz="2600" b="1" dirty="0"/>
              <a:t>Landcover – </a:t>
            </a:r>
            <a:r>
              <a:rPr lang="en-US" sz="2600" dirty="0"/>
              <a:t>MODIS &gt;NOAA VIIRS Annual ?</a:t>
            </a:r>
          </a:p>
          <a:p>
            <a:pPr lvl="1"/>
            <a:r>
              <a:rPr lang="en-US" sz="2200" dirty="0"/>
              <a:t>Increased science presence in QA – LDOPE </a:t>
            </a:r>
          </a:p>
          <a:p>
            <a:pPr lvl="1"/>
            <a:r>
              <a:rPr lang="en-US" sz="2200" dirty="0"/>
              <a:t>SIPS increasingly involved in coding</a:t>
            </a:r>
            <a:endParaRPr lang="en-US" sz="3200" b="1" dirty="0"/>
          </a:p>
          <a:p>
            <a:r>
              <a:rPr lang="en-US" sz="3200" b="1" dirty="0"/>
              <a:t>Senior Review MODIS Maintenance</a:t>
            </a:r>
            <a:r>
              <a:rPr lang="en-US" sz="3200" dirty="0"/>
              <a:t> ($M13.05)</a:t>
            </a:r>
          </a:p>
          <a:p>
            <a:pPr lvl="1"/>
            <a:r>
              <a:rPr lang="en-US" sz="2800" dirty="0"/>
              <a:t>What is the work load ? </a:t>
            </a:r>
          </a:p>
          <a:p>
            <a:pPr lvl="1"/>
            <a:r>
              <a:rPr lang="en-US" sz="2800" dirty="0"/>
              <a:t>Who is benefiting from the </a:t>
            </a:r>
            <a:r>
              <a:rPr lang="en-US" sz="2800" dirty="0" smtClean="0"/>
              <a:t>Lan</a:t>
            </a:r>
            <a:r>
              <a:rPr lang="en-US" sz="2800" dirty="0" smtClean="0"/>
              <a:t>d </a:t>
            </a:r>
            <a:r>
              <a:rPr lang="en-US" sz="2800" dirty="0"/>
              <a:t>Calibration </a:t>
            </a:r>
            <a:r>
              <a:rPr lang="en-US" sz="2800" dirty="0" smtClean="0"/>
              <a:t>work (LSR + Thermal) </a:t>
            </a:r>
            <a:r>
              <a:rPr lang="en-US" sz="2800" dirty="0"/>
              <a:t>? </a:t>
            </a:r>
          </a:p>
          <a:p>
            <a:r>
              <a:rPr lang="en-US" sz="3200" b="1" dirty="0"/>
              <a:t>VIIRS Readiness for Senior Review 2020</a:t>
            </a:r>
          </a:p>
          <a:p>
            <a:pPr lvl="1"/>
            <a:r>
              <a:rPr lang="en-US" sz="2800" dirty="0"/>
              <a:t>Efficiencies w. MODIS Maintenance?</a:t>
            </a:r>
          </a:p>
          <a:p>
            <a:pPr lvl="1"/>
            <a:r>
              <a:rPr lang="en-US" sz="2800" dirty="0"/>
              <a:t>Readiness of New Data Products?</a:t>
            </a:r>
          </a:p>
          <a:p>
            <a:pPr marL="0" indent="0">
              <a:buNone/>
            </a:pPr>
            <a:endParaRPr lang="en-US" dirty="0"/>
          </a:p>
        </p:txBody>
      </p:sp>
      <p:sp>
        <p:nvSpPr>
          <p:cNvPr id="4" name="Title 1">
            <a:extLst>
              <a:ext uri="{FF2B5EF4-FFF2-40B4-BE49-F238E27FC236}">
                <a16:creationId xmlns:a16="http://schemas.microsoft.com/office/drawing/2014/main" id="{F239B6B8-64E9-CF4A-A39F-14BCB2F3977D}"/>
              </a:ext>
            </a:extLst>
          </p:cNvPr>
          <p:cNvSpPr>
            <a:spLocks noGrp="1"/>
          </p:cNvSpPr>
          <p:nvPr>
            <p:ph type="title"/>
          </p:nvPr>
        </p:nvSpPr>
        <p:spPr>
          <a:xfrm>
            <a:off x="838199" y="0"/>
            <a:ext cx="10515600" cy="1325563"/>
          </a:xfrm>
        </p:spPr>
        <p:txBody>
          <a:bodyPr/>
          <a:lstStyle/>
          <a:p>
            <a:r>
              <a:rPr lang="en-US" b="1" dirty="0"/>
              <a:t>Response to Paula’s discussion request </a:t>
            </a:r>
          </a:p>
        </p:txBody>
      </p:sp>
    </p:spTree>
    <p:extLst>
      <p:ext uri="{BB962C8B-B14F-4D97-AF65-F5344CB8AC3E}">
        <p14:creationId xmlns:p14="http://schemas.microsoft.com/office/powerpoint/2010/main" val="2247142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8A6A6-4853-2F45-8C0B-A6BECF89830C}"/>
              </a:ext>
            </a:extLst>
          </p:cNvPr>
          <p:cNvSpPr>
            <a:spLocks noGrp="1"/>
          </p:cNvSpPr>
          <p:nvPr>
            <p:ph type="title"/>
          </p:nvPr>
        </p:nvSpPr>
        <p:spPr>
          <a:xfrm>
            <a:off x="838200" y="118941"/>
            <a:ext cx="10515600" cy="1325563"/>
          </a:xfrm>
        </p:spPr>
        <p:txBody>
          <a:bodyPr/>
          <a:lstStyle/>
          <a:p>
            <a:r>
              <a:rPr lang="en-US" b="1" dirty="0"/>
              <a:t>Response to Paula’s discussion request </a:t>
            </a:r>
            <a:endParaRPr lang="en-US" dirty="0"/>
          </a:p>
        </p:txBody>
      </p:sp>
      <p:sp>
        <p:nvSpPr>
          <p:cNvPr id="3" name="Content Placeholder 2">
            <a:extLst>
              <a:ext uri="{FF2B5EF4-FFF2-40B4-BE49-F238E27FC236}">
                <a16:creationId xmlns:a16="http://schemas.microsoft.com/office/drawing/2014/main" id="{A44C9E00-2165-C041-B299-5DDCEC5A9044}"/>
              </a:ext>
            </a:extLst>
          </p:cNvPr>
          <p:cNvSpPr>
            <a:spLocks noGrp="1"/>
          </p:cNvSpPr>
          <p:nvPr>
            <p:ph idx="1"/>
          </p:nvPr>
        </p:nvSpPr>
        <p:spPr>
          <a:xfrm>
            <a:off x="650631" y="1344978"/>
            <a:ext cx="10515600" cy="5430960"/>
          </a:xfrm>
        </p:spPr>
        <p:txBody>
          <a:bodyPr>
            <a:normAutofit fontScale="92500" lnSpcReduction="10000"/>
          </a:bodyPr>
          <a:lstStyle/>
          <a:p>
            <a:r>
              <a:rPr lang="en-US" altLang="en-US" b="1" dirty="0">
                <a:solidFill>
                  <a:srgbClr val="000000"/>
                </a:solidFill>
              </a:rPr>
              <a:t>Ocean SIPS </a:t>
            </a:r>
            <a:r>
              <a:rPr lang="en-US" altLang="en-US" dirty="0">
                <a:solidFill>
                  <a:srgbClr val="000000"/>
                </a:solidFill>
              </a:rPr>
              <a:t>will – “establish a new set of product documentation for the current standard product suite of MODIS &amp; VIIRS, and maintain that level of documentation going forward” </a:t>
            </a:r>
          </a:p>
          <a:p>
            <a:pPr lvl="1"/>
            <a:r>
              <a:rPr lang="en-US" altLang="en-US" sz="2800" dirty="0">
                <a:solidFill>
                  <a:srgbClr val="000000"/>
                </a:solidFill>
              </a:rPr>
              <a:t>What does the Land community really need to understand and use the data (</a:t>
            </a:r>
            <a:r>
              <a:rPr lang="en-US" sz="2800" dirty="0"/>
              <a:t>User Guides – anything else</a:t>
            </a:r>
            <a:r>
              <a:rPr lang="en-US" sz="2800" dirty="0" smtClean="0"/>
              <a:t>?)</a:t>
            </a:r>
          </a:p>
          <a:p>
            <a:pPr lvl="1"/>
            <a:r>
              <a:rPr lang="en-US" sz="2800" dirty="0" smtClean="0"/>
              <a:t>MODLAND + VIIRS Land Website Integration (SIPS)</a:t>
            </a:r>
            <a:endParaRPr lang="en-US" sz="2800" dirty="0"/>
          </a:p>
          <a:p>
            <a:r>
              <a:rPr lang="en-US" b="1" dirty="0"/>
              <a:t>LAND SIPS recompete </a:t>
            </a:r>
          </a:p>
          <a:p>
            <a:pPr lvl="1"/>
            <a:r>
              <a:rPr lang="en-US" dirty="0"/>
              <a:t>To include non-NASA data processing ?</a:t>
            </a:r>
          </a:p>
          <a:p>
            <a:pPr lvl="2"/>
            <a:r>
              <a:rPr lang="en-US" dirty="0"/>
              <a:t>Sentinel 3 (AM OLCHI, SLSTR) – where would the algorithm testing and product development to be done ?</a:t>
            </a:r>
          </a:p>
          <a:p>
            <a:pPr lvl="2"/>
            <a:r>
              <a:rPr lang="en-US" dirty="0"/>
              <a:t>EV’s and Decadal Survey Missions - TBD?</a:t>
            </a:r>
          </a:p>
          <a:p>
            <a:pPr lvl="1"/>
            <a:r>
              <a:rPr lang="en-US" dirty="0"/>
              <a:t>A new Land SIPS infrastructure – open code, cloud </a:t>
            </a:r>
            <a:r>
              <a:rPr lang="en-US" dirty="0" smtClean="0"/>
              <a:t>compute, traceability  </a:t>
            </a:r>
            <a:endParaRPr lang="en-US" dirty="0"/>
          </a:p>
          <a:p>
            <a:r>
              <a:rPr lang="en-US" b="1" dirty="0"/>
              <a:t>MCST/VCST Calibration</a:t>
            </a:r>
          </a:p>
          <a:p>
            <a:pPr lvl="1"/>
            <a:r>
              <a:rPr lang="en-US" dirty="0"/>
              <a:t>How do the two MODIS Senior Review Funded Products contribute?</a:t>
            </a:r>
          </a:p>
          <a:p>
            <a:r>
              <a:rPr lang="en-US" b="1" dirty="0"/>
              <a:t>Validation and Uncertainties  </a:t>
            </a:r>
            <a:r>
              <a:rPr lang="en-US" dirty="0"/>
              <a:t>– leveraging CEOS LPV ?</a:t>
            </a:r>
          </a:p>
        </p:txBody>
      </p:sp>
    </p:spTree>
    <p:extLst>
      <p:ext uri="{BB962C8B-B14F-4D97-AF65-F5344CB8AC3E}">
        <p14:creationId xmlns:p14="http://schemas.microsoft.com/office/powerpoint/2010/main" val="1534502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a:extLst>
              <a:ext uri="{FF2B5EF4-FFF2-40B4-BE49-F238E27FC236}">
                <a16:creationId xmlns:a16="http://schemas.microsoft.com/office/drawing/2014/main" id="{DF51126E-DB5B-D14B-89D2-7C456CED49CB}"/>
              </a:ext>
            </a:extLst>
          </p:cNvPr>
          <p:cNvSpPr>
            <a:spLocks noGrp="1" noChangeArrowheads="1"/>
          </p:cNvSpPr>
          <p:nvPr>
            <p:ph type="title"/>
          </p:nvPr>
        </p:nvSpPr>
        <p:spPr>
          <a:xfrm>
            <a:off x="410308" y="1001469"/>
            <a:ext cx="11066584" cy="639762"/>
          </a:xfrm>
        </p:spPr>
        <p:txBody>
          <a:bodyPr>
            <a:normAutofit fontScale="90000"/>
          </a:bodyPr>
          <a:lstStyle/>
          <a:p>
            <a:r>
              <a:rPr lang="en-US" altLang="en-US" dirty="0"/>
              <a:t/>
            </a:r>
            <a:br>
              <a:rPr lang="en-US" altLang="en-US" dirty="0"/>
            </a:br>
            <a:r>
              <a:rPr lang="en-US" altLang="en-US" sz="4000" b="1" dirty="0"/>
              <a:t>Ocean Product Lifecycle: </a:t>
            </a:r>
            <a:r>
              <a:rPr lang="en-US" altLang="en-US" sz="4000" b="1" dirty="0">
                <a:solidFill>
                  <a:srgbClr val="000000"/>
                </a:solidFill>
              </a:rPr>
              <a:t>from concept to standard product</a:t>
            </a:r>
            <a:r>
              <a:rPr lang="en-US" altLang="en-US" sz="4000" b="1" dirty="0"/>
              <a:t/>
            </a:r>
            <a:br>
              <a:rPr lang="en-US" altLang="en-US" sz="4000" b="1" dirty="0"/>
            </a:br>
            <a:endParaRPr lang="en-US" altLang="en-US" b="1" dirty="0">
              <a:solidFill>
                <a:srgbClr val="000000"/>
              </a:solidFill>
            </a:endParaRPr>
          </a:p>
        </p:txBody>
      </p:sp>
      <p:sp>
        <p:nvSpPr>
          <p:cNvPr id="84994" name="Content Placeholder 2">
            <a:extLst>
              <a:ext uri="{FF2B5EF4-FFF2-40B4-BE49-F238E27FC236}">
                <a16:creationId xmlns:a16="http://schemas.microsoft.com/office/drawing/2014/main" id="{8336BC25-FA81-9445-8CFE-208396BF8C61}"/>
              </a:ext>
            </a:extLst>
          </p:cNvPr>
          <p:cNvSpPr>
            <a:spLocks noGrp="1" noChangeArrowheads="1"/>
          </p:cNvSpPr>
          <p:nvPr>
            <p:ph idx="1"/>
          </p:nvPr>
        </p:nvSpPr>
        <p:spPr>
          <a:xfrm>
            <a:off x="427892" y="1722438"/>
            <a:ext cx="11031415" cy="5135562"/>
          </a:xfrm>
        </p:spPr>
        <p:txBody>
          <a:bodyPr>
            <a:normAutofit/>
          </a:bodyPr>
          <a:lstStyle/>
          <a:p>
            <a:pPr marL="457200" indent="-457200">
              <a:spcBef>
                <a:spcPts val="1200"/>
              </a:spcBef>
              <a:buFontTx/>
              <a:buAutoNum type="arabicPeriod"/>
            </a:pPr>
            <a:r>
              <a:rPr lang="en-US" altLang="en-US" sz="2000" dirty="0">
                <a:solidFill>
                  <a:srgbClr val="000000"/>
                </a:solidFill>
              </a:rPr>
              <a:t>PI develops new algorithm or modification, demonstrates feasibility, perhaps publishes results.</a:t>
            </a:r>
          </a:p>
          <a:p>
            <a:pPr marL="457200" indent="-457200">
              <a:spcBef>
                <a:spcPts val="1200"/>
              </a:spcBef>
              <a:buFontTx/>
              <a:buAutoNum type="arabicPeriod"/>
            </a:pPr>
            <a:r>
              <a:rPr lang="en-US" altLang="en-US" sz="2000" dirty="0">
                <a:solidFill>
                  <a:srgbClr val="000000"/>
                </a:solidFill>
              </a:rPr>
              <a:t>If PI and Ocean Team Leader agree, PI works with SIPS to implement in NASA processing code and to develop a test plan for verification and large-scale testing.  </a:t>
            </a:r>
          </a:p>
          <a:p>
            <a:pPr marL="457200" indent="-457200">
              <a:spcBef>
                <a:spcPts val="1200"/>
              </a:spcBef>
              <a:buFontTx/>
              <a:buAutoNum type="arabicPeriod"/>
            </a:pPr>
            <a:r>
              <a:rPr lang="en-US" altLang="en-US" sz="2000" dirty="0">
                <a:solidFill>
                  <a:srgbClr val="000000"/>
                </a:solidFill>
              </a:rPr>
              <a:t>If PI is satisfied with implementation tests, and SIPS confirms that </a:t>
            </a:r>
            <a:r>
              <a:rPr lang="en-US" altLang="en-US" sz="2000" b="1" dirty="0">
                <a:solidFill>
                  <a:srgbClr val="000000"/>
                </a:solidFill>
              </a:rPr>
              <a:t>required computing resources are available</a:t>
            </a:r>
            <a:r>
              <a:rPr lang="en-US" altLang="en-US" sz="2000" dirty="0">
                <a:solidFill>
                  <a:srgbClr val="000000"/>
                </a:solidFill>
              </a:rPr>
              <a:t>, evaluation products and documentation will be produced and distributed, and the algorithm will be incorporated into </a:t>
            </a:r>
            <a:r>
              <a:rPr lang="en-US" altLang="en-US" sz="2000" dirty="0" err="1">
                <a:solidFill>
                  <a:srgbClr val="000000"/>
                </a:solidFill>
              </a:rPr>
              <a:t>SeaDAS</a:t>
            </a:r>
            <a:r>
              <a:rPr lang="en-US" altLang="en-US" sz="2000" dirty="0">
                <a:solidFill>
                  <a:srgbClr val="000000"/>
                </a:solidFill>
              </a:rPr>
              <a:t>.</a:t>
            </a:r>
          </a:p>
          <a:p>
            <a:pPr marL="836613" lvl="1" indent="-342900">
              <a:buFontTx/>
              <a:buAutoNum type="alphaLcPeriod"/>
            </a:pPr>
            <a:r>
              <a:rPr lang="en-US" altLang="en-US" sz="1800" dirty="0">
                <a:solidFill>
                  <a:srgbClr val="084712"/>
                </a:solidFill>
              </a:rPr>
              <a:t>PI works with SIPS to develop or update the Product Description Document (to be hosted under “evaluation products”).</a:t>
            </a:r>
          </a:p>
          <a:p>
            <a:pPr marL="836613" lvl="1" indent="-342900">
              <a:buFontTx/>
              <a:buAutoNum type="alphaLcPeriod"/>
            </a:pPr>
            <a:r>
              <a:rPr lang="en-US" altLang="en-US" sz="1800" dirty="0">
                <a:solidFill>
                  <a:srgbClr val="084712"/>
                </a:solidFill>
              </a:rPr>
              <a:t>SIPS/DAAC begins production and distribution of product  </a:t>
            </a:r>
          </a:p>
          <a:p>
            <a:pPr marL="836613" lvl="1" indent="-342900">
              <a:buFontTx/>
              <a:buAutoNum type="alphaLcPeriod"/>
            </a:pPr>
            <a:r>
              <a:rPr lang="en-US" altLang="en-US" sz="1800" dirty="0">
                <a:solidFill>
                  <a:srgbClr val="084712"/>
                </a:solidFill>
              </a:rPr>
              <a:t>PI performs assessment of results (validation, global dist., trends)</a:t>
            </a:r>
          </a:p>
          <a:p>
            <a:pPr marL="457200" indent="-457200">
              <a:spcBef>
                <a:spcPts val="1075"/>
              </a:spcBef>
              <a:buFontTx/>
              <a:buAutoNum type="arabicPeriod"/>
            </a:pPr>
            <a:r>
              <a:rPr lang="en-US" altLang="en-US" sz="2000" dirty="0">
                <a:solidFill>
                  <a:srgbClr val="000000"/>
                </a:solidFill>
              </a:rPr>
              <a:t>Before the next mission reprocessing opportunity, PI/SIPS/DAAC and Program Management review the performance evaluation, documentation, and appropriateness for standard production.</a:t>
            </a:r>
          </a:p>
        </p:txBody>
      </p:sp>
      <p:sp>
        <p:nvSpPr>
          <p:cNvPr id="2" name="TextBox 1">
            <a:extLst>
              <a:ext uri="{FF2B5EF4-FFF2-40B4-BE49-F238E27FC236}">
                <a16:creationId xmlns:a16="http://schemas.microsoft.com/office/drawing/2014/main" id="{347AF872-208B-8F4F-89A9-DDA127F4DD35}"/>
              </a:ext>
            </a:extLst>
          </p:cNvPr>
          <p:cNvSpPr txBox="1"/>
          <p:nvPr/>
        </p:nvSpPr>
        <p:spPr>
          <a:xfrm>
            <a:off x="1104806" y="277914"/>
            <a:ext cx="10550709" cy="523220"/>
          </a:xfrm>
          <a:prstGeom prst="rect">
            <a:avLst/>
          </a:prstGeom>
          <a:noFill/>
        </p:spPr>
        <p:txBody>
          <a:bodyPr wrap="none" rtlCol="0">
            <a:spAutoFit/>
          </a:bodyPr>
          <a:lstStyle/>
          <a:p>
            <a:r>
              <a:rPr lang="en-US" altLang="en-US" sz="2800" b="1" dirty="0">
                <a:solidFill>
                  <a:srgbClr val="000000"/>
                </a:solidFill>
              </a:rPr>
              <a:t>LAND is more complex than Oceans – more products / dependencies  </a:t>
            </a:r>
            <a:endParaRPr lang="en-US" sz="2800" b="1" dirty="0"/>
          </a:p>
        </p:txBody>
      </p:sp>
    </p:spTree>
    <p:extLst>
      <p:ext uri="{BB962C8B-B14F-4D97-AF65-F5344CB8AC3E}">
        <p14:creationId xmlns:p14="http://schemas.microsoft.com/office/powerpoint/2010/main" val="42853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WRE Presentation">
  <a:themeElements>
    <a:clrScheme name="WRE Presentatio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WRE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9BAF9"/>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09BAF9"/>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lnDef>
  </a:objectDefaults>
  <a:extraClrSchemeLst>
    <a:extraClrScheme>
      <a:clrScheme name="WRE Presentatio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WRE Presentatio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RE Presentatio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WRE Presentatio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WRE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WRE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WRE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258</TotalTime>
  <Words>1231</Words>
  <Application>Microsoft Office PowerPoint</Application>
  <PresentationFormat>Widescreen</PresentationFormat>
  <Paragraphs>152</Paragraphs>
  <Slides>11</Slides>
  <Notes>5</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11</vt:i4>
      </vt:variant>
    </vt:vector>
  </HeadingPairs>
  <TitlesOfParts>
    <vt:vector size="21" baseType="lpstr">
      <vt:lpstr>ＭＳ Ｐゴシック</vt:lpstr>
      <vt:lpstr>Arial</vt:lpstr>
      <vt:lpstr>Calibri</vt:lpstr>
      <vt:lpstr>Calibri Light</vt:lpstr>
      <vt:lpstr>Times</vt:lpstr>
      <vt:lpstr>Times New Roman</vt:lpstr>
      <vt:lpstr>ヒラギノ角ゴ Pro W3</vt:lpstr>
      <vt:lpstr>Office Theme</vt:lpstr>
      <vt:lpstr>1_WRE Presentation</vt:lpstr>
      <vt:lpstr>Default Design</vt:lpstr>
      <vt:lpstr>Objective of the Land Session</vt:lpstr>
      <vt:lpstr>PowerPoint Presentation</vt:lpstr>
      <vt:lpstr>PowerPoint Presentation</vt:lpstr>
      <vt:lpstr>PowerPoint Presentation</vt:lpstr>
      <vt:lpstr>PowerPoint Presentation</vt:lpstr>
      <vt:lpstr>Response to Paula’s discussion request </vt:lpstr>
      <vt:lpstr>Response to Paula’s discussion request </vt:lpstr>
      <vt:lpstr>Response to Paula’s discussion request </vt:lpstr>
      <vt:lpstr> Ocean Product Lifecycle: from concept to standard product </vt:lpstr>
      <vt:lpstr>Some Concerns</vt:lpstr>
      <vt:lpstr>Land Team Foci for this Meeting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 of the Land Session</dc:title>
  <dc:creator>Microsoft Office User</dc:creator>
  <cp:lastModifiedBy>Roman, Miguel (GSFC-6190)</cp:lastModifiedBy>
  <cp:revision>24</cp:revision>
  <dcterms:created xsi:type="dcterms:W3CDTF">2018-10-16T01:47:06Z</dcterms:created>
  <dcterms:modified xsi:type="dcterms:W3CDTF">2018-10-16T17:18:16Z</dcterms:modified>
</cp:coreProperties>
</file>