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1.xml" ContentType="application/vnd.openxmlformats-officedocument.drawingml.chartshape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708" r:id="rId1"/>
    <p:sldMasterId id="2147483948" r:id="rId2"/>
  </p:sldMasterIdLst>
  <p:notesMasterIdLst>
    <p:notesMasterId r:id="rId17"/>
  </p:notesMasterIdLst>
  <p:handoutMasterIdLst>
    <p:handoutMasterId r:id="rId18"/>
  </p:handoutMasterIdLst>
  <p:sldIdLst>
    <p:sldId id="257" r:id="rId3"/>
    <p:sldId id="275" r:id="rId4"/>
    <p:sldId id="263" r:id="rId5"/>
    <p:sldId id="259" r:id="rId6"/>
    <p:sldId id="261" r:id="rId7"/>
    <p:sldId id="256" r:id="rId8"/>
    <p:sldId id="268" r:id="rId9"/>
    <p:sldId id="267" r:id="rId10"/>
    <p:sldId id="260" r:id="rId11"/>
    <p:sldId id="269" r:id="rId12"/>
    <p:sldId id="270" r:id="rId13"/>
    <p:sldId id="272" r:id="rId14"/>
    <p:sldId id="273" r:id="rId15"/>
    <p:sldId id="274" r:id="rId16"/>
  </p:sldIdLst>
  <p:sldSz cx="9144000" cy="6858000" type="screen4x3"/>
  <p:notesSz cx="7010400" cy="9296400"/>
  <p:defaultTextStyle>
    <a:defPPr>
      <a:defRPr lang="en-US"/>
    </a:defPPr>
    <a:lvl1pPr algn="l" rtl="0" fontAlgn="base">
      <a:spcBef>
        <a:spcPct val="0"/>
      </a:spcBef>
      <a:spcAft>
        <a:spcPct val="0"/>
      </a:spcAft>
      <a:defRPr sz="1000" kern="1200">
        <a:solidFill>
          <a:schemeClr val="bg1"/>
        </a:solidFill>
        <a:effectDag name="">
          <a:cont type="tree" name="">
            <a:effect ref="fillLine"/>
            <a:outerShdw dist="38100" dir="13500000" algn="br">
              <a:schemeClr val="bg1">
                <a:lumMod val="200000"/>
                <a:satMod val="200000"/>
              </a:schemeClr>
            </a:outerShdw>
          </a:cont>
          <a:cont type="tree" name="">
            <a:effect ref="fillLine"/>
            <a:outerShdw dist="38100" dir="2700000" algn="tl">
              <a:schemeClr val="bg1">
                <a:lumMod val="60000"/>
                <a:satMod val="60000"/>
              </a:schemeClr>
            </a:outerShdw>
          </a:cont>
          <a:effect ref="fillLine"/>
        </a:effectDag>
        <a:latin typeface="Times" pitchFamily="18" charset="0"/>
        <a:ea typeface="ヒラギノ角ゴ Pro W3"/>
        <a:cs typeface="ヒラギノ角ゴ Pro W3"/>
      </a:defRPr>
    </a:lvl1pPr>
    <a:lvl2pPr marL="457200" algn="l" rtl="0" fontAlgn="base">
      <a:spcBef>
        <a:spcPct val="0"/>
      </a:spcBef>
      <a:spcAft>
        <a:spcPct val="0"/>
      </a:spcAft>
      <a:defRPr sz="1000" kern="1200">
        <a:solidFill>
          <a:schemeClr val="bg1"/>
        </a:solidFill>
        <a:effectDag name="">
          <a:cont type="tree" name="">
            <a:effect ref="fillLine"/>
            <a:outerShdw dist="38100" dir="13500000" algn="br">
              <a:schemeClr val="bg1">
                <a:lumMod val="200000"/>
                <a:satMod val="200000"/>
              </a:schemeClr>
            </a:outerShdw>
          </a:cont>
          <a:cont type="tree" name="">
            <a:effect ref="fillLine"/>
            <a:outerShdw dist="38100" dir="2700000" algn="tl">
              <a:schemeClr val="bg1">
                <a:lumMod val="60000"/>
                <a:satMod val="60000"/>
              </a:schemeClr>
            </a:outerShdw>
          </a:cont>
          <a:effect ref="fillLine"/>
        </a:effectDag>
        <a:latin typeface="Times" pitchFamily="18" charset="0"/>
        <a:ea typeface="ヒラギノ角ゴ Pro W3"/>
        <a:cs typeface="ヒラギノ角ゴ Pro W3"/>
      </a:defRPr>
    </a:lvl2pPr>
    <a:lvl3pPr marL="914400" algn="l" rtl="0" fontAlgn="base">
      <a:spcBef>
        <a:spcPct val="0"/>
      </a:spcBef>
      <a:spcAft>
        <a:spcPct val="0"/>
      </a:spcAft>
      <a:defRPr sz="1000" kern="1200">
        <a:solidFill>
          <a:schemeClr val="bg1"/>
        </a:solidFill>
        <a:effectDag name="">
          <a:cont type="tree" name="">
            <a:effect ref="fillLine"/>
            <a:outerShdw dist="38100" dir="13500000" algn="br">
              <a:schemeClr val="bg1">
                <a:lumMod val="200000"/>
                <a:satMod val="200000"/>
              </a:schemeClr>
            </a:outerShdw>
          </a:cont>
          <a:cont type="tree" name="">
            <a:effect ref="fillLine"/>
            <a:outerShdw dist="38100" dir="2700000" algn="tl">
              <a:schemeClr val="bg1">
                <a:lumMod val="60000"/>
                <a:satMod val="60000"/>
              </a:schemeClr>
            </a:outerShdw>
          </a:cont>
          <a:effect ref="fillLine"/>
        </a:effectDag>
        <a:latin typeface="Times" pitchFamily="18" charset="0"/>
        <a:ea typeface="ヒラギノ角ゴ Pro W3"/>
        <a:cs typeface="ヒラギノ角ゴ Pro W3"/>
      </a:defRPr>
    </a:lvl3pPr>
    <a:lvl4pPr marL="1371600" algn="l" rtl="0" fontAlgn="base">
      <a:spcBef>
        <a:spcPct val="0"/>
      </a:spcBef>
      <a:spcAft>
        <a:spcPct val="0"/>
      </a:spcAft>
      <a:defRPr sz="1000" kern="1200">
        <a:solidFill>
          <a:schemeClr val="bg1"/>
        </a:solidFill>
        <a:effectDag name="">
          <a:cont type="tree" name="">
            <a:effect ref="fillLine"/>
            <a:outerShdw dist="38100" dir="13500000" algn="br">
              <a:schemeClr val="bg1">
                <a:lumMod val="200000"/>
                <a:satMod val="200000"/>
              </a:schemeClr>
            </a:outerShdw>
          </a:cont>
          <a:cont type="tree" name="">
            <a:effect ref="fillLine"/>
            <a:outerShdw dist="38100" dir="2700000" algn="tl">
              <a:schemeClr val="bg1">
                <a:lumMod val="60000"/>
                <a:satMod val="60000"/>
              </a:schemeClr>
            </a:outerShdw>
          </a:cont>
          <a:effect ref="fillLine"/>
        </a:effectDag>
        <a:latin typeface="Times" pitchFamily="18" charset="0"/>
        <a:ea typeface="ヒラギノ角ゴ Pro W3"/>
        <a:cs typeface="ヒラギノ角ゴ Pro W3"/>
      </a:defRPr>
    </a:lvl4pPr>
    <a:lvl5pPr marL="1828800" algn="l" rtl="0" fontAlgn="base">
      <a:spcBef>
        <a:spcPct val="0"/>
      </a:spcBef>
      <a:spcAft>
        <a:spcPct val="0"/>
      </a:spcAft>
      <a:defRPr sz="1000" kern="1200">
        <a:solidFill>
          <a:schemeClr val="bg1"/>
        </a:solidFill>
        <a:effectDag name="">
          <a:cont type="tree" name="">
            <a:effect ref="fillLine"/>
            <a:outerShdw dist="38100" dir="13500000" algn="br">
              <a:schemeClr val="bg1">
                <a:lumMod val="200000"/>
                <a:satMod val="200000"/>
              </a:schemeClr>
            </a:outerShdw>
          </a:cont>
          <a:cont type="tree" name="">
            <a:effect ref="fillLine"/>
            <a:outerShdw dist="38100" dir="2700000" algn="tl">
              <a:schemeClr val="bg1">
                <a:lumMod val="60000"/>
                <a:satMod val="60000"/>
              </a:schemeClr>
            </a:outerShdw>
          </a:cont>
          <a:effect ref="fillLine"/>
        </a:effectDag>
        <a:latin typeface="Times" pitchFamily="18" charset="0"/>
        <a:ea typeface="ヒラギノ角ゴ Pro W3"/>
        <a:cs typeface="ヒラギノ角ゴ Pro W3"/>
      </a:defRPr>
    </a:lvl5pPr>
    <a:lvl6pPr marL="2286000" algn="l" defTabSz="914400" rtl="0" eaLnBrk="1" latinLnBrk="0" hangingPunct="1">
      <a:defRPr sz="1000" kern="1200">
        <a:solidFill>
          <a:schemeClr val="bg1"/>
        </a:solidFill>
        <a:effectDag name="">
          <a:cont type="tree" name="">
            <a:effect ref="fillLine"/>
            <a:outerShdw dist="38100" dir="13500000" algn="br">
              <a:schemeClr val="bg1">
                <a:lumMod val="200000"/>
                <a:satMod val="200000"/>
              </a:schemeClr>
            </a:outerShdw>
          </a:cont>
          <a:cont type="tree" name="">
            <a:effect ref="fillLine"/>
            <a:outerShdw dist="38100" dir="2700000" algn="tl">
              <a:schemeClr val="bg1">
                <a:lumMod val="60000"/>
                <a:satMod val="60000"/>
              </a:schemeClr>
            </a:outerShdw>
          </a:cont>
          <a:effect ref="fillLine"/>
        </a:effectDag>
        <a:latin typeface="Times" pitchFamily="18" charset="0"/>
        <a:ea typeface="ヒラギノ角ゴ Pro W3"/>
        <a:cs typeface="ヒラギノ角ゴ Pro W3"/>
      </a:defRPr>
    </a:lvl6pPr>
    <a:lvl7pPr marL="2743200" algn="l" defTabSz="914400" rtl="0" eaLnBrk="1" latinLnBrk="0" hangingPunct="1">
      <a:defRPr sz="1000" kern="1200">
        <a:solidFill>
          <a:schemeClr val="bg1"/>
        </a:solidFill>
        <a:effectDag name="">
          <a:cont type="tree" name="">
            <a:effect ref="fillLine"/>
            <a:outerShdw dist="38100" dir="13500000" algn="br">
              <a:schemeClr val="bg1">
                <a:lumMod val="200000"/>
                <a:satMod val="200000"/>
              </a:schemeClr>
            </a:outerShdw>
          </a:cont>
          <a:cont type="tree" name="">
            <a:effect ref="fillLine"/>
            <a:outerShdw dist="38100" dir="2700000" algn="tl">
              <a:schemeClr val="bg1">
                <a:lumMod val="60000"/>
                <a:satMod val="60000"/>
              </a:schemeClr>
            </a:outerShdw>
          </a:cont>
          <a:effect ref="fillLine"/>
        </a:effectDag>
        <a:latin typeface="Times" pitchFamily="18" charset="0"/>
        <a:ea typeface="ヒラギノ角ゴ Pro W3"/>
        <a:cs typeface="ヒラギノ角ゴ Pro W3"/>
      </a:defRPr>
    </a:lvl7pPr>
    <a:lvl8pPr marL="3200400" algn="l" defTabSz="914400" rtl="0" eaLnBrk="1" latinLnBrk="0" hangingPunct="1">
      <a:defRPr sz="1000" kern="1200">
        <a:solidFill>
          <a:schemeClr val="bg1"/>
        </a:solidFill>
        <a:effectDag name="">
          <a:cont type="tree" name="">
            <a:effect ref="fillLine"/>
            <a:outerShdw dist="38100" dir="13500000" algn="br">
              <a:schemeClr val="bg1">
                <a:lumMod val="200000"/>
                <a:satMod val="200000"/>
              </a:schemeClr>
            </a:outerShdw>
          </a:cont>
          <a:cont type="tree" name="">
            <a:effect ref="fillLine"/>
            <a:outerShdw dist="38100" dir="2700000" algn="tl">
              <a:schemeClr val="bg1">
                <a:lumMod val="60000"/>
                <a:satMod val="60000"/>
              </a:schemeClr>
            </a:outerShdw>
          </a:cont>
          <a:effect ref="fillLine"/>
        </a:effectDag>
        <a:latin typeface="Times" pitchFamily="18" charset="0"/>
        <a:ea typeface="ヒラギノ角ゴ Pro W3"/>
        <a:cs typeface="ヒラギノ角ゴ Pro W3"/>
      </a:defRPr>
    </a:lvl8pPr>
    <a:lvl9pPr marL="3657600" algn="l" defTabSz="914400" rtl="0" eaLnBrk="1" latinLnBrk="0" hangingPunct="1">
      <a:defRPr sz="1000" kern="1200">
        <a:solidFill>
          <a:schemeClr val="bg1"/>
        </a:solidFill>
        <a:effectDag name="">
          <a:cont type="tree" name="">
            <a:effect ref="fillLine"/>
            <a:outerShdw dist="38100" dir="13500000" algn="br">
              <a:schemeClr val="bg1">
                <a:lumMod val="200000"/>
                <a:satMod val="200000"/>
              </a:schemeClr>
            </a:outerShdw>
          </a:cont>
          <a:cont type="tree" name="">
            <a:effect ref="fillLine"/>
            <a:outerShdw dist="38100" dir="2700000" algn="tl">
              <a:schemeClr val="bg1">
                <a:lumMod val="60000"/>
                <a:satMod val="60000"/>
              </a:schemeClr>
            </a:outerShdw>
          </a:cont>
          <a:effect ref="fillLine"/>
        </a:effectDag>
        <a:latin typeface="Times" pitchFamily="18" charset="0"/>
        <a:ea typeface="ヒラギノ角ゴ Pro W3"/>
        <a:cs typeface="ヒラギノ角ゴ Pro W3"/>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9">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clrMru>
    <a:srgbClr val="FF0000"/>
    <a:srgbClr val="0832B8"/>
    <a:srgbClr val="679499"/>
    <a:srgbClr val="B2B2B2"/>
    <a:srgbClr val="CCECFF"/>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9845" autoAdjust="0"/>
  </p:normalViewPr>
  <p:slideViewPr>
    <p:cSldViewPr snapToObjects="1">
      <p:cViewPr varScale="1">
        <p:scale>
          <a:sx n="70" d="100"/>
          <a:sy n="70" d="100"/>
        </p:scale>
        <p:origin x="734" y="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41" d="100"/>
        <a:sy n="141" d="100"/>
      </p:scale>
      <p:origin x="0" y="0"/>
    </p:cViewPr>
  </p:sorterViewPr>
  <p:notesViewPr>
    <p:cSldViewPr snapToObjects="1">
      <p:cViewPr varScale="1">
        <p:scale>
          <a:sx n="98" d="100"/>
          <a:sy n="98" d="100"/>
        </p:scale>
        <p:origin x="-2484" y="-102"/>
      </p:cViewPr>
      <p:guideLst>
        <p:guide orient="horz" pos="2929"/>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1.xml"/></Relationships>
</file>

<file path=ppt/charts/_rels/chart4.xml.rels><?xml version="1.0" encoding="UTF-8" standalone="yes"?>
<Relationships xmlns="http://schemas.openxmlformats.org/package/2006/relationships"><Relationship Id="rId3" Type="http://schemas.openxmlformats.org/officeDocument/2006/relationships/oleObject" Target="../embeddings/oleObject3.bin"/><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sz="2400" dirty="0"/>
              <a:t>Affiliation of MODIS Users</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dLbls>
          <c:showLegendKey val="0"/>
          <c:showVal val="0"/>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a:t>American Customer</a:t>
            </a:r>
            <a:r>
              <a:rPr lang="en-US" sz="1800" baseline="0"/>
              <a:t> Satisfaction Index</a:t>
            </a:r>
            <a:endParaRPr lang="en-US" sz="1800"/>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0434273840769903"/>
          <c:y val="0.12728093493105694"/>
          <c:w val="0.86510170603674541"/>
          <c:h val="0.61722807811962799"/>
        </c:manualLayout>
      </c:layout>
      <c:lineChart>
        <c:grouping val="standard"/>
        <c:varyColors val="0"/>
        <c:ser>
          <c:idx val="0"/>
          <c:order val="0"/>
          <c:tx>
            <c:strRef>
              <c:f>Sheet1!$B$1</c:f>
              <c:strCache>
                <c:ptCount val="1"/>
                <c:pt idx="0">
                  <c:v>EOSDIS</c:v>
                </c:pt>
              </c:strCache>
            </c:strRef>
          </c:tx>
          <c:spPr>
            <a:ln w="12700" cap="rnd">
              <a:solidFill>
                <a:srgbClr val="00B0F0"/>
              </a:solidFill>
              <a:round/>
            </a:ln>
            <a:effectLst/>
          </c:spPr>
          <c:marker>
            <c:symbol val="none"/>
          </c:marker>
          <c:cat>
            <c:numRef>
              <c:f>Sheet1!$A$2:$A$13</c:f>
              <c:numCache>
                <c:formatCode>General</c:formatCode>
                <c:ptCount val="12"/>
                <c:pt idx="0">
                  <c:v>2006</c:v>
                </c:pt>
                <c:pt idx="1">
                  <c:v>2007</c:v>
                </c:pt>
                <c:pt idx="2">
                  <c:v>2008</c:v>
                </c:pt>
                <c:pt idx="3">
                  <c:v>2009</c:v>
                </c:pt>
                <c:pt idx="4">
                  <c:v>2010</c:v>
                </c:pt>
                <c:pt idx="5">
                  <c:v>2011</c:v>
                </c:pt>
                <c:pt idx="6">
                  <c:v>2012</c:v>
                </c:pt>
                <c:pt idx="7">
                  <c:v>2013</c:v>
                </c:pt>
                <c:pt idx="8">
                  <c:v>2014</c:v>
                </c:pt>
                <c:pt idx="9">
                  <c:v>2015</c:v>
                </c:pt>
                <c:pt idx="10">
                  <c:v>2016</c:v>
                </c:pt>
                <c:pt idx="11">
                  <c:v>2017</c:v>
                </c:pt>
              </c:numCache>
            </c:numRef>
          </c:cat>
          <c:val>
            <c:numRef>
              <c:f>Sheet1!$B$2:$B$13</c:f>
              <c:numCache>
                <c:formatCode>General</c:formatCode>
                <c:ptCount val="12"/>
                <c:pt idx="0">
                  <c:v>74</c:v>
                </c:pt>
                <c:pt idx="1">
                  <c:v>75</c:v>
                </c:pt>
                <c:pt idx="2">
                  <c:v>77</c:v>
                </c:pt>
                <c:pt idx="3">
                  <c:v>77</c:v>
                </c:pt>
                <c:pt idx="4">
                  <c:v>77</c:v>
                </c:pt>
                <c:pt idx="5">
                  <c:v>77</c:v>
                </c:pt>
                <c:pt idx="6">
                  <c:v>77</c:v>
                </c:pt>
                <c:pt idx="7">
                  <c:v>76</c:v>
                </c:pt>
                <c:pt idx="8">
                  <c:v>78</c:v>
                </c:pt>
                <c:pt idx="9">
                  <c:v>77</c:v>
                </c:pt>
                <c:pt idx="10">
                  <c:v>77</c:v>
                </c:pt>
                <c:pt idx="11">
                  <c:v>78</c:v>
                </c:pt>
              </c:numCache>
            </c:numRef>
          </c:val>
          <c:smooth val="0"/>
          <c:extLst>
            <c:ext xmlns:c16="http://schemas.microsoft.com/office/drawing/2014/chart" uri="{C3380CC4-5D6E-409C-BE32-E72D297353CC}">
              <c16:uniqueId val="{00000000-5632-4DD2-A624-B3A7E7FB88D5}"/>
            </c:ext>
          </c:extLst>
        </c:ser>
        <c:ser>
          <c:idx val="1"/>
          <c:order val="1"/>
          <c:tx>
            <c:strRef>
              <c:f>Sheet1!$C$1</c:f>
              <c:strCache>
                <c:ptCount val="1"/>
                <c:pt idx="0">
                  <c:v>LP DAAC </c:v>
                </c:pt>
              </c:strCache>
            </c:strRef>
          </c:tx>
          <c:spPr>
            <a:ln w="41275" cap="rnd">
              <a:solidFill>
                <a:srgbClr val="FF0000"/>
              </a:solidFill>
              <a:round/>
            </a:ln>
            <a:effectLst/>
          </c:spPr>
          <c:marker>
            <c:symbol val="none"/>
          </c:marker>
          <c:cat>
            <c:numRef>
              <c:f>Sheet1!$A$2:$A$13</c:f>
              <c:numCache>
                <c:formatCode>General</c:formatCode>
                <c:ptCount val="12"/>
                <c:pt idx="0">
                  <c:v>2006</c:v>
                </c:pt>
                <c:pt idx="1">
                  <c:v>2007</c:v>
                </c:pt>
                <c:pt idx="2">
                  <c:v>2008</c:v>
                </c:pt>
                <c:pt idx="3">
                  <c:v>2009</c:v>
                </c:pt>
                <c:pt idx="4">
                  <c:v>2010</c:v>
                </c:pt>
                <c:pt idx="5">
                  <c:v>2011</c:v>
                </c:pt>
                <c:pt idx="6">
                  <c:v>2012</c:v>
                </c:pt>
                <c:pt idx="7">
                  <c:v>2013</c:v>
                </c:pt>
                <c:pt idx="8">
                  <c:v>2014</c:v>
                </c:pt>
                <c:pt idx="9">
                  <c:v>2015</c:v>
                </c:pt>
                <c:pt idx="10">
                  <c:v>2016</c:v>
                </c:pt>
                <c:pt idx="11">
                  <c:v>2017</c:v>
                </c:pt>
              </c:numCache>
            </c:numRef>
          </c:cat>
          <c:val>
            <c:numRef>
              <c:f>Sheet1!$C$2:$C$13</c:f>
              <c:numCache>
                <c:formatCode>General</c:formatCode>
                <c:ptCount val="12"/>
                <c:pt idx="0">
                  <c:v>72</c:v>
                </c:pt>
                <c:pt idx="1">
                  <c:v>75</c:v>
                </c:pt>
                <c:pt idx="2">
                  <c:v>76</c:v>
                </c:pt>
                <c:pt idx="3">
                  <c:v>75</c:v>
                </c:pt>
                <c:pt idx="4">
                  <c:v>76</c:v>
                </c:pt>
                <c:pt idx="5">
                  <c:v>76</c:v>
                </c:pt>
                <c:pt idx="6">
                  <c:v>76</c:v>
                </c:pt>
                <c:pt idx="7">
                  <c:v>77</c:v>
                </c:pt>
                <c:pt idx="8">
                  <c:v>78</c:v>
                </c:pt>
                <c:pt idx="9">
                  <c:v>78</c:v>
                </c:pt>
                <c:pt idx="10">
                  <c:v>78</c:v>
                </c:pt>
                <c:pt idx="11">
                  <c:v>79</c:v>
                </c:pt>
              </c:numCache>
            </c:numRef>
          </c:val>
          <c:smooth val="0"/>
          <c:extLst>
            <c:ext xmlns:c16="http://schemas.microsoft.com/office/drawing/2014/chart" uri="{C3380CC4-5D6E-409C-BE32-E72D297353CC}">
              <c16:uniqueId val="{00000001-5632-4DD2-A624-B3A7E7FB88D5}"/>
            </c:ext>
          </c:extLst>
        </c:ser>
        <c:dLbls>
          <c:showLegendKey val="0"/>
          <c:showVal val="0"/>
          <c:showCatName val="0"/>
          <c:showSerName val="0"/>
          <c:showPercent val="0"/>
          <c:showBubbleSize val="0"/>
        </c:dLbls>
        <c:smooth val="0"/>
        <c:axId val="364615944"/>
        <c:axId val="364615616"/>
      </c:lineChart>
      <c:catAx>
        <c:axId val="36461594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64615616"/>
        <c:crosses val="autoZero"/>
        <c:auto val="1"/>
        <c:lblAlgn val="ctr"/>
        <c:lblOffset val="100"/>
        <c:tickMarkSkip val="1"/>
        <c:noMultiLvlLbl val="0"/>
      </c:catAx>
      <c:valAx>
        <c:axId val="364615616"/>
        <c:scaling>
          <c:orientation val="minMax"/>
          <c:min val="71"/>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64615944"/>
        <c:crosses val="autoZero"/>
        <c:crossBetween val="between"/>
        <c:majorUnit val="1"/>
      </c:valAx>
      <c:spPr>
        <a:noFill/>
        <a:ln>
          <a:noFill/>
        </a:ln>
        <a:effectLst/>
      </c:spPr>
    </c:plotArea>
    <c:legend>
      <c:legendPos val="b"/>
      <c:layout>
        <c:manualLayout>
          <c:xMode val="edge"/>
          <c:yMode val="edge"/>
          <c:x val="0.39582152230971135"/>
          <c:y val="0.57430253326960323"/>
          <c:w val="0.46946784776902889"/>
          <c:h val="8.1359518558582727E-2"/>
        </c:manualLayout>
      </c:layout>
      <c:overlay val="0"/>
      <c:spPr>
        <a:solidFill>
          <a:schemeClr val="bg1"/>
        </a:solid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586602021969476"/>
          <c:y val="4.65544574108262E-2"/>
          <c:w val="0.73862338388257021"/>
          <c:h val="0.81112390698686743"/>
        </c:manualLayout>
      </c:layout>
      <c:barChart>
        <c:barDir val="col"/>
        <c:grouping val="clustered"/>
        <c:varyColors val="0"/>
        <c:ser>
          <c:idx val="0"/>
          <c:order val="0"/>
          <c:tx>
            <c:strRef>
              <c:f>'[MODIS Dist Jan2000 Sep2018.xlsx]Sheet1'!$G$1</c:f>
              <c:strCache>
                <c:ptCount val="1"/>
                <c:pt idx="0">
                  <c:v>Cum. PBs</c:v>
                </c:pt>
              </c:strCache>
            </c:strRef>
          </c:tx>
          <c:spPr>
            <a:solidFill>
              <a:schemeClr val="accent1"/>
            </a:solidFill>
            <a:ln>
              <a:noFill/>
            </a:ln>
            <a:effectLst/>
          </c:spPr>
          <c:invertIfNegative val="0"/>
          <c:dPt>
            <c:idx val="178"/>
            <c:invertIfNegative val="0"/>
            <c:bubble3D val="0"/>
            <c:spPr>
              <a:solidFill>
                <a:srgbClr val="FF0000"/>
              </a:solidFill>
              <a:ln>
                <a:noFill/>
              </a:ln>
              <a:effectLst/>
            </c:spPr>
            <c:extLst>
              <c:ext xmlns:c16="http://schemas.microsoft.com/office/drawing/2014/chart" uri="{C3380CC4-5D6E-409C-BE32-E72D297353CC}">
                <c16:uniqueId val="{00000005-1E42-40A1-BC0E-93264348F500}"/>
              </c:ext>
            </c:extLst>
          </c:dPt>
          <c:val>
            <c:numRef>
              <c:f>'[MODIS Dist Jan2000 Sep2018.xlsx]Sheet1'!$G$2:$G$221</c:f>
              <c:numCache>
                <c:formatCode>#,##0.00</c:formatCode>
                <c:ptCount val="220"/>
                <c:pt idx="0">
                  <c:v>3.4311280585825438E-5</c:v>
                </c:pt>
                <c:pt idx="1">
                  <c:v>5.6432388722896575E-5</c:v>
                </c:pt>
                <c:pt idx="2">
                  <c:v>1.0889563895761966E-4</c:v>
                </c:pt>
                <c:pt idx="3">
                  <c:v>1.5580975078046322E-4</c:v>
                </c:pt>
                <c:pt idx="4">
                  <c:v>5.6820619758218523E-4</c:v>
                </c:pt>
                <c:pt idx="5">
                  <c:v>1.1887185722589491E-3</c:v>
                </c:pt>
                <c:pt idx="6">
                  <c:v>1.6193426931276915E-3</c:v>
                </c:pt>
                <c:pt idx="7">
                  <c:v>1.9836036916822193E-3</c:v>
                </c:pt>
                <c:pt idx="8">
                  <c:v>2.6944818962365384E-3</c:v>
                </c:pt>
                <c:pt idx="9">
                  <c:v>2.95463727787137E-3</c:v>
                </c:pt>
                <c:pt idx="10">
                  <c:v>3.3034447003155946E-3</c:v>
                </c:pt>
                <c:pt idx="11">
                  <c:v>3.9444923643022775E-3</c:v>
                </c:pt>
                <c:pt idx="12">
                  <c:v>6.5713738063350319E-3</c:v>
                </c:pt>
                <c:pt idx="13">
                  <c:v>7.1920945355668665E-3</c:v>
                </c:pt>
                <c:pt idx="14">
                  <c:v>8.262822711840272E-3</c:v>
                </c:pt>
                <c:pt idx="15">
                  <c:v>8.9288436593487862E-3</c:v>
                </c:pt>
                <c:pt idx="16">
                  <c:v>9.9140487732365737E-3</c:v>
                </c:pt>
                <c:pt idx="17">
                  <c:v>1.1444678708910944E-2</c:v>
                </c:pt>
                <c:pt idx="18">
                  <c:v>1.3311415516771377E-2</c:v>
                </c:pt>
                <c:pt idx="19">
                  <c:v>1.5712032881565394E-2</c:v>
                </c:pt>
                <c:pt idx="20">
                  <c:v>1.8301776688545945E-2</c:v>
                </c:pt>
                <c:pt idx="21">
                  <c:v>2.2069715592078869E-2</c:v>
                </c:pt>
                <c:pt idx="22">
                  <c:v>2.4932115549221638E-2</c:v>
                </c:pt>
                <c:pt idx="23">
                  <c:v>2.9239406623877588E-2</c:v>
                </c:pt>
                <c:pt idx="24">
                  <c:v>3.4218256865628065E-2</c:v>
                </c:pt>
                <c:pt idx="25">
                  <c:v>3.8802011555992069E-2</c:v>
                </c:pt>
                <c:pt idx="26">
                  <c:v>4.3137659932486715E-2</c:v>
                </c:pt>
                <c:pt idx="27">
                  <c:v>4.9482036176137625E-2</c:v>
                </c:pt>
                <c:pt idx="28">
                  <c:v>5.3607527131214736E-2</c:v>
                </c:pt>
                <c:pt idx="29">
                  <c:v>6.1788320444524286E-2</c:v>
                </c:pt>
                <c:pt idx="30">
                  <c:v>6.7358051921240988E-2</c:v>
                </c:pt>
                <c:pt idx="31">
                  <c:v>7.2752819251269099E-2</c:v>
                </c:pt>
                <c:pt idx="32">
                  <c:v>7.7306096327491108E-2</c:v>
                </c:pt>
                <c:pt idx="33">
                  <c:v>8.2455608698539434E-2</c:v>
                </c:pt>
                <c:pt idx="34">
                  <c:v>8.7332562961615623E-2</c:v>
                </c:pt>
                <c:pt idx="35">
                  <c:v>9.2257228997536009E-2</c:v>
                </c:pt>
                <c:pt idx="36">
                  <c:v>9.8050203379243611E-2</c:v>
                </c:pt>
                <c:pt idx="37">
                  <c:v>0.10402740763872861</c:v>
                </c:pt>
                <c:pt idx="38">
                  <c:v>0.11013024399522692</c:v>
                </c:pt>
                <c:pt idx="39">
                  <c:v>0.11718461787886918</c:v>
                </c:pt>
                <c:pt idx="40">
                  <c:v>0.13146101134456695</c:v>
                </c:pt>
                <c:pt idx="41">
                  <c:v>0.1486752252439037</c:v>
                </c:pt>
                <c:pt idx="42">
                  <c:v>0.1618915222818032</c:v>
                </c:pt>
                <c:pt idx="43">
                  <c:v>0.18163116105087102</c:v>
                </c:pt>
                <c:pt idx="44">
                  <c:v>0.19521896190103144</c:v>
                </c:pt>
                <c:pt idx="45">
                  <c:v>0.21470810010377317</c:v>
                </c:pt>
                <c:pt idx="46">
                  <c:v>0.22757318823970854</c:v>
                </c:pt>
                <c:pt idx="47">
                  <c:v>0.23578115598019211</c:v>
                </c:pt>
                <c:pt idx="48">
                  <c:v>0.25098498078342524</c:v>
                </c:pt>
                <c:pt idx="49">
                  <c:v>0.27163154111243781</c:v>
                </c:pt>
                <c:pt idx="50">
                  <c:v>0.2829819017490372</c:v>
                </c:pt>
                <c:pt idx="51">
                  <c:v>0.29858917432930321</c:v>
                </c:pt>
                <c:pt idx="52">
                  <c:v>0.31700208282750097</c:v>
                </c:pt>
                <c:pt idx="53">
                  <c:v>0.33343436655122782</c:v>
                </c:pt>
                <c:pt idx="54">
                  <c:v>0.34472719528153534</c:v>
                </c:pt>
                <c:pt idx="55">
                  <c:v>0.3586754459999501</c:v>
                </c:pt>
                <c:pt idx="56">
                  <c:v>0.36573451388347888</c:v>
                </c:pt>
                <c:pt idx="57">
                  <c:v>0.36988701628334814</c:v>
                </c:pt>
                <c:pt idx="58">
                  <c:v>0.38856512770708646</c:v>
                </c:pt>
                <c:pt idx="59">
                  <c:v>0.40307598918955767</c:v>
                </c:pt>
                <c:pt idx="60">
                  <c:v>0.42453333285078398</c:v>
                </c:pt>
                <c:pt idx="61">
                  <c:v>0.4511135527901351</c:v>
                </c:pt>
                <c:pt idx="62">
                  <c:v>0.47174306525848803</c:v>
                </c:pt>
                <c:pt idx="63">
                  <c:v>0.49119775646273045</c:v>
                </c:pt>
                <c:pt idx="64">
                  <c:v>0.51040529199410223</c:v>
                </c:pt>
                <c:pt idx="65">
                  <c:v>0.5314966057846322</c:v>
                </c:pt>
                <c:pt idx="66">
                  <c:v>0.54953464423585674</c:v>
                </c:pt>
                <c:pt idx="67">
                  <c:v>0.56740088720247139</c:v>
                </c:pt>
                <c:pt idx="68">
                  <c:v>0.58569485704135138</c:v>
                </c:pt>
                <c:pt idx="69">
                  <c:v>0.6075638303952291</c:v>
                </c:pt>
                <c:pt idx="70">
                  <c:v>0.63241000658366819</c:v>
                </c:pt>
                <c:pt idx="71">
                  <c:v>0.65709089393913733</c:v>
                </c:pt>
                <c:pt idx="72">
                  <c:v>0.68879475503787391</c:v>
                </c:pt>
                <c:pt idx="73">
                  <c:v>0.71734512049425381</c:v>
                </c:pt>
                <c:pt idx="74">
                  <c:v>0.74987972414586679</c:v>
                </c:pt>
                <c:pt idx="75">
                  <c:v>0.77758312166575327</c:v>
                </c:pt>
                <c:pt idx="76">
                  <c:v>0.80926138914376478</c:v>
                </c:pt>
                <c:pt idx="77">
                  <c:v>0.84566119685769059</c:v>
                </c:pt>
                <c:pt idx="78">
                  <c:v>0.87194599985890064</c:v>
                </c:pt>
                <c:pt idx="79">
                  <c:v>0.90562952937371999</c:v>
                </c:pt>
                <c:pt idx="80">
                  <c:v>0.94003051646240021</c:v>
                </c:pt>
                <c:pt idx="81">
                  <c:v>0.9763670943621543</c:v>
                </c:pt>
                <c:pt idx="82">
                  <c:v>1.0106989798462016</c:v>
                </c:pt>
                <c:pt idx="83">
                  <c:v>1.0497501549227162</c:v>
                </c:pt>
                <c:pt idx="84">
                  <c:v>1.073407990879379</c:v>
                </c:pt>
                <c:pt idx="85">
                  <c:v>1.1157474658610298</c:v>
                </c:pt>
                <c:pt idx="86">
                  <c:v>1.1333220315473154</c:v>
                </c:pt>
                <c:pt idx="87">
                  <c:v>1.1644804440606384</c:v>
                </c:pt>
                <c:pt idx="88">
                  <c:v>1.1991686384724451</c:v>
                </c:pt>
                <c:pt idx="89">
                  <c:v>1.2361110598826779</c:v>
                </c:pt>
                <c:pt idx="90">
                  <c:v>1.2669851437620816</c:v>
                </c:pt>
                <c:pt idx="91">
                  <c:v>1.3033810976576057</c:v>
                </c:pt>
                <c:pt idx="92">
                  <c:v>1.3337407731767741</c:v>
                </c:pt>
                <c:pt idx="93">
                  <c:v>1.3651245164023709</c:v>
                </c:pt>
                <c:pt idx="94">
                  <c:v>1.4070964489979665</c:v>
                </c:pt>
                <c:pt idx="95">
                  <c:v>1.4437018860271196</c:v>
                </c:pt>
                <c:pt idx="96">
                  <c:v>1.4780492422301317</c:v>
                </c:pt>
                <c:pt idx="97">
                  <c:v>1.509894608763046</c:v>
                </c:pt>
                <c:pt idx="98">
                  <c:v>1.5416288228230546</c:v>
                </c:pt>
                <c:pt idx="99">
                  <c:v>1.572815057791769</c:v>
                </c:pt>
                <c:pt idx="100">
                  <c:v>1.6069481807639818</c:v>
                </c:pt>
                <c:pt idx="101">
                  <c:v>1.6412484402321275</c:v>
                </c:pt>
                <c:pt idx="102">
                  <c:v>1.6754086169898506</c:v>
                </c:pt>
                <c:pt idx="103">
                  <c:v>1.7124957804046568</c:v>
                </c:pt>
                <c:pt idx="104">
                  <c:v>1.7526471738591787</c:v>
                </c:pt>
                <c:pt idx="105">
                  <c:v>1.7943273476529864</c:v>
                </c:pt>
                <c:pt idx="106">
                  <c:v>1.8360971169993279</c:v>
                </c:pt>
                <c:pt idx="107">
                  <c:v>1.8703525830786671</c:v>
                </c:pt>
                <c:pt idx="108">
                  <c:v>1.9098155531706285</c:v>
                </c:pt>
                <c:pt idx="109">
                  <c:v>1.9646831391723822</c:v>
                </c:pt>
                <c:pt idx="110">
                  <c:v>2.0067843342544505</c:v>
                </c:pt>
                <c:pt idx="111">
                  <c:v>2.0562055390356102</c:v>
                </c:pt>
                <c:pt idx="112">
                  <c:v>2.1111167721357189</c:v>
                </c:pt>
                <c:pt idx="113">
                  <c:v>2.1671704995334142</c:v>
                </c:pt>
                <c:pt idx="114">
                  <c:v>2.2095217915577807</c:v>
                </c:pt>
                <c:pt idx="115">
                  <c:v>2.2547636322882019</c:v>
                </c:pt>
                <c:pt idx="116">
                  <c:v>2.3000288724033155</c:v>
                </c:pt>
                <c:pt idx="117">
                  <c:v>2.3541221534004428</c:v>
                </c:pt>
                <c:pt idx="118">
                  <c:v>2.4005524531789115</c:v>
                </c:pt>
                <c:pt idx="119">
                  <c:v>2.4649956892058245</c:v>
                </c:pt>
                <c:pt idx="120">
                  <c:v>2.5628291877387084</c:v>
                </c:pt>
                <c:pt idx="121">
                  <c:v>2.686814716551452</c:v>
                </c:pt>
                <c:pt idx="122">
                  <c:v>2.8216993435109026</c:v>
                </c:pt>
                <c:pt idx="123">
                  <c:v>2.9391425451319657</c:v>
                </c:pt>
                <c:pt idx="124">
                  <c:v>3.0112528386525801</c:v>
                </c:pt>
                <c:pt idx="125">
                  <c:v>3.0851556973168619</c:v>
                </c:pt>
                <c:pt idx="126">
                  <c:v>3.1913646372193463</c:v>
                </c:pt>
                <c:pt idx="127">
                  <c:v>3.2909267224026837</c:v>
                </c:pt>
                <c:pt idx="128">
                  <c:v>3.3661119456049047</c:v>
                </c:pt>
                <c:pt idx="129">
                  <c:v>3.4446237175296983</c:v>
                </c:pt>
                <c:pt idx="130">
                  <c:v>3.531815182563848</c:v>
                </c:pt>
                <c:pt idx="131">
                  <c:v>3.6229012982435518</c:v>
                </c:pt>
                <c:pt idx="132">
                  <c:v>3.7306632912345226</c:v>
                </c:pt>
                <c:pt idx="133">
                  <c:v>3.8396498465854672</c:v>
                </c:pt>
                <c:pt idx="134">
                  <c:v>3.9273668327750637</c:v>
                </c:pt>
                <c:pt idx="135">
                  <c:v>3.9943247617539019</c:v>
                </c:pt>
                <c:pt idx="136">
                  <c:v>4.0664721843488518</c:v>
                </c:pt>
                <c:pt idx="137">
                  <c:v>4.1669298190744595</c:v>
                </c:pt>
                <c:pt idx="138">
                  <c:v>4.2976683777803553</c:v>
                </c:pt>
                <c:pt idx="139">
                  <c:v>4.4144760001413523</c:v>
                </c:pt>
                <c:pt idx="140">
                  <c:v>4.5043310876153413</c:v>
                </c:pt>
                <c:pt idx="141">
                  <c:v>4.5969389922572299</c:v>
                </c:pt>
                <c:pt idx="142">
                  <c:v>4.6718125889627267</c:v>
                </c:pt>
                <c:pt idx="143">
                  <c:v>4.7516498279403896</c:v>
                </c:pt>
                <c:pt idx="144">
                  <c:v>4.8175304576838389</c:v>
                </c:pt>
                <c:pt idx="145">
                  <c:v>4.9020131465503942</c:v>
                </c:pt>
                <c:pt idx="146">
                  <c:v>4.9760516195399687</c:v>
                </c:pt>
                <c:pt idx="147">
                  <c:v>5.0531184990340847</c:v>
                </c:pt>
                <c:pt idx="148">
                  <c:v>5.1156765111861757</c:v>
                </c:pt>
                <c:pt idx="149">
                  <c:v>5.1799447795944298</c:v>
                </c:pt>
                <c:pt idx="150">
                  <c:v>5.2995591836366813</c:v>
                </c:pt>
                <c:pt idx="151">
                  <c:v>5.4103345272913588</c:v>
                </c:pt>
                <c:pt idx="152">
                  <c:v>5.5049432102637379</c:v>
                </c:pt>
                <c:pt idx="153">
                  <c:v>5.5983053600443542</c:v>
                </c:pt>
                <c:pt idx="154">
                  <c:v>5.7243181553091871</c:v>
                </c:pt>
                <c:pt idx="155">
                  <c:v>5.8425300129773117</c:v>
                </c:pt>
                <c:pt idx="156">
                  <c:v>5.9450519294878488</c:v>
                </c:pt>
                <c:pt idx="157">
                  <c:v>6.0974328720448554</c:v>
                </c:pt>
                <c:pt idx="158">
                  <c:v>6.2145757946912212</c:v>
                </c:pt>
                <c:pt idx="159">
                  <c:v>6.318602066824214</c:v>
                </c:pt>
                <c:pt idx="160">
                  <c:v>6.41109585559182</c:v>
                </c:pt>
                <c:pt idx="161">
                  <c:v>6.5793012576298802</c:v>
                </c:pt>
                <c:pt idx="162">
                  <c:v>6.8608592014461767</c:v>
                </c:pt>
                <c:pt idx="163">
                  <c:v>7.0524266733517882</c:v>
                </c:pt>
                <c:pt idx="164">
                  <c:v>7.1925925345690933</c:v>
                </c:pt>
                <c:pt idx="165">
                  <c:v>7.3384212167644884</c:v>
                </c:pt>
                <c:pt idx="166">
                  <c:v>7.4846734161581852</c:v>
                </c:pt>
                <c:pt idx="167">
                  <c:v>7.6308880506493155</c:v>
                </c:pt>
                <c:pt idx="168">
                  <c:v>7.747176113060676</c:v>
                </c:pt>
                <c:pt idx="169">
                  <c:v>7.8912255145087844</c:v>
                </c:pt>
                <c:pt idx="170">
                  <c:v>7.9944733059881257</c:v>
                </c:pt>
                <c:pt idx="171">
                  <c:v>8.1219082207782201</c:v>
                </c:pt>
                <c:pt idx="172">
                  <c:v>8.3106741987392319</c:v>
                </c:pt>
                <c:pt idx="173">
                  <c:v>8.4845267396867285</c:v>
                </c:pt>
                <c:pt idx="174">
                  <c:v>8.5935796688077986</c:v>
                </c:pt>
                <c:pt idx="175">
                  <c:v>8.7231890217615309</c:v>
                </c:pt>
                <c:pt idx="176">
                  <c:v>8.8439261616477758</c:v>
                </c:pt>
                <c:pt idx="177">
                  <c:v>8.9690355816548699</c:v>
                </c:pt>
                <c:pt idx="178">
                  <c:v>9.0952732483306917</c:v>
                </c:pt>
                <c:pt idx="179">
                  <c:v>9.2381158643839907</c:v>
                </c:pt>
                <c:pt idx="180">
                  <c:v>9.3918277284745155</c:v>
                </c:pt>
                <c:pt idx="181">
                  <c:v>9.5407123613785974</c:v>
                </c:pt>
                <c:pt idx="182">
                  <c:v>9.6637426950288958</c:v>
                </c:pt>
                <c:pt idx="183">
                  <c:v>9.7769861344853446</c:v>
                </c:pt>
                <c:pt idx="184">
                  <c:v>9.9031174666462487</c:v>
                </c:pt>
                <c:pt idx="185">
                  <c:v>10.081303730504589</c:v>
                </c:pt>
                <c:pt idx="186">
                  <c:v>10.229915546853096</c:v>
                </c:pt>
                <c:pt idx="187">
                  <c:v>10.372127347406002</c:v>
                </c:pt>
                <c:pt idx="188">
                  <c:v>10.527636705162005</c:v>
                </c:pt>
                <c:pt idx="189">
                  <c:v>10.685698579712772</c:v>
                </c:pt>
                <c:pt idx="190">
                  <c:v>10.874140496239999</c:v>
                </c:pt>
                <c:pt idx="191">
                  <c:v>11.051803961614148</c:v>
                </c:pt>
                <c:pt idx="192">
                  <c:v>11.332447731004098</c:v>
                </c:pt>
                <c:pt idx="193">
                  <c:v>11.545626420355404</c:v>
                </c:pt>
                <c:pt idx="194">
                  <c:v>11.707921808909628</c:v>
                </c:pt>
                <c:pt idx="195">
                  <c:v>11.862491999709983</c:v>
                </c:pt>
                <c:pt idx="196">
                  <c:v>12.065917649168526</c:v>
                </c:pt>
                <c:pt idx="197">
                  <c:v>12.248886657962581</c:v>
                </c:pt>
                <c:pt idx="198">
                  <c:v>12.568870043099864</c:v>
                </c:pt>
                <c:pt idx="199">
                  <c:v>12.828092973994098</c:v>
                </c:pt>
                <c:pt idx="200">
                  <c:v>13.059527532638988</c:v>
                </c:pt>
                <c:pt idx="201">
                  <c:v>13.305328186130158</c:v>
                </c:pt>
                <c:pt idx="202">
                  <c:v>13.620552241065546</c:v>
                </c:pt>
                <c:pt idx="203">
                  <c:v>13.897266783830716</c:v>
                </c:pt>
                <c:pt idx="204">
                  <c:v>14.125592264828278</c:v>
                </c:pt>
                <c:pt idx="205">
                  <c:v>14.327325065155518</c:v>
                </c:pt>
                <c:pt idx="206">
                  <c:v>14.634998282430699</c:v>
                </c:pt>
                <c:pt idx="207">
                  <c:v>15.040970312800264</c:v>
                </c:pt>
                <c:pt idx="208">
                  <c:v>15.598548800504771</c:v>
                </c:pt>
                <c:pt idx="209">
                  <c:v>15.767646793822763</c:v>
                </c:pt>
                <c:pt idx="210">
                  <c:v>15.961347669651737</c:v>
                </c:pt>
                <c:pt idx="211">
                  <c:v>16.177055325687867</c:v>
                </c:pt>
                <c:pt idx="212">
                  <c:v>16.438937050302517</c:v>
                </c:pt>
                <c:pt idx="213">
                  <c:v>16.71224569076859</c:v>
                </c:pt>
                <c:pt idx="214">
                  <c:v>16.940461075799544</c:v>
                </c:pt>
                <c:pt idx="215">
                  <c:v>17.261575683521112</c:v>
                </c:pt>
                <c:pt idx="216">
                  <c:v>17.567398377282551</c:v>
                </c:pt>
                <c:pt idx="217">
                  <c:v>17.884204038295902</c:v>
                </c:pt>
                <c:pt idx="218">
                  <c:v>18.162007498757919</c:v>
                </c:pt>
                <c:pt idx="219">
                  <c:v>18.436685086244722</c:v>
                </c:pt>
              </c:numCache>
            </c:numRef>
          </c:val>
          <c:extLst>
            <c:ext xmlns:c16="http://schemas.microsoft.com/office/drawing/2014/chart" uri="{C3380CC4-5D6E-409C-BE32-E72D297353CC}">
              <c16:uniqueId val="{00000000-1E42-40A1-BC0E-93264348F500}"/>
            </c:ext>
          </c:extLst>
        </c:ser>
        <c:dLbls>
          <c:showLegendKey val="0"/>
          <c:showVal val="0"/>
          <c:showCatName val="0"/>
          <c:showSerName val="0"/>
          <c:showPercent val="0"/>
          <c:showBubbleSize val="0"/>
        </c:dLbls>
        <c:gapWidth val="0"/>
        <c:axId val="362536312"/>
        <c:axId val="362537952"/>
      </c:barChart>
      <c:lineChart>
        <c:grouping val="standard"/>
        <c:varyColors val="0"/>
        <c:ser>
          <c:idx val="1"/>
          <c:order val="1"/>
          <c:tx>
            <c:strRef>
              <c:f>'[MODIS Dist Jan2000 Sep2018.xlsx]Sheet1'!$H$1</c:f>
              <c:strCache>
                <c:ptCount val="1"/>
                <c:pt idx="0">
                  <c:v>Cum. Files</c:v>
                </c:pt>
              </c:strCache>
            </c:strRef>
          </c:tx>
          <c:spPr>
            <a:ln w="57150" cap="rnd">
              <a:solidFill>
                <a:schemeClr val="accent6">
                  <a:lumMod val="60000"/>
                  <a:lumOff val="40000"/>
                </a:schemeClr>
              </a:solidFill>
              <a:round/>
            </a:ln>
            <a:effectLst/>
          </c:spPr>
          <c:marker>
            <c:symbol val="none"/>
          </c:marker>
          <c:val>
            <c:numRef>
              <c:f>'[MODIS Dist Jan2000 Sep2018.xlsx]Sheet1'!$H$2:$H$221</c:f>
              <c:numCache>
                <c:formatCode>#,##0</c:formatCode>
                <c:ptCount val="220"/>
                <c:pt idx="0">
                  <c:v>1150</c:v>
                </c:pt>
                <c:pt idx="1">
                  <c:v>1464</c:v>
                </c:pt>
                <c:pt idx="2">
                  <c:v>5370</c:v>
                </c:pt>
                <c:pt idx="3">
                  <c:v>7782</c:v>
                </c:pt>
                <c:pt idx="4">
                  <c:v>24896</c:v>
                </c:pt>
                <c:pt idx="5">
                  <c:v>43546</c:v>
                </c:pt>
                <c:pt idx="6">
                  <c:v>57008</c:v>
                </c:pt>
                <c:pt idx="7">
                  <c:v>66364</c:v>
                </c:pt>
                <c:pt idx="8">
                  <c:v>85898</c:v>
                </c:pt>
                <c:pt idx="9">
                  <c:v>94173</c:v>
                </c:pt>
                <c:pt idx="10">
                  <c:v>106301</c:v>
                </c:pt>
                <c:pt idx="11">
                  <c:v>125871</c:v>
                </c:pt>
                <c:pt idx="12">
                  <c:v>159681</c:v>
                </c:pt>
                <c:pt idx="13">
                  <c:v>179975</c:v>
                </c:pt>
                <c:pt idx="14">
                  <c:v>213268</c:v>
                </c:pt>
                <c:pt idx="15">
                  <c:v>236594</c:v>
                </c:pt>
                <c:pt idx="16">
                  <c:v>255636</c:v>
                </c:pt>
                <c:pt idx="17">
                  <c:v>282070</c:v>
                </c:pt>
                <c:pt idx="18">
                  <c:v>321416</c:v>
                </c:pt>
                <c:pt idx="19">
                  <c:v>408756</c:v>
                </c:pt>
                <c:pt idx="20">
                  <c:v>479346</c:v>
                </c:pt>
                <c:pt idx="21">
                  <c:v>638110</c:v>
                </c:pt>
                <c:pt idx="22">
                  <c:v>728956</c:v>
                </c:pt>
                <c:pt idx="23">
                  <c:v>816666</c:v>
                </c:pt>
                <c:pt idx="24">
                  <c:v>919270</c:v>
                </c:pt>
                <c:pt idx="25">
                  <c:v>1041004</c:v>
                </c:pt>
                <c:pt idx="26">
                  <c:v>1136012</c:v>
                </c:pt>
                <c:pt idx="27">
                  <c:v>1245800</c:v>
                </c:pt>
                <c:pt idx="28">
                  <c:v>1344046</c:v>
                </c:pt>
                <c:pt idx="29">
                  <c:v>1482041</c:v>
                </c:pt>
                <c:pt idx="30">
                  <c:v>1607099</c:v>
                </c:pt>
                <c:pt idx="31">
                  <c:v>1757569</c:v>
                </c:pt>
                <c:pt idx="32">
                  <c:v>1848537</c:v>
                </c:pt>
                <c:pt idx="33">
                  <c:v>1946349</c:v>
                </c:pt>
                <c:pt idx="34">
                  <c:v>2094482</c:v>
                </c:pt>
                <c:pt idx="35">
                  <c:v>2223311</c:v>
                </c:pt>
                <c:pt idx="36">
                  <c:v>2441152</c:v>
                </c:pt>
                <c:pt idx="37">
                  <c:v>2593779</c:v>
                </c:pt>
                <c:pt idx="38">
                  <c:v>2771383</c:v>
                </c:pt>
                <c:pt idx="39">
                  <c:v>3102698</c:v>
                </c:pt>
                <c:pt idx="40">
                  <c:v>3469544</c:v>
                </c:pt>
                <c:pt idx="41">
                  <c:v>3908160</c:v>
                </c:pt>
                <c:pt idx="42">
                  <c:v>4311306</c:v>
                </c:pt>
                <c:pt idx="43">
                  <c:v>4902746</c:v>
                </c:pt>
                <c:pt idx="44">
                  <c:v>5350924</c:v>
                </c:pt>
                <c:pt idx="45">
                  <c:v>5893955</c:v>
                </c:pt>
                <c:pt idx="46">
                  <c:v>6269221</c:v>
                </c:pt>
                <c:pt idx="47">
                  <c:v>6524956</c:v>
                </c:pt>
                <c:pt idx="48">
                  <c:v>6876137</c:v>
                </c:pt>
                <c:pt idx="49">
                  <c:v>7418046</c:v>
                </c:pt>
                <c:pt idx="50">
                  <c:v>7990684</c:v>
                </c:pt>
                <c:pt idx="51">
                  <c:v>8701507</c:v>
                </c:pt>
                <c:pt idx="52">
                  <c:v>10199702</c:v>
                </c:pt>
                <c:pt idx="53">
                  <c:v>11803028</c:v>
                </c:pt>
                <c:pt idx="54">
                  <c:v>12903018</c:v>
                </c:pt>
                <c:pt idx="55">
                  <c:v>14456135</c:v>
                </c:pt>
                <c:pt idx="56">
                  <c:v>15281452</c:v>
                </c:pt>
                <c:pt idx="57">
                  <c:v>16127099</c:v>
                </c:pt>
                <c:pt idx="58">
                  <c:v>16971418</c:v>
                </c:pt>
                <c:pt idx="59">
                  <c:v>17811129</c:v>
                </c:pt>
                <c:pt idx="60">
                  <c:v>18897718</c:v>
                </c:pt>
                <c:pt idx="61">
                  <c:v>19685528</c:v>
                </c:pt>
                <c:pt idx="62">
                  <c:v>20075764</c:v>
                </c:pt>
                <c:pt idx="63">
                  <c:v>20510125</c:v>
                </c:pt>
                <c:pt idx="64">
                  <c:v>20967004</c:v>
                </c:pt>
                <c:pt idx="65">
                  <c:v>21571272</c:v>
                </c:pt>
                <c:pt idx="66">
                  <c:v>22329608</c:v>
                </c:pt>
                <c:pt idx="67">
                  <c:v>22933265</c:v>
                </c:pt>
                <c:pt idx="68">
                  <c:v>23381131</c:v>
                </c:pt>
                <c:pt idx="69">
                  <c:v>24023582</c:v>
                </c:pt>
                <c:pt idx="70">
                  <c:v>24746678</c:v>
                </c:pt>
                <c:pt idx="71">
                  <c:v>25277404</c:v>
                </c:pt>
                <c:pt idx="72">
                  <c:v>25847706</c:v>
                </c:pt>
                <c:pt idx="73">
                  <c:v>26418403</c:v>
                </c:pt>
                <c:pt idx="74">
                  <c:v>27122142</c:v>
                </c:pt>
                <c:pt idx="75">
                  <c:v>28030625</c:v>
                </c:pt>
                <c:pt idx="76">
                  <c:v>28983556</c:v>
                </c:pt>
                <c:pt idx="77">
                  <c:v>30032680</c:v>
                </c:pt>
                <c:pt idx="78">
                  <c:v>30800185</c:v>
                </c:pt>
                <c:pt idx="79">
                  <c:v>31875752</c:v>
                </c:pt>
                <c:pt idx="80">
                  <c:v>33154058</c:v>
                </c:pt>
                <c:pt idx="81">
                  <c:v>34211608</c:v>
                </c:pt>
                <c:pt idx="82">
                  <c:v>35502821</c:v>
                </c:pt>
                <c:pt idx="83">
                  <c:v>37099869</c:v>
                </c:pt>
                <c:pt idx="84">
                  <c:v>38441166</c:v>
                </c:pt>
                <c:pt idx="85">
                  <c:v>39533966</c:v>
                </c:pt>
                <c:pt idx="86">
                  <c:v>40213392</c:v>
                </c:pt>
                <c:pt idx="87">
                  <c:v>41460134</c:v>
                </c:pt>
                <c:pt idx="88">
                  <c:v>42273473</c:v>
                </c:pt>
                <c:pt idx="89">
                  <c:v>43117409</c:v>
                </c:pt>
                <c:pt idx="90">
                  <c:v>43973261</c:v>
                </c:pt>
                <c:pt idx="91">
                  <c:v>44950568</c:v>
                </c:pt>
                <c:pt idx="92">
                  <c:v>45749732</c:v>
                </c:pt>
                <c:pt idx="93">
                  <c:v>46839672</c:v>
                </c:pt>
                <c:pt idx="94">
                  <c:v>48511977</c:v>
                </c:pt>
                <c:pt idx="95">
                  <c:v>50205164</c:v>
                </c:pt>
                <c:pt idx="96">
                  <c:v>52231567</c:v>
                </c:pt>
                <c:pt idx="97">
                  <c:v>53727164</c:v>
                </c:pt>
                <c:pt idx="98">
                  <c:v>56088248</c:v>
                </c:pt>
                <c:pt idx="99">
                  <c:v>57807381</c:v>
                </c:pt>
                <c:pt idx="100">
                  <c:v>59686755</c:v>
                </c:pt>
                <c:pt idx="101">
                  <c:v>63461995</c:v>
                </c:pt>
                <c:pt idx="102">
                  <c:v>66968287</c:v>
                </c:pt>
                <c:pt idx="103">
                  <c:v>68634713</c:v>
                </c:pt>
                <c:pt idx="104">
                  <c:v>70250046</c:v>
                </c:pt>
                <c:pt idx="105">
                  <c:v>73044120</c:v>
                </c:pt>
                <c:pt idx="106">
                  <c:v>76145480</c:v>
                </c:pt>
                <c:pt idx="107">
                  <c:v>78553489</c:v>
                </c:pt>
                <c:pt idx="108">
                  <c:v>82276575</c:v>
                </c:pt>
                <c:pt idx="109">
                  <c:v>84562644</c:v>
                </c:pt>
                <c:pt idx="110">
                  <c:v>87285113</c:v>
                </c:pt>
                <c:pt idx="111">
                  <c:v>88754594</c:v>
                </c:pt>
                <c:pt idx="112">
                  <c:v>91112896</c:v>
                </c:pt>
                <c:pt idx="113">
                  <c:v>92885064</c:v>
                </c:pt>
                <c:pt idx="114">
                  <c:v>95468710</c:v>
                </c:pt>
                <c:pt idx="115">
                  <c:v>99471438</c:v>
                </c:pt>
                <c:pt idx="116">
                  <c:v>102392048</c:v>
                </c:pt>
                <c:pt idx="117">
                  <c:v>106141713</c:v>
                </c:pt>
                <c:pt idx="118">
                  <c:v>109495721</c:v>
                </c:pt>
                <c:pt idx="119">
                  <c:v>112580025</c:v>
                </c:pt>
                <c:pt idx="120">
                  <c:v>115957624</c:v>
                </c:pt>
                <c:pt idx="121">
                  <c:v>121596472</c:v>
                </c:pt>
                <c:pt idx="122">
                  <c:v>126429263</c:v>
                </c:pt>
                <c:pt idx="123">
                  <c:v>131125304</c:v>
                </c:pt>
                <c:pt idx="124">
                  <c:v>136394579</c:v>
                </c:pt>
                <c:pt idx="125">
                  <c:v>140277568</c:v>
                </c:pt>
                <c:pt idx="126">
                  <c:v>143164414</c:v>
                </c:pt>
                <c:pt idx="127">
                  <c:v>146290586</c:v>
                </c:pt>
                <c:pt idx="128">
                  <c:v>149313679</c:v>
                </c:pt>
                <c:pt idx="129">
                  <c:v>152819397</c:v>
                </c:pt>
                <c:pt idx="130">
                  <c:v>156645451</c:v>
                </c:pt>
                <c:pt idx="131">
                  <c:v>160322421</c:v>
                </c:pt>
                <c:pt idx="132">
                  <c:v>164451356</c:v>
                </c:pt>
                <c:pt idx="133">
                  <c:v>167968828</c:v>
                </c:pt>
                <c:pt idx="134">
                  <c:v>171044937</c:v>
                </c:pt>
                <c:pt idx="135">
                  <c:v>174979498</c:v>
                </c:pt>
                <c:pt idx="136">
                  <c:v>177550159</c:v>
                </c:pt>
                <c:pt idx="137">
                  <c:v>181616848</c:v>
                </c:pt>
                <c:pt idx="138">
                  <c:v>186927115</c:v>
                </c:pt>
                <c:pt idx="139">
                  <c:v>192651538</c:v>
                </c:pt>
                <c:pt idx="140">
                  <c:v>196389634</c:v>
                </c:pt>
                <c:pt idx="141">
                  <c:v>202353963</c:v>
                </c:pt>
                <c:pt idx="142">
                  <c:v>206027856</c:v>
                </c:pt>
                <c:pt idx="143">
                  <c:v>210324367</c:v>
                </c:pt>
                <c:pt idx="144">
                  <c:v>213591972</c:v>
                </c:pt>
                <c:pt idx="145">
                  <c:v>217252166</c:v>
                </c:pt>
                <c:pt idx="146">
                  <c:v>220836805</c:v>
                </c:pt>
                <c:pt idx="147">
                  <c:v>225101937</c:v>
                </c:pt>
                <c:pt idx="148">
                  <c:v>230997111</c:v>
                </c:pt>
                <c:pt idx="149">
                  <c:v>234576138</c:v>
                </c:pt>
                <c:pt idx="150">
                  <c:v>239546108</c:v>
                </c:pt>
                <c:pt idx="151">
                  <c:v>246248703</c:v>
                </c:pt>
                <c:pt idx="152">
                  <c:v>250436808</c:v>
                </c:pt>
                <c:pt idx="153">
                  <c:v>255394281</c:v>
                </c:pt>
                <c:pt idx="154">
                  <c:v>260298885</c:v>
                </c:pt>
                <c:pt idx="155">
                  <c:v>264665031</c:v>
                </c:pt>
                <c:pt idx="156">
                  <c:v>268469305</c:v>
                </c:pt>
                <c:pt idx="157">
                  <c:v>277489036</c:v>
                </c:pt>
                <c:pt idx="158">
                  <c:v>283845438</c:v>
                </c:pt>
                <c:pt idx="159">
                  <c:v>287553696</c:v>
                </c:pt>
                <c:pt idx="160">
                  <c:v>290161032</c:v>
                </c:pt>
                <c:pt idx="161">
                  <c:v>294304860</c:v>
                </c:pt>
                <c:pt idx="162">
                  <c:v>301847406</c:v>
                </c:pt>
                <c:pt idx="163">
                  <c:v>309859640</c:v>
                </c:pt>
                <c:pt idx="164">
                  <c:v>316455218</c:v>
                </c:pt>
                <c:pt idx="165">
                  <c:v>323373859</c:v>
                </c:pt>
                <c:pt idx="166">
                  <c:v>330406493</c:v>
                </c:pt>
                <c:pt idx="167">
                  <c:v>337167984</c:v>
                </c:pt>
                <c:pt idx="168">
                  <c:v>343981142</c:v>
                </c:pt>
                <c:pt idx="169">
                  <c:v>350916596</c:v>
                </c:pt>
                <c:pt idx="170">
                  <c:v>356202608</c:v>
                </c:pt>
                <c:pt idx="171">
                  <c:v>362444494</c:v>
                </c:pt>
                <c:pt idx="172">
                  <c:v>369045403</c:v>
                </c:pt>
                <c:pt idx="173">
                  <c:v>375223724</c:v>
                </c:pt>
                <c:pt idx="174">
                  <c:v>379215733</c:v>
                </c:pt>
                <c:pt idx="175">
                  <c:v>385270835</c:v>
                </c:pt>
                <c:pt idx="176">
                  <c:v>394865224</c:v>
                </c:pt>
                <c:pt idx="177">
                  <c:v>400273879</c:v>
                </c:pt>
                <c:pt idx="178">
                  <c:v>411388845</c:v>
                </c:pt>
                <c:pt idx="179">
                  <c:v>422384444</c:v>
                </c:pt>
                <c:pt idx="180">
                  <c:v>430533491</c:v>
                </c:pt>
                <c:pt idx="181">
                  <c:v>438002914</c:v>
                </c:pt>
                <c:pt idx="182">
                  <c:v>445620358</c:v>
                </c:pt>
                <c:pt idx="183">
                  <c:v>453056515</c:v>
                </c:pt>
                <c:pt idx="184">
                  <c:v>461074235</c:v>
                </c:pt>
                <c:pt idx="185">
                  <c:v>470655440</c:v>
                </c:pt>
                <c:pt idx="186">
                  <c:v>479364720</c:v>
                </c:pt>
                <c:pt idx="187">
                  <c:v>487194517</c:v>
                </c:pt>
                <c:pt idx="188">
                  <c:v>500152525</c:v>
                </c:pt>
                <c:pt idx="189">
                  <c:v>510056064</c:v>
                </c:pt>
                <c:pt idx="190">
                  <c:v>517525891</c:v>
                </c:pt>
                <c:pt idx="191">
                  <c:v>532108707</c:v>
                </c:pt>
                <c:pt idx="192">
                  <c:v>545474066</c:v>
                </c:pt>
                <c:pt idx="193">
                  <c:v>554586976</c:v>
                </c:pt>
                <c:pt idx="194">
                  <c:v>561105711</c:v>
                </c:pt>
                <c:pt idx="195">
                  <c:v>566838521</c:v>
                </c:pt>
                <c:pt idx="196">
                  <c:v>573481998</c:v>
                </c:pt>
                <c:pt idx="197">
                  <c:v>580018440</c:v>
                </c:pt>
                <c:pt idx="198">
                  <c:v>586809469</c:v>
                </c:pt>
                <c:pt idx="199">
                  <c:v>599700036</c:v>
                </c:pt>
                <c:pt idx="200">
                  <c:v>608198071</c:v>
                </c:pt>
                <c:pt idx="201">
                  <c:v>619668167</c:v>
                </c:pt>
                <c:pt idx="202">
                  <c:v>633010890</c:v>
                </c:pt>
                <c:pt idx="203">
                  <c:v>646902683</c:v>
                </c:pt>
                <c:pt idx="204">
                  <c:v>655255396</c:v>
                </c:pt>
                <c:pt idx="205">
                  <c:v>667560865</c:v>
                </c:pt>
                <c:pt idx="206">
                  <c:v>677573101</c:v>
                </c:pt>
                <c:pt idx="207">
                  <c:v>692142879</c:v>
                </c:pt>
                <c:pt idx="208">
                  <c:v>705893632</c:v>
                </c:pt>
                <c:pt idx="209">
                  <c:v>718431131</c:v>
                </c:pt>
                <c:pt idx="210">
                  <c:v>732231064</c:v>
                </c:pt>
                <c:pt idx="211">
                  <c:v>745155864</c:v>
                </c:pt>
                <c:pt idx="212">
                  <c:v>758002563</c:v>
                </c:pt>
                <c:pt idx="213">
                  <c:v>774356043</c:v>
                </c:pt>
                <c:pt idx="214">
                  <c:v>787561539</c:v>
                </c:pt>
                <c:pt idx="215">
                  <c:v>803225446</c:v>
                </c:pt>
                <c:pt idx="216">
                  <c:v>819828984</c:v>
                </c:pt>
                <c:pt idx="217">
                  <c:v>835507672</c:v>
                </c:pt>
                <c:pt idx="218">
                  <c:v>866784021</c:v>
                </c:pt>
                <c:pt idx="219">
                  <c:v>879941006</c:v>
                </c:pt>
              </c:numCache>
            </c:numRef>
          </c:val>
          <c:smooth val="0"/>
          <c:extLst>
            <c:ext xmlns:c16="http://schemas.microsoft.com/office/drawing/2014/chart" uri="{C3380CC4-5D6E-409C-BE32-E72D297353CC}">
              <c16:uniqueId val="{00000001-1E42-40A1-BC0E-93264348F500}"/>
            </c:ext>
          </c:extLst>
        </c:ser>
        <c:dLbls>
          <c:showLegendKey val="0"/>
          <c:showVal val="0"/>
          <c:showCatName val="0"/>
          <c:showSerName val="0"/>
          <c:showPercent val="0"/>
          <c:showBubbleSize val="0"/>
        </c:dLbls>
        <c:marker val="1"/>
        <c:smooth val="0"/>
        <c:axId val="362538608"/>
        <c:axId val="362539920"/>
      </c:lineChart>
      <c:catAx>
        <c:axId val="362538608"/>
        <c:scaling>
          <c:orientation val="minMax"/>
        </c:scaling>
        <c:delete val="1"/>
        <c:axPos val="b"/>
        <c:majorTickMark val="none"/>
        <c:minorTickMark val="none"/>
        <c:tickLblPos val="nextTo"/>
        <c:crossAx val="362539920"/>
        <c:crosses val="autoZero"/>
        <c:auto val="1"/>
        <c:lblAlgn val="ctr"/>
        <c:lblOffset val="100"/>
        <c:noMultiLvlLbl val="0"/>
      </c:catAx>
      <c:valAx>
        <c:axId val="36253992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362538608"/>
        <c:crosses val="autoZero"/>
        <c:crossBetween val="between"/>
      </c:valAx>
      <c:valAx>
        <c:axId val="362537952"/>
        <c:scaling>
          <c:orientation val="minMax"/>
        </c:scaling>
        <c:delete val="0"/>
        <c:axPos val="r"/>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362536312"/>
        <c:crosses val="max"/>
        <c:crossBetween val="between"/>
      </c:valAx>
      <c:catAx>
        <c:axId val="362536312"/>
        <c:scaling>
          <c:orientation val="minMax"/>
        </c:scaling>
        <c:delete val="1"/>
        <c:axPos val="b"/>
        <c:majorTickMark val="out"/>
        <c:minorTickMark val="none"/>
        <c:tickLblPos val="nextTo"/>
        <c:crossAx val="362537952"/>
        <c:crosses val="autoZero"/>
        <c:auto val="1"/>
        <c:lblAlgn val="ctr"/>
        <c:lblOffset val="100"/>
        <c:noMultiLvlLbl val="0"/>
      </c:catAx>
      <c:spPr>
        <a:noFill/>
        <a:ln>
          <a:noFill/>
        </a:ln>
        <a:effectLst/>
      </c:spPr>
    </c:plotArea>
    <c:legend>
      <c:legendPos val="b"/>
      <c:layout>
        <c:manualLayout>
          <c:xMode val="edge"/>
          <c:yMode val="edge"/>
          <c:x val="0.24004143579274814"/>
          <c:y val="0.20348064576806466"/>
          <c:w val="0.21436145134635951"/>
          <c:h val="0.32947366951471491"/>
        </c:manualLayout>
      </c:layout>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sz="2400" dirty="0"/>
              <a:t>Affiliation of MODIS Users</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'[MST Metric.xlsx]Sheet2'!$B$1</c:f>
              <c:strCache>
                <c:ptCount val="1"/>
                <c:pt idx="0">
                  <c:v>Affiliation of MODIS Users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613-43AD-879E-9D47C6976CAA}"/>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F613-43AD-879E-9D47C6976CAA}"/>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F613-43AD-879E-9D47C6976CAA}"/>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F613-43AD-879E-9D47C6976CAA}"/>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F613-43AD-879E-9D47C6976CAA}"/>
              </c:ext>
            </c:extLst>
          </c:dPt>
          <c:cat>
            <c:strRef>
              <c:f>'[MST Metric.xlsx]Sheet2'!$A$2:$A$6</c:f>
              <c:strCache>
                <c:ptCount val="5"/>
                <c:pt idx="0">
                  <c:v>Education</c:v>
                </c:pt>
                <c:pt idx="1">
                  <c:v>Government</c:v>
                </c:pt>
                <c:pt idx="2">
                  <c:v>Non-Profit</c:v>
                </c:pt>
                <c:pt idx="3">
                  <c:v>Commercial</c:v>
                </c:pt>
                <c:pt idx="4">
                  <c:v>Other</c:v>
                </c:pt>
              </c:strCache>
            </c:strRef>
          </c:cat>
          <c:val>
            <c:numRef>
              <c:f>'[MST Metric.xlsx]Sheet2'!$B$2:$B$6</c:f>
              <c:numCache>
                <c:formatCode>#,##0</c:formatCode>
                <c:ptCount val="5"/>
                <c:pt idx="0">
                  <c:v>30154</c:v>
                </c:pt>
                <c:pt idx="1">
                  <c:v>4603</c:v>
                </c:pt>
                <c:pt idx="2">
                  <c:v>1960</c:v>
                </c:pt>
                <c:pt idx="3">
                  <c:v>1837</c:v>
                </c:pt>
                <c:pt idx="4">
                  <c:v>1529</c:v>
                </c:pt>
              </c:numCache>
            </c:numRef>
          </c:val>
          <c:extLst>
            <c:ext xmlns:c16="http://schemas.microsoft.com/office/drawing/2014/chart" uri="{C3380CC4-5D6E-409C-BE32-E72D297353CC}">
              <c16:uniqueId val="{0000000A-F613-43AD-879E-9D47C6976CAA}"/>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0.45238</cdr:x>
      <cdr:y>0.38818</cdr:y>
    </cdr:from>
    <cdr:to>
      <cdr:x>0.69664</cdr:x>
      <cdr:y>0.49688</cdr:y>
    </cdr:to>
    <cdr:sp macro="" textlink="">
      <cdr:nvSpPr>
        <cdr:cNvPr id="2" name="TextBox 1">
          <a:extLst xmlns:a="http://schemas.openxmlformats.org/drawingml/2006/main">
            <a:ext uri="{FF2B5EF4-FFF2-40B4-BE49-F238E27FC236}">
              <a16:creationId xmlns:a16="http://schemas.microsoft.com/office/drawing/2014/main" id="{D058B034-9714-4752-A4FD-EDA91AAACDA7}"/>
            </a:ext>
          </a:extLst>
        </cdr:cNvPr>
        <cdr:cNvSpPr txBox="1"/>
      </cdr:nvSpPr>
      <cdr:spPr>
        <a:xfrm xmlns:a="http://schemas.openxmlformats.org/drawingml/2006/main">
          <a:off x="3722914" y="1390233"/>
          <a:ext cx="2010162" cy="38929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400" dirty="0">
              <a:solidFill>
                <a:schemeClr val="tx1">
                  <a:lumMod val="65000"/>
                  <a:lumOff val="35000"/>
                </a:schemeClr>
              </a:solidFill>
            </a:rPr>
            <a:t>879,941,006</a:t>
          </a:r>
        </a:p>
      </cdr:txBody>
    </cdr:sp>
  </cdr:relSizeAnchor>
  <cdr:relSizeAnchor xmlns:cdr="http://schemas.openxmlformats.org/drawingml/2006/chartDrawing">
    <cdr:from>
      <cdr:x>0.45019</cdr:x>
      <cdr:y>0.21948</cdr:y>
    </cdr:from>
    <cdr:to>
      <cdr:x>0.69444</cdr:x>
      <cdr:y>0.32819</cdr:y>
    </cdr:to>
    <cdr:sp macro="" textlink="">
      <cdr:nvSpPr>
        <cdr:cNvPr id="3" name="TextBox 1">
          <a:extLst xmlns:a="http://schemas.openxmlformats.org/drawingml/2006/main">
            <a:ext uri="{FF2B5EF4-FFF2-40B4-BE49-F238E27FC236}">
              <a16:creationId xmlns:a16="http://schemas.microsoft.com/office/drawing/2014/main" id="{B80F548B-D524-4837-9701-5B90DD72332C}"/>
            </a:ext>
          </a:extLst>
        </cdr:cNvPr>
        <cdr:cNvSpPr txBox="1"/>
      </cdr:nvSpPr>
      <cdr:spPr>
        <a:xfrm xmlns:a="http://schemas.openxmlformats.org/drawingml/2006/main">
          <a:off x="3704897" y="786062"/>
          <a:ext cx="2010104" cy="38930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400" dirty="0">
              <a:solidFill>
                <a:schemeClr val="tx1">
                  <a:lumMod val="65000"/>
                  <a:lumOff val="35000"/>
                </a:schemeClr>
              </a:solidFill>
            </a:rPr>
            <a:t>18.44</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4146"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2967" tIns="46484" rIns="92967" bIns="46484" numCol="1" anchor="t" anchorCtr="0" compatLnSpc="1">
            <a:prstTxWarp prst="textNoShape">
              <a:avLst/>
            </a:prstTxWarp>
          </a:bodyPr>
          <a:lstStyle>
            <a:lvl1pPr eaLnBrk="0" hangingPunct="0">
              <a:defRPr sz="1200">
                <a:solidFill>
                  <a:schemeClr val="tx1"/>
                </a:solidFill>
                <a:effectLst/>
                <a:latin typeface="Times" pitchFamily="1" charset="0"/>
                <a:ea typeface="ヒラギノ角ゴ Pro W3" pitchFamily="-110" charset="-128"/>
                <a:cs typeface="+mn-cs"/>
              </a:defRPr>
            </a:lvl1pPr>
          </a:lstStyle>
          <a:p>
            <a:pPr>
              <a:defRPr/>
            </a:pPr>
            <a:endParaRPr lang="en-US"/>
          </a:p>
        </p:txBody>
      </p:sp>
      <p:sp>
        <p:nvSpPr>
          <p:cNvPr id="134147"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2967" tIns="46484" rIns="92967" bIns="46484" numCol="1" anchor="t" anchorCtr="0" compatLnSpc="1">
            <a:prstTxWarp prst="textNoShape">
              <a:avLst/>
            </a:prstTxWarp>
          </a:bodyPr>
          <a:lstStyle>
            <a:lvl1pPr algn="r" eaLnBrk="0" hangingPunct="0">
              <a:defRPr sz="1200">
                <a:solidFill>
                  <a:schemeClr val="tx1"/>
                </a:solidFill>
                <a:effectLst/>
                <a:latin typeface="Times" pitchFamily="1" charset="0"/>
                <a:ea typeface="ヒラギノ角ゴ Pro W3" pitchFamily="-110" charset="-128"/>
                <a:cs typeface="+mn-cs"/>
              </a:defRPr>
            </a:lvl1pPr>
          </a:lstStyle>
          <a:p>
            <a:pPr>
              <a:defRPr/>
            </a:pPr>
            <a:endParaRPr lang="en-US"/>
          </a:p>
        </p:txBody>
      </p:sp>
      <p:sp>
        <p:nvSpPr>
          <p:cNvPr id="134148"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2967" tIns="46484" rIns="92967" bIns="46484" numCol="1" anchor="b" anchorCtr="0" compatLnSpc="1">
            <a:prstTxWarp prst="textNoShape">
              <a:avLst/>
            </a:prstTxWarp>
          </a:bodyPr>
          <a:lstStyle>
            <a:lvl1pPr eaLnBrk="0" hangingPunct="0">
              <a:defRPr sz="1200">
                <a:solidFill>
                  <a:schemeClr val="tx1"/>
                </a:solidFill>
                <a:effectLst/>
                <a:latin typeface="Times" pitchFamily="1" charset="0"/>
                <a:ea typeface="ヒラギノ角ゴ Pro W3" pitchFamily="-110" charset="-128"/>
                <a:cs typeface="+mn-cs"/>
              </a:defRPr>
            </a:lvl1pPr>
          </a:lstStyle>
          <a:p>
            <a:pPr>
              <a:defRPr/>
            </a:pPr>
            <a:endParaRPr lang="en-US"/>
          </a:p>
        </p:txBody>
      </p:sp>
      <p:sp>
        <p:nvSpPr>
          <p:cNvPr id="134149"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2967" tIns="46484" rIns="92967" bIns="46484" numCol="1" anchor="b" anchorCtr="0" compatLnSpc="1">
            <a:prstTxWarp prst="textNoShape">
              <a:avLst/>
            </a:prstTxWarp>
          </a:bodyPr>
          <a:lstStyle>
            <a:lvl1pPr algn="r" eaLnBrk="0" hangingPunct="0">
              <a:defRPr sz="1200">
                <a:solidFill>
                  <a:schemeClr val="tx1"/>
                </a:solidFill>
                <a:effectLst/>
              </a:defRPr>
            </a:lvl1pPr>
          </a:lstStyle>
          <a:p>
            <a:pPr>
              <a:defRPr/>
            </a:pPr>
            <a:fld id="{37686758-C0C7-42CB-8016-62AE7884A54B}" type="slidenum">
              <a:rPr lang="en-US"/>
              <a:pPr>
                <a:defRPr/>
              </a:pPr>
              <a:t>‹#›</a:t>
            </a:fld>
            <a:endParaRPr lang="en-US"/>
          </a:p>
        </p:txBody>
      </p:sp>
    </p:spTree>
    <p:extLst>
      <p:ext uri="{BB962C8B-B14F-4D97-AF65-F5344CB8AC3E}">
        <p14:creationId xmlns:p14="http://schemas.microsoft.com/office/powerpoint/2010/main" val="54721205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2967" tIns="46484" rIns="92967" bIns="46484" numCol="1" anchor="t" anchorCtr="0" compatLnSpc="1">
            <a:prstTxWarp prst="textNoShape">
              <a:avLst/>
            </a:prstTxWarp>
          </a:bodyPr>
          <a:lstStyle>
            <a:lvl1pPr eaLnBrk="0" hangingPunct="0">
              <a:defRPr sz="120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Times" pitchFamily="1" charset="0"/>
                <a:ea typeface="ヒラギノ角ゴ Pro W3" pitchFamily="-110" charset="-128"/>
                <a:cs typeface="+mn-cs"/>
              </a:defRPr>
            </a:lvl1pPr>
          </a:lstStyle>
          <a:p>
            <a:pPr>
              <a:defRPr/>
            </a:pPr>
            <a:endParaRPr lang="en-US"/>
          </a:p>
        </p:txBody>
      </p:sp>
      <p:sp>
        <p:nvSpPr>
          <p:cNvPr id="10243" name="Rectangle 3"/>
          <p:cNvSpPr>
            <a:spLocks noGrp="1" noChangeArrowheads="1"/>
          </p:cNvSpPr>
          <p:nvPr>
            <p:ph type="dt" idx="1"/>
          </p:nvPr>
        </p:nvSpPr>
        <p:spPr bwMode="auto">
          <a:xfrm>
            <a:off x="3971925" y="0"/>
            <a:ext cx="3038475" cy="465138"/>
          </a:xfrm>
          <a:prstGeom prst="rect">
            <a:avLst/>
          </a:prstGeom>
          <a:noFill/>
          <a:ln w="9525">
            <a:noFill/>
            <a:miter lim="800000"/>
            <a:headEnd/>
            <a:tailEnd/>
          </a:ln>
          <a:effectLst/>
        </p:spPr>
        <p:txBody>
          <a:bodyPr vert="horz" wrap="square" lIns="92967" tIns="46484" rIns="92967" bIns="46484" numCol="1" anchor="t" anchorCtr="0" compatLnSpc="1">
            <a:prstTxWarp prst="textNoShape">
              <a:avLst/>
            </a:prstTxWarp>
          </a:bodyPr>
          <a:lstStyle>
            <a:lvl1pPr algn="r" eaLnBrk="0" hangingPunct="0">
              <a:defRPr sz="120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Times" pitchFamily="1" charset="0"/>
                <a:ea typeface="ヒラギノ角ゴ Pro W3" pitchFamily="-110" charset="-128"/>
                <a:cs typeface="+mn-cs"/>
              </a:defRPr>
            </a:lvl1pPr>
          </a:lstStyle>
          <a:p>
            <a:pPr>
              <a:defRPr/>
            </a:pPr>
            <a:endParaRPr lang="en-US"/>
          </a:p>
        </p:txBody>
      </p:sp>
      <p:sp>
        <p:nvSpPr>
          <p:cNvPr id="18436" name="Rectangle 4"/>
          <p:cNvSpPr>
            <a:spLocks noGrp="1" noRot="1" noChangeAspect="1" noChangeArrowheads="1" noTextEdit="1"/>
          </p:cNvSpPr>
          <p:nvPr>
            <p:ph type="sldImg" idx="2"/>
          </p:nvPr>
        </p:nvSpPr>
        <p:spPr bwMode="auto">
          <a:xfrm>
            <a:off x="1181100" y="696913"/>
            <a:ext cx="4649788" cy="3486150"/>
          </a:xfrm>
          <a:prstGeom prst="rect">
            <a:avLst/>
          </a:prstGeom>
          <a:noFill/>
          <a:ln w="9525">
            <a:solidFill>
              <a:srgbClr val="000000"/>
            </a:solidFill>
            <a:miter lim="800000"/>
            <a:headEnd/>
            <a:tailEnd/>
          </a:ln>
        </p:spPr>
      </p:sp>
      <p:sp>
        <p:nvSpPr>
          <p:cNvPr id="10245" name="Rectangle 5"/>
          <p:cNvSpPr>
            <a:spLocks noGrp="1" noChangeArrowheads="1"/>
          </p:cNvSpPr>
          <p:nvPr>
            <p:ph type="body" sz="quarter" idx="3"/>
          </p:nvPr>
        </p:nvSpPr>
        <p:spPr bwMode="auto">
          <a:xfrm>
            <a:off x="935038" y="4416425"/>
            <a:ext cx="5140325" cy="4183063"/>
          </a:xfrm>
          <a:prstGeom prst="rect">
            <a:avLst/>
          </a:prstGeom>
          <a:noFill/>
          <a:ln w="9525">
            <a:noFill/>
            <a:miter lim="800000"/>
            <a:headEnd/>
            <a:tailEnd/>
          </a:ln>
          <a:effectLst/>
        </p:spPr>
        <p:txBody>
          <a:bodyPr vert="horz" wrap="square" lIns="92967" tIns="46484" rIns="92967" bIns="46484"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246" name="Rectangle 6"/>
          <p:cNvSpPr>
            <a:spLocks noGrp="1" noChangeArrowheads="1"/>
          </p:cNvSpPr>
          <p:nvPr>
            <p:ph type="ftr" sz="quarter" idx="4"/>
          </p:nvPr>
        </p:nvSpPr>
        <p:spPr bwMode="auto">
          <a:xfrm>
            <a:off x="0" y="8831263"/>
            <a:ext cx="3038475" cy="465137"/>
          </a:xfrm>
          <a:prstGeom prst="rect">
            <a:avLst/>
          </a:prstGeom>
          <a:noFill/>
          <a:ln w="9525">
            <a:noFill/>
            <a:miter lim="800000"/>
            <a:headEnd/>
            <a:tailEnd/>
          </a:ln>
          <a:effectLst/>
        </p:spPr>
        <p:txBody>
          <a:bodyPr vert="horz" wrap="square" lIns="92967" tIns="46484" rIns="92967" bIns="46484" numCol="1" anchor="b" anchorCtr="0" compatLnSpc="1">
            <a:prstTxWarp prst="textNoShape">
              <a:avLst/>
            </a:prstTxWarp>
          </a:bodyPr>
          <a:lstStyle>
            <a:lvl1pPr eaLnBrk="0" hangingPunct="0">
              <a:defRPr sz="120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Times" pitchFamily="1" charset="0"/>
                <a:ea typeface="ヒラギノ角ゴ Pro W3" pitchFamily="-110" charset="-128"/>
                <a:cs typeface="+mn-cs"/>
              </a:defRPr>
            </a:lvl1pPr>
          </a:lstStyle>
          <a:p>
            <a:pPr>
              <a:defRPr/>
            </a:pPr>
            <a:endParaRPr lang="en-US"/>
          </a:p>
        </p:txBody>
      </p:sp>
      <p:sp>
        <p:nvSpPr>
          <p:cNvPr id="10247" name="Rectangle 7"/>
          <p:cNvSpPr>
            <a:spLocks noGrp="1" noChangeArrowheads="1"/>
          </p:cNvSpPr>
          <p:nvPr>
            <p:ph type="sldNum" sz="quarter" idx="5"/>
          </p:nvPr>
        </p:nvSpPr>
        <p:spPr bwMode="auto">
          <a:xfrm>
            <a:off x="3971925" y="8831263"/>
            <a:ext cx="3038475" cy="465137"/>
          </a:xfrm>
          <a:prstGeom prst="rect">
            <a:avLst/>
          </a:prstGeom>
          <a:noFill/>
          <a:ln w="9525">
            <a:noFill/>
            <a:miter lim="800000"/>
            <a:headEnd/>
            <a:tailEnd/>
          </a:ln>
          <a:effectLst/>
        </p:spPr>
        <p:txBody>
          <a:bodyPr vert="horz" wrap="square" lIns="92967" tIns="46484" rIns="92967" bIns="46484" numCol="1" anchor="b" anchorCtr="0" compatLnSpc="1">
            <a:prstTxWarp prst="textNoShape">
              <a:avLst/>
            </a:prstTxWarp>
          </a:bodyPr>
          <a:lstStyle>
            <a:lvl1pPr algn="r" eaLnBrk="0" hangingPunct="0">
              <a:defRPr sz="120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defRPr>
            </a:lvl1pPr>
          </a:lstStyle>
          <a:p>
            <a:pPr>
              <a:defRPr/>
            </a:pPr>
            <a:fld id="{D36C1C28-748C-4BBF-9285-6915A2A53479}" type="slidenum">
              <a:rPr lang="en-US"/>
              <a:pPr>
                <a:defRPr/>
              </a:pPr>
              <a:t>‹#›</a:t>
            </a:fld>
            <a:endParaRPr lang="en-US"/>
          </a:p>
        </p:txBody>
      </p:sp>
    </p:spTree>
    <p:extLst>
      <p:ext uri="{BB962C8B-B14F-4D97-AF65-F5344CB8AC3E}">
        <p14:creationId xmlns:p14="http://schemas.microsoft.com/office/powerpoint/2010/main" val="1841869357"/>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pitchFamily="32" charset="0"/>
        <a:ea typeface="ヒラギノ角ゴ Pro W3" pitchFamily="-110" charset="-128"/>
        <a:cs typeface="ヒラギノ角ゴ Pro W3" pitchFamily="-110" charset="-128"/>
      </a:defRPr>
    </a:lvl1pPr>
    <a:lvl2pPr marL="457200" algn="l" rtl="0" eaLnBrk="0" fontAlgn="base" hangingPunct="0">
      <a:spcBef>
        <a:spcPct val="30000"/>
      </a:spcBef>
      <a:spcAft>
        <a:spcPct val="0"/>
      </a:spcAft>
      <a:defRPr sz="1200" kern="1200">
        <a:solidFill>
          <a:schemeClr val="tx1"/>
        </a:solidFill>
        <a:latin typeface="Times" pitchFamily="32" charset="0"/>
        <a:ea typeface="ヒラギノ角ゴ Pro W3" pitchFamily="-110" charset="-128"/>
        <a:cs typeface="ヒラギノ角ゴ Pro W3"/>
      </a:defRPr>
    </a:lvl2pPr>
    <a:lvl3pPr marL="914400" algn="l" rtl="0" eaLnBrk="0" fontAlgn="base" hangingPunct="0">
      <a:spcBef>
        <a:spcPct val="30000"/>
      </a:spcBef>
      <a:spcAft>
        <a:spcPct val="0"/>
      </a:spcAft>
      <a:defRPr sz="1200" kern="1200">
        <a:solidFill>
          <a:schemeClr val="tx1"/>
        </a:solidFill>
        <a:latin typeface="Times" pitchFamily="32" charset="0"/>
        <a:ea typeface="ヒラギノ角ゴ Pro W3" pitchFamily="-110" charset="-128"/>
        <a:cs typeface="ヒラギノ角ゴ Pro W3"/>
      </a:defRPr>
    </a:lvl3pPr>
    <a:lvl4pPr marL="1371600" algn="l" rtl="0" eaLnBrk="0" fontAlgn="base" hangingPunct="0">
      <a:spcBef>
        <a:spcPct val="30000"/>
      </a:spcBef>
      <a:spcAft>
        <a:spcPct val="0"/>
      </a:spcAft>
      <a:defRPr sz="1200" kern="1200">
        <a:solidFill>
          <a:schemeClr val="tx1"/>
        </a:solidFill>
        <a:latin typeface="Times" pitchFamily="32" charset="0"/>
        <a:ea typeface="ヒラギノ角ゴ Pro W3" pitchFamily="-110" charset="-128"/>
        <a:cs typeface="ヒラギノ角ゴ Pro W3"/>
      </a:defRPr>
    </a:lvl4pPr>
    <a:lvl5pPr marL="1828800" algn="l" rtl="0" eaLnBrk="0" fontAlgn="base" hangingPunct="0">
      <a:spcBef>
        <a:spcPct val="30000"/>
      </a:spcBef>
      <a:spcAft>
        <a:spcPct val="0"/>
      </a:spcAft>
      <a:defRPr sz="1200" kern="1200">
        <a:solidFill>
          <a:schemeClr val="tx1"/>
        </a:solidFill>
        <a:latin typeface="Times" pitchFamily="32" charset="0"/>
        <a:ea typeface="ヒラギノ角ゴ Pro W3" pitchFamily="-110" charset="-128"/>
        <a:cs typeface="ヒラギノ角ゴ Pro W3"/>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0" hangingPunct="0">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42A49A4-90DD-482A-874B-150AD3972900}"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0" hangingPunct="0">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D8DADE0-295B-4E8A-96A3-EC6EAF78959A}"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0" hangingPunct="0">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C9B5D08-9112-4702-8D11-5994D382F53D}"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0D64C0C-238E-4482-815C-AC8E57854CE5}" type="datetimeFigureOut">
              <a:rPr lang="en-US" smtClean="0"/>
              <a:t>10/16/2018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AB6324-C109-4B38-BCA3-3CA761A4CCEC}" type="slidenum">
              <a:rPr lang="en-US" smtClean="0"/>
              <a:t>‹#›</a:t>
            </a:fld>
            <a:endParaRPr lang="en-US"/>
          </a:p>
        </p:txBody>
      </p:sp>
    </p:spTree>
    <p:extLst>
      <p:ext uri="{BB962C8B-B14F-4D97-AF65-F5344CB8AC3E}">
        <p14:creationId xmlns:p14="http://schemas.microsoft.com/office/powerpoint/2010/main" val="34595742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D64C0C-238E-4482-815C-AC8E57854CE5}" type="datetimeFigureOut">
              <a:rPr lang="en-US" smtClean="0"/>
              <a:t>10/16/2018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AB6324-C109-4B38-BCA3-3CA761A4CCEC}" type="slidenum">
              <a:rPr lang="en-US" smtClean="0"/>
              <a:t>‹#›</a:t>
            </a:fld>
            <a:endParaRPr lang="en-US"/>
          </a:p>
        </p:txBody>
      </p:sp>
    </p:spTree>
    <p:extLst>
      <p:ext uri="{BB962C8B-B14F-4D97-AF65-F5344CB8AC3E}">
        <p14:creationId xmlns:p14="http://schemas.microsoft.com/office/powerpoint/2010/main" val="9360928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0D64C0C-238E-4482-815C-AC8E57854CE5}" type="datetimeFigureOut">
              <a:rPr lang="en-US" smtClean="0"/>
              <a:t>10/16/2018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AB6324-C109-4B38-BCA3-3CA761A4CCEC}" type="slidenum">
              <a:rPr lang="en-US" smtClean="0"/>
              <a:t>‹#›</a:t>
            </a:fld>
            <a:endParaRPr lang="en-US"/>
          </a:p>
        </p:txBody>
      </p:sp>
    </p:spTree>
    <p:extLst>
      <p:ext uri="{BB962C8B-B14F-4D97-AF65-F5344CB8AC3E}">
        <p14:creationId xmlns:p14="http://schemas.microsoft.com/office/powerpoint/2010/main" val="28135817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0D64C0C-238E-4482-815C-AC8E57854CE5}" type="datetimeFigureOut">
              <a:rPr lang="en-US" smtClean="0"/>
              <a:t>10/16/2018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AB6324-C109-4B38-BCA3-3CA761A4CCEC}" type="slidenum">
              <a:rPr lang="en-US" smtClean="0"/>
              <a:t>‹#›</a:t>
            </a:fld>
            <a:endParaRPr lang="en-US"/>
          </a:p>
        </p:txBody>
      </p:sp>
    </p:spTree>
    <p:extLst>
      <p:ext uri="{BB962C8B-B14F-4D97-AF65-F5344CB8AC3E}">
        <p14:creationId xmlns:p14="http://schemas.microsoft.com/office/powerpoint/2010/main" val="33926831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0D64C0C-238E-4482-815C-AC8E57854CE5}" type="datetimeFigureOut">
              <a:rPr lang="en-US" smtClean="0"/>
              <a:t>10/16/2018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9AB6324-C109-4B38-BCA3-3CA761A4CCEC}" type="slidenum">
              <a:rPr lang="en-US" smtClean="0"/>
              <a:t>‹#›</a:t>
            </a:fld>
            <a:endParaRPr lang="en-US"/>
          </a:p>
        </p:txBody>
      </p:sp>
    </p:spTree>
    <p:extLst>
      <p:ext uri="{BB962C8B-B14F-4D97-AF65-F5344CB8AC3E}">
        <p14:creationId xmlns:p14="http://schemas.microsoft.com/office/powerpoint/2010/main" val="476289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0D64C0C-238E-4482-815C-AC8E57854CE5}" type="datetimeFigureOut">
              <a:rPr lang="en-US" smtClean="0"/>
              <a:t>10/16/2018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9AB6324-C109-4B38-BCA3-3CA761A4CCEC}" type="slidenum">
              <a:rPr lang="en-US" smtClean="0"/>
              <a:t>‹#›</a:t>
            </a:fld>
            <a:endParaRPr lang="en-US"/>
          </a:p>
        </p:txBody>
      </p:sp>
    </p:spTree>
    <p:extLst>
      <p:ext uri="{BB962C8B-B14F-4D97-AF65-F5344CB8AC3E}">
        <p14:creationId xmlns:p14="http://schemas.microsoft.com/office/powerpoint/2010/main" val="13586089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D64C0C-238E-4482-815C-AC8E57854CE5}" type="datetimeFigureOut">
              <a:rPr lang="en-US" smtClean="0"/>
              <a:t>10/16/2018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9AB6324-C109-4B38-BCA3-3CA761A4CCEC}" type="slidenum">
              <a:rPr lang="en-US" smtClean="0"/>
              <a:t>‹#›</a:t>
            </a:fld>
            <a:endParaRPr lang="en-US"/>
          </a:p>
        </p:txBody>
      </p:sp>
    </p:spTree>
    <p:extLst>
      <p:ext uri="{BB962C8B-B14F-4D97-AF65-F5344CB8AC3E}">
        <p14:creationId xmlns:p14="http://schemas.microsoft.com/office/powerpoint/2010/main" val="1183334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0D64C0C-238E-4482-815C-AC8E57854CE5}" type="datetimeFigureOut">
              <a:rPr lang="en-US" smtClean="0"/>
              <a:t>10/16/2018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AB6324-C109-4B38-BCA3-3CA761A4CCEC}" type="slidenum">
              <a:rPr lang="en-US" smtClean="0"/>
              <a:t>‹#›</a:t>
            </a:fld>
            <a:endParaRPr lang="en-US"/>
          </a:p>
        </p:txBody>
      </p:sp>
    </p:spTree>
    <p:extLst>
      <p:ext uri="{BB962C8B-B14F-4D97-AF65-F5344CB8AC3E}">
        <p14:creationId xmlns:p14="http://schemas.microsoft.com/office/powerpoint/2010/main" val="22004561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8229600" cy="639762"/>
          </a:xfrm>
        </p:spPr>
        <p:txBody>
          <a:bodyPr/>
          <a:lstStyle/>
          <a:p>
            <a:r>
              <a:rPr lang="en-US"/>
              <a:t>Click to edit Master title style</a:t>
            </a:r>
          </a:p>
        </p:txBody>
      </p:sp>
      <p:sp>
        <p:nvSpPr>
          <p:cNvPr id="3" name="Content Placeholder 2"/>
          <p:cNvSpPr>
            <a:spLocks noGrp="1"/>
          </p:cNvSpPr>
          <p:nvPr>
            <p:ph idx="1"/>
          </p:nvPr>
        </p:nvSpPr>
        <p:spPr>
          <a:xfrm>
            <a:off x="457200" y="914400"/>
            <a:ext cx="8229600" cy="4906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0" hangingPunct="0">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62FC676-D3BC-4B54-8648-0222AACEEF1D}"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0D64C0C-238E-4482-815C-AC8E57854CE5}" type="datetimeFigureOut">
              <a:rPr lang="en-US" smtClean="0"/>
              <a:t>10/16/2018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AB6324-C109-4B38-BCA3-3CA761A4CCEC}" type="slidenum">
              <a:rPr lang="en-US" smtClean="0"/>
              <a:t>‹#›</a:t>
            </a:fld>
            <a:endParaRPr lang="en-US"/>
          </a:p>
        </p:txBody>
      </p:sp>
    </p:spTree>
    <p:extLst>
      <p:ext uri="{BB962C8B-B14F-4D97-AF65-F5344CB8AC3E}">
        <p14:creationId xmlns:p14="http://schemas.microsoft.com/office/powerpoint/2010/main" val="31128715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D64C0C-238E-4482-815C-AC8E57854CE5}" type="datetimeFigureOut">
              <a:rPr lang="en-US" smtClean="0"/>
              <a:t>10/16/2018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AB6324-C109-4B38-BCA3-3CA761A4CCEC}" type="slidenum">
              <a:rPr lang="en-US" smtClean="0"/>
              <a:t>‹#›</a:t>
            </a:fld>
            <a:endParaRPr lang="en-US"/>
          </a:p>
        </p:txBody>
      </p:sp>
    </p:spTree>
    <p:extLst>
      <p:ext uri="{BB962C8B-B14F-4D97-AF65-F5344CB8AC3E}">
        <p14:creationId xmlns:p14="http://schemas.microsoft.com/office/powerpoint/2010/main" val="25411100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D64C0C-238E-4482-815C-AC8E57854CE5}" type="datetimeFigureOut">
              <a:rPr lang="en-US" smtClean="0"/>
              <a:t>10/16/2018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AB6324-C109-4B38-BCA3-3CA761A4CCEC}" type="slidenum">
              <a:rPr lang="en-US" smtClean="0"/>
              <a:t>‹#›</a:t>
            </a:fld>
            <a:endParaRPr lang="en-US"/>
          </a:p>
        </p:txBody>
      </p:sp>
    </p:spTree>
    <p:extLst>
      <p:ext uri="{BB962C8B-B14F-4D97-AF65-F5344CB8AC3E}">
        <p14:creationId xmlns:p14="http://schemas.microsoft.com/office/powerpoint/2010/main" val="21800403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9718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1447800"/>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0" hangingPunct="0">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711C97E-15B5-4959-91AF-D9A7824AD22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eaLnBrk="0" hangingPunct="0">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2D7224B-80EE-4EEF-A60B-2EFD580249E4}"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4"/>
          <p:cNvSpPr>
            <a:spLocks noGrp="1"/>
          </p:cNvSpPr>
          <p:nvPr>
            <p:ph type="ftr" sz="quarter" idx="11"/>
          </p:nvPr>
        </p:nvSpPr>
        <p:spPr>
          <a:xfrm>
            <a:off x="3124200" y="6356350"/>
            <a:ext cx="2895600" cy="365125"/>
          </a:xfrm>
          <a:prstGeom prst="rect">
            <a:avLst/>
          </a:prstGeom>
        </p:spPr>
        <p:txBody>
          <a:bodyPr/>
          <a:lstStyle>
            <a:lvl1pPr eaLnBrk="0" hangingPunct="0">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2811421C-0ADD-4B2F-A8CD-6BAE9119C6B4}"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4"/>
          <p:cNvSpPr>
            <a:spLocks noGrp="1"/>
          </p:cNvSpPr>
          <p:nvPr>
            <p:ph type="ftr" sz="quarter" idx="11"/>
          </p:nvPr>
        </p:nvSpPr>
        <p:spPr>
          <a:xfrm>
            <a:off x="3124200" y="6356350"/>
            <a:ext cx="2895600" cy="365125"/>
          </a:xfrm>
          <a:prstGeom prst="rect">
            <a:avLst/>
          </a:prstGeom>
        </p:spPr>
        <p:txBody>
          <a:bodyPr/>
          <a:lstStyle>
            <a:lvl1pPr eaLnBrk="0" hangingPunct="0">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B224366-C530-42A7-8454-9774F4CE548D}"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4"/>
          <p:cNvSpPr>
            <a:spLocks noGrp="1"/>
          </p:cNvSpPr>
          <p:nvPr>
            <p:ph type="ftr" sz="quarter" idx="11"/>
          </p:nvPr>
        </p:nvSpPr>
        <p:spPr>
          <a:xfrm>
            <a:off x="3124200" y="6356350"/>
            <a:ext cx="2895600" cy="365125"/>
          </a:xfrm>
          <a:prstGeom prst="rect">
            <a:avLst/>
          </a:prstGeom>
        </p:spPr>
        <p:txBody>
          <a:bodyPr/>
          <a:lstStyle>
            <a:lvl1pPr eaLnBrk="0" hangingPunct="0">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231F483-B5D7-4F85-987F-F98056EB0DDF}"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eaLnBrk="0" hangingPunct="0">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5D5A71E-965D-425A-9D5D-D39E25BBCE01}"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eaLnBrk="0" hangingPunct="0">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3C6FCE5-5B88-4203-B302-2C5CA8649B3E}"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122238"/>
            <a:ext cx="6827837" cy="6397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Text Placeholder 2"/>
          <p:cNvSpPr>
            <a:spLocks noGrp="1"/>
          </p:cNvSpPr>
          <p:nvPr>
            <p:ph type="body" idx="1"/>
          </p:nvPr>
        </p:nvSpPr>
        <p:spPr bwMode="auto">
          <a:xfrm>
            <a:off x="457200" y="914400"/>
            <a:ext cx="8229600" cy="4906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3505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ctr" eaLnBrk="0" hangingPunct="0">
              <a:defRPr sz="1200">
                <a:solidFill>
                  <a:srgbClr val="000000"/>
                </a:solidFill>
                <a:effectLst/>
              </a:defRPr>
            </a:lvl1pPr>
          </a:lstStyle>
          <a:p>
            <a:pPr>
              <a:defRPr/>
            </a:pPr>
            <a:fld id="{7FB1ACB7-1BEA-4EFD-B57B-E7336EBD9576}" type="slidenum">
              <a:rPr lang="en-US"/>
              <a:pPr>
                <a:defRPr/>
              </a:pPr>
              <a:t>‹#›</a:t>
            </a:fld>
            <a:endParaRPr lang="en-US" dirty="0"/>
          </a:p>
        </p:txBody>
      </p:sp>
      <p:pic>
        <p:nvPicPr>
          <p:cNvPr id="1029" name="Picture 18" descr="nasa_3D"/>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8153399" y="6166485"/>
            <a:ext cx="805494" cy="640080"/>
          </a:xfrm>
          <a:prstGeom prst="rect">
            <a:avLst/>
          </a:prstGeom>
          <a:noFill/>
          <a:ln w="9525">
            <a:noFill/>
            <a:miter lim="800000"/>
            <a:headEnd/>
            <a:tailEnd/>
          </a:ln>
        </p:spPr>
      </p:pic>
      <p:pic>
        <p:nvPicPr>
          <p:cNvPr id="1030" name="Picture 13" descr="USGSno_tagB&amp;W"/>
          <p:cNvPicPr>
            <a:picLocks noChangeAspect="1" noChangeArrowheads="1"/>
          </p:cNvPicPr>
          <p:nvPr/>
        </p:nvPicPr>
        <p:blipFill>
          <a:blip r:embed="rId14" cstate="print"/>
          <a:srcRect/>
          <a:stretch>
            <a:fillRect/>
          </a:stretch>
        </p:blipFill>
        <p:spPr bwMode="auto">
          <a:xfrm>
            <a:off x="152400" y="6251575"/>
            <a:ext cx="1781175" cy="469900"/>
          </a:xfrm>
          <a:prstGeom prst="rect">
            <a:avLst/>
          </a:prstGeom>
          <a:noFill/>
          <a:ln w="9525">
            <a:noFill/>
            <a:miter lim="800000"/>
            <a:headEnd/>
            <a:tailEnd/>
          </a:ln>
        </p:spPr>
      </p:pic>
      <p:sp>
        <p:nvSpPr>
          <p:cNvPr id="10" name="Line 6"/>
          <p:cNvSpPr>
            <a:spLocks noChangeShapeType="1"/>
          </p:cNvSpPr>
          <p:nvPr/>
        </p:nvSpPr>
        <p:spPr bwMode="auto">
          <a:xfrm>
            <a:off x="457200" y="838200"/>
            <a:ext cx="8686800" cy="0"/>
          </a:xfrm>
          <a:prstGeom prst="line">
            <a:avLst/>
          </a:prstGeom>
          <a:noFill/>
          <a:ln w="50800">
            <a:gradFill flip="none" rotWithShape="1">
              <a:gsLst>
                <a:gs pos="0">
                  <a:srgbClr val="000000"/>
                </a:gs>
                <a:gs pos="99000">
                  <a:srgbClr val="181CC7"/>
                </a:gs>
              </a:gsLst>
              <a:lin ang="0" scaled="1"/>
              <a:tileRect/>
            </a:gradFill>
            <a:round/>
            <a:headEnd type="none" w="sm" len="sm"/>
            <a:tailEnd type="none" w="sm" len="sm"/>
          </a:ln>
          <a:effectLst/>
        </p:spPr>
        <p:txBody>
          <a:bodyPr wrap="none" anchor="ctr"/>
          <a:lstStyle/>
          <a:p>
            <a:pPr eaLnBrk="0" hangingPunct="0">
              <a:defRPr/>
            </a:pPr>
            <a:endParaRPr lang="en-US">
              <a:latin typeface="Times" pitchFamily="32" charset="0"/>
              <a:ea typeface="+mn-ea"/>
              <a:cs typeface="+mn-cs"/>
            </a:endParaRPr>
          </a:p>
        </p:txBody>
      </p:sp>
    </p:spTree>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hf hdr="0" dt="0"/>
  <p:txStyles>
    <p:titleStyle>
      <a:lvl1pPr algn="l" rtl="0" eaLnBrk="0" fontAlgn="base" hangingPunct="0">
        <a:spcBef>
          <a:spcPct val="0"/>
        </a:spcBef>
        <a:spcAft>
          <a:spcPct val="0"/>
        </a:spcAft>
        <a:defRPr sz="2800" b="1" kern="1200">
          <a:solidFill>
            <a:schemeClr val="tx1"/>
          </a:solidFill>
          <a:latin typeface="+mj-lt"/>
          <a:ea typeface="ヒラギノ角ゴ Pro W3" pitchFamily="-110" charset="-128"/>
          <a:cs typeface="ヒラギノ角ゴ Pro W3" pitchFamily="-110" charset="-128"/>
        </a:defRPr>
      </a:lvl1pPr>
      <a:lvl2pPr algn="ctr" rtl="0" eaLnBrk="0" fontAlgn="base" hangingPunct="0">
        <a:spcBef>
          <a:spcPct val="0"/>
        </a:spcBef>
        <a:spcAft>
          <a:spcPct val="0"/>
        </a:spcAft>
        <a:defRPr sz="4000">
          <a:solidFill>
            <a:schemeClr val="tx1"/>
          </a:solidFill>
          <a:latin typeface="Calibri" pitchFamily="34" charset="0"/>
          <a:ea typeface="ヒラギノ角ゴ Pro W3" pitchFamily="-110" charset="-128"/>
          <a:cs typeface="ヒラギノ角ゴ Pro W3" pitchFamily="-110" charset="-128"/>
        </a:defRPr>
      </a:lvl2pPr>
      <a:lvl3pPr algn="ctr" rtl="0" eaLnBrk="0" fontAlgn="base" hangingPunct="0">
        <a:spcBef>
          <a:spcPct val="0"/>
        </a:spcBef>
        <a:spcAft>
          <a:spcPct val="0"/>
        </a:spcAft>
        <a:defRPr sz="4000">
          <a:solidFill>
            <a:schemeClr val="tx1"/>
          </a:solidFill>
          <a:latin typeface="Calibri" pitchFamily="34" charset="0"/>
          <a:ea typeface="ヒラギノ角ゴ Pro W3" pitchFamily="-110" charset="-128"/>
          <a:cs typeface="ヒラギノ角ゴ Pro W3" pitchFamily="-110" charset="-128"/>
        </a:defRPr>
      </a:lvl3pPr>
      <a:lvl4pPr algn="ctr" rtl="0" eaLnBrk="0" fontAlgn="base" hangingPunct="0">
        <a:spcBef>
          <a:spcPct val="0"/>
        </a:spcBef>
        <a:spcAft>
          <a:spcPct val="0"/>
        </a:spcAft>
        <a:defRPr sz="4000">
          <a:solidFill>
            <a:schemeClr val="tx1"/>
          </a:solidFill>
          <a:latin typeface="Calibri" pitchFamily="34" charset="0"/>
          <a:ea typeface="ヒラギノ角ゴ Pro W3" pitchFamily="-110" charset="-128"/>
          <a:cs typeface="ヒラギノ角ゴ Pro W3" pitchFamily="-110" charset="-128"/>
        </a:defRPr>
      </a:lvl4pPr>
      <a:lvl5pPr algn="ctr" rtl="0" eaLnBrk="0" fontAlgn="base" hangingPunct="0">
        <a:spcBef>
          <a:spcPct val="0"/>
        </a:spcBef>
        <a:spcAft>
          <a:spcPct val="0"/>
        </a:spcAft>
        <a:defRPr sz="4000">
          <a:solidFill>
            <a:schemeClr val="tx1"/>
          </a:solidFill>
          <a:latin typeface="Calibri" pitchFamily="34" charset="0"/>
          <a:ea typeface="ヒラギノ角ゴ Pro W3" pitchFamily="-110" charset="-128"/>
          <a:cs typeface="ヒラギノ角ゴ Pro W3" pitchFamily="-110"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2400" kern="1200">
          <a:solidFill>
            <a:schemeClr val="tx1"/>
          </a:solidFill>
          <a:latin typeface="+mn-lt"/>
          <a:ea typeface="ヒラギノ角ゴ Pro W3" pitchFamily="-110" charset="-128"/>
          <a:cs typeface="ヒラギノ角ゴ Pro W3" pitchFamily="-110" charset="-128"/>
        </a:defRPr>
      </a:lvl1pPr>
      <a:lvl2pPr marL="742950" indent="-285750" algn="l" rtl="0" eaLnBrk="0" fontAlgn="base" hangingPunct="0">
        <a:spcBef>
          <a:spcPct val="20000"/>
        </a:spcBef>
        <a:spcAft>
          <a:spcPct val="0"/>
        </a:spcAft>
        <a:buFont typeface="Arial" pitchFamily="34" charset="0"/>
        <a:buChar char="–"/>
        <a:defRPr sz="2000" kern="1200">
          <a:solidFill>
            <a:schemeClr val="tx1"/>
          </a:solidFill>
          <a:latin typeface="+mn-lt"/>
          <a:ea typeface="ヒラギノ角ゴ Pro W3" pitchFamily="-110" charset="-128"/>
          <a:cs typeface="ヒラギノ角ゴ Pro W3"/>
        </a:defRPr>
      </a:lvl2pPr>
      <a:lvl3pPr marL="1143000" indent="-228600" algn="l" rtl="0" eaLnBrk="0" fontAlgn="base" hangingPunct="0">
        <a:spcBef>
          <a:spcPct val="20000"/>
        </a:spcBef>
        <a:spcAft>
          <a:spcPct val="0"/>
        </a:spcAft>
        <a:buFont typeface="Arial" pitchFamily="34" charset="0"/>
        <a:buChar char="•"/>
        <a:defRPr sz="1800" kern="1200">
          <a:solidFill>
            <a:schemeClr val="tx1"/>
          </a:solidFill>
          <a:latin typeface="+mn-lt"/>
          <a:ea typeface="ヒラギノ角ゴ Pro W3" pitchFamily="-110" charset="-128"/>
          <a:cs typeface="ヒラギノ角ゴ Pro W3"/>
        </a:defRPr>
      </a:lvl3pPr>
      <a:lvl4pPr marL="1600200" indent="-228600" algn="l" rtl="0" eaLnBrk="0" fontAlgn="base" hangingPunct="0">
        <a:spcBef>
          <a:spcPct val="20000"/>
        </a:spcBef>
        <a:spcAft>
          <a:spcPct val="0"/>
        </a:spcAft>
        <a:buFont typeface="Arial" pitchFamily="34" charset="0"/>
        <a:buChar char="–"/>
        <a:defRPr sz="1600" kern="1200">
          <a:solidFill>
            <a:schemeClr val="tx1"/>
          </a:solidFill>
          <a:latin typeface="+mn-lt"/>
          <a:ea typeface="ヒラギノ角ゴ Pro W3" pitchFamily="-110" charset="-128"/>
          <a:cs typeface="ヒラギノ角ゴ Pro W3"/>
        </a:defRPr>
      </a:lvl4pPr>
      <a:lvl5pPr marL="2057400" indent="-228600" algn="l" rtl="0" eaLnBrk="0" fontAlgn="base" hangingPunct="0">
        <a:spcBef>
          <a:spcPct val="20000"/>
        </a:spcBef>
        <a:spcAft>
          <a:spcPct val="0"/>
        </a:spcAft>
        <a:buFont typeface="Arial" pitchFamily="34" charset="0"/>
        <a:buChar char="»"/>
        <a:defRPr sz="1400" kern="1200">
          <a:solidFill>
            <a:schemeClr val="tx1"/>
          </a:solidFill>
          <a:latin typeface="+mn-lt"/>
          <a:ea typeface="ヒラギノ角ゴ Pro W3" pitchFamily="-110" charset="-128"/>
          <a:cs typeface="ヒラギノ角ゴ Pro W3"/>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D64C0C-238E-4482-815C-AC8E57854CE5}" type="datetimeFigureOut">
              <a:rPr lang="en-US" smtClean="0"/>
              <a:t>10/16/2018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AB6324-C109-4B38-BCA3-3CA761A4CCEC}" type="slidenum">
              <a:rPr lang="en-US" smtClean="0"/>
              <a:t>‹#›</a:t>
            </a:fld>
            <a:endParaRPr lang="en-US"/>
          </a:p>
        </p:txBody>
      </p:sp>
    </p:spTree>
    <p:extLst>
      <p:ext uri="{BB962C8B-B14F-4D97-AF65-F5344CB8AC3E}">
        <p14:creationId xmlns:p14="http://schemas.microsoft.com/office/powerpoint/2010/main" val="2119458076"/>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4A47CA2-DAA2-41D6-B188-E18263E0233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1066800"/>
            <a:ext cx="9144000" cy="5148071"/>
          </a:xfrm>
          <a:prstGeom prst="rect">
            <a:avLst/>
          </a:prstGeom>
        </p:spPr>
      </p:pic>
      <p:sp>
        <p:nvSpPr>
          <p:cNvPr id="2" name="Title 1"/>
          <p:cNvSpPr>
            <a:spLocks noGrp="1"/>
          </p:cNvSpPr>
          <p:nvPr>
            <p:ph type="ctrTitle"/>
          </p:nvPr>
        </p:nvSpPr>
        <p:spPr>
          <a:xfrm>
            <a:off x="5181600" y="1524000"/>
            <a:ext cx="3505200" cy="1470025"/>
          </a:xfrm>
        </p:spPr>
        <p:txBody>
          <a:bodyPr/>
          <a:lstStyle/>
          <a:p>
            <a:r>
              <a:rPr lang="en-US" dirty="0"/>
              <a:t>LP DAAC Updates</a:t>
            </a:r>
          </a:p>
        </p:txBody>
      </p:sp>
      <p:sp>
        <p:nvSpPr>
          <p:cNvPr id="3" name="Subtitle 2"/>
          <p:cNvSpPr>
            <a:spLocks noGrp="1"/>
          </p:cNvSpPr>
          <p:nvPr>
            <p:ph type="subTitle" idx="1"/>
          </p:nvPr>
        </p:nvSpPr>
        <p:spPr>
          <a:xfrm>
            <a:off x="457200" y="4648200"/>
            <a:ext cx="3276600" cy="1416016"/>
          </a:xfrm>
        </p:spPr>
        <p:txBody>
          <a:bodyPr/>
          <a:lstStyle/>
          <a:p>
            <a:pPr algn="l"/>
            <a:r>
              <a:rPr lang="en-US" sz="1600" dirty="0"/>
              <a:t>Tom Maiersperger</a:t>
            </a:r>
          </a:p>
          <a:p>
            <a:pPr algn="l"/>
            <a:r>
              <a:rPr lang="en-US" sz="1600" dirty="0"/>
              <a:t>USGS EROS / NASA LP DAAC</a:t>
            </a:r>
          </a:p>
          <a:p>
            <a:pPr algn="l"/>
            <a:r>
              <a:rPr lang="en-US" sz="1600" dirty="0"/>
              <a:t>MODIS / VIIRS Science Team Meeting</a:t>
            </a:r>
          </a:p>
          <a:p>
            <a:pPr algn="l"/>
            <a:r>
              <a:rPr lang="en-US" sz="1600" dirty="0"/>
              <a:t>October 16, 2018</a:t>
            </a:r>
          </a:p>
        </p:txBody>
      </p:sp>
    </p:spTree>
    <p:extLst>
      <p:ext uri="{BB962C8B-B14F-4D97-AF65-F5344CB8AC3E}">
        <p14:creationId xmlns:p14="http://schemas.microsoft.com/office/powerpoint/2010/main" val="21985757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ACE378E-181A-485C-84E3-7DDA546FD4E9}"/>
              </a:ext>
            </a:extLst>
          </p:cNvPr>
          <p:cNvSpPr/>
          <p:nvPr/>
        </p:nvSpPr>
        <p:spPr>
          <a:xfrm>
            <a:off x="5714998" y="1772474"/>
            <a:ext cx="3124202" cy="3970318"/>
          </a:xfrm>
          <a:prstGeom prst="rect">
            <a:avLst/>
          </a:prstGeom>
        </p:spPr>
        <p:txBody>
          <a:bodyPr wrap="square">
            <a:spAutoFit/>
          </a:bodyPr>
          <a:lstStyle/>
          <a:p>
            <a:pPr lvl="0" defTabSz="457200" fontAlgn="auto">
              <a:spcBef>
                <a:spcPts val="0"/>
              </a:spcBef>
              <a:spcAft>
                <a:spcPts val="0"/>
              </a:spcAft>
            </a:pPr>
            <a:r>
              <a:rPr lang="en-US" sz="1400" dirty="0">
                <a:solidFill>
                  <a:schemeClr val="tx1"/>
                </a:solidFill>
                <a:effectLst/>
                <a:latin typeface="+mn-lt"/>
              </a:rPr>
              <a:t>…use satellite retrievals of Moderate Resolution Imaging Spectroradiometer </a:t>
            </a:r>
            <a:r>
              <a:rPr lang="en-US" sz="1400" b="1" dirty="0">
                <a:solidFill>
                  <a:schemeClr val="tx1"/>
                </a:solidFill>
                <a:effectLst/>
                <a:latin typeface="+mn-lt"/>
              </a:rPr>
              <a:t>(MODIS) surface albedo (MCD43A3), </a:t>
            </a:r>
            <a:r>
              <a:rPr lang="en-US" sz="1400" dirty="0">
                <a:solidFill>
                  <a:schemeClr val="tx1"/>
                </a:solidFill>
                <a:effectLst/>
                <a:latin typeface="+mn-lt"/>
              </a:rPr>
              <a:t>high-resolution land-cover maps, and meteorological records to characterize climatological albedo variations in Norway across latitude, seasons, land-cover type (deciduous forests, coniferous forests, and cropland), and topography. </a:t>
            </a:r>
          </a:p>
          <a:p>
            <a:pPr marL="285750" lvl="0" indent="-285750" defTabSz="457200" fontAlgn="auto">
              <a:spcBef>
                <a:spcPts val="0"/>
              </a:spcBef>
              <a:spcAft>
                <a:spcPts val="0"/>
              </a:spcAft>
              <a:buFont typeface="Arial" panose="020B0604020202020204" pitchFamily="34" charset="0"/>
              <a:buChar char="•"/>
            </a:pPr>
            <a:endParaRPr lang="en-US" sz="1400" dirty="0">
              <a:solidFill>
                <a:schemeClr val="tx1"/>
              </a:solidFill>
              <a:effectLst/>
              <a:latin typeface="+mn-lt"/>
            </a:endParaRPr>
          </a:p>
          <a:p>
            <a:pPr lvl="0" defTabSz="457200" fontAlgn="auto">
              <a:spcBef>
                <a:spcPts val="0"/>
              </a:spcBef>
              <a:spcAft>
                <a:spcPts val="0"/>
              </a:spcAft>
            </a:pPr>
            <a:r>
              <a:rPr lang="en-US" sz="1400" dirty="0">
                <a:solidFill>
                  <a:schemeClr val="tx1"/>
                </a:solidFill>
                <a:effectLst/>
                <a:latin typeface="+mn-lt"/>
              </a:rPr>
              <a:t>By integrating satellite measurements and high-resolution vegetation maps, our results provide a large semi-empirical basis that can assist future studies to </a:t>
            </a:r>
            <a:r>
              <a:rPr lang="en-US" sz="1400" b="1" dirty="0">
                <a:solidFill>
                  <a:schemeClr val="tx1"/>
                </a:solidFill>
                <a:effectLst/>
                <a:latin typeface="+mn-lt"/>
              </a:rPr>
              <a:t>better predict changes in a fundamental climate-regulating service such as surface albedo</a:t>
            </a:r>
            <a:r>
              <a:rPr lang="en-US" sz="1400" dirty="0">
                <a:solidFill>
                  <a:schemeClr val="tx1"/>
                </a:solidFill>
                <a:effectLst/>
                <a:latin typeface="+mn-lt"/>
              </a:rPr>
              <a:t>.</a:t>
            </a:r>
            <a:endParaRPr kumimoji="0" lang="en-US" sz="14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Rectangle 4">
            <a:extLst>
              <a:ext uri="{FF2B5EF4-FFF2-40B4-BE49-F238E27FC236}">
                <a16:creationId xmlns:a16="http://schemas.microsoft.com/office/drawing/2014/main" id="{FFC5E73C-9B99-4070-9419-6EC545AE08E8}"/>
              </a:ext>
            </a:extLst>
          </p:cNvPr>
          <p:cNvSpPr/>
          <p:nvPr/>
        </p:nvSpPr>
        <p:spPr>
          <a:xfrm>
            <a:off x="696686" y="304800"/>
            <a:ext cx="7772400" cy="1200329"/>
          </a:xfrm>
          <a:prstGeom prst="rect">
            <a:avLst/>
          </a:prstGeom>
        </p:spPr>
        <p:txBody>
          <a:bodyPr wrap="square">
            <a:spAutoFit/>
          </a:bodyPr>
          <a:lstStyle/>
          <a:p>
            <a:pPr lvl="0" defTabSz="457200" fontAlgn="auto">
              <a:spcBef>
                <a:spcPts val="0"/>
              </a:spcBef>
              <a:spcAft>
                <a:spcPts val="0"/>
              </a:spcAft>
            </a:pPr>
            <a:r>
              <a:rPr lang="en-US" sz="1800" dirty="0">
                <a:solidFill>
                  <a:schemeClr val="tx1"/>
                </a:solidFill>
                <a:effectLst/>
                <a:latin typeface="+mn-lt"/>
              </a:rPr>
              <a:t>Cherubini, F., </a:t>
            </a:r>
            <a:r>
              <a:rPr lang="en-US" sz="1800" dirty="0" err="1">
                <a:solidFill>
                  <a:schemeClr val="tx1"/>
                </a:solidFill>
                <a:effectLst/>
                <a:latin typeface="+mn-lt"/>
              </a:rPr>
              <a:t>Vezhapparambu</a:t>
            </a:r>
            <a:r>
              <a:rPr lang="en-US" sz="1800" dirty="0">
                <a:solidFill>
                  <a:schemeClr val="tx1"/>
                </a:solidFill>
                <a:effectLst/>
                <a:latin typeface="+mn-lt"/>
              </a:rPr>
              <a:t>, S., </a:t>
            </a:r>
            <a:r>
              <a:rPr lang="en-US" sz="1800" dirty="0" err="1">
                <a:solidFill>
                  <a:schemeClr val="tx1"/>
                </a:solidFill>
                <a:effectLst/>
                <a:latin typeface="+mn-lt"/>
              </a:rPr>
              <a:t>Bogren</a:t>
            </a:r>
            <a:r>
              <a:rPr lang="en-US" sz="1800" dirty="0">
                <a:solidFill>
                  <a:schemeClr val="tx1"/>
                </a:solidFill>
                <a:effectLst/>
                <a:latin typeface="+mn-lt"/>
              </a:rPr>
              <a:t>, W., </a:t>
            </a:r>
            <a:r>
              <a:rPr lang="en-US" sz="1800" dirty="0" err="1">
                <a:solidFill>
                  <a:schemeClr val="tx1"/>
                </a:solidFill>
                <a:effectLst/>
                <a:latin typeface="+mn-lt"/>
              </a:rPr>
              <a:t>Astrup</a:t>
            </a:r>
            <a:r>
              <a:rPr lang="en-US" sz="1800" dirty="0">
                <a:solidFill>
                  <a:schemeClr val="tx1"/>
                </a:solidFill>
                <a:effectLst/>
                <a:latin typeface="+mn-lt"/>
              </a:rPr>
              <a:t>, R., &amp; </a:t>
            </a:r>
            <a:r>
              <a:rPr lang="en-US" sz="1800" dirty="0" err="1">
                <a:solidFill>
                  <a:schemeClr val="tx1"/>
                </a:solidFill>
                <a:effectLst/>
                <a:latin typeface="+mn-lt"/>
              </a:rPr>
              <a:t>Strømman</a:t>
            </a:r>
            <a:r>
              <a:rPr lang="en-US" sz="1800" dirty="0">
                <a:solidFill>
                  <a:schemeClr val="tx1"/>
                </a:solidFill>
                <a:effectLst/>
                <a:latin typeface="+mn-lt"/>
              </a:rPr>
              <a:t>, A. H. (2017). </a:t>
            </a:r>
            <a:r>
              <a:rPr lang="en-US" sz="1800" b="1" dirty="0">
                <a:solidFill>
                  <a:schemeClr val="tx1"/>
                </a:solidFill>
                <a:effectLst/>
                <a:latin typeface="+mn-lt"/>
              </a:rPr>
              <a:t>Spatial, seasonal, and topographical patterns of surface albedo in Norwegian forests and cropland. </a:t>
            </a:r>
            <a:r>
              <a:rPr lang="en-US" sz="1800" dirty="0">
                <a:solidFill>
                  <a:schemeClr val="tx1"/>
                </a:solidFill>
                <a:effectLst/>
                <a:latin typeface="+mn-lt"/>
              </a:rPr>
              <a:t>International Journal of Remote Sensing, 38(16), 4565–4586. https://doi.org/10.1080/01431161.2017.1320442</a:t>
            </a: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pic>
        <p:nvPicPr>
          <p:cNvPr id="9" name="Picture 8">
            <a:extLst>
              <a:ext uri="{FF2B5EF4-FFF2-40B4-BE49-F238E27FC236}">
                <a16:creationId xmlns:a16="http://schemas.microsoft.com/office/drawing/2014/main" id="{6779E5FF-EC89-4E1D-A646-4F83A32717A9}"/>
              </a:ext>
            </a:extLst>
          </p:cNvPr>
          <p:cNvPicPr>
            <a:picLocks noChangeAspect="1"/>
          </p:cNvPicPr>
          <p:nvPr/>
        </p:nvPicPr>
        <p:blipFill>
          <a:blip r:embed="rId2"/>
          <a:stretch>
            <a:fillRect/>
          </a:stretch>
        </p:blipFill>
        <p:spPr>
          <a:xfrm>
            <a:off x="522514" y="1485236"/>
            <a:ext cx="4924291" cy="5191125"/>
          </a:xfrm>
          <a:prstGeom prst="rect">
            <a:avLst/>
          </a:prstGeom>
        </p:spPr>
      </p:pic>
    </p:spTree>
    <p:extLst>
      <p:ext uri="{BB962C8B-B14F-4D97-AF65-F5344CB8AC3E}">
        <p14:creationId xmlns:p14="http://schemas.microsoft.com/office/powerpoint/2010/main" val="33486447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FC5E73C-9B99-4070-9419-6EC545AE08E8}"/>
              </a:ext>
            </a:extLst>
          </p:cNvPr>
          <p:cNvSpPr/>
          <p:nvPr/>
        </p:nvSpPr>
        <p:spPr>
          <a:xfrm>
            <a:off x="658586" y="403555"/>
            <a:ext cx="7826828" cy="1200329"/>
          </a:xfrm>
          <a:prstGeom prst="rect">
            <a:avLst/>
          </a:prstGeom>
        </p:spPr>
        <p:txBody>
          <a:bodyPr wrap="square">
            <a:spAutoFit/>
          </a:bodyPr>
          <a:lstStyle/>
          <a:p>
            <a:pPr lvl="0" defTabSz="457200" fontAlgn="auto">
              <a:spcBef>
                <a:spcPts val="0"/>
              </a:spcBef>
              <a:spcAft>
                <a:spcPts val="0"/>
              </a:spcAft>
            </a:pPr>
            <a:r>
              <a:rPr lang="en-US" sz="1800" dirty="0">
                <a:solidFill>
                  <a:schemeClr val="tx1"/>
                </a:solidFill>
                <a:effectLst/>
                <a:latin typeface="+mn-lt"/>
              </a:rPr>
              <a:t>Aguiar, D., Mello, M., Nogueira, S., Gonçalves, F., </a:t>
            </a:r>
            <a:r>
              <a:rPr lang="en-US" sz="1800" dirty="0" err="1">
                <a:solidFill>
                  <a:schemeClr val="tx1"/>
                </a:solidFill>
                <a:effectLst/>
                <a:latin typeface="+mn-lt"/>
              </a:rPr>
              <a:t>Adami</a:t>
            </a:r>
            <a:r>
              <a:rPr lang="en-US" sz="1800" dirty="0">
                <a:solidFill>
                  <a:schemeClr val="tx1"/>
                </a:solidFill>
                <a:effectLst/>
                <a:latin typeface="+mn-lt"/>
              </a:rPr>
              <a:t>, M., &amp; </a:t>
            </a:r>
            <a:r>
              <a:rPr lang="en-US" sz="1800" dirty="0" err="1">
                <a:solidFill>
                  <a:schemeClr val="tx1"/>
                </a:solidFill>
                <a:effectLst/>
                <a:latin typeface="+mn-lt"/>
              </a:rPr>
              <a:t>Rudorff</a:t>
            </a:r>
            <a:r>
              <a:rPr lang="en-US" sz="1800" dirty="0">
                <a:solidFill>
                  <a:schemeClr val="tx1"/>
                </a:solidFill>
                <a:effectLst/>
                <a:latin typeface="+mn-lt"/>
              </a:rPr>
              <a:t>, B. (2017). </a:t>
            </a:r>
            <a:r>
              <a:rPr lang="en-US" sz="1800" b="1" dirty="0">
                <a:solidFill>
                  <a:schemeClr val="tx1"/>
                </a:solidFill>
                <a:effectLst/>
                <a:latin typeface="+mn-lt"/>
              </a:rPr>
              <a:t>MODIS Time Series to Detect Anthropogenic Interventions and Degradation Processes in Tropical Pasture</a:t>
            </a:r>
            <a:r>
              <a:rPr lang="en-US" sz="1800" dirty="0">
                <a:solidFill>
                  <a:schemeClr val="tx1"/>
                </a:solidFill>
                <a:effectLst/>
                <a:latin typeface="+mn-lt"/>
              </a:rPr>
              <a:t>. Remote Sensing, 9(1), 73. https://doi.org/10.3390/rs9010073</a:t>
            </a: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pic>
        <p:nvPicPr>
          <p:cNvPr id="6" name="Picture 5">
            <a:extLst>
              <a:ext uri="{FF2B5EF4-FFF2-40B4-BE49-F238E27FC236}">
                <a16:creationId xmlns:a16="http://schemas.microsoft.com/office/drawing/2014/main" id="{C0DE6A7D-A613-424C-B63B-B7230836D910}"/>
              </a:ext>
            </a:extLst>
          </p:cNvPr>
          <p:cNvPicPr>
            <a:picLocks noChangeAspect="1"/>
          </p:cNvPicPr>
          <p:nvPr/>
        </p:nvPicPr>
        <p:blipFill rotWithShape="1">
          <a:blip r:embed="rId2"/>
          <a:srcRect l="16901" r="18030" b="40983"/>
          <a:stretch/>
        </p:blipFill>
        <p:spPr>
          <a:xfrm>
            <a:off x="546101" y="1752599"/>
            <a:ext cx="5746700" cy="4701845"/>
          </a:xfrm>
          <a:prstGeom prst="rect">
            <a:avLst/>
          </a:prstGeom>
        </p:spPr>
      </p:pic>
      <p:sp>
        <p:nvSpPr>
          <p:cNvPr id="4" name="Rectangle 3">
            <a:extLst>
              <a:ext uri="{FF2B5EF4-FFF2-40B4-BE49-F238E27FC236}">
                <a16:creationId xmlns:a16="http://schemas.microsoft.com/office/drawing/2014/main" id="{EACE378E-181A-485C-84E3-7DDA546FD4E9}"/>
              </a:ext>
            </a:extLst>
          </p:cNvPr>
          <p:cNvSpPr/>
          <p:nvPr/>
        </p:nvSpPr>
        <p:spPr>
          <a:xfrm>
            <a:off x="6062739" y="1810005"/>
            <a:ext cx="2710543" cy="1600438"/>
          </a:xfrm>
          <a:prstGeom prst="rect">
            <a:avLst/>
          </a:prstGeom>
        </p:spPr>
        <p:txBody>
          <a:bodyPr wrap="square">
            <a:spAutoFit/>
          </a:bodyPr>
          <a:lstStyle/>
          <a:p>
            <a:pPr lvl="0" defTabSz="457200" fontAlgn="auto">
              <a:spcBef>
                <a:spcPts val="0"/>
              </a:spcBef>
              <a:spcAft>
                <a:spcPts val="0"/>
              </a:spcAft>
            </a:pPr>
            <a:r>
              <a:rPr lang="en-US" sz="1400" dirty="0">
                <a:solidFill>
                  <a:schemeClr val="tx1"/>
                </a:solidFill>
                <a:effectLst/>
                <a:latin typeface="+mn-lt"/>
              </a:rPr>
              <a:t>Time series of </a:t>
            </a:r>
            <a:r>
              <a:rPr lang="en-US" sz="1400" b="1" dirty="0">
                <a:solidFill>
                  <a:schemeClr val="tx1"/>
                </a:solidFill>
                <a:effectLst/>
                <a:latin typeface="+mn-lt"/>
              </a:rPr>
              <a:t>MODIS EVI2</a:t>
            </a:r>
            <a:r>
              <a:rPr lang="en-US" sz="1400" dirty="0">
                <a:solidFill>
                  <a:schemeClr val="tx1"/>
                </a:solidFill>
                <a:effectLst/>
                <a:latin typeface="+mn-lt"/>
              </a:rPr>
              <a:t> data have the potential to be used for </a:t>
            </a:r>
            <a:r>
              <a:rPr lang="en-US" sz="1400" b="1" dirty="0">
                <a:solidFill>
                  <a:schemeClr val="tx1"/>
                </a:solidFill>
                <a:effectLst/>
                <a:latin typeface="+mn-lt"/>
              </a:rPr>
              <a:t>detecting degradation processes in tropical pastures</a:t>
            </a:r>
            <a:r>
              <a:rPr lang="en-US" sz="1400" dirty="0">
                <a:solidFill>
                  <a:schemeClr val="tx1"/>
                </a:solidFill>
                <a:effectLst/>
                <a:latin typeface="+mn-lt"/>
              </a:rPr>
              <a:t>, as well as anthropogenic interventions (i.e., renewal/recovery and reformation).</a:t>
            </a:r>
            <a:endParaRPr kumimoji="0" lang="en-US" sz="14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16308053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26543-803E-46CB-824F-64141BEBA061}"/>
              </a:ext>
            </a:extLst>
          </p:cNvPr>
          <p:cNvSpPr>
            <a:spLocks noGrp="1"/>
          </p:cNvSpPr>
          <p:nvPr>
            <p:ph type="title"/>
          </p:nvPr>
        </p:nvSpPr>
        <p:spPr/>
        <p:txBody>
          <a:bodyPr/>
          <a:lstStyle/>
          <a:p>
            <a:r>
              <a:rPr lang="en-US" sz="2000" dirty="0"/>
              <a:t>Application for Extracting and Exploring Analysis Ready Samples (</a:t>
            </a:r>
            <a:r>
              <a:rPr lang="en-US" sz="2000" dirty="0" err="1"/>
              <a:t>AppEEARS</a:t>
            </a:r>
            <a:r>
              <a:rPr lang="en-US" sz="2000" dirty="0"/>
              <a:t>)</a:t>
            </a:r>
          </a:p>
        </p:txBody>
      </p:sp>
      <p:sp>
        <p:nvSpPr>
          <p:cNvPr id="4" name="Footer Placeholder 3">
            <a:extLst>
              <a:ext uri="{FF2B5EF4-FFF2-40B4-BE49-F238E27FC236}">
                <a16:creationId xmlns:a16="http://schemas.microsoft.com/office/drawing/2014/main" id="{1DB95DAE-DCC5-439F-AD08-16A300C298AA}"/>
              </a:ext>
            </a:extLst>
          </p:cNvPr>
          <p:cNvSpPr>
            <a:spLocks noGrp="1"/>
          </p:cNvSpPr>
          <p:nvPr>
            <p:ph type="ftr" sz="quarter" idx="11"/>
          </p:nvPr>
        </p:nvSpPr>
        <p:spPr/>
        <p:txBody>
          <a:bodyPr/>
          <a:lstStyle/>
          <a:p>
            <a:pPr>
              <a:defRPr/>
            </a:pPr>
            <a:endParaRPr lang="en-US"/>
          </a:p>
        </p:txBody>
      </p:sp>
      <p:sp>
        <p:nvSpPr>
          <p:cNvPr id="5" name="Slide Number Placeholder 4">
            <a:extLst>
              <a:ext uri="{FF2B5EF4-FFF2-40B4-BE49-F238E27FC236}">
                <a16:creationId xmlns:a16="http://schemas.microsoft.com/office/drawing/2014/main" id="{0831FB84-06EC-4089-AE9B-D3F6A9B77A59}"/>
              </a:ext>
            </a:extLst>
          </p:cNvPr>
          <p:cNvSpPr>
            <a:spLocks noGrp="1"/>
          </p:cNvSpPr>
          <p:nvPr>
            <p:ph type="sldNum" sz="quarter" idx="12"/>
          </p:nvPr>
        </p:nvSpPr>
        <p:spPr/>
        <p:txBody>
          <a:bodyPr/>
          <a:lstStyle/>
          <a:p>
            <a:pPr>
              <a:defRPr/>
            </a:pPr>
            <a:fld id="{462FC676-D3BC-4B54-8648-0222AACEEF1D}" type="slidenum">
              <a:rPr lang="en-US" smtClean="0"/>
              <a:pPr>
                <a:defRPr/>
              </a:pPr>
              <a:t>12</a:t>
            </a:fld>
            <a:endParaRPr lang="en-US"/>
          </a:p>
        </p:txBody>
      </p:sp>
      <p:pic>
        <p:nvPicPr>
          <p:cNvPr id="9" name="Picture 8">
            <a:extLst>
              <a:ext uri="{FF2B5EF4-FFF2-40B4-BE49-F238E27FC236}">
                <a16:creationId xmlns:a16="http://schemas.microsoft.com/office/drawing/2014/main" id="{94976A10-2470-4B78-AD3A-A52AFC2205F2}"/>
              </a:ext>
            </a:extLst>
          </p:cNvPr>
          <p:cNvPicPr>
            <a:picLocks noChangeAspect="1"/>
          </p:cNvPicPr>
          <p:nvPr/>
        </p:nvPicPr>
        <p:blipFill>
          <a:blip r:embed="rId2"/>
          <a:stretch>
            <a:fillRect/>
          </a:stretch>
        </p:blipFill>
        <p:spPr>
          <a:xfrm>
            <a:off x="481093" y="5199741"/>
            <a:ext cx="8181813" cy="456294"/>
          </a:xfrm>
          <a:prstGeom prst="rect">
            <a:avLst/>
          </a:prstGeom>
        </p:spPr>
      </p:pic>
      <p:pic>
        <p:nvPicPr>
          <p:cNvPr id="10" name="Picture 9">
            <a:extLst>
              <a:ext uri="{FF2B5EF4-FFF2-40B4-BE49-F238E27FC236}">
                <a16:creationId xmlns:a16="http://schemas.microsoft.com/office/drawing/2014/main" id="{82A5D380-0708-4DF2-AAB1-9303D5A87AC5}"/>
              </a:ext>
            </a:extLst>
          </p:cNvPr>
          <p:cNvPicPr>
            <a:picLocks noChangeAspect="1"/>
          </p:cNvPicPr>
          <p:nvPr/>
        </p:nvPicPr>
        <p:blipFill rotWithShape="1">
          <a:blip r:embed="rId3"/>
          <a:srcRect l="2296" t="56459"/>
          <a:stretch/>
        </p:blipFill>
        <p:spPr>
          <a:xfrm>
            <a:off x="481093" y="2245562"/>
            <a:ext cx="7568522" cy="2665079"/>
          </a:xfrm>
          <a:prstGeom prst="rect">
            <a:avLst/>
          </a:prstGeom>
        </p:spPr>
      </p:pic>
      <p:pic>
        <p:nvPicPr>
          <p:cNvPr id="8" name="Picture 7">
            <a:extLst>
              <a:ext uri="{FF2B5EF4-FFF2-40B4-BE49-F238E27FC236}">
                <a16:creationId xmlns:a16="http://schemas.microsoft.com/office/drawing/2014/main" id="{5D09E4B2-E44F-45D7-A667-0ACB5010530A}"/>
              </a:ext>
            </a:extLst>
          </p:cNvPr>
          <p:cNvPicPr>
            <a:picLocks noChangeAspect="1"/>
          </p:cNvPicPr>
          <p:nvPr/>
        </p:nvPicPr>
        <p:blipFill rotWithShape="1">
          <a:blip r:embed="rId3"/>
          <a:srcRect l="1316" t="-920" r="175" b="81634"/>
          <a:stretch/>
        </p:blipFill>
        <p:spPr>
          <a:xfrm>
            <a:off x="642257" y="1086096"/>
            <a:ext cx="7630886" cy="1120286"/>
          </a:xfrm>
          <a:prstGeom prst="rect">
            <a:avLst/>
          </a:prstGeom>
        </p:spPr>
      </p:pic>
      <p:pic>
        <p:nvPicPr>
          <p:cNvPr id="11" name="Picture 10">
            <a:extLst>
              <a:ext uri="{FF2B5EF4-FFF2-40B4-BE49-F238E27FC236}">
                <a16:creationId xmlns:a16="http://schemas.microsoft.com/office/drawing/2014/main" id="{3FC59737-CE07-4FF3-B84A-784C6A418971}"/>
              </a:ext>
            </a:extLst>
          </p:cNvPr>
          <p:cNvPicPr>
            <a:picLocks noChangeAspect="1"/>
          </p:cNvPicPr>
          <p:nvPr/>
        </p:nvPicPr>
        <p:blipFill>
          <a:blip r:embed="rId4"/>
          <a:stretch>
            <a:fillRect/>
          </a:stretch>
        </p:blipFill>
        <p:spPr>
          <a:xfrm>
            <a:off x="457201" y="4910641"/>
            <a:ext cx="2971800" cy="1098817"/>
          </a:xfrm>
          <a:prstGeom prst="rect">
            <a:avLst/>
          </a:prstGeom>
        </p:spPr>
      </p:pic>
    </p:spTree>
    <p:extLst>
      <p:ext uri="{BB962C8B-B14F-4D97-AF65-F5344CB8AC3E}">
        <p14:creationId xmlns:p14="http://schemas.microsoft.com/office/powerpoint/2010/main" val="38546219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26543-803E-46CB-824F-64141BEBA061}"/>
              </a:ext>
            </a:extLst>
          </p:cNvPr>
          <p:cNvSpPr>
            <a:spLocks noGrp="1"/>
          </p:cNvSpPr>
          <p:nvPr>
            <p:ph type="title"/>
          </p:nvPr>
        </p:nvSpPr>
        <p:spPr/>
        <p:txBody>
          <a:bodyPr/>
          <a:lstStyle/>
          <a:p>
            <a:r>
              <a:rPr lang="en-US" sz="2000" dirty="0"/>
              <a:t>Application for Extracting and Exploring Analysis Ready Samples (</a:t>
            </a:r>
            <a:r>
              <a:rPr lang="en-US" sz="2000" dirty="0" err="1"/>
              <a:t>AppEEARS</a:t>
            </a:r>
            <a:r>
              <a:rPr lang="en-US" sz="2000" dirty="0"/>
              <a:t>)</a:t>
            </a:r>
          </a:p>
        </p:txBody>
      </p:sp>
      <p:sp>
        <p:nvSpPr>
          <p:cNvPr id="4" name="Footer Placeholder 3">
            <a:extLst>
              <a:ext uri="{FF2B5EF4-FFF2-40B4-BE49-F238E27FC236}">
                <a16:creationId xmlns:a16="http://schemas.microsoft.com/office/drawing/2014/main" id="{1DB95DAE-DCC5-439F-AD08-16A300C298AA}"/>
              </a:ext>
            </a:extLst>
          </p:cNvPr>
          <p:cNvSpPr>
            <a:spLocks noGrp="1"/>
          </p:cNvSpPr>
          <p:nvPr>
            <p:ph type="ftr" sz="quarter" idx="11"/>
          </p:nvPr>
        </p:nvSpPr>
        <p:spPr/>
        <p:txBody>
          <a:bodyPr/>
          <a:lstStyle/>
          <a:p>
            <a:pPr>
              <a:defRPr/>
            </a:pPr>
            <a:endParaRPr lang="en-US"/>
          </a:p>
        </p:txBody>
      </p:sp>
      <p:sp>
        <p:nvSpPr>
          <p:cNvPr id="5" name="Slide Number Placeholder 4">
            <a:extLst>
              <a:ext uri="{FF2B5EF4-FFF2-40B4-BE49-F238E27FC236}">
                <a16:creationId xmlns:a16="http://schemas.microsoft.com/office/drawing/2014/main" id="{0831FB84-06EC-4089-AE9B-D3F6A9B77A59}"/>
              </a:ext>
            </a:extLst>
          </p:cNvPr>
          <p:cNvSpPr>
            <a:spLocks noGrp="1"/>
          </p:cNvSpPr>
          <p:nvPr>
            <p:ph type="sldNum" sz="quarter" idx="12"/>
          </p:nvPr>
        </p:nvSpPr>
        <p:spPr/>
        <p:txBody>
          <a:bodyPr/>
          <a:lstStyle/>
          <a:p>
            <a:pPr>
              <a:defRPr/>
            </a:pPr>
            <a:fld id="{462FC676-D3BC-4B54-8648-0222AACEEF1D}" type="slidenum">
              <a:rPr lang="en-US" smtClean="0"/>
              <a:pPr>
                <a:defRPr/>
              </a:pPr>
              <a:t>13</a:t>
            </a:fld>
            <a:endParaRPr lang="en-US"/>
          </a:p>
        </p:txBody>
      </p:sp>
      <p:pic>
        <p:nvPicPr>
          <p:cNvPr id="12" name="Picture 11">
            <a:extLst>
              <a:ext uri="{FF2B5EF4-FFF2-40B4-BE49-F238E27FC236}">
                <a16:creationId xmlns:a16="http://schemas.microsoft.com/office/drawing/2014/main" id="{5957E1F0-8DBE-43EC-9ED4-F6106BA4D5D9}"/>
              </a:ext>
            </a:extLst>
          </p:cNvPr>
          <p:cNvPicPr>
            <a:picLocks noChangeAspect="1"/>
          </p:cNvPicPr>
          <p:nvPr/>
        </p:nvPicPr>
        <p:blipFill>
          <a:blip r:embed="rId2"/>
          <a:stretch>
            <a:fillRect/>
          </a:stretch>
        </p:blipFill>
        <p:spPr>
          <a:xfrm>
            <a:off x="228128" y="1143000"/>
            <a:ext cx="8479499" cy="3968603"/>
          </a:xfrm>
          <a:prstGeom prst="rect">
            <a:avLst/>
          </a:prstGeom>
        </p:spPr>
      </p:pic>
    </p:spTree>
    <p:extLst>
      <p:ext uri="{BB962C8B-B14F-4D97-AF65-F5344CB8AC3E}">
        <p14:creationId xmlns:p14="http://schemas.microsoft.com/office/powerpoint/2010/main" val="10269783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26543-803E-46CB-824F-64141BEBA061}"/>
              </a:ext>
            </a:extLst>
          </p:cNvPr>
          <p:cNvSpPr>
            <a:spLocks noGrp="1"/>
          </p:cNvSpPr>
          <p:nvPr>
            <p:ph type="title"/>
          </p:nvPr>
        </p:nvSpPr>
        <p:spPr/>
        <p:txBody>
          <a:bodyPr/>
          <a:lstStyle/>
          <a:p>
            <a:r>
              <a:rPr lang="en-US" sz="2000" dirty="0"/>
              <a:t>Application for Extracting and Exploring Analysis Ready Samples (</a:t>
            </a:r>
            <a:r>
              <a:rPr lang="en-US" sz="2000" dirty="0" err="1"/>
              <a:t>AppEEARS</a:t>
            </a:r>
            <a:r>
              <a:rPr lang="en-US" sz="2000" dirty="0"/>
              <a:t>)</a:t>
            </a:r>
          </a:p>
        </p:txBody>
      </p:sp>
      <p:sp>
        <p:nvSpPr>
          <p:cNvPr id="4" name="Footer Placeholder 3">
            <a:extLst>
              <a:ext uri="{FF2B5EF4-FFF2-40B4-BE49-F238E27FC236}">
                <a16:creationId xmlns:a16="http://schemas.microsoft.com/office/drawing/2014/main" id="{1DB95DAE-DCC5-439F-AD08-16A300C298AA}"/>
              </a:ext>
            </a:extLst>
          </p:cNvPr>
          <p:cNvSpPr>
            <a:spLocks noGrp="1"/>
          </p:cNvSpPr>
          <p:nvPr>
            <p:ph type="ftr" sz="quarter" idx="11"/>
          </p:nvPr>
        </p:nvSpPr>
        <p:spPr/>
        <p:txBody>
          <a:bodyPr/>
          <a:lstStyle/>
          <a:p>
            <a:pPr>
              <a:defRPr/>
            </a:pPr>
            <a:endParaRPr lang="en-US"/>
          </a:p>
        </p:txBody>
      </p:sp>
      <p:sp>
        <p:nvSpPr>
          <p:cNvPr id="5" name="Slide Number Placeholder 4">
            <a:extLst>
              <a:ext uri="{FF2B5EF4-FFF2-40B4-BE49-F238E27FC236}">
                <a16:creationId xmlns:a16="http://schemas.microsoft.com/office/drawing/2014/main" id="{0831FB84-06EC-4089-AE9B-D3F6A9B77A59}"/>
              </a:ext>
            </a:extLst>
          </p:cNvPr>
          <p:cNvSpPr>
            <a:spLocks noGrp="1"/>
          </p:cNvSpPr>
          <p:nvPr>
            <p:ph type="sldNum" sz="quarter" idx="12"/>
          </p:nvPr>
        </p:nvSpPr>
        <p:spPr/>
        <p:txBody>
          <a:bodyPr/>
          <a:lstStyle/>
          <a:p>
            <a:pPr>
              <a:defRPr/>
            </a:pPr>
            <a:fld id="{462FC676-D3BC-4B54-8648-0222AACEEF1D}" type="slidenum">
              <a:rPr lang="en-US" smtClean="0"/>
              <a:pPr>
                <a:defRPr/>
              </a:pPr>
              <a:t>14</a:t>
            </a:fld>
            <a:endParaRPr lang="en-US"/>
          </a:p>
        </p:txBody>
      </p:sp>
      <p:pic>
        <p:nvPicPr>
          <p:cNvPr id="6" name="Picture 5">
            <a:extLst>
              <a:ext uri="{FF2B5EF4-FFF2-40B4-BE49-F238E27FC236}">
                <a16:creationId xmlns:a16="http://schemas.microsoft.com/office/drawing/2014/main" id="{D17EF85F-E3B4-4E71-943E-2742BF0A4D5B}"/>
              </a:ext>
            </a:extLst>
          </p:cNvPr>
          <p:cNvPicPr>
            <a:picLocks noChangeAspect="1"/>
          </p:cNvPicPr>
          <p:nvPr/>
        </p:nvPicPr>
        <p:blipFill>
          <a:blip r:embed="rId2"/>
          <a:stretch>
            <a:fillRect/>
          </a:stretch>
        </p:blipFill>
        <p:spPr>
          <a:xfrm>
            <a:off x="446314" y="990600"/>
            <a:ext cx="6945086" cy="2567095"/>
          </a:xfrm>
          <a:prstGeom prst="rect">
            <a:avLst/>
          </a:prstGeom>
        </p:spPr>
      </p:pic>
      <p:pic>
        <p:nvPicPr>
          <p:cNvPr id="7" name="Picture 6">
            <a:extLst>
              <a:ext uri="{FF2B5EF4-FFF2-40B4-BE49-F238E27FC236}">
                <a16:creationId xmlns:a16="http://schemas.microsoft.com/office/drawing/2014/main" id="{454BCF13-7F78-4F90-988A-3E12EFAF9C87}"/>
              </a:ext>
            </a:extLst>
          </p:cNvPr>
          <p:cNvPicPr>
            <a:picLocks noChangeAspect="1"/>
          </p:cNvPicPr>
          <p:nvPr/>
        </p:nvPicPr>
        <p:blipFill>
          <a:blip r:embed="rId3"/>
          <a:stretch>
            <a:fillRect/>
          </a:stretch>
        </p:blipFill>
        <p:spPr>
          <a:xfrm>
            <a:off x="435428" y="3557695"/>
            <a:ext cx="6879772" cy="2242098"/>
          </a:xfrm>
          <a:prstGeom prst="rect">
            <a:avLst/>
          </a:prstGeom>
        </p:spPr>
      </p:pic>
      <p:pic>
        <p:nvPicPr>
          <p:cNvPr id="10" name="Picture 9">
            <a:extLst>
              <a:ext uri="{FF2B5EF4-FFF2-40B4-BE49-F238E27FC236}">
                <a16:creationId xmlns:a16="http://schemas.microsoft.com/office/drawing/2014/main" id="{D3152129-BF25-48D7-AADE-1BAFD65B4DB6}"/>
              </a:ext>
            </a:extLst>
          </p:cNvPr>
          <p:cNvPicPr>
            <a:picLocks noChangeAspect="1"/>
          </p:cNvPicPr>
          <p:nvPr/>
        </p:nvPicPr>
        <p:blipFill rotWithShape="1">
          <a:blip r:embed="rId4"/>
          <a:srcRect l="66666" t="47477" r="5000" b="22815"/>
          <a:stretch/>
        </p:blipFill>
        <p:spPr>
          <a:xfrm>
            <a:off x="5784050" y="2447532"/>
            <a:ext cx="3236472" cy="2242098"/>
          </a:xfrm>
          <a:prstGeom prst="rect">
            <a:avLst/>
          </a:prstGeom>
        </p:spPr>
      </p:pic>
    </p:spTree>
    <p:extLst>
      <p:ext uri="{BB962C8B-B14F-4D97-AF65-F5344CB8AC3E}">
        <p14:creationId xmlns:p14="http://schemas.microsoft.com/office/powerpoint/2010/main" val="37002208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26543-803E-46CB-824F-64141BEBA061}"/>
              </a:ext>
            </a:extLst>
          </p:cNvPr>
          <p:cNvSpPr>
            <a:spLocks noGrp="1"/>
          </p:cNvSpPr>
          <p:nvPr>
            <p:ph type="title"/>
          </p:nvPr>
        </p:nvSpPr>
        <p:spPr/>
        <p:txBody>
          <a:bodyPr/>
          <a:lstStyle/>
          <a:p>
            <a:r>
              <a:rPr lang="en-US" dirty="0"/>
              <a:t>LP DAAC Overall User Satisfaction Trend</a:t>
            </a:r>
          </a:p>
        </p:txBody>
      </p:sp>
      <p:sp>
        <p:nvSpPr>
          <p:cNvPr id="4" name="Footer Placeholder 3">
            <a:extLst>
              <a:ext uri="{FF2B5EF4-FFF2-40B4-BE49-F238E27FC236}">
                <a16:creationId xmlns:a16="http://schemas.microsoft.com/office/drawing/2014/main" id="{1DB95DAE-DCC5-439F-AD08-16A300C298AA}"/>
              </a:ext>
            </a:extLst>
          </p:cNvPr>
          <p:cNvSpPr>
            <a:spLocks noGrp="1"/>
          </p:cNvSpPr>
          <p:nvPr>
            <p:ph type="ftr" sz="quarter" idx="11"/>
          </p:nvPr>
        </p:nvSpPr>
        <p:spPr/>
        <p:txBody>
          <a:bodyPr/>
          <a:lstStyle/>
          <a:p>
            <a:pPr>
              <a:defRPr/>
            </a:pPr>
            <a:endParaRPr lang="en-US"/>
          </a:p>
        </p:txBody>
      </p:sp>
      <p:sp>
        <p:nvSpPr>
          <p:cNvPr id="5" name="Slide Number Placeholder 4">
            <a:extLst>
              <a:ext uri="{FF2B5EF4-FFF2-40B4-BE49-F238E27FC236}">
                <a16:creationId xmlns:a16="http://schemas.microsoft.com/office/drawing/2014/main" id="{0831FB84-06EC-4089-AE9B-D3F6A9B77A59}"/>
              </a:ext>
            </a:extLst>
          </p:cNvPr>
          <p:cNvSpPr>
            <a:spLocks noGrp="1"/>
          </p:cNvSpPr>
          <p:nvPr>
            <p:ph type="sldNum" sz="quarter" idx="12"/>
          </p:nvPr>
        </p:nvSpPr>
        <p:spPr/>
        <p:txBody>
          <a:bodyPr/>
          <a:lstStyle/>
          <a:p>
            <a:pPr>
              <a:defRPr/>
            </a:pPr>
            <a:fld id="{462FC676-D3BC-4B54-8648-0222AACEEF1D}" type="slidenum">
              <a:rPr lang="en-US" smtClean="0"/>
              <a:pPr>
                <a:defRPr/>
              </a:pPr>
              <a:t>2</a:t>
            </a:fld>
            <a:endParaRPr lang="en-US"/>
          </a:p>
        </p:txBody>
      </p:sp>
      <p:graphicFrame>
        <p:nvGraphicFramePr>
          <p:cNvPr id="6" name="Chart 5">
            <a:extLst>
              <a:ext uri="{FF2B5EF4-FFF2-40B4-BE49-F238E27FC236}">
                <a16:creationId xmlns:a16="http://schemas.microsoft.com/office/drawing/2014/main" id="{4A0DC504-A721-49B1-9711-60674E66EABA}"/>
              </a:ext>
            </a:extLst>
          </p:cNvPr>
          <p:cNvGraphicFramePr>
            <a:graphicFrameLocks/>
          </p:cNvGraphicFramePr>
          <p:nvPr>
            <p:extLst/>
          </p:nvPr>
        </p:nvGraphicFramePr>
        <p:xfrm>
          <a:off x="609600" y="1600200"/>
          <a:ext cx="7848600" cy="44958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a:extLst>
              <a:ext uri="{FF2B5EF4-FFF2-40B4-BE49-F238E27FC236}">
                <a16:creationId xmlns:a16="http://schemas.microsoft.com/office/drawing/2014/main" id="{5B8AC9C6-5498-48DE-A696-26BA327A9E38}"/>
              </a:ext>
            </a:extLst>
          </p:cNvPr>
          <p:cNvGraphicFramePr>
            <a:graphicFrameLocks/>
          </p:cNvGraphicFramePr>
          <p:nvPr>
            <p:extLst>
              <p:ext uri="{D42A27DB-BD31-4B8C-83A1-F6EECF244321}">
                <p14:modId xmlns:p14="http://schemas.microsoft.com/office/powerpoint/2010/main" val="2668913889"/>
              </p:ext>
            </p:extLst>
          </p:nvPr>
        </p:nvGraphicFramePr>
        <p:xfrm>
          <a:off x="152400" y="1033236"/>
          <a:ext cx="8534400" cy="475796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004635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D59E489A-DF9E-4207-AA90-5ED25BB9B792}"/>
              </a:ext>
            </a:extLst>
          </p:cNvPr>
          <p:cNvSpPr>
            <a:spLocks noGrp="1"/>
          </p:cNvSpPr>
          <p:nvPr>
            <p:ph type="ftr" sz="quarter" idx="11"/>
          </p:nvPr>
        </p:nvSpPr>
        <p:spPr/>
        <p:txBody>
          <a:bodyPr/>
          <a:lstStyle/>
          <a:p>
            <a:pPr>
              <a:defRPr/>
            </a:pPr>
            <a:endParaRPr lang="en-US"/>
          </a:p>
        </p:txBody>
      </p:sp>
      <p:sp>
        <p:nvSpPr>
          <p:cNvPr id="5" name="Slide Number Placeholder 4">
            <a:extLst>
              <a:ext uri="{FF2B5EF4-FFF2-40B4-BE49-F238E27FC236}">
                <a16:creationId xmlns:a16="http://schemas.microsoft.com/office/drawing/2014/main" id="{2CD2CE4B-0EA0-4203-ADEA-43589B2745C5}"/>
              </a:ext>
            </a:extLst>
          </p:cNvPr>
          <p:cNvSpPr>
            <a:spLocks noGrp="1"/>
          </p:cNvSpPr>
          <p:nvPr>
            <p:ph type="sldNum" sz="quarter" idx="12"/>
          </p:nvPr>
        </p:nvSpPr>
        <p:spPr/>
        <p:txBody>
          <a:bodyPr/>
          <a:lstStyle/>
          <a:p>
            <a:pPr>
              <a:defRPr/>
            </a:pPr>
            <a:fld id="{462FC676-D3BC-4B54-8648-0222AACEEF1D}" type="slidenum">
              <a:rPr lang="en-US" smtClean="0"/>
              <a:pPr>
                <a:defRPr/>
              </a:pPr>
              <a:t>3</a:t>
            </a:fld>
            <a:endParaRPr lang="en-US"/>
          </a:p>
        </p:txBody>
      </p:sp>
      <p:graphicFrame>
        <p:nvGraphicFramePr>
          <p:cNvPr id="6" name="Content Placeholder 5">
            <a:extLst>
              <a:ext uri="{FF2B5EF4-FFF2-40B4-BE49-F238E27FC236}">
                <a16:creationId xmlns:a16="http://schemas.microsoft.com/office/drawing/2014/main" id="{8649FEE5-713F-4C53-8379-FB60D7B1CE40}"/>
              </a:ext>
            </a:extLst>
          </p:cNvPr>
          <p:cNvGraphicFramePr>
            <a:graphicFrameLocks noGrp="1"/>
          </p:cNvGraphicFramePr>
          <p:nvPr>
            <p:ph idx="1"/>
            <p:extLst>
              <p:ext uri="{D42A27DB-BD31-4B8C-83A1-F6EECF244321}">
                <p14:modId xmlns:p14="http://schemas.microsoft.com/office/powerpoint/2010/main" val="3756604188"/>
              </p:ext>
            </p:extLst>
          </p:nvPr>
        </p:nvGraphicFramePr>
        <p:xfrm>
          <a:off x="457200" y="914401"/>
          <a:ext cx="8229600" cy="3581400"/>
        </p:xfrm>
        <a:graphic>
          <a:graphicData uri="http://schemas.openxmlformats.org/drawingml/2006/chart">
            <c:chart xmlns:c="http://schemas.openxmlformats.org/drawingml/2006/chart" xmlns:r="http://schemas.openxmlformats.org/officeDocument/2006/relationships" r:id="rId2"/>
          </a:graphicData>
        </a:graphic>
      </p:graphicFrame>
      <p:sp>
        <p:nvSpPr>
          <p:cNvPr id="7" name="Title 1">
            <a:extLst>
              <a:ext uri="{FF2B5EF4-FFF2-40B4-BE49-F238E27FC236}">
                <a16:creationId xmlns:a16="http://schemas.microsoft.com/office/drawing/2014/main" id="{210D6E29-8711-4D72-B61F-D7E945B89D9A}"/>
              </a:ext>
            </a:extLst>
          </p:cNvPr>
          <p:cNvSpPr>
            <a:spLocks noGrp="1"/>
          </p:cNvSpPr>
          <p:nvPr>
            <p:ph type="title"/>
          </p:nvPr>
        </p:nvSpPr>
        <p:spPr/>
        <p:txBody>
          <a:bodyPr/>
          <a:lstStyle/>
          <a:p>
            <a:r>
              <a:rPr lang="en-US" dirty="0"/>
              <a:t>LP DAAC MODIS Land Data Distribution (thru 9/2018)</a:t>
            </a:r>
          </a:p>
        </p:txBody>
      </p:sp>
      <p:sp>
        <p:nvSpPr>
          <p:cNvPr id="9" name="TextBox 58">
            <a:extLst>
              <a:ext uri="{FF2B5EF4-FFF2-40B4-BE49-F238E27FC236}">
                <a16:creationId xmlns:a16="http://schemas.microsoft.com/office/drawing/2014/main" id="{DE0F0AD4-D705-430F-A43E-A1C8883A0855}"/>
              </a:ext>
            </a:extLst>
          </p:cNvPr>
          <p:cNvSpPr txBox="1"/>
          <p:nvPr/>
        </p:nvSpPr>
        <p:spPr>
          <a:xfrm>
            <a:off x="997826" y="4347831"/>
            <a:ext cx="7155574" cy="1631216"/>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285750" indent="-285750">
              <a:buFont typeface="Arial" panose="020B0604020202020204" pitchFamily="34" charset="0"/>
              <a:buChar char="•"/>
            </a:pPr>
            <a:r>
              <a:rPr lang="en-US" sz="2000" dirty="0">
                <a:solidFill>
                  <a:srgbClr val="FF0000"/>
                </a:solidFill>
                <a:effectLst/>
                <a:latin typeface="+mn-lt"/>
              </a:rPr>
              <a:t>Midpoint of volume distributed (9.22 PB) occurred in May 2015</a:t>
            </a:r>
          </a:p>
          <a:p>
            <a:pPr marL="285750" indent="-285750">
              <a:buFont typeface="Arial" panose="020B0604020202020204" pitchFamily="34" charset="0"/>
              <a:buChar char="•"/>
            </a:pPr>
            <a:r>
              <a:rPr lang="en-US" sz="2000" dirty="0">
                <a:solidFill>
                  <a:schemeClr val="tx1"/>
                </a:solidFill>
                <a:effectLst/>
                <a:latin typeface="+mn-lt"/>
              </a:rPr>
              <a:t>In the last year, distribution is averaging ~ 300TB and ~16M files/month</a:t>
            </a:r>
          </a:p>
          <a:p>
            <a:pPr marL="285750" indent="-285750">
              <a:buFont typeface="Arial" panose="020B0604020202020204" pitchFamily="34" charset="0"/>
              <a:buChar char="•"/>
            </a:pPr>
            <a:r>
              <a:rPr lang="en-US" sz="2000" dirty="0">
                <a:solidFill>
                  <a:schemeClr val="tx1"/>
                </a:solidFill>
                <a:effectLst/>
                <a:latin typeface="+mn-lt"/>
              </a:rPr>
              <a:t>In 2019, cumulative volume distribution will exceed 20 petabytes and cumulative file distribution will exceed one billion</a:t>
            </a:r>
          </a:p>
        </p:txBody>
      </p:sp>
    </p:spTree>
    <p:extLst>
      <p:ext uri="{BB962C8B-B14F-4D97-AF65-F5344CB8AC3E}">
        <p14:creationId xmlns:p14="http://schemas.microsoft.com/office/powerpoint/2010/main" val="8093509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26543-803E-46CB-824F-64141BEBA061}"/>
              </a:ext>
            </a:extLst>
          </p:cNvPr>
          <p:cNvSpPr>
            <a:spLocks noGrp="1"/>
          </p:cNvSpPr>
          <p:nvPr>
            <p:ph type="title"/>
          </p:nvPr>
        </p:nvSpPr>
        <p:spPr/>
        <p:txBody>
          <a:bodyPr/>
          <a:lstStyle/>
          <a:p>
            <a:r>
              <a:rPr lang="en-US" dirty="0"/>
              <a:t>LP DAAC MODIS Land Data Distribution – 1 Year Detail</a:t>
            </a:r>
          </a:p>
        </p:txBody>
      </p:sp>
      <p:sp>
        <p:nvSpPr>
          <p:cNvPr id="3" name="Content Placeholder 2">
            <a:extLst>
              <a:ext uri="{FF2B5EF4-FFF2-40B4-BE49-F238E27FC236}">
                <a16:creationId xmlns:a16="http://schemas.microsoft.com/office/drawing/2014/main" id="{EE2365A1-C9F2-4A35-A6F2-24AA3F0A281B}"/>
              </a:ext>
            </a:extLst>
          </p:cNvPr>
          <p:cNvSpPr>
            <a:spLocks noGrp="1"/>
          </p:cNvSpPr>
          <p:nvPr>
            <p:ph idx="1"/>
          </p:nvPr>
        </p:nvSpPr>
        <p:spPr/>
        <p:txBody>
          <a:bodyPr/>
          <a:lstStyle/>
          <a:p>
            <a:r>
              <a:rPr lang="en-US" dirty="0"/>
              <a:t>For period October 1, 2017 – September 30, 2018</a:t>
            </a:r>
          </a:p>
          <a:p>
            <a:r>
              <a:rPr lang="en-US" dirty="0"/>
              <a:t>n = 16,530</a:t>
            </a:r>
          </a:p>
        </p:txBody>
      </p:sp>
      <p:sp>
        <p:nvSpPr>
          <p:cNvPr id="4" name="Footer Placeholder 3">
            <a:extLst>
              <a:ext uri="{FF2B5EF4-FFF2-40B4-BE49-F238E27FC236}">
                <a16:creationId xmlns:a16="http://schemas.microsoft.com/office/drawing/2014/main" id="{1DB95DAE-DCC5-439F-AD08-16A300C298AA}"/>
              </a:ext>
            </a:extLst>
          </p:cNvPr>
          <p:cNvSpPr>
            <a:spLocks noGrp="1"/>
          </p:cNvSpPr>
          <p:nvPr>
            <p:ph type="ftr" sz="quarter" idx="11"/>
          </p:nvPr>
        </p:nvSpPr>
        <p:spPr/>
        <p:txBody>
          <a:bodyPr/>
          <a:lstStyle/>
          <a:p>
            <a:pPr>
              <a:defRPr/>
            </a:pPr>
            <a:endParaRPr lang="en-US"/>
          </a:p>
        </p:txBody>
      </p:sp>
      <p:sp>
        <p:nvSpPr>
          <p:cNvPr id="5" name="Slide Number Placeholder 4">
            <a:extLst>
              <a:ext uri="{FF2B5EF4-FFF2-40B4-BE49-F238E27FC236}">
                <a16:creationId xmlns:a16="http://schemas.microsoft.com/office/drawing/2014/main" id="{0831FB84-06EC-4089-AE9B-D3F6A9B77A59}"/>
              </a:ext>
            </a:extLst>
          </p:cNvPr>
          <p:cNvSpPr>
            <a:spLocks noGrp="1"/>
          </p:cNvSpPr>
          <p:nvPr>
            <p:ph type="sldNum" sz="quarter" idx="12"/>
          </p:nvPr>
        </p:nvSpPr>
        <p:spPr/>
        <p:txBody>
          <a:bodyPr/>
          <a:lstStyle/>
          <a:p>
            <a:pPr>
              <a:defRPr/>
            </a:pPr>
            <a:fld id="{462FC676-D3BC-4B54-8648-0222AACEEF1D}" type="slidenum">
              <a:rPr lang="en-US" smtClean="0"/>
              <a:pPr>
                <a:defRPr/>
              </a:pPr>
              <a:t>4</a:t>
            </a:fld>
            <a:endParaRPr lang="en-US"/>
          </a:p>
        </p:txBody>
      </p:sp>
      <p:graphicFrame>
        <p:nvGraphicFramePr>
          <p:cNvPr id="6" name="Chart 5">
            <a:extLst>
              <a:ext uri="{FF2B5EF4-FFF2-40B4-BE49-F238E27FC236}">
                <a16:creationId xmlns:a16="http://schemas.microsoft.com/office/drawing/2014/main" id="{4A0DC504-A721-49B1-9711-60674E66EABA}"/>
              </a:ext>
            </a:extLst>
          </p:cNvPr>
          <p:cNvGraphicFramePr>
            <a:graphicFrameLocks/>
          </p:cNvGraphicFramePr>
          <p:nvPr>
            <p:extLst>
              <p:ext uri="{D42A27DB-BD31-4B8C-83A1-F6EECF244321}">
                <p14:modId xmlns:p14="http://schemas.microsoft.com/office/powerpoint/2010/main" val="412612782"/>
              </p:ext>
            </p:extLst>
          </p:nvPr>
        </p:nvGraphicFramePr>
        <p:xfrm>
          <a:off x="609600" y="1600200"/>
          <a:ext cx="7848600" cy="4495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636386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26543-803E-46CB-824F-64141BEBA061}"/>
              </a:ext>
            </a:extLst>
          </p:cNvPr>
          <p:cNvSpPr>
            <a:spLocks noGrp="1"/>
          </p:cNvSpPr>
          <p:nvPr>
            <p:ph type="title"/>
          </p:nvPr>
        </p:nvSpPr>
        <p:spPr/>
        <p:txBody>
          <a:bodyPr/>
          <a:lstStyle/>
          <a:p>
            <a:r>
              <a:rPr lang="en-US" dirty="0"/>
              <a:t>LP DAAC MODIS Land Data Distribution – 1 Year Detail</a:t>
            </a:r>
          </a:p>
        </p:txBody>
      </p:sp>
      <p:sp>
        <p:nvSpPr>
          <p:cNvPr id="3" name="Content Placeholder 2">
            <a:extLst>
              <a:ext uri="{FF2B5EF4-FFF2-40B4-BE49-F238E27FC236}">
                <a16:creationId xmlns:a16="http://schemas.microsoft.com/office/drawing/2014/main" id="{EE2365A1-C9F2-4A35-A6F2-24AA3F0A281B}"/>
              </a:ext>
            </a:extLst>
          </p:cNvPr>
          <p:cNvSpPr>
            <a:spLocks noGrp="1"/>
          </p:cNvSpPr>
          <p:nvPr>
            <p:ph idx="1"/>
          </p:nvPr>
        </p:nvSpPr>
        <p:spPr/>
        <p:txBody>
          <a:bodyPr/>
          <a:lstStyle/>
          <a:p>
            <a:r>
              <a:rPr lang="en-US" dirty="0"/>
              <a:t>For period October 1, 2017 – September 30, 2018</a:t>
            </a:r>
          </a:p>
          <a:p>
            <a:pPr lvl="1"/>
            <a:r>
              <a:rPr lang="en-US" dirty="0"/>
              <a:t>Eight products had &gt; 1,000 unique users:</a:t>
            </a:r>
          </a:p>
        </p:txBody>
      </p:sp>
      <p:sp>
        <p:nvSpPr>
          <p:cNvPr id="4" name="Footer Placeholder 3">
            <a:extLst>
              <a:ext uri="{FF2B5EF4-FFF2-40B4-BE49-F238E27FC236}">
                <a16:creationId xmlns:a16="http://schemas.microsoft.com/office/drawing/2014/main" id="{1DB95DAE-DCC5-439F-AD08-16A300C298AA}"/>
              </a:ext>
            </a:extLst>
          </p:cNvPr>
          <p:cNvSpPr>
            <a:spLocks noGrp="1"/>
          </p:cNvSpPr>
          <p:nvPr>
            <p:ph type="ftr" sz="quarter" idx="11"/>
          </p:nvPr>
        </p:nvSpPr>
        <p:spPr/>
        <p:txBody>
          <a:bodyPr/>
          <a:lstStyle/>
          <a:p>
            <a:pPr>
              <a:defRPr/>
            </a:pPr>
            <a:endParaRPr lang="en-US"/>
          </a:p>
        </p:txBody>
      </p:sp>
      <p:sp>
        <p:nvSpPr>
          <p:cNvPr id="5" name="Slide Number Placeholder 4">
            <a:extLst>
              <a:ext uri="{FF2B5EF4-FFF2-40B4-BE49-F238E27FC236}">
                <a16:creationId xmlns:a16="http://schemas.microsoft.com/office/drawing/2014/main" id="{0831FB84-06EC-4089-AE9B-D3F6A9B77A59}"/>
              </a:ext>
            </a:extLst>
          </p:cNvPr>
          <p:cNvSpPr>
            <a:spLocks noGrp="1"/>
          </p:cNvSpPr>
          <p:nvPr>
            <p:ph type="sldNum" sz="quarter" idx="12"/>
          </p:nvPr>
        </p:nvSpPr>
        <p:spPr/>
        <p:txBody>
          <a:bodyPr/>
          <a:lstStyle/>
          <a:p>
            <a:pPr>
              <a:defRPr/>
            </a:pPr>
            <a:fld id="{462FC676-D3BC-4B54-8648-0222AACEEF1D}" type="slidenum">
              <a:rPr lang="en-US" smtClean="0"/>
              <a:pPr>
                <a:defRPr/>
              </a:pPr>
              <a:t>5</a:t>
            </a:fld>
            <a:endParaRPr lang="en-US"/>
          </a:p>
        </p:txBody>
      </p:sp>
      <p:graphicFrame>
        <p:nvGraphicFramePr>
          <p:cNvPr id="7" name="Content Placeholder 5">
            <a:extLst>
              <a:ext uri="{FF2B5EF4-FFF2-40B4-BE49-F238E27FC236}">
                <a16:creationId xmlns:a16="http://schemas.microsoft.com/office/drawing/2014/main" id="{1EC7ECF7-7323-4C54-94F8-47C0CC4C4C4F}"/>
              </a:ext>
            </a:extLst>
          </p:cNvPr>
          <p:cNvGraphicFramePr>
            <a:graphicFrameLocks/>
          </p:cNvGraphicFramePr>
          <p:nvPr>
            <p:extLst>
              <p:ext uri="{D42A27DB-BD31-4B8C-83A1-F6EECF244321}">
                <p14:modId xmlns:p14="http://schemas.microsoft.com/office/powerpoint/2010/main" val="4198791592"/>
              </p:ext>
            </p:extLst>
          </p:nvPr>
        </p:nvGraphicFramePr>
        <p:xfrm>
          <a:off x="500742" y="1828800"/>
          <a:ext cx="8338456" cy="2994660"/>
        </p:xfrm>
        <a:graphic>
          <a:graphicData uri="http://schemas.openxmlformats.org/drawingml/2006/table">
            <a:tbl>
              <a:tblPr>
                <a:tableStyleId>{5C22544A-7EE6-4342-B048-85BDC9FD1C3A}</a:tableStyleId>
              </a:tblPr>
              <a:tblGrid>
                <a:gridCol w="5694375">
                  <a:extLst>
                    <a:ext uri="{9D8B030D-6E8A-4147-A177-3AD203B41FA5}">
                      <a16:colId xmlns:a16="http://schemas.microsoft.com/office/drawing/2014/main" val="1447527647"/>
                    </a:ext>
                  </a:extLst>
                </a:gridCol>
                <a:gridCol w="1040960">
                  <a:extLst>
                    <a:ext uri="{9D8B030D-6E8A-4147-A177-3AD203B41FA5}">
                      <a16:colId xmlns:a16="http://schemas.microsoft.com/office/drawing/2014/main" val="1759578327"/>
                    </a:ext>
                  </a:extLst>
                </a:gridCol>
                <a:gridCol w="688723">
                  <a:extLst>
                    <a:ext uri="{9D8B030D-6E8A-4147-A177-3AD203B41FA5}">
                      <a16:colId xmlns:a16="http://schemas.microsoft.com/office/drawing/2014/main" val="3593229316"/>
                    </a:ext>
                  </a:extLst>
                </a:gridCol>
                <a:gridCol w="914398">
                  <a:extLst>
                    <a:ext uri="{9D8B030D-6E8A-4147-A177-3AD203B41FA5}">
                      <a16:colId xmlns:a16="http://schemas.microsoft.com/office/drawing/2014/main" val="1782720736"/>
                    </a:ext>
                  </a:extLst>
                </a:gridCol>
              </a:tblGrid>
              <a:tr h="182880">
                <a:tc>
                  <a:txBody>
                    <a:bodyPr/>
                    <a:lstStyle/>
                    <a:p>
                      <a:pPr algn="l" fontAlgn="b"/>
                      <a:r>
                        <a:rPr lang="en-US" sz="1600" b="1" u="none" strike="noStrike" dirty="0">
                          <a:solidFill>
                            <a:schemeClr val="bg1"/>
                          </a:solidFill>
                          <a:effectLst/>
                        </a:rPr>
                        <a:t>Product</a:t>
                      </a:r>
                      <a:endParaRPr lang="en-US" sz="1600" b="1" i="0" u="none" strike="noStrike" dirty="0">
                        <a:solidFill>
                          <a:schemeClr val="bg1"/>
                        </a:solidFill>
                        <a:effectLst/>
                        <a:latin typeface="Calibri" panose="020F0502020204030204" pitchFamily="34" charset="0"/>
                      </a:endParaRPr>
                    </a:p>
                  </a:txBody>
                  <a:tcPr marL="7620" marR="7620" marT="7620" marB="0" anchor="b">
                    <a:solidFill>
                      <a:schemeClr val="tx1"/>
                    </a:solidFill>
                  </a:tcPr>
                </a:tc>
                <a:tc>
                  <a:txBody>
                    <a:bodyPr/>
                    <a:lstStyle/>
                    <a:p>
                      <a:pPr algn="ctr" fontAlgn="b"/>
                      <a:r>
                        <a:rPr lang="en-US" sz="1600" b="1" u="none" strike="noStrike" dirty="0" err="1">
                          <a:solidFill>
                            <a:schemeClr val="bg1"/>
                          </a:solidFill>
                          <a:effectLst/>
                        </a:rPr>
                        <a:t>Shortname</a:t>
                      </a:r>
                      <a:endParaRPr lang="en-US" sz="1600" b="1" i="0" u="none" strike="noStrike" dirty="0">
                        <a:solidFill>
                          <a:schemeClr val="bg1"/>
                        </a:solidFill>
                        <a:effectLst/>
                        <a:latin typeface="Calibri" panose="020F0502020204030204" pitchFamily="34" charset="0"/>
                      </a:endParaRPr>
                    </a:p>
                  </a:txBody>
                  <a:tcPr marL="7620" marR="7620" marT="7620" marB="0" anchor="b">
                    <a:solidFill>
                      <a:schemeClr val="tx1"/>
                    </a:solidFill>
                  </a:tcPr>
                </a:tc>
                <a:tc>
                  <a:txBody>
                    <a:bodyPr/>
                    <a:lstStyle/>
                    <a:p>
                      <a:pPr algn="ctr" fontAlgn="b"/>
                      <a:r>
                        <a:rPr lang="en-US" sz="1600" b="1" u="none" strike="noStrike" dirty="0">
                          <a:solidFill>
                            <a:schemeClr val="bg1"/>
                          </a:solidFill>
                          <a:effectLst/>
                        </a:rPr>
                        <a:t>Version</a:t>
                      </a:r>
                      <a:endParaRPr lang="en-US" sz="1600" b="1" i="0" u="none" strike="noStrike" dirty="0">
                        <a:solidFill>
                          <a:schemeClr val="bg1"/>
                        </a:solidFill>
                        <a:effectLst/>
                        <a:latin typeface="Calibri" panose="020F0502020204030204" pitchFamily="34" charset="0"/>
                      </a:endParaRPr>
                    </a:p>
                  </a:txBody>
                  <a:tcPr marL="7620" marR="7620" marT="7620" marB="0" anchor="b">
                    <a:solidFill>
                      <a:schemeClr val="tx1"/>
                    </a:solidFill>
                  </a:tcPr>
                </a:tc>
                <a:tc>
                  <a:txBody>
                    <a:bodyPr/>
                    <a:lstStyle/>
                    <a:p>
                      <a:pPr algn="ctr" fontAlgn="b"/>
                      <a:r>
                        <a:rPr lang="en-US" sz="1600" b="1" u="none" strike="noStrike" dirty="0">
                          <a:solidFill>
                            <a:schemeClr val="bg1"/>
                          </a:solidFill>
                          <a:effectLst/>
                        </a:rPr>
                        <a:t>Unique Users</a:t>
                      </a:r>
                      <a:endParaRPr lang="en-US" sz="1600" b="1" i="0" u="none" strike="noStrike" dirty="0">
                        <a:solidFill>
                          <a:schemeClr val="bg1"/>
                        </a:solidFill>
                        <a:effectLst/>
                        <a:latin typeface="Calibri" panose="020F0502020204030204" pitchFamily="34" charset="0"/>
                      </a:endParaRPr>
                    </a:p>
                  </a:txBody>
                  <a:tcPr marL="7620" marR="7620" marT="7620" marB="0" anchor="b">
                    <a:solidFill>
                      <a:schemeClr val="tx1"/>
                    </a:solidFill>
                  </a:tcPr>
                </a:tc>
                <a:extLst>
                  <a:ext uri="{0D108BD9-81ED-4DB2-BD59-A6C34878D82A}">
                    <a16:rowId xmlns:a16="http://schemas.microsoft.com/office/drawing/2014/main" val="1919526041"/>
                  </a:ext>
                </a:extLst>
              </a:tr>
              <a:tr h="182880">
                <a:tc>
                  <a:txBody>
                    <a:bodyPr/>
                    <a:lstStyle/>
                    <a:p>
                      <a:pPr algn="l" fontAlgn="b"/>
                      <a:r>
                        <a:rPr lang="es-ES" sz="1600" u="none" strike="noStrike" dirty="0">
                          <a:effectLst/>
                        </a:rPr>
                        <a:t>MODIS/Terra </a:t>
                      </a:r>
                      <a:r>
                        <a:rPr lang="es-ES" sz="1600" u="none" strike="noStrike" dirty="0" err="1">
                          <a:effectLst/>
                        </a:rPr>
                        <a:t>Vegetation</a:t>
                      </a:r>
                      <a:r>
                        <a:rPr lang="es-ES" sz="1600" u="none" strike="noStrike" dirty="0">
                          <a:effectLst/>
                        </a:rPr>
                        <a:t> </a:t>
                      </a:r>
                      <a:r>
                        <a:rPr lang="es-ES" sz="1600" u="none" strike="noStrike" dirty="0" err="1">
                          <a:effectLst/>
                        </a:rPr>
                        <a:t>Indices</a:t>
                      </a:r>
                      <a:r>
                        <a:rPr lang="es-ES" sz="1600" u="none" strike="noStrike" dirty="0">
                          <a:effectLst/>
                        </a:rPr>
                        <a:t> 16-Day L3 Global 250m SIN </a:t>
                      </a:r>
                      <a:r>
                        <a:rPr lang="es-ES" sz="1600" u="none" strike="noStrike" dirty="0" err="1">
                          <a:effectLst/>
                        </a:rPr>
                        <a:t>Grid</a:t>
                      </a:r>
                      <a:endParaRPr lang="es-E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600" u="none" strike="noStrike" dirty="0">
                          <a:effectLst/>
                        </a:rPr>
                        <a:t>MOD13Q1 </a:t>
                      </a:r>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600" u="none" strike="noStrike">
                          <a:effectLst/>
                        </a:rPr>
                        <a:t>6</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600" u="none" strike="noStrike">
                          <a:effectLst/>
                        </a:rPr>
                        <a:t>3,547</a:t>
                      </a:r>
                      <a:endParaRPr lang="en-US" sz="16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408513863"/>
                  </a:ext>
                </a:extLst>
              </a:tr>
              <a:tr h="182880">
                <a:tc>
                  <a:txBody>
                    <a:bodyPr/>
                    <a:lstStyle/>
                    <a:p>
                      <a:pPr algn="l" fontAlgn="b"/>
                      <a:r>
                        <a:rPr lang="en-US" sz="1600" u="none" strike="noStrike" dirty="0">
                          <a:effectLst/>
                        </a:rPr>
                        <a:t>MODIS/</a:t>
                      </a:r>
                      <a:r>
                        <a:rPr lang="en-US" sz="1600" u="none" strike="noStrike" dirty="0" err="1">
                          <a:effectLst/>
                        </a:rPr>
                        <a:t>Terra+Aqua</a:t>
                      </a:r>
                      <a:r>
                        <a:rPr lang="en-US" sz="1600" u="none" strike="noStrike" dirty="0">
                          <a:effectLst/>
                        </a:rPr>
                        <a:t> Land Cover Type Yearly L3 Global 500m SIN Grid</a:t>
                      </a:r>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600" u="none" strike="noStrike" dirty="0">
                          <a:effectLst/>
                        </a:rPr>
                        <a:t>MCD12Q1 </a:t>
                      </a:r>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600" u="none" strike="noStrike">
                          <a:effectLst/>
                        </a:rPr>
                        <a:t>51</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600" u="none" strike="noStrike">
                          <a:effectLst/>
                        </a:rPr>
                        <a:t>1,948</a:t>
                      </a:r>
                      <a:endParaRPr lang="en-US" sz="16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18273585"/>
                  </a:ext>
                </a:extLst>
              </a:tr>
              <a:tr h="182880">
                <a:tc>
                  <a:txBody>
                    <a:bodyPr/>
                    <a:lstStyle/>
                    <a:p>
                      <a:pPr algn="l" fontAlgn="b"/>
                      <a:r>
                        <a:rPr lang="en-US" sz="1600" u="none" strike="noStrike" dirty="0">
                          <a:effectLst/>
                        </a:rPr>
                        <a:t>MODIS/Terra Land Surface Temperature/Emissivity Daily L3 Global 1km SIN Grid</a:t>
                      </a:r>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600" u="none" strike="noStrike" dirty="0">
                          <a:effectLst/>
                        </a:rPr>
                        <a:t>MOD11A1 </a:t>
                      </a:r>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600" u="none" strike="noStrike" dirty="0">
                          <a:effectLst/>
                        </a:rPr>
                        <a:t>6</a:t>
                      </a:r>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600" u="none" strike="noStrike">
                          <a:effectLst/>
                        </a:rPr>
                        <a:t>1,836</a:t>
                      </a:r>
                      <a:endParaRPr lang="en-US" sz="16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276308166"/>
                  </a:ext>
                </a:extLst>
              </a:tr>
              <a:tr h="182880">
                <a:tc>
                  <a:txBody>
                    <a:bodyPr/>
                    <a:lstStyle/>
                    <a:p>
                      <a:pPr algn="l" fontAlgn="b"/>
                      <a:r>
                        <a:rPr lang="en-US" sz="1600" u="none" strike="noStrike" dirty="0">
                          <a:effectLst/>
                        </a:rPr>
                        <a:t>MODIS/Terra Surface Reflectance 8-Day L3 Global 500m SIN Grid</a:t>
                      </a:r>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600" u="none" strike="noStrike">
                          <a:effectLst/>
                        </a:rPr>
                        <a:t>MOD09A1 </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600" u="none" strike="noStrike" dirty="0">
                          <a:effectLst/>
                        </a:rPr>
                        <a:t>6</a:t>
                      </a:r>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600" u="none" strike="noStrike">
                          <a:effectLst/>
                        </a:rPr>
                        <a:t>1,716</a:t>
                      </a:r>
                      <a:endParaRPr lang="en-US" sz="16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456123316"/>
                  </a:ext>
                </a:extLst>
              </a:tr>
              <a:tr h="182880">
                <a:tc>
                  <a:txBody>
                    <a:bodyPr/>
                    <a:lstStyle/>
                    <a:p>
                      <a:pPr algn="l" fontAlgn="b"/>
                      <a:r>
                        <a:rPr lang="en-US" sz="1600" u="none" strike="noStrike" dirty="0">
                          <a:effectLst/>
                        </a:rPr>
                        <a:t>MODIS/Terra Land Surface Temperature/Emissivity 8-Day L3 Global 1km SIN Grid</a:t>
                      </a:r>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600" u="none" strike="noStrike">
                          <a:effectLst/>
                        </a:rPr>
                        <a:t>MOD11A2 </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600" u="none" strike="noStrike" dirty="0">
                          <a:effectLst/>
                        </a:rPr>
                        <a:t>6</a:t>
                      </a:r>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600" u="none" strike="noStrike" dirty="0">
                          <a:effectLst/>
                        </a:rPr>
                        <a:t>1,582</a:t>
                      </a:r>
                      <a:endParaRPr lang="en-US" sz="16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052381414"/>
                  </a:ext>
                </a:extLst>
              </a:tr>
              <a:tr h="182880">
                <a:tc>
                  <a:txBody>
                    <a:bodyPr/>
                    <a:lstStyle/>
                    <a:p>
                      <a:pPr algn="l" fontAlgn="b"/>
                      <a:r>
                        <a:rPr lang="en-US" sz="1600" u="none" strike="noStrike">
                          <a:effectLst/>
                        </a:rPr>
                        <a:t>MODIS/Terra Net Evapotranspiration 8-Day L4 Global 500m SIN Grid</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600" u="none" strike="noStrike">
                          <a:effectLst/>
                        </a:rPr>
                        <a:t>MOD16A2 </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600" u="none" strike="noStrike">
                          <a:effectLst/>
                        </a:rPr>
                        <a:t>6</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600" u="none" strike="noStrike" dirty="0">
                          <a:effectLst/>
                        </a:rPr>
                        <a:t>1,310</a:t>
                      </a:r>
                      <a:endParaRPr lang="en-US" sz="16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752477655"/>
                  </a:ext>
                </a:extLst>
              </a:tr>
              <a:tr h="182880">
                <a:tc>
                  <a:txBody>
                    <a:bodyPr/>
                    <a:lstStyle/>
                    <a:p>
                      <a:pPr algn="l" fontAlgn="b"/>
                      <a:r>
                        <a:rPr lang="es-ES" sz="1600" u="none" strike="noStrike" dirty="0">
                          <a:effectLst/>
                        </a:rPr>
                        <a:t>MODIS/Terra </a:t>
                      </a:r>
                      <a:r>
                        <a:rPr lang="es-ES" sz="1600" u="none" strike="noStrike" dirty="0" err="1">
                          <a:effectLst/>
                        </a:rPr>
                        <a:t>Vegetation</a:t>
                      </a:r>
                      <a:r>
                        <a:rPr lang="es-ES" sz="1600" u="none" strike="noStrike" dirty="0">
                          <a:effectLst/>
                        </a:rPr>
                        <a:t> </a:t>
                      </a:r>
                      <a:r>
                        <a:rPr lang="es-ES" sz="1600" u="none" strike="noStrike" dirty="0" err="1">
                          <a:effectLst/>
                        </a:rPr>
                        <a:t>Indices</a:t>
                      </a:r>
                      <a:r>
                        <a:rPr lang="es-ES" sz="1600" u="none" strike="noStrike" dirty="0">
                          <a:effectLst/>
                        </a:rPr>
                        <a:t> 16-Day L3 Global 500m SIN </a:t>
                      </a:r>
                      <a:r>
                        <a:rPr lang="es-ES" sz="1600" u="none" strike="noStrike" dirty="0" err="1">
                          <a:effectLst/>
                        </a:rPr>
                        <a:t>Grid</a:t>
                      </a:r>
                      <a:endParaRPr lang="es-E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600" u="none" strike="noStrike">
                          <a:effectLst/>
                        </a:rPr>
                        <a:t>MOD13A1 </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600" u="none" strike="noStrike">
                          <a:effectLst/>
                        </a:rPr>
                        <a:t>6</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600" u="none" strike="noStrike" dirty="0">
                          <a:effectLst/>
                        </a:rPr>
                        <a:t>1,085</a:t>
                      </a:r>
                      <a:endParaRPr lang="en-US" sz="16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401722145"/>
                  </a:ext>
                </a:extLst>
              </a:tr>
              <a:tr h="182880">
                <a:tc>
                  <a:txBody>
                    <a:bodyPr/>
                    <a:lstStyle/>
                    <a:p>
                      <a:pPr algn="l" fontAlgn="b"/>
                      <a:r>
                        <a:rPr lang="en-US" sz="1600" u="none" strike="noStrike">
                          <a:effectLst/>
                        </a:rPr>
                        <a:t>MODIS/Terra Surface Reflectance Daily L2G Global 250m SIN Grid</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600" u="none" strike="noStrike" dirty="0">
                          <a:effectLst/>
                        </a:rPr>
                        <a:t>MOD09GQ </a:t>
                      </a:r>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600" u="none" strike="noStrike" dirty="0">
                          <a:effectLst/>
                        </a:rPr>
                        <a:t>6</a:t>
                      </a:r>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600" u="none" strike="noStrike" dirty="0">
                          <a:effectLst/>
                        </a:rPr>
                        <a:t>1,034</a:t>
                      </a:r>
                      <a:endParaRPr lang="en-US" sz="16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4158931378"/>
                  </a:ext>
                </a:extLst>
              </a:tr>
            </a:tbl>
          </a:graphicData>
        </a:graphic>
      </p:graphicFrame>
      <p:sp>
        <p:nvSpPr>
          <p:cNvPr id="8" name="Content Placeholder 2">
            <a:extLst>
              <a:ext uri="{FF2B5EF4-FFF2-40B4-BE49-F238E27FC236}">
                <a16:creationId xmlns:a16="http://schemas.microsoft.com/office/drawing/2014/main" id="{11FA14E6-C412-418E-957C-8FE54ECEEC0C}"/>
              </a:ext>
            </a:extLst>
          </p:cNvPr>
          <p:cNvSpPr txBox="1">
            <a:spLocks/>
          </p:cNvSpPr>
          <p:nvPr/>
        </p:nvSpPr>
        <p:spPr bwMode="auto">
          <a:xfrm>
            <a:off x="10886" y="4938553"/>
            <a:ext cx="8229600" cy="115030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Char char="•"/>
              <a:defRPr sz="2400" kern="1200">
                <a:solidFill>
                  <a:schemeClr val="tx1"/>
                </a:solidFill>
                <a:latin typeface="+mn-lt"/>
                <a:ea typeface="ヒラギノ角ゴ Pro W3" pitchFamily="-110" charset="-128"/>
                <a:cs typeface="ヒラギノ角ゴ Pro W3" pitchFamily="-110" charset="-128"/>
              </a:defRPr>
            </a:lvl1pPr>
            <a:lvl2pPr marL="742950" indent="-285750" algn="l" rtl="0" eaLnBrk="0" fontAlgn="base" hangingPunct="0">
              <a:spcBef>
                <a:spcPct val="20000"/>
              </a:spcBef>
              <a:spcAft>
                <a:spcPct val="0"/>
              </a:spcAft>
              <a:buFont typeface="Arial" pitchFamily="34" charset="0"/>
              <a:buChar char="–"/>
              <a:defRPr sz="2000" kern="1200">
                <a:solidFill>
                  <a:schemeClr val="tx1"/>
                </a:solidFill>
                <a:latin typeface="+mn-lt"/>
                <a:ea typeface="ヒラギノ角ゴ Pro W3" pitchFamily="-110" charset="-128"/>
                <a:cs typeface="ヒラギノ角ゴ Pro W3"/>
              </a:defRPr>
            </a:lvl2pPr>
            <a:lvl3pPr marL="1143000" indent="-228600" algn="l" rtl="0" eaLnBrk="0" fontAlgn="base" hangingPunct="0">
              <a:spcBef>
                <a:spcPct val="20000"/>
              </a:spcBef>
              <a:spcAft>
                <a:spcPct val="0"/>
              </a:spcAft>
              <a:buFont typeface="Arial" pitchFamily="34" charset="0"/>
              <a:buChar char="•"/>
              <a:defRPr sz="1800" kern="1200">
                <a:solidFill>
                  <a:schemeClr val="tx1"/>
                </a:solidFill>
                <a:latin typeface="+mn-lt"/>
                <a:ea typeface="ヒラギノ角ゴ Pro W3" pitchFamily="-110" charset="-128"/>
                <a:cs typeface="ヒラギノ角ゴ Pro W3"/>
              </a:defRPr>
            </a:lvl3pPr>
            <a:lvl4pPr marL="1600200" indent="-228600" algn="l" rtl="0" eaLnBrk="0" fontAlgn="base" hangingPunct="0">
              <a:spcBef>
                <a:spcPct val="20000"/>
              </a:spcBef>
              <a:spcAft>
                <a:spcPct val="0"/>
              </a:spcAft>
              <a:buFont typeface="Arial" pitchFamily="34" charset="0"/>
              <a:buChar char="–"/>
              <a:defRPr sz="1600" kern="1200">
                <a:solidFill>
                  <a:schemeClr val="tx1"/>
                </a:solidFill>
                <a:latin typeface="+mn-lt"/>
                <a:ea typeface="ヒラギノ角ゴ Pro W3" pitchFamily="-110" charset="-128"/>
                <a:cs typeface="ヒラギノ角ゴ Pro W3"/>
              </a:defRPr>
            </a:lvl4pPr>
            <a:lvl5pPr marL="2057400" indent="-228600" algn="l" rtl="0" eaLnBrk="0" fontAlgn="base" hangingPunct="0">
              <a:spcBef>
                <a:spcPct val="20000"/>
              </a:spcBef>
              <a:spcAft>
                <a:spcPct val="0"/>
              </a:spcAft>
              <a:buFont typeface="Arial" pitchFamily="34" charset="0"/>
              <a:buChar char="»"/>
              <a:defRPr sz="1400" kern="1200">
                <a:solidFill>
                  <a:schemeClr val="tx1"/>
                </a:solidFill>
                <a:latin typeface="+mn-lt"/>
                <a:ea typeface="ヒラギノ角ゴ Pro W3" pitchFamily="-110" charset="-128"/>
                <a:cs typeface="ヒラギノ角ゴ Pro W3"/>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en-US" sz="1400" dirty="0">
                <a:effectLst/>
              </a:rPr>
              <a:t>12 products had 500-999 unique users</a:t>
            </a:r>
          </a:p>
          <a:p>
            <a:pPr lvl="1"/>
            <a:r>
              <a:rPr lang="en-US" sz="1400" dirty="0">
                <a:effectLst/>
              </a:rPr>
              <a:t>57 products had 100-499 unique users</a:t>
            </a:r>
          </a:p>
          <a:p>
            <a:pPr lvl="1"/>
            <a:r>
              <a:rPr lang="en-US" sz="1400" dirty="0">
                <a:effectLst/>
              </a:rPr>
              <a:t>78 products had 10-99 unique users</a:t>
            </a:r>
          </a:p>
          <a:p>
            <a:pPr lvl="1"/>
            <a:r>
              <a:rPr lang="en-US" sz="1400" dirty="0">
                <a:effectLst/>
              </a:rPr>
              <a:t>118 products had 1-9 unique users</a:t>
            </a:r>
          </a:p>
          <a:p>
            <a:endParaRPr lang="en-US" dirty="0">
              <a:effectLst/>
            </a:endParaRPr>
          </a:p>
        </p:txBody>
      </p:sp>
    </p:spTree>
    <p:extLst>
      <p:ext uri="{BB962C8B-B14F-4D97-AF65-F5344CB8AC3E}">
        <p14:creationId xmlns:p14="http://schemas.microsoft.com/office/powerpoint/2010/main" val="10613048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78CE3A0-95B1-4668-AEF1-3F5E0D96D5C3}"/>
              </a:ext>
            </a:extLst>
          </p:cNvPr>
          <p:cNvPicPr>
            <a:picLocks noChangeAspect="1"/>
          </p:cNvPicPr>
          <p:nvPr/>
        </p:nvPicPr>
        <p:blipFill>
          <a:blip r:embed="rId2"/>
          <a:stretch>
            <a:fillRect/>
          </a:stretch>
        </p:blipFill>
        <p:spPr>
          <a:xfrm>
            <a:off x="378182" y="1676400"/>
            <a:ext cx="5808281" cy="3666814"/>
          </a:xfrm>
          <a:prstGeom prst="rect">
            <a:avLst/>
          </a:prstGeom>
        </p:spPr>
      </p:pic>
      <p:sp>
        <p:nvSpPr>
          <p:cNvPr id="7" name="TextBox 6">
            <a:extLst>
              <a:ext uri="{FF2B5EF4-FFF2-40B4-BE49-F238E27FC236}">
                <a16:creationId xmlns:a16="http://schemas.microsoft.com/office/drawing/2014/main" id="{16C73025-1228-46BD-AC44-D1D126F30CB8}"/>
              </a:ext>
            </a:extLst>
          </p:cNvPr>
          <p:cNvSpPr txBox="1"/>
          <p:nvPr/>
        </p:nvSpPr>
        <p:spPr>
          <a:xfrm>
            <a:off x="6186463" y="1934688"/>
            <a:ext cx="2750730" cy="3754874"/>
          </a:xfrm>
          <a:prstGeom prst="rect">
            <a:avLst/>
          </a:prstGeom>
          <a:noFill/>
        </p:spPr>
        <p:txBody>
          <a:bodyPr wrap="square" rtlCol="0">
            <a:spAutoFit/>
          </a:bodyPr>
          <a:lstStyle/>
          <a:p>
            <a:pPr marR="0" lvl="0" algn="l" defTabSz="457200" rtl="0" eaLnBrk="1" fontAlgn="auto" latinLnBrk="0" hangingPunct="1">
              <a:lnSpc>
                <a:spcPct val="100000"/>
              </a:lnSpc>
              <a:spcBef>
                <a:spcPts val="0"/>
              </a:spcBef>
              <a:spcAft>
                <a:spcPts val="0"/>
              </a:spcAft>
              <a:buClrTx/>
              <a:buSzTx/>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The LSP of the major vegetation types in Africa was described for the first time using...12 years (2001–2012) </a:t>
            </a: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MODIS land cover data</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(MODIS MCD12Q1) and EVI derived from the </a:t>
            </a: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MODIS MOD09A1 product</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R="0" lvl="0" algn="l" defTabSz="457200" rtl="0" eaLnBrk="1" fontAlgn="auto" latinLnBrk="0" hangingPunct="1">
              <a:lnSpc>
                <a:spcPct val="100000"/>
              </a:lnSpc>
              <a:spcBef>
                <a:spcPts val="0"/>
              </a:spcBef>
              <a:spcAft>
                <a:spcPts val="0"/>
              </a:spcAft>
              <a:buClrTx/>
              <a:buSzTx/>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R="0" lvl="0" algn="l" defTabSz="457200" rtl="0" eaLnBrk="1" fontAlgn="auto" latinLnBrk="0" hangingPunct="1">
              <a:lnSpc>
                <a:spcPct val="100000"/>
              </a:lnSpc>
              <a:spcBef>
                <a:spcPts val="0"/>
              </a:spcBef>
              <a:spcAft>
                <a:spcPts val="0"/>
              </a:spcAft>
              <a:buClrTx/>
              <a:buSzTx/>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The maps of LSP parameters (SOS, EOS, LOS) produced here represent </a:t>
            </a:r>
            <a:r>
              <a:rPr kumimoji="0" lang="en-US" sz="1400" i="0" u="none" strike="noStrike" kern="1200" cap="none" spc="0" normalizeH="0" baseline="0" noProof="0" dirty="0">
                <a:ln>
                  <a:noFill/>
                </a:ln>
                <a:solidFill>
                  <a:prstClr val="black"/>
                </a:solidFill>
                <a:effectLst/>
                <a:uLnTx/>
                <a:uFillTx/>
                <a:latin typeface="Calibri" panose="020F0502020204030204"/>
                <a:ea typeface="+mn-ea"/>
                <a:cs typeface="+mn-cs"/>
              </a:rPr>
              <a:t>the </a:t>
            </a: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finest spatial resolution and most detailed maps of the phenology of Africa to-date.</a:t>
            </a:r>
          </a:p>
          <a:p>
            <a:pPr marR="0" lvl="0" algn="l" defTabSz="457200" rtl="0" eaLnBrk="1" fontAlgn="auto" latinLnBrk="0" hangingPunct="1">
              <a:lnSpc>
                <a:spcPct val="100000"/>
              </a:lnSpc>
              <a:spcBef>
                <a:spcPts val="0"/>
              </a:spcBef>
              <a:spcAft>
                <a:spcPts val="0"/>
              </a:spcAft>
              <a:buClrTx/>
              <a:buSzTx/>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R="0" lvl="0" algn="l" defTabSz="457200" rtl="0" eaLnBrk="1" fontAlgn="auto" latinLnBrk="0" hangingPunct="1">
              <a:lnSpc>
                <a:spcPct val="100000"/>
              </a:lnSpc>
              <a:spcBef>
                <a:spcPts val="0"/>
              </a:spcBef>
              <a:spcAft>
                <a:spcPts val="0"/>
              </a:spcAft>
              <a:buClrTx/>
              <a:buSzTx/>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The inter-annual variability of all LSP parameters for all of Africa was reported for the first time.</a:t>
            </a:r>
          </a:p>
        </p:txBody>
      </p:sp>
      <p:sp>
        <p:nvSpPr>
          <p:cNvPr id="8" name="TextBox 7">
            <a:extLst>
              <a:ext uri="{FF2B5EF4-FFF2-40B4-BE49-F238E27FC236}">
                <a16:creationId xmlns:a16="http://schemas.microsoft.com/office/drawing/2014/main" id="{5866680B-8DBE-4752-AF6C-1F03DD837145}"/>
              </a:ext>
            </a:extLst>
          </p:cNvPr>
          <p:cNvSpPr txBox="1"/>
          <p:nvPr/>
        </p:nvSpPr>
        <p:spPr>
          <a:xfrm>
            <a:off x="609600" y="623926"/>
            <a:ext cx="7777474" cy="92333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Adole</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T., Dash, J., &amp; Atkinson, P. M. (2018). </a:t>
            </a:r>
            <a:r>
              <a:rPr kumimoji="0" lang="en-US" sz="1800" b="1" i="0" u="none" strike="noStrike" kern="1200" cap="none" spc="0" normalizeH="0" baseline="0" noProof="0" dirty="0" err="1">
                <a:ln>
                  <a:noFill/>
                </a:ln>
                <a:solidFill>
                  <a:prstClr val="black"/>
                </a:solidFill>
                <a:effectLst/>
                <a:uLnTx/>
                <a:uFillTx/>
                <a:latin typeface="Calibri" panose="020F0502020204030204"/>
                <a:ea typeface="+mn-ea"/>
                <a:cs typeface="+mn-cs"/>
              </a:rPr>
              <a:t>Characterising</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 the land surface phenology of Africa using 500 m MODIS EVI</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Applied Geography, 90, 187–199. https://doi.org/10.1016/j.apgeog.2017.12.006</a:t>
            </a:r>
          </a:p>
        </p:txBody>
      </p:sp>
    </p:spTree>
    <p:extLst>
      <p:ext uri="{BB962C8B-B14F-4D97-AF65-F5344CB8AC3E}">
        <p14:creationId xmlns:p14="http://schemas.microsoft.com/office/powerpoint/2010/main" val="19529796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4B58B4E-7060-4F78-A008-2935297F7900}"/>
              </a:ext>
            </a:extLst>
          </p:cNvPr>
          <p:cNvSpPr txBox="1"/>
          <p:nvPr/>
        </p:nvSpPr>
        <p:spPr>
          <a:xfrm>
            <a:off x="544603" y="609600"/>
            <a:ext cx="8149331" cy="144655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Richardson, A. D.,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Hufkens</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K., Milliman, T., &amp;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Frolking</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S. (2018). </a:t>
            </a:r>
            <a:r>
              <a:rPr kumimoji="0" lang="en-US" sz="1800" b="1" i="0" u="none" strike="noStrike" kern="1200" cap="none" spc="0" normalizeH="0" baseline="0" noProof="0" dirty="0" err="1">
                <a:ln>
                  <a:noFill/>
                </a:ln>
                <a:solidFill>
                  <a:prstClr val="black"/>
                </a:solidFill>
                <a:effectLst/>
                <a:uLnTx/>
                <a:uFillTx/>
                <a:latin typeface="Calibri" panose="020F0502020204030204"/>
                <a:ea typeface="+mn-ea"/>
                <a:cs typeface="+mn-cs"/>
              </a:rPr>
              <a:t>Intercomparison</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 of phenological transition dates derived from the </a:t>
            </a:r>
            <a:r>
              <a:rPr kumimoji="0" lang="en-US" sz="1800" b="1" i="0" u="none" strike="noStrike" kern="1200" cap="none" spc="0" normalizeH="0" baseline="0" noProof="0" dirty="0" err="1">
                <a:ln>
                  <a:noFill/>
                </a:ln>
                <a:solidFill>
                  <a:prstClr val="black"/>
                </a:solidFill>
                <a:effectLst/>
                <a:uLnTx/>
                <a:uFillTx/>
                <a:latin typeface="Calibri" panose="020F0502020204030204"/>
                <a:ea typeface="+mn-ea"/>
                <a:cs typeface="+mn-cs"/>
              </a:rPr>
              <a:t>PhenoCam</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 Dataset V1.0 and MODIS satellite remote sensing</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Scientific Reports, 8(1). https://doi.org/10.1038/s41598-018-23804-6</a:t>
            </a:r>
            <a:b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72E34C72-F0F2-4AA0-8FD8-77167D8C611E}"/>
              </a:ext>
            </a:extLst>
          </p:cNvPr>
          <p:cNvPicPr>
            <a:picLocks noChangeAspect="1"/>
          </p:cNvPicPr>
          <p:nvPr/>
        </p:nvPicPr>
        <p:blipFill rotWithShape="1">
          <a:blip r:embed="rId2">
            <a:extLst>
              <a:ext uri="{28A0092B-C50C-407E-A947-70E740481C1C}">
                <a14:useLocalDpi xmlns:a14="http://schemas.microsoft.com/office/drawing/2010/main" val="0"/>
              </a:ext>
            </a:extLst>
          </a:blip>
          <a:srcRect t="39766"/>
          <a:stretch/>
        </p:blipFill>
        <p:spPr>
          <a:xfrm>
            <a:off x="511946" y="1905000"/>
            <a:ext cx="6019845" cy="3875782"/>
          </a:xfrm>
          <a:prstGeom prst="rect">
            <a:avLst/>
          </a:prstGeom>
        </p:spPr>
      </p:pic>
      <p:sp>
        <p:nvSpPr>
          <p:cNvPr id="5" name="TextBox 4">
            <a:extLst>
              <a:ext uri="{FF2B5EF4-FFF2-40B4-BE49-F238E27FC236}">
                <a16:creationId xmlns:a16="http://schemas.microsoft.com/office/drawing/2014/main" id="{8DA87557-6713-44DD-9853-FC92209C2A56}"/>
              </a:ext>
            </a:extLst>
          </p:cNvPr>
          <p:cNvSpPr txBox="1"/>
          <p:nvPr/>
        </p:nvSpPr>
        <p:spPr>
          <a:xfrm>
            <a:off x="6723982" y="2286000"/>
            <a:ext cx="1969952" cy="2031325"/>
          </a:xfrm>
          <a:prstGeom prst="rect">
            <a:avLst/>
          </a:prstGeom>
          <a:noFill/>
        </p:spPr>
        <p:txBody>
          <a:bodyPr wrap="square" rtlCol="0">
            <a:spAutoFit/>
          </a:bodyPr>
          <a:lstStyle/>
          <a:p>
            <a:pPr marR="0" lvl="0" algn="l" defTabSz="457200" rtl="0" eaLnBrk="1" fontAlgn="auto" latinLnBrk="0" hangingPunct="1">
              <a:lnSpc>
                <a:spcPct val="100000"/>
              </a:lnSpc>
              <a:spcBef>
                <a:spcPts val="0"/>
              </a:spcBef>
              <a:spcAft>
                <a:spcPts val="0"/>
              </a:spcAft>
              <a:buClrTx/>
              <a:buSzTx/>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Multi-scale monitoring of vegetation phenology</a:t>
            </a:r>
          </a:p>
          <a:p>
            <a:pPr marR="0" lvl="0" algn="l" defTabSz="457200" rtl="0" eaLnBrk="1" fontAlgn="auto" latinLnBrk="0" hangingPunct="1">
              <a:lnSpc>
                <a:spcPct val="100000"/>
              </a:lnSpc>
              <a:spcBef>
                <a:spcPts val="0"/>
              </a:spcBef>
              <a:spcAft>
                <a:spcPts val="0"/>
              </a:spcAft>
              <a:buClrTx/>
              <a:buSzTx/>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R="0" lvl="0" algn="l" defTabSz="457200" rtl="0" eaLnBrk="1" fontAlgn="auto" latinLnBrk="0" hangingPunct="1">
              <a:lnSpc>
                <a:spcPct val="100000"/>
              </a:lnSpc>
              <a:spcBef>
                <a:spcPts val="0"/>
              </a:spcBef>
              <a:spcAft>
                <a:spcPts val="0"/>
              </a:spcAft>
              <a:buClrTx/>
              <a:buSzTx/>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Time series </a:t>
            </a:r>
            <a:r>
              <a:rPr kumimoji="0" lang="en-US" sz="1400" b="0" i="0" u="none" strike="noStrike" kern="1200" cap="none" spc="0" normalizeH="0" baseline="0" noProof="0" dirty="0" err="1">
                <a:ln>
                  <a:noFill/>
                </a:ln>
                <a:solidFill>
                  <a:prstClr val="black"/>
                </a:solidFill>
                <a:effectLst/>
                <a:uLnTx/>
                <a:uFillTx/>
                <a:latin typeface="Calibri" panose="020F0502020204030204"/>
                <a:ea typeface="+mn-ea"/>
                <a:cs typeface="+mn-cs"/>
              </a:rPr>
              <a:t>intercomparison</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of phenological transition dates, </a:t>
            </a: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MODIS vegetation indices</a:t>
            </a:r>
          </a:p>
        </p:txBody>
      </p:sp>
    </p:spTree>
    <p:extLst>
      <p:ext uri="{BB962C8B-B14F-4D97-AF65-F5344CB8AC3E}">
        <p14:creationId xmlns:p14="http://schemas.microsoft.com/office/powerpoint/2010/main" val="60018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Group 35">
            <a:extLst>
              <a:ext uri="{FF2B5EF4-FFF2-40B4-BE49-F238E27FC236}">
                <a16:creationId xmlns:a16="http://schemas.microsoft.com/office/drawing/2014/main" id="{E1B7339F-3DED-40D4-8D95-42C3297075C8}"/>
              </a:ext>
            </a:extLst>
          </p:cNvPr>
          <p:cNvGrpSpPr/>
          <p:nvPr/>
        </p:nvGrpSpPr>
        <p:grpSpPr>
          <a:xfrm>
            <a:off x="161637" y="1875478"/>
            <a:ext cx="6687127" cy="4248728"/>
            <a:chOff x="92364" y="2465683"/>
            <a:chExt cx="6106491" cy="3898172"/>
          </a:xfrm>
        </p:grpSpPr>
        <p:pic>
          <p:nvPicPr>
            <p:cNvPr id="34" name="Picture 33">
              <a:extLst>
                <a:ext uri="{FF2B5EF4-FFF2-40B4-BE49-F238E27FC236}">
                  <a16:creationId xmlns:a16="http://schemas.microsoft.com/office/drawing/2014/main" id="{11D876A8-2B8A-4174-9BDB-FB4ACF9F47D1}"/>
                </a:ext>
              </a:extLst>
            </p:cNvPr>
            <p:cNvPicPr>
              <a:picLocks noChangeAspect="1"/>
            </p:cNvPicPr>
            <p:nvPr/>
          </p:nvPicPr>
          <p:blipFill>
            <a:blip r:embed="rId2"/>
            <a:stretch>
              <a:fillRect/>
            </a:stretch>
          </p:blipFill>
          <p:spPr>
            <a:xfrm>
              <a:off x="250857" y="2465683"/>
              <a:ext cx="5947998" cy="3898172"/>
            </a:xfrm>
            <a:prstGeom prst="rect">
              <a:avLst/>
            </a:prstGeom>
          </p:spPr>
        </p:pic>
        <p:sp>
          <p:nvSpPr>
            <p:cNvPr id="35" name="Rectangle 34">
              <a:extLst>
                <a:ext uri="{FF2B5EF4-FFF2-40B4-BE49-F238E27FC236}">
                  <a16:creationId xmlns:a16="http://schemas.microsoft.com/office/drawing/2014/main" id="{921CBF8C-E414-4401-B2C0-CA4836F9333C}"/>
                </a:ext>
              </a:extLst>
            </p:cNvPr>
            <p:cNvSpPr/>
            <p:nvPr/>
          </p:nvSpPr>
          <p:spPr>
            <a:xfrm>
              <a:off x="92364" y="4525818"/>
              <a:ext cx="471054" cy="47105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6" name="Rectangle 5">
            <a:extLst>
              <a:ext uri="{FF2B5EF4-FFF2-40B4-BE49-F238E27FC236}">
                <a16:creationId xmlns:a16="http://schemas.microsoft.com/office/drawing/2014/main" id="{F9E0C3EB-9447-410D-A8A1-E34C6636BDC3}"/>
              </a:ext>
            </a:extLst>
          </p:cNvPr>
          <p:cNvSpPr/>
          <p:nvPr/>
        </p:nvSpPr>
        <p:spPr>
          <a:xfrm>
            <a:off x="312108" y="387264"/>
            <a:ext cx="8478307" cy="1200329"/>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tab pos="180340" algn="l"/>
                <a:tab pos="457200" algn="l"/>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Bonny, E., </a:t>
            </a:r>
            <a:r>
              <a:rPr kumimoji="0" lang="en-US" b="0" i="0" u="none" strike="noStrike" kern="1200" cap="none" spc="0" normalizeH="0" baseline="0" noProof="0" dirty="0" err="1">
                <a:ln>
                  <a:noFill/>
                </a:ln>
                <a:solidFill>
                  <a:prstClr val="black"/>
                </a:solidFill>
                <a:effectLst/>
                <a:uLnTx/>
                <a:uFillTx/>
                <a:latin typeface="Calibri" panose="020F0502020204030204"/>
                <a:ea typeface="+mn-ea"/>
                <a:cs typeface="+mn-cs"/>
              </a:rPr>
              <a:t>Thordarson</a:t>
            </a: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 T., Wright, R., </a:t>
            </a:r>
            <a:r>
              <a:rPr kumimoji="0" lang="en-US" b="0" i="0" u="none" strike="noStrike" kern="1200" cap="none" spc="0" normalizeH="0" baseline="0" noProof="0" dirty="0" err="1">
                <a:ln>
                  <a:noFill/>
                </a:ln>
                <a:solidFill>
                  <a:prstClr val="black"/>
                </a:solidFill>
                <a:effectLst/>
                <a:uLnTx/>
                <a:uFillTx/>
                <a:latin typeface="Calibri" panose="020F0502020204030204"/>
                <a:ea typeface="+mn-ea"/>
                <a:cs typeface="+mn-cs"/>
              </a:rPr>
              <a:t>Höskuldsson</a:t>
            </a: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 A., &amp; </a:t>
            </a:r>
            <a:r>
              <a:rPr kumimoji="0" lang="en-US" b="0" i="0" u="none" strike="noStrike" kern="1200" cap="none" spc="0" normalizeH="0" baseline="0" noProof="0" dirty="0" err="1">
                <a:ln>
                  <a:noFill/>
                </a:ln>
                <a:solidFill>
                  <a:prstClr val="black"/>
                </a:solidFill>
                <a:effectLst/>
                <a:uLnTx/>
                <a:uFillTx/>
                <a:latin typeface="Calibri" panose="020F0502020204030204"/>
                <a:ea typeface="+mn-ea"/>
                <a:cs typeface="+mn-cs"/>
              </a:rPr>
              <a:t>Jónsdóttir</a:t>
            </a: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 I. (2018). </a:t>
            </a:r>
            <a:r>
              <a:rPr kumimoji="0" lang="en-US" b="1" i="0" u="none" strike="noStrike" kern="1200" cap="none" spc="0" normalizeH="0" baseline="0" noProof="0" dirty="0">
                <a:ln>
                  <a:noFill/>
                </a:ln>
                <a:solidFill>
                  <a:prstClr val="black"/>
                </a:solidFill>
                <a:effectLst/>
                <a:uLnTx/>
                <a:uFillTx/>
                <a:latin typeface="Calibri" panose="020F0502020204030204"/>
                <a:ea typeface="+mn-ea"/>
                <a:cs typeface="+mn-cs"/>
              </a:rPr>
              <a:t>The Volume of Lava Erupted During the 2014 to 2015 Eruption at </a:t>
            </a:r>
            <a:r>
              <a:rPr kumimoji="0" lang="en-US" b="1" i="0" u="none" strike="noStrike" kern="1200" cap="none" spc="0" normalizeH="0" baseline="0" noProof="0" dirty="0" err="1">
                <a:ln>
                  <a:noFill/>
                </a:ln>
                <a:solidFill>
                  <a:prstClr val="black"/>
                </a:solidFill>
                <a:effectLst/>
                <a:uLnTx/>
                <a:uFillTx/>
                <a:latin typeface="Calibri" panose="020F0502020204030204"/>
                <a:ea typeface="+mn-ea"/>
                <a:cs typeface="+mn-cs"/>
              </a:rPr>
              <a:t>Holuhraun</a:t>
            </a:r>
            <a:r>
              <a:rPr kumimoji="0" lang="en-US" b="1" i="0" u="none" strike="noStrike" kern="1200" cap="none" spc="0" normalizeH="0" baseline="0" noProof="0" dirty="0">
                <a:ln>
                  <a:noFill/>
                </a:ln>
                <a:solidFill>
                  <a:prstClr val="black"/>
                </a:solidFill>
                <a:effectLst/>
                <a:uLnTx/>
                <a:uFillTx/>
                <a:latin typeface="Calibri" panose="020F0502020204030204"/>
                <a:ea typeface="+mn-ea"/>
                <a:cs typeface="+mn-cs"/>
              </a:rPr>
              <a:t>, Iceland: A Comparison Between Satellite- and Ground-Based Measurements</a:t>
            </a: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 Journal of Geophysical Research: Solid Earth, 123(7), 5412–5426. https://doi.org/10.1029/2017jb015008</a:t>
            </a:r>
            <a:endParaRPr kumimoji="0" lang="en-US"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
        <p:nvSpPr>
          <p:cNvPr id="7" name="TextBox 43">
            <a:extLst>
              <a:ext uri="{FF2B5EF4-FFF2-40B4-BE49-F238E27FC236}">
                <a16:creationId xmlns:a16="http://schemas.microsoft.com/office/drawing/2014/main" id="{E99B67D6-F363-41AA-8639-C6B2B52E96ED}"/>
              </a:ext>
            </a:extLst>
          </p:cNvPr>
          <p:cNvSpPr txBox="1"/>
          <p:nvPr/>
        </p:nvSpPr>
        <p:spPr>
          <a:xfrm>
            <a:off x="5638800" y="3845599"/>
            <a:ext cx="3151615" cy="246221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i="0" u="none" strike="noStrike" kern="1200" cap="none" spc="0" normalizeH="0" baseline="0" noProof="0" dirty="0">
                <a:ln>
                  <a:noFill/>
                </a:ln>
                <a:solidFill>
                  <a:prstClr val="black"/>
                </a:solidFill>
                <a:effectLst/>
                <a:uLnTx/>
                <a:uFillTx/>
                <a:ea typeface="+mn-ea"/>
                <a:cs typeface="Arial" panose="020B0604020202020204" pitchFamily="34" charset="0"/>
              </a:rPr>
              <a:t>Predicting the end of lava flow forming volcanic eruptions </a:t>
            </a:r>
            <a:r>
              <a:rPr kumimoji="0" lang="en-US" sz="1400" b="0" i="0" u="none" strike="noStrike" kern="1200" cap="none" spc="0" normalizeH="0" baseline="0" noProof="0" dirty="0">
                <a:ln>
                  <a:noFill/>
                </a:ln>
                <a:solidFill>
                  <a:prstClr val="black"/>
                </a:solidFill>
                <a:effectLst/>
                <a:uLnTx/>
                <a:uFillTx/>
                <a:ea typeface="+mn-ea"/>
                <a:cs typeface="Arial" panose="020B0604020202020204" pitchFamily="34" charset="0"/>
              </a:rPr>
              <a:t>- </a:t>
            </a:r>
            <a:r>
              <a:rPr kumimoji="0" lang="en-US" sz="1400" b="1" i="0" u="none" strike="noStrike" kern="1200" cap="none" spc="0" normalizeH="0" baseline="0" noProof="0" dirty="0">
                <a:ln>
                  <a:noFill/>
                </a:ln>
                <a:solidFill>
                  <a:prstClr val="black"/>
                </a:solidFill>
                <a:effectLst/>
                <a:uLnTx/>
                <a:uFillTx/>
                <a:ea typeface="+mn-ea"/>
                <a:cs typeface="Arial" panose="020B0604020202020204" pitchFamily="34" charset="0"/>
              </a:rPr>
              <a:t>MODIS allows us to measure the thermal emission from the active lava flow </a:t>
            </a:r>
            <a:r>
              <a:rPr kumimoji="0" lang="en-US" sz="1400" b="0" i="0" u="none" strike="noStrike" kern="1200" cap="none" spc="0" normalizeH="0" baseline="0" noProof="0" dirty="0">
                <a:ln>
                  <a:noFill/>
                </a:ln>
                <a:solidFill>
                  <a:prstClr val="black"/>
                </a:solidFill>
                <a:effectLst/>
                <a:uLnTx/>
                <a:uFillTx/>
                <a:ea typeface="+mn-ea"/>
                <a:cs typeface="Arial" panose="020B0604020202020204" pitchFamily="34" charset="0"/>
              </a:rPr>
              <a:t>(below, right), and how this varies with time. This is proportional to the lava effusion rate, and </a:t>
            </a:r>
            <a:r>
              <a:rPr kumimoji="0" lang="en-US" sz="1400" b="1" i="0" u="none" strike="noStrike" kern="1200" cap="none" spc="0" normalizeH="0" baseline="0" noProof="0" dirty="0">
                <a:ln>
                  <a:noFill/>
                </a:ln>
                <a:solidFill>
                  <a:prstClr val="black"/>
                </a:solidFill>
                <a:effectLst/>
                <a:uLnTx/>
                <a:uFillTx/>
                <a:ea typeface="+mn-ea"/>
                <a:cs typeface="Arial" panose="020B0604020202020204" pitchFamily="34" charset="0"/>
              </a:rPr>
              <a:t>we often see the predicted waxing-waning effusion rate pattern in MODIS time-series</a:t>
            </a:r>
            <a:r>
              <a:rPr kumimoji="0" lang="en-US" sz="1400" b="0" i="0" u="none" strike="noStrike" kern="1200" cap="none" spc="0" normalizeH="0" baseline="0" noProof="0" dirty="0">
                <a:ln>
                  <a:noFill/>
                </a:ln>
                <a:solidFill>
                  <a:prstClr val="black"/>
                </a:solidFill>
                <a:effectLst/>
                <a:uLnTx/>
                <a:uFillTx/>
                <a:ea typeface="+mn-ea"/>
                <a:cs typeface="Arial" panose="020B0604020202020204" pitchFamily="34" charset="0"/>
              </a:rPr>
              <a:t>. The MODIS-derived effusion rates compare well to those estimated on the ground (bottom)</a:t>
            </a:r>
          </a:p>
        </p:txBody>
      </p:sp>
    </p:spTree>
    <p:extLst>
      <p:ext uri="{BB962C8B-B14F-4D97-AF65-F5344CB8AC3E}">
        <p14:creationId xmlns:p14="http://schemas.microsoft.com/office/powerpoint/2010/main" val="15158860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F12205-8684-4903-BD90-7687653D634E}"/>
              </a:ext>
            </a:extLst>
          </p:cNvPr>
          <p:cNvSpPr/>
          <p:nvPr/>
        </p:nvSpPr>
        <p:spPr>
          <a:xfrm>
            <a:off x="609600" y="497221"/>
            <a:ext cx="8118021" cy="92333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de la Fuente, A., &amp;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Meruane</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C. (2017).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Spectral model for long-term computation of thermodynamics and potential evaporation in shallow wetlands</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Water Resources Research, 53(9), 7696–7715. https://doi.org/10.1002/2017wr020515</a:t>
            </a:r>
          </a:p>
        </p:txBody>
      </p:sp>
      <p:sp>
        <p:nvSpPr>
          <p:cNvPr id="3" name="Rectangle 2">
            <a:extLst>
              <a:ext uri="{FF2B5EF4-FFF2-40B4-BE49-F238E27FC236}">
                <a16:creationId xmlns:a16="http://schemas.microsoft.com/office/drawing/2014/main" id="{349F47BD-B603-43BC-B61F-2D345BDEFBE6}"/>
              </a:ext>
            </a:extLst>
          </p:cNvPr>
          <p:cNvSpPr/>
          <p:nvPr/>
        </p:nvSpPr>
        <p:spPr>
          <a:xfrm>
            <a:off x="5091793" y="1981200"/>
            <a:ext cx="3635828" cy="3539430"/>
          </a:xfrm>
          <a:prstGeom prst="rect">
            <a:avLst/>
          </a:prstGeom>
        </p:spPr>
        <p:txBody>
          <a:bodyPr wrap="square">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1C1D1E"/>
                </a:solidFill>
                <a:effectLst/>
                <a:uLnTx/>
                <a:uFillTx/>
                <a:latin typeface="Calibri" panose="020F0502020204030204"/>
                <a:ea typeface="+mn-ea"/>
                <a:cs typeface="+mn-cs"/>
              </a:rPr>
              <a:t>…model solves for water and sediment temperature, as well as heat, momentum, and mass exchanged with the atmosphere.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1C1D1E"/>
                </a:solidFill>
                <a:effectLst/>
                <a:uLnTx/>
                <a:uFillTx/>
                <a:latin typeface="Calibri" panose="020F0502020204030204"/>
                <a:ea typeface="+mn-ea"/>
                <a:cs typeface="+mn-cs"/>
              </a:rPr>
              <a:t>The </a:t>
            </a:r>
            <a:r>
              <a:rPr kumimoji="0" lang="en-US" sz="1400" b="1" i="0" u="none" strike="noStrike" kern="1200" cap="none" spc="0" normalizeH="0" baseline="0" noProof="0" dirty="0">
                <a:ln>
                  <a:noFill/>
                </a:ln>
                <a:solidFill>
                  <a:srgbClr val="1C1D1E"/>
                </a:solidFill>
                <a:effectLst/>
                <a:uLnTx/>
                <a:uFillTx/>
                <a:latin typeface="Calibri" panose="020F0502020204030204"/>
                <a:ea typeface="+mn-ea"/>
                <a:cs typeface="+mn-cs"/>
              </a:rPr>
              <a:t>parameters of the model </a:t>
            </a:r>
            <a:r>
              <a:rPr kumimoji="0" lang="en-US" sz="1400" i="0" u="none" strike="noStrike" kern="1200" cap="none" spc="0" normalizeH="0" baseline="0" noProof="0" dirty="0">
                <a:ln>
                  <a:noFill/>
                </a:ln>
                <a:solidFill>
                  <a:srgbClr val="1C1D1E"/>
                </a:solidFill>
                <a:effectLst/>
                <a:uLnTx/>
                <a:uFillTx/>
                <a:latin typeface="Calibri" panose="020F0502020204030204"/>
                <a:ea typeface="+mn-ea"/>
                <a:cs typeface="+mn-cs"/>
              </a:rPr>
              <a:t>(water depth, thermal properties of the sediments, and surface albedo) </a:t>
            </a:r>
            <a:r>
              <a:rPr kumimoji="0" lang="en-US" sz="1400" b="1" i="0" u="none" strike="noStrike" kern="1200" cap="none" spc="0" normalizeH="0" baseline="0" noProof="0" dirty="0">
                <a:ln>
                  <a:noFill/>
                </a:ln>
                <a:solidFill>
                  <a:srgbClr val="1C1D1E"/>
                </a:solidFill>
                <a:effectLst/>
                <a:uLnTx/>
                <a:uFillTx/>
                <a:latin typeface="Calibri" panose="020F0502020204030204"/>
                <a:ea typeface="+mn-ea"/>
                <a:cs typeface="+mn-cs"/>
              </a:rPr>
              <a:t>and the atmospheric downscaling were calibrated using the MODIS </a:t>
            </a:r>
            <a:r>
              <a:rPr kumimoji="0" lang="en-US" sz="1400" i="0" u="none" strike="noStrike" kern="1200" cap="none" spc="0" normalizeH="0" baseline="0" noProof="0" dirty="0">
                <a:ln>
                  <a:noFill/>
                </a:ln>
                <a:solidFill>
                  <a:srgbClr val="1C1D1E"/>
                </a:solidFill>
                <a:effectLst/>
                <a:uLnTx/>
                <a:uFillTx/>
                <a:latin typeface="Calibri" panose="020F0502020204030204"/>
                <a:ea typeface="+mn-ea"/>
                <a:cs typeface="+mn-cs"/>
              </a:rPr>
              <a:t>product of the</a:t>
            </a:r>
            <a:r>
              <a:rPr kumimoji="0" lang="en-US" sz="1400" b="1" i="0" u="none" strike="noStrike" kern="1200" cap="none" spc="0" normalizeH="0" baseline="0" noProof="0" dirty="0">
                <a:ln>
                  <a:noFill/>
                </a:ln>
                <a:solidFill>
                  <a:srgbClr val="1C1D1E"/>
                </a:solidFill>
                <a:effectLst/>
                <a:uLnTx/>
                <a:uFillTx/>
                <a:latin typeface="Calibri" panose="020F0502020204030204"/>
                <a:ea typeface="+mn-ea"/>
                <a:cs typeface="+mn-cs"/>
              </a:rPr>
              <a:t> land surface temperature</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1" i="0" u="none" strike="noStrike" kern="1200" cap="none" spc="0" normalizeH="0" baseline="0" noProof="0" dirty="0">
              <a:ln>
                <a:noFill/>
              </a:ln>
              <a:solidFill>
                <a:srgbClr val="1C1D1E"/>
              </a:solidFill>
              <a:effectLst/>
              <a:uLnTx/>
              <a:uFillTx/>
              <a:latin typeface="Calibri" panose="020F050202020403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1C1D1E"/>
                </a:solidFill>
                <a:effectLst/>
                <a:uLnTx/>
                <a:uFillTx/>
                <a:latin typeface="Calibri" panose="020F0502020204030204"/>
                <a:ea typeface="+mn-ea"/>
                <a:cs typeface="+mn-cs"/>
              </a:rPr>
              <a:t>…suitable tool for assessing the global climate change effects on shallow wetlands whose thermodynamics is forced by heat exchanges with the atmosphere and modulated by the heat‐reservoir role of the sediments.</a:t>
            </a: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94A1323A-0205-4419-AD03-D7845BF22253}"/>
              </a:ext>
            </a:extLst>
          </p:cNvPr>
          <p:cNvPicPr>
            <a:picLocks noChangeAspect="1"/>
          </p:cNvPicPr>
          <p:nvPr/>
        </p:nvPicPr>
        <p:blipFill>
          <a:blip r:embed="rId2"/>
          <a:stretch>
            <a:fillRect/>
          </a:stretch>
        </p:blipFill>
        <p:spPr>
          <a:xfrm>
            <a:off x="228600" y="1447800"/>
            <a:ext cx="5157685" cy="4760940"/>
          </a:xfrm>
          <a:prstGeom prst="rect">
            <a:avLst/>
          </a:prstGeom>
        </p:spPr>
      </p:pic>
    </p:spTree>
    <p:extLst>
      <p:ext uri="{BB962C8B-B14F-4D97-AF65-F5344CB8AC3E}">
        <p14:creationId xmlns:p14="http://schemas.microsoft.com/office/powerpoint/2010/main" val="42304511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15711</TotalTime>
  <Words>972</Words>
  <Application>Microsoft Office PowerPoint</Application>
  <PresentationFormat>On-screen Show (4:3)</PresentationFormat>
  <Paragraphs>94</Paragraphs>
  <Slides>14</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14</vt:i4>
      </vt:variant>
    </vt:vector>
  </HeadingPairs>
  <TitlesOfParts>
    <vt:vector size="22" baseType="lpstr">
      <vt:lpstr>Arial</vt:lpstr>
      <vt:lpstr>Calibri</vt:lpstr>
      <vt:lpstr>Calibri Light</vt:lpstr>
      <vt:lpstr>Times</vt:lpstr>
      <vt:lpstr>Times New Roman</vt:lpstr>
      <vt:lpstr>ヒラギノ角ゴ Pro W3</vt:lpstr>
      <vt:lpstr>Office Theme</vt:lpstr>
      <vt:lpstr>1_Office Theme</vt:lpstr>
      <vt:lpstr>LP DAAC Updates</vt:lpstr>
      <vt:lpstr>LP DAAC Overall User Satisfaction Trend</vt:lpstr>
      <vt:lpstr>LP DAAC MODIS Land Data Distribution (thru 9/2018)</vt:lpstr>
      <vt:lpstr>LP DAAC MODIS Land Data Distribution – 1 Year Detail</vt:lpstr>
      <vt:lpstr>LP DAAC MODIS Land Data Distribution – 1 Year Detail</vt:lpstr>
      <vt:lpstr>PowerPoint Presentation</vt:lpstr>
      <vt:lpstr>PowerPoint Presentation</vt:lpstr>
      <vt:lpstr>PowerPoint Presentation</vt:lpstr>
      <vt:lpstr>PowerPoint Presentation</vt:lpstr>
      <vt:lpstr>PowerPoint Presentation</vt:lpstr>
      <vt:lpstr>PowerPoint Presentation</vt:lpstr>
      <vt:lpstr>Application for Extracting and Exploring Analysis Ready Samples (AppEEARS)</vt:lpstr>
      <vt:lpstr>Application for Extracting and Exploring Analysis Ready Samples (AppEEARS)</vt:lpstr>
      <vt:lpstr>Application for Extracting and Exploring Analysis Ready Samples (AppEEARS)</vt:lpstr>
    </vt:vector>
  </TitlesOfParts>
  <Company>Jeanne Behnke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NASA ESDIS Update  SEDAC User Working Group Meeting   August 16-17, 2006  Columbia University New York, NY</dc:title>
  <dc:creator>Maiersperger (CTR), Tom</dc:creator>
  <cp:lastModifiedBy>Maiersperger, Thomas K</cp:lastModifiedBy>
  <cp:revision>661</cp:revision>
  <cp:lastPrinted>2009-05-18T18:24:08Z</cp:lastPrinted>
  <dcterms:created xsi:type="dcterms:W3CDTF">2009-08-03T14:45:46Z</dcterms:created>
  <dcterms:modified xsi:type="dcterms:W3CDTF">2018-10-16T15:56:26Z</dcterms:modified>
</cp:coreProperties>
</file>