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4" r:id="rId2"/>
    <p:sldId id="263" r:id="rId3"/>
    <p:sldId id="261" r:id="rId4"/>
    <p:sldId id="265" r:id="rId5"/>
    <p:sldId id="266" r:id="rId6"/>
    <p:sldId id="260" r:id="rId7"/>
    <p:sldId id="26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1" autoAdjust="0"/>
    <p:restoredTop sz="73934" autoAdjust="0"/>
  </p:normalViewPr>
  <p:slideViewPr>
    <p:cSldViewPr snapToGrid="0">
      <p:cViewPr varScale="1">
        <p:scale>
          <a:sx n="59" d="100"/>
          <a:sy n="59" d="100"/>
        </p:scale>
        <p:origin x="84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BDC7A5-0B5B-4D5D-9E4C-A320037E1B7A}" type="datetimeFigureOut">
              <a:rPr lang="en-US" smtClean="0"/>
              <a:t>10/15/2018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142D0F-6E9E-4425-9212-345B2F06A14C}" type="slidenum">
              <a:rPr lang="en-US" smtClean="0"/>
              <a:t>‹#›</a:t>
            </a:fld>
            <a:endParaRPr lang="en-US"/>
          </a:p>
        </p:txBody>
      </p:sp>
    </p:spTree>
    <p:extLst>
      <p:ext uri="{BB962C8B-B14F-4D97-AF65-F5344CB8AC3E}">
        <p14:creationId xmlns:p14="http://schemas.microsoft.com/office/powerpoint/2010/main" val="84537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Carol: the L1B in 5110 archive does not have the changes for the M13 band that is in the newest release package of the L1WG code, which we would plan to use in V2. </a:t>
            </a: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1142D0F-6E9E-4425-9212-345B2F06A14C}" type="slidenum">
              <a:rPr lang="en-US" smtClean="0"/>
              <a:t>4</a:t>
            </a:fld>
            <a:endParaRPr lang="en-US"/>
          </a:p>
        </p:txBody>
      </p:sp>
    </p:spTree>
    <p:extLst>
      <p:ext uri="{BB962C8B-B14F-4D97-AF65-F5344CB8AC3E}">
        <p14:creationId xmlns:p14="http://schemas.microsoft.com/office/powerpoint/2010/main" val="285294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6169E3-E6CC-407C-A03F-556AEFC75919}" type="datetimeFigureOut">
              <a:rPr lang="en-US" smtClean="0"/>
              <a:t>10/15/2018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07812B-98FD-424E-A2B8-4A6285A50B53}" type="slidenum">
              <a:rPr lang="en-US" smtClean="0"/>
              <a:t>‹#›</a:t>
            </a:fld>
            <a:endParaRPr lang="en-US" dirty="0"/>
          </a:p>
        </p:txBody>
      </p:sp>
    </p:spTree>
    <p:extLst>
      <p:ext uri="{BB962C8B-B14F-4D97-AF65-F5344CB8AC3E}">
        <p14:creationId xmlns:p14="http://schemas.microsoft.com/office/powerpoint/2010/main" val="488739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6169E3-E6CC-407C-A03F-556AEFC75919}" type="datetimeFigureOut">
              <a:rPr lang="en-US" smtClean="0"/>
              <a:t>10/15/2018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07812B-98FD-424E-A2B8-4A6285A50B53}" type="slidenum">
              <a:rPr lang="en-US" smtClean="0"/>
              <a:t>‹#›</a:t>
            </a:fld>
            <a:endParaRPr lang="en-US" dirty="0"/>
          </a:p>
        </p:txBody>
      </p:sp>
    </p:spTree>
    <p:extLst>
      <p:ext uri="{BB962C8B-B14F-4D97-AF65-F5344CB8AC3E}">
        <p14:creationId xmlns:p14="http://schemas.microsoft.com/office/powerpoint/2010/main" val="433839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6169E3-E6CC-407C-A03F-556AEFC75919}" type="datetimeFigureOut">
              <a:rPr lang="en-US" smtClean="0"/>
              <a:t>10/15/2018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07812B-98FD-424E-A2B8-4A6285A50B53}" type="slidenum">
              <a:rPr lang="en-US" smtClean="0"/>
              <a:t>‹#›</a:t>
            </a:fld>
            <a:endParaRPr lang="en-US" dirty="0"/>
          </a:p>
        </p:txBody>
      </p:sp>
    </p:spTree>
    <p:extLst>
      <p:ext uri="{BB962C8B-B14F-4D97-AF65-F5344CB8AC3E}">
        <p14:creationId xmlns:p14="http://schemas.microsoft.com/office/powerpoint/2010/main" val="863236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6169E3-E6CC-407C-A03F-556AEFC75919}" type="datetimeFigureOut">
              <a:rPr lang="en-US" smtClean="0"/>
              <a:t>10/15/2018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07812B-98FD-424E-A2B8-4A6285A50B53}" type="slidenum">
              <a:rPr lang="en-US" smtClean="0"/>
              <a:t>‹#›</a:t>
            </a:fld>
            <a:endParaRPr lang="en-US" dirty="0"/>
          </a:p>
        </p:txBody>
      </p:sp>
    </p:spTree>
    <p:extLst>
      <p:ext uri="{BB962C8B-B14F-4D97-AF65-F5344CB8AC3E}">
        <p14:creationId xmlns:p14="http://schemas.microsoft.com/office/powerpoint/2010/main" val="3973992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16169E3-E6CC-407C-A03F-556AEFC75919}" type="datetimeFigureOut">
              <a:rPr lang="en-US" smtClean="0"/>
              <a:t>10/15/2018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07812B-98FD-424E-A2B8-4A6285A50B53}" type="slidenum">
              <a:rPr lang="en-US" smtClean="0"/>
              <a:t>‹#›</a:t>
            </a:fld>
            <a:endParaRPr lang="en-US" dirty="0"/>
          </a:p>
        </p:txBody>
      </p:sp>
    </p:spTree>
    <p:extLst>
      <p:ext uri="{BB962C8B-B14F-4D97-AF65-F5344CB8AC3E}">
        <p14:creationId xmlns:p14="http://schemas.microsoft.com/office/powerpoint/2010/main" val="3031645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6169E3-E6CC-407C-A03F-556AEFC75919}" type="datetimeFigureOut">
              <a:rPr lang="en-US" smtClean="0"/>
              <a:t>10/15/2018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07812B-98FD-424E-A2B8-4A6285A50B53}" type="slidenum">
              <a:rPr lang="en-US" smtClean="0"/>
              <a:t>‹#›</a:t>
            </a:fld>
            <a:endParaRPr lang="en-US" dirty="0"/>
          </a:p>
        </p:txBody>
      </p:sp>
    </p:spTree>
    <p:extLst>
      <p:ext uri="{BB962C8B-B14F-4D97-AF65-F5344CB8AC3E}">
        <p14:creationId xmlns:p14="http://schemas.microsoft.com/office/powerpoint/2010/main" val="4044929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6169E3-E6CC-407C-A03F-556AEFC75919}" type="datetimeFigureOut">
              <a:rPr lang="en-US" smtClean="0"/>
              <a:t>10/15/2018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607812B-98FD-424E-A2B8-4A6285A50B53}" type="slidenum">
              <a:rPr lang="en-US" smtClean="0"/>
              <a:t>‹#›</a:t>
            </a:fld>
            <a:endParaRPr lang="en-US" dirty="0"/>
          </a:p>
        </p:txBody>
      </p:sp>
    </p:spTree>
    <p:extLst>
      <p:ext uri="{BB962C8B-B14F-4D97-AF65-F5344CB8AC3E}">
        <p14:creationId xmlns:p14="http://schemas.microsoft.com/office/powerpoint/2010/main" val="346655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6169E3-E6CC-407C-A03F-556AEFC75919}" type="datetimeFigureOut">
              <a:rPr lang="en-US" smtClean="0"/>
              <a:t>10/15/2018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607812B-98FD-424E-A2B8-4A6285A50B53}" type="slidenum">
              <a:rPr lang="en-US" smtClean="0"/>
              <a:t>‹#›</a:t>
            </a:fld>
            <a:endParaRPr lang="en-US" dirty="0"/>
          </a:p>
        </p:txBody>
      </p:sp>
    </p:spTree>
    <p:extLst>
      <p:ext uri="{BB962C8B-B14F-4D97-AF65-F5344CB8AC3E}">
        <p14:creationId xmlns:p14="http://schemas.microsoft.com/office/powerpoint/2010/main" val="1865086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6169E3-E6CC-407C-A03F-556AEFC75919}" type="datetimeFigureOut">
              <a:rPr lang="en-US" smtClean="0"/>
              <a:t>10/15/2018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607812B-98FD-424E-A2B8-4A6285A50B53}" type="slidenum">
              <a:rPr lang="en-US" smtClean="0"/>
              <a:t>‹#›</a:t>
            </a:fld>
            <a:endParaRPr lang="en-US" dirty="0"/>
          </a:p>
        </p:txBody>
      </p:sp>
    </p:spTree>
    <p:extLst>
      <p:ext uri="{BB962C8B-B14F-4D97-AF65-F5344CB8AC3E}">
        <p14:creationId xmlns:p14="http://schemas.microsoft.com/office/powerpoint/2010/main" val="4155327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16169E3-E6CC-407C-A03F-556AEFC75919}" type="datetimeFigureOut">
              <a:rPr lang="en-US" smtClean="0"/>
              <a:t>10/15/2018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07812B-98FD-424E-A2B8-4A6285A50B53}" type="slidenum">
              <a:rPr lang="en-US" smtClean="0"/>
              <a:t>‹#›</a:t>
            </a:fld>
            <a:endParaRPr lang="en-US" dirty="0"/>
          </a:p>
        </p:txBody>
      </p:sp>
    </p:spTree>
    <p:extLst>
      <p:ext uri="{BB962C8B-B14F-4D97-AF65-F5344CB8AC3E}">
        <p14:creationId xmlns:p14="http://schemas.microsoft.com/office/powerpoint/2010/main" val="2671290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16169E3-E6CC-407C-A03F-556AEFC75919}" type="datetimeFigureOut">
              <a:rPr lang="en-US" smtClean="0"/>
              <a:t>10/15/2018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07812B-98FD-424E-A2B8-4A6285A50B53}" type="slidenum">
              <a:rPr lang="en-US" smtClean="0"/>
              <a:t>‹#›</a:t>
            </a:fld>
            <a:endParaRPr lang="en-US" dirty="0"/>
          </a:p>
        </p:txBody>
      </p:sp>
    </p:spTree>
    <p:extLst>
      <p:ext uri="{BB962C8B-B14F-4D97-AF65-F5344CB8AC3E}">
        <p14:creationId xmlns:p14="http://schemas.microsoft.com/office/powerpoint/2010/main" val="1045447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6169E3-E6CC-407C-A03F-556AEFC75919}" type="datetimeFigureOut">
              <a:rPr lang="en-US" smtClean="0"/>
              <a:t>10/15/2018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07812B-98FD-424E-A2B8-4A6285A50B53}" type="slidenum">
              <a:rPr lang="en-US" smtClean="0"/>
              <a:t>‹#›</a:t>
            </a:fld>
            <a:endParaRPr lang="en-US" dirty="0"/>
          </a:p>
        </p:txBody>
      </p:sp>
    </p:spTree>
    <p:extLst>
      <p:ext uri="{BB962C8B-B14F-4D97-AF65-F5344CB8AC3E}">
        <p14:creationId xmlns:p14="http://schemas.microsoft.com/office/powerpoint/2010/main" val="3670976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858" y="199025"/>
            <a:ext cx="10515600" cy="740313"/>
          </a:xfrm>
        </p:spPr>
        <p:txBody>
          <a:bodyPr/>
          <a:lstStyle/>
          <a:p>
            <a:pPr algn="ctr"/>
            <a:r>
              <a:rPr lang="en-US" dirty="0" smtClean="0"/>
              <a:t>VIIRS SNPP V1 Product and PGE Status</a:t>
            </a:r>
            <a:endParaRPr lang="en-US" dirty="0"/>
          </a:p>
        </p:txBody>
      </p:sp>
      <p:sp>
        <p:nvSpPr>
          <p:cNvPr id="3" name="Content Placeholder 2"/>
          <p:cNvSpPr>
            <a:spLocks noGrp="1"/>
          </p:cNvSpPr>
          <p:nvPr>
            <p:ph idx="1"/>
          </p:nvPr>
        </p:nvSpPr>
        <p:spPr>
          <a:xfrm>
            <a:off x="881149" y="939337"/>
            <a:ext cx="10025149" cy="5561215"/>
          </a:xfrm>
        </p:spPr>
        <p:txBody>
          <a:bodyPr>
            <a:normAutofit fontScale="70000" lnSpcReduction="20000"/>
          </a:bodyPr>
          <a:lstStyle/>
          <a:p>
            <a:r>
              <a:rPr lang="en-US" dirty="0" smtClean="0"/>
              <a:t>Following products have completed reprocessing and currently in forward processing</a:t>
            </a:r>
          </a:p>
          <a:p>
            <a:pPr lvl="1"/>
            <a:r>
              <a:rPr lang="en-US" dirty="0" smtClean="0"/>
              <a:t>Land Surface Reflectance daily, 8-day and CMG</a:t>
            </a:r>
          </a:p>
          <a:p>
            <a:pPr lvl="1"/>
            <a:r>
              <a:rPr lang="en-US" dirty="0" smtClean="0"/>
              <a:t>Vegetation Index 16-day, monthly and CMG</a:t>
            </a:r>
          </a:p>
          <a:p>
            <a:pPr lvl="1"/>
            <a:r>
              <a:rPr lang="en-US" dirty="0" smtClean="0"/>
              <a:t>LAI-FPAR daily and 8-day</a:t>
            </a:r>
          </a:p>
          <a:p>
            <a:pPr lvl="1"/>
            <a:r>
              <a:rPr lang="en-US" dirty="0" smtClean="0"/>
              <a:t>BRDF-Albedo</a:t>
            </a:r>
          </a:p>
          <a:p>
            <a:pPr lvl="1"/>
            <a:r>
              <a:rPr lang="en-US" dirty="0" smtClean="0"/>
              <a:t>L2 Active Fire, Snow, and Sea-ice</a:t>
            </a:r>
          </a:p>
          <a:p>
            <a:r>
              <a:rPr lang="en-US" dirty="0" smtClean="0"/>
              <a:t>These products are currently in processing: process at leading edge, reprocess the current year, reprocess from the beginning of the year.</a:t>
            </a:r>
          </a:p>
          <a:p>
            <a:pPr lvl="1"/>
            <a:r>
              <a:rPr lang="en-US" dirty="0" smtClean="0"/>
              <a:t>L3 Fire</a:t>
            </a:r>
          </a:p>
          <a:p>
            <a:pPr lvl="1"/>
            <a:r>
              <a:rPr lang="en-US" dirty="0" smtClean="0"/>
              <a:t>JPL’s LST </a:t>
            </a:r>
          </a:p>
          <a:p>
            <a:r>
              <a:rPr lang="en-US" dirty="0" smtClean="0"/>
              <a:t>Currently in science test</a:t>
            </a:r>
          </a:p>
          <a:p>
            <a:pPr lvl="1"/>
            <a:r>
              <a:rPr lang="en-US" dirty="0" smtClean="0"/>
              <a:t>Burned Area</a:t>
            </a:r>
          </a:p>
          <a:p>
            <a:pPr lvl="1"/>
            <a:r>
              <a:rPr lang="en-US" dirty="0" smtClean="0"/>
              <a:t>L3 Snow</a:t>
            </a:r>
          </a:p>
          <a:p>
            <a:pPr lvl="1"/>
            <a:r>
              <a:rPr lang="en-US" dirty="0" smtClean="0"/>
              <a:t>BRDF CMG </a:t>
            </a:r>
          </a:p>
          <a:p>
            <a:pPr lvl="1"/>
            <a:r>
              <a:rPr lang="en-US" dirty="0" smtClean="0"/>
              <a:t>L2G sea-ice and IST</a:t>
            </a:r>
          </a:p>
          <a:p>
            <a:pPr lvl="1"/>
            <a:r>
              <a:rPr lang="en-US" dirty="0" smtClean="0"/>
              <a:t>Black Marble</a:t>
            </a:r>
          </a:p>
          <a:p>
            <a:r>
              <a:rPr lang="en-US" dirty="0" smtClean="0"/>
              <a:t>Currently in integration test</a:t>
            </a:r>
          </a:p>
          <a:p>
            <a:pPr lvl="1"/>
            <a:r>
              <a:rPr lang="en-US" dirty="0" smtClean="0"/>
              <a:t>Phenology</a:t>
            </a:r>
          </a:p>
          <a:p>
            <a:r>
              <a:rPr lang="en-US" dirty="0" smtClean="0"/>
              <a:t>In development at SCF</a:t>
            </a:r>
          </a:p>
          <a:p>
            <a:pPr lvl="1"/>
            <a:r>
              <a:rPr lang="en-US" dirty="0" smtClean="0"/>
              <a:t>Cloud gap filled Snow Cover</a:t>
            </a:r>
          </a:p>
          <a:p>
            <a:pPr lvl="1"/>
            <a:r>
              <a:rPr lang="en-US" dirty="0" smtClean="0"/>
              <a:t>MAIAC (to be generated in V2)</a:t>
            </a:r>
          </a:p>
        </p:txBody>
      </p:sp>
    </p:spTree>
    <p:extLst>
      <p:ext uri="{BB962C8B-B14F-4D97-AF65-F5344CB8AC3E}">
        <p14:creationId xmlns:p14="http://schemas.microsoft.com/office/powerpoint/2010/main" val="1862769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858" y="199025"/>
            <a:ext cx="10515600" cy="788814"/>
          </a:xfrm>
        </p:spPr>
        <p:txBody>
          <a:bodyPr/>
          <a:lstStyle/>
          <a:p>
            <a:pPr algn="ctr"/>
            <a:r>
              <a:rPr lang="en-US" dirty="0" smtClean="0"/>
              <a:t>VIIRS NRT</a:t>
            </a:r>
            <a:endParaRPr lang="en-US" dirty="0"/>
          </a:p>
        </p:txBody>
      </p:sp>
      <p:sp>
        <p:nvSpPr>
          <p:cNvPr id="3" name="Content Placeholder 2"/>
          <p:cNvSpPr>
            <a:spLocks noGrp="1"/>
          </p:cNvSpPr>
          <p:nvPr>
            <p:ph idx="1"/>
          </p:nvPr>
        </p:nvSpPr>
        <p:spPr>
          <a:xfrm>
            <a:off x="188843" y="1089439"/>
            <a:ext cx="11887200" cy="5057708"/>
          </a:xfrm>
        </p:spPr>
        <p:txBody>
          <a:bodyPr>
            <a:normAutofit/>
          </a:bodyPr>
          <a:lstStyle/>
          <a:p>
            <a:r>
              <a:rPr lang="en-US" dirty="0" smtClean="0"/>
              <a:t>Products generated within 2 to 2.5 hours after the acquisition of the data</a:t>
            </a:r>
          </a:p>
          <a:p>
            <a:r>
              <a:rPr lang="en-US" dirty="0" smtClean="0"/>
              <a:t>Plans to port VIIRS PGEs for all heritage MODIS products operational for NRT MODIS</a:t>
            </a:r>
          </a:p>
          <a:p>
            <a:r>
              <a:rPr lang="en-US" dirty="0" smtClean="0"/>
              <a:t>Processing uses session based PDS files</a:t>
            </a:r>
          </a:p>
          <a:p>
            <a:r>
              <a:rPr lang="en-US" dirty="0" smtClean="0"/>
              <a:t>Most products use the operational PGEs used in the V1 reprocessing</a:t>
            </a:r>
          </a:p>
          <a:p>
            <a:r>
              <a:rPr lang="en-US" dirty="0" smtClean="0"/>
              <a:t>Products are near science quality. </a:t>
            </a:r>
            <a:endParaRPr lang="en-US" dirty="0"/>
          </a:p>
          <a:p>
            <a:r>
              <a:rPr lang="en-US" dirty="0" smtClean="0"/>
              <a:t>Currently in processing</a:t>
            </a:r>
          </a:p>
          <a:p>
            <a:pPr lvl="1"/>
            <a:r>
              <a:rPr lang="en-US" dirty="0" smtClean="0"/>
              <a:t>LSR, Snow, Sea-ice, Active Fire, BRDF-Albedo</a:t>
            </a:r>
          </a:p>
          <a:p>
            <a:r>
              <a:rPr lang="en-US" dirty="0" smtClean="0"/>
              <a:t>Currently in testing</a:t>
            </a:r>
          </a:p>
          <a:p>
            <a:pPr lvl="1"/>
            <a:r>
              <a:rPr lang="en-US" dirty="0" smtClean="0"/>
              <a:t>LST – will use NCEP data instead of MERRA2 used in standard processing.</a:t>
            </a:r>
          </a:p>
        </p:txBody>
      </p:sp>
    </p:spTree>
    <p:extLst>
      <p:ext uri="{BB962C8B-B14F-4D97-AF65-F5344CB8AC3E}">
        <p14:creationId xmlns:p14="http://schemas.microsoft.com/office/powerpoint/2010/main" val="202802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858" y="199025"/>
            <a:ext cx="10515600" cy="788814"/>
          </a:xfrm>
        </p:spPr>
        <p:txBody>
          <a:bodyPr/>
          <a:lstStyle/>
          <a:p>
            <a:pPr algn="ctr"/>
            <a:r>
              <a:rPr lang="en-US" dirty="0" smtClean="0"/>
              <a:t>VIIRS GIBS</a:t>
            </a:r>
            <a:endParaRPr lang="en-US" dirty="0"/>
          </a:p>
        </p:txBody>
      </p:sp>
      <p:sp>
        <p:nvSpPr>
          <p:cNvPr id="3" name="Content Placeholder 2"/>
          <p:cNvSpPr>
            <a:spLocks noGrp="1"/>
          </p:cNvSpPr>
          <p:nvPr>
            <p:ph idx="1"/>
          </p:nvPr>
        </p:nvSpPr>
        <p:spPr>
          <a:xfrm>
            <a:off x="188843" y="1089439"/>
            <a:ext cx="11887200" cy="5057708"/>
          </a:xfrm>
        </p:spPr>
        <p:txBody>
          <a:bodyPr>
            <a:normAutofit/>
          </a:bodyPr>
          <a:lstStyle/>
          <a:p>
            <a:r>
              <a:rPr lang="en-US" dirty="0" smtClean="0"/>
              <a:t>Generate the images of  product at the native product resolution and deliver to GIBS</a:t>
            </a:r>
          </a:p>
          <a:p>
            <a:r>
              <a:rPr lang="en-US" dirty="0" smtClean="0"/>
              <a:t>Plans to generate images of V1 VIIRS land products where images are available for the heritage MODIS product.</a:t>
            </a:r>
          </a:p>
          <a:p>
            <a:pPr lvl="0"/>
            <a:r>
              <a:rPr lang="en-US" dirty="0" smtClean="0"/>
              <a:t>Currently operational</a:t>
            </a:r>
          </a:p>
          <a:p>
            <a:pPr lvl="1"/>
            <a:r>
              <a:rPr lang="en-US" dirty="0" smtClean="0"/>
              <a:t>Active Fire </a:t>
            </a:r>
          </a:p>
          <a:p>
            <a:pPr lvl="1"/>
            <a:r>
              <a:rPr lang="en-US" dirty="0" smtClean="0"/>
              <a:t>Corrected Reflectance</a:t>
            </a:r>
          </a:p>
          <a:p>
            <a:pPr lvl="0"/>
            <a:r>
              <a:rPr lang="en-US" dirty="0" smtClean="0"/>
              <a:t>Issue </a:t>
            </a:r>
          </a:p>
          <a:p>
            <a:pPr lvl="1"/>
            <a:r>
              <a:rPr lang="en-US" dirty="0" smtClean="0"/>
              <a:t>Need to communicate to the user the product used to produce the images posted on Worldview.</a:t>
            </a:r>
          </a:p>
          <a:p>
            <a:pPr lvl="1"/>
            <a:r>
              <a:rPr lang="en-US" dirty="0" smtClean="0"/>
              <a:t>Be able to replace the images with images from the latest collection processing.</a:t>
            </a:r>
            <a:endParaRPr lang="en-US" dirty="0"/>
          </a:p>
          <a:p>
            <a:pPr marL="0" indent="0">
              <a:buNone/>
            </a:pPr>
            <a:endParaRPr lang="en-US" dirty="0" smtClean="0"/>
          </a:p>
        </p:txBody>
      </p:sp>
    </p:spTree>
    <p:extLst>
      <p:ext uri="{BB962C8B-B14F-4D97-AF65-F5344CB8AC3E}">
        <p14:creationId xmlns:p14="http://schemas.microsoft.com/office/powerpoint/2010/main" val="2593234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858" y="199025"/>
            <a:ext cx="10515600" cy="788814"/>
          </a:xfrm>
        </p:spPr>
        <p:txBody>
          <a:bodyPr/>
          <a:lstStyle/>
          <a:p>
            <a:pPr algn="ctr"/>
            <a:r>
              <a:rPr lang="en-US" dirty="0" smtClean="0"/>
              <a:t>Land SIPS: V2 SNPP VIIRS Reprocessing Plan</a:t>
            </a:r>
            <a:endParaRPr lang="en-US" dirty="0"/>
          </a:p>
        </p:txBody>
      </p:sp>
      <p:sp>
        <p:nvSpPr>
          <p:cNvPr id="3" name="Content Placeholder 2"/>
          <p:cNvSpPr>
            <a:spLocks noGrp="1"/>
          </p:cNvSpPr>
          <p:nvPr>
            <p:ph idx="1"/>
          </p:nvPr>
        </p:nvSpPr>
        <p:spPr>
          <a:xfrm>
            <a:off x="831273" y="1089439"/>
            <a:ext cx="10490662" cy="5057708"/>
          </a:xfrm>
        </p:spPr>
        <p:txBody>
          <a:bodyPr>
            <a:normAutofit fontScale="92500" lnSpcReduction="10000"/>
          </a:bodyPr>
          <a:lstStyle/>
          <a:p>
            <a:r>
              <a:rPr lang="en-US" dirty="0" smtClean="0"/>
              <a:t>V2 is all in HDF5 including the intermediates that are currently in HDF4 in the on-going V1 reprocessing.</a:t>
            </a:r>
          </a:p>
          <a:p>
            <a:r>
              <a:rPr lang="en-US" dirty="0" smtClean="0"/>
              <a:t>Land SIPS is currently updating the libraries and the upstream PGEs (land aerosol, land cloud mask, </a:t>
            </a:r>
            <a:r>
              <a:rPr lang="en-US" dirty="0" err="1" smtClean="0"/>
              <a:t>grid_to_gran</a:t>
            </a:r>
            <a:r>
              <a:rPr lang="en-US" dirty="0" smtClean="0"/>
              <a:t>) to handle HDF5 inputs and generate HDF5 outputs.</a:t>
            </a:r>
          </a:p>
          <a:p>
            <a:r>
              <a:rPr lang="en-US" dirty="0" smtClean="0"/>
              <a:t>Science teams need to update</a:t>
            </a:r>
          </a:p>
          <a:p>
            <a:pPr lvl="1"/>
            <a:r>
              <a:rPr lang="en-US" dirty="0" smtClean="0"/>
              <a:t>L2 PGEs to work with the NASA L1B in HDF5/netcdf4 format. NASA L1B and Geo products are available from AS 5110</a:t>
            </a:r>
          </a:p>
          <a:p>
            <a:pPr lvl="1"/>
            <a:r>
              <a:rPr lang="en-US" dirty="0" smtClean="0"/>
              <a:t>L3 PGEs to read and output all products in HDF5, exception are ancillaries from other data source. </a:t>
            </a:r>
          </a:p>
          <a:p>
            <a:r>
              <a:rPr lang="en-US" dirty="0" smtClean="0"/>
              <a:t>Metadata may need to be streamlined – watch for guidance on list of metadata and format.</a:t>
            </a:r>
          </a:p>
          <a:p>
            <a:r>
              <a:rPr lang="en-US" dirty="0" smtClean="0"/>
              <a:t>Target Timeline for the reprocessing of SNPP VIIRS is Spring 2019, i.e. after completion of the on-going V1 reprocessing.</a:t>
            </a:r>
          </a:p>
        </p:txBody>
      </p:sp>
    </p:spTree>
    <p:extLst>
      <p:ext uri="{BB962C8B-B14F-4D97-AF65-F5344CB8AC3E}">
        <p14:creationId xmlns:p14="http://schemas.microsoft.com/office/powerpoint/2010/main" val="672331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858" y="199025"/>
            <a:ext cx="10515600" cy="788814"/>
          </a:xfrm>
        </p:spPr>
        <p:txBody>
          <a:bodyPr/>
          <a:lstStyle/>
          <a:p>
            <a:pPr algn="ctr"/>
            <a:r>
              <a:rPr lang="en-US" dirty="0" smtClean="0"/>
              <a:t>Land SIPS: J1 VIIRS Reprocessing Plan</a:t>
            </a:r>
            <a:endParaRPr lang="en-US" dirty="0"/>
          </a:p>
        </p:txBody>
      </p:sp>
      <p:sp>
        <p:nvSpPr>
          <p:cNvPr id="3" name="Content Placeholder 2"/>
          <p:cNvSpPr>
            <a:spLocks noGrp="1"/>
          </p:cNvSpPr>
          <p:nvPr>
            <p:ph idx="1"/>
          </p:nvPr>
        </p:nvSpPr>
        <p:spPr>
          <a:xfrm>
            <a:off x="831273" y="1089439"/>
            <a:ext cx="10490662" cy="5057708"/>
          </a:xfrm>
        </p:spPr>
        <p:txBody>
          <a:bodyPr>
            <a:normAutofit lnSpcReduction="10000"/>
          </a:bodyPr>
          <a:lstStyle/>
          <a:p>
            <a:r>
              <a:rPr lang="en-US" dirty="0" smtClean="0"/>
              <a:t>Land SIPS is funded to generate L1B and land continuity products from J1 VIIRS</a:t>
            </a:r>
          </a:p>
          <a:p>
            <a:pPr lvl="1"/>
            <a:r>
              <a:rPr lang="en-US" dirty="0" smtClean="0"/>
              <a:t>Test of J1 VIIRS L1B using post-launch LUT delivered by VCST and cross calibration of J1 and SNPP VIIRS is in progress.</a:t>
            </a:r>
          </a:p>
          <a:p>
            <a:pPr lvl="1"/>
            <a:r>
              <a:rPr lang="en-US" dirty="0" smtClean="0"/>
              <a:t>V2 SNPP VIIRS PGEs will be ported to read and process J1 VIIRS data.</a:t>
            </a:r>
          </a:p>
          <a:p>
            <a:pPr lvl="1"/>
            <a:r>
              <a:rPr lang="en-US" dirty="0" smtClean="0"/>
              <a:t>Processing can start only after or along with SNPP VIIRS V2 reprocessing.</a:t>
            </a:r>
          </a:p>
          <a:p>
            <a:r>
              <a:rPr lang="en-US" dirty="0" smtClean="0"/>
              <a:t>VIIRS Science Team isn’t funded to support J1 products at this time</a:t>
            </a:r>
          </a:p>
          <a:p>
            <a:pPr lvl="1"/>
            <a:r>
              <a:rPr lang="en-US" dirty="0" smtClean="0"/>
              <a:t>VCST and operational Q/A teams will support on going Q/A of the products</a:t>
            </a:r>
          </a:p>
          <a:p>
            <a:pPr lvl="1"/>
            <a:r>
              <a:rPr lang="en-US" dirty="0" smtClean="0"/>
              <a:t>Assessing validation status can only be based on cross comparison with SNPP</a:t>
            </a:r>
          </a:p>
          <a:p>
            <a:pPr lvl="1"/>
            <a:r>
              <a:rPr lang="en-US" dirty="0" smtClean="0"/>
              <a:t>Issues that arise from instrument artifacts that require adjustment to science software to correct may require an augmentation of PI funding</a:t>
            </a:r>
          </a:p>
          <a:p>
            <a:pPr lvl="1"/>
            <a:r>
              <a:rPr lang="en-US" dirty="0" smtClean="0"/>
              <a:t>At present the only major difference between the VIIRS instrument, we are aware of is in the day/night bands and a detector issue in I3.</a:t>
            </a:r>
          </a:p>
          <a:p>
            <a:endParaRPr lang="en-US" dirty="0" smtClean="0"/>
          </a:p>
        </p:txBody>
      </p:sp>
    </p:spTree>
    <p:extLst>
      <p:ext uri="{BB962C8B-B14F-4D97-AF65-F5344CB8AC3E}">
        <p14:creationId xmlns:p14="http://schemas.microsoft.com/office/powerpoint/2010/main" val="2390432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858" y="199025"/>
            <a:ext cx="10515600" cy="788814"/>
          </a:xfrm>
        </p:spPr>
        <p:txBody>
          <a:bodyPr>
            <a:normAutofit/>
          </a:bodyPr>
          <a:lstStyle/>
          <a:p>
            <a:pPr algn="ctr"/>
            <a:r>
              <a:rPr lang="en-US" dirty="0" smtClean="0"/>
              <a:t>Maintenance and use of Upstream Products</a:t>
            </a:r>
            <a:endParaRPr lang="en-US" dirty="0"/>
          </a:p>
        </p:txBody>
      </p:sp>
      <p:sp>
        <p:nvSpPr>
          <p:cNvPr id="3" name="Content Placeholder 2"/>
          <p:cNvSpPr>
            <a:spLocks noGrp="1"/>
          </p:cNvSpPr>
          <p:nvPr>
            <p:ph idx="1"/>
          </p:nvPr>
        </p:nvSpPr>
        <p:spPr>
          <a:xfrm>
            <a:off x="188843" y="1089438"/>
            <a:ext cx="11887200" cy="5494241"/>
          </a:xfrm>
        </p:spPr>
        <p:txBody>
          <a:bodyPr>
            <a:normAutofit fontScale="85000" lnSpcReduction="20000"/>
          </a:bodyPr>
          <a:lstStyle/>
          <a:p>
            <a:r>
              <a:rPr lang="en-US" dirty="0" smtClean="0"/>
              <a:t>Cloud Mask</a:t>
            </a:r>
          </a:p>
          <a:p>
            <a:pPr lvl="1"/>
            <a:r>
              <a:rPr lang="en-US" dirty="0" smtClean="0"/>
              <a:t>IDPS version of the algorithm, not calibrated and maintained. Known to have significant commission and omission errors</a:t>
            </a:r>
          </a:p>
          <a:p>
            <a:pPr lvl="1"/>
            <a:r>
              <a:rPr lang="en-US" dirty="0" smtClean="0"/>
              <a:t>Should land use cloud mask from atmosphere SIPS when it becomes available?</a:t>
            </a:r>
          </a:p>
          <a:p>
            <a:r>
              <a:rPr lang="en-US" dirty="0" smtClean="0"/>
              <a:t>Aerosol</a:t>
            </a:r>
          </a:p>
          <a:p>
            <a:pPr lvl="1"/>
            <a:r>
              <a:rPr lang="en-US" dirty="0" smtClean="0"/>
              <a:t>IDPS version of the algorithm, augmented by changes recommended by LSR team</a:t>
            </a:r>
          </a:p>
          <a:p>
            <a:r>
              <a:rPr lang="en-US" dirty="0" smtClean="0"/>
              <a:t>Land Cover</a:t>
            </a:r>
          </a:p>
          <a:p>
            <a:pPr lvl="1"/>
            <a:r>
              <a:rPr lang="en-US" dirty="0" smtClean="0"/>
              <a:t>Currently using MODIS land cover product in processing of LAI-FPAR</a:t>
            </a:r>
          </a:p>
          <a:p>
            <a:r>
              <a:rPr lang="en-US" dirty="0" smtClean="0"/>
              <a:t>QSTLWM (Quarterly Surface Type Land Water Mask)</a:t>
            </a:r>
          </a:p>
          <a:p>
            <a:pPr lvl="1"/>
            <a:r>
              <a:rPr lang="en-US" dirty="0" smtClean="0"/>
              <a:t>An hybrid product developed by BU for use in IDPS processing</a:t>
            </a:r>
          </a:p>
          <a:p>
            <a:pPr lvl="1"/>
            <a:r>
              <a:rPr lang="en-US" dirty="0" smtClean="0"/>
              <a:t>Currently used by Cloud Mask and Active Fire in the Land SIPS processing stream</a:t>
            </a:r>
          </a:p>
          <a:p>
            <a:pPr lvl="1"/>
            <a:r>
              <a:rPr lang="en-US" dirty="0" smtClean="0"/>
              <a:t>This is the LWM propagated downstream to all products</a:t>
            </a:r>
          </a:p>
          <a:p>
            <a:pPr lvl="1"/>
            <a:r>
              <a:rPr lang="en-US" dirty="0" smtClean="0"/>
              <a:t>Who is the owner and what about the maintenance of this product?</a:t>
            </a:r>
          </a:p>
          <a:p>
            <a:r>
              <a:rPr lang="en-US" dirty="0" smtClean="0"/>
              <a:t>Land Water Mask </a:t>
            </a:r>
          </a:p>
          <a:p>
            <a:pPr lvl="1"/>
            <a:r>
              <a:rPr lang="en-US" dirty="0" smtClean="0"/>
              <a:t>The MODIS heritage LWM is in the VNP03 product. In heritage MODIS processing all L2 propagate LWM form the geolocation file (MxD03) – this LWM is maintained and owned by UMD</a:t>
            </a:r>
          </a:p>
          <a:p>
            <a:pPr lvl="1"/>
            <a:r>
              <a:rPr lang="en-US" dirty="0" smtClean="0"/>
              <a:t>Current VIIRS processing doesn’t use this at all. Should all L2 PGEs be updated to use LWM from VNP3 instead of using QSTLWM?</a:t>
            </a:r>
          </a:p>
        </p:txBody>
      </p:sp>
    </p:spTree>
    <p:extLst>
      <p:ext uri="{BB962C8B-B14F-4D97-AF65-F5344CB8AC3E}">
        <p14:creationId xmlns:p14="http://schemas.microsoft.com/office/powerpoint/2010/main" val="3697404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858" y="199025"/>
            <a:ext cx="10515600" cy="788814"/>
          </a:xfrm>
        </p:spPr>
        <p:txBody>
          <a:bodyPr>
            <a:normAutofit/>
          </a:bodyPr>
          <a:lstStyle/>
          <a:p>
            <a:pPr algn="ctr"/>
            <a:r>
              <a:rPr lang="en-US" dirty="0" smtClean="0"/>
              <a:t>Different Projection and Resolution</a:t>
            </a:r>
            <a:endParaRPr lang="en-US" dirty="0"/>
          </a:p>
        </p:txBody>
      </p:sp>
      <p:sp>
        <p:nvSpPr>
          <p:cNvPr id="3" name="Content Placeholder 2"/>
          <p:cNvSpPr>
            <a:spLocks noGrp="1"/>
          </p:cNvSpPr>
          <p:nvPr>
            <p:ph idx="1"/>
          </p:nvPr>
        </p:nvSpPr>
        <p:spPr>
          <a:xfrm>
            <a:off x="188843" y="1089438"/>
            <a:ext cx="11887200" cy="5494241"/>
          </a:xfrm>
        </p:spPr>
        <p:txBody>
          <a:bodyPr>
            <a:normAutofit/>
          </a:bodyPr>
          <a:lstStyle/>
          <a:p>
            <a:r>
              <a:rPr lang="en-US" dirty="0" smtClean="0"/>
              <a:t>Should VIIRS  (and so MODIS too) product be generated in other map projection</a:t>
            </a:r>
          </a:p>
          <a:p>
            <a:pPr lvl="1"/>
            <a:r>
              <a:rPr lang="en-US" dirty="0" smtClean="0"/>
              <a:t>Geographic (currently Black Marble)</a:t>
            </a:r>
          </a:p>
          <a:p>
            <a:pPr lvl="1"/>
            <a:r>
              <a:rPr lang="en-US" dirty="0" smtClean="0"/>
              <a:t>Polar (currently Sea-ice and IST</a:t>
            </a:r>
            <a:r>
              <a:rPr lang="en-US" dirty="0" smtClean="0"/>
              <a:t>) (not the same as with MODIS, </a:t>
            </a:r>
            <a:r>
              <a:rPr lang="en-US" dirty="0" smtClean="0"/>
              <a:t>EASE </a:t>
            </a:r>
            <a:r>
              <a:rPr lang="en-US"/>
              <a:t>vs </a:t>
            </a:r>
            <a:r>
              <a:rPr lang="en-US" smtClean="0"/>
              <a:t>EASE2)</a:t>
            </a:r>
            <a:endParaRPr lang="en-US" dirty="0" smtClean="0"/>
          </a:p>
          <a:p>
            <a:r>
              <a:rPr lang="en-US" dirty="0" smtClean="0"/>
              <a:t>Should VIIRS L3 be made at</a:t>
            </a:r>
          </a:p>
          <a:p>
            <a:pPr lvl="1"/>
            <a:r>
              <a:rPr lang="en-US" dirty="0" smtClean="0"/>
              <a:t>Native resolution (currently sea-ice and IST)</a:t>
            </a:r>
          </a:p>
        </p:txBody>
      </p:sp>
    </p:spTree>
    <p:extLst>
      <p:ext uri="{BB962C8B-B14F-4D97-AF65-F5344CB8AC3E}">
        <p14:creationId xmlns:p14="http://schemas.microsoft.com/office/powerpoint/2010/main" val="12842348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TotalTime>
  <Words>846</Words>
  <Application>Microsoft Office PowerPoint</Application>
  <PresentationFormat>Widescreen</PresentationFormat>
  <Paragraphs>82</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VIIRS SNPP V1 Product and PGE Status</vt:lpstr>
      <vt:lpstr>VIIRS NRT</vt:lpstr>
      <vt:lpstr>VIIRS GIBS</vt:lpstr>
      <vt:lpstr>Land SIPS: V2 SNPP VIIRS Reprocessing Plan</vt:lpstr>
      <vt:lpstr>Land SIPS: J1 VIIRS Reprocessing Plan</vt:lpstr>
      <vt:lpstr>Maintenance and use of Upstream Products</vt:lpstr>
      <vt:lpstr>Different Projection and Resolution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Devadiga, Sadashiva (GSFC-6190)</dc:creator>
  <cp:lastModifiedBy>Roman, Miguel (GSFC-6190)</cp:lastModifiedBy>
  <cp:revision>15</cp:revision>
  <dcterms:created xsi:type="dcterms:W3CDTF">2018-10-12T15:55:59Z</dcterms:created>
  <dcterms:modified xsi:type="dcterms:W3CDTF">2018-10-15T13:46:55Z</dcterms:modified>
</cp:coreProperties>
</file>