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647" r:id="rId3"/>
    <p:sldId id="648" r:id="rId4"/>
    <p:sldId id="651" r:id="rId5"/>
    <p:sldId id="605" r:id="rId6"/>
    <p:sldId id="636" r:id="rId7"/>
    <p:sldId id="652" r:id="rId8"/>
    <p:sldId id="653" r:id="rId9"/>
    <p:sldId id="654" r:id="rId10"/>
    <p:sldId id="655" r:id="rId11"/>
    <p:sldId id="656" r:id="rId12"/>
    <p:sldId id="657" r:id="rId13"/>
    <p:sldId id="658" r:id="rId14"/>
    <p:sldId id="659" r:id="rId15"/>
    <p:sldId id="64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2" clrIdx="0">
    <p:extLst/>
  </p:cmAuthor>
  <p:cmAuthor id="2" name="Microsoft Office User" initials="Office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88E987"/>
    <a:srgbClr val="E7AD01"/>
    <a:srgbClr val="00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64" autoAdjust="0"/>
    <p:restoredTop sz="97284" autoAdjust="0"/>
  </p:normalViewPr>
  <p:slideViewPr>
    <p:cSldViewPr>
      <p:cViewPr>
        <p:scale>
          <a:sx n="150" d="100"/>
          <a:sy n="150" d="100"/>
        </p:scale>
        <p:origin x="56" y="-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8T11:20:03.785" idx="2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109DA-CA38-284F-8CAE-07599D8262B2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3EF1C-A7FA-864D-B1D7-58AE7DF42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6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71F9112-749A-45C2-BB73-732CC7281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24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88944-09AD-495D-AA4A-1503C414BBC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4677D682-60E1-0841-89BB-4B3DA56AFB2A}" type="slidenum">
              <a:rPr lang="en-US">
                <a:latin typeface="Arial" charset="0"/>
              </a:rPr>
              <a:pPr eaLnBrk="1" hangingPunct="1"/>
              <a:t>2</a:t>
            </a:fld>
            <a:endParaRPr lang="en-US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F9112-749A-45C2-BB73-732CC72817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3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F9112-749A-45C2-BB73-732CC728173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86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F9112-749A-45C2-BB73-732CC728173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7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MODIS/VIIRS Science Team Meeting, October 15-19, 2018, Silver Spring, MD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B31AF-D694-42FA-923D-8E828B07E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MODIS/VIIRS Science Team Meeting, October 15-19, 2018, Silver Spring, MD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E8B9-CAF6-4ABC-B625-69718ABB7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MODIS/VIIRS Science Team Meeting, October 15-19, 2018, Silver Spring, MD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32911-AAC3-473B-B937-8143A35C8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MODIS/VIIRS Science Team Meeting, October 15-19, 2018, Silver Spring,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6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8176" y="6611881"/>
            <a:ext cx="1196912" cy="1440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 userDrawn="1"/>
        </p:nvCxnSpPr>
        <p:spPr>
          <a:xfrm>
            <a:off x="165932" y="650447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pic>
        <p:nvPicPr>
          <p:cNvPr id="37" name="Picture 36" descr="nasa-logo-meatball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1" t="12322" r="24284" b="13096"/>
          <a:stretch/>
        </p:blipFill>
        <p:spPr>
          <a:xfrm>
            <a:off x="8273559" y="6194837"/>
            <a:ext cx="663612" cy="57968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975" y="6301216"/>
            <a:ext cx="1050775" cy="416107"/>
          </a:xfrm>
          <a:prstGeom prst="rect">
            <a:avLst/>
          </a:prstGeom>
        </p:spPr>
      </p:pic>
      <p:pic>
        <p:nvPicPr>
          <p:cNvPr id="39" name="Picture 2" descr="C:\Users\gdoxani\Pictures\03_logo_dark_blue.bmp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t="19104" r="7069" b="18621"/>
          <a:stretch/>
        </p:blipFill>
        <p:spPr bwMode="auto">
          <a:xfrm>
            <a:off x="7013048" y="6327591"/>
            <a:ext cx="1063787" cy="38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165932" y="6160853"/>
            <a:ext cx="8771239" cy="1"/>
          </a:xfrm>
          <a:prstGeom prst="line">
            <a:avLst/>
          </a:prstGeom>
          <a:ln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619250" y="6337300"/>
            <a:ext cx="5168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AGU Fall Meeting San Francisco Dec 12-16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61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MODIS/VIIRS Science Team Meeting, October 15-19, 2018, Silver Spring, MD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5BAC0-4C1C-427F-B203-69BE39CD2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MODIS/VIIRS Science Team Meeting, October 15-19, 2018, Silver Spring, MD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CB063-0666-4782-98B9-C2A195AA8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MODIS/VIIRS Science Team Meeting, October 15-19, 2018, Silver Spring, MD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14F4B-F229-422E-8AB9-BE8A22A7C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MODIS/VIIRS Science Team Meeting, October 15-19, 2018, Silver Spring, MD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A74C-B54E-424B-AEA9-E9240337F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MODIS/VIIRS Science Team Meeting, October 15-19, 2018, Silver Spring, MD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769C-4F98-40DD-A423-09C8990A3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MODIS/VIIRS Science Team Meeting, October 15-19, 2018, Silver Spring, MD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E8007-488C-4C29-A1EE-FEDD16E10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MODIS/VIIRS Science Team Meeting, October 15-19, 2018, Silver Spring, MD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6C154-D789-44E4-A8B1-074A49185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MODIS/VIIRS Science Team Meeting, October 15-19, 2018, Silver Spring, MD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F2DD5-1301-43E9-AB8D-FEC7857C4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71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lang="en-US" sz="1400" smtClean="0">
                <a:effectLst/>
              </a:defRPr>
            </a:lvl1pPr>
          </a:lstStyle>
          <a:p>
            <a:r>
              <a:rPr lang="en-US" smtClean="0"/>
              <a:t>MODIS/VIIRS Science Team Meeting, October 15-19, 2018, Silver Spring, MD</a:t>
            </a:r>
            <a:endParaRPr lang="en-US" dirty="0"/>
          </a:p>
        </p:txBody>
      </p:sp>
      <p:pic>
        <p:nvPicPr>
          <p:cNvPr id="8" name="Picture 475" descr="3dmeatball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1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0.emf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534400" cy="1470025"/>
          </a:xfrm>
        </p:spPr>
        <p:txBody>
          <a:bodyPr/>
          <a:lstStyle/>
          <a:p>
            <a:r>
              <a:rPr lang="en-US" sz="2400" b="1" dirty="0" smtClean="0"/>
              <a:t>VIIRS and Sentinel 3 Surface Reflectance</a:t>
            </a:r>
            <a:endParaRPr lang="en-US" sz="24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90800"/>
            <a:ext cx="6629400" cy="2743200"/>
          </a:xfrm>
        </p:spPr>
        <p:txBody>
          <a:bodyPr/>
          <a:lstStyle/>
          <a:p>
            <a:r>
              <a:rPr lang="en-US" sz="1600" dirty="0"/>
              <a:t> </a:t>
            </a:r>
            <a:r>
              <a:rPr lang="en-US" sz="1600" dirty="0" smtClean="0"/>
              <a:t>Eric </a:t>
            </a:r>
            <a:r>
              <a:rPr lang="en-US" sz="1600" dirty="0" err="1" smtClean="0"/>
              <a:t>Vermote</a:t>
            </a:r>
            <a:endParaRPr lang="en-US" sz="1600" dirty="0"/>
          </a:p>
          <a:p>
            <a:r>
              <a:rPr lang="en-US" sz="1600" dirty="0" smtClean="0"/>
              <a:t>NASA </a:t>
            </a:r>
            <a:r>
              <a:rPr lang="en-US" sz="1600" dirty="0"/>
              <a:t>Goddard Space Flight Center, Code 619, Greenbelt, MD 20771, United States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  <a:p>
            <a:r>
              <a:rPr lang="en-US" sz="1600" b="1" dirty="0" err="1" smtClean="0"/>
              <a:t>Eric.f.vermote@nasa.gov</a:t>
            </a:r>
            <a:endParaRPr lang="en-US" sz="1600" b="1" dirty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dirty="0"/>
          </a:p>
          <a:p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600" b="1" dirty="0"/>
              <a:t> 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9144000" cy="476250"/>
          </a:xfrm>
        </p:spPr>
        <p:txBody>
          <a:bodyPr/>
          <a:lstStyle/>
          <a:p>
            <a:r>
              <a:rPr lang="en-US" smtClean="0"/>
              <a:t>MODIS/VIIRS Science Team Meeting, October 15-19, 2018, Silver Spring, 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52C7A0-6784-4D96-A2A2-BB12ABB0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2400"/>
            <a:ext cx="8229600" cy="1143000"/>
          </a:xfrm>
        </p:spPr>
        <p:txBody>
          <a:bodyPr/>
          <a:lstStyle/>
          <a:p>
            <a:r>
              <a:rPr lang="en-US" sz="2800" dirty="0"/>
              <a:t>MODIS vs Sentinel-3 (OLCI/SLSTR): 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38DCED9-31FC-4DAC-8639-B2CC9B9D8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3" y="1066800"/>
            <a:ext cx="9144000" cy="4977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636EF7-EFD7-4DAA-B9C1-F9FD9803EFC5}"/>
              </a:ext>
            </a:extLst>
          </p:cNvPr>
          <p:cNvSpPr txBox="1"/>
          <p:nvPr/>
        </p:nvSpPr>
        <p:spPr>
          <a:xfrm>
            <a:off x="1034235" y="530308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b3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0ED50F9-3E02-4C4E-BFCA-D78EC7E63BAE}"/>
              </a:ext>
            </a:extLst>
          </p:cNvPr>
          <p:cNvSpPr txBox="1"/>
          <p:nvPr/>
        </p:nvSpPr>
        <p:spPr>
          <a:xfrm>
            <a:off x="613832" y="755497"/>
            <a:ext cx="75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SYN03</a:t>
            </a:r>
            <a:b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Oa03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5B31DE-D39F-4669-B0DC-E0296D8F102C}"/>
              </a:ext>
            </a:extLst>
          </p:cNvPr>
          <p:cNvSpPr txBox="1"/>
          <p:nvPr/>
        </p:nvSpPr>
        <p:spPr>
          <a:xfrm>
            <a:off x="1330277" y="755497"/>
            <a:ext cx="592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SYN04</a:t>
            </a:r>
            <a:b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Oa04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6954662-A738-4755-BA5A-CCCA2B2A9FE1}"/>
              </a:ext>
            </a:extLst>
          </p:cNvPr>
          <p:cNvSpPr/>
          <p:nvPr/>
        </p:nvSpPr>
        <p:spPr>
          <a:xfrm>
            <a:off x="0" y="5943600"/>
            <a:ext cx="4569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OLCI = Ocean and Land </a:t>
            </a:r>
            <a:r>
              <a:rPr lang="en-US" sz="1600" dirty="0" err="1"/>
              <a:t>Colour</a:t>
            </a:r>
            <a:r>
              <a:rPr lang="en-US" sz="1600" dirty="0"/>
              <a:t> Instrument (Oa)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35A16E1-6B8F-4DDC-A0D9-E700F02C9630}"/>
              </a:ext>
            </a:extLst>
          </p:cNvPr>
          <p:cNvSpPr/>
          <p:nvPr/>
        </p:nvSpPr>
        <p:spPr>
          <a:xfrm>
            <a:off x="0" y="6208841"/>
            <a:ext cx="57751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SLSTR = Sea and Land Surface Temperature Radiometer (S)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CE94814-9E6F-426A-BA2E-FE5C1582B4E8}"/>
              </a:ext>
            </a:extLst>
          </p:cNvPr>
          <p:cNvSpPr txBox="1"/>
          <p:nvPr/>
        </p:nvSpPr>
        <p:spPr>
          <a:xfrm>
            <a:off x="2325815" y="53030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b4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6364F0E-5BDF-46AE-A240-06C66F476977}"/>
              </a:ext>
            </a:extLst>
          </p:cNvPr>
          <p:cNvSpPr txBox="1"/>
          <p:nvPr/>
        </p:nvSpPr>
        <p:spPr>
          <a:xfrm>
            <a:off x="2325815" y="755497"/>
            <a:ext cx="592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SYN06</a:t>
            </a:r>
            <a:b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Oa06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43BFC75-FFC4-4469-B255-47DCB51624E2}"/>
              </a:ext>
            </a:extLst>
          </p:cNvPr>
          <p:cNvSpPr txBox="1"/>
          <p:nvPr/>
        </p:nvSpPr>
        <p:spPr>
          <a:xfrm>
            <a:off x="3593968" y="53030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b1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E001F2C-9D64-4846-BBDB-B620C1D47677}"/>
              </a:ext>
            </a:extLst>
          </p:cNvPr>
          <p:cNvSpPr txBox="1"/>
          <p:nvPr/>
        </p:nvSpPr>
        <p:spPr>
          <a:xfrm>
            <a:off x="3150178" y="755497"/>
            <a:ext cx="592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SYN07</a:t>
            </a:r>
            <a:b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Oa07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83D7F23-C3FB-417F-91B1-101A7F257FAB}"/>
              </a:ext>
            </a:extLst>
          </p:cNvPr>
          <p:cNvSpPr txBox="1"/>
          <p:nvPr/>
        </p:nvSpPr>
        <p:spPr>
          <a:xfrm>
            <a:off x="3844685" y="755497"/>
            <a:ext cx="592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SYN08</a:t>
            </a:r>
            <a:b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Oa08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A47C618-DADC-4A55-B997-32F3D8720A87}"/>
              </a:ext>
            </a:extLst>
          </p:cNvPr>
          <p:cNvSpPr txBox="1"/>
          <p:nvPr/>
        </p:nvSpPr>
        <p:spPr>
          <a:xfrm>
            <a:off x="6608633" y="53030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b2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0C49282-DE1C-4F6B-9D2D-33D5EBEDBC48}"/>
              </a:ext>
            </a:extLst>
          </p:cNvPr>
          <p:cNvSpPr txBox="1"/>
          <p:nvPr/>
        </p:nvSpPr>
        <p:spPr>
          <a:xfrm>
            <a:off x="6659160" y="755497"/>
            <a:ext cx="592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SYN14</a:t>
            </a:r>
            <a:b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Oa17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3B2C05C-07D3-47C1-8176-E63DD1A2AE76}"/>
              </a:ext>
            </a:extLst>
          </p:cNvPr>
          <p:cNvSpPr txBox="1"/>
          <p:nvPr/>
        </p:nvSpPr>
        <p:spPr>
          <a:xfrm>
            <a:off x="736589" y="331068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b5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79EBF9E-01DE-4253-8A60-7F14585345CB}"/>
              </a:ext>
            </a:extLst>
          </p:cNvPr>
          <p:cNvSpPr txBox="1"/>
          <p:nvPr/>
        </p:nvSpPr>
        <p:spPr>
          <a:xfrm>
            <a:off x="3061159" y="3225278"/>
            <a:ext cx="592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SYN20</a:t>
            </a:r>
            <a:b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632F9AF-FDAF-4AE2-8C74-12B9DDD662A4}"/>
              </a:ext>
            </a:extLst>
          </p:cNvPr>
          <p:cNvSpPr txBox="1"/>
          <p:nvPr/>
        </p:nvSpPr>
        <p:spPr>
          <a:xfrm>
            <a:off x="3473500" y="3381176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b6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297352D-79DE-4A9F-8679-BDD60369BFB4}"/>
              </a:ext>
            </a:extLst>
          </p:cNvPr>
          <p:cNvSpPr txBox="1"/>
          <p:nvPr/>
        </p:nvSpPr>
        <p:spPr>
          <a:xfrm>
            <a:off x="6670257" y="3381176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b7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85B0F83-1E19-43A1-868E-ECA23E50A295}"/>
              </a:ext>
            </a:extLst>
          </p:cNvPr>
          <p:cNvSpPr txBox="1"/>
          <p:nvPr/>
        </p:nvSpPr>
        <p:spPr>
          <a:xfrm>
            <a:off x="7603067" y="3225278"/>
            <a:ext cx="592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SYN21</a:t>
            </a:r>
            <a:b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Meeting, October 15-19, 2018, Silver Spring, 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MODIS/Terra</a:t>
            </a:r>
            <a:r>
              <a:rPr lang="en-US" dirty="0"/>
              <a:t> (</a:t>
            </a:r>
            <a:r>
              <a:rPr lang="en-US" i="1" dirty="0"/>
              <a:t>MOD09.CMG</a:t>
            </a:r>
            <a:r>
              <a:rPr lang="en-US" dirty="0"/>
              <a:t>) vs</a:t>
            </a:r>
            <a:br>
              <a:rPr lang="en-US" dirty="0"/>
            </a:br>
            <a:r>
              <a:rPr lang="en-US" b="1" dirty="0">
                <a:solidFill>
                  <a:srgbClr val="C00000"/>
                </a:solidFill>
              </a:rPr>
              <a:t>Sentinel-3 Synergy</a:t>
            </a:r>
            <a:r>
              <a:rPr lang="en-US" dirty="0"/>
              <a:t> (</a:t>
            </a:r>
            <a:r>
              <a:rPr lang="en-US" i="1" dirty="0"/>
              <a:t>S3A_SY_2_SYN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dirty="0"/>
              <a:t>Spatial resolution:</a:t>
            </a:r>
          </a:p>
          <a:p>
            <a:pPr lvl="1"/>
            <a:r>
              <a:rPr lang="en-US" dirty="0"/>
              <a:t>MODIS: </a:t>
            </a:r>
            <a:r>
              <a:rPr lang="en-US" b="1" dirty="0">
                <a:solidFill>
                  <a:srgbClr val="C00000"/>
                </a:solidFill>
              </a:rPr>
              <a:t>CMG 0.05 </a:t>
            </a:r>
            <a:r>
              <a:rPr lang="en-US" b="1" dirty="0" err="1">
                <a:solidFill>
                  <a:srgbClr val="C00000"/>
                </a:solidFill>
              </a:rPr>
              <a:t>deg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S3: product at 300 m aggregated to </a:t>
            </a:r>
            <a:r>
              <a:rPr lang="en-US" b="1" dirty="0">
                <a:solidFill>
                  <a:srgbClr val="C00000"/>
                </a:solidFill>
              </a:rPr>
              <a:t>CMG</a:t>
            </a:r>
            <a:endParaRPr lang="en-US" dirty="0"/>
          </a:p>
          <a:p>
            <a:endParaRPr lang="en-US" dirty="0"/>
          </a:p>
          <a:p>
            <a:r>
              <a:rPr lang="en-US" dirty="0"/>
              <a:t>BRDF correction:</a:t>
            </a:r>
          </a:p>
          <a:p>
            <a:pPr lvl="1"/>
            <a:r>
              <a:rPr lang="en-US" dirty="0"/>
              <a:t>MODIS and S3 are </a:t>
            </a:r>
            <a:r>
              <a:rPr lang="en-US" b="1" dirty="0">
                <a:solidFill>
                  <a:srgbClr val="C00000"/>
                </a:solidFill>
              </a:rPr>
              <a:t>BRDF corrected </a:t>
            </a:r>
            <a:r>
              <a:rPr lang="en-US" dirty="0"/>
              <a:t>using the VJB method (</a:t>
            </a:r>
            <a:r>
              <a:rPr lang="en-US" dirty="0" err="1"/>
              <a:t>Vermote</a:t>
            </a:r>
            <a:r>
              <a:rPr lang="en-US" dirty="0"/>
              <a:t> et al. 2009 TGRS)</a:t>
            </a:r>
          </a:p>
          <a:p>
            <a:endParaRPr lang="en-US" dirty="0"/>
          </a:p>
          <a:p>
            <a:r>
              <a:rPr lang="en-US" dirty="0"/>
              <a:t>Filters (masks):</a:t>
            </a:r>
          </a:p>
          <a:p>
            <a:pPr lvl="1"/>
            <a:r>
              <a:rPr lang="en-US" dirty="0"/>
              <a:t>MODIS (clouds, shadows, high aerosols)</a:t>
            </a:r>
          </a:p>
          <a:p>
            <a:pPr lvl="1"/>
            <a:r>
              <a:rPr lang="en-US" dirty="0"/>
              <a:t>Sentinel-3 (built-in no data)</a:t>
            </a:r>
          </a:p>
          <a:p>
            <a:endParaRPr lang="en-US" dirty="0"/>
          </a:p>
          <a:p>
            <a:r>
              <a:rPr lang="en-US" dirty="0"/>
              <a:t>Over USA, dates: 2018 August 1-4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Meeting, October 15-19, 2018, Silver Spring, 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200" dirty="0"/>
              <a:t>MOD-S3: Red, NIR, NDVI comparison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00200"/>
            <a:ext cx="3048000" cy="2286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3886200"/>
            <a:ext cx="30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628" y="1600200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628" y="3886200"/>
            <a:ext cx="3048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100" y="3886200"/>
            <a:ext cx="3048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472" y="1600200"/>
            <a:ext cx="30480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72" y="10287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Red</a:t>
            </a:r>
            <a:r>
              <a:rPr lang="en-US" sz="1400" dirty="0"/>
              <a:t>:</a:t>
            </a:r>
            <a:br>
              <a:rPr lang="en-US" sz="1400" dirty="0"/>
            </a:br>
            <a:r>
              <a:rPr lang="en-US" sz="1400" dirty="0"/>
              <a:t>band1 (MOD), Oa08 (S3)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10287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NIR</a:t>
            </a:r>
            <a:r>
              <a:rPr lang="en-US" sz="1400" dirty="0"/>
              <a:t>:</a:t>
            </a:r>
            <a:br>
              <a:rPr lang="en-US" sz="1400" dirty="0"/>
            </a:br>
            <a:r>
              <a:rPr lang="en-US" sz="1400" dirty="0"/>
              <a:t>band2 (MOD), Oa17 (S3)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00" y="11430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NDVI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Meeting, October 15-19, 2018, Silver Spring, 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657600"/>
            <a:ext cx="36576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088136"/>
            <a:ext cx="36576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2400" dirty="0"/>
              <a:t>S3: effect of BRDF on NIR (Oa17)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914" y="3602736"/>
            <a:ext cx="36576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914" y="1088136"/>
            <a:ext cx="365760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47853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BRDF corrected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47853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Without BRDF correction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Meeting, October 15-19, 2018, Silver Spring, 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/>
          <a:lstStyle/>
          <a:p>
            <a:r>
              <a:rPr lang="en-US" sz="2800" dirty="0"/>
              <a:t>S3 NIR (Oa17) composite (2018 Aug 1-4)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774016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020" y="3567946"/>
            <a:ext cx="613238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" y="365760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 BRDF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5410200"/>
            <a:ext cx="16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BRDF corrected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2667000"/>
            <a:ext cx="303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Aggregated to CMG 0.05 </a:t>
            </a:r>
            <a:r>
              <a:rPr lang="en-US" dirty="0" err="1"/>
              <a:t>deg</a:t>
            </a:r>
            <a:endParaRPr lang="en-US" dirty="0"/>
          </a:p>
          <a:p>
            <a:r>
              <a:rPr lang="en-US" dirty="0"/>
              <a:t>SR stretched from 0.15 to 0.65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Meeting, October 15-19, 2018, Silver Spring, 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sz="2200" dirty="0" smtClean="0"/>
              <a:t>Surface reflectance code (LaSRC) is mature and pathway toward validation and automated QA is clearly identified.</a:t>
            </a:r>
          </a:p>
          <a:p>
            <a:r>
              <a:rPr lang="en-US" sz="2200" dirty="0"/>
              <a:t>Algorithm is generic and tied to documented validated radiative transfer code so the accuracy is traceable enabling error budget. </a:t>
            </a:r>
          </a:p>
          <a:p>
            <a:r>
              <a:rPr lang="en-US" sz="2200" dirty="0"/>
              <a:t>The use of BRDF correction enables easy cross-comparison of different sensors (MODIS,VIIRS,AVHRR, LDCM, Landsat, Sentinel 2 ,Sentinel 3…</a:t>
            </a:r>
            <a:r>
              <a:rPr lang="en-US" sz="2200" dirty="0" smtClean="0"/>
              <a:t>) and ensure that there is consistency between datasets.</a:t>
            </a:r>
            <a:endParaRPr lang="en-US" sz="22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9144000" cy="476250"/>
          </a:xfrm>
        </p:spPr>
        <p:txBody>
          <a:bodyPr/>
          <a:lstStyle/>
          <a:p>
            <a:r>
              <a:rPr lang="en-US" smtClean="0"/>
              <a:t>MODIS/VIIRS Science Team Meeting, October 15-19, 2018, Silver Spring,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8"/>
          <p:cNvSpPr>
            <a:spLocks noChangeArrowheads="1"/>
          </p:cNvSpPr>
          <p:nvPr/>
        </p:nvSpPr>
        <p:spPr bwMode="auto">
          <a:xfrm>
            <a:off x="7620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>
                <a:solidFill>
                  <a:srgbClr val="1F497D"/>
                </a:solidFill>
              </a:rPr>
              <a:t>A Land Climate Data Record</a:t>
            </a:r>
          </a:p>
          <a:p>
            <a:r>
              <a:rPr lang="en-US" sz="2000" dirty="0"/>
              <a:t>Multi instrument/Multi sensor Science Quality Data Records used to quantify trends and changes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45058" name="Rectangle 102"/>
          <p:cNvSpPr>
            <a:spLocks noChangeArrowheads="1"/>
          </p:cNvSpPr>
          <p:nvPr/>
        </p:nvSpPr>
        <p:spPr bwMode="auto">
          <a:xfrm>
            <a:off x="1447800" y="5791200"/>
            <a:ext cx="632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sz="2000" i="1"/>
              <a:t>Emphasis on data consistency – characterization  rather than degrading/smoothing the data </a:t>
            </a:r>
          </a:p>
        </p:txBody>
      </p:sp>
      <p:sp>
        <p:nvSpPr>
          <p:cNvPr id="45060" name="Text Box 75"/>
          <p:cNvSpPr txBox="1">
            <a:spLocks noChangeArrowheads="1"/>
          </p:cNvSpPr>
          <p:nvPr/>
        </p:nvSpPr>
        <p:spPr bwMode="auto">
          <a:xfrm>
            <a:off x="0" y="2209800"/>
            <a:ext cx="892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FFFF"/>
                </a:solidFill>
                <a:latin typeface="Times New Roman" charset="0"/>
              </a:rPr>
              <a:t>AVHRR</a:t>
            </a:r>
          </a:p>
        </p:txBody>
      </p:sp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990600"/>
            <a:ext cx="9144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5062" name="Line 4"/>
          <p:cNvSpPr>
            <a:spLocks noChangeShapeType="1"/>
          </p:cNvSpPr>
          <p:nvPr/>
        </p:nvSpPr>
        <p:spPr bwMode="auto">
          <a:xfrm>
            <a:off x="4572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Line 5"/>
          <p:cNvSpPr>
            <a:spLocks noChangeShapeType="1"/>
          </p:cNvSpPr>
          <p:nvPr/>
        </p:nvSpPr>
        <p:spPr bwMode="auto">
          <a:xfrm>
            <a:off x="457200" y="19050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>
            <a:off x="6858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Line 7"/>
          <p:cNvSpPr>
            <a:spLocks noChangeShapeType="1"/>
          </p:cNvSpPr>
          <p:nvPr/>
        </p:nvSpPr>
        <p:spPr bwMode="auto">
          <a:xfrm>
            <a:off x="9144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Line 8"/>
          <p:cNvSpPr>
            <a:spLocks noChangeShapeType="1"/>
          </p:cNvSpPr>
          <p:nvPr/>
        </p:nvSpPr>
        <p:spPr bwMode="auto">
          <a:xfrm>
            <a:off x="11430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Line 9"/>
          <p:cNvSpPr>
            <a:spLocks noChangeShapeType="1"/>
          </p:cNvSpPr>
          <p:nvPr/>
        </p:nvSpPr>
        <p:spPr bwMode="auto">
          <a:xfrm>
            <a:off x="13716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Line 10"/>
          <p:cNvSpPr>
            <a:spLocks noChangeShapeType="1"/>
          </p:cNvSpPr>
          <p:nvPr/>
        </p:nvSpPr>
        <p:spPr bwMode="auto">
          <a:xfrm>
            <a:off x="16002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Text Box 11"/>
          <p:cNvSpPr txBox="1">
            <a:spLocks noChangeArrowheads="1"/>
          </p:cNvSpPr>
          <p:nvPr/>
        </p:nvSpPr>
        <p:spPr bwMode="auto">
          <a:xfrm>
            <a:off x="3810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81</a:t>
            </a:r>
          </a:p>
        </p:txBody>
      </p:sp>
      <p:sp>
        <p:nvSpPr>
          <p:cNvPr id="45070" name="Text Box 12"/>
          <p:cNvSpPr txBox="1">
            <a:spLocks noChangeArrowheads="1"/>
          </p:cNvSpPr>
          <p:nvPr/>
        </p:nvSpPr>
        <p:spPr bwMode="auto">
          <a:xfrm>
            <a:off x="6096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82</a:t>
            </a:r>
          </a:p>
        </p:txBody>
      </p:sp>
      <p:sp>
        <p:nvSpPr>
          <p:cNvPr id="45071" name="Text Box 13"/>
          <p:cNvSpPr txBox="1">
            <a:spLocks noChangeArrowheads="1"/>
          </p:cNvSpPr>
          <p:nvPr/>
        </p:nvSpPr>
        <p:spPr bwMode="auto">
          <a:xfrm>
            <a:off x="8382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83</a:t>
            </a:r>
          </a:p>
        </p:txBody>
      </p:sp>
      <p:sp>
        <p:nvSpPr>
          <p:cNvPr id="45072" name="Text Box 14"/>
          <p:cNvSpPr txBox="1">
            <a:spLocks noChangeArrowheads="1"/>
          </p:cNvSpPr>
          <p:nvPr/>
        </p:nvSpPr>
        <p:spPr bwMode="auto">
          <a:xfrm>
            <a:off x="10668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84</a:t>
            </a:r>
          </a:p>
        </p:txBody>
      </p:sp>
      <p:sp>
        <p:nvSpPr>
          <p:cNvPr id="45073" name="Text Box 15"/>
          <p:cNvSpPr txBox="1">
            <a:spLocks noChangeArrowheads="1"/>
          </p:cNvSpPr>
          <p:nvPr/>
        </p:nvSpPr>
        <p:spPr bwMode="auto">
          <a:xfrm>
            <a:off x="12954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85</a:t>
            </a:r>
          </a:p>
        </p:txBody>
      </p:sp>
      <p:sp>
        <p:nvSpPr>
          <p:cNvPr id="45074" name="Line 16"/>
          <p:cNvSpPr>
            <a:spLocks noChangeShapeType="1"/>
          </p:cNvSpPr>
          <p:nvPr/>
        </p:nvSpPr>
        <p:spPr bwMode="auto">
          <a:xfrm>
            <a:off x="18288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Line 17"/>
          <p:cNvSpPr>
            <a:spLocks noChangeShapeType="1"/>
          </p:cNvSpPr>
          <p:nvPr/>
        </p:nvSpPr>
        <p:spPr bwMode="auto">
          <a:xfrm>
            <a:off x="20574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Line 18"/>
          <p:cNvSpPr>
            <a:spLocks noChangeShapeType="1"/>
          </p:cNvSpPr>
          <p:nvPr/>
        </p:nvSpPr>
        <p:spPr bwMode="auto">
          <a:xfrm>
            <a:off x="22860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7" name="Line 19"/>
          <p:cNvSpPr>
            <a:spLocks noChangeShapeType="1"/>
          </p:cNvSpPr>
          <p:nvPr/>
        </p:nvSpPr>
        <p:spPr bwMode="auto">
          <a:xfrm>
            <a:off x="2514600" y="1676400"/>
            <a:ext cx="1588" cy="2808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8" name="Line 20"/>
          <p:cNvSpPr>
            <a:spLocks noChangeShapeType="1"/>
          </p:cNvSpPr>
          <p:nvPr/>
        </p:nvSpPr>
        <p:spPr bwMode="auto">
          <a:xfrm>
            <a:off x="27432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9" name="Text Box 21"/>
          <p:cNvSpPr txBox="1">
            <a:spLocks noChangeArrowheads="1"/>
          </p:cNvSpPr>
          <p:nvPr/>
        </p:nvSpPr>
        <p:spPr bwMode="auto">
          <a:xfrm>
            <a:off x="17526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87</a:t>
            </a:r>
          </a:p>
        </p:txBody>
      </p:sp>
      <p:sp>
        <p:nvSpPr>
          <p:cNvPr id="45080" name="Text Box 22"/>
          <p:cNvSpPr txBox="1">
            <a:spLocks noChangeArrowheads="1"/>
          </p:cNvSpPr>
          <p:nvPr/>
        </p:nvSpPr>
        <p:spPr bwMode="auto">
          <a:xfrm>
            <a:off x="19812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88</a:t>
            </a:r>
          </a:p>
        </p:txBody>
      </p:sp>
      <p:sp>
        <p:nvSpPr>
          <p:cNvPr id="45081" name="Text Box 23"/>
          <p:cNvSpPr txBox="1">
            <a:spLocks noChangeArrowheads="1"/>
          </p:cNvSpPr>
          <p:nvPr/>
        </p:nvSpPr>
        <p:spPr bwMode="auto">
          <a:xfrm>
            <a:off x="22098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89</a:t>
            </a:r>
          </a:p>
        </p:txBody>
      </p:sp>
      <p:sp>
        <p:nvSpPr>
          <p:cNvPr id="45082" name="Text Box 24"/>
          <p:cNvSpPr txBox="1">
            <a:spLocks noChangeArrowheads="1"/>
          </p:cNvSpPr>
          <p:nvPr/>
        </p:nvSpPr>
        <p:spPr bwMode="auto">
          <a:xfrm>
            <a:off x="24384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90</a:t>
            </a:r>
          </a:p>
        </p:txBody>
      </p:sp>
      <p:sp>
        <p:nvSpPr>
          <p:cNvPr id="45083" name="Text Box 25"/>
          <p:cNvSpPr txBox="1">
            <a:spLocks noChangeArrowheads="1"/>
          </p:cNvSpPr>
          <p:nvPr/>
        </p:nvSpPr>
        <p:spPr bwMode="auto">
          <a:xfrm>
            <a:off x="26670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91</a:t>
            </a:r>
          </a:p>
        </p:txBody>
      </p:sp>
      <p:sp>
        <p:nvSpPr>
          <p:cNvPr id="45084" name="Text Box 26"/>
          <p:cNvSpPr txBox="1">
            <a:spLocks noChangeArrowheads="1"/>
          </p:cNvSpPr>
          <p:nvPr/>
        </p:nvSpPr>
        <p:spPr bwMode="auto">
          <a:xfrm>
            <a:off x="15240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86</a:t>
            </a:r>
          </a:p>
        </p:txBody>
      </p:sp>
      <p:sp>
        <p:nvSpPr>
          <p:cNvPr id="45085" name="Line 27"/>
          <p:cNvSpPr>
            <a:spLocks noChangeShapeType="1"/>
          </p:cNvSpPr>
          <p:nvPr/>
        </p:nvSpPr>
        <p:spPr bwMode="auto">
          <a:xfrm>
            <a:off x="29718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6" name="Line 28"/>
          <p:cNvSpPr>
            <a:spLocks noChangeShapeType="1"/>
          </p:cNvSpPr>
          <p:nvPr/>
        </p:nvSpPr>
        <p:spPr bwMode="auto">
          <a:xfrm>
            <a:off x="32004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7" name="Line 29"/>
          <p:cNvSpPr>
            <a:spLocks noChangeShapeType="1"/>
          </p:cNvSpPr>
          <p:nvPr/>
        </p:nvSpPr>
        <p:spPr bwMode="auto">
          <a:xfrm>
            <a:off x="34290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8" name="Line 30"/>
          <p:cNvSpPr>
            <a:spLocks noChangeShapeType="1"/>
          </p:cNvSpPr>
          <p:nvPr/>
        </p:nvSpPr>
        <p:spPr bwMode="auto">
          <a:xfrm>
            <a:off x="36576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9" name="Line 31"/>
          <p:cNvSpPr>
            <a:spLocks noChangeShapeType="1"/>
          </p:cNvSpPr>
          <p:nvPr/>
        </p:nvSpPr>
        <p:spPr bwMode="auto">
          <a:xfrm>
            <a:off x="38862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0" name="Line 32"/>
          <p:cNvSpPr>
            <a:spLocks noChangeShapeType="1"/>
          </p:cNvSpPr>
          <p:nvPr/>
        </p:nvSpPr>
        <p:spPr bwMode="auto">
          <a:xfrm>
            <a:off x="41148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1" name="Text Box 33"/>
          <p:cNvSpPr txBox="1">
            <a:spLocks noChangeArrowheads="1"/>
          </p:cNvSpPr>
          <p:nvPr/>
        </p:nvSpPr>
        <p:spPr bwMode="auto">
          <a:xfrm>
            <a:off x="28956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92</a:t>
            </a:r>
          </a:p>
        </p:txBody>
      </p:sp>
      <p:sp>
        <p:nvSpPr>
          <p:cNvPr id="45092" name="Text Box 34"/>
          <p:cNvSpPr txBox="1">
            <a:spLocks noChangeArrowheads="1"/>
          </p:cNvSpPr>
          <p:nvPr/>
        </p:nvSpPr>
        <p:spPr bwMode="auto">
          <a:xfrm>
            <a:off x="31242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93</a:t>
            </a:r>
          </a:p>
        </p:txBody>
      </p:sp>
      <p:sp>
        <p:nvSpPr>
          <p:cNvPr id="45093" name="Text Box 35"/>
          <p:cNvSpPr txBox="1">
            <a:spLocks noChangeArrowheads="1"/>
          </p:cNvSpPr>
          <p:nvPr/>
        </p:nvSpPr>
        <p:spPr bwMode="auto">
          <a:xfrm>
            <a:off x="33528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94</a:t>
            </a:r>
          </a:p>
        </p:txBody>
      </p:sp>
      <p:sp>
        <p:nvSpPr>
          <p:cNvPr id="45094" name="Text Box 36"/>
          <p:cNvSpPr txBox="1">
            <a:spLocks noChangeArrowheads="1"/>
          </p:cNvSpPr>
          <p:nvPr/>
        </p:nvSpPr>
        <p:spPr bwMode="auto">
          <a:xfrm>
            <a:off x="35814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95</a:t>
            </a:r>
          </a:p>
        </p:txBody>
      </p:sp>
      <p:sp>
        <p:nvSpPr>
          <p:cNvPr id="45095" name="Text Box 37"/>
          <p:cNvSpPr txBox="1">
            <a:spLocks noChangeArrowheads="1"/>
          </p:cNvSpPr>
          <p:nvPr/>
        </p:nvSpPr>
        <p:spPr bwMode="auto">
          <a:xfrm>
            <a:off x="38100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96</a:t>
            </a:r>
          </a:p>
        </p:txBody>
      </p:sp>
      <p:sp>
        <p:nvSpPr>
          <p:cNvPr id="45096" name="Line 38"/>
          <p:cNvSpPr>
            <a:spLocks noChangeShapeType="1"/>
          </p:cNvSpPr>
          <p:nvPr/>
        </p:nvSpPr>
        <p:spPr bwMode="auto">
          <a:xfrm>
            <a:off x="43434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7" name="Line 39"/>
          <p:cNvSpPr>
            <a:spLocks noChangeShapeType="1"/>
          </p:cNvSpPr>
          <p:nvPr/>
        </p:nvSpPr>
        <p:spPr bwMode="auto">
          <a:xfrm>
            <a:off x="45720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8" name="Line 40"/>
          <p:cNvSpPr>
            <a:spLocks noChangeShapeType="1"/>
          </p:cNvSpPr>
          <p:nvPr/>
        </p:nvSpPr>
        <p:spPr bwMode="auto">
          <a:xfrm>
            <a:off x="48006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9" name="Line 41"/>
          <p:cNvSpPr>
            <a:spLocks noChangeShapeType="1"/>
          </p:cNvSpPr>
          <p:nvPr/>
        </p:nvSpPr>
        <p:spPr bwMode="auto">
          <a:xfrm>
            <a:off x="50292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0" name="Line 42"/>
          <p:cNvSpPr>
            <a:spLocks noChangeShapeType="1"/>
          </p:cNvSpPr>
          <p:nvPr/>
        </p:nvSpPr>
        <p:spPr bwMode="auto">
          <a:xfrm>
            <a:off x="52578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1" name="Text Box 43"/>
          <p:cNvSpPr txBox="1">
            <a:spLocks noChangeArrowheads="1"/>
          </p:cNvSpPr>
          <p:nvPr/>
        </p:nvSpPr>
        <p:spPr bwMode="auto">
          <a:xfrm>
            <a:off x="42672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98</a:t>
            </a:r>
          </a:p>
        </p:txBody>
      </p:sp>
      <p:sp>
        <p:nvSpPr>
          <p:cNvPr id="45102" name="Text Box 44"/>
          <p:cNvSpPr txBox="1">
            <a:spLocks noChangeArrowheads="1"/>
          </p:cNvSpPr>
          <p:nvPr/>
        </p:nvSpPr>
        <p:spPr bwMode="auto">
          <a:xfrm>
            <a:off x="44958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99</a:t>
            </a:r>
          </a:p>
        </p:txBody>
      </p:sp>
      <p:sp>
        <p:nvSpPr>
          <p:cNvPr id="45103" name="Text Box 45"/>
          <p:cNvSpPr txBox="1">
            <a:spLocks noChangeArrowheads="1"/>
          </p:cNvSpPr>
          <p:nvPr/>
        </p:nvSpPr>
        <p:spPr bwMode="auto">
          <a:xfrm>
            <a:off x="47244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00</a:t>
            </a:r>
          </a:p>
        </p:txBody>
      </p:sp>
      <p:sp>
        <p:nvSpPr>
          <p:cNvPr id="45104" name="Text Box 46"/>
          <p:cNvSpPr txBox="1">
            <a:spLocks noChangeArrowheads="1"/>
          </p:cNvSpPr>
          <p:nvPr/>
        </p:nvSpPr>
        <p:spPr bwMode="auto">
          <a:xfrm>
            <a:off x="49530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01</a:t>
            </a:r>
          </a:p>
        </p:txBody>
      </p:sp>
      <p:sp>
        <p:nvSpPr>
          <p:cNvPr id="45105" name="Text Box 47"/>
          <p:cNvSpPr txBox="1">
            <a:spLocks noChangeArrowheads="1"/>
          </p:cNvSpPr>
          <p:nvPr/>
        </p:nvSpPr>
        <p:spPr bwMode="auto">
          <a:xfrm>
            <a:off x="51816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02</a:t>
            </a:r>
          </a:p>
        </p:txBody>
      </p:sp>
      <p:sp>
        <p:nvSpPr>
          <p:cNvPr id="45106" name="Text Box 48"/>
          <p:cNvSpPr txBox="1">
            <a:spLocks noChangeArrowheads="1"/>
          </p:cNvSpPr>
          <p:nvPr/>
        </p:nvSpPr>
        <p:spPr bwMode="auto">
          <a:xfrm>
            <a:off x="40386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97</a:t>
            </a:r>
          </a:p>
        </p:txBody>
      </p:sp>
      <p:sp>
        <p:nvSpPr>
          <p:cNvPr id="45107" name="Line 49"/>
          <p:cNvSpPr>
            <a:spLocks noChangeShapeType="1"/>
          </p:cNvSpPr>
          <p:nvPr/>
        </p:nvSpPr>
        <p:spPr bwMode="auto">
          <a:xfrm>
            <a:off x="54864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8" name="Line 50"/>
          <p:cNvSpPr>
            <a:spLocks noChangeShapeType="1"/>
          </p:cNvSpPr>
          <p:nvPr/>
        </p:nvSpPr>
        <p:spPr bwMode="auto">
          <a:xfrm>
            <a:off x="57150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9" name="Line 51"/>
          <p:cNvSpPr>
            <a:spLocks noChangeShapeType="1"/>
          </p:cNvSpPr>
          <p:nvPr/>
        </p:nvSpPr>
        <p:spPr bwMode="auto">
          <a:xfrm>
            <a:off x="59436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0" name="Text Box 52"/>
          <p:cNvSpPr txBox="1">
            <a:spLocks noChangeArrowheads="1"/>
          </p:cNvSpPr>
          <p:nvPr/>
        </p:nvSpPr>
        <p:spPr bwMode="auto">
          <a:xfrm>
            <a:off x="56388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04</a:t>
            </a:r>
          </a:p>
        </p:txBody>
      </p:sp>
      <p:sp>
        <p:nvSpPr>
          <p:cNvPr id="45111" name="Text Box 53"/>
          <p:cNvSpPr txBox="1">
            <a:spLocks noChangeArrowheads="1"/>
          </p:cNvSpPr>
          <p:nvPr/>
        </p:nvSpPr>
        <p:spPr bwMode="auto">
          <a:xfrm>
            <a:off x="58674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05</a:t>
            </a:r>
          </a:p>
        </p:txBody>
      </p:sp>
      <p:sp>
        <p:nvSpPr>
          <p:cNvPr id="45112" name="Rectangle 54"/>
          <p:cNvSpPr>
            <a:spLocks noChangeArrowheads="1"/>
          </p:cNvSpPr>
          <p:nvPr/>
        </p:nvSpPr>
        <p:spPr bwMode="auto">
          <a:xfrm>
            <a:off x="54102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Times New Roman" charset="0"/>
              </a:rPr>
              <a:t>03</a:t>
            </a:r>
          </a:p>
        </p:txBody>
      </p:sp>
      <p:sp>
        <p:nvSpPr>
          <p:cNvPr id="45113" name="Line 55"/>
          <p:cNvSpPr>
            <a:spLocks noChangeShapeType="1"/>
          </p:cNvSpPr>
          <p:nvPr/>
        </p:nvSpPr>
        <p:spPr bwMode="auto">
          <a:xfrm>
            <a:off x="61722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4" name="Line 56"/>
          <p:cNvSpPr>
            <a:spLocks noChangeShapeType="1"/>
          </p:cNvSpPr>
          <p:nvPr/>
        </p:nvSpPr>
        <p:spPr bwMode="auto">
          <a:xfrm>
            <a:off x="64008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5" name="Text Box 57"/>
          <p:cNvSpPr txBox="1">
            <a:spLocks noChangeArrowheads="1"/>
          </p:cNvSpPr>
          <p:nvPr/>
        </p:nvSpPr>
        <p:spPr bwMode="auto">
          <a:xfrm>
            <a:off x="63246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07</a:t>
            </a:r>
          </a:p>
        </p:txBody>
      </p:sp>
      <p:sp>
        <p:nvSpPr>
          <p:cNvPr id="45116" name="Line 58"/>
          <p:cNvSpPr>
            <a:spLocks noChangeShapeType="1"/>
          </p:cNvSpPr>
          <p:nvPr/>
        </p:nvSpPr>
        <p:spPr bwMode="auto">
          <a:xfrm>
            <a:off x="66294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7" name="Line 59"/>
          <p:cNvSpPr>
            <a:spLocks noChangeShapeType="1"/>
          </p:cNvSpPr>
          <p:nvPr/>
        </p:nvSpPr>
        <p:spPr bwMode="auto">
          <a:xfrm>
            <a:off x="68580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8" name="Line 60"/>
          <p:cNvSpPr>
            <a:spLocks noChangeShapeType="1"/>
          </p:cNvSpPr>
          <p:nvPr/>
        </p:nvSpPr>
        <p:spPr bwMode="auto">
          <a:xfrm>
            <a:off x="70866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9" name="Text Box 61"/>
          <p:cNvSpPr txBox="1">
            <a:spLocks noChangeArrowheads="1"/>
          </p:cNvSpPr>
          <p:nvPr/>
        </p:nvSpPr>
        <p:spPr bwMode="auto">
          <a:xfrm>
            <a:off x="67818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09</a:t>
            </a:r>
          </a:p>
        </p:txBody>
      </p:sp>
      <p:sp>
        <p:nvSpPr>
          <p:cNvPr id="45120" name="Text Box 62"/>
          <p:cNvSpPr txBox="1">
            <a:spLocks noChangeArrowheads="1"/>
          </p:cNvSpPr>
          <p:nvPr/>
        </p:nvSpPr>
        <p:spPr bwMode="auto">
          <a:xfrm>
            <a:off x="70104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10</a:t>
            </a:r>
          </a:p>
        </p:txBody>
      </p:sp>
      <p:sp>
        <p:nvSpPr>
          <p:cNvPr id="45121" name="Rectangle 63"/>
          <p:cNvSpPr>
            <a:spLocks noChangeArrowheads="1"/>
          </p:cNvSpPr>
          <p:nvPr/>
        </p:nvSpPr>
        <p:spPr bwMode="auto">
          <a:xfrm>
            <a:off x="65532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Times New Roman" charset="0"/>
              </a:rPr>
              <a:t>08</a:t>
            </a:r>
          </a:p>
        </p:txBody>
      </p:sp>
      <p:sp>
        <p:nvSpPr>
          <p:cNvPr id="45122" name="Text Box 64"/>
          <p:cNvSpPr txBox="1">
            <a:spLocks noChangeArrowheads="1"/>
          </p:cNvSpPr>
          <p:nvPr/>
        </p:nvSpPr>
        <p:spPr bwMode="auto">
          <a:xfrm>
            <a:off x="6096000" y="16764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06</a:t>
            </a:r>
          </a:p>
        </p:txBody>
      </p:sp>
      <p:sp>
        <p:nvSpPr>
          <p:cNvPr id="45123" name="Rectangle 65"/>
          <p:cNvSpPr>
            <a:spLocks noChangeArrowheads="1"/>
          </p:cNvSpPr>
          <p:nvPr/>
        </p:nvSpPr>
        <p:spPr bwMode="auto">
          <a:xfrm>
            <a:off x="533400" y="2590800"/>
            <a:ext cx="30480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24" name="Rectangle 66"/>
          <p:cNvSpPr>
            <a:spLocks noChangeArrowheads="1"/>
          </p:cNvSpPr>
          <p:nvPr/>
        </p:nvSpPr>
        <p:spPr bwMode="auto">
          <a:xfrm>
            <a:off x="3657600" y="2590800"/>
            <a:ext cx="12192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25" name="Rectangle 67"/>
          <p:cNvSpPr>
            <a:spLocks noChangeArrowheads="1"/>
          </p:cNvSpPr>
          <p:nvPr/>
        </p:nvSpPr>
        <p:spPr bwMode="auto">
          <a:xfrm>
            <a:off x="3581400" y="2590800"/>
            <a:ext cx="762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26" name="Line 70"/>
          <p:cNvSpPr>
            <a:spLocks noChangeShapeType="1"/>
          </p:cNvSpPr>
          <p:nvPr/>
        </p:nvSpPr>
        <p:spPr bwMode="auto">
          <a:xfrm>
            <a:off x="7315200" y="17192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27" name="Rectangle 71"/>
          <p:cNvSpPr>
            <a:spLocks noChangeArrowheads="1"/>
          </p:cNvSpPr>
          <p:nvPr/>
        </p:nvSpPr>
        <p:spPr bwMode="auto">
          <a:xfrm>
            <a:off x="7467600" y="4038600"/>
            <a:ext cx="1676400" cy="228600"/>
          </a:xfrm>
          <a:prstGeom prst="rect">
            <a:avLst/>
          </a:prstGeom>
          <a:solidFill>
            <a:srgbClr val="F5A9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latin typeface="Times New Roman" charset="0"/>
              </a:rPr>
              <a:t>NPP</a:t>
            </a:r>
          </a:p>
        </p:txBody>
      </p:sp>
      <p:sp>
        <p:nvSpPr>
          <p:cNvPr id="45128" name="Text Box 73"/>
          <p:cNvSpPr txBox="1">
            <a:spLocks noChangeArrowheads="1"/>
          </p:cNvSpPr>
          <p:nvPr/>
        </p:nvSpPr>
        <p:spPr bwMode="auto">
          <a:xfrm>
            <a:off x="7239000" y="1676400"/>
            <a:ext cx="171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Times New Roman" charset="0"/>
              </a:rPr>
              <a:t>11  12  13  14  15  16  17</a:t>
            </a:r>
          </a:p>
        </p:txBody>
      </p:sp>
      <p:sp>
        <p:nvSpPr>
          <p:cNvPr id="45129" name="Rectangle 74"/>
          <p:cNvSpPr>
            <a:spLocks noChangeArrowheads="1"/>
          </p:cNvSpPr>
          <p:nvPr/>
        </p:nvSpPr>
        <p:spPr bwMode="auto">
          <a:xfrm>
            <a:off x="4724400" y="2590800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30" name="Text Box 77"/>
          <p:cNvSpPr txBox="1">
            <a:spLocks noChangeArrowheads="1"/>
          </p:cNvSpPr>
          <p:nvPr/>
        </p:nvSpPr>
        <p:spPr bwMode="auto">
          <a:xfrm>
            <a:off x="6553200" y="4191000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FFFF"/>
                </a:solidFill>
                <a:latin typeface="Times New Roman" charset="0"/>
              </a:rPr>
              <a:t>VIIRS</a:t>
            </a:r>
          </a:p>
        </p:txBody>
      </p:sp>
      <p:sp>
        <p:nvSpPr>
          <p:cNvPr id="45131" name="Line 79"/>
          <p:cNvSpPr>
            <a:spLocks noChangeShapeType="1"/>
          </p:cNvSpPr>
          <p:nvPr/>
        </p:nvSpPr>
        <p:spPr bwMode="auto">
          <a:xfrm>
            <a:off x="533400" y="2514600"/>
            <a:ext cx="838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32" name="Line 80"/>
          <p:cNvSpPr>
            <a:spLocks noChangeShapeType="1"/>
          </p:cNvSpPr>
          <p:nvPr/>
        </p:nvSpPr>
        <p:spPr bwMode="auto">
          <a:xfrm>
            <a:off x="1371600" y="251460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33" name="Line 81"/>
          <p:cNvSpPr>
            <a:spLocks noChangeShapeType="1"/>
          </p:cNvSpPr>
          <p:nvPr/>
        </p:nvSpPr>
        <p:spPr bwMode="auto">
          <a:xfrm>
            <a:off x="2286000" y="25146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34" name="Line 82"/>
          <p:cNvSpPr>
            <a:spLocks noChangeShapeType="1"/>
          </p:cNvSpPr>
          <p:nvPr/>
        </p:nvSpPr>
        <p:spPr bwMode="auto">
          <a:xfrm>
            <a:off x="3657600" y="2514600"/>
            <a:ext cx="1066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37" name="Text Box 85"/>
          <p:cNvSpPr txBox="1">
            <a:spLocks noChangeArrowheads="1"/>
          </p:cNvSpPr>
          <p:nvPr/>
        </p:nvSpPr>
        <p:spPr bwMode="auto">
          <a:xfrm>
            <a:off x="914400" y="2209800"/>
            <a:ext cx="446088" cy="274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FFFFFF"/>
                </a:solidFill>
                <a:latin typeface="Times New Roman" charset="0"/>
              </a:rPr>
              <a:t>N07</a:t>
            </a:r>
          </a:p>
        </p:txBody>
      </p:sp>
      <p:sp>
        <p:nvSpPr>
          <p:cNvPr id="45138" name="Text Box 86"/>
          <p:cNvSpPr txBox="1">
            <a:spLocks noChangeArrowheads="1"/>
          </p:cNvSpPr>
          <p:nvPr/>
        </p:nvSpPr>
        <p:spPr bwMode="auto">
          <a:xfrm>
            <a:off x="1676400" y="2209800"/>
            <a:ext cx="446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FFFFFF"/>
                </a:solidFill>
                <a:latin typeface="Times New Roman" charset="0"/>
              </a:rPr>
              <a:t>N09</a:t>
            </a:r>
          </a:p>
        </p:txBody>
      </p:sp>
      <p:sp>
        <p:nvSpPr>
          <p:cNvPr id="45139" name="Text Box 87"/>
          <p:cNvSpPr txBox="1">
            <a:spLocks noChangeArrowheads="1"/>
          </p:cNvSpPr>
          <p:nvPr/>
        </p:nvSpPr>
        <p:spPr bwMode="auto">
          <a:xfrm>
            <a:off x="2590800" y="2209800"/>
            <a:ext cx="446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FFFFFF"/>
                </a:solidFill>
                <a:latin typeface="Times New Roman" charset="0"/>
              </a:rPr>
              <a:t>N11</a:t>
            </a:r>
          </a:p>
        </p:txBody>
      </p:sp>
      <p:sp>
        <p:nvSpPr>
          <p:cNvPr id="45140" name="Text Box 88"/>
          <p:cNvSpPr txBox="1">
            <a:spLocks noChangeArrowheads="1"/>
          </p:cNvSpPr>
          <p:nvPr/>
        </p:nvSpPr>
        <p:spPr bwMode="auto">
          <a:xfrm>
            <a:off x="4038600" y="2209800"/>
            <a:ext cx="446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FFFFFF"/>
                </a:solidFill>
                <a:latin typeface="Times New Roman" charset="0"/>
              </a:rPr>
              <a:t>N14</a:t>
            </a:r>
          </a:p>
        </p:txBody>
      </p:sp>
      <p:sp>
        <p:nvSpPr>
          <p:cNvPr id="45143" name="Text Box 91"/>
          <p:cNvSpPr txBox="1">
            <a:spLocks noChangeArrowheads="1"/>
          </p:cNvSpPr>
          <p:nvPr/>
        </p:nvSpPr>
        <p:spPr bwMode="auto">
          <a:xfrm>
            <a:off x="3429000" y="2209800"/>
            <a:ext cx="446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FFFFFF"/>
                </a:solidFill>
                <a:latin typeface="Times New Roman" charset="0"/>
              </a:rPr>
              <a:t>N09</a:t>
            </a:r>
          </a:p>
        </p:txBody>
      </p:sp>
      <p:sp>
        <p:nvSpPr>
          <p:cNvPr id="45144" name="Text Box 76"/>
          <p:cNvSpPr txBox="1">
            <a:spLocks noChangeArrowheads="1"/>
          </p:cNvSpPr>
          <p:nvPr/>
        </p:nvSpPr>
        <p:spPr bwMode="auto">
          <a:xfrm>
            <a:off x="3886200" y="33528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FFFF"/>
                </a:solidFill>
                <a:latin typeface="Times New Roman" charset="0"/>
              </a:rPr>
              <a:t>MODIS</a:t>
            </a:r>
          </a:p>
        </p:txBody>
      </p:sp>
      <p:sp>
        <p:nvSpPr>
          <p:cNvPr id="45147" name="Rectangle 68"/>
          <p:cNvSpPr>
            <a:spLocks noChangeArrowheads="1"/>
          </p:cNvSpPr>
          <p:nvPr/>
        </p:nvSpPr>
        <p:spPr bwMode="auto">
          <a:xfrm>
            <a:off x="4953000" y="3200400"/>
            <a:ext cx="4191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latin typeface="Times New Roman" charset="0"/>
              </a:rPr>
              <a:t>Terra</a:t>
            </a:r>
          </a:p>
        </p:txBody>
      </p:sp>
      <p:sp>
        <p:nvSpPr>
          <p:cNvPr id="45148" name="Rectangle 96"/>
          <p:cNvSpPr>
            <a:spLocks noChangeArrowheads="1"/>
          </p:cNvSpPr>
          <p:nvPr/>
        </p:nvSpPr>
        <p:spPr bwMode="auto">
          <a:xfrm>
            <a:off x="4724400" y="2895600"/>
            <a:ext cx="304800" cy="2286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5149" name="Rectangle 98"/>
          <p:cNvSpPr>
            <a:spLocks noChangeArrowheads="1"/>
          </p:cNvSpPr>
          <p:nvPr/>
        </p:nvSpPr>
        <p:spPr bwMode="auto">
          <a:xfrm>
            <a:off x="5334000" y="2590800"/>
            <a:ext cx="38100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50" name="Line 99"/>
          <p:cNvSpPr>
            <a:spLocks noChangeShapeType="1"/>
          </p:cNvSpPr>
          <p:nvPr/>
        </p:nvSpPr>
        <p:spPr bwMode="auto">
          <a:xfrm>
            <a:off x="5334000" y="2514600"/>
            <a:ext cx="114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51" name="Rectangle 100"/>
          <p:cNvSpPr>
            <a:spLocks noChangeArrowheads="1"/>
          </p:cNvSpPr>
          <p:nvPr/>
        </p:nvSpPr>
        <p:spPr bwMode="auto">
          <a:xfrm>
            <a:off x="5638800" y="2286000"/>
            <a:ext cx="446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charset="0"/>
              </a:rPr>
              <a:t>N16</a:t>
            </a:r>
          </a:p>
        </p:txBody>
      </p:sp>
      <p:sp>
        <p:nvSpPr>
          <p:cNvPr id="45153" name="AutoShape 105"/>
          <p:cNvSpPr>
            <a:spLocks noChangeArrowheads="1"/>
          </p:cNvSpPr>
          <p:nvPr/>
        </p:nvSpPr>
        <p:spPr bwMode="auto">
          <a:xfrm>
            <a:off x="5715000" y="2819400"/>
            <a:ext cx="152400" cy="685800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5154" name="AutoShape 106"/>
          <p:cNvSpPr>
            <a:spLocks noChangeArrowheads="1"/>
          </p:cNvSpPr>
          <p:nvPr/>
        </p:nvSpPr>
        <p:spPr bwMode="auto">
          <a:xfrm>
            <a:off x="7696200" y="3733800"/>
            <a:ext cx="228600" cy="304800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5155" name="Text Box 75"/>
          <p:cNvSpPr txBox="1">
            <a:spLocks noChangeArrowheads="1"/>
          </p:cNvSpPr>
          <p:nvPr/>
        </p:nvSpPr>
        <p:spPr bwMode="auto">
          <a:xfrm>
            <a:off x="2514600" y="2819400"/>
            <a:ext cx="2214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FFFF"/>
                </a:solidFill>
                <a:latin typeface="Times New Roman" charset="0"/>
              </a:rPr>
              <a:t>SPOT  VEGETATION</a:t>
            </a:r>
          </a:p>
        </p:txBody>
      </p:sp>
      <p:sp>
        <p:nvSpPr>
          <p:cNvPr id="45158" name="Text Box 77"/>
          <p:cNvSpPr txBox="1">
            <a:spLocks noChangeArrowheads="1"/>
          </p:cNvSpPr>
          <p:nvPr/>
        </p:nvSpPr>
        <p:spPr bwMode="auto">
          <a:xfrm>
            <a:off x="7848600" y="4343400"/>
            <a:ext cx="760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FFFF"/>
                </a:solidFill>
                <a:latin typeface="Times New Roman" charset="0"/>
              </a:rPr>
              <a:t>JPSS 1</a:t>
            </a:r>
          </a:p>
        </p:txBody>
      </p:sp>
      <p:sp>
        <p:nvSpPr>
          <p:cNvPr id="45159" name="Rectangle 94" descr="Wide upward diagonal"/>
          <p:cNvSpPr>
            <a:spLocks noChangeArrowheads="1"/>
          </p:cNvSpPr>
          <p:nvPr/>
        </p:nvSpPr>
        <p:spPr bwMode="auto">
          <a:xfrm>
            <a:off x="8839200" y="4419600"/>
            <a:ext cx="304800" cy="2286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Times New Roman" charset="0"/>
            </a:endParaRPr>
          </a:p>
        </p:txBody>
      </p:sp>
      <p:sp>
        <p:nvSpPr>
          <p:cNvPr id="45161" name="Rectangle 98"/>
          <p:cNvSpPr>
            <a:spLocks noChangeArrowheads="1"/>
          </p:cNvSpPr>
          <p:nvPr/>
        </p:nvSpPr>
        <p:spPr bwMode="auto">
          <a:xfrm>
            <a:off x="6553200" y="2057400"/>
            <a:ext cx="25908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62" name="Text Box 75"/>
          <p:cNvSpPr txBox="1">
            <a:spLocks noChangeArrowheads="1"/>
          </p:cNvSpPr>
          <p:nvPr/>
        </p:nvSpPr>
        <p:spPr bwMode="auto">
          <a:xfrm>
            <a:off x="5715000" y="1981200"/>
            <a:ext cx="874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FFFF"/>
                </a:solidFill>
                <a:latin typeface="Times New Roman" charset="0"/>
              </a:rPr>
              <a:t>METOP</a:t>
            </a:r>
          </a:p>
        </p:txBody>
      </p:sp>
      <p:sp>
        <p:nvSpPr>
          <p:cNvPr id="45163" name="Rectangle 101"/>
          <p:cNvSpPr>
            <a:spLocks/>
          </p:cNvSpPr>
          <p:nvPr/>
        </p:nvSpPr>
        <p:spPr bwMode="auto">
          <a:xfrm>
            <a:off x="457200" y="4038600"/>
            <a:ext cx="4953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marL="419100" algn="l"/>
            <a:r>
              <a:rPr lang="en-US" sz="1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AVHRR (GAC) 1982-1999 + 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2002-present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marL="419100" algn="l"/>
            <a:r>
              <a:rPr lang="en-US" sz="1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MODIS (MO(Y)D09 CMG) 2000-present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marL="419100" algn="l"/>
            <a:r>
              <a:rPr lang="en-US" sz="1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VIIRS 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2012 </a:t>
            </a:r>
            <a:r>
              <a:rPr lang="en-US" sz="1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– 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present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marL="419100" algn="l"/>
            <a:r>
              <a:rPr lang="en-US" sz="1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SPOT VEGETATION 1999-2000</a:t>
            </a:r>
          </a:p>
          <a:p>
            <a:pPr marL="419100" algn="l"/>
            <a:r>
              <a:rPr lang="en-US" sz="1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Sentinel 3  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2016</a:t>
            </a: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45164" name="Text Box 77"/>
          <p:cNvSpPr txBox="1">
            <a:spLocks noChangeArrowheads="1"/>
          </p:cNvSpPr>
          <p:nvPr/>
        </p:nvSpPr>
        <p:spPr bwMode="auto">
          <a:xfrm>
            <a:off x="6884988" y="4724400"/>
            <a:ext cx="1011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FFFF"/>
                </a:solidFill>
                <a:latin typeface="Times New Roman" charset="0"/>
              </a:rPr>
              <a:t>Sentinel 3</a:t>
            </a:r>
          </a:p>
        </p:txBody>
      </p:sp>
      <p:sp>
        <p:nvSpPr>
          <p:cNvPr id="45166" name="Rectangle 69"/>
          <p:cNvSpPr>
            <a:spLocks noChangeArrowheads="1"/>
          </p:cNvSpPr>
          <p:nvPr/>
        </p:nvSpPr>
        <p:spPr bwMode="auto">
          <a:xfrm>
            <a:off x="5257800" y="3505200"/>
            <a:ext cx="388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latin typeface="Times New Roman" charset="0"/>
              </a:rPr>
              <a:t>Aqua</a:t>
            </a:r>
          </a:p>
        </p:txBody>
      </p:sp>
      <p:sp>
        <p:nvSpPr>
          <p:cNvPr id="1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October 15-19, 2018, Silver Spring, MD</a:t>
            </a:r>
            <a:endParaRPr lang="en-US" dirty="0"/>
          </a:p>
        </p:txBody>
      </p:sp>
      <p:sp>
        <p:nvSpPr>
          <p:cNvPr id="114" name="Rectangle 94" descr="Wide upward diagonal"/>
          <p:cNvSpPr>
            <a:spLocks noChangeArrowheads="1"/>
          </p:cNvSpPr>
          <p:nvPr/>
        </p:nvSpPr>
        <p:spPr bwMode="auto">
          <a:xfrm>
            <a:off x="8839199" y="4787503"/>
            <a:ext cx="323215" cy="211931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Times New Roman" charset="0"/>
            </a:endParaRPr>
          </a:p>
        </p:txBody>
      </p:sp>
      <p:sp>
        <p:nvSpPr>
          <p:cNvPr id="115" name="Line 99"/>
          <p:cNvSpPr>
            <a:spLocks noChangeShapeType="1"/>
          </p:cNvSpPr>
          <p:nvPr/>
        </p:nvSpPr>
        <p:spPr bwMode="auto">
          <a:xfrm>
            <a:off x="6248400" y="2438400"/>
            <a:ext cx="1600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00"/>
          <p:cNvSpPr>
            <a:spLocks noChangeArrowheads="1"/>
          </p:cNvSpPr>
          <p:nvPr/>
        </p:nvSpPr>
        <p:spPr bwMode="auto">
          <a:xfrm>
            <a:off x="6553200" y="2209800"/>
            <a:ext cx="449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Times New Roman" charset="0"/>
              </a:rPr>
              <a:t>N18</a:t>
            </a:r>
            <a:endParaRPr lang="en-US" sz="1200" b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17" name="Line 99"/>
          <p:cNvSpPr>
            <a:spLocks noChangeShapeType="1"/>
          </p:cNvSpPr>
          <p:nvPr/>
        </p:nvSpPr>
        <p:spPr bwMode="auto">
          <a:xfrm>
            <a:off x="7086600" y="2514600"/>
            <a:ext cx="1981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Rectangle 100"/>
          <p:cNvSpPr>
            <a:spLocks noChangeArrowheads="1"/>
          </p:cNvSpPr>
          <p:nvPr/>
        </p:nvSpPr>
        <p:spPr bwMode="auto">
          <a:xfrm>
            <a:off x="8077200" y="2286000"/>
            <a:ext cx="449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Times New Roman" charset="0"/>
              </a:rPr>
              <a:t>N19</a:t>
            </a:r>
            <a:endParaRPr lang="en-US" sz="1200" b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1" name="Rectangle 71"/>
          <p:cNvSpPr>
            <a:spLocks noChangeArrowheads="1"/>
          </p:cNvSpPr>
          <p:nvPr/>
        </p:nvSpPr>
        <p:spPr bwMode="auto">
          <a:xfrm>
            <a:off x="8839200" y="4419600"/>
            <a:ext cx="304800" cy="228600"/>
          </a:xfrm>
          <a:prstGeom prst="rect">
            <a:avLst/>
          </a:prstGeom>
          <a:solidFill>
            <a:srgbClr val="F5A9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8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0600"/>
            <a:ext cx="441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4"/>
          <p:cNvSpPr>
            <a:spLocks/>
          </p:cNvSpPr>
          <p:nvPr/>
        </p:nvSpPr>
        <p:spPr bwMode="auto">
          <a:xfrm>
            <a:off x="1524000" y="5715000"/>
            <a:ext cx="1651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El Chichon</a:t>
            </a:r>
          </a:p>
        </p:txBody>
      </p:sp>
      <p:sp>
        <p:nvSpPr>
          <p:cNvPr id="48132" name="Rectangle 5"/>
          <p:cNvSpPr>
            <a:spLocks/>
          </p:cNvSpPr>
          <p:nvPr/>
        </p:nvSpPr>
        <p:spPr bwMode="auto">
          <a:xfrm>
            <a:off x="3505200" y="5638800"/>
            <a:ext cx="1473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Pinatubo</a:t>
            </a:r>
          </a:p>
        </p:txBody>
      </p:sp>
      <p:pic>
        <p:nvPicPr>
          <p:cNvPr id="48133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2" t="17232" r="10361" b="2766"/>
          <a:stretch>
            <a:fillRect/>
          </a:stretch>
        </p:blipFill>
        <p:spPr bwMode="auto">
          <a:xfrm>
            <a:off x="228600" y="1752600"/>
            <a:ext cx="3181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4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t="17648" r="11110" b="967"/>
          <a:stretch>
            <a:fillRect/>
          </a:stretch>
        </p:blipFill>
        <p:spPr bwMode="auto">
          <a:xfrm>
            <a:off x="304800" y="3429000"/>
            <a:ext cx="31242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5" name="Rectangle 8"/>
          <p:cNvSpPr>
            <a:spLocks/>
          </p:cNvSpPr>
          <p:nvPr/>
        </p:nvSpPr>
        <p:spPr bwMode="auto">
          <a:xfrm>
            <a:off x="990600" y="1295400"/>
            <a:ext cx="1720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Degradation in channel 1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(from Ocean observations)</a:t>
            </a:r>
          </a:p>
        </p:txBody>
      </p:sp>
      <p:sp>
        <p:nvSpPr>
          <p:cNvPr id="48136" name="Rectangle 9"/>
          <p:cNvSpPr>
            <a:spLocks/>
          </p:cNvSpPr>
          <p:nvPr/>
        </p:nvSpPr>
        <p:spPr bwMode="auto">
          <a:xfrm>
            <a:off x="1143000" y="2971800"/>
            <a:ext cx="17637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Channel1/Channel2 ratio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(from Clouds observations)</a:t>
            </a:r>
          </a:p>
        </p:txBody>
      </p:sp>
      <p:pic>
        <p:nvPicPr>
          <p:cNvPr id="4813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1295400"/>
            <a:ext cx="3368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0" name="Rectangle 13"/>
          <p:cNvSpPr>
            <a:spLocks/>
          </p:cNvSpPr>
          <p:nvPr/>
        </p:nvSpPr>
        <p:spPr bwMode="auto">
          <a:xfrm>
            <a:off x="6477000" y="838200"/>
            <a:ext cx="18907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BRDF CORRECTION</a:t>
            </a:r>
          </a:p>
        </p:txBody>
      </p:sp>
      <p:sp>
        <p:nvSpPr>
          <p:cNvPr id="48141" name="Rectangle 14"/>
          <p:cNvSpPr>
            <a:spLocks/>
          </p:cNvSpPr>
          <p:nvPr/>
        </p:nvSpPr>
        <p:spPr bwMode="auto">
          <a:xfrm>
            <a:off x="1143000" y="83820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CALIBRATION</a:t>
            </a:r>
          </a:p>
        </p:txBody>
      </p:sp>
      <p:sp>
        <p:nvSpPr>
          <p:cNvPr id="48142" name="Rectangle 15"/>
          <p:cNvSpPr>
            <a:spLocks/>
          </p:cNvSpPr>
          <p:nvPr/>
        </p:nvSpPr>
        <p:spPr bwMode="auto">
          <a:xfrm>
            <a:off x="3276600" y="685800"/>
            <a:ext cx="28194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ATMOSPHERIC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CORRECTION</a:t>
            </a:r>
            <a:endParaRPr lang="en-US" sz="1800" dirty="0">
              <a:solidFill>
                <a:schemeClr val="tx1"/>
              </a:solidFill>
              <a:latin typeface="Calibri Bold" charset="0"/>
              <a:ea typeface="ＭＳ Ｐゴシック" charset="0"/>
              <a:cs typeface="ＭＳ Ｐゴシック" charset="0"/>
              <a:sym typeface="Calibri Bold" charset="0"/>
            </a:endParaRPr>
          </a:p>
        </p:txBody>
      </p:sp>
      <p:sp>
        <p:nvSpPr>
          <p:cNvPr id="48144" name="Rectangle 16"/>
          <p:cNvSpPr>
            <a:spLocks/>
          </p:cNvSpPr>
          <p:nvPr/>
        </p:nvSpPr>
        <p:spPr bwMode="auto">
          <a:xfrm>
            <a:off x="762000" y="0"/>
            <a:ext cx="8928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  <a:sym typeface="Calibri Bold" charset="0"/>
              </a:rPr>
              <a:t>Land Climate Data Record (Approach)</a:t>
            </a:r>
            <a:endParaRPr lang="en-US" sz="2800" dirty="0">
              <a:solidFill>
                <a:schemeClr val="tx1"/>
              </a:solidFill>
              <a:latin typeface="+mj-lt"/>
              <a:ea typeface="ＭＳ Ｐゴシック" charset="0"/>
              <a:cs typeface="ＭＳ Ｐゴシック" charset="0"/>
              <a:sym typeface="Arial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 Italic" charset="0"/>
                <a:ea typeface="ＭＳ Ｐゴシック" charset="0"/>
                <a:cs typeface="ＭＳ Ｐゴシック" charset="0"/>
                <a:sym typeface="Calibri Italic" charset="0"/>
              </a:rPr>
              <a:t>Needs to address </a:t>
            </a:r>
            <a:r>
              <a:rPr lang="en-US" sz="2000" dirty="0" err="1">
                <a:solidFill>
                  <a:schemeClr val="tx1"/>
                </a:solidFill>
                <a:latin typeface="Calibri Italic" charset="0"/>
                <a:ea typeface="ＭＳ Ｐゴシック" charset="0"/>
                <a:cs typeface="ＭＳ Ｐゴシック" charset="0"/>
                <a:sym typeface="Calibri Italic" charset="0"/>
              </a:rPr>
              <a:t>geolocation,calibration</a:t>
            </a:r>
            <a:r>
              <a:rPr lang="en-US" sz="2000" dirty="0">
                <a:solidFill>
                  <a:schemeClr val="tx1"/>
                </a:solidFill>
                <a:latin typeface="Calibri Italic" charset="0"/>
                <a:ea typeface="ＭＳ Ｐゴシック" charset="0"/>
                <a:cs typeface="ＭＳ Ｐゴシック" charset="0"/>
                <a:sym typeface="Calibri Italic" charset="0"/>
              </a:rPr>
              <a:t>, atmospheric/BRDF correction issues</a:t>
            </a:r>
          </a:p>
        </p:txBody>
      </p:sp>
      <p:pic>
        <p:nvPicPr>
          <p:cNvPr id="2" name="Picture 1" descr="Screen Shot 2018-05-23 at 2.09.3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90601"/>
            <a:ext cx="1825727" cy="1828800"/>
          </a:xfrm>
          <a:prstGeom prst="rect">
            <a:avLst/>
          </a:prstGeom>
        </p:spPr>
      </p:pic>
      <p:pic>
        <p:nvPicPr>
          <p:cNvPr id="3" name="Picture 2" descr="Screen Shot 2018-05-23 at 2.09.4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194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8560" y="2438400"/>
            <a:ext cx="3840480" cy="1653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17525"/>
          </a:xfrm>
        </p:spPr>
        <p:txBody>
          <a:bodyPr/>
          <a:lstStyle/>
          <a:p>
            <a:r>
              <a:rPr lang="en-US" sz="2800" dirty="0" smtClean="0"/>
              <a:t>Atmospheric correction (AC)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350" y="1219200"/>
            <a:ext cx="4309450" cy="5257800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 smtClean="0"/>
              <a:t>Estimate </a:t>
            </a:r>
            <a:r>
              <a:rPr lang="en-GB" sz="1800" dirty="0"/>
              <a:t>of the </a:t>
            </a:r>
            <a:r>
              <a:rPr lang="en-GB" sz="1800" b="1" dirty="0">
                <a:solidFill>
                  <a:srgbClr val="C00000"/>
                </a:solidFill>
              </a:rPr>
              <a:t>surface spectral reflectance</a:t>
            </a:r>
            <a:r>
              <a:rPr lang="en-GB" sz="1800" dirty="0"/>
              <a:t>, as would have been measured at ground level if there were </a:t>
            </a:r>
            <a:r>
              <a:rPr lang="en-GB" sz="1800" b="1" dirty="0">
                <a:solidFill>
                  <a:srgbClr val="C00000"/>
                </a:solidFill>
              </a:rPr>
              <a:t>no atmospheric scattering or absorption</a:t>
            </a:r>
          </a:p>
          <a:p>
            <a:endParaRPr lang="en-US" sz="1800" dirty="0" smtClean="0"/>
          </a:p>
          <a:p>
            <a:r>
              <a:rPr lang="en-US" sz="1800" dirty="0" smtClean="0"/>
              <a:t>Generic approach for AC for multiple sensors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AC </a:t>
            </a:r>
            <a:r>
              <a:rPr lang="en-US" sz="1800" dirty="0"/>
              <a:t>products for EO sensors:</a:t>
            </a:r>
          </a:p>
          <a:p>
            <a:pPr lvl="1"/>
            <a:r>
              <a:rPr lang="en-US" sz="1600" dirty="0" smtClean="0"/>
              <a:t>MODIS (Terra, Aqua) </a:t>
            </a:r>
          </a:p>
          <a:p>
            <a:pPr lvl="2"/>
            <a:r>
              <a:rPr lang="en-US" sz="1400" dirty="0" smtClean="0"/>
              <a:t>Products: MOD09, MYD09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VIIRS (S-NPP)</a:t>
            </a:r>
          </a:p>
          <a:p>
            <a:pPr lvl="2"/>
            <a:r>
              <a:rPr lang="en-US" sz="1400" dirty="0" smtClean="0"/>
              <a:t>Products: VNP09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OLI (Landsat-8) and MSI (Sentinel-2)</a:t>
            </a:r>
          </a:p>
          <a:p>
            <a:pPr lvl="2"/>
            <a:r>
              <a:rPr lang="en-US" sz="1400" dirty="0" err="1" smtClean="0"/>
              <a:t>LaSRC</a:t>
            </a:r>
            <a:r>
              <a:rPr lang="en-US" sz="1400" dirty="0" smtClean="0"/>
              <a:t> algorithm/product</a:t>
            </a:r>
          </a:p>
          <a:p>
            <a:pPr lvl="2"/>
            <a:r>
              <a:rPr lang="en-US" sz="1400" dirty="0"/>
              <a:t>Harmonization Landsat </a:t>
            </a:r>
            <a:r>
              <a:rPr lang="en-US" sz="1400" dirty="0" smtClean="0"/>
              <a:t>/ </a:t>
            </a:r>
            <a:r>
              <a:rPr lang="en-US" sz="1400" dirty="0"/>
              <a:t>Sentinel 2 </a:t>
            </a:r>
            <a:r>
              <a:rPr lang="en-US" sz="1400" dirty="0" smtClean="0"/>
              <a:t>(HLS) project</a:t>
            </a:r>
          </a:p>
          <a:p>
            <a:pPr lvl="2"/>
            <a:r>
              <a:rPr lang="en-US" sz="1400" dirty="0" smtClean="0"/>
              <a:t>USGS’ on demand SR product for OLI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8560" y="4510302"/>
            <a:ext cx="3840480" cy="196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8560" y="838200"/>
            <a:ext cx="3840480" cy="16320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88560" y="4038600"/>
            <a:ext cx="3840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Times New Roman"/>
                <a:cs typeface="Times New Roman"/>
              </a:rPr>
              <a:t>A true color composite of MODIS/Aqua </a:t>
            </a:r>
            <a:r>
              <a:rPr lang="en-US" sz="1050" dirty="0" smtClean="0">
                <a:latin typeface="Times New Roman"/>
                <a:cs typeface="Times New Roman"/>
              </a:rPr>
              <a:t>(</a:t>
            </a:r>
            <a:r>
              <a:rPr lang="en-US" sz="1050" i="1" dirty="0" smtClean="0">
                <a:latin typeface="Times New Roman"/>
                <a:cs typeface="Times New Roman"/>
              </a:rPr>
              <a:t>top</a:t>
            </a:r>
            <a:r>
              <a:rPr lang="en-US" sz="1050" dirty="0" smtClean="0">
                <a:latin typeface="Times New Roman"/>
                <a:cs typeface="Times New Roman"/>
              </a:rPr>
              <a:t>) </a:t>
            </a:r>
            <a:r>
              <a:rPr lang="en-US" sz="1050" dirty="0">
                <a:latin typeface="Times New Roman"/>
                <a:cs typeface="Times New Roman"/>
              </a:rPr>
              <a:t>and VIIRS/S-NPP </a:t>
            </a:r>
            <a:r>
              <a:rPr lang="en-US" sz="1050" dirty="0" smtClean="0">
                <a:latin typeface="Times New Roman"/>
                <a:cs typeface="Times New Roman"/>
              </a:rPr>
              <a:t>(</a:t>
            </a:r>
            <a:r>
              <a:rPr lang="en-US" sz="1050" i="1" dirty="0" smtClean="0">
                <a:latin typeface="Times New Roman"/>
                <a:cs typeface="Times New Roman"/>
              </a:rPr>
              <a:t>bottom</a:t>
            </a:r>
            <a:r>
              <a:rPr lang="en-US" sz="1050" dirty="0" smtClean="0">
                <a:latin typeface="Times New Roman"/>
                <a:cs typeface="Times New Roman"/>
              </a:rPr>
              <a:t>) </a:t>
            </a:r>
            <a:r>
              <a:rPr lang="en-US" sz="1050" dirty="0">
                <a:latin typeface="Times New Roman"/>
                <a:cs typeface="Times New Roman"/>
              </a:rPr>
              <a:t>images acquired on July, 1, 2017</a:t>
            </a:r>
            <a:endParaRPr lang="en-US" sz="1050" dirty="0"/>
          </a:p>
        </p:txBody>
      </p:sp>
      <p:sp>
        <p:nvSpPr>
          <p:cNvPr id="6" name="Rectangle 5"/>
          <p:cNvSpPr/>
          <p:nvPr/>
        </p:nvSpPr>
        <p:spPr>
          <a:xfrm>
            <a:off x="25400" y="6627168"/>
            <a:ext cx="16017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Vermote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2016, 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RSE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Meeting, October 15-19, 2018, Silver Spring, 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>
          <a:xfrm>
            <a:off x="3429000" y="4114800"/>
            <a:ext cx="211666" cy="3678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2363" y="918779"/>
            <a:ext cx="1989666" cy="54877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Reading </a:t>
            </a:r>
            <a:r>
              <a:rPr lang="en-US" sz="1400" b="1" dirty="0" smtClean="0">
                <a:solidFill>
                  <a:schemeClr val="tx1"/>
                </a:solidFill>
              </a:rPr>
              <a:t>Inputs, LUT</a:t>
            </a:r>
            <a:r>
              <a:rPr lang="en-US" sz="1400" dirty="0" smtClean="0">
                <a:solidFill>
                  <a:schemeClr val="tx1"/>
                </a:solidFill>
              </a:rPr>
              <a:t> and </a:t>
            </a:r>
            <a:r>
              <a:rPr lang="en-US" sz="1400" b="1" dirty="0" smtClean="0">
                <a:solidFill>
                  <a:schemeClr val="tx1"/>
                </a:solidFill>
              </a:rPr>
              <a:t>Ancillary data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306" y="2277090"/>
            <a:ext cx="1253869" cy="1015663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Aerosol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Opt. Thick. 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a</a:t>
            </a:r>
            <a:r>
              <a:rPr lang="en-US" sz="1200" dirty="0" smtClean="0">
                <a:solidFill>
                  <a:srgbClr val="FF0000"/>
                </a:solidFill>
              </a:rPr>
              <a:t>nd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Aerosol model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for each pixel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572000"/>
            <a:ext cx="1556854" cy="1015663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Surface reflectance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for each pixel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a</a:t>
            </a:r>
            <a:r>
              <a:rPr lang="en-US" sz="1200" dirty="0" smtClean="0">
                <a:solidFill>
                  <a:srgbClr val="FF0000"/>
                </a:solidFill>
              </a:rPr>
              <a:t>nd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each band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3437468" y="1509891"/>
            <a:ext cx="211666" cy="3511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632961" y="1905000"/>
            <a:ext cx="7427970" cy="2187223"/>
            <a:chOff x="1624494" y="1820333"/>
            <a:chExt cx="7427970" cy="2187223"/>
          </a:xfrm>
        </p:grpSpPr>
        <p:sp>
          <p:nvSpPr>
            <p:cNvPr id="20" name="Rectangle 19"/>
            <p:cNvSpPr/>
            <p:nvPr/>
          </p:nvSpPr>
          <p:spPr>
            <a:xfrm>
              <a:off x="1624494" y="1820333"/>
              <a:ext cx="7427970" cy="2187223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80000">
                  <a:srgbClr val="FFD579"/>
                </a:gs>
                <a:gs pos="100000">
                  <a:schemeClr val="bg1"/>
                </a:gs>
              </a:gsLst>
            </a:gra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1" y="1885247"/>
              <a:ext cx="6640688" cy="84615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Using the relationship between </a:t>
              </a:r>
              <a:r>
                <a:rPr lang="en-US" sz="1400" dirty="0">
                  <a:solidFill>
                    <a:srgbClr val="000000"/>
                  </a:solidFill>
                </a:rPr>
                <a:t>the blue </a:t>
              </a:r>
              <a:r>
                <a:rPr lang="en-US" sz="1400" dirty="0" smtClean="0">
                  <a:solidFill>
                    <a:srgbClr val="000000"/>
                  </a:solidFill>
                </a:rPr>
                <a:t>surface reflectance (</a:t>
              </a:r>
              <a:r>
                <a:rPr lang="en-US" sz="1400" dirty="0">
                  <a:solidFill>
                    <a:srgbClr val="000000"/>
                  </a:solidFill>
                </a:rPr>
                <a:t>490 nm) and the </a:t>
              </a:r>
              <a:r>
                <a:rPr lang="en-US" sz="1400" dirty="0" smtClean="0">
                  <a:solidFill>
                    <a:srgbClr val="000000"/>
                  </a:solidFill>
                </a:rPr>
                <a:t>red surface reflectance </a:t>
              </a:r>
              <a:r>
                <a:rPr lang="en-US" sz="1400" dirty="0">
                  <a:solidFill>
                    <a:srgbClr val="000000"/>
                  </a:solidFill>
                </a:rPr>
                <a:t>(665 nm</a:t>
              </a:r>
              <a:r>
                <a:rPr lang="en-US" sz="1400" dirty="0" smtClean="0">
                  <a:solidFill>
                    <a:srgbClr val="000000"/>
                  </a:solidFill>
                </a:rPr>
                <a:t>) known from MODIS, we are able to retrieve the </a:t>
              </a:r>
              <a:r>
                <a:rPr lang="en-US" sz="1400" b="1" smtClean="0">
                  <a:solidFill>
                    <a:srgbClr val="000000"/>
                  </a:solidFill>
                </a:rPr>
                <a:t>AOT.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 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 loop the AOT until (</a:t>
              </a:r>
              <a:r>
                <a:rPr lang="en-US" sz="1400" dirty="0" err="1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r</a:t>
              </a:r>
              <a:r>
                <a:rPr lang="en-US" sz="1400" baseline="-25000" dirty="0" err="1" smtClean="0">
                  <a:solidFill>
                    <a:srgbClr val="000000"/>
                  </a:solidFill>
                </a:rPr>
                <a:t>surf</a:t>
              </a:r>
              <a:r>
                <a:rPr lang="en-US" sz="1400" dirty="0" smtClean="0">
                  <a:solidFill>
                    <a:srgbClr val="000000"/>
                  </a:solidFill>
                </a:rPr>
                <a:t> blue </a:t>
              </a:r>
              <a:r>
                <a:rPr lang="en-US" sz="1400" dirty="0">
                  <a:solidFill>
                    <a:srgbClr val="000000"/>
                  </a:solidFill>
                </a:rPr>
                <a:t>/ </a:t>
              </a:r>
              <a:r>
                <a:rPr lang="en-US" sz="1400" dirty="0" err="1">
                  <a:solidFill>
                    <a:srgbClr val="000000"/>
                  </a:solidFill>
                  <a:latin typeface="Symbol" charset="2"/>
                  <a:cs typeface="Symbol" charset="2"/>
                </a:rPr>
                <a:t>r</a:t>
              </a:r>
              <a:r>
                <a:rPr lang="en-US" sz="1400" baseline="-25000" dirty="0" err="1">
                  <a:solidFill>
                    <a:srgbClr val="000000"/>
                  </a:solidFill>
                </a:rPr>
                <a:t>surf</a:t>
              </a:r>
              <a:r>
                <a:rPr lang="en-US" sz="1400" baseline="-25000" dirty="0">
                  <a:solidFill>
                    <a:srgbClr val="000000"/>
                  </a:solidFill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</a:rPr>
                <a:t>red)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MSI</a:t>
              </a:r>
              <a:r>
                <a:rPr lang="en-US" sz="1400" dirty="0" smtClean="0">
                  <a:solidFill>
                    <a:srgbClr val="000000"/>
                  </a:solidFill>
                </a:rPr>
                <a:t> =  </a:t>
              </a:r>
              <a:r>
                <a:rPr lang="en-US" sz="1400" dirty="0">
                  <a:solidFill>
                    <a:srgbClr val="000000"/>
                  </a:solidFill>
                </a:rPr>
                <a:t>(</a:t>
              </a:r>
              <a:r>
                <a:rPr lang="en-US" sz="1400" dirty="0" err="1">
                  <a:solidFill>
                    <a:srgbClr val="000000"/>
                  </a:solidFill>
                  <a:latin typeface="Symbol" charset="2"/>
                  <a:cs typeface="Symbol" charset="2"/>
                </a:rPr>
                <a:t>r</a:t>
              </a:r>
              <a:r>
                <a:rPr lang="en-US" sz="1400" baseline="-25000" dirty="0" err="1">
                  <a:solidFill>
                    <a:srgbClr val="000000"/>
                  </a:solidFill>
                </a:rPr>
                <a:t>surf</a:t>
              </a:r>
              <a:r>
                <a:rPr lang="en-US" sz="1400" dirty="0">
                  <a:solidFill>
                    <a:srgbClr val="000000"/>
                  </a:solidFill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</a:rPr>
                <a:t>blue </a:t>
              </a:r>
              <a:r>
                <a:rPr lang="en-US" sz="1400" dirty="0">
                  <a:solidFill>
                    <a:srgbClr val="000000"/>
                  </a:solidFill>
                </a:rPr>
                <a:t>/ </a:t>
              </a:r>
              <a:r>
                <a:rPr lang="en-US" sz="1400" dirty="0" err="1">
                  <a:solidFill>
                    <a:srgbClr val="000000"/>
                  </a:solidFill>
                  <a:latin typeface="Symbol" charset="2"/>
                  <a:cs typeface="Symbol" charset="2"/>
                </a:rPr>
                <a:t>r</a:t>
              </a:r>
              <a:r>
                <a:rPr lang="en-US" sz="1400" baseline="-25000" dirty="0" err="1">
                  <a:solidFill>
                    <a:srgbClr val="000000"/>
                  </a:solidFill>
                </a:rPr>
                <a:t>surf</a:t>
              </a:r>
              <a:r>
                <a:rPr lang="en-US" sz="1400" baseline="-25000" dirty="0">
                  <a:solidFill>
                    <a:srgbClr val="000000"/>
                  </a:solidFill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</a:rPr>
                <a:t>red)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MODIS</a:t>
              </a:r>
              <a:r>
                <a:rPr lang="en-US" sz="1400" dirty="0" smtClean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40089" y="3067027"/>
              <a:ext cx="4704450" cy="7824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The retrieved AOT is used to compute 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the surface reflectance at 443 </a:t>
              </a:r>
              <a:r>
                <a:rPr lang="en-US" sz="1400" dirty="0">
                  <a:solidFill>
                    <a:srgbClr val="000000"/>
                  </a:solidFill>
                </a:rPr>
                <a:t>and </a:t>
              </a:r>
              <a:r>
                <a:rPr lang="en-US" sz="1400" dirty="0" smtClean="0">
                  <a:solidFill>
                    <a:srgbClr val="000000"/>
                  </a:solidFill>
                </a:rPr>
                <a:t>2190 nm. 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The 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aerosol model </a:t>
              </a:r>
              <a:r>
                <a:rPr lang="en-US" sz="1400" dirty="0" smtClean="0">
                  <a:solidFill>
                    <a:srgbClr val="000000"/>
                  </a:solidFill>
                </a:rPr>
                <a:t>is then derived by minimizing the residual.</a:t>
              </a: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6687252" y="3151693"/>
            <a:ext cx="22225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" name="Equation" r:id="rId3" imgW="2222500" imgH="635000" progId="Equation.3">
                    <p:embed/>
                  </p:oleObj>
                </mc:Choice>
                <mc:Fallback>
                  <p:oleObj name="Equation" r:id="rId3" imgW="2222500" imgH="635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687252" y="3151693"/>
                          <a:ext cx="2222500" cy="63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Down Arrow 18"/>
            <p:cNvSpPr/>
            <p:nvPr/>
          </p:nvSpPr>
          <p:spPr>
            <a:xfrm>
              <a:off x="3980648" y="2847512"/>
              <a:ext cx="210352" cy="122414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81200" y="5791200"/>
            <a:ext cx="6496751" cy="608013"/>
            <a:chOff x="3730903" y="4191000"/>
            <a:chExt cx="5679377" cy="608013"/>
          </a:xfrm>
        </p:grpSpPr>
        <p:sp>
          <p:nvSpPr>
            <p:cNvPr id="24" name="Rectangle 23"/>
            <p:cNvSpPr/>
            <p:nvPr/>
          </p:nvSpPr>
          <p:spPr>
            <a:xfrm>
              <a:off x="3730903" y="4191000"/>
              <a:ext cx="5679377" cy="6080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3809391" y="4266937"/>
            <a:ext cx="1280913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4" name="Equation" r:id="rId5" imgW="1320800" imgH="431800" progId="Equation.3">
                    <p:embed/>
                  </p:oleObj>
                </mc:Choice>
                <mc:Fallback>
                  <p:oleObj name="Equation" r:id="rId5" imgW="1320800" imgH="431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809391" y="4266937"/>
                          <a:ext cx="1280913" cy="434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5555193" y="4210756"/>
            <a:ext cx="3792006" cy="531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5" name="Equation" r:id="rId7" imgW="3327400" imgH="482600" progId="Equation.3">
                    <p:embed/>
                  </p:oleObj>
                </mc:Choice>
                <mc:Fallback>
                  <p:oleObj name="Equation" r:id="rId7" imgW="33274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555193" y="4210756"/>
                          <a:ext cx="3792006" cy="531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5099783" y="4291790"/>
              <a:ext cx="440297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with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940775" y="1130480"/>
            <a:ext cx="3211692" cy="6741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r</a:t>
            </a:r>
            <a:r>
              <a:rPr lang="en-US" sz="1200" baseline="-25000" dirty="0" err="1" smtClean="0">
                <a:solidFill>
                  <a:srgbClr val="000000"/>
                </a:solidFill>
              </a:rPr>
              <a:t>surf</a:t>
            </a:r>
            <a:r>
              <a:rPr lang="en-US" sz="1200" dirty="0" smtClean="0">
                <a:solidFill>
                  <a:srgbClr val="000000"/>
                </a:solidFill>
              </a:rPr>
              <a:t> determined (*) using </a:t>
            </a:r>
            <a:r>
              <a:rPr lang="en-US" sz="12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r</a:t>
            </a:r>
            <a:r>
              <a:rPr lang="en-US" sz="1200" baseline="-25000" dirty="0" err="1" smtClean="0">
                <a:solidFill>
                  <a:srgbClr val="000000"/>
                </a:solidFill>
              </a:rPr>
              <a:t>atm</a:t>
            </a:r>
            <a:r>
              <a:rPr lang="en-US" sz="1200" dirty="0" smtClean="0">
                <a:solidFill>
                  <a:srgbClr val="000000"/>
                </a:solidFill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</a:rPr>
              <a:t>T</a:t>
            </a:r>
            <a:r>
              <a:rPr lang="en-US" sz="1200" baseline="-25000" dirty="0" err="1" smtClean="0">
                <a:solidFill>
                  <a:srgbClr val="000000"/>
                </a:solidFill>
              </a:rPr>
              <a:t>atm</a:t>
            </a:r>
            <a:r>
              <a:rPr lang="en-US" sz="1200" dirty="0" smtClean="0">
                <a:solidFill>
                  <a:srgbClr val="000000"/>
                </a:solidFill>
              </a:rPr>
              <a:t> and </a:t>
            </a:r>
            <a:r>
              <a:rPr lang="en-US" sz="1200" dirty="0" err="1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err="1" smtClean="0">
                <a:solidFill>
                  <a:srgbClr val="000000"/>
                </a:solidFill>
              </a:rPr>
              <a:t>atm</a:t>
            </a:r>
            <a:r>
              <a:rPr lang="en-US" sz="1200" baseline="-25000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from LUT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u="sng" dirty="0" smtClean="0">
                <a:solidFill>
                  <a:srgbClr val="000000"/>
                </a:solidFill>
              </a:rPr>
              <a:t>assuming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AOT, Aerosol </a:t>
            </a:r>
            <a:r>
              <a:rPr lang="en-US" sz="1200" dirty="0" smtClean="0">
                <a:solidFill>
                  <a:srgbClr val="000000"/>
                </a:solidFill>
              </a:rPr>
              <a:t>model and knowing </a:t>
            </a:r>
            <a:r>
              <a:rPr lang="en-US" sz="1200" dirty="0">
                <a:solidFill>
                  <a:srgbClr val="000000"/>
                </a:solidFill>
              </a:rPr>
              <a:t>pressure, altitude, water vapor, ozone</a:t>
            </a:r>
            <a:r>
              <a:rPr lang="en-US" sz="1200" dirty="0" smtClean="0">
                <a:solidFill>
                  <a:srgbClr val="000000"/>
                </a:solidFill>
              </a:rPr>
              <a:t>…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910689" y="1826930"/>
            <a:ext cx="747889" cy="989142"/>
            <a:chOff x="7902222" y="1742262"/>
            <a:chExt cx="747889" cy="851361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8650111" y="1742262"/>
              <a:ext cx="0" cy="840071"/>
            </a:xfrm>
            <a:prstGeom prst="line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902222" y="2593623"/>
              <a:ext cx="747889" cy="0"/>
            </a:xfrm>
            <a:prstGeom prst="line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600200" y="4495800"/>
            <a:ext cx="7427970" cy="1143000"/>
            <a:chOff x="1624494" y="4584700"/>
            <a:chExt cx="7427970" cy="1143000"/>
          </a:xfrm>
        </p:grpSpPr>
        <p:sp>
          <p:nvSpPr>
            <p:cNvPr id="21" name="Rectangle 20"/>
            <p:cNvSpPr/>
            <p:nvPr/>
          </p:nvSpPr>
          <p:spPr>
            <a:xfrm>
              <a:off x="1624494" y="4584700"/>
              <a:ext cx="7427970" cy="1143000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58000">
                  <a:srgbClr val="88E987"/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833524" y="4764586"/>
              <a:ext cx="2844803" cy="80340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rgbClr val="000000"/>
                  </a:solidFill>
                  <a:latin typeface="Symbol" charset="2"/>
                  <a:cs typeface="Symbol" charset="2"/>
                </a:rPr>
                <a:t>r</a:t>
              </a:r>
              <a:r>
                <a:rPr lang="en-US" sz="1200" baseline="-25000" dirty="0" err="1">
                  <a:solidFill>
                    <a:srgbClr val="000000"/>
                  </a:solidFill>
                </a:rPr>
                <a:t>surf</a:t>
              </a:r>
              <a:r>
                <a:rPr lang="en-US" sz="1200" dirty="0">
                  <a:solidFill>
                    <a:srgbClr val="000000"/>
                  </a:solidFill>
                </a:rPr>
                <a:t> determined </a:t>
              </a:r>
              <a:r>
                <a:rPr lang="en-US" sz="1200" dirty="0" smtClean="0">
                  <a:solidFill>
                    <a:srgbClr val="000000"/>
                  </a:solidFill>
                </a:rPr>
                <a:t>(*) using </a:t>
              </a:r>
              <a:r>
                <a:rPr lang="en-US" sz="1200" dirty="0" err="1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r</a:t>
              </a:r>
              <a:r>
                <a:rPr lang="en-US" sz="1200" baseline="-25000" dirty="0" err="1" smtClean="0">
                  <a:solidFill>
                    <a:srgbClr val="000000"/>
                  </a:solidFill>
                </a:rPr>
                <a:t>atm</a:t>
              </a:r>
              <a:r>
                <a:rPr lang="en-US" sz="1200" dirty="0">
                  <a:solidFill>
                    <a:srgbClr val="000000"/>
                  </a:solidFill>
                </a:rPr>
                <a:t>, </a:t>
              </a:r>
              <a:r>
                <a:rPr lang="en-US" sz="1200" dirty="0" err="1">
                  <a:solidFill>
                    <a:srgbClr val="000000"/>
                  </a:solidFill>
                </a:rPr>
                <a:t>T</a:t>
              </a:r>
              <a:r>
                <a:rPr lang="en-US" sz="1200" baseline="-25000" dirty="0" err="1">
                  <a:solidFill>
                    <a:srgbClr val="000000"/>
                  </a:solidFill>
                </a:rPr>
                <a:t>atm</a:t>
              </a:r>
              <a:r>
                <a:rPr lang="en-US" sz="1200" dirty="0">
                  <a:solidFill>
                    <a:srgbClr val="000000"/>
                  </a:solidFill>
                </a:rPr>
                <a:t> and </a:t>
              </a:r>
              <a:r>
                <a:rPr lang="en-US" sz="1200" dirty="0" err="1">
                  <a:solidFill>
                    <a:srgbClr val="000000"/>
                  </a:solidFill>
                </a:rPr>
                <a:t>S</a:t>
              </a:r>
              <a:r>
                <a:rPr lang="en-US" sz="1200" baseline="-25000" dirty="0" err="1">
                  <a:solidFill>
                    <a:srgbClr val="000000"/>
                  </a:solidFill>
                </a:rPr>
                <a:t>atm</a:t>
              </a:r>
              <a:r>
                <a:rPr lang="en-US" sz="1200" baseline="-25000" dirty="0">
                  <a:solidFill>
                    <a:srgbClr val="000000"/>
                  </a:solidFill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</a:rPr>
                <a:t>from 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LUT </a:t>
              </a:r>
              <a:r>
                <a:rPr lang="en-US" sz="1200" u="sng" dirty="0" smtClean="0">
                  <a:solidFill>
                    <a:srgbClr val="000000"/>
                  </a:solidFill>
                </a:rPr>
                <a:t>knowing</a:t>
              </a:r>
              <a:r>
                <a:rPr lang="en-US" sz="1200" dirty="0" smtClean="0">
                  <a:solidFill>
                    <a:srgbClr val="000000"/>
                  </a:solidFill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</a:rPr>
                <a:t>AOT</a:t>
              </a:r>
              <a:r>
                <a:rPr lang="en-US" sz="1200" dirty="0" smtClean="0">
                  <a:solidFill>
                    <a:srgbClr val="000000"/>
                  </a:solidFill>
                </a:rPr>
                <a:t>, Aerosol model, pressure, altitude, water vapor, ozone…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37643" y="4758955"/>
              <a:ext cx="2902844" cy="80340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Computation of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surface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reflectances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for all channels 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085635" y="5224622"/>
              <a:ext cx="747889" cy="0"/>
            </a:xfrm>
            <a:prstGeom prst="line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16" y="209012"/>
            <a:ext cx="9138684" cy="632009"/>
          </a:xfrm>
        </p:spPr>
        <p:txBody>
          <a:bodyPr/>
          <a:lstStyle/>
          <a:p>
            <a:pPr algn="ctr"/>
            <a:r>
              <a:rPr lang="en-US" sz="2400" b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Generic approach for aerosol inversion and atmospheric correction</a:t>
            </a:r>
            <a:endParaRPr lang="en-US" sz="2400" b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Meeting, October 15-19, 2018, Silver Spring, 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889000" y="177800"/>
            <a:ext cx="7353300" cy="508000"/>
          </a:xfrm>
        </p:spPr>
        <p:txBody>
          <a:bodyPr/>
          <a:lstStyle/>
          <a:p>
            <a:r>
              <a:rPr lang="en-US" sz="3200" dirty="0" smtClean="0">
                <a:latin typeface="Helvetica Light" charset="0"/>
                <a:ea typeface="ヒラギノ角ゴ ProN W3" charset="0"/>
                <a:cs typeface="ヒラギノ角ゴ ProN W3" charset="0"/>
              </a:rPr>
              <a:t>Generic approach also used for performance </a:t>
            </a:r>
            <a:r>
              <a:rPr lang="en-US" sz="3200" dirty="0" smtClean="0">
                <a:latin typeface="Helvetica Light" charset="0"/>
                <a:ea typeface="ヒラギノ角ゴ ProN W3" charset="0"/>
                <a:cs typeface="ヒラギノ角ゴ ProN W3" charset="0"/>
              </a:rPr>
              <a:t>evaluation </a:t>
            </a:r>
            <a:r>
              <a:rPr lang="en-US" sz="3200" dirty="0" smtClean="0">
                <a:latin typeface="Helvetica Light" charset="0"/>
                <a:ea typeface="ヒラギノ角ゴ ProN W3" charset="0"/>
                <a:cs typeface="ヒラギノ角ゴ ProN W3" charset="0"/>
              </a:rPr>
              <a:t>(AERONET)</a:t>
            </a:r>
            <a:endParaRPr lang="en-US" sz="3200" dirty="0">
              <a:latin typeface="Helvetica Light" charset="0"/>
              <a:ea typeface="ヒラギノ角ゴ ProN W3" charset="0"/>
              <a:cs typeface="ヒラギノ角ゴ ProN W3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535325"/>
              </p:ext>
            </p:extLst>
          </p:nvPr>
        </p:nvGraphicFramePr>
        <p:xfrm>
          <a:off x="190500" y="1030288"/>
          <a:ext cx="6667500" cy="517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6" name="Document" r:id="rId3" imgW="5943600" imgH="4610100" progId="Word.Document.12">
                  <p:embed/>
                </p:oleObj>
              </mc:Choice>
              <mc:Fallback>
                <p:oleObj name="Document" r:id="rId3" imgW="5943600" imgH="461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" y="1030288"/>
                        <a:ext cx="6667500" cy="5173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October 15-19, 2018, Silver Spring, MD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5400"/>
            <a:ext cx="2834640" cy="1252855"/>
          </a:xfrm>
          <a:prstGeom prst="rect">
            <a:avLst/>
          </a:prstGeom>
        </p:spPr>
      </p:pic>
      <p:pic>
        <p:nvPicPr>
          <p:cNvPr id="8" name="Picture 7" descr="Screen Shot 2014-04-28 at 5.31.0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90800"/>
            <a:ext cx="2654300" cy="2907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19800" y="2895600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ratio </a:t>
            </a:r>
            <a:r>
              <a:rPr lang="en-US" sz="1800" dirty="0" smtClean="0"/>
              <a:t>blue/red derived </a:t>
            </a:r>
            <a:r>
              <a:rPr lang="en-US" sz="1800" dirty="0"/>
              <a:t>using MODIS top of the atmosphere corrected with MISR aerosol optical depth 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5"/>
          <a:stretch/>
        </p:blipFill>
        <p:spPr bwMode="auto">
          <a:xfrm>
            <a:off x="6705601" y="4191000"/>
            <a:ext cx="2438400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2778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Performances can be confirmed by comparison with MODIS 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9144000" cy="476250"/>
          </a:xfrm>
        </p:spPr>
        <p:txBody>
          <a:bodyPr/>
          <a:lstStyle/>
          <a:p>
            <a:r>
              <a:rPr lang="en-US" smtClean="0"/>
              <a:t>MODIS/VIIRS Science Team Meeting, October 15-19, 2018, Silver Spring, MD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604023"/>
            <a:ext cx="7511143" cy="32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5409" name="Picture 19" descr="Macintosh HD:Users:evermote:Documents:Documents:2017-project:VIIRS NOAA:viirs-atbd-figure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3" y="1061222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5136890"/>
            <a:ext cx="75111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Automated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monthly VIIRS cross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comparison (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over BELMANIP sites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with MODIS Aqua from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2012.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stability of both VIIRS and MODIS Aqua is excellent in both red and NIR as shown (+/- 0.5%).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67"/>
          <a:stretch>
            <a:fillRect/>
          </a:stretch>
        </p:blipFill>
        <p:spPr bwMode="auto">
          <a:xfrm>
            <a:off x="5867400" y="2262325"/>
            <a:ext cx="3378517" cy="1541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0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Performances can be confirmed by comparison with MODIS 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9144000" cy="476250"/>
          </a:xfrm>
        </p:spPr>
        <p:txBody>
          <a:bodyPr/>
          <a:lstStyle/>
          <a:p>
            <a:r>
              <a:rPr lang="en-US" smtClean="0"/>
              <a:t>MODIS/VIIRS Science Team Meeting, October 15-19, 2018, Silver Spring, MD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604023"/>
            <a:ext cx="7511143" cy="32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306"/>
            <a:ext cx="4572000" cy="3429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71" y="956267"/>
            <a:ext cx="4572000" cy="3429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5837" y="4267200"/>
            <a:ext cx="86698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New York" charset="0"/>
                <a:ea typeface="Times" charset="0"/>
                <a:cs typeface="Times New Roman" charset="0"/>
              </a:rPr>
              <a:t>Comparison (in terms of APU) of NDVI’s derived from MYD09CMG and VNP09CMG surface reflectance products at global scale (approximately 2×10</a:t>
            </a:r>
            <a:r>
              <a:rPr lang="en-US" sz="1600" baseline="30000" dirty="0">
                <a:latin typeface="New York" charset="0"/>
                <a:ea typeface="Times" charset="0"/>
                <a:cs typeface="Times New Roman" charset="0"/>
              </a:rPr>
              <a:t>9</a:t>
            </a:r>
            <a:r>
              <a:rPr lang="en-US" sz="1600" dirty="0">
                <a:latin typeface="New York" charset="0"/>
                <a:ea typeface="Times" charset="0"/>
                <a:cs typeface="Times New Roman" charset="0"/>
              </a:rPr>
              <a:t>  pixels) for 2012–2016 without </a:t>
            </a:r>
            <a:r>
              <a:rPr lang="en-US" sz="1600" dirty="0" smtClean="0">
                <a:latin typeface="New York" charset="0"/>
                <a:ea typeface="Times" charset="0"/>
                <a:cs typeface="Times New Roman" charset="0"/>
              </a:rPr>
              <a:t>(</a:t>
            </a:r>
            <a:r>
              <a:rPr lang="en-US" sz="1600" i="1" dirty="0" smtClean="0">
                <a:latin typeface="New York" charset="0"/>
                <a:ea typeface="Times" charset="0"/>
                <a:cs typeface="Times New Roman" charset="0"/>
              </a:rPr>
              <a:t>left</a:t>
            </a:r>
            <a:r>
              <a:rPr lang="en-US" sz="1600" dirty="0" smtClean="0">
                <a:latin typeface="New York" charset="0"/>
                <a:ea typeface="Times" charset="0"/>
                <a:cs typeface="Times New Roman" charset="0"/>
              </a:rPr>
              <a:t>) </a:t>
            </a:r>
            <a:r>
              <a:rPr lang="en-US" sz="1600" dirty="0">
                <a:latin typeface="New York" charset="0"/>
                <a:ea typeface="Times" charset="0"/>
                <a:cs typeface="Times New Roman" charset="0"/>
              </a:rPr>
              <a:t>and with </a:t>
            </a:r>
            <a:r>
              <a:rPr lang="en-US" sz="1600" smtClean="0">
                <a:latin typeface="New York" charset="0"/>
                <a:ea typeface="Times" charset="0"/>
                <a:cs typeface="Times New Roman" charset="0"/>
              </a:rPr>
              <a:t>(</a:t>
            </a:r>
            <a:r>
              <a:rPr lang="en-US" sz="1600" i="1" smtClean="0">
                <a:latin typeface="New York" charset="0"/>
                <a:ea typeface="Times" charset="0"/>
                <a:cs typeface="Times New Roman" charset="0"/>
              </a:rPr>
              <a:t>right</a:t>
            </a:r>
            <a:r>
              <a:rPr lang="en-US" sz="1600" smtClean="0">
                <a:latin typeface="New York" charset="0"/>
                <a:ea typeface="Times" charset="0"/>
                <a:cs typeface="Times New Roman" charset="0"/>
              </a:rPr>
              <a:t>) </a:t>
            </a:r>
            <a:r>
              <a:rPr lang="en-US" sz="1600" dirty="0">
                <a:latin typeface="New York" charset="0"/>
                <a:ea typeface="Times" charset="0"/>
                <a:cs typeface="Times New Roman" charset="0"/>
              </a:rPr>
              <a:t>spectral adjustment of red and NIR bands. The light blues bars show the number of points used in each bin of NDVI values from MODIS (used as a reference). The APU values are computed for points in each bin and being shown in red (accuracy), green (precision) and blue (uncertainty).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31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Performances can be confirmed by comparison with MODIS 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9144000" cy="476250"/>
          </a:xfrm>
        </p:spPr>
        <p:txBody>
          <a:bodyPr/>
          <a:lstStyle/>
          <a:p>
            <a:r>
              <a:rPr lang="en-US" smtClean="0"/>
              <a:t>MODIS/VIIRS Science Team Meeting, October 15-19, 2018, Silver Spring, MD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604023"/>
            <a:ext cx="7511143" cy="32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24000"/>
            <a:ext cx="7815943" cy="2819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4191000"/>
            <a:ext cx="7086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New York" charset="0"/>
                <a:ea typeface="Times" charset="0"/>
                <a:cs typeface="Times New Roman" charset="0"/>
              </a:rPr>
              <a:t>NDVI anomalies at 0.05° spatial resolution for the state of Iowa (US) derived from MODIS/Aqua </a:t>
            </a:r>
            <a:r>
              <a:rPr lang="en-US" sz="1600" dirty="0" smtClean="0">
                <a:latin typeface="New York" charset="0"/>
                <a:ea typeface="Times" charset="0"/>
                <a:cs typeface="Times New Roman" charset="0"/>
              </a:rPr>
              <a:t>(</a:t>
            </a:r>
            <a:r>
              <a:rPr lang="en-US" sz="1600" i="1" dirty="0" smtClean="0">
                <a:latin typeface="New York" charset="0"/>
                <a:ea typeface="Times" charset="0"/>
                <a:cs typeface="Times New Roman" charset="0"/>
              </a:rPr>
              <a:t>left</a:t>
            </a:r>
            <a:r>
              <a:rPr lang="en-US" sz="1600" dirty="0" smtClean="0">
                <a:latin typeface="New York" charset="0"/>
                <a:ea typeface="Times" charset="0"/>
                <a:cs typeface="Times New Roman" charset="0"/>
              </a:rPr>
              <a:t>), </a:t>
            </a:r>
            <a:r>
              <a:rPr lang="en-US" sz="1600" dirty="0">
                <a:latin typeface="New York" charset="0"/>
                <a:ea typeface="Times" charset="0"/>
                <a:cs typeface="Times New Roman" charset="0"/>
              </a:rPr>
              <a:t>and adjusted VIIRS </a:t>
            </a:r>
            <a:r>
              <a:rPr lang="en-US" sz="1600" dirty="0" smtClean="0">
                <a:latin typeface="New York" charset="0"/>
                <a:ea typeface="Times" charset="0"/>
                <a:cs typeface="Times New Roman" charset="0"/>
              </a:rPr>
              <a:t>(</a:t>
            </a:r>
            <a:r>
              <a:rPr lang="en-US" sz="1600" i="1" dirty="0" smtClean="0">
                <a:latin typeface="New York" charset="0"/>
                <a:ea typeface="Times" charset="0"/>
                <a:cs typeface="Times New Roman" charset="0"/>
              </a:rPr>
              <a:t>right</a:t>
            </a:r>
            <a:r>
              <a:rPr lang="en-US" sz="1600" dirty="0" smtClean="0">
                <a:latin typeface="New York" charset="0"/>
                <a:ea typeface="Times" charset="0"/>
                <a:cs typeface="Times New Roman" charset="0"/>
              </a:rPr>
              <a:t>) </a:t>
            </a:r>
            <a:r>
              <a:rPr lang="en-US" sz="1600" dirty="0">
                <a:latin typeface="New York" charset="0"/>
                <a:ea typeface="Times" charset="0"/>
                <a:cs typeface="Times New Roman" charset="0"/>
              </a:rPr>
              <a:t>data on August 21, 2012. Anomalies were computed by subtracting NDVI values from the median NDVI values for 2002–2016 derived from MODIS/Aqua.</a:t>
            </a:r>
            <a:endParaRPr lang="en-US" sz="1800" dirty="0">
              <a:latin typeface="New York" charset="0"/>
              <a:ea typeface="Times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987550" algn="l"/>
              </a:tabLst>
            </a:pPr>
            <a:r>
              <a:rPr lang="en-US" sz="1800" dirty="0">
                <a:latin typeface="Times New Roman" charset="0"/>
                <a:ea typeface="Times" charset="0"/>
                <a:cs typeface="Times New Roman" charset="0"/>
              </a:rPr>
              <a:t>	</a:t>
            </a:r>
            <a:endParaRPr lang="en-US" sz="1800" dirty="0">
              <a:effectLst/>
              <a:latin typeface="New York" charset="0"/>
              <a:ea typeface="Times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5137</TotalTime>
  <Words>1076</Words>
  <Application>Microsoft Macintosh PowerPoint</Application>
  <PresentationFormat>On-screen Show (4:3)</PresentationFormat>
  <Paragraphs>196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Calibri</vt:lpstr>
      <vt:lpstr>Calibri Bold</vt:lpstr>
      <vt:lpstr>Calibri Italic</vt:lpstr>
      <vt:lpstr>Gill Sans</vt:lpstr>
      <vt:lpstr>Helvetica Light</vt:lpstr>
      <vt:lpstr>ＭＳ Ｐゴシック</vt:lpstr>
      <vt:lpstr>New York</vt:lpstr>
      <vt:lpstr>Symbol</vt:lpstr>
      <vt:lpstr>Times</vt:lpstr>
      <vt:lpstr>Times New Roman</vt:lpstr>
      <vt:lpstr>ヒラギノ角ゴ ProN W3</vt:lpstr>
      <vt:lpstr>Arial</vt:lpstr>
      <vt:lpstr>Default Design</vt:lpstr>
      <vt:lpstr>Equation</vt:lpstr>
      <vt:lpstr>Document</vt:lpstr>
      <vt:lpstr>VIIRS and Sentinel 3 Surface Reflectance</vt:lpstr>
      <vt:lpstr>PowerPoint Presentation</vt:lpstr>
      <vt:lpstr>PowerPoint Presentation</vt:lpstr>
      <vt:lpstr>Atmospheric correction (AC)</vt:lpstr>
      <vt:lpstr>Generic approach for aerosol inversion and atmospheric correction</vt:lpstr>
      <vt:lpstr>Generic approach also used for performance evaluation (AERONET)</vt:lpstr>
      <vt:lpstr>Performances can be confirmed by comparison with MODIS </vt:lpstr>
      <vt:lpstr>Performances can be confirmed by comparison with MODIS </vt:lpstr>
      <vt:lpstr>Performances can be confirmed by comparison with MODIS </vt:lpstr>
      <vt:lpstr>MODIS vs Sentinel-3 (OLCI/SLSTR): Land</vt:lpstr>
      <vt:lpstr>Data</vt:lpstr>
      <vt:lpstr>MOD-S3: Red, NIR, NDVI comparison</vt:lpstr>
      <vt:lpstr>S3: effect of BRDF on NIR (Oa17)</vt:lpstr>
      <vt:lpstr>S3 NIR (Oa17) composite (2018 Aug 1-4)</vt:lpstr>
      <vt:lpstr>Conclusions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F. Vermote</dc:creator>
  <cp:lastModifiedBy>Microsoft Office User</cp:lastModifiedBy>
  <cp:revision>282</cp:revision>
  <cp:lastPrinted>1601-01-01T00:00:00Z</cp:lastPrinted>
  <dcterms:created xsi:type="dcterms:W3CDTF">1601-01-01T00:00:00Z</dcterms:created>
  <dcterms:modified xsi:type="dcterms:W3CDTF">2018-10-16T13:57:55Z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