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notesSlides/notesSlide3.xml" ContentType="application/vnd.openxmlformats-officedocument.presentationml.notesSlid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6" r:id="rId2"/>
    <p:sldId id="286" r:id="rId3"/>
    <p:sldId id="257" r:id="rId4"/>
    <p:sldId id="258" r:id="rId5"/>
    <p:sldId id="260" r:id="rId6"/>
    <p:sldId id="261" r:id="rId7"/>
    <p:sldId id="263" r:id="rId8"/>
    <p:sldId id="264" r:id="rId9"/>
    <p:sldId id="266" r:id="rId10"/>
    <p:sldId id="267" r:id="rId11"/>
    <p:sldId id="268" r:id="rId12"/>
    <p:sldId id="269" r:id="rId13"/>
    <p:sldId id="275" r:id="rId14"/>
    <p:sldId id="270" r:id="rId15"/>
    <p:sldId id="288" r:id="rId16"/>
    <p:sldId id="271" r:id="rId17"/>
    <p:sldId id="281" r:id="rId18"/>
    <p:sldId id="283" r:id="rId19"/>
    <p:sldId id="272" r:id="rId20"/>
    <p:sldId id="274" r:id="rId21"/>
    <p:sldId id="276" r:id="rId22"/>
    <p:sldId id="277" r:id="rId23"/>
    <p:sldId id="278" r:id="rId24"/>
    <p:sldId id="280" r:id="rId25"/>
    <p:sldId id="259" r:id="rId26"/>
    <p:sldId id="285" r:id="rId27"/>
    <p:sldId id="287" r:id="rId28"/>
    <p:sldId id="284" r:id="rId29"/>
    <p:sldId id="282" r:id="rId30"/>
    <p:sldId id="262" r:id="rId31"/>
    <p:sldId id="265" r:id="rId32"/>
    <p:sldId id="279" r:id="rId3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88632" autoAdjust="0"/>
  </p:normalViewPr>
  <p:slideViewPr>
    <p:cSldViewPr snapToGrid="0">
      <p:cViewPr varScale="1">
        <p:scale>
          <a:sx n="65" d="100"/>
          <a:sy n="65" d="100"/>
        </p:scale>
        <p:origin x="-153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2952F8-1431-426D-AF5A-2ADE50A50812}" type="datetimeFigureOut">
              <a:rPr lang="en-US" smtClean="0"/>
              <a:t>10/17/2018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26A666-C0D9-4765-9290-B6F7A164901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6870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(Left) 2014 PIC average image (Right) </a:t>
            </a:r>
          </a:p>
          <a:p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 (upper left) Most ubiquitous species,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Emiliania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huxleyi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Gephyrocapsa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oceanica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have been cultured extensively and their life-cycle is well worked out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Klaveness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1972, Green et al 1996,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Houdan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et al. in press). The dominant phase is diploid, non-motile and usually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heterococcolith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-bearing (= C-cells), although naked mutants often occur in culture (= N-cells). The alternate phase is haploid, scale-bearing and motile (= S-cells). There is no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holococcolith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stage.</a:t>
            </a:r>
          </a:p>
          <a:p>
            <a:r>
              <a:rPr lang="en-US" sz="1200" b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structure: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placoliths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with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Emiliania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-type structure,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b  (upper right)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Ophiaster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sp.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Appendages formed from strings of highly modified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antapical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osteoliths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). The appendages have some similarity to those of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Michaelsarsia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but are formed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antapically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rather than apically, there are no whorl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and the body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 smaller and simpler.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C (lower left) 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Papposphaera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lepida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or 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P.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obpyrimidalis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: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Family PAPPOSPHAERACEAE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Jordan &amp; Young 1990; Minute (cells typically 4-6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μm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), lightly-calcified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coccolithophores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Mainly recorded from high-latitudes (Arctic and Antarctic), but many additional undescribed low-latitude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spp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occur (Thomsen &amp; Buck 1998;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Østergaard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Thomsen in prep.;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Cros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&amp;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Fortuño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2002; our obs.).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	D  (lower right)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Calcidiscus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leptoporous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coccolith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One of larger species, important in sediments;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Calcidiscacae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Holococcolith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form (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Syracolithus</a:t>
            </a:r>
            <a:r>
              <a:rPr lang="en-US" sz="1200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i="1" kern="1200" dirty="0" err="1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quadriperforatus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7473FC-8BD5-4FCA-82C7-9D43088C9711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471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Remote sensing reflectance spectra for (a) varying PIC concentrations and (b) varying particulate absorption, used here as a proxy for phytoplankton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biomass, with the three color indices defined in the text represented graphically. Note there is a slight wavelength offset (5 nm) between the spectra within each plot to avoid overlap of error bars.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755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Bias, but slope is same.  </a:t>
            </a:r>
            <a:r>
              <a:rPr lang="en-US" smtClean="0"/>
              <a:t>Filter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1219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1.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Coccolithophore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temperature-growth rate relationship. Blue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circles represent data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Paasche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(2002). Red circles are data from Rosas-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Navarro et al. (2016). Green line represents maximum growth rate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determined from </a:t>
            </a:r>
            <a:r>
              <a:rPr lang="en-US" sz="1200" b="0" i="0" u="none" strike="noStrike" kern="1200" baseline="0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Eppley</a:t>
            </a:r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(1972). Black line is best fit to experimental data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(see equation (6)).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467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6. Modeled calcification rate (green line) compared with measured calcification rate (blue dots) at (a) 2.0°S, 110°W in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 2004; (b) 3.0°N, 110°W in Dec 2004; (c) 50.4°S, 10.8°W in Feb 2011; and (d) 50.2°S, 56.3°W in Jan 2011. Error bars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indicate one standard deviation of triplicate calcification rate measurements.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19816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3. Modeled seasonal depth-integrated calcification rate (mg C · m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 · day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1). (a) Northern Hemisphere spring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(Southern Hemisphere autumn); (b) Northern Hemisphere summer (Southern Hemisphere winter); (c) Northern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Hemisphere autumn (Southern Hemisphere spring); (d) Northern Hemisphere winter (Southern Hemisphere summer).</a:t>
            </a:r>
          </a:p>
          <a:p>
            <a:r>
              <a:rPr lang="en-US" sz="1200" b="0" i="0" u="none" strike="noStrike" kern="1200" baseline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Areas in white represent pixels with no data, water column depths &lt;200 m, or waters &lt;2°C.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4071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2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smtClean="0"/>
              <a:t>OSCAR Current velocities</a:t>
            </a:r>
          </a:p>
          <a:p>
            <a:pPr eaLnBrk="1" hangingPunct="1">
              <a:spcBef>
                <a:spcPct val="0"/>
              </a:spcBef>
            </a:pPr>
            <a:r>
              <a:rPr lang="en-US" smtClean="0"/>
              <a:t>The OSCAR product is a direct computation of global surface currents using satellite sea surface height, wind, and temperature. Currents are calculated using a quasi-steady geostrophic model together with an eddy viscosity based wind-driven ageostrophic component and a thermal wind adjustment. The model calculates a surface current averaged over the top 30m of the upper ocean.</a:t>
            </a:r>
          </a:p>
        </p:txBody>
      </p:sp>
      <p:sp>
        <p:nvSpPr>
          <p:cNvPr id="22531" name="Slide Number Placeholder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49267F7-5DF1-4C35-B25A-39DAA6D3E68E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29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Figure 2. Modeled seasonal surface calcification rate (mg C · m3 · day1). (a) Northern Hemisphere spring (Southern Hemisphere autumn); (b) Northern Hemisphere summer (Southern Hemisphere winter); (c) Northern Hemisphere autumn (Southern Hemisphere spring); (d) Northern Hemisphere winter (Southern Hemisphere summer). Areas in white</a:t>
            </a:r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represent pixels with no data, water column depths &lt;200 m, or waters &lt;2°C.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26A666-C0D9-4765-9290-B6F7A1649014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407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9221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6537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48205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160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592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66889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9095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5292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99478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712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9954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8CDD6D-6E37-4754-8F0B-2DB426E5C4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086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pn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Particulate Inorganic Carbon from MODIS and VIIRS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Barney Balch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Bigelow Laboratory for Ocean Sciences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East Boothbay, ME</a:t>
            </a:r>
          </a:p>
          <a:p>
            <a:r>
              <a:rPr lang="en-US" dirty="0" smtClean="0">
                <a:solidFill>
                  <a:schemeClr val="bg1"/>
                </a:solidFill>
              </a:rPr>
              <a:t>bbalch@bigelow.org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" name="Picture 2" descr="R:\Communications\Logo and templates\logos\A Primary logo\Two Color\RGB\JPG\BL_Logo_RG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821" y="5572810"/>
            <a:ext cx="3759397" cy="534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88200" y="5326062"/>
            <a:ext cx="1484312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1137212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99"/>
    </mc:Choice>
    <mc:Fallback>
      <p:transition spd="slow" advTm="719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Atlantic Meridional Transect Cruises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We completed and processed AMT cruises 25</a:t>
            </a:r>
            <a:r>
              <a:rPr lang="en-US" dirty="0"/>
              <a:t> </a:t>
            </a:r>
            <a:r>
              <a:rPr lang="en-US" dirty="0" smtClean="0"/>
              <a:t>and 26; providing PIC, </a:t>
            </a:r>
            <a:r>
              <a:rPr lang="en-US" dirty="0" err="1" smtClean="0"/>
              <a:t>coccolithophore</a:t>
            </a:r>
            <a:r>
              <a:rPr lang="en-US" dirty="0" smtClean="0"/>
              <a:t> enumeration and </a:t>
            </a:r>
            <a:r>
              <a:rPr lang="en-US" dirty="0" err="1" smtClean="0"/>
              <a:t>coccolithophore</a:t>
            </a:r>
            <a:r>
              <a:rPr lang="en-US" dirty="0" smtClean="0"/>
              <a:t> </a:t>
            </a:r>
            <a:r>
              <a:rPr lang="en-US" dirty="0" smtClean="0"/>
              <a:t>SEM’s; above-water radiometry; inherent optical properties (spectral absorption, attenuation, backscattering)</a:t>
            </a:r>
            <a:endParaRPr lang="en-US" dirty="0" smtClean="0"/>
          </a:p>
          <a:p>
            <a:r>
              <a:rPr lang="en-US" dirty="0" smtClean="0"/>
              <a:t>Paper in revision (Global Biogeochemical Cycles) summarizing our AMT cruise work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630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4926"/>
    </mc:Choice>
    <mc:Fallback>
      <p:transition spd="slow" advTm="24926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AMT Cruise Tracks #25 &amp; #26</a:t>
            </a:r>
            <a:endParaRPr lang="en-US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440" y="1143000"/>
            <a:ext cx="4319034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500" y="1219200"/>
            <a:ext cx="3994700" cy="4944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5"/>
          <p:cNvSpPr/>
          <p:nvPr/>
        </p:nvSpPr>
        <p:spPr>
          <a:xfrm>
            <a:off x="1643063" y="1323975"/>
            <a:ext cx="1243012" cy="2185988"/>
          </a:xfrm>
          <a:custGeom>
            <a:avLst/>
            <a:gdLst>
              <a:gd name="connsiteX0" fmla="*/ 1243012 w 1243012"/>
              <a:gd name="connsiteY0" fmla="*/ 0 h 2185988"/>
              <a:gd name="connsiteX1" fmla="*/ 1019175 w 1243012"/>
              <a:gd name="connsiteY1" fmla="*/ 152400 h 2185988"/>
              <a:gd name="connsiteX2" fmla="*/ 742950 w 1243012"/>
              <a:gd name="connsiteY2" fmla="*/ 366713 h 2185988"/>
              <a:gd name="connsiteX3" fmla="*/ 647700 w 1243012"/>
              <a:gd name="connsiteY3" fmla="*/ 442913 h 2185988"/>
              <a:gd name="connsiteX4" fmla="*/ 404812 w 1243012"/>
              <a:gd name="connsiteY4" fmla="*/ 495300 h 2185988"/>
              <a:gd name="connsiteX5" fmla="*/ 180975 w 1243012"/>
              <a:gd name="connsiteY5" fmla="*/ 581025 h 2185988"/>
              <a:gd name="connsiteX6" fmla="*/ 0 w 1243012"/>
              <a:gd name="connsiteY6" fmla="*/ 742950 h 2185988"/>
              <a:gd name="connsiteX7" fmla="*/ 576262 w 1243012"/>
              <a:gd name="connsiteY7" fmla="*/ 1357313 h 2185988"/>
              <a:gd name="connsiteX8" fmla="*/ 971550 w 1243012"/>
              <a:gd name="connsiteY8" fmla="*/ 2185988 h 2185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243012" h="2185988">
                <a:moveTo>
                  <a:pt x="1243012" y="0"/>
                </a:moveTo>
                <a:lnTo>
                  <a:pt x="1019175" y="152400"/>
                </a:lnTo>
                <a:lnTo>
                  <a:pt x="742950" y="366713"/>
                </a:lnTo>
                <a:lnTo>
                  <a:pt x="647700" y="442913"/>
                </a:lnTo>
                <a:lnTo>
                  <a:pt x="404812" y="495300"/>
                </a:lnTo>
                <a:lnTo>
                  <a:pt x="180975" y="581025"/>
                </a:lnTo>
                <a:lnTo>
                  <a:pt x="0" y="742950"/>
                </a:lnTo>
                <a:lnTo>
                  <a:pt x="576262" y="1357313"/>
                </a:lnTo>
                <a:lnTo>
                  <a:pt x="971550" y="2185988"/>
                </a:ln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590675" y="3590925"/>
            <a:ext cx="995363" cy="2095500"/>
          </a:xfrm>
          <a:custGeom>
            <a:avLst/>
            <a:gdLst>
              <a:gd name="connsiteX0" fmla="*/ 862013 w 995363"/>
              <a:gd name="connsiteY0" fmla="*/ 0 h 2095500"/>
              <a:gd name="connsiteX1" fmla="*/ 995363 w 995363"/>
              <a:gd name="connsiteY1" fmla="*/ 338138 h 2095500"/>
              <a:gd name="connsiteX2" fmla="*/ 509588 w 995363"/>
              <a:gd name="connsiteY2" fmla="*/ 781050 h 2095500"/>
              <a:gd name="connsiteX3" fmla="*/ 504825 w 995363"/>
              <a:gd name="connsiteY3" fmla="*/ 1204913 h 2095500"/>
              <a:gd name="connsiteX4" fmla="*/ 0 w 995363"/>
              <a:gd name="connsiteY4" fmla="*/ 2095500 h 2095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95363" h="2095500">
                <a:moveTo>
                  <a:pt x="862013" y="0"/>
                </a:moveTo>
                <a:lnTo>
                  <a:pt x="995363" y="338138"/>
                </a:lnTo>
                <a:lnTo>
                  <a:pt x="509588" y="781050"/>
                </a:lnTo>
                <a:cubicBezTo>
                  <a:pt x="508000" y="922338"/>
                  <a:pt x="506413" y="1063625"/>
                  <a:pt x="504825" y="1204913"/>
                </a:cubicBezTo>
                <a:lnTo>
                  <a:pt x="0" y="2095500"/>
                </a:ln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6186488" y="1728788"/>
            <a:ext cx="914400" cy="3886200"/>
          </a:xfrm>
          <a:custGeom>
            <a:avLst/>
            <a:gdLst>
              <a:gd name="connsiteX0" fmla="*/ 914400 w 914400"/>
              <a:gd name="connsiteY0" fmla="*/ 0 h 3886200"/>
              <a:gd name="connsiteX1" fmla="*/ 485775 w 914400"/>
              <a:gd name="connsiteY1" fmla="*/ 285750 h 3886200"/>
              <a:gd name="connsiteX2" fmla="*/ 285750 w 914400"/>
              <a:gd name="connsiteY2" fmla="*/ 1000125 h 3886200"/>
              <a:gd name="connsiteX3" fmla="*/ 471487 w 914400"/>
              <a:gd name="connsiteY3" fmla="*/ 1728787 h 3886200"/>
              <a:gd name="connsiteX4" fmla="*/ 471487 w 914400"/>
              <a:gd name="connsiteY4" fmla="*/ 2828925 h 3886200"/>
              <a:gd name="connsiteX5" fmla="*/ 500062 w 914400"/>
              <a:gd name="connsiteY5" fmla="*/ 2957512 h 3886200"/>
              <a:gd name="connsiteX6" fmla="*/ 342900 w 914400"/>
              <a:gd name="connsiteY6" fmla="*/ 3214687 h 3886200"/>
              <a:gd name="connsiteX7" fmla="*/ 342900 w 914400"/>
              <a:gd name="connsiteY7" fmla="*/ 3414712 h 3886200"/>
              <a:gd name="connsiteX8" fmla="*/ 0 w 914400"/>
              <a:gd name="connsiteY8" fmla="*/ 3886200 h 3886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14400" h="3886200">
                <a:moveTo>
                  <a:pt x="914400" y="0"/>
                </a:moveTo>
                <a:lnTo>
                  <a:pt x="485775" y="285750"/>
                </a:lnTo>
                <a:lnTo>
                  <a:pt x="285750" y="1000125"/>
                </a:lnTo>
                <a:lnTo>
                  <a:pt x="471487" y="1728787"/>
                </a:lnTo>
                <a:lnTo>
                  <a:pt x="471487" y="2828925"/>
                </a:lnTo>
                <a:lnTo>
                  <a:pt x="500062" y="2957512"/>
                </a:lnTo>
                <a:lnTo>
                  <a:pt x="342900" y="3214687"/>
                </a:lnTo>
                <a:lnTo>
                  <a:pt x="342900" y="3414712"/>
                </a:lnTo>
                <a:lnTo>
                  <a:pt x="0" y="3886200"/>
                </a:lnTo>
              </a:path>
            </a:pathLst>
          </a:custGeom>
          <a:noFill/>
          <a:ln w="571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676400" y="60960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AMT 25</a:t>
            </a:r>
            <a:endParaRPr lang="en-US" sz="2800" dirty="0"/>
          </a:p>
        </p:txBody>
      </p:sp>
      <p:sp>
        <p:nvSpPr>
          <p:cNvPr id="12" name="TextBox 11"/>
          <p:cNvSpPr txBox="1"/>
          <p:nvPr/>
        </p:nvSpPr>
        <p:spPr>
          <a:xfrm>
            <a:off x="6096000" y="6096000"/>
            <a:ext cx="13227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AMT 26</a:t>
            </a:r>
            <a:endParaRPr lang="en-US" sz="2800" dirty="0"/>
          </a:p>
        </p:txBody>
      </p:sp>
      <p:sp>
        <p:nvSpPr>
          <p:cNvPr id="10" name="Rectangle 9"/>
          <p:cNvSpPr/>
          <p:nvPr/>
        </p:nvSpPr>
        <p:spPr>
          <a:xfrm>
            <a:off x="4724400" y="5686425"/>
            <a:ext cx="4114800" cy="257175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1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0637"/>
    </mc:Choice>
    <mc:Fallback>
      <p:transition spd="slow" advTm="20637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57275"/>
            <a:ext cx="4229101" cy="3962400"/>
          </a:xfrm>
        </p:spPr>
        <p:txBody>
          <a:bodyPr>
            <a:normAutofit fontScale="90000"/>
          </a:bodyPr>
          <a:lstStyle/>
          <a:p>
            <a:r>
              <a:rPr lang="en-US" i="1" dirty="0" smtClean="0"/>
              <a:t>R/V Endeavor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 July 2018</a:t>
            </a:r>
            <a:br>
              <a:rPr lang="en-US" dirty="0" smtClean="0"/>
            </a:br>
            <a:r>
              <a:rPr lang="en-US" dirty="0" smtClean="0"/>
              <a:t>NSF-funded cruise</a:t>
            </a:r>
            <a:br>
              <a:rPr lang="en-US" dirty="0" smtClean="0"/>
            </a:br>
            <a:r>
              <a:rPr lang="en-US" dirty="0" smtClean="0"/>
              <a:t>Ran GNATS line</a:t>
            </a:r>
            <a:br>
              <a:rPr lang="en-US" dirty="0" smtClean="0"/>
            </a:br>
            <a:r>
              <a:rPr lang="en-US" dirty="0"/>
              <a:t>L</a:t>
            </a:r>
            <a:r>
              <a:rPr lang="en-US" dirty="0" smtClean="0"/>
              <a:t>argest </a:t>
            </a:r>
            <a:r>
              <a:rPr lang="en-US" dirty="0" err="1" smtClean="0"/>
              <a:t>cocco</a:t>
            </a:r>
            <a:r>
              <a:rPr lang="en-US" dirty="0" smtClean="0"/>
              <a:t> </a:t>
            </a:r>
            <a:r>
              <a:rPr lang="en-US" dirty="0" smtClean="0"/>
              <a:t>bloom (in area) </a:t>
            </a:r>
            <a:r>
              <a:rPr lang="en-US" dirty="0" smtClean="0"/>
              <a:t>in </a:t>
            </a:r>
            <a:r>
              <a:rPr lang="en-US" dirty="0" smtClean="0"/>
              <a:t>NE Continental Shelf </a:t>
            </a:r>
            <a:r>
              <a:rPr lang="en-US" dirty="0" smtClean="0"/>
              <a:t>in </a:t>
            </a:r>
            <a:r>
              <a:rPr lang="en-US" dirty="0" smtClean="0"/>
              <a:t>30y!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0" t="9158" r="2218" b="11261"/>
          <a:stretch/>
        </p:blipFill>
        <p:spPr bwMode="auto">
          <a:xfrm>
            <a:off x="4166751" y="1004341"/>
            <a:ext cx="4920007" cy="5458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Freeform 4"/>
          <p:cNvSpPr/>
          <p:nvPr/>
        </p:nvSpPr>
        <p:spPr>
          <a:xfrm>
            <a:off x="4445721" y="2107769"/>
            <a:ext cx="2960176" cy="3983065"/>
          </a:xfrm>
          <a:custGeom>
            <a:avLst/>
            <a:gdLst>
              <a:gd name="connsiteX0" fmla="*/ 1317356 w 2960176"/>
              <a:gd name="connsiteY0" fmla="*/ 185980 h 3983065"/>
              <a:gd name="connsiteX1" fmla="*/ 2960176 w 2960176"/>
              <a:gd name="connsiteY1" fmla="*/ 0 h 3983065"/>
              <a:gd name="connsiteX2" fmla="*/ 2557221 w 2960176"/>
              <a:gd name="connsiteY2" fmla="*/ 30997 h 3983065"/>
              <a:gd name="connsiteX3" fmla="*/ 2557221 w 2960176"/>
              <a:gd name="connsiteY3" fmla="*/ 511445 h 3983065"/>
              <a:gd name="connsiteX4" fmla="*/ 2913682 w 2960176"/>
              <a:gd name="connsiteY4" fmla="*/ 1208868 h 3983065"/>
              <a:gd name="connsiteX5" fmla="*/ 2433234 w 2960176"/>
              <a:gd name="connsiteY5" fmla="*/ 2526224 h 3983065"/>
              <a:gd name="connsiteX6" fmla="*/ 1115878 w 2960176"/>
              <a:gd name="connsiteY6" fmla="*/ 1782306 h 3983065"/>
              <a:gd name="connsiteX7" fmla="*/ 1193370 w 2960176"/>
              <a:gd name="connsiteY7" fmla="*/ 1425845 h 3983065"/>
              <a:gd name="connsiteX8" fmla="*/ 0 w 2960176"/>
              <a:gd name="connsiteY8" fmla="*/ 1890794 h 3983065"/>
              <a:gd name="connsiteX9" fmla="*/ 929898 w 2960176"/>
              <a:gd name="connsiteY9" fmla="*/ 2433234 h 3983065"/>
              <a:gd name="connsiteX10" fmla="*/ 2216258 w 2960176"/>
              <a:gd name="connsiteY10" fmla="*/ 3983065 h 3983065"/>
              <a:gd name="connsiteX11" fmla="*/ 960895 w 2960176"/>
              <a:gd name="connsiteY11" fmla="*/ 1782306 h 3983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960176" h="3983065">
                <a:moveTo>
                  <a:pt x="1317356" y="185980"/>
                </a:moveTo>
                <a:lnTo>
                  <a:pt x="2960176" y="0"/>
                </a:lnTo>
                <a:lnTo>
                  <a:pt x="2557221" y="30997"/>
                </a:lnTo>
                <a:lnTo>
                  <a:pt x="2557221" y="511445"/>
                </a:lnTo>
                <a:lnTo>
                  <a:pt x="2913682" y="1208868"/>
                </a:lnTo>
                <a:lnTo>
                  <a:pt x="2433234" y="2526224"/>
                </a:lnTo>
                <a:lnTo>
                  <a:pt x="1115878" y="1782306"/>
                </a:lnTo>
                <a:lnTo>
                  <a:pt x="1193370" y="1425845"/>
                </a:lnTo>
                <a:lnTo>
                  <a:pt x="0" y="1890794"/>
                </a:lnTo>
                <a:lnTo>
                  <a:pt x="929898" y="2433234"/>
                </a:lnTo>
                <a:lnTo>
                  <a:pt x="2216258" y="3983065"/>
                </a:lnTo>
                <a:lnTo>
                  <a:pt x="960895" y="1782306"/>
                </a:lnTo>
              </a:path>
            </a:pathLst>
          </a:custGeom>
          <a:noFill/>
          <a:ln w="57150">
            <a:solidFill>
              <a:srgbClr val="FFFF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6172201" y="6334780"/>
            <a:ext cx="280429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R/V Endeavor 616</a:t>
            </a:r>
            <a:endParaRPr lang="en-US" sz="2800" dirty="0"/>
          </a:p>
        </p:txBody>
      </p:sp>
      <p:sp>
        <p:nvSpPr>
          <p:cNvPr id="20" name="TextBox 19"/>
          <p:cNvSpPr txBox="1"/>
          <p:nvPr/>
        </p:nvSpPr>
        <p:spPr>
          <a:xfrm>
            <a:off x="0" y="5943600"/>
            <a:ext cx="41202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/>
              <a:t>MODIS Aqua; PIC-CI algorithm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3590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2795"/>
    </mc:Choice>
    <mc:Fallback>
      <p:transition spd="slow" advTm="62795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911"/>
          <a:stretch/>
        </p:blipFill>
        <p:spPr bwMode="auto">
          <a:xfrm>
            <a:off x="511168" y="1107022"/>
            <a:ext cx="8142975" cy="510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00021" y="0"/>
            <a:ext cx="9244021" cy="1143000"/>
          </a:xfrm>
        </p:spPr>
        <p:txBody>
          <a:bodyPr>
            <a:noAutofit/>
          </a:bodyPr>
          <a:lstStyle/>
          <a:p>
            <a:r>
              <a:rPr lang="en-US" sz="3600" dirty="0" err="1" smtClean="0"/>
              <a:t>Coccolithophore</a:t>
            </a:r>
            <a:r>
              <a:rPr lang="en-US" sz="3600" dirty="0" smtClean="0"/>
              <a:t> bloom: What was in the water?</a:t>
            </a:r>
            <a:endParaRPr lang="en-US" sz="3600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7"/>
          <a:stretch/>
        </p:blipFill>
        <p:spPr bwMode="auto">
          <a:xfrm>
            <a:off x="522515" y="1038386"/>
            <a:ext cx="8131627" cy="51827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07"/>
          <a:stretch/>
        </p:blipFill>
        <p:spPr bwMode="auto">
          <a:xfrm>
            <a:off x="553398" y="1069383"/>
            <a:ext cx="8130082" cy="5163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174171" y="473529"/>
            <a:ext cx="8969831" cy="6389920"/>
            <a:chOff x="174171" y="473529"/>
            <a:chExt cx="8969831" cy="6389920"/>
          </a:xfrm>
        </p:grpSpPr>
        <p:cxnSp>
          <p:nvCxnSpPr>
            <p:cNvPr id="5" name="Straight Connector 4"/>
            <p:cNvCxnSpPr/>
            <p:nvPr/>
          </p:nvCxnSpPr>
          <p:spPr>
            <a:xfrm>
              <a:off x="489854" y="473529"/>
              <a:ext cx="16328" cy="638447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8659583" y="478978"/>
              <a:ext cx="16328" cy="6384471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299357" y="1061357"/>
              <a:ext cx="8844645" cy="2177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74171" y="6487885"/>
              <a:ext cx="8844645" cy="21772"/>
            </a:xfrm>
            <a:prstGeom prst="line">
              <a:avLst/>
            </a:prstGeom>
            <a:ln>
              <a:solidFill>
                <a:schemeClr val="bg1">
                  <a:lumMod val="8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" name="Group 19"/>
          <p:cNvGrpSpPr/>
          <p:nvPr/>
        </p:nvGrpSpPr>
        <p:grpSpPr>
          <a:xfrm>
            <a:off x="658247" y="5906863"/>
            <a:ext cx="736099" cy="402667"/>
            <a:chOff x="10879932" y="2657477"/>
            <a:chExt cx="736099" cy="402667"/>
          </a:xfrm>
        </p:grpSpPr>
        <p:cxnSp>
          <p:nvCxnSpPr>
            <p:cNvPr id="12" name="Straight Arrow Connector 11"/>
            <p:cNvCxnSpPr/>
            <p:nvPr/>
          </p:nvCxnSpPr>
          <p:spPr>
            <a:xfrm flipV="1">
              <a:off x="10987088" y="2657477"/>
              <a:ext cx="469786" cy="4761"/>
            </a:xfrm>
            <a:prstGeom prst="straightConnector1">
              <a:avLst/>
            </a:prstGeom>
            <a:ln w="60325" cmpd="sng">
              <a:solidFill>
                <a:schemeClr val="bg1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10879932" y="2690812"/>
              <a:ext cx="73609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dirty="0" smtClean="0">
                  <a:solidFill>
                    <a:schemeClr val="bg1"/>
                  </a:solidFill>
                </a:rPr>
                <a:t>10</a:t>
              </a:r>
              <a:r>
                <a:rPr lang="en-US" dirty="0" smtClean="0">
                  <a:solidFill>
                    <a:schemeClr val="bg1"/>
                  </a:solidFill>
                  <a:latin typeface="Symbol" panose="05050102010706020507" pitchFamily="18" charset="2"/>
                </a:rPr>
                <a:t>m</a:t>
              </a:r>
              <a:r>
                <a:rPr lang="en-US" dirty="0" smtClean="0">
                  <a:solidFill>
                    <a:schemeClr val="bg1"/>
                  </a:solidFill>
                </a:rPr>
                <a:t>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757240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859"/>
    </mc:Choice>
    <mc:Fallback>
      <p:transition spd="slow" advTm="838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733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New validation data- </a:t>
            </a:r>
            <a:endParaRPr lang="en-US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016" y="0"/>
            <a:ext cx="4197742" cy="632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81000" y="1600200"/>
            <a:ext cx="42672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3 </a:t>
            </a:r>
            <a:r>
              <a:rPr lang="en-US" sz="2400" dirty="0"/>
              <a:t>years ago- 74 </a:t>
            </a:r>
            <a:r>
              <a:rPr lang="en-US" sz="2400" dirty="0" smtClean="0"/>
              <a:t>validated stations with </a:t>
            </a:r>
            <a:r>
              <a:rPr lang="en-US" sz="2400" dirty="0"/>
              <a:t>ICPOES 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Now </a:t>
            </a:r>
            <a:r>
              <a:rPr lang="en-US" sz="2400" dirty="0"/>
              <a:t>374 absolutely validated stations with ICPOES 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VIIRS data distributions show continuity with MODIS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Relative error for VIIRS distribution  nonetheless  greater than for MODIS (because highest PIC concentration validated by VIIRS was still 10X lower than for MODIS</a:t>
            </a:r>
            <a:endParaRPr lang="en-US" sz="2400" dirty="0"/>
          </a:p>
        </p:txBody>
      </p:sp>
      <p:sp>
        <p:nvSpPr>
          <p:cNvPr id="5" name="Rectangle 4"/>
          <p:cNvSpPr/>
          <p:nvPr/>
        </p:nvSpPr>
        <p:spPr>
          <a:xfrm>
            <a:off x="5257800" y="6400800"/>
            <a:ext cx="514350" cy="3143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986463" y="6386508"/>
            <a:ext cx="31575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MODIS                         VIIRS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7281862" y="6396037"/>
            <a:ext cx="514350" cy="314325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 rot="16200000">
            <a:off x="3569398" y="1182695"/>
            <a:ext cx="23638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PIC 2B/3B Algorithm</a:t>
            </a:r>
          </a:p>
          <a:p>
            <a:pPr algn="ctr"/>
            <a:r>
              <a:rPr lang="en-US" sz="2000" b="1" dirty="0" smtClean="0"/>
              <a:t> (</a:t>
            </a:r>
            <a:r>
              <a:rPr lang="en-US" sz="2000" b="1" dirty="0" err="1" smtClean="0"/>
              <a:t>mol</a:t>
            </a:r>
            <a:r>
              <a:rPr lang="en-US" sz="2000" b="1" dirty="0" smtClean="0"/>
              <a:t> m</a:t>
            </a:r>
            <a:r>
              <a:rPr lang="en-US" sz="2000" b="1" baseline="30000" dirty="0" smtClean="0"/>
              <a:t>-3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3781043" y="4206882"/>
            <a:ext cx="193104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PIC-CI Algorithm</a:t>
            </a:r>
          </a:p>
          <a:p>
            <a:pPr algn="ctr"/>
            <a:r>
              <a:rPr lang="en-US" sz="2000" b="1" dirty="0" smtClean="0"/>
              <a:t> (</a:t>
            </a:r>
            <a:r>
              <a:rPr lang="en-US" sz="2000" b="1" dirty="0" err="1" smtClean="0"/>
              <a:t>mol</a:t>
            </a:r>
            <a:r>
              <a:rPr lang="en-US" sz="2000" b="1" dirty="0" smtClean="0"/>
              <a:t> m</a:t>
            </a:r>
            <a:r>
              <a:rPr lang="en-US" sz="2000" b="1" baseline="30000" dirty="0" smtClean="0"/>
              <a:t>-3</a:t>
            </a:r>
            <a:r>
              <a:rPr lang="en-US" sz="2000" b="1" dirty="0" smtClean="0"/>
              <a:t>)</a:t>
            </a:r>
            <a:endParaRPr lang="en-US" sz="2000" b="1" dirty="0"/>
          </a:p>
        </p:txBody>
      </p:sp>
      <p:cxnSp>
        <p:nvCxnSpPr>
          <p:cNvPr id="11" name="Straight Connector 10"/>
          <p:cNvCxnSpPr/>
          <p:nvPr/>
        </p:nvCxnSpPr>
        <p:spPr>
          <a:xfrm flipV="1">
            <a:off x="6515100" y="300038"/>
            <a:ext cx="1857375" cy="2100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6496050" y="3395663"/>
            <a:ext cx="1857375" cy="2100263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2081212" y="638492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64327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9949"/>
    </mc:Choice>
    <mc:Fallback>
      <p:transition spd="slow" advTm="89949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8361" y="857348"/>
            <a:ext cx="7405687" cy="5554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20322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Sensor </a:t>
            </a:r>
            <a:r>
              <a:rPr lang="en-US" dirty="0" err="1" smtClean="0"/>
              <a:t>intercomparison</a:t>
            </a:r>
            <a:r>
              <a:rPr lang="en-US" dirty="0" smtClean="0"/>
              <a:t> </a:t>
            </a:r>
            <a:r>
              <a:rPr lang="en-US" dirty="0" smtClean="0"/>
              <a:t>validation stations for </a:t>
            </a:r>
            <a:r>
              <a:rPr lang="en-US" dirty="0" smtClean="0"/>
              <a:t>two AMT cruises and one GCB cruise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235974" y="6492875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1784555" y="1194620"/>
            <a:ext cx="1" cy="5265174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7551174" y="1066801"/>
            <a:ext cx="4918" cy="5319251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861208" y="5943603"/>
            <a:ext cx="391588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MODIS AQUA PIC (moles m</a:t>
            </a:r>
            <a:r>
              <a:rPr lang="en-US" sz="2400" baseline="30000" dirty="0" smtClean="0"/>
              <a:t>-3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 rot="16200000">
            <a:off x="-797858" y="3271373"/>
            <a:ext cx="2772682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VIIRS PIC </a:t>
            </a:r>
            <a:r>
              <a:rPr lang="en-US" sz="2400" dirty="0"/>
              <a:t>(moles m</a:t>
            </a:r>
            <a:r>
              <a:rPr lang="en-US" sz="2400" baseline="30000" dirty="0"/>
              <a:t>-3</a:t>
            </a:r>
            <a:r>
              <a:rPr lang="en-US" sz="2400" dirty="0"/>
              <a:t>)</a:t>
            </a:r>
          </a:p>
          <a:p>
            <a:endParaRPr lang="en-US" sz="2400" dirty="0"/>
          </a:p>
        </p:txBody>
      </p:sp>
      <p:cxnSp>
        <p:nvCxnSpPr>
          <p:cNvPr id="14" name="Straight Connector 13"/>
          <p:cNvCxnSpPr/>
          <p:nvPr/>
        </p:nvCxnSpPr>
        <p:spPr>
          <a:xfrm flipH="1" flipV="1">
            <a:off x="823468" y="1472384"/>
            <a:ext cx="7907577" cy="1720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813636" y="5678129"/>
            <a:ext cx="7637190" cy="2463"/>
          </a:xfrm>
          <a:prstGeom prst="line">
            <a:avLst/>
          </a:prstGeom>
          <a:ln>
            <a:solidFill>
              <a:schemeClr val="bg1">
                <a:lumMod val="9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1828800" y="1474839"/>
            <a:ext cx="5722374" cy="420329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5825612" y="1710813"/>
            <a:ext cx="71205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1:1</a:t>
            </a:r>
            <a:endParaRPr lang="en-US" sz="3200" dirty="0"/>
          </a:p>
        </p:txBody>
      </p:sp>
      <p:sp>
        <p:nvSpPr>
          <p:cNvPr id="40" name="TextBox 39"/>
          <p:cNvSpPr txBox="1"/>
          <p:nvPr/>
        </p:nvSpPr>
        <p:spPr>
          <a:xfrm>
            <a:off x="2462981" y="1932038"/>
            <a:ext cx="10422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PIC-CI</a:t>
            </a:r>
            <a:endParaRPr lang="en-US" sz="28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2374490" y="1873045"/>
            <a:ext cx="5176684" cy="3790338"/>
            <a:chOff x="2374490" y="1873045"/>
            <a:chExt cx="5176684" cy="3790338"/>
          </a:xfrm>
        </p:grpSpPr>
        <p:cxnSp>
          <p:nvCxnSpPr>
            <p:cNvPr id="33" name="Straight Connector 32"/>
            <p:cNvCxnSpPr/>
            <p:nvPr/>
          </p:nvCxnSpPr>
          <p:spPr>
            <a:xfrm flipV="1">
              <a:off x="2374490" y="1873045"/>
              <a:ext cx="5176684" cy="3790338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8" name="Group 37"/>
            <p:cNvGrpSpPr/>
            <p:nvPr/>
          </p:nvGrpSpPr>
          <p:grpSpPr>
            <a:xfrm>
              <a:off x="4454013" y="2698954"/>
              <a:ext cx="1391264" cy="1435512"/>
              <a:chOff x="4454013" y="2698954"/>
              <a:chExt cx="1391264" cy="1435512"/>
            </a:xfrm>
          </p:grpSpPr>
          <p:sp>
            <p:nvSpPr>
              <p:cNvPr id="22" name="Down Arrow 21"/>
              <p:cNvSpPr/>
              <p:nvPr/>
            </p:nvSpPr>
            <p:spPr>
              <a:xfrm rot="18956883">
                <a:off x="4454013" y="2698954"/>
                <a:ext cx="722671" cy="63418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Down Arrow 38"/>
              <p:cNvSpPr/>
              <p:nvPr/>
            </p:nvSpPr>
            <p:spPr>
              <a:xfrm rot="7959720">
                <a:off x="5166851" y="3456040"/>
                <a:ext cx="722671" cy="634181"/>
              </a:xfrm>
              <a:prstGeom prst="downArrow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4188542" y="4955457"/>
              <a:ext cx="31069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R</a:t>
              </a:r>
              <a:r>
                <a:rPr lang="en-US" sz="2800" baseline="30000" dirty="0" smtClean="0"/>
                <a:t>2 </a:t>
              </a:r>
              <a:r>
                <a:rPr lang="en-US" sz="2800" dirty="0" smtClean="0"/>
                <a:t>=0.89; </a:t>
              </a:r>
              <a:r>
                <a:rPr lang="en-US" sz="2800" dirty="0" smtClean="0"/>
                <a:t>P&lt;0.00001</a:t>
              </a:r>
              <a:endParaRPr lang="en-US" sz="2800" dirty="0"/>
            </a:p>
          </p:txBody>
        </p:sp>
      </p:grpSp>
      <p:cxnSp>
        <p:nvCxnSpPr>
          <p:cNvPr id="6" name="Straight Connector 5"/>
          <p:cNvCxnSpPr/>
          <p:nvPr/>
        </p:nvCxnSpPr>
        <p:spPr>
          <a:xfrm>
            <a:off x="1814052" y="5515792"/>
            <a:ext cx="5722374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 flipV="1">
            <a:off x="2050026" y="1533833"/>
            <a:ext cx="14748" cy="420329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6123708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53"/>
    </mc:Choice>
    <mc:Fallback>
      <p:transition spd="slow" advTm="281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New Insights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1) Great Calcite Belt; new focus on the GCB and Sub-Antarctic Mode Water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77184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169"/>
    </mc:Choice>
    <mc:Fallback>
      <p:transition spd="slow" advTm="10169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304801" y="704850"/>
            <a:ext cx="7991474" cy="1857375"/>
            <a:chOff x="152401" y="152400"/>
            <a:chExt cx="6310184" cy="1981200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056" b="29730"/>
            <a:stretch/>
          </p:blipFill>
          <p:spPr bwMode="auto">
            <a:xfrm>
              <a:off x="152401" y="152400"/>
              <a:ext cx="6310184" cy="18741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228600" y="1524000"/>
              <a:ext cx="1295400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381000" y="104775"/>
            <a:ext cx="584172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Publication on Great Calcite Belt…</a:t>
            </a:r>
            <a:endParaRPr lang="en-US" sz="3200" dirty="0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30942" y="2625224"/>
            <a:ext cx="8391832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Demonstrate  for the GCB: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Its appearance in high-velocity waters of the  Antarctic Circumpolar </a:t>
            </a:r>
            <a:r>
              <a:rPr lang="en-US" sz="3200" dirty="0" err="1" smtClean="0"/>
              <a:t>Currrent</a:t>
            </a:r>
            <a:endParaRPr lang="en-US" sz="3200" dirty="0" smtClean="0"/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Macronutrient requirements for growth (nitrate, silicate)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Trace element requirements (iron, zinc)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200" dirty="0" smtClean="0"/>
              <a:t>Consequences for efficiency of carbon export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737265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9363"/>
    </mc:Choice>
    <mc:Fallback>
      <p:transition spd="slow" advTm="39363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8" name="Rectangle 4"/>
          <p:cNvSpPr>
            <a:spLocks noGrp="1" noChangeArrowheads="1"/>
          </p:cNvSpPr>
          <p:nvPr>
            <p:ph type="title"/>
          </p:nvPr>
        </p:nvSpPr>
        <p:spPr>
          <a:xfrm>
            <a:off x="457200" y="1000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altLang="en-US" sz="4000"/>
              <a:t>Plot surface PIC concentration in temperature/salinity space</a:t>
            </a:r>
          </a:p>
        </p:txBody>
      </p:sp>
      <p:pic>
        <p:nvPicPr>
          <p:cNvPr id="72706" name="Picture 6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558800" y="1362075"/>
            <a:ext cx="7816850" cy="5270500"/>
          </a:xfrm>
        </p:spPr>
      </p:pic>
      <p:sp>
        <p:nvSpPr>
          <p:cNvPr id="72707" name="Text Box 7"/>
          <p:cNvSpPr txBox="1">
            <a:spLocks noChangeArrowheads="1"/>
          </p:cNvSpPr>
          <p:nvPr/>
        </p:nvSpPr>
        <p:spPr bwMode="auto">
          <a:xfrm>
            <a:off x="1355725" y="23955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20</a:t>
            </a:r>
          </a:p>
        </p:txBody>
      </p:sp>
      <p:sp>
        <p:nvSpPr>
          <p:cNvPr id="72708" name="Text Box 8"/>
          <p:cNvSpPr txBox="1">
            <a:spLocks noChangeArrowheads="1"/>
          </p:cNvSpPr>
          <p:nvPr/>
        </p:nvSpPr>
        <p:spPr bwMode="auto">
          <a:xfrm>
            <a:off x="1041400" y="17097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18</a:t>
            </a:r>
          </a:p>
        </p:txBody>
      </p:sp>
      <p:sp>
        <p:nvSpPr>
          <p:cNvPr id="72709" name="Text Box 9"/>
          <p:cNvSpPr txBox="1">
            <a:spLocks noChangeArrowheads="1"/>
          </p:cNvSpPr>
          <p:nvPr/>
        </p:nvSpPr>
        <p:spPr bwMode="auto">
          <a:xfrm>
            <a:off x="1612900" y="31575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22</a:t>
            </a:r>
          </a:p>
        </p:txBody>
      </p:sp>
      <p:sp>
        <p:nvSpPr>
          <p:cNvPr id="72710" name="Text Box 10"/>
          <p:cNvSpPr txBox="1">
            <a:spLocks noChangeArrowheads="1"/>
          </p:cNvSpPr>
          <p:nvPr/>
        </p:nvSpPr>
        <p:spPr bwMode="auto">
          <a:xfrm>
            <a:off x="1736725" y="429101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24</a:t>
            </a:r>
          </a:p>
        </p:txBody>
      </p:sp>
      <p:sp>
        <p:nvSpPr>
          <p:cNvPr id="72711" name="Text Box 11"/>
          <p:cNvSpPr txBox="1">
            <a:spLocks noChangeArrowheads="1"/>
          </p:cNvSpPr>
          <p:nvPr/>
        </p:nvSpPr>
        <p:spPr bwMode="auto">
          <a:xfrm>
            <a:off x="2203450" y="47005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25</a:t>
            </a:r>
          </a:p>
        </p:txBody>
      </p:sp>
      <p:sp>
        <p:nvSpPr>
          <p:cNvPr id="72712" name="Text Box 12"/>
          <p:cNvSpPr txBox="1">
            <a:spLocks noChangeArrowheads="1"/>
          </p:cNvSpPr>
          <p:nvPr/>
        </p:nvSpPr>
        <p:spPr bwMode="auto">
          <a:xfrm>
            <a:off x="3032125" y="48434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26</a:t>
            </a:r>
          </a:p>
        </p:txBody>
      </p:sp>
      <p:sp>
        <p:nvSpPr>
          <p:cNvPr id="72713" name="Text Box 13"/>
          <p:cNvSpPr txBox="1">
            <a:spLocks noChangeArrowheads="1"/>
          </p:cNvSpPr>
          <p:nvPr/>
        </p:nvSpPr>
        <p:spPr bwMode="auto">
          <a:xfrm>
            <a:off x="6470650" y="31670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27</a:t>
            </a:r>
          </a:p>
        </p:txBody>
      </p:sp>
      <p:sp>
        <p:nvSpPr>
          <p:cNvPr id="72714" name="Text Box 14"/>
          <p:cNvSpPr txBox="1">
            <a:spLocks noChangeArrowheads="1"/>
          </p:cNvSpPr>
          <p:nvPr/>
        </p:nvSpPr>
        <p:spPr bwMode="auto">
          <a:xfrm>
            <a:off x="6661150" y="35480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28</a:t>
            </a:r>
          </a:p>
        </p:txBody>
      </p:sp>
      <p:sp>
        <p:nvSpPr>
          <p:cNvPr id="72715" name="Text Box 15"/>
          <p:cNvSpPr txBox="1">
            <a:spLocks noChangeArrowheads="1"/>
          </p:cNvSpPr>
          <p:nvPr/>
        </p:nvSpPr>
        <p:spPr bwMode="auto">
          <a:xfrm>
            <a:off x="6870700" y="399573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29</a:t>
            </a:r>
          </a:p>
        </p:txBody>
      </p:sp>
      <p:sp>
        <p:nvSpPr>
          <p:cNvPr id="72716" name="Text Box 16"/>
          <p:cNvSpPr txBox="1">
            <a:spLocks noChangeArrowheads="1"/>
          </p:cNvSpPr>
          <p:nvPr/>
        </p:nvSpPr>
        <p:spPr bwMode="auto">
          <a:xfrm>
            <a:off x="7156450" y="44719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30</a:t>
            </a:r>
          </a:p>
        </p:txBody>
      </p:sp>
      <p:sp>
        <p:nvSpPr>
          <p:cNvPr id="72717" name="Text Box 17"/>
          <p:cNvSpPr txBox="1">
            <a:spLocks noChangeArrowheads="1"/>
          </p:cNvSpPr>
          <p:nvPr/>
        </p:nvSpPr>
        <p:spPr bwMode="auto">
          <a:xfrm>
            <a:off x="7175500" y="53768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31</a:t>
            </a:r>
          </a:p>
        </p:txBody>
      </p:sp>
      <p:sp>
        <p:nvSpPr>
          <p:cNvPr id="72718" name="Line 18"/>
          <p:cNvSpPr>
            <a:spLocks noChangeShapeType="1"/>
          </p:cNvSpPr>
          <p:nvPr/>
        </p:nvSpPr>
        <p:spPr bwMode="auto">
          <a:xfrm>
            <a:off x="1851025" y="1593850"/>
            <a:ext cx="441325" cy="7270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719" name="Text Box 19"/>
          <p:cNvSpPr txBox="1">
            <a:spLocks noChangeArrowheads="1"/>
          </p:cNvSpPr>
          <p:nvPr/>
        </p:nvSpPr>
        <p:spPr bwMode="auto">
          <a:xfrm>
            <a:off x="0" y="1174750"/>
            <a:ext cx="34480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Isopleths of density; sigma theta</a:t>
            </a:r>
          </a:p>
        </p:txBody>
      </p:sp>
      <p:grpSp>
        <p:nvGrpSpPr>
          <p:cNvPr id="72720" name="Group 22"/>
          <p:cNvGrpSpPr>
            <a:grpSpLocks/>
          </p:cNvGrpSpPr>
          <p:nvPr/>
        </p:nvGrpSpPr>
        <p:grpSpPr bwMode="auto">
          <a:xfrm>
            <a:off x="7038501" y="730100"/>
            <a:ext cx="2727324" cy="5662612"/>
            <a:chOff x="4230" y="974"/>
            <a:chExt cx="1718" cy="3567"/>
          </a:xfrm>
        </p:grpSpPr>
        <p:sp>
          <p:nvSpPr>
            <p:cNvPr id="72729" name="Rectangle 23"/>
            <p:cNvSpPr>
              <a:spLocks noChangeArrowheads="1"/>
            </p:cNvSpPr>
            <p:nvPr/>
          </p:nvSpPr>
          <p:spPr bwMode="auto">
            <a:xfrm>
              <a:off x="4819" y="1169"/>
              <a:ext cx="166" cy="304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latin typeface="Calibri" pitchFamily="34" charset="0"/>
              </a:endParaRPr>
            </a:p>
          </p:txBody>
        </p:sp>
        <p:sp>
          <p:nvSpPr>
            <p:cNvPr id="72730" name="Text Box 24"/>
            <p:cNvSpPr txBox="1">
              <a:spLocks noChangeArrowheads="1"/>
            </p:cNvSpPr>
            <p:nvPr/>
          </p:nvSpPr>
          <p:spPr bwMode="auto">
            <a:xfrm>
              <a:off x="4230" y="974"/>
              <a:ext cx="1718" cy="356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altLang="en-US" sz="2000" dirty="0" smtClean="0">
                  <a:latin typeface="Calibri" pitchFamily="34" charset="0"/>
                </a:rPr>
                <a:t>Surf.PIC </a:t>
              </a:r>
            </a:p>
            <a:p>
              <a:pPr algn="ctr"/>
              <a:r>
                <a:rPr lang="en-US" altLang="en-US" sz="2000" dirty="0" smtClean="0">
                  <a:latin typeface="Calibri" pitchFamily="34" charset="0"/>
                </a:rPr>
                <a:t>(</a:t>
              </a:r>
              <a:r>
                <a:rPr lang="en-US" altLang="en-US" sz="2000" dirty="0" err="1">
                  <a:latin typeface="Calibri" pitchFamily="34" charset="0"/>
                </a:rPr>
                <a:t>mol</a:t>
              </a:r>
              <a:r>
                <a:rPr lang="en-US" altLang="en-US" sz="2000" dirty="0">
                  <a:latin typeface="Calibri" pitchFamily="34" charset="0"/>
                </a:rPr>
                <a:t> m</a:t>
              </a:r>
              <a:r>
                <a:rPr lang="en-US" altLang="en-US" sz="2000" baseline="30000" dirty="0">
                  <a:latin typeface="Calibri" pitchFamily="34" charset="0"/>
                </a:rPr>
                <a:t>-3</a:t>
              </a:r>
              <a:r>
                <a:rPr lang="en-US" altLang="en-US" sz="2000" dirty="0">
                  <a:latin typeface="Calibri" pitchFamily="34" charset="0"/>
                </a:rPr>
                <a:t>)</a:t>
              </a:r>
              <a:endParaRPr lang="en-US" altLang="en-US" sz="2000" baseline="30000" dirty="0">
                <a:latin typeface="Calibri" pitchFamily="34" charset="0"/>
              </a:endParaRP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0.01</a:t>
              </a: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0.003</a:t>
              </a:r>
            </a:p>
            <a:p>
              <a:pPr algn="ctr"/>
              <a:r>
                <a:rPr lang="en-US" altLang="en-US" sz="1600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en-US" altLang="en-US" sz="1600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0.001</a:t>
              </a:r>
            </a:p>
            <a:p>
              <a:pPr algn="ctr"/>
              <a:r>
                <a:rPr lang="en-US" altLang="en-US" sz="1200" dirty="0">
                  <a:latin typeface="Calibri" pitchFamily="34" charset="0"/>
                </a:rPr>
                <a:t> </a:t>
              </a:r>
              <a:endParaRPr lang="en-US" altLang="en-US" sz="1400" dirty="0">
                <a:latin typeface="Calibri" pitchFamily="34" charset="0"/>
              </a:endParaRPr>
            </a:p>
            <a:p>
              <a:pPr algn="ctr"/>
              <a:r>
                <a:rPr lang="en-US" altLang="en-US" sz="1400" dirty="0">
                  <a:latin typeface="Calibri" pitchFamily="34" charset="0"/>
                </a:rPr>
                <a:t> </a:t>
              </a: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0.0003</a:t>
              </a: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  </a:t>
              </a:r>
              <a:endParaRPr lang="en-US" altLang="en-US" sz="400" dirty="0">
                <a:latin typeface="Calibri" pitchFamily="34" charset="0"/>
              </a:endParaRPr>
            </a:p>
            <a:p>
              <a:pPr algn="ctr"/>
              <a:r>
                <a:rPr lang="en-US" altLang="en-US" sz="400" dirty="0">
                  <a:latin typeface="Calibri" pitchFamily="34" charset="0"/>
                </a:rPr>
                <a:t>  </a:t>
              </a: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0.0001</a:t>
              </a: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  <a:p>
              <a:pPr algn="ctr"/>
              <a:r>
                <a:rPr lang="en-US" altLang="en-US" sz="2000" dirty="0">
                  <a:latin typeface="Calibri" pitchFamily="34" charset="0"/>
                </a:rPr>
                <a:t>0.00003</a:t>
              </a: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  <a:p>
              <a:pPr algn="ctr"/>
              <a:endParaRPr lang="en-US" altLang="en-US" sz="2000" dirty="0">
                <a:latin typeface="Calibri" pitchFamily="34" charset="0"/>
              </a:endParaRPr>
            </a:p>
          </p:txBody>
        </p:sp>
      </p:grpSp>
      <p:sp>
        <p:nvSpPr>
          <p:cNvPr id="21529" name="Oval 25"/>
          <p:cNvSpPr>
            <a:spLocks noChangeArrowheads="1"/>
          </p:cNvSpPr>
          <p:nvPr/>
        </p:nvSpPr>
        <p:spPr bwMode="auto">
          <a:xfrm rot="-3229595">
            <a:off x="3384063" y="4959936"/>
            <a:ext cx="1117584" cy="454322"/>
          </a:xfrm>
          <a:prstGeom prst="ellips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72722" name="Text Box 26"/>
          <p:cNvSpPr txBox="1">
            <a:spLocks noChangeArrowheads="1"/>
          </p:cNvSpPr>
          <p:nvPr/>
        </p:nvSpPr>
        <p:spPr bwMode="auto">
          <a:xfrm>
            <a:off x="823913" y="6065838"/>
            <a:ext cx="7243762" cy="9159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42900" indent="-342900"/>
            <a:r>
              <a:rPr lang="en-US" altLang="en-US"/>
              <a:t>30        31       32        33       34        35        36       37        38        39   </a:t>
            </a:r>
          </a:p>
          <a:p>
            <a:pPr marL="342900" indent="-342900"/>
            <a:r>
              <a:rPr lang="en-US" altLang="en-US"/>
              <a:t>                                           Salinity</a:t>
            </a:r>
          </a:p>
          <a:p>
            <a:pPr marL="342900" indent="-342900"/>
            <a:r>
              <a:rPr lang="en-US" altLang="en-US"/>
              <a:t> </a:t>
            </a:r>
          </a:p>
        </p:txBody>
      </p:sp>
      <p:sp>
        <p:nvSpPr>
          <p:cNvPr id="72723" name="Text Box 27"/>
          <p:cNvSpPr txBox="1">
            <a:spLocks noChangeArrowheads="1"/>
          </p:cNvSpPr>
          <p:nvPr/>
        </p:nvSpPr>
        <p:spPr bwMode="auto">
          <a:xfrm>
            <a:off x="563563" y="1816100"/>
            <a:ext cx="438150" cy="44196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altLang="en-US">
                <a:latin typeface="Calibri" pitchFamily="34" charset="0"/>
              </a:rPr>
              <a:t>30</a:t>
            </a: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25</a:t>
            </a:r>
          </a:p>
          <a:p>
            <a:pPr algn="ctr"/>
            <a:endParaRPr lang="en-US" altLang="en-US" sz="2000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20</a:t>
            </a: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15</a:t>
            </a:r>
          </a:p>
          <a:p>
            <a:pPr algn="ctr"/>
            <a:endParaRPr lang="en-US" altLang="en-US" sz="1400">
              <a:latin typeface="Calibri" pitchFamily="34" charset="0"/>
            </a:endParaRPr>
          </a:p>
          <a:p>
            <a:pPr algn="ctr"/>
            <a:endParaRPr lang="en-US" altLang="en-US" sz="1400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10</a:t>
            </a:r>
          </a:p>
          <a:p>
            <a:pPr algn="ctr"/>
            <a:endParaRPr lang="en-US" altLang="en-US" sz="1000" u="sng">
              <a:latin typeface="Calibri" pitchFamily="34" charset="0"/>
            </a:endParaRPr>
          </a:p>
          <a:p>
            <a:pPr algn="ctr"/>
            <a:endParaRPr lang="en-US" altLang="en-US" sz="1000" u="sng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5</a:t>
            </a: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endParaRPr lang="en-US" altLang="en-US" sz="1200">
              <a:latin typeface="Calibri" pitchFamily="34" charset="0"/>
            </a:endParaRPr>
          </a:p>
          <a:p>
            <a:pPr algn="ctr"/>
            <a:r>
              <a:rPr lang="en-US" altLang="en-US">
                <a:latin typeface="Calibri" pitchFamily="34" charset="0"/>
              </a:rPr>
              <a:t>0</a:t>
            </a:r>
          </a:p>
          <a:p>
            <a:pPr algn="ctr"/>
            <a:endParaRPr lang="en-US" altLang="en-US">
              <a:latin typeface="Calibri" pitchFamily="34" charset="0"/>
            </a:endParaRPr>
          </a:p>
        </p:txBody>
      </p:sp>
      <p:sp>
        <p:nvSpPr>
          <p:cNvPr id="72724" name="Text Box 28"/>
          <p:cNvSpPr txBox="1">
            <a:spLocks noChangeArrowheads="1"/>
          </p:cNvSpPr>
          <p:nvPr/>
        </p:nvSpPr>
        <p:spPr bwMode="auto">
          <a:xfrm rot="-5400000">
            <a:off x="-563562" y="3695700"/>
            <a:ext cx="19573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Temperature (</a:t>
            </a:r>
            <a:r>
              <a:rPr lang="en-US" altLang="en-US" baseline="30000">
                <a:latin typeface="Calibri" pitchFamily="34" charset="0"/>
              </a:rPr>
              <a:t>o</a:t>
            </a:r>
            <a:r>
              <a:rPr lang="en-US" altLang="en-US">
                <a:latin typeface="Calibri" pitchFamily="34" charset="0"/>
              </a:rPr>
              <a:t>C)</a:t>
            </a:r>
          </a:p>
        </p:txBody>
      </p:sp>
      <p:sp>
        <p:nvSpPr>
          <p:cNvPr id="72725" name="Text Box 29"/>
          <p:cNvSpPr txBox="1">
            <a:spLocks noChangeArrowheads="1"/>
          </p:cNvSpPr>
          <p:nvPr/>
        </p:nvSpPr>
        <p:spPr bwMode="auto">
          <a:xfrm>
            <a:off x="3713163" y="1320800"/>
            <a:ext cx="2132315" cy="36933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 dirty="0">
                <a:latin typeface="Calibri" pitchFamily="34" charset="0"/>
              </a:rPr>
              <a:t>PIC </a:t>
            </a:r>
            <a:r>
              <a:rPr lang="en-US" altLang="en-US" dirty="0" smtClean="0">
                <a:latin typeface="Calibri" pitchFamily="34" charset="0"/>
              </a:rPr>
              <a:t>global December</a:t>
            </a:r>
            <a:endParaRPr lang="en-US" altLang="en-US" dirty="0">
              <a:latin typeface="Calibri" pitchFamily="34" charset="0"/>
            </a:endParaRPr>
          </a:p>
        </p:txBody>
      </p:sp>
      <p:sp>
        <p:nvSpPr>
          <p:cNvPr id="72726" name="Text Box 30"/>
          <p:cNvSpPr txBox="1">
            <a:spLocks noChangeArrowheads="1"/>
          </p:cNvSpPr>
          <p:nvPr/>
        </p:nvSpPr>
        <p:spPr bwMode="auto">
          <a:xfrm>
            <a:off x="1431925" y="2836863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21</a:t>
            </a:r>
          </a:p>
        </p:txBody>
      </p:sp>
      <p:sp>
        <p:nvSpPr>
          <p:cNvPr id="72727" name="Text Box 31"/>
          <p:cNvSpPr txBox="1">
            <a:spLocks noChangeArrowheads="1"/>
          </p:cNvSpPr>
          <p:nvPr/>
        </p:nvSpPr>
        <p:spPr bwMode="auto">
          <a:xfrm>
            <a:off x="1203325" y="2058988"/>
            <a:ext cx="4381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19</a:t>
            </a:r>
          </a:p>
        </p:txBody>
      </p:sp>
      <p:sp>
        <p:nvSpPr>
          <p:cNvPr id="72728" name="Text Box 32"/>
          <p:cNvSpPr txBox="1">
            <a:spLocks noChangeArrowheads="1"/>
          </p:cNvSpPr>
          <p:nvPr/>
        </p:nvSpPr>
        <p:spPr bwMode="auto">
          <a:xfrm>
            <a:off x="1630363" y="3721100"/>
            <a:ext cx="438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altLang="en-US">
                <a:latin typeface="Calibri" pitchFamily="34" charset="0"/>
              </a:rPr>
              <a:t>23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147060" y="4572000"/>
            <a:ext cx="3566076" cy="1424940"/>
            <a:chOff x="3147060" y="4572000"/>
            <a:chExt cx="3566076" cy="1424940"/>
          </a:xfrm>
        </p:grpSpPr>
        <p:sp>
          <p:nvSpPr>
            <p:cNvPr id="9" name="TextBox 8"/>
            <p:cNvSpPr txBox="1"/>
            <p:nvPr/>
          </p:nvSpPr>
          <p:spPr>
            <a:xfrm>
              <a:off x="4523306" y="4686300"/>
              <a:ext cx="218983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SAMW; </a:t>
              </a:r>
              <a:r>
                <a:rPr lang="en-US" dirty="0" err="1" smtClean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s</a:t>
              </a:r>
              <a:r>
                <a:rPr lang="en-US" baseline="-25000" dirty="0" err="1" smtClean="0">
                  <a:solidFill>
                    <a:schemeClr val="accent6">
                      <a:lumMod val="75000"/>
                    </a:schemeClr>
                  </a:solidFill>
                  <a:latin typeface="Symbol" panose="05050102010706020507" pitchFamily="18" charset="2"/>
                </a:rPr>
                <a:t>q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26.5-27.1</a:t>
              </a:r>
            </a:p>
            <a:p>
              <a:pPr algn="ctr"/>
              <a:r>
                <a:rPr lang="en-US" dirty="0" err="1">
                  <a:solidFill>
                    <a:schemeClr val="accent6">
                      <a:lumMod val="75000"/>
                    </a:schemeClr>
                  </a:solidFill>
                </a:rPr>
                <a:t>Cerovečki</a:t>
              </a:r>
              <a:r>
                <a:rPr lang="en-US" dirty="0" smtClean="0">
                  <a:solidFill>
                    <a:schemeClr val="accent6">
                      <a:lumMod val="75000"/>
                    </a:schemeClr>
                  </a:solidFill>
                </a:rPr>
                <a:t> et al., 2013</a:t>
              </a:r>
              <a:endParaRPr lang="en-US" dirty="0">
                <a:solidFill>
                  <a:schemeClr val="accent6">
                    <a:lumMod val="75000"/>
                  </a:schemeClr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3147060" y="4572000"/>
              <a:ext cx="1356360" cy="1424940"/>
              <a:chOff x="3147060" y="4572000"/>
              <a:chExt cx="1356360" cy="1424940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3147060" y="4572000"/>
                <a:ext cx="1097280" cy="1424940"/>
              </a:xfrm>
              <a:custGeom>
                <a:avLst/>
                <a:gdLst>
                  <a:gd name="connsiteX0" fmla="*/ 0 w 1097280"/>
                  <a:gd name="connsiteY0" fmla="*/ 1424940 h 1424940"/>
                  <a:gd name="connsiteX1" fmla="*/ 53340 w 1097280"/>
                  <a:gd name="connsiteY1" fmla="*/ 1257300 h 1424940"/>
                  <a:gd name="connsiteX2" fmla="*/ 182880 w 1097280"/>
                  <a:gd name="connsiteY2" fmla="*/ 1021080 h 1424940"/>
                  <a:gd name="connsiteX3" fmla="*/ 388620 w 1097280"/>
                  <a:gd name="connsiteY3" fmla="*/ 716280 h 1424940"/>
                  <a:gd name="connsiteX4" fmla="*/ 617220 w 1097280"/>
                  <a:gd name="connsiteY4" fmla="*/ 441960 h 1424940"/>
                  <a:gd name="connsiteX5" fmla="*/ 815340 w 1097280"/>
                  <a:gd name="connsiteY5" fmla="*/ 220980 h 1424940"/>
                  <a:gd name="connsiteX6" fmla="*/ 998220 w 1097280"/>
                  <a:gd name="connsiteY6" fmla="*/ 76200 h 1424940"/>
                  <a:gd name="connsiteX7" fmla="*/ 1097280 w 1097280"/>
                  <a:gd name="connsiteY7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097280" h="1424940">
                    <a:moveTo>
                      <a:pt x="0" y="1424940"/>
                    </a:moveTo>
                    <a:lnTo>
                      <a:pt x="53340" y="1257300"/>
                    </a:lnTo>
                    <a:lnTo>
                      <a:pt x="182880" y="1021080"/>
                    </a:lnTo>
                    <a:lnTo>
                      <a:pt x="388620" y="716280"/>
                    </a:lnTo>
                    <a:lnTo>
                      <a:pt x="617220" y="441960"/>
                    </a:lnTo>
                    <a:lnTo>
                      <a:pt x="815340" y="220980"/>
                    </a:lnTo>
                    <a:lnTo>
                      <a:pt x="998220" y="76200"/>
                    </a:lnTo>
                    <a:lnTo>
                      <a:pt x="1097280" y="0"/>
                    </a:ln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Freeform 11"/>
              <p:cNvSpPr/>
              <p:nvPr/>
            </p:nvSpPr>
            <p:spPr>
              <a:xfrm>
                <a:off x="3749040" y="4869180"/>
                <a:ext cx="754380" cy="1127760"/>
              </a:xfrm>
              <a:custGeom>
                <a:avLst/>
                <a:gdLst>
                  <a:gd name="connsiteX0" fmla="*/ 0 w 754380"/>
                  <a:gd name="connsiteY0" fmla="*/ 1127760 h 1127760"/>
                  <a:gd name="connsiteX1" fmla="*/ 106680 w 754380"/>
                  <a:gd name="connsiteY1" fmla="*/ 929640 h 1127760"/>
                  <a:gd name="connsiteX2" fmla="*/ 236220 w 754380"/>
                  <a:gd name="connsiteY2" fmla="*/ 708660 h 1127760"/>
                  <a:gd name="connsiteX3" fmla="*/ 449580 w 754380"/>
                  <a:gd name="connsiteY3" fmla="*/ 396240 h 1127760"/>
                  <a:gd name="connsiteX4" fmla="*/ 655320 w 754380"/>
                  <a:gd name="connsiteY4" fmla="*/ 114300 h 1127760"/>
                  <a:gd name="connsiteX5" fmla="*/ 754380 w 754380"/>
                  <a:gd name="connsiteY5" fmla="*/ 0 h 1127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54380" h="1127760">
                    <a:moveTo>
                      <a:pt x="0" y="1127760"/>
                    </a:moveTo>
                    <a:lnTo>
                      <a:pt x="106680" y="929640"/>
                    </a:lnTo>
                    <a:lnTo>
                      <a:pt x="236220" y="708660"/>
                    </a:lnTo>
                    <a:lnTo>
                      <a:pt x="449580" y="396240"/>
                    </a:lnTo>
                    <a:lnTo>
                      <a:pt x="655320" y="114300"/>
                    </a:lnTo>
                    <a:lnTo>
                      <a:pt x="754380" y="0"/>
                    </a:lnTo>
                  </a:path>
                </a:pathLst>
              </a:custGeom>
              <a:noFill/>
              <a:ln>
                <a:solidFill>
                  <a:schemeClr val="accent6">
                    <a:lumMod val="75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114288" y="6499230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095625" y="6675437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58284135"/>
      </p:ext>
    </p:extLst>
  </p:cSld>
  <p:clrMapOvr>
    <a:masterClrMapping/>
  </p:clrMapOvr>
  <p:transition advTm="983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2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Atlantic </a:t>
            </a:r>
            <a:r>
              <a:rPr lang="en-US" dirty="0" err="1" smtClean="0"/>
              <a:t>coccolithophores</a:t>
            </a:r>
            <a:r>
              <a:rPr lang="en-US" dirty="0" smtClean="0"/>
              <a:t> carried North from Great Calcite Belt in SAMW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4038600" cy="3657600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34" r="979" b="2388"/>
          <a:stretch/>
        </p:blipFill>
        <p:spPr bwMode="auto">
          <a:xfrm>
            <a:off x="4395038" y="1828800"/>
            <a:ext cx="4306529" cy="36576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1953" y="5638800"/>
            <a:ext cx="80370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****NOTE</a:t>
            </a:r>
            <a:r>
              <a:rPr lang="en-US" sz="2800" dirty="0" smtClean="0"/>
              <a:t>*** Low </a:t>
            </a:r>
            <a:r>
              <a:rPr lang="en-US" sz="2800" dirty="0" smtClean="0"/>
              <a:t>surface concentrations at Equator</a:t>
            </a:r>
            <a:r>
              <a:rPr lang="en-US" sz="2800" dirty="0" smtClean="0"/>
              <a:t>!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054100" y="2222500"/>
            <a:ext cx="2190750" cy="793750"/>
          </a:xfrm>
          <a:custGeom>
            <a:avLst/>
            <a:gdLst>
              <a:gd name="connsiteX0" fmla="*/ 0 w 2190750"/>
              <a:gd name="connsiteY0" fmla="*/ 12700 h 793750"/>
              <a:gd name="connsiteX1" fmla="*/ 158750 w 2190750"/>
              <a:gd name="connsiteY1" fmla="*/ 177800 h 793750"/>
              <a:gd name="connsiteX2" fmla="*/ 203200 w 2190750"/>
              <a:gd name="connsiteY2" fmla="*/ 266700 h 793750"/>
              <a:gd name="connsiteX3" fmla="*/ 247650 w 2190750"/>
              <a:gd name="connsiteY3" fmla="*/ 393700 h 793750"/>
              <a:gd name="connsiteX4" fmla="*/ 292100 w 2190750"/>
              <a:gd name="connsiteY4" fmla="*/ 495300 h 793750"/>
              <a:gd name="connsiteX5" fmla="*/ 336550 w 2190750"/>
              <a:gd name="connsiteY5" fmla="*/ 571500 h 793750"/>
              <a:gd name="connsiteX6" fmla="*/ 444500 w 2190750"/>
              <a:gd name="connsiteY6" fmla="*/ 679450 h 793750"/>
              <a:gd name="connsiteX7" fmla="*/ 488950 w 2190750"/>
              <a:gd name="connsiteY7" fmla="*/ 717550 h 793750"/>
              <a:gd name="connsiteX8" fmla="*/ 527050 w 2190750"/>
              <a:gd name="connsiteY8" fmla="*/ 762000 h 793750"/>
              <a:gd name="connsiteX9" fmla="*/ 628650 w 2190750"/>
              <a:gd name="connsiteY9" fmla="*/ 793750 h 793750"/>
              <a:gd name="connsiteX10" fmla="*/ 800100 w 2190750"/>
              <a:gd name="connsiteY10" fmla="*/ 768350 h 793750"/>
              <a:gd name="connsiteX11" fmla="*/ 908050 w 2190750"/>
              <a:gd name="connsiteY11" fmla="*/ 685800 h 793750"/>
              <a:gd name="connsiteX12" fmla="*/ 990600 w 2190750"/>
              <a:gd name="connsiteY12" fmla="*/ 635000 h 793750"/>
              <a:gd name="connsiteX13" fmla="*/ 1066800 w 2190750"/>
              <a:gd name="connsiteY13" fmla="*/ 596900 h 793750"/>
              <a:gd name="connsiteX14" fmla="*/ 1143000 w 2190750"/>
              <a:gd name="connsiteY14" fmla="*/ 609600 h 793750"/>
              <a:gd name="connsiteX15" fmla="*/ 1244600 w 2190750"/>
              <a:gd name="connsiteY15" fmla="*/ 577850 h 793750"/>
              <a:gd name="connsiteX16" fmla="*/ 1371600 w 2190750"/>
              <a:gd name="connsiteY16" fmla="*/ 520700 h 793750"/>
              <a:gd name="connsiteX17" fmla="*/ 1441450 w 2190750"/>
              <a:gd name="connsiteY17" fmla="*/ 514350 h 793750"/>
              <a:gd name="connsiteX18" fmla="*/ 1517650 w 2190750"/>
              <a:gd name="connsiteY18" fmla="*/ 558800 h 793750"/>
              <a:gd name="connsiteX19" fmla="*/ 1644650 w 2190750"/>
              <a:gd name="connsiteY19" fmla="*/ 590550 h 793750"/>
              <a:gd name="connsiteX20" fmla="*/ 1739900 w 2190750"/>
              <a:gd name="connsiteY20" fmla="*/ 558800 h 793750"/>
              <a:gd name="connsiteX21" fmla="*/ 1822450 w 2190750"/>
              <a:gd name="connsiteY21" fmla="*/ 476250 h 793750"/>
              <a:gd name="connsiteX22" fmla="*/ 1924050 w 2190750"/>
              <a:gd name="connsiteY22" fmla="*/ 393700 h 793750"/>
              <a:gd name="connsiteX23" fmla="*/ 2032000 w 2190750"/>
              <a:gd name="connsiteY23" fmla="*/ 311150 h 793750"/>
              <a:gd name="connsiteX24" fmla="*/ 2114550 w 2190750"/>
              <a:gd name="connsiteY24" fmla="*/ 266700 h 793750"/>
              <a:gd name="connsiteX25" fmla="*/ 2139950 w 2190750"/>
              <a:gd name="connsiteY25" fmla="*/ 203200 h 793750"/>
              <a:gd name="connsiteX26" fmla="*/ 2171700 w 2190750"/>
              <a:gd name="connsiteY26" fmla="*/ 101600 h 793750"/>
              <a:gd name="connsiteX27" fmla="*/ 2190750 w 2190750"/>
              <a:gd name="connsiteY27" fmla="*/ 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90750" h="793750">
                <a:moveTo>
                  <a:pt x="0" y="12700"/>
                </a:moveTo>
                <a:lnTo>
                  <a:pt x="158750" y="177800"/>
                </a:lnTo>
                <a:lnTo>
                  <a:pt x="203200" y="266700"/>
                </a:lnTo>
                <a:lnTo>
                  <a:pt x="247650" y="393700"/>
                </a:lnTo>
                <a:lnTo>
                  <a:pt x="292100" y="495300"/>
                </a:lnTo>
                <a:lnTo>
                  <a:pt x="336550" y="571500"/>
                </a:lnTo>
                <a:lnTo>
                  <a:pt x="444500" y="679450"/>
                </a:lnTo>
                <a:lnTo>
                  <a:pt x="488950" y="717550"/>
                </a:lnTo>
                <a:lnTo>
                  <a:pt x="527050" y="762000"/>
                </a:lnTo>
                <a:lnTo>
                  <a:pt x="628650" y="793750"/>
                </a:lnTo>
                <a:lnTo>
                  <a:pt x="800100" y="768350"/>
                </a:lnTo>
                <a:lnTo>
                  <a:pt x="908050" y="685800"/>
                </a:lnTo>
                <a:lnTo>
                  <a:pt x="990600" y="635000"/>
                </a:lnTo>
                <a:lnTo>
                  <a:pt x="1066800" y="596900"/>
                </a:lnTo>
                <a:lnTo>
                  <a:pt x="1143000" y="609600"/>
                </a:lnTo>
                <a:lnTo>
                  <a:pt x="1244600" y="577850"/>
                </a:lnTo>
                <a:lnTo>
                  <a:pt x="1371600" y="520700"/>
                </a:lnTo>
                <a:lnTo>
                  <a:pt x="1441450" y="514350"/>
                </a:lnTo>
                <a:lnTo>
                  <a:pt x="1517650" y="558800"/>
                </a:lnTo>
                <a:lnTo>
                  <a:pt x="1644650" y="590550"/>
                </a:lnTo>
                <a:lnTo>
                  <a:pt x="1739900" y="558800"/>
                </a:lnTo>
                <a:lnTo>
                  <a:pt x="1822450" y="476250"/>
                </a:lnTo>
                <a:lnTo>
                  <a:pt x="1924050" y="393700"/>
                </a:lnTo>
                <a:lnTo>
                  <a:pt x="2032000" y="311150"/>
                </a:lnTo>
                <a:lnTo>
                  <a:pt x="2114550" y="266700"/>
                </a:lnTo>
                <a:lnTo>
                  <a:pt x="2139950" y="203200"/>
                </a:lnTo>
                <a:lnTo>
                  <a:pt x="2171700" y="101600"/>
                </a:lnTo>
                <a:lnTo>
                  <a:pt x="21907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/>
          <p:cNvSpPr/>
          <p:nvPr/>
        </p:nvSpPr>
        <p:spPr>
          <a:xfrm>
            <a:off x="1047750" y="2647950"/>
            <a:ext cx="2279650" cy="762000"/>
          </a:xfrm>
          <a:custGeom>
            <a:avLst/>
            <a:gdLst>
              <a:gd name="connsiteX0" fmla="*/ 0 w 2279650"/>
              <a:gd name="connsiteY0" fmla="*/ 31750 h 762000"/>
              <a:gd name="connsiteX1" fmla="*/ 57150 w 2279650"/>
              <a:gd name="connsiteY1" fmla="*/ 63500 h 762000"/>
              <a:gd name="connsiteX2" fmla="*/ 63500 w 2279650"/>
              <a:gd name="connsiteY2" fmla="*/ 107950 h 762000"/>
              <a:gd name="connsiteX3" fmla="*/ 76200 w 2279650"/>
              <a:gd name="connsiteY3" fmla="*/ 146050 h 762000"/>
              <a:gd name="connsiteX4" fmla="*/ 57150 w 2279650"/>
              <a:gd name="connsiteY4" fmla="*/ 234950 h 762000"/>
              <a:gd name="connsiteX5" fmla="*/ 57150 w 2279650"/>
              <a:gd name="connsiteY5" fmla="*/ 285750 h 762000"/>
              <a:gd name="connsiteX6" fmla="*/ 95250 w 2279650"/>
              <a:gd name="connsiteY6" fmla="*/ 336550 h 762000"/>
              <a:gd name="connsiteX7" fmla="*/ 177800 w 2279650"/>
              <a:gd name="connsiteY7" fmla="*/ 412750 h 762000"/>
              <a:gd name="connsiteX8" fmla="*/ 254000 w 2279650"/>
              <a:gd name="connsiteY8" fmla="*/ 438150 h 762000"/>
              <a:gd name="connsiteX9" fmla="*/ 254000 w 2279650"/>
              <a:gd name="connsiteY9" fmla="*/ 438150 h 762000"/>
              <a:gd name="connsiteX10" fmla="*/ 311150 w 2279650"/>
              <a:gd name="connsiteY10" fmla="*/ 520700 h 762000"/>
              <a:gd name="connsiteX11" fmla="*/ 342900 w 2279650"/>
              <a:gd name="connsiteY11" fmla="*/ 565150 h 762000"/>
              <a:gd name="connsiteX12" fmla="*/ 419100 w 2279650"/>
              <a:gd name="connsiteY12" fmla="*/ 666750 h 762000"/>
              <a:gd name="connsiteX13" fmla="*/ 457200 w 2279650"/>
              <a:gd name="connsiteY13" fmla="*/ 723900 h 762000"/>
              <a:gd name="connsiteX14" fmla="*/ 546100 w 2279650"/>
              <a:gd name="connsiteY14" fmla="*/ 762000 h 762000"/>
              <a:gd name="connsiteX15" fmla="*/ 660400 w 2279650"/>
              <a:gd name="connsiteY15" fmla="*/ 742950 h 762000"/>
              <a:gd name="connsiteX16" fmla="*/ 749300 w 2279650"/>
              <a:gd name="connsiteY16" fmla="*/ 698500 h 762000"/>
              <a:gd name="connsiteX17" fmla="*/ 806450 w 2279650"/>
              <a:gd name="connsiteY17" fmla="*/ 641350 h 762000"/>
              <a:gd name="connsiteX18" fmla="*/ 850900 w 2279650"/>
              <a:gd name="connsiteY18" fmla="*/ 546100 h 762000"/>
              <a:gd name="connsiteX19" fmla="*/ 971550 w 2279650"/>
              <a:gd name="connsiteY19" fmla="*/ 495300 h 762000"/>
              <a:gd name="connsiteX20" fmla="*/ 1016000 w 2279650"/>
              <a:gd name="connsiteY20" fmla="*/ 400050 h 762000"/>
              <a:gd name="connsiteX21" fmla="*/ 1035050 w 2279650"/>
              <a:gd name="connsiteY21" fmla="*/ 368300 h 762000"/>
              <a:gd name="connsiteX22" fmla="*/ 1162050 w 2279650"/>
              <a:gd name="connsiteY22" fmla="*/ 361950 h 762000"/>
              <a:gd name="connsiteX23" fmla="*/ 1308100 w 2279650"/>
              <a:gd name="connsiteY23" fmla="*/ 336550 h 762000"/>
              <a:gd name="connsiteX24" fmla="*/ 1371600 w 2279650"/>
              <a:gd name="connsiteY24" fmla="*/ 323850 h 762000"/>
              <a:gd name="connsiteX25" fmla="*/ 1371600 w 2279650"/>
              <a:gd name="connsiteY25" fmla="*/ 323850 h 762000"/>
              <a:gd name="connsiteX26" fmla="*/ 1428750 w 2279650"/>
              <a:gd name="connsiteY26" fmla="*/ 381000 h 762000"/>
              <a:gd name="connsiteX27" fmla="*/ 1498600 w 2279650"/>
              <a:gd name="connsiteY27" fmla="*/ 482600 h 762000"/>
              <a:gd name="connsiteX28" fmla="*/ 1581150 w 2279650"/>
              <a:gd name="connsiteY28" fmla="*/ 508000 h 762000"/>
              <a:gd name="connsiteX29" fmla="*/ 1695450 w 2279650"/>
              <a:gd name="connsiteY29" fmla="*/ 508000 h 762000"/>
              <a:gd name="connsiteX30" fmla="*/ 1803400 w 2279650"/>
              <a:gd name="connsiteY30" fmla="*/ 438150 h 762000"/>
              <a:gd name="connsiteX31" fmla="*/ 1885950 w 2279650"/>
              <a:gd name="connsiteY31" fmla="*/ 349250 h 762000"/>
              <a:gd name="connsiteX32" fmla="*/ 1936750 w 2279650"/>
              <a:gd name="connsiteY32" fmla="*/ 273050 h 762000"/>
              <a:gd name="connsiteX33" fmla="*/ 1987550 w 2279650"/>
              <a:gd name="connsiteY33" fmla="*/ 190500 h 762000"/>
              <a:gd name="connsiteX34" fmla="*/ 2063750 w 2279650"/>
              <a:gd name="connsiteY34" fmla="*/ 127000 h 762000"/>
              <a:gd name="connsiteX35" fmla="*/ 2114550 w 2279650"/>
              <a:gd name="connsiteY35" fmla="*/ 57150 h 762000"/>
              <a:gd name="connsiteX36" fmla="*/ 2178050 w 2279650"/>
              <a:gd name="connsiteY36" fmla="*/ 31750 h 762000"/>
              <a:gd name="connsiteX37" fmla="*/ 2241550 w 2279650"/>
              <a:gd name="connsiteY37" fmla="*/ 12700 h 762000"/>
              <a:gd name="connsiteX38" fmla="*/ 2279650 w 2279650"/>
              <a:gd name="connsiteY38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279650" h="762000">
                <a:moveTo>
                  <a:pt x="0" y="31750"/>
                </a:moveTo>
                <a:lnTo>
                  <a:pt x="57150" y="63500"/>
                </a:lnTo>
                <a:lnTo>
                  <a:pt x="63500" y="107950"/>
                </a:lnTo>
                <a:lnTo>
                  <a:pt x="76200" y="146050"/>
                </a:lnTo>
                <a:lnTo>
                  <a:pt x="57150" y="234950"/>
                </a:lnTo>
                <a:lnTo>
                  <a:pt x="57150" y="285750"/>
                </a:lnTo>
                <a:lnTo>
                  <a:pt x="95250" y="336550"/>
                </a:lnTo>
                <a:lnTo>
                  <a:pt x="177800" y="412750"/>
                </a:lnTo>
                <a:lnTo>
                  <a:pt x="254000" y="438150"/>
                </a:lnTo>
                <a:lnTo>
                  <a:pt x="254000" y="438150"/>
                </a:lnTo>
                <a:lnTo>
                  <a:pt x="311150" y="520700"/>
                </a:lnTo>
                <a:lnTo>
                  <a:pt x="342900" y="565150"/>
                </a:lnTo>
                <a:lnTo>
                  <a:pt x="419100" y="666750"/>
                </a:lnTo>
                <a:lnTo>
                  <a:pt x="457200" y="723900"/>
                </a:lnTo>
                <a:lnTo>
                  <a:pt x="546100" y="762000"/>
                </a:lnTo>
                <a:lnTo>
                  <a:pt x="660400" y="742950"/>
                </a:lnTo>
                <a:lnTo>
                  <a:pt x="749300" y="698500"/>
                </a:lnTo>
                <a:lnTo>
                  <a:pt x="806450" y="641350"/>
                </a:lnTo>
                <a:lnTo>
                  <a:pt x="850900" y="546100"/>
                </a:lnTo>
                <a:lnTo>
                  <a:pt x="971550" y="495300"/>
                </a:lnTo>
                <a:lnTo>
                  <a:pt x="1016000" y="400050"/>
                </a:lnTo>
                <a:lnTo>
                  <a:pt x="1035050" y="368300"/>
                </a:lnTo>
                <a:lnTo>
                  <a:pt x="1162050" y="361950"/>
                </a:lnTo>
                <a:lnTo>
                  <a:pt x="1308100" y="336550"/>
                </a:lnTo>
                <a:lnTo>
                  <a:pt x="1371600" y="323850"/>
                </a:lnTo>
                <a:lnTo>
                  <a:pt x="1371600" y="323850"/>
                </a:lnTo>
                <a:lnTo>
                  <a:pt x="1428750" y="381000"/>
                </a:lnTo>
                <a:lnTo>
                  <a:pt x="1498600" y="482600"/>
                </a:lnTo>
                <a:lnTo>
                  <a:pt x="1581150" y="508000"/>
                </a:lnTo>
                <a:lnTo>
                  <a:pt x="1695450" y="508000"/>
                </a:lnTo>
                <a:lnTo>
                  <a:pt x="1803400" y="438150"/>
                </a:lnTo>
                <a:lnTo>
                  <a:pt x="1885950" y="349250"/>
                </a:lnTo>
                <a:lnTo>
                  <a:pt x="1936750" y="273050"/>
                </a:lnTo>
                <a:lnTo>
                  <a:pt x="1987550" y="190500"/>
                </a:lnTo>
                <a:lnTo>
                  <a:pt x="2063750" y="127000"/>
                </a:lnTo>
                <a:lnTo>
                  <a:pt x="2114550" y="57150"/>
                </a:lnTo>
                <a:lnTo>
                  <a:pt x="2178050" y="31750"/>
                </a:lnTo>
                <a:lnTo>
                  <a:pt x="2241550" y="12700"/>
                </a:lnTo>
                <a:lnTo>
                  <a:pt x="22796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/>
          <p:cNvSpPr/>
          <p:nvPr/>
        </p:nvSpPr>
        <p:spPr>
          <a:xfrm>
            <a:off x="4751048" y="2222500"/>
            <a:ext cx="2190750" cy="793750"/>
          </a:xfrm>
          <a:custGeom>
            <a:avLst/>
            <a:gdLst>
              <a:gd name="connsiteX0" fmla="*/ 0 w 2190750"/>
              <a:gd name="connsiteY0" fmla="*/ 12700 h 793750"/>
              <a:gd name="connsiteX1" fmla="*/ 158750 w 2190750"/>
              <a:gd name="connsiteY1" fmla="*/ 177800 h 793750"/>
              <a:gd name="connsiteX2" fmla="*/ 203200 w 2190750"/>
              <a:gd name="connsiteY2" fmla="*/ 266700 h 793750"/>
              <a:gd name="connsiteX3" fmla="*/ 247650 w 2190750"/>
              <a:gd name="connsiteY3" fmla="*/ 393700 h 793750"/>
              <a:gd name="connsiteX4" fmla="*/ 292100 w 2190750"/>
              <a:gd name="connsiteY4" fmla="*/ 495300 h 793750"/>
              <a:gd name="connsiteX5" fmla="*/ 336550 w 2190750"/>
              <a:gd name="connsiteY5" fmla="*/ 571500 h 793750"/>
              <a:gd name="connsiteX6" fmla="*/ 444500 w 2190750"/>
              <a:gd name="connsiteY6" fmla="*/ 679450 h 793750"/>
              <a:gd name="connsiteX7" fmla="*/ 488950 w 2190750"/>
              <a:gd name="connsiteY7" fmla="*/ 717550 h 793750"/>
              <a:gd name="connsiteX8" fmla="*/ 527050 w 2190750"/>
              <a:gd name="connsiteY8" fmla="*/ 762000 h 793750"/>
              <a:gd name="connsiteX9" fmla="*/ 628650 w 2190750"/>
              <a:gd name="connsiteY9" fmla="*/ 793750 h 793750"/>
              <a:gd name="connsiteX10" fmla="*/ 800100 w 2190750"/>
              <a:gd name="connsiteY10" fmla="*/ 768350 h 793750"/>
              <a:gd name="connsiteX11" fmla="*/ 908050 w 2190750"/>
              <a:gd name="connsiteY11" fmla="*/ 685800 h 793750"/>
              <a:gd name="connsiteX12" fmla="*/ 990600 w 2190750"/>
              <a:gd name="connsiteY12" fmla="*/ 635000 h 793750"/>
              <a:gd name="connsiteX13" fmla="*/ 1066800 w 2190750"/>
              <a:gd name="connsiteY13" fmla="*/ 596900 h 793750"/>
              <a:gd name="connsiteX14" fmla="*/ 1143000 w 2190750"/>
              <a:gd name="connsiteY14" fmla="*/ 609600 h 793750"/>
              <a:gd name="connsiteX15" fmla="*/ 1244600 w 2190750"/>
              <a:gd name="connsiteY15" fmla="*/ 577850 h 793750"/>
              <a:gd name="connsiteX16" fmla="*/ 1371600 w 2190750"/>
              <a:gd name="connsiteY16" fmla="*/ 520700 h 793750"/>
              <a:gd name="connsiteX17" fmla="*/ 1441450 w 2190750"/>
              <a:gd name="connsiteY17" fmla="*/ 514350 h 793750"/>
              <a:gd name="connsiteX18" fmla="*/ 1517650 w 2190750"/>
              <a:gd name="connsiteY18" fmla="*/ 558800 h 793750"/>
              <a:gd name="connsiteX19" fmla="*/ 1644650 w 2190750"/>
              <a:gd name="connsiteY19" fmla="*/ 590550 h 793750"/>
              <a:gd name="connsiteX20" fmla="*/ 1739900 w 2190750"/>
              <a:gd name="connsiteY20" fmla="*/ 558800 h 793750"/>
              <a:gd name="connsiteX21" fmla="*/ 1822450 w 2190750"/>
              <a:gd name="connsiteY21" fmla="*/ 476250 h 793750"/>
              <a:gd name="connsiteX22" fmla="*/ 1924050 w 2190750"/>
              <a:gd name="connsiteY22" fmla="*/ 393700 h 793750"/>
              <a:gd name="connsiteX23" fmla="*/ 2032000 w 2190750"/>
              <a:gd name="connsiteY23" fmla="*/ 311150 h 793750"/>
              <a:gd name="connsiteX24" fmla="*/ 2114550 w 2190750"/>
              <a:gd name="connsiteY24" fmla="*/ 266700 h 793750"/>
              <a:gd name="connsiteX25" fmla="*/ 2139950 w 2190750"/>
              <a:gd name="connsiteY25" fmla="*/ 203200 h 793750"/>
              <a:gd name="connsiteX26" fmla="*/ 2171700 w 2190750"/>
              <a:gd name="connsiteY26" fmla="*/ 101600 h 793750"/>
              <a:gd name="connsiteX27" fmla="*/ 2190750 w 2190750"/>
              <a:gd name="connsiteY27" fmla="*/ 0 h 793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2190750" h="793750">
                <a:moveTo>
                  <a:pt x="0" y="12700"/>
                </a:moveTo>
                <a:lnTo>
                  <a:pt x="158750" y="177800"/>
                </a:lnTo>
                <a:lnTo>
                  <a:pt x="203200" y="266700"/>
                </a:lnTo>
                <a:lnTo>
                  <a:pt x="247650" y="393700"/>
                </a:lnTo>
                <a:lnTo>
                  <a:pt x="292100" y="495300"/>
                </a:lnTo>
                <a:lnTo>
                  <a:pt x="336550" y="571500"/>
                </a:lnTo>
                <a:lnTo>
                  <a:pt x="444500" y="679450"/>
                </a:lnTo>
                <a:lnTo>
                  <a:pt x="488950" y="717550"/>
                </a:lnTo>
                <a:lnTo>
                  <a:pt x="527050" y="762000"/>
                </a:lnTo>
                <a:lnTo>
                  <a:pt x="628650" y="793750"/>
                </a:lnTo>
                <a:lnTo>
                  <a:pt x="800100" y="768350"/>
                </a:lnTo>
                <a:lnTo>
                  <a:pt x="908050" y="685800"/>
                </a:lnTo>
                <a:lnTo>
                  <a:pt x="990600" y="635000"/>
                </a:lnTo>
                <a:lnTo>
                  <a:pt x="1066800" y="596900"/>
                </a:lnTo>
                <a:lnTo>
                  <a:pt x="1143000" y="609600"/>
                </a:lnTo>
                <a:lnTo>
                  <a:pt x="1244600" y="577850"/>
                </a:lnTo>
                <a:lnTo>
                  <a:pt x="1371600" y="520700"/>
                </a:lnTo>
                <a:lnTo>
                  <a:pt x="1441450" y="514350"/>
                </a:lnTo>
                <a:lnTo>
                  <a:pt x="1517650" y="558800"/>
                </a:lnTo>
                <a:lnTo>
                  <a:pt x="1644650" y="590550"/>
                </a:lnTo>
                <a:lnTo>
                  <a:pt x="1739900" y="558800"/>
                </a:lnTo>
                <a:lnTo>
                  <a:pt x="1822450" y="476250"/>
                </a:lnTo>
                <a:lnTo>
                  <a:pt x="1924050" y="393700"/>
                </a:lnTo>
                <a:lnTo>
                  <a:pt x="2032000" y="311150"/>
                </a:lnTo>
                <a:lnTo>
                  <a:pt x="2114550" y="266700"/>
                </a:lnTo>
                <a:lnTo>
                  <a:pt x="2139950" y="203200"/>
                </a:lnTo>
                <a:lnTo>
                  <a:pt x="2171700" y="101600"/>
                </a:lnTo>
                <a:lnTo>
                  <a:pt x="21907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/>
          <p:cNvSpPr/>
          <p:nvPr/>
        </p:nvSpPr>
        <p:spPr>
          <a:xfrm>
            <a:off x="4744698" y="2647950"/>
            <a:ext cx="2279650" cy="762000"/>
          </a:xfrm>
          <a:custGeom>
            <a:avLst/>
            <a:gdLst>
              <a:gd name="connsiteX0" fmla="*/ 0 w 2279650"/>
              <a:gd name="connsiteY0" fmla="*/ 31750 h 762000"/>
              <a:gd name="connsiteX1" fmla="*/ 57150 w 2279650"/>
              <a:gd name="connsiteY1" fmla="*/ 63500 h 762000"/>
              <a:gd name="connsiteX2" fmla="*/ 63500 w 2279650"/>
              <a:gd name="connsiteY2" fmla="*/ 107950 h 762000"/>
              <a:gd name="connsiteX3" fmla="*/ 76200 w 2279650"/>
              <a:gd name="connsiteY3" fmla="*/ 146050 h 762000"/>
              <a:gd name="connsiteX4" fmla="*/ 57150 w 2279650"/>
              <a:gd name="connsiteY4" fmla="*/ 234950 h 762000"/>
              <a:gd name="connsiteX5" fmla="*/ 57150 w 2279650"/>
              <a:gd name="connsiteY5" fmla="*/ 285750 h 762000"/>
              <a:gd name="connsiteX6" fmla="*/ 95250 w 2279650"/>
              <a:gd name="connsiteY6" fmla="*/ 336550 h 762000"/>
              <a:gd name="connsiteX7" fmla="*/ 177800 w 2279650"/>
              <a:gd name="connsiteY7" fmla="*/ 412750 h 762000"/>
              <a:gd name="connsiteX8" fmla="*/ 254000 w 2279650"/>
              <a:gd name="connsiteY8" fmla="*/ 438150 h 762000"/>
              <a:gd name="connsiteX9" fmla="*/ 254000 w 2279650"/>
              <a:gd name="connsiteY9" fmla="*/ 438150 h 762000"/>
              <a:gd name="connsiteX10" fmla="*/ 311150 w 2279650"/>
              <a:gd name="connsiteY10" fmla="*/ 520700 h 762000"/>
              <a:gd name="connsiteX11" fmla="*/ 342900 w 2279650"/>
              <a:gd name="connsiteY11" fmla="*/ 565150 h 762000"/>
              <a:gd name="connsiteX12" fmla="*/ 419100 w 2279650"/>
              <a:gd name="connsiteY12" fmla="*/ 666750 h 762000"/>
              <a:gd name="connsiteX13" fmla="*/ 457200 w 2279650"/>
              <a:gd name="connsiteY13" fmla="*/ 723900 h 762000"/>
              <a:gd name="connsiteX14" fmla="*/ 546100 w 2279650"/>
              <a:gd name="connsiteY14" fmla="*/ 762000 h 762000"/>
              <a:gd name="connsiteX15" fmla="*/ 660400 w 2279650"/>
              <a:gd name="connsiteY15" fmla="*/ 742950 h 762000"/>
              <a:gd name="connsiteX16" fmla="*/ 749300 w 2279650"/>
              <a:gd name="connsiteY16" fmla="*/ 698500 h 762000"/>
              <a:gd name="connsiteX17" fmla="*/ 806450 w 2279650"/>
              <a:gd name="connsiteY17" fmla="*/ 641350 h 762000"/>
              <a:gd name="connsiteX18" fmla="*/ 850900 w 2279650"/>
              <a:gd name="connsiteY18" fmla="*/ 546100 h 762000"/>
              <a:gd name="connsiteX19" fmla="*/ 971550 w 2279650"/>
              <a:gd name="connsiteY19" fmla="*/ 495300 h 762000"/>
              <a:gd name="connsiteX20" fmla="*/ 1016000 w 2279650"/>
              <a:gd name="connsiteY20" fmla="*/ 400050 h 762000"/>
              <a:gd name="connsiteX21" fmla="*/ 1035050 w 2279650"/>
              <a:gd name="connsiteY21" fmla="*/ 368300 h 762000"/>
              <a:gd name="connsiteX22" fmla="*/ 1162050 w 2279650"/>
              <a:gd name="connsiteY22" fmla="*/ 361950 h 762000"/>
              <a:gd name="connsiteX23" fmla="*/ 1308100 w 2279650"/>
              <a:gd name="connsiteY23" fmla="*/ 336550 h 762000"/>
              <a:gd name="connsiteX24" fmla="*/ 1371600 w 2279650"/>
              <a:gd name="connsiteY24" fmla="*/ 323850 h 762000"/>
              <a:gd name="connsiteX25" fmla="*/ 1371600 w 2279650"/>
              <a:gd name="connsiteY25" fmla="*/ 323850 h 762000"/>
              <a:gd name="connsiteX26" fmla="*/ 1428750 w 2279650"/>
              <a:gd name="connsiteY26" fmla="*/ 381000 h 762000"/>
              <a:gd name="connsiteX27" fmla="*/ 1498600 w 2279650"/>
              <a:gd name="connsiteY27" fmla="*/ 482600 h 762000"/>
              <a:gd name="connsiteX28" fmla="*/ 1581150 w 2279650"/>
              <a:gd name="connsiteY28" fmla="*/ 508000 h 762000"/>
              <a:gd name="connsiteX29" fmla="*/ 1695450 w 2279650"/>
              <a:gd name="connsiteY29" fmla="*/ 508000 h 762000"/>
              <a:gd name="connsiteX30" fmla="*/ 1803400 w 2279650"/>
              <a:gd name="connsiteY30" fmla="*/ 438150 h 762000"/>
              <a:gd name="connsiteX31" fmla="*/ 1885950 w 2279650"/>
              <a:gd name="connsiteY31" fmla="*/ 349250 h 762000"/>
              <a:gd name="connsiteX32" fmla="*/ 1936750 w 2279650"/>
              <a:gd name="connsiteY32" fmla="*/ 273050 h 762000"/>
              <a:gd name="connsiteX33" fmla="*/ 1987550 w 2279650"/>
              <a:gd name="connsiteY33" fmla="*/ 190500 h 762000"/>
              <a:gd name="connsiteX34" fmla="*/ 2063750 w 2279650"/>
              <a:gd name="connsiteY34" fmla="*/ 127000 h 762000"/>
              <a:gd name="connsiteX35" fmla="*/ 2114550 w 2279650"/>
              <a:gd name="connsiteY35" fmla="*/ 57150 h 762000"/>
              <a:gd name="connsiteX36" fmla="*/ 2178050 w 2279650"/>
              <a:gd name="connsiteY36" fmla="*/ 31750 h 762000"/>
              <a:gd name="connsiteX37" fmla="*/ 2241550 w 2279650"/>
              <a:gd name="connsiteY37" fmla="*/ 12700 h 762000"/>
              <a:gd name="connsiteX38" fmla="*/ 2279650 w 2279650"/>
              <a:gd name="connsiteY38" fmla="*/ 0 h 76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2279650" h="762000">
                <a:moveTo>
                  <a:pt x="0" y="31750"/>
                </a:moveTo>
                <a:lnTo>
                  <a:pt x="57150" y="63500"/>
                </a:lnTo>
                <a:lnTo>
                  <a:pt x="63500" y="107950"/>
                </a:lnTo>
                <a:lnTo>
                  <a:pt x="76200" y="146050"/>
                </a:lnTo>
                <a:lnTo>
                  <a:pt x="57150" y="234950"/>
                </a:lnTo>
                <a:lnTo>
                  <a:pt x="57150" y="285750"/>
                </a:lnTo>
                <a:lnTo>
                  <a:pt x="95250" y="336550"/>
                </a:lnTo>
                <a:lnTo>
                  <a:pt x="177800" y="412750"/>
                </a:lnTo>
                <a:lnTo>
                  <a:pt x="254000" y="438150"/>
                </a:lnTo>
                <a:lnTo>
                  <a:pt x="254000" y="438150"/>
                </a:lnTo>
                <a:lnTo>
                  <a:pt x="311150" y="520700"/>
                </a:lnTo>
                <a:lnTo>
                  <a:pt x="342900" y="565150"/>
                </a:lnTo>
                <a:lnTo>
                  <a:pt x="419100" y="666750"/>
                </a:lnTo>
                <a:lnTo>
                  <a:pt x="457200" y="723900"/>
                </a:lnTo>
                <a:lnTo>
                  <a:pt x="546100" y="762000"/>
                </a:lnTo>
                <a:lnTo>
                  <a:pt x="660400" y="742950"/>
                </a:lnTo>
                <a:lnTo>
                  <a:pt x="749300" y="698500"/>
                </a:lnTo>
                <a:lnTo>
                  <a:pt x="806450" y="641350"/>
                </a:lnTo>
                <a:lnTo>
                  <a:pt x="850900" y="546100"/>
                </a:lnTo>
                <a:lnTo>
                  <a:pt x="971550" y="495300"/>
                </a:lnTo>
                <a:lnTo>
                  <a:pt x="1016000" y="400050"/>
                </a:lnTo>
                <a:lnTo>
                  <a:pt x="1035050" y="368300"/>
                </a:lnTo>
                <a:lnTo>
                  <a:pt x="1162050" y="361950"/>
                </a:lnTo>
                <a:lnTo>
                  <a:pt x="1308100" y="336550"/>
                </a:lnTo>
                <a:lnTo>
                  <a:pt x="1371600" y="323850"/>
                </a:lnTo>
                <a:lnTo>
                  <a:pt x="1371600" y="323850"/>
                </a:lnTo>
                <a:lnTo>
                  <a:pt x="1428750" y="381000"/>
                </a:lnTo>
                <a:lnTo>
                  <a:pt x="1498600" y="482600"/>
                </a:lnTo>
                <a:lnTo>
                  <a:pt x="1581150" y="508000"/>
                </a:lnTo>
                <a:lnTo>
                  <a:pt x="1695450" y="508000"/>
                </a:lnTo>
                <a:lnTo>
                  <a:pt x="1803400" y="438150"/>
                </a:lnTo>
                <a:lnTo>
                  <a:pt x="1885950" y="349250"/>
                </a:lnTo>
                <a:lnTo>
                  <a:pt x="1936750" y="273050"/>
                </a:lnTo>
                <a:lnTo>
                  <a:pt x="1987550" y="190500"/>
                </a:lnTo>
                <a:lnTo>
                  <a:pt x="2063750" y="127000"/>
                </a:lnTo>
                <a:lnTo>
                  <a:pt x="2114550" y="57150"/>
                </a:lnTo>
                <a:lnTo>
                  <a:pt x="2178050" y="31750"/>
                </a:lnTo>
                <a:lnTo>
                  <a:pt x="2241550" y="12700"/>
                </a:lnTo>
                <a:lnTo>
                  <a:pt x="2279650" y="0"/>
                </a:ln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9" name="Group 28"/>
          <p:cNvGrpSpPr/>
          <p:nvPr/>
        </p:nvGrpSpPr>
        <p:grpSpPr>
          <a:xfrm>
            <a:off x="4616272" y="2285500"/>
            <a:ext cx="1548573" cy="1880571"/>
            <a:chOff x="5338924" y="2285500"/>
            <a:chExt cx="1548573" cy="1880571"/>
          </a:xfrm>
        </p:grpSpPr>
        <p:grpSp>
          <p:nvGrpSpPr>
            <p:cNvPr id="23" name="Group 22"/>
            <p:cNvGrpSpPr/>
            <p:nvPr/>
          </p:nvGrpSpPr>
          <p:grpSpPr>
            <a:xfrm>
              <a:off x="5442654" y="2285500"/>
              <a:ext cx="1444843" cy="981981"/>
              <a:chOff x="5442654" y="2285500"/>
              <a:chExt cx="1444843" cy="981981"/>
            </a:xfrm>
          </p:grpSpPr>
          <p:grpSp>
            <p:nvGrpSpPr>
              <p:cNvPr id="21" name="Group 20"/>
              <p:cNvGrpSpPr/>
              <p:nvPr/>
            </p:nvGrpSpPr>
            <p:grpSpPr>
              <a:xfrm>
                <a:off x="5803465" y="2286000"/>
                <a:ext cx="1084032" cy="981481"/>
                <a:chOff x="5803465" y="2286000"/>
                <a:chExt cx="1084032" cy="981481"/>
              </a:xfrm>
            </p:grpSpPr>
            <p:sp>
              <p:nvSpPr>
                <p:cNvPr id="15" name="Right Arrow 14"/>
                <p:cNvSpPr/>
                <p:nvPr/>
              </p:nvSpPr>
              <p:spPr>
                <a:xfrm rot="19887338">
                  <a:off x="6314742" y="2860948"/>
                  <a:ext cx="386692" cy="268882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Right Arrow 15"/>
                <p:cNvSpPr/>
                <p:nvPr/>
              </p:nvSpPr>
              <p:spPr>
                <a:xfrm rot="2222331">
                  <a:off x="5803465" y="2998599"/>
                  <a:ext cx="386692" cy="268882"/>
                </a:xfrm>
                <a:prstGeom prst="rightArrow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0" name="Up-Down Arrow 19"/>
                <p:cNvSpPr/>
                <p:nvPr/>
              </p:nvSpPr>
              <p:spPr>
                <a:xfrm>
                  <a:off x="6563033" y="2286000"/>
                  <a:ext cx="324464" cy="427704"/>
                </a:xfrm>
                <a:prstGeom prst="upDownArrow">
                  <a:avLst/>
                </a:prstGeom>
                <a:solidFill>
                  <a:schemeClr val="tx1"/>
                </a:solidFill>
                <a:ln>
                  <a:solidFill>
                    <a:schemeClr val="bg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22" name="TextBox 21"/>
              <p:cNvSpPr txBox="1"/>
              <p:nvPr/>
            </p:nvSpPr>
            <p:spPr>
              <a:xfrm rot="3103968">
                <a:off x="5206179" y="2521975"/>
                <a:ext cx="84228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b="1" dirty="0" smtClean="0"/>
                  <a:t>SAMW</a:t>
                </a:r>
                <a:endParaRPr lang="en-US" b="1" dirty="0"/>
              </a:p>
            </p:txBody>
          </p:sp>
        </p:grpSp>
        <p:cxnSp>
          <p:nvCxnSpPr>
            <p:cNvPr id="26" name="Straight Arrow Connector 25"/>
            <p:cNvCxnSpPr/>
            <p:nvPr/>
          </p:nvCxnSpPr>
          <p:spPr>
            <a:xfrm flipV="1">
              <a:off x="5501148" y="3495368"/>
              <a:ext cx="1224117" cy="29497"/>
            </a:xfrm>
            <a:prstGeom prst="straightConnector1">
              <a:avLst/>
            </a:prstGeom>
            <a:ln w="76200">
              <a:solidFill>
                <a:schemeClr val="tx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/>
            <p:cNvSpPr txBox="1"/>
            <p:nvPr/>
          </p:nvSpPr>
          <p:spPr>
            <a:xfrm>
              <a:off x="5338924" y="3642851"/>
              <a:ext cx="14234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b="1" dirty="0" smtClean="0"/>
                <a:t>40 years</a:t>
              </a:r>
              <a:endParaRPr lang="en-US" sz="2800" b="1" dirty="0"/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903461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020"/>
    </mc:Choice>
    <mc:Fallback>
      <p:transition spd="slow" advTm="990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5574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Coccolithophores</a:t>
            </a:r>
            <a:r>
              <a:rPr lang="en-US" dirty="0"/>
              <a:t>  are strong drivers of ocean </a:t>
            </a:r>
            <a:r>
              <a:rPr lang="en-US" dirty="0" smtClean="0"/>
              <a:t>biogeochemistry </a:t>
            </a:r>
            <a:r>
              <a:rPr lang="en-US" dirty="0"/>
              <a:t>and </a:t>
            </a:r>
            <a:r>
              <a:rPr lang="en-US" dirty="0" smtClean="0"/>
              <a:t>optics; affect CO</a:t>
            </a:r>
            <a:r>
              <a:rPr lang="en-US" baseline="-25000" dirty="0" smtClean="0"/>
              <a:t>2</a:t>
            </a:r>
            <a:r>
              <a:rPr lang="en-US" dirty="0" smtClean="0"/>
              <a:t> balance…</a:t>
            </a:r>
            <a:endParaRPr lang="en-US" dirty="0"/>
          </a:p>
        </p:txBody>
      </p:sp>
      <p:pic>
        <p:nvPicPr>
          <p:cNvPr id="5" name="Picture 41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276652"/>
            <a:ext cx="4038600" cy="3535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22960" y="5836920"/>
            <a:ext cx="32955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Annual MODIS AQUA PIC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4861560" y="2423160"/>
            <a:ext cx="1755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Emiliania</a:t>
            </a:r>
            <a:r>
              <a:rPr lang="en-US" i="1" dirty="0" smtClean="0"/>
              <a:t> </a:t>
            </a:r>
            <a:r>
              <a:rPr lang="en-US" i="1" dirty="0" err="1" smtClean="0"/>
              <a:t>huxleyi</a:t>
            </a:r>
            <a:endParaRPr lang="en-US" i="1" dirty="0"/>
          </a:p>
        </p:txBody>
      </p:sp>
      <p:sp>
        <p:nvSpPr>
          <p:cNvPr id="9" name="TextBox 8"/>
          <p:cNvSpPr txBox="1"/>
          <p:nvPr/>
        </p:nvSpPr>
        <p:spPr>
          <a:xfrm>
            <a:off x="6858000" y="2042160"/>
            <a:ext cx="17557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Emiliania</a:t>
            </a:r>
            <a:r>
              <a:rPr lang="en-US" i="1" dirty="0" smtClean="0"/>
              <a:t> </a:t>
            </a:r>
            <a:r>
              <a:rPr lang="en-US" i="1" dirty="0" err="1" smtClean="0"/>
              <a:t>huxleyi</a:t>
            </a:r>
            <a:endParaRPr lang="en-US" i="1" dirty="0" smtClean="0"/>
          </a:p>
          <a:p>
            <a:r>
              <a:rPr lang="en-US" i="1" dirty="0" err="1"/>
              <a:t>Ophiaster</a:t>
            </a:r>
            <a:r>
              <a:rPr lang="en-US" i="1" dirty="0"/>
              <a:t> sp.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76800" y="5257800"/>
            <a:ext cx="1846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/>
              <a:t>Papposphaera</a:t>
            </a:r>
            <a:r>
              <a:rPr lang="en-US" i="1" dirty="0"/>
              <a:t> </a:t>
            </a:r>
            <a:r>
              <a:rPr lang="en-US" i="1" dirty="0" smtClean="0"/>
              <a:t>sp.</a:t>
            </a:r>
            <a:endParaRPr lang="en-US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6755782" y="5288280"/>
            <a:ext cx="2388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 err="1" smtClean="0"/>
              <a:t>Calcidiscus</a:t>
            </a:r>
            <a:r>
              <a:rPr lang="en-US" i="1" dirty="0" smtClean="0"/>
              <a:t> </a:t>
            </a:r>
            <a:r>
              <a:rPr lang="en-US" i="1" dirty="0" err="1" smtClean="0"/>
              <a:t>leptoporous</a:t>
            </a:r>
            <a:endParaRPr lang="en-US" i="1" dirty="0"/>
          </a:p>
        </p:txBody>
      </p:sp>
      <p:pic>
        <p:nvPicPr>
          <p:cNvPr id="102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680" y="2869534"/>
            <a:ext cx="4038600" cy="2261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2743200" y="4953000"/>
            <a:ext cx="4308890" cy="1590020"/>
            <a:chOff x="2743200" y="4953000"/>
            <a:chExt cx="4308890" cy="1590020"/>
          </a:xfrm>
        </p:grpSpPr>
        <p:sp>
          <p:nvSpPr>
            <p:cNvPr id="4" name="TextBox 3"/>
            <p:cNvSpPr txBox="1"/>
            <p:nvPr/>
          </p:nvSpPr>
          <p:spPr>
            <a:xfrm>
              <a:off x="4343400" y="6019800"/>
              <a:ext cx="270869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Great Calcite Belt</a:t>
              </a:r>
              <a:endParaRPr lang="en-US" sz="2800" dirty="0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 flipH="1" flipV="1">
              <a:off x="2743200" y="4953000"/>
              <a:ext cx="1752600" cy="1097280"/>
            </a:xfrm>
            <a:prstGeom prst="straightConnector1">
              <a:avLst/>
            </a:prstGeom>
            <a:ln w="5715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137160" y="6492875"/>
            <a:ext cx="2133600" cy="365125"/>
          </a:xfrm>
        </p:spPr>
        <p:txBody>
          <a:bodyPr/>
          <a:lstStyle/>
          <a:p>
            <a:r>
              <a:rPr lang="en-US" smtClean="0"/>
              <a:t>10/17/2018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 dirty="0"/>
          </a:p>
        </p:txBody>
      </p:sp>
      <p:grpSp>
        <p:nvGrpSpPr>
          <p:cNvPr id="18" name="Group 10"/>
          <p:cNvGrpSpPr>
            <a:grpSpLocks/>
          </p:cNvGrpSpPr>
          <p:nvPr/>
        </p:nvGrpSpPr>
        <p:grpSpPr bwMode="auto">
          <a:xfrm>
            <a:off x="642640" y="548640"/>
            <a:ext cx="7524750" cy="5645150"/>
            <a:chOff x="503" y="764"/>
            <a:chExt cx="4740" cy="3556"/>
          </a:xfrm>
        </p:grpSpPr>
        <p:pic>
          <p:nvPicPr>
            <p:cNvPr id="19" name="Picture 11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3" y="764"/>
              <a:ext cx="4740" cy="355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0" name="Text Box 12"/>
            <p:cNvSpPr txBox="1">
              <a:spLocks noChangeArrowheads="1"/>
            </p:cNvSpPr>
            <p:nvPr/>
          </p:nvSpPr>
          <p:spPr bwMode="auto">
            <a:xfrm>
              <a:off x="595" y="824"/>
              <a:ext cx="1450" cy="7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r>
                <a:rPr lang="en-US" altLang="en-US">
                  <a:solidFill>
                    <a:schemeClr val="bg1"/>
                  </a:solidFill>
                </a:rPr>
                <a:t>View through the ship’s moon-pool, inside hanger (no skylight reflections)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781705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9920"/>
    </mc:Choice>
    <mc:Fallback>
      <p:transition spd="slow" advTm="9992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8900"/>
            <a:ext cx="90297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New Pub: Algorithm to convert surface PIC to integral euphotic PIC (Balch et al., 2018)</a:t>
            </a:r>
            <a:endParaRPr lang="en-US" sz="36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2" y="1200035"/>
            <a:ext cx="8229600" cy="25259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4363" y="3000376"/>
            <a:ext cx="8066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2018</a:t>
            </a:r>
            <a:endParaRPr lang="en-US" sz="2400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570" y="3708704"/>
            <a:ext cx="3500437" cy="3149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714743"/>
            <a:ext cx="5677703" cy="2971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562725" y="6457890"/>
            <a:ext cx="22659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Surf. PIC (</a:t>
            </a:r>
            <a:r>
              <a:rPr lang="en-US" sz="2000" dirty="0" err="1" smtClean="0"/>
              <a:t>mmol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4486275" y="4876740"/>
            <a:ext cx="27158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Euphotic PIC (</a:t>
            </a:r>
            <a:r>
              <a:rPr lang="en-US" sz="2000" dirty="0" err="1" smtClean="0"/>
              <a:t>mmol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1424" y="6527806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709848" y="6499230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156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243"/>
    </mc:Choice>
    <mc:Fallback>
      <p:transition spd="slow" advTm="45243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New pub:  Algorithm for </a:t>
            </a:r>
            <a:r>
              <a:rPr lang="en-US" sz="3600" dirty="0" err="1" smtClean="0"/>
              <a:t>coccolithophore</a:t>
            </a:r>
            <a:r>
              <a:rPr lang="en-US" sz="3600" dirty="0" smtClean="0"/>
              <a:t> calcification (Hopkins &amp; Balch, 2018)</a:t>
            </a:r>
            <a:endParaRPr lang="en-US" sz="36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1143001"/>
            <a:ext cx="8017351" cy="2156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1487" y="3457563"/>
            <a:ext cx="837247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/>
              <a:t>B</a:t>
            </a:r>
            <a:r>
              <a:rPr lang="en-US" sz="2000" b="1" dirty="0" smtClean="0"/>
              <a:t>ased on </a:t>
            </a:r>
            <a:r>
              <a:rPr lang="en-US" sz="2000" b="1" dirty="0" err="1" smtClean="0"/>
              <a:t>Behrenfeld</a:t>
            </a:r>
            <a:r>
              <a:rPr lang="en-US" sz="2000" b="1" dirty="0" smtClean="0"/>
              <a:t> carbon based productivity model (</a:t>
            </a:r>
            <a:r>
              <a:rPr lang="en-US" sz="2000" b="1" dirty="0" err="1" smtClean="0"/>
              <a:t>Behrenfeld</a:t>
            </a:r>
            <a:r>
              <a:rPr lang="en-US" sz="2000" b="1" dirty="0" smtClean="0"/>
              <a:t> et al., 2005)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PIC </a:t>
            </a:r>
            <a:r>
              <a:rPr lang="en-US" sz="2000" b="1" dirty="0"/>
              <a:t>production </a:t>
            </a:r>
            <a:r>
              <a:rPr lang="en-US" sz="2000" b="1" dirty="0" smtClean="0"/>
              <a:t>= </a:t>
            </a:r>
            <a:r>
              <a:rPr lang="en-US" sz="2000" b="1" dirty="0"/>
              <a:t>f </a:t>
            </a:r>
            <a:r>
              <a:rPr lang="en-US" sz="2000" b="1" dirty="0" smtClean="0"/>
              <a:t>[PIC</a:t>
            </a:r>
            <a:r>
              <a:rPr lang="en-US" sz="2000" b="1" dirty="0"/>
              <a:t>; </a:t>
            </a:r>
            <a:r>
              <a:rPr lang="en-US" sz="2000" b="1" dirty="0" smtClean="0"/>
              <a:t>μ] h(I</a:t>
            </a:r>
            <a:r>
              <a:rPr lang="en-US" sz="2000" b="1" baseline="-25000" dirty="0" smtClean="0"/>
              <a:t>0</a:t>
            </a:r>
            <a:r>
              <a:rPr lang="en-US" sz="2000" b="1" dirty="0" smtClean="0"/>
              <a:t>); g(</a:t>
            </a:r>
            <a:r>
              <a:rPr lang="en-US" sz="2000" b="1" dirty="0" err="1" smtClean="0"/>
              <a:t>Z</a:t>
            </a:r>
            <a:r>
              <a:rPr lang="en-US" sz="2000" b="1" baseline="-25000" dirty="0" err="1" smtClean="0"/>
              <a:t>eu</a:t>
            </a:r>
            <a:r>
              <a:rPr lang="en-US" sz="2000" b="1" dirty="0" smtClean="0"/>
              <a:t>)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b="1" dirty="0" smtClean="0"/>
              <a:t>Assumes:  </a:t>
            </a:r>
            <a:r>
              <a:rPr lang="en-US" sz="2000" b="1" dirty="0"/>
              <a:t>μ</a:t>
            </a:r>
            <a:r>
              <a:rPr lang="en-US" sz="2000" b="1" dirty="0" smtClean="0"/>
              <a:t> </a:t>
            </a:r>
            <a:r>
              <a:rPr lang="en-US" sz="2000" b="1" dirty="0"/>
              <a:t>is a function of temperature and </a:t>
            </a:r>
            <a:r>
              <a:rPr lang="en-US" sz="2000" b="1" dirty="0" smtClean="0"/>
              <a:t>irradiance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E. </a:t>
            </a:r>
            <a:r>
              <a:rPr lang="en-US" sz="2000" i="1" dirty="0" err="1">
                <a:solidFill>
                  <a:schemeClr val="bg1">
                    <a:lumMod val="50000"/>
                  </a:schemeClr>
                </a:solidFill>
              </a:rPr>
              <a:t>huxleyi</a:t>
            </a:r>
            <a:r>
              <a:rPr lang="en-US" sz="2000" i="1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calcite production is the major contributor to satellite-derived PIC concentration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Calcification rate decreases as a function of light availability through the water column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G(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</a:rPr>
              <a:t>Z</a:t>
            </a:r>
            <a:r>
              <a:rPr lang="en-US" sz="2000" baseline="-25000" dirty="0" err="1">
                <a:solidFill>
                  <a:schemeClr val="bg1">
                    <a:lumMod val="50000"/>
                  </a:schemeClr>
                </a:solidFill>
              </a:rPr>
              <a:t>eu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) is based on Balch et al. (2018)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r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elationship between surface and integrated PIC</a:t>
            </a:r>
            <a:endParaRPr lang="en-US" sz="20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71525" y="2814638"/>
            <a:ext cx="9156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2018</a:t>
            </a:r>
            <a:endParaRPr lang="en-US" sz="28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513518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98206" y="4748981"/>
            <a:ext cx="8391833" cy="179930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492875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Balch, Bigelow Laboratory; NASA MODIS/VIIRS Science Team Meeting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3083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516"/>
    </mc:Choice>
    <mc:Fallback>
      <p:transition spd="slow" advTm="26516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33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Components of Hopkins and Balch (2018) calcification algorithm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7" y="1471613"/>
            <a:ext cx="4291012" cy="27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3513" y="1528761"/>
            <a:ext cx="3661685" cy="1485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00550"/>
            <a:ext cx="5529263" cy="89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00075" y="5329247"/>
            <a:ext cx="406092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Where </a:t>
            </a:r>
            <a:r>
              <a:rPr lang="en-US" sz="2400" dirty="0" err="1" smtClean="0"/>
              <a:t>T</a:t>
            </a:r>
            <a:r>
              <a:rPr lang="en-US" sz="2400" baseline="30000" dirty="0" err="1" smtClean="0"/>
              <a:t>opt</a:t>
            </a:r>
            <a:r>
              <a:rPr lang="en-US" sz="2400" dirty="0" smtClean="0"/>
              <a:t> =20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C; </a:t>
            </a:r>
            <a:r>
              <a:rPr lang="en-US" sz="2400" dirty="0" err="1" smtClean="0"/>
              <a:t>T</a:t>
            </a:r>
            <a:r>
              <a:rPr lang="en-US" sz="2400" baseline="30000" dirty="0" err="1" smtClean="0"/>
              <a:t>low</a:t>
            </a:r>
            <a:r>
              <a:rPr lang="en-US" sz="2400" baseline="-25000" dirty="0" err="1" smtClean="0"/>
              <a:t>scale</a:t>
            </a:r>
            <a:r>
              <a:rPr lang="en-US" sz="2400" dirty="0" smtClean="0"/>
              <a:t>=2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C; </a:t>
            </a:r>
          </a:p>
          <a:p>
            <a:r>
              <a:rPr lang="en-US" sz="2400" dirty="0" smtClean="0"/>
              <a:t>T </a:t>
            </a:r>
            <a:r>
              <a:rPr lang="en-US" sz="2400" baseline="30000" dirty="0" err="1" smtClean="0"/>
              <a:t>high</a:t>
            </a:r>
            <a:r>
              <a:rPr lang="en-US" sz="2400" baseline="-25000" dirty="0" err="1" smtClean="0"/>
              <a:t>scale</a:t>
            </a:r>
            <a:r>
              <a:rPr lang="en-US" sz="2400" dirty="0" smtClean="0"/>
              <a:t>=~24</a:t>
            </a:r>
            <a:r>
              <a:rPr lang="en-US" sz="2400" baseline="30000" dirty="0" smtClean="0"/>
              <a:t>o</a:t>
            </a:r>
            <a:r>
              <a:rPr lang="en-US" sz="2400" dirty="0" smtClean="0"/>
              <a:t>C</a:t>
            </a:r>
            <a:endParaRPr lang="en-US" sz="2400" dirty="0"/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4963" y="3451529"/>
            <a:ext cx="3230469" cy="29064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6757986" y="3714750"/>
            <a:ext cx="1035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G(</a:t>
            </a:r>
            <a:r>
              <a:rPr lang="en-US" sz="2800" dirty="0" err="1" smtClean="0"/>
              <a:t>Z</a:t>
            </a:r>
            <a:r>
              <a:rPr lang="en-US" sz="2800" baseline="-25000" dirty="0" err="1" smtClean="0"/>
              <a:t>eu</a:t>
            </a:r>
            <a:r>
              <a:rPr lang="en-US" sz="2800" dirty="0" smtClean="0"/>
              <a:t>)</a:t>
            </a:r>
            <a:endParaRPr lang="en-US" sz="2800" dirty="0"/>
          </a:p>
        </p:txBody>
      </p:sp>
      <p:sp>
        <p:nvSpPr>
          <p:cNvPr id="11" name="TextBox 10"/>
          <p:cNvSpPr txBox="1"/>
          <p:nvPr/>
        </p:nvSpPr>
        <p:spPr>
          <a:xfrm>
            <a:off x="1952623" y="3995740"/>
            <a:ext cx="113813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Temp(</a:t>
            </a:r>
            <a:r>
              <a:rPr lang="en-US" sz="2000" baseline="30000" dirty="0" err="1" smtClean="0"/>
              <a:t>o</a:t>
            </a:r>
            <a:r>
              <a:rPr lang="en-US" sz="2000" dirty="0" err="1" smtClean="0"/>
              <a:t>C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 rot="16200000">
            <a:off x="-609602" y="2662239"/>
            <a:ext cx="19895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Growth Rate (</a:t>
            </a:r>
            <a:r>
              <a:rPr lang="en-US" sz="2000" dirty="0"/>
              <a:t>d</a:t>
            </a:r>
            <a:r>
              <a:rPr lang="en-US" sz="2000" baseline="30000" dirty="0" smtClean="0"/>
              <a:t>-1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3" name="TextBox 12"/>
          <p:cNvSpPr txBox="1"/>
          <p:nvPr/>
        </p:nvSpPr>
        <p:spPr>
          <a:xfrm>
            <a:off x="6391275" y="6057840"/>
            <a:ext cx="226594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Surf. PIC (</a:t>
            </a:r>
            <a:r>
              <a:rPr lang="en-US" sz="2000" dirty="0" err="1" smtClean="0"/>
              <a:t>mmol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-3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 rot="16200000">
            <a:off x="4610100" y="4562415"/>
            <a:ext cx="27158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Euphotic PIC (</a:t>
            </a:r>
            <a:r>
              <a:rPr lang="en-US" sz="2000" dirty="0" err="1" smtClean="0"/>
              <a:t>mmol</a:t>
            </a:r>
            <a:r>
              <a:rPr lang="en-US" sz="2000" dirty="0" smtClean="0"/>
              <a:t> m</a:t>
            </a:r>
            <a:r>
              <a:rPr lang="en-US" sz="2000" baseline="30000" dirty="0" smtClean="0"/>
              <a:t>-2</a:t>
            </a:r>
            <a:r>
              <a:rPr lang="en-US" sz="2000" dirty="0" smtClean="0"/>
              <a:t>)</a:t>
            </a:r>
            <a:endParaRPr lang="en-US" sz="20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6843253" y="5309426"/>
            <a:ext cx="1789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Balch et al., 2018</a:t>
            </a:r>
            <a:endParaRPr lang="en-US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2735" y="4336026"/>
            <a:ext cx="5427407" cy="1784555"/>
          </a:xfrm>
          <a:prstGeom prst="rect">
            <a:avLst/>
          </a:prstGeom>
          <a:solidFill>
            <a:srgbClr val="FFFFFF">
              <a:alpha val="7294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4728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878"/>
    </mc:Choice>
    <mc:Fallback>
      <p:transition spd="slow" advTm="16878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1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/>
              <a:t>Performance of Hopkins &amp; Balch (2018) calcification </a:t>
            </a:r>
            <a:r>
              <a:rPr lang="en-US" sz="3600" dirty="0"/>
              <a:t>algorithm </a:t>
            </a: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8" y="1047612"/>
            <a:ext cx="8672512" cy="5693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28905" y="6343658"/>
            <a:ext cx="408913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Calcification Rate (mg C m</a:t>
            </a:r>
            <a:r>
              <a:rPr lang="en-US" sz="2400" baseline="30000" dirty="0" smtClean="0"/>
              <a:t>-2</a:t>
            </a:r>
            <a:r>
              <a:rPr lang="en-US" sz="2400" dirty="0" smtClean="0"/>
              <a:t> d</a:t>
            </a:r>
            <a:r>
              <a:rPr lang="en-US" sz="2400" baseline="30000" dirty="0" smtClean="0"/>
              <a:t>-1</a:t>
            </a:r>
            <a:r>
              <a:rPr lang="en-US" sz="2400" dirty="0" smtClean="0"/>
              <a:t>)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71440" y="3481395"/>
            <a:ext cx="1452898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400" dirty="0" smtClean="0"/>
              <a:t>Depth (m)</a:t>
            </a:r>
            <a:endParaRPr lang="en-US" sz="24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445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487"/>
    </mc:Choice>
    <mc:Fallback>
      <p:transition spd="slow" advTm="11487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800074"/>
            <a:ext cx="8190581" cy="52261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4305" y="5910543"/>
            <a:ext cx="8801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Average, global, euphotic zone </a:t>
            </a:r>
            <a:r>
              <a:rPr lang="en-US" dirty="0" smtClean="0"/>
              <a:t>depth-integrated calcification </a:t>
            </a:r>
            <a:r>
              <a:rPr lang="en-US" dirty="0"/>
              <a:t>rate is estimated to be </a:t>
            </a:r>
            <a:endParaRPr lang="en-US" dirty="0" smtClean="0"/>
          </a:p>
          <a:p>
            <a:pPr algn="ctr"/>
            <a:r>
              <a:rPr lang="en-US" dirty="0" smtClean="0"/>
              <a:t>1.42 </a:t>
            </a:r>
            <a:r>
              <a:rPr lang="en-US" dirty="0"/>
              <a:t>± 1.69 </a:t>
            </a:r>
            <a:r>
              <a:rPr lang="en-US" dirty="0" err="1"/>
              <a:t>Pg</a:t>
            </a:r>
            <a:r>
              <a:rPr lang="en-US" dirty="0"/>
              <a:t> particulate inorganic carbon/year with the </a:t>
            </a:r>
            <a:r>
              <a:rPr lang="en-US" dirty="0" smtClean="0"/>
              <a:t>oceanic gyres </a:t>
            </a:r>
            <a:r>
              <a:rPr lang="en-US" dirty="0"/>
              <a:t>contributing the </a:t>
            </a:r>
            <a:endParaRPr lang="en-US" dirty="0" smtClean="0"/>
          </a:p>
          <a:p>
            <a:pPr algn="ctr"/>
            <a:r>
              <a:rPr lang="en-US" dirty="0" smtClean="0"/>
              <a:t>greatest </a:t>
            </a:r>
            <a:r>
              <a:rPr lang="en-US" dirty="0"/>
              <a:t>influence.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274"/>
            <a:ext cx="8229600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New global predictions of integrated euphotic calcification</a:t>
            </a:r>
            <a:endParaRPr lang="en-US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28560" y="6527806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439016" y="6499230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890387" y="884903"/>
            <a:ext cx="922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Jul-Sept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4308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Oct-Dec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3793" y="294476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Jan-Mar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8322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945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503"/>
    </mc:Choice>
    <mc:Fallback>
      <p:transition spd="slow" advTm="36503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39714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VIIRS: 30 September, 2018; True Color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47" t="26088" r="5497"/>
          <a:stretch/>
        </p:blipFill>
        <p:spPr bwMode="auto">
          <a:xfrm>
            <a:off x="943903" y="808038"/>
            <a:ext cx="6990735" cy="50690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9179" y="3779111"/>
            <a:ext cx="1842236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600" b="1" dirty="0" smtClean="0"/>
              <a:t>Ocean Station Papa</a:t>
            </a:r>
            <a:endParaRPr lang="en-US" sz="1600" b="1" dirty="0"/>
          </a:p>
        </p:txBody>
      </p:sp>
      <p:sp>
        <p:nvSpPr>
          <p:cNvPr id="4" name="TextBox 3"/>
          <p:cNvSpPr txBox="1"/>
          <p:nvPr/>
        </p:nvSpPr>
        <p:spPr>
          <a:xfrm>
            <a:off x="2522281" y="3795703"/>
            <a:ext cx="304892" cy="369332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X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5912702"/>
            <a:ext cx="89227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Site of EXPORTS first field study: Note turquoise </a:t>
            </a:r>
            <a:r>
              <a:rPr lang="en-US" sz="2400" dirty="0" err="1" smtClean="0"/>
              <a:t>coccolithophore</a:t>
            </a:r>
            <a:r>
              <a:rPr lang="en-US" sz="2400" dirty="0" smtClean="0"/>
              <a:t> populations at </a:t>
            </a:r>
            <a:r>
              <a:rPr lang="en-US" sz="2400" dirty="0" err="1" smtClean="0"/>
              <a:t>SubArctic</a:t>
            </a:r>
            <a:r>
              <a:rPr lang="en-US" sz="2400" dirty="0" smtClean="0"/>
              <a:t> Front</a:t>
            </a:r>
            <a:endParaRPr lang="en-US" sz="2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85712" y="6470654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6224696" y="6470654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802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53"/>
    </mc:Choice>
    <mc:Fallback>
      <p:transition spd="slow" advTm="14353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Summary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8625" y="1285875"/>
            <a:ext cx="8229600" cy="4525963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Continued algorithm maintenance of 2B/3B merged algorithm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Validation Activities AMT cruises and NW Atlantic: quadrupled in situ data on PIC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New publications from the Balch group at Bigelow Laboratory: 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New PIC-CI algorithm (Mitchell et al., 2016)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Factors affecting the Great Calcite Belt (Balch et al., 2016)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Relating surface PIC to euphotic PIC (Balch et al., 2018)</a:t>
            </a:r>
          </a:p>
          <a:p>
            <a:pPr lvl="1"/>
            <a:r>
              <a:rPr lang="en-US" sz="2400" dirty="0" smtClean="0">
                <a:solidFill>
                  <a:schemeClr val="bg1"/>
                </a:solidFill>
              </a:rPr>
              <a:t>New algorithm for estimating global calcification (Hopkins and Balch, 2018)</a:t>
            </a:r>
          </a:p>
          <a:p>
            <a:r>
              <a:rPr lang="en-US" i="1" dirty="0" smtClean="0">
                <a:solidFill>
                  <a:schemeClr val="bg1"/>
                </a:solidFill>
              </a:rPr>
              <a:t>Thank you!</a:t>
            </a: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pPr lvl="1"/>
            <a:endParaRPr lang="en-US" sz="2400" dirty="0" smtClean="0">
              <a:solidFill>
                <a:schemeClr val="bg1"/>
              </a:solidFill>
            </a:endParaRPr>
          </a:p>
          <a:p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638744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78"/>
    </mc:Choice>
    <mc:Fallback>
      <p:transition spd="slow" advTm="210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340288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1635760"/>
            <a:ext cx="5953760" cy="4490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0" y="1635760"/>
            <a:ext cx="5943599" cy="4511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4961" y="1686560"/>
            <a:ext cx="5943599" cy="4450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565" y="1624520"/>
            <a:ext cx="5959835" cy="45036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4687" y="1600528"/>
            <a:ext cx="603691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Conceptual View of </a:t>
            </a:r>
            <a:r>
              <a:rPr lang="en-US" dirty="0" err="1" smtClean="0"/>
              <a:t>Subantarctic</a:t>
            </a:r>
            <a:r>
              <a:rPr lang="en-US" dirty="0" smtClean="0"/>
              <a:t> mode water export… “So what?”</a:t>
            </a:r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1132080" y="-314960"/>
            <a:ext cx="6852920" cy="7096760"/>
            <a:chOff x="1132080" y="-314960"/>
            <a:chExt cx="6852920" cy="7096760"/>
          </a:xfrm>
        </p:grpSpPr>
        <p:grpSp>
          <p:nvGrpSpPr>
            <p:cNvPr id="5" name="Group 4"/>
            <p:cNvGrpSpPr/>
            <p:nvPr/>
          </p:nvGrpSpPr>
          <p:grpSpPr>
            <a:xfrm>
              <a:off x="1203200" y="0"/>
              <a:ext cx="6781800" cy="6781800"/>
              <a:chOff x="1203200" y="0"/>
              <a:chExt cx="6781800" cy="6781800"/>
            </a:xfrm>
          </p:grpSpPr>
          <p:cxnSp>
            <p:nvCxnSpPr>
              <p:cNvPr id="4" name="Straight Connector 3"/>
              <p:cNvCxnSpPr/>
              <p:nvPr/>
            </p:nvCxnSpPr>
            <p:spPr>
              <a:xfrm>
                <a:off x="2239296" y="0"/>
                <a:ext cx="0" cy="6781800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" name="Straight Connector 5"/>
              <p:cNvCxnSpPr/>
              <p:nvPr/>
            </p:nvCxnSpPr>
            <p:spPr>
              <a:xfrm rot="5400000">
                <a:off x="4594100" y="1656736"/>
                <a:ext cx="0" cy="6781800"/>
              </a:xfrm>
              <a:prstGeom prst="line">
                <a:avLst/>
              </a:prstGeom>
              <a:ln>
                <a:solidFill>
                  <a:schemeClr val="bg1">
                    <a:lumMod val="9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10" name="Straight Connector 9"/>
            <p:cNvCxnSpPr/>
            <p:nvPr/>
          </p:nvCxnSpPr>
          <p:spPr>
            <a:xfrm>
              <a:off x="7420896" y="-314960"/>
              <a:ext cx="0" cy="67818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rot="5400000">
              <a:off x="4522980" y="-1624944"/>
              <a:ext cx="0" cy="6781800"/>
            </a:xfrm>
            <a:prstGeom prst="line">
              <a:avLst/>
            </a:prstGeom>
            <a:ln>
              <a:solidFill>
                <a:schemeClr val="bg1">
                  <a:lumMod val="9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86587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9357"/>
    </mc:Choice>
    <mc:Fallback>
      <p:transition spd="slow" advTm="13935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54649"/>
            <a:ext cx="8458200" cy="1626268"/>
          </a:xfrm>
        </p:spPr>
        <p:txBody>
          <a:bodyPr rtlCol="0">
            <a:noAutofit/>
          </a:bodyPr>
          <a:lstStyle/>
          <a:p>
            <a:pPr>
              <a:defRPr/>
            </a:pPr>
            <a:r>
              <a:rPr lang="en-US" sz="3200" dirty="0"/>
              <a:t>Great Calcite </a:t>
            </a:r>
            <a:r>
              <a:rPr lang="en-US" sz="3200" dirty="0" smtClean="0"/>
              <a:t>Belt sits in high-velocity circumpolar currents of the Southern Ocean…likely sites of high Ekman pumping</a:t>
            </a:r>
            <a:endParaRPr lang="en-US" sz="3200" dirty="0"/>
          </a:p>
        </p:txBody>
      </p:sp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9238" y="1516060"/>
            <a:ext cx="8599487" cy="476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39" name="Group 7"/>
          <p:cNvGrpSpPr>
            <a:grpSpLocks/>
          </p:cNvGrpSpPr>
          <p:nvPr/>
        </p:nvGrpSpPr>
        <p:grpSpPr bwMode="auto">
          <a:xfrm>
            <a:off x="268288" y="1562098"/>
            <a:ext cx="8875712" cy="5097462"/>
            <a:chOff x="169" y="1029"/>
            <a:chExt cx="5591" cy="3211"/>
          </a:xfrm>
        </p:grpSpPr>
        <p:pic>
          <p:nvPicPr>
            <p:cNvPr id="19460" name="Picture 6"/>
            <p:cNvPicPr>
              <a:picLocks noChangeAspect="1" noChangeArrowheads="1"/>
            </p:cNvPicPr>
            <p:nvPr/>
          </p:nvPicPr>
          <p:blipFill>
            <a:blip r:embed="rId5"/>
            <a:srcRect l="11751" t="27875"/>
            <a:stretch>
              <a:fillRect/>
            </a:stretch>
          </p:blipFill>
          <p:spPr bwMode="auto">
            <a:xfrm>
              <a:off x="169" y="1029"/>
              <a:ext cx="5591" cy="32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1" name="Line 5"/>
            <p:cNvSpPr>
              <a:spLocks noChangeShapeType="1"/>
            </p:cNvSpPr>
            <p:nvPr/>
          </p:nvSpPr>
          <p:spPr bwMode="auto">
            <a:xfrm flipV="1">
              <a:off x="1694" y="1831"/>
              <a:ext cx="2159" cy="867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844588" y="6417228"/>
            <a:ext cx="22994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Balch et al., 2016; GBC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2864" y="6478587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09912" y="6521451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97648074"/>
      </p:ext>
    </p:extLst>
  </p:cSld>
  <p:clrMapOvr>
    <a:masterClrMapping/>
  </p:clrMapOvr>
  <p:transition spd="slow" advTm="28054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4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86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A</a:t>
            </a:r>
            <a:r>
              <a:rPr lang="en-US" dirty="0" smtClean="0">
                <a:solidFill>
                  <a:schemeClr val="bg1"/>
                </a:solidFill>
              </a:rPr>
              <a:t>ctivities since I presented last…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</a:rPr>
              <a:t>Algorithm work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Validation activities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New insights/publications</a:t>
            </a:r>
          </a:p>
          <a:p>
            <a:endParaRPr lang="en-US" sz="4000" dirty="0">
              <a:solidFill>
                <a:schemeClr val="bg1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411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269"/>
    </mc:Choice>
    <mc:Fallback>
      <p:transition spd="slow" advTm="11269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Divided our PIC data into two bins</a:t>
            </a:r>
            <a:br>
              <a:rPr lang="en-US" dirty="0" smtClean="0"/>
            </a:br>
            <a:r>
              <a:rPr lang="en-US" dirty="0" smtClean="0"/>
              <a:t>Algorithm development &amp; validation</a:t>
            </a:r>
            <a:endParaRPr lang="en-US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2485" y="1600200"/>
            <a:ext cx="683903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960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92"/>
    </mc:Choice>
    <mc:Fallback>
      <p:transition spd="slow" advTm="6492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comparisons…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609600" y="1819593"/>
            <a:ext cx="8382000" cy="4352607"/>
            <a:chOff x="0" y="0"/>
            <a:chExt cx="6743700" cy="3218815"/>
          </a:xfrm>
        </p:grpSpPr>
        <p:grpSp>
          <p:nvGrpSpPr>
            <p:cNvPr id="5" name="Group 4"/>
            <p:cNvGrpSpPr/>
            <p:nvPr/>
          </p:nvGrpSpPr>
          <p:grpSpPr>
            <a:xfrm>
              <a:off x="0" y="0"/>
              <a:ext cx="4985385" cy="3095626"/>
              <a:chOff x="1155048" y="-66676"/>
              <a:chExt cx="4985837" cy="3095626"/>
            </a:xfrm>
          </p:grpSpPr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81250" y="2114550"/>
                <a:ext cx="2876550" cy="483870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55048" y="-66676"/>
                <a:ext cx="4985837" cy="2257425"/>
              </a:xfrm>
              <a:prstGeom prst="rect">
                <a:avLst/>
              </a:prstGeom>
            </p:spPr>
          </p:pic>
          <p:sp>
            <p:nvSpPr>
              <p:cNvPr id="13" name="Text Box 2"/>
              <p:cNvSpPr txBox="1">
                <a:spLocks noChangeArrowheads="1"/>
              </p:cNvSpPr>
              <p:nvPr/>
            </p:nvSpPr>
            <p:spPr bwMode="auto">
              <a:xfrm>
                <a:off x="1895475" y="2628900"/>
                <a:ext cx="4010025" cy="40005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lnSpc>
                    <a:spcPct val="115000"/>
                  </a:lnSpc>
                  <a:spcBef>
                    <a:spcPts val="0"/>
                  </a:spcBef>
                  <a:spcAft>
                    <a:spcPts val="1000"/>
                  </a:spcAft>
                </a:pPr>
                <a:r>
                  <a:rPr lang="en-US" sz="2000" dirty="0" smtClean="0">
                    <a:effectLst/>
                    <a:latin typeface="Times New Roman"/>
                    <a:ea typeface="Calibri"/>
                    <a:cs typeface="Times New Roman"/>
                  </a:rPr>
                  <a:t>PIC </a:t>
                </a:r>
                <a:r>
                  <a:rPr lang="en-US" sz="2000" dirty="0">
                    <a:effectLst/>
                    <a:latin typeface="Times New Roman"/>
                    <a:ea typeface="Calibri"/>
                    <a:cs typeface="Times New Roman"/>
                  </a:rPr>
                  <a:t>concentration in the North Sea, 5th June 2003.</a:t>
                </a:r>
                <a:endParaRPr lang="en-US" dirty="0">
                  <a:effectLst/>
                  <a:latin typeface="Calibri"/>
                  <a:ea typeface="Calibri"/>
                  <a:cs typeface="Times New Roman"/>
                </a:endParaRPr>
              </a:p>
            </p:txBody>
          </p:sp>
        </p:grpSp>
        <p:grpSp>
          <p:nvGrpSpPr>
            <p:cNvPr id="6" name="Group 5"/>
            <p:cNvGrpSpPr/>
            <p:nvPr/>
          </p:nvGrpSpPr>
          <p:grpSpPr>
            <a:xfrm>
              <a:off x="4981575" y="19050"/>
              <a:ext cx="1762125" cy="3199765"/>
              <a:chOff x="1304925" y="-57150"/>
              <a:chExt cx="1762802" cy="3200483"/>
            </a:xfrm>
          </p:grpSpPr>
          <p:sp>
            <p:nvSpPr>
              <p:cNvPr id="7" name="Rectangle 6"/>
              <p:cNvSpPr/>
              <p:nvPr/>
            </p:nvSpPr>
            <p:spPr>
              <a:xfrm>
                <a:off x="1304925" y="-57150"/>
                <a:ext cx="1715159" cy="320048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endParaRPr lang="en-US"/>
              </a:p>
            </p:txBody>
          </p:sp>
          <p:grpSp>
            <p:nvGrpSpPr>
              <p:cNvPr id="8" name="Group 7"/>
              <p:cNvGrpSpPr/>
              <p:nvPr/>
            </p:nvGrpSpPr>
            <p:grpSpPr>
              <a:xfrm>
                <a:off x="1438318" y="57152"/>
                <a:ext cx="1629409" cy="2943873"/>
                <a:chOff x="1657730" y="-380399"/>
                <a:chExt cx="1629790" cy="2943917"/>
              </a:xfrm>
            </p:grpSpPr>
            <p:pic>
              <p:nvPicPr>
                <p:cNvPr id="9" name="Picture 8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729634" y="-380399"/>
                  <a:ext cx="1280283" cy="2124547"/>
                </a:xfrm>
                <a:prstGeom prst="rect">
                  <a:avLst/>
                </a:prstGeom>
              </p:spPr>
            </p:pic>
            <p:sp>
              <p:nvSpPr>
                <p:cNvPr id="10" name="Text Box 2"/>
                <p:cNvSpPr txBox="1">
                  <a:spLocks noChangeArrowheads="1"/>
                </p:cNvSpPr>
                <p:nvPr/>
              </p:nvSpPr>
              <p:spPr bwMode="auto">
                <a:xfrm>
                  <a:off x="1657730" y="1866880"/>
                  <a:ext cx="1629790" cy="69663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spAutoFit/>
                </a:bodyPr>
                <a:lstStyle/>
                <a:p>
                  <a:pPr marL="0" marR="0">
                    <a:lnSpc>
                      <a:spcPct val="115000"/>
                    </a:lnSpc>
                    <a:spcBef>
                      <a:spcPts val="0"/>
                    </a:spcBef>
                    <a:spcAft>
                      <a:spcPts val="1000"/>
                    </a:spcAft>
                  </a:pPr>
                  <a:r>
                    <a:rPr lang="en-US" sz="1600" dirty="0" smtClean="0">
                      <a:effectLst/>
                      <a:latin typeface="Times New Roman"/>
                      <a:ea typeface="Calibri"/>
                      <a:cs typeface="Times New Roman"/>
                    </a:rPr>
                    <a:t>Quasi-true </a:t>
                  </a:r>
                  <a:r>
                    <a:rPr lang="en-US" sz="1600" dirty="0">
                      <a:effectLst/>
                      <a:latin typeface="Times New Roman"/>
                      <a:ea typeface="Calibri"/>
                      <a:cs typeface="Times New Roman"/>
                    </a:rPr>
                    <a:t>color image of the North Sea on 5th June 2003</a:t>
                  </a:r>
                  <a:endParaRPr lang="en-US" sz="1600" dirty="0">
                    <a:effectLst/>
                    <a:latin typeface="Calibri"/>
                    <a:ea typeface="Calibri"/>
                    <a:cs typeface="Times New Roman"/>
                  </a:endParaRPr>
                </a:p>
              </p:txBody>
            </p:sp>
          </p:grpSp>
        </p:grpSp>
      </p:grp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5383161" y="3288890"/>
            <a:ext cx="1106129" cy="1740310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V="1">
            <a:off x="5353665" y="3333136"/>
            <a:ext cx="2905432" cy="1696064"/>
          </a:xfrm>
          <a:prstGeom prst="line">
            <a:avLst/>
          </a:prstGeom>
          <a:ln w="57150">
            <a:solidFill>
              <a:schemeClr val="bg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50723" y="5088194"/>
            <a:ext cx="8162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Clouds</a:t>
            </a:r>
            <a:endParaRPr lang="en-US" dirty="0"/>
          </a:p>
        </p:txBody>
      </p:sp>
      <p:cxnSp>
        <p:nvCxnSpPr>
          <p:cNvPr id="22" name="Straight Connector 21"/>
          <p:cNvCxnSpPr/>
          <p:nvPr/>
        </p:nvCxnSpPr>
        <p:spPr>
          <a:xfrm flipV="1">
            <a:off x="771832" y="4041058"/>
            <a:ext cx="290052" cy="1111045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V="1">
            <a:off x="840658" y="4350774"/>
            <a:ext cx="1179871" cy="781665"/>
          </a:xfrm>
          <a:prstGeom prst="line">
            <a:avLst/>
          </a:prstGeom>
          <a:ln w="57150">
            <a:solidFill>
              <a:schemeClr val="tx1"/>
            </a:solidFill>
            <a:prstDash val="sysDash"/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9373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979"/>
    </mc:Choice>
    <mc:Fallback>
      <p:transition spd="slow" advTm="29979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14305" y="5710511"/>
            <a:ext cx="88011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Calcification rates are </a:t>
            </a:r>
            <a:r>
              <a:rPr lang="en-US" dirty="0" smtClean="0"/>
              <a:t>generally highest in the Pacific subarctic and N. Atlantic in N. hemisphere summer and in the Great Calcite Belt and W. African upwelling in S. Hemisphere summer.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714"/>
            <a:ext cx="9144000" cy="1143000"/>
          </a:xfrm>
          <a:noFill/>
        </p:spPr>
        <p:txBody>
          <a:bodyPr>
            <a:noAutofit/>
          </a:bodyPr>
          <a:lstStyle/>
          <a:p>
            <a:r>
              <a:rPr lang="en-US" sz="3600" dirty="0" smtClean="0"/>
              <a:t>New global predictions of surface calcification</a:t>
            </a:r>
            <a:endParaRPr lang="en-US" sz="36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85789"/>
            <a:ext cx="7515225" cy="50766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067425" y="649287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7890387" y="884903"/>
            <a:ext cx="9226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Jul-Sept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43084"/>
            <a:ext cx="9380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Oct-Dec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7983793" y="2944762"/>
            <a:ext cx="9492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Jan-Mar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0" y="983226"/>
            <a:ext cx="9076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Apr-Jun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6342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4484"/>
    </mc:Choice>
    <mc:Fallback>
      <p:transition spd="slow" advTm="34484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6200"/>
            <a:ext cx="8229600" cy="1143000"/>
          </a:xfrm>
        </p:spPr>
        <p:txBody>
          <a:bodyPr/>
          <a:lstStyle/>
          <a:p>
            <a:r>
              <a:rPr lang="en-US" dirty="0" smtClean="0"/>
              <a:t>Algorithm news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229600" cy="4446639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Algorithm maintenance- Continued updating look-up table for PIC algorithm with new shipboard values for PIC, acidified backscattering vs chlorophyll relationship</a:t>
            </a:r>
          </a:p>
          <a:p>
            <a:r>
              <a:rPr lang="en-US" dirty="0" smtClean="0"/>
              <a:t>Algorithm </a:t>
            </a:r>
            <a:r>
              <a:rPr lang="en-US" dirty="0" smtClean="0"/>
              <a:t>applied to both </a:t>
            </a:r>
            <a:r>
              <a:rPr lang="en-US" dirty="0" smtClean="0"/>
              <a:t>MODIS </a:t>
            </a:r>
            <a:r>
              <a:rPr lang="en-US" dirty="0" smtClean="0"/>
              <a:t>and VIIRS imagery </a:t>
            </a:r>
            <a:r>
              <a:rPr lang="en-US" dirty="0" smtClean="0"/>
              <a:t>(not exact wavelength match).</a:t>
            </a:r>
          </a:p>
          <a:p>
            <a:r>
              <a:rPr lang="en-US" dirty="0" smtClean="0"/>
              <a:t>A</a:t>
            </a:r>
            <a:r>
              <a:rPr lang="en-US" dirty="0" smtClean="0"/>
              <a:t>lgorithm revisions </a:t>
            </a:r>
            <a:r>
              <a:rPr lang="en-US" dirty="0" smtClean="0"/>
              <a:t>(</a:t>
            </a:r>
            <a:r>
              <a:rPr lang="en-US" dirty="0" err="1" smtClean="0"/>
              <a:t>Calcite.c</a:t>
            </a:r>
            <a:r>
              <a:rPr lang="en-US" dirty="0" smtClean="0"/>
              <a:t>) passed to the Ocean SIPS (Bryan Franz) for </a:t>
            </a:r>
            <a:r>
              <a:rPr lang="en-US" dirty="0" err="1" smtClean="0"/>
              <a:t>reprocessings</a:t>
            </a:r>
            <a:endParaRPr lang="en-US" dirty="0" smtClean="0"/>
          </a:p>
          <a:p>
            <a:r>
              <a:rPr lang="en-US" dirty="0" smtClean="0"/>
              <a:t>New PIC algorithm- Color index algorithm</a:t>
            </a:r>
          </a:p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2394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59"/>
    </mc:Choice>
    <mc:Fallback>
      <p:transition spd="slow" advTm="53159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166"/>
            <a:ext cx="8229600" cy="1143000"/>
          </a:xfrm>
        </p:spPr>
        <p:txBody>
          <a:bodyPr/>
          <a:lstStyle/>
          <a:p>
            <a:r>
              <a:rPr lang="en-US" dirty="0" smtClean="0"/>
              <a:t>New PIC algorithm Published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948808"/>
            <a:ext cx="9144000" cy="5562600"/>
          </a:xfrm>
        </p:spPr>
        <p:txBody>
          <a:bodyPr>
            <a:noAutofit/>
          </a:bodyPr>
          <a:lstStyle/>
          <a:p>
            <a:r>
              <a:rPr lang="en-US" sz="2800" dirty="0"/>
              <a:t>D</a:t>
            </a:r>
            <a:r>
              <a:rPr lang="en-US" sz="2800" dirty="0" smtClean="0"/>
              <a:t>ifferencing algorithm, PIC-CI (CI= Color Index)</a:t>
            </a:r>
          </a:p>
          <a:p>
            <a:r>
              <a:rPr lang="en-US" sz="2800" dirty="0" smtClean="0"/>
              <a:t>Differences </a:t>
            </a:r>
            <a:r>
              <a:rPr lang="en-US" sz="2800" dirty="0"/>
              <a:t>in </a:t>
            </a:r>
            <a:r>
              <a:rPr lang="en-US" sz="2800" dirty="0" smtClean="0"/>
              <a:t>the remote </a:t>
            </a:r>
            <a:r>
              <a:rPr lang="en-US" sz="2800" dirty="0"/>
              <a:t>sensing reflectance (</a:t>
            </a:r>
            <a:r>
              <a:rPr lang="en-US" sz="2800" dirty="0" err="1"/>
              <a:t>Rrs</a:t>
            </a:r>
            <a:r>
              <a:rPr lang="en-US" sz="2800" dirty="0"/>
              <a:t>) at </a:t>
            </a:r>
            <a:r>
              <a:rPr lang="en-US" sz="2800" dirty="0" smtClean="0"/>
              <a:t>green (547nm), red (667nm), </a:t>
            </a:r>
            <a:r>
              <a:rPr lang="en-US" sz="2800" dirty="0"/>
              <a:t>and near-infrared (NIR) </a:t>
            </a:r>
            <a:r>
              <a:rPr lang="en-US" sz="2800" dirty="0" smtClean="0"/>
              <a:t>wavebands (748nm and 869nm). </a:t>
            </a:r>
            <a:endParaRPr lang="en-US" sz="2800" dirty="0" smtClean="0"/>
          </a:p>
          <a:p>
            <a:r>
              <a:rPr lang="en-US" sz="2800" dirty="0" smtClean="0"/>
              <a:t>Three </a:t>
            </a:r>
            <a:r>
              <a:rPr lang="en-US" sz="2800" dirty="0"/>
              <a:t>color </a:t>
            </a:r>
            <a:r>
              <a:rPr lang="en-US" sz="2800" dirty="0" smtClean="0"/>
              <a:t>indices explain &gt;90</a:t>
            </a:r>
            <a:r>
              <a:rPr lang="en-US" sz="2800" dirty="0"/>
              <a:t>% of the variance </a:t>
            </a:r>
            <a:r>
              <a:rPr lang="en-US" sz="2800" dirty="0" smtClean="0"/>
              <a:t>in PIC</a:t>
            </a:r>
            <a:r>
              <a:rPr lang="en-US" sz="2800" dirty="0"/>
              <a:t>. </a:t>
            </a:r>
            <a:endParaRPr lang="en-US" sz="2800" dirty="0" smtClean="0"/>
          </a:p>
          <a:p>
            <a:r>
              <a:rPr lang="en-US" sz="2800" dirty="0" smtClean="0"/>
              <a:t>No </a:t>
            </a:r>
            <a:r>
              <a:rPr lang="en-US" sz="2800" dirty="0" err="1" smtClean="0"/>
              <a:t>Rrs</a:t>
            </a:r>
            <a:r>
              <a:rPr lang="en-US" sz="2800" dirty="0" smtClean="0"/>
              <a:t>(NIR</a:t>
            </a:r>
            <a:r>
              <a:rPr lang="en-US" sz="2800" dirty="0"/>
              <a:t>) in the standard ocean color data products, </a:t>
            </a:r>
            <a:r>
              <a:rPr lang="en-US" sz="2800" dirty="0" smtClean="0"/>
              <a:t>so we prefer </a:t>
            </a:r>
            <a:r>
              <a:rPr lang="en-US" sz="2800" dirty="0"/>
              <a:t>color index determined from only two </a:t>
            </a:r>
            <a:r>
              <a:rPr lang="en-US" sz="2800" dirty="0" smtClean="0"/>
              <a:t>bands:</a:t>
            </a:r>
          </a:p>
          <a:p>
            <a:pPr marL="0" indent="0">
              <a:buNone/>
            </a:pPr>
            <a:r>
              <a:rPr lang="en-US" sz="2800" dirty="0" smtClean="0"/>
              <a:t>                PIC-CI =  </a:t>
            </a:r>
            <a:r>
              <a:rPr lang="en-US" sz="2800" dirty="0" err="1" smtClean="0"/>
              <a:t>Rrs</a:t>
            </a:r>
            <a:r>
              <a:rPr lang="en-US" sz="2800" dirty="0" smtClean="0"/>
              <a:t> (547) – </a:t>
            </a:r>
            <a:r>
              <a:rPr lang="en-US" sz="2800" dirty="0" err="1" smtClean="0"/>
              <a:t>Rrs</a:t>
            </a:r>
            <a:r>
              <a:rPr lang="en-US" sz="2800" dirty="0" smtClean="0"/>
              <a:t>(667)</a:t>
            </a:r>
            <a:r>
              <a:rPr lang="en-US" sz="2800" dirty="0" smtClean="0"/>
              <a:t>. </a:t>
            </a:r>
            <a:endParaRPr lang="en-US" sz="2800" dirty="0" smtClean="0"/>
          </a:p>
          <a:p>
            <a:r>
              <a:rPr lang="en-US" sz="2800" dirty="0"/>
              <a:t>N</a:t>
            </a:r>
            <a:r>
              <a:rPr lang="en-US" sz="2800" dirty="0" smtClean="0"/>
              <a:t>ew </a:t>
            </a:r>
            <a:r>
              <a:rPr lang="en-US" sz="2800" dirty="0"/>
              <a:t>two-band color index algorithm </a:t>
            </a:r>
            <a:r>
              <a:rPr lang="en-US" sz="2800" dirty="0" smtClean="0"/>
              <a:t>appears more accurate.  Need for more </a:t>
            </a:r>
            <a:r>
              <a:rPr lang="en-US" sz="2800" dirty="0" smtClean="0"/>
              <a:t>implementation as  a “test” or “provisional” product.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4" t="-628" r="614" b="331"/>
          <a:stretch/>
        </p:blipFill>
        <p:spPr bwMode="auto">
          <a:xfrm rot="21361225">
            <a:off x="134780" y="1301435"/>
            <a:ext cx="9032730" cy="41979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14337" y="6492875"/>
            <a:ext cx="2133600" cy="365125"/>
          </a:xfrm>
        </p:spPr>
        <p:txBody>
          <a:bodyPr/>
          <a:lstStyle/>
          <a:p>
            <a:r>
              <a:rPr lang="en-US" dirty="0" smtClean="0"/>
              <a:t>10/17/2018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248400" y="649287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94987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2216"/>
    </mc:Choice>
    <mc:Fallback>
      <p:transition spd="slow" advTm="92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76400"/>
            <a:ext cx="2590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Principle of the CI approach…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913"/>
          <a:stretch/>
        </p:blipFill>
        <p:spPr bwMode="auto">
          <a:xfrm>
            <a:off x="3377246" y="27709"/>
            <a:ext cx="5690554" cy="66016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 rot="16200000">
            <a:off x="2607397" y="2879005"/>
            <a:ext cx="228953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err="1" smtClean="0"/>
              <a:t>Rrs</a:t>
            </a:r>
            <a:r>
              <a:rPr lang="en-US" sz="3600" dirty="0" smtClean="0"/>
              <a:t>(</a:t>
            </a:r>
            <a:r>
              <a:rPr lang="en-US" sz="3600" dirty="0" smtClean="0">
                <a:latin typeface="Symbol" panose="05050102010706020507" pitchFamily="18" charset="2"/>
              </a:rPr>
              <a:t>l)</a:t>
            </a:r>
            <a:r>
              <a:rPr lang="en-US" sz="3600" dirty="0"/>
              <a:t> </a:t>
            </a:r>
            <a:r>
              <a:rPr lang="en-US" sz="3600" dirty="0" smtClean="0"/>
              <a:t>(sr</a:t>
            </a:r>
            <a:r>
              <a:rPr lang="en-US" sz="3600" baseline="30000" dirty="0" smtClean="0"/>
              <a:t>-1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sp>
        <p:nvSpPr>
          <p:cNvPr id="6" name="TextBox 5"/>
          <p:cNvSpPr txBox="1"/>
          <p:nvPr/>
        </p:nvSpPr>
        <p:spPr>
          <a:xfrm>
            <a:off x="4754134" y="6190887"/>
            <a:ext cx="3780266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3600" dirty="0" smtClean="0"/>
              <a:t>Wavelength(</a:t>
            </a:r>
            <a:r>
              <a:rPr lang="en-US" sz="3600" dirty="0" smtClean="0">
                <a:latin typeface="Symbol" panose="05050102010706020507" pitchFamily="18" charset="2"/>
              </a:rPr>
              <a:t>l</a:t>
            </a:r>
            <a:r>
              <a:rPr lang="en-US" sz="3600" dirty="0" smtClean="0"/>
              <a:t>; nm)</a:t>
            </a:r>
            <a:endParaRPr lang="en-US" sz="3600" dirty="0"/>
          </a:p>
        </p:txBody>
      </p:sp>
      <p:grpSp>
        <p:nvGrpSpPr>
          <p:cNvPr id="12" name="Group 11"/>
          <p:cNvGrpSpPr/>
          <p:nvPr/>
        </p:nvGrpSpPr>
        <p:grpSpPr>
          <a:xfrm>
            <a:off x="533400" y="152400"/>
            <a:ext cx="3600756" cy="5950982"/>
            <a:chOff x="533400" y="152400"/>
            <a:chExt cx="3600756" cy="5950982"/>
          </a:xfrm>
        </p:grpSpPr>
        <p:sp>
          <p:nvSpPr>
            <p:cNvPr id="5" name="TextBox 4"/>
            <p:cNvSpPr txBox="1"/>
            <p:nvPr/>
          </p:nvSpPr>
          <p:spPr>
            <a:xfrm>
              <a:off x="533400" y="152400"/>
              <a:ext cx="335816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 smtClean="0">
                  <a:solidFill>
                    <a:srgbClr val="FF0000"/>
                  </a:solidFill>
                </a:rPr>
                <a:t>Hold ap440 constant; vary PIC</a:t>
              </a:r>
              <a:endParaRPr lang="en-US" sz="2000" b="1" dirty="0">
                <a:solidFill>
                  <a:srgbClr val="FF0000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1095375" y="5734050"/>
              <a:ext cx="303878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>
                  <a:solidFill>
                    <a:srgbClr val="FF0000"/>
                  </a:solidFill>
                </a:rPr>
                <a:t>Hold PIC constant; vary ap440</a:t>
              </a:r>
              <a:endParaRPr lang="en-US" b="1" dirty="0">
                <a:solidFill>
                  <a:srgbClr val="FF0000"/>
                </a:solidFill>
              </a:endParaRPr>
            </a:p>
          </p:txBody>
        </p:sp>
        <p:cxnSp>
          <p:nvCxnSpPr>
            <p:cNvPr id="9" name="Straight Arrow Connector 8"/>
            <p:cNvCxnSpPr/>
            <p:nvPr/>
          </p:nvCxnSpPr>
          <p:spPr>
            <a:xfrm>
              <a:off x="3124200" y="609600"/>
              <a:ext cx="838200" cy="609600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 flipV="1">
              <a:off x="2957513" y="5410200"/>
              <a:ext cx="1157287" cy="404813"/>
            </a:xfrm>
            <a:prstGeom prst="straightConnector1">
              <a:avLst/>
            </a:prstGeom>
            <a:ln w="762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5" name="Straight Connector 14"/>
          <p:cNvCxnSpPr/>
          <p:nvPr/>
        </p:nvCxnSpPr>
        <p:spPr>
          <a:xfrm>
            <a:off x="5781675" y="609600"/>
            <a:ext cx="0" cy="533400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34000" y="30480"/>
            <a:ext cx="35266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chemeClr val="accent3">
                    <a:lumMod val="75000"/>
                  </a:schemeClr>
                </a:solidFill>
              </a:rPr>
              <a:t>Good band for PIC, no effect of chl.</a:t>
            </a:r>
            <a:endParaRPr lang="en-US" b="1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18" name="Down Arrow 17"/>
          <p:cNvSpPr/>
          <p:nvPr/>
        </p:nvSpPr>
        <p:spPr>
          <a:xfrm>
            <a:off x="5638800" y="381000"/>
            <a:ext cx="304800" cy="457200"/>
          </a:xfrm>
          <a:prstGeom prst="downArrow">
            <a:avLst/>
          </a:prstGeom>
          <a:solidFill>
            <a:schemeClr val="accent3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2281238" y="6507163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30261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5361"/>
    </mc:Choice>
    <mc:Fallback>
      <p:transition spd="slow" advTm="75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704975"/>
            <a:ext cx="4267200" cy="2514600"/>
          </a:xfrm>
        </p:spPr>
        <p:txBody>
          <a:bodyPr>
            <a:noAutofit/>
          </a:bodyPr>
          <a:lstStyle/>
          <a:p>
            <a:r>
              <a:rPr lang="en-US" sz="4000" dirty="0" smtClean="0"/>
              <a:t>The new PIC-CI algorithm shows improved r</a:t>
            </a:r>
            <a:r>
              <a:rPr lang="en-US" sz="4000" baseline="30000" dirty="0" smtClean="0"/>
              <a:t>2</a:t>
            </a:r>
            <a:r>
              <a:rPr lang="en-US" sz="4000" dirty="0" smtClean="0"/>
              <a:t> and reduced RMSE over current algorithm</a:t>
            </a:r>
            <a:endParaRPr lang="en-US" sz="40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228600"/>
            <a:ext cx="2754335" cy="5812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825486" y="6096000"/>
            <a:ext cx="315663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Ship PIC (</a:t>
            </a:r>
            <a:r>
              <a:rPr lang="en-US" sz="3200" dirty="0" err="1" smtClean="0"/>
              <a:t>mol</a:t>
            </a:r>
            <a:r>
              <a:rPr lang="en-US" sz="3200" dirty="0" smtClean="0"/>
              <a:t> m</a:t>
            </a:r>
            <a:r>
              <a:rPr lang="en-US" sz="3200" baseline="30000" dirty="0" smtClean="0"/>
              <a:t>-3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3960458" y="2897543"/>
            <a:ext cx="317946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err="1" smtClean="0"/>
              <a:t>Algo</a:t>
            </a:r>
            <a:r>
              <a:rPr lang="en-US" sz="3200" dirty="0" smtClean="0"/>
              <a:t> PIC (</a:t>
            </a:r>
            <a:r>
              <a:rPr lang="en-US" sz="3200" dirty="0" err="1" smtClean="0"/>
              <a:t>mol</a:t>
            </a:r>
            <a:r>
              <a:rPr lang="en-US" sz="3200" dirty="0" smtClean="0"/>
              <a:t> m</a:t>
            </a:r>
            <a:r>
              <a:rPr lang="en-US" sz="3200" baseline="30000" dirty="0" smtClean="0"/>
              <a:t>-3</a:t>
            </a:r>
            <a:r>
              <a:rPr lang="en-US" sz="3200" dirty="0" smtClean="0"/>
              <a:t>)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6477000" y="133290"/>
            <a:ext cx="186608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PIC-CI algorithm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6400800" y="3105090"/>
            <a:ext cx="2303708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PIC-2B/3B algorithm</a:t>
            </a:r>
            <a:endParaRPr lang="en-US" sz="2000" dirty="0"/>
          </a:p>
        </p:txBody>
      </p:sp>
      <p:sp>
        <p:nvSpPr>
          <p:cNvPr id="10" name="TextBox 9"/>
          <p:cNvSpPr txBox="1"/>
          <p:nvPr/>
        </p:nvSpPr>
        <p:spPr>
          <a:xfrm>
            <a:off x="2700336" y="-42872"/>
            <a:ext cx="3028952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= 0.51; RMSE=0.12; mean abs. diff = 0.34 log units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457450" y="4681528"/>
            <a:ext cx="3062286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R</a:t>
            </a:r>
            <a:r>
              <a:rPr lang="en-US" sz="2400" b="1" baseline="30000" dirty="0" smtClean="0">
                <a:solidFill>
                  <a:srgbClr val="FF0000"/>
                </a:solidFill>
              </a:rPr>
              <a:t>2</a:t>
            </a:r>
            <a:r>
              <a:rPr lang="en-US" sz="2400" b="1" dirty="0" smtClean="0">
                <a:solidFill>
                  <a:srgbClr val="FF0000"/>
                </a:solidFill>
              </a:rPr>
              <a:t> = 0.32; RMSE= 0.14; mean abs diff =0.43 log units</a:t>
            </a:r>
            <a:endParaRPr lang="en-US" sz="2400" b="1" baseline="30000" dirty="0">
              <a:solidFill>
                <a:srgbClr val="FF0000"/>
              </a:solidFill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5334000" y="51054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>
            <a:off x="5410200" y="304800"/>
            <a:ext cx="533400" cy="381000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5523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0734"/>
    </mc:Choice>
    <mc:Fallback>
      <p:transition spd="slow" advTm="607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8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9982" y="457200"/>
            <a:ext cx="714924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/>
          <p:nvPr/>
        </p:nvSpPr>
        <p:spPr>
          <a:xfrm>
            <a:off x="1828800" y="2209800"/>
            <a:ext cx="2362200" cy="441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438400"/>
            <a:ext cx="33528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Algorithm comparison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495800" y="30480"/>
            <a:ext cx="17395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PIC- 2B/3B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572000" y="6334780"/>
            <a:ext cx="11240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</a:rPr>
              <a:t>PIC- CI</a:t>
            </a:r>
            <a:endParaRPr lang="en-US" sz="2800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2590800" y="2057400"/>
            <a:ext cx="1981200" cy="12954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590800" y="838200"/>
            <a:ext cx="1905000" cy="1066800"/>
          </a:xfrm>
          <a:prstGeom prst="line">
            <a:avLst/>
          </a:prstGeom>
          <a:ln w="381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507163"/>
            <a:ext cx="2133600" cy="365125"/>
          </a:xfrm>
        </p:spPr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781175" y="6384925"/>
            <a:ext cx="2895600" cy="365125"/>
          </a:xfrm>
        </p:spPr>
        <p:txBody>
          <a:bodyPr/>
          <a:lstStyle/>
          <a:p>
            <a:r>
              <a:rPr lang="en-US" dirty="0" smtClean="0"/>
              <a:t>Balch, Bigelow Laboratory; NASA MODIS/VIIRS Science Team Meeting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0064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182"/>
    </mc:Choice>
    <mc:Fallback>
      <p:transition spd="slow" advTm="28182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Validation activities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10/17/2018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Balch, Bigelow Laboratory; NASA MODIS/VIIRS Science Team Meeting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11611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602"/>
    </mc:Choice>
    <mc:Fallback>
      <p:transition spd="slow" advTm="1602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4|10.6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9.6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5.3|7|4.8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.7|25.8|8.8|36.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8.8|8.8|24.1|4.7|10.2|1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3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3.4|28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3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5.5|1.4|0.6|0.1|0.2|0.2|0.3|0.3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2|1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2831</TotalTime>
  <Words>2043</Words>
  <Application>Microsoft Office PowerPoint</Application>
  <PresentationFormat>On-screen Show (4:3)</PresentationFormat>
  <Paragraphs>303</Paragraphs>
  <Slides>32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Particulate Inorganic Carbon from MODIS and VIIRS</vt:lpstr>
      <vt:lpstr>Coccolithophores  are strong drivers of ocean biogeochemistry and optics; affect CO2 balance…</vt:lpstr>
      <vt:lpstr>Activities since I presented last…</vt:lpstr>
      <vt:lpstr>Algorithm news</vt:lpstr>
      <vt:lpstr>New PIC algorithm Published</vt:lpstr>
      <vt:lpstr>Principle of the CI approach…</vt:lpstr>
      <vt:lpstr>The new PIC-CI algorithm shows improved r2 and reduced RMSE over current algorithm</vt:lpstr>
      <vt:lpstr>Algorithm comparison</vt:lpstr>
      <vt:lpstr>Validation activities</vt:lpstr>
      <vt:lpstr>Atlantic Meridional Transect Cruises</vt:lpstr>
      <vt:lpstr>AMT Cruise Tracks #25 &amp; #26</vt:lpstr>
      <vt:lpstr>R/V Endeavor  July 2018 NSF-funded cruise Ran GNATS line Largest cocco bloom (in area) in NE Continental Shelf in 30y!</vt:lpstr>
      <vt:lpstr>Coccolithophore bloom: What was in the water?</vt:lpstr>
      <vt:lpstr>New validation data- </vt:lpstr>
      <vt:lpstr>Sensor intercomparison validation stations for two AMT cruises and one GCB cruise</vt:lpstr>
      <vt:lpstr>New Insights</vt:lpstr>
      <vt:lpstr>PowerPoint Presentation</vt:lpstr>
      <vt:lpstr>Plot surface PIC concentration in temperature/salinity space</vt:lpstr>
      <vt:lpstr>Atlantic coccolithophores carried North from Great Calcite Belt in SAMW</vt:lpstr>
      <vt:lpstr>New Pub: Algorithm to convert surface PIC to integral euphotic PIC (Balch et al., 2018)</vt:lpstr>
      <vt:lpstr>New pub:  Algorithm for coccolithophore calcification (Hopkins &amp; Balch, 2018)</vt:lpstr>
      <vt:lpstr>Components of Hopkins and Balch (2018) calcification algorithm</vt:lpstr>
      <vt:lpstr>Performance of Hopkins &amp; Balch (2018) calcification algorithm </vt:lpstr>
      <vt:lpstr>New global predictions of integrated euphotic calcification</vt:lpstr>
      <vt:lpstr>VIIRS: 30 September, 2018; True Color</vt:lpstr>
      <vt:lpstr>Summary</vt:lpstr>
      <vt:lpstr>PowerPoint Presentation</vt:lpstr>
      <vt:lpstr>Conceptual View of Subantarctic mode water export… “So what?”</vt:lpstr>
      <vt:lpstr>Great Calcite Belt sits in high-velocity circumpolar currents of the Southern Ocean…likely sites of high Ekman pumping</vt:lpstr>
      <vt:lpstr>Divided our PIC data into two bins Algorithm development &amp; validation</vt:lpstr>
      <vt:lpstr>More comparisons…</vt:lpstr>
      <vt:lpstr>New global predictions of surface calcification</vt:lpstr>
    </vt:vector>
  </TitlesOfParts>
  <Company>Toshiba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Particulate Inorganic Carbon from MODIS and VIIRS</dc:title>
  <dc:creator>William Balch</dc:creator>
  <cp:lastModifiedBy>William Balch</cp:lastModifiedBy>
  <cp:revision>68</cp:revision>
  <dcterms:created xsi:type="dcterms:W3CDTF">2018-10-13T17:29:54Z</dcterms:created>
  <dcterms:modified xsi:type="dcterms:W3CDTF">2018-10-17T13:03:53Z</dcterms:modified>
</cp:coreProperties>
</file>