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444" r:id="rId3"/>
    <p:sldId id="397" r:id="rId4"/>
    <p:sldId id="574" r:id="rId5"/>
    <p:sldId id="1140" r:id="rId6"/>
    <p:sldId id="440" r:id="rId7"/>
    <p:sldId id="1136" r:id="rId8"/>
    <p:sldId id="455" r:id="rId9"/>
    <p:sldId id="1151" r:id="rId10"/>
    <p:sldId id="1138" r:id="rId11"/>
    <p:sldId id="1150" r:id="rId12"/>
    <p:sldId id="449" r:id="rId13"/>
    <p:sldId id="1137" r:id="rId14"/>
    <p:sldId id="1141" r:id="rId15"/>
    <p:sldId id="1133" r:id="rId16"/>
    <p:sldId id="1139" r:id="rId17"/>
    <p:sldId id="470" r:id="rId18"/>
    <p:sldId id="1131" r:id="rId19"/>
    <p:sldId id="1134" r:id="rId20"/>
    <p:sldId id="1142" r:id="rId21"/>
    <p:sldId id="1144" r:id="rId22"/>
    <p:sldId id="1148" r:id="rId23"/>
    <p:sldId id="454" r:id="rId24"/>
    <p:sldId id="452" r:id="rId25"/>
    <p:sldId id="1149" r:id="rId26"/>
    <p:sldId id="1143" r:id="rId27"/>
    <p:sldId id="1145" r:id="rId28"/>
    <p:sldId id="260" r:id="rId29"/>
    <p:sldId id="258" r:id="rId30"/>
    <p:sldId id="261" r:id="rId31"/>
    <p:sldId id="1146" r:id="rId32"/>
    <p:sldId id="1147" r:id="rId3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0" autoAdjust="0"/>
    <p:restoredTop sz="88875" autoAdjust="0"/>
  </p:normalViewPr>
  <p:slideViewPr>
    <p:cSldViewPr>
      <p:cViewPr varScale="1">
        <p:scale>
          <a:sx n="93" d="100"/>
          <a:sy n="93" d="100"/>
        </p:scale>
        <p:origin x="103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488" cy="4619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4"/>
          </a:xfrm>
          <a:prstGeom prst="rect">
            <a:avLst/>
          </a:prstGeom>
        </p:spPr>
        <p:txBody>
          <a:bodyPr vert="horz" lIns="91440" tIns="45720" rIns="91440" bIns="45720" rtlCol="0"/>
          <a:lstStyle>
            <a:lvl1pPr algn="r">
              <a:defRPr sz="1200"/>
            </a:lvl1pPr>
          </a:lstStyle>
          <a:p>
            <a:fld id="{DBC1EC87-931B-4804-B2C6-7B4E4E1DDC34}" type="datetimeFigureOut">
              <a:rPr lang="en-US" smtClean="0"/>
              <a:t>10/15/2018</a:t>
            </a:fld>
            <a:endParaRPr lang="en-US"/>
          </a:p>
        </p:txBody>
      </p:sp>
      <p:sp>
        <p:nvSpPr>
          <p:cNvPr id="4" name="Footer Placeholder 3"/>
          <p:cNvSpPr>
            <a:spLocks noGrp="1"/>
          </p:cNvSpPr>
          <p:nvPr>
            <p:ph type="ftr" sz="quarter" idx="2"/>
          </p:nvPr>
        </p:nvSpPr>
        <p:spPr>
          <a:xfrm>
            <a:off x="1" y="8772524"/>
            <a:ext cx="3011488" cy="4619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4"/>
            <a:ext cx="3011488" cy="461964"/>
          </a:xfrm>
          <a:prstGeom prst="rect">
            <a:avLst/>
          </a:prstGeom>
        </p:spPr>
        <p:txBody>
          <a:bodyPr vert="horz" lIns="91440" tIns="45720" rIns="91440" bIns="45720" rtlCol="0" anchor="b"/>
          <a:lstStyle>
            <a:lvl1pPr algn="r">
              <a:defRPr sz="1200"/>
            </a:lvl1pPr>
          </a:lstStyle>
          <a:p>
            <a:fld id="{8DB25614-43D2-4719-BE14-F4E0547A4541}" type="slidenum">
              <a:rPr lang="en-US" smtClean="0"/>
              <a:t>‹#›</a:t>
            </a:fld>
            <a:endParaRPr lang="en-US"/>
          </a:p>
        </p:txBody>
      </p:sp>
    </p:spTree>
    <p:extLst>
      <p:ext uri="{BB962C8B-B14F-4D97-AF65-F5344CB8AC3E}">
        <p14:creationId xmlns:p14="http://schemas.microsoft.com/office/powerpoint/2010/main" val="566083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92" tIns="46246" rIns="92492" bIns="46246" rtlCol="0"/>
          <a:lstStyle>
            <a:lvl1pPr algn="r">
              <a:defRPr sz="1200"/>
            </a:lvl1pPr>
          </a:lstStyle>
          <a:p>
            <a:fld id="{C611FB27-6AEC-4E52-81BB-485FB67A318B}" type="datetimeFigureOut">
              <a:rPr lang="en-US" smtClean="0"/>
              <a:t>10/15/2018</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92" tIns="46246" rIns="92492" bIns="46246" rtlCol="0" anchor="b"/>
          <a:lstStyle>
            <a:lvl1pPr algn="r">
              <a:defRPr sz="1200"/>
            </a:lvl1pPr>
          </a:lstStyle>
          <a:p>
            <a:fld id="{9C36A01D-2444-4D94-9CE0-F4A1918D3D61}" type="slidenum">
              <a:rPr lang="en-US" smtClean="0"/>
              <a:t>‹#›</a:t>
            </a:fld>
            <a:endParaRPr lang="en-US"/>
          </a:p>
        </p:txBody>
      </p:sp>
    </p:spTree>
    <p:extLst>
      <p:ext uri="{BB962C8B-B14F-4D97-AF65-F5344CB8AC3E}">
        <p14:creationId xmlns:p14="http://schemas.microsoft.com/office/powerpoint/2010/main" val="2231578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 Chris Barnet, Science and Technology Corporation</a:t>
            </a:r>
          </a:p>
          <a:p>
            <a:endParaRPr lang="en-US" dirty="0"/>
          </a:p>
          <a:p>
            <a:r>
              <a:rPr lang="en-US" dirty="0"/>
              <a:t>Authors: Christopher D. Barnet, Nadia Smith, Ashley Wheeler</a:t>
            </a:r>
          </a:p>
          <a:p>
            <a:r>
              <a:rPr lang="en-US" dirty="0"/>
              <a:t>The AIRS/AMSU (Atmospheric Infrared Sounder; Advanced Microwave Sounding Unit) onboard the EOS/Aqua was launched in 2002.  </a:t>
            </a:r>
            <a:r>
              <a:rPr lang="en-US" dirty="0" err="1"/>
              <a:t>CrIS</a:t>
            </a:r>
            <a:r>
              <a:rPr lang="en-US" dirty="0"/>
              <a:t>/ATMS (</a:t>
            </a:r>
            <a:r>
              <a:rPr lang="en-US" dirty="0" err="1"/>
              <a:t>CrossTrack</a:t>
            </a:r>
            <a:r>
              <a:rPr lang="en-US" dirty="0"/>
              <a:t> Infrared Sounder; Advanced Technology Microwave Sounder) onboard Suomi NPP was launched in 2011 and was also launched on the first Joint Polar Sounding System (JPSS) satellite in 2017. Demonstrating data continuity between these three platforms has become a priority especially since EOS/Aqua is well past its design lifetime.  Additionally, with future JPSS satellites, this record of soundings will be extended into future decades and will enable important scientific research on atmospheric processes at large spatial and temporal scales.  The AIRS/AMSU and </a:t>
            </a:r>
            <a:r>
              <a:rPr lang="en-US" dirty="0" err="1"/>
              <a:t>CrIS</a:t>
            </a:r>
            <a:r>
              <a:rPr lang="en-US" dirty="0"/>
              <a:t>/ATMS have many differences in instrument design, spatial sampling, spectral coverage and resolution.  Instruments also degrade with time.  It is only with careful and transparent error characterization that systematic effects can be accounted for, and preferably minimized, in retrieved sounding products. </a:t>
            </a:r>
          </a:p>
          <a:p>
            <a:r>
              <a:rPr lang="en-US" dirty="0"/>
              <a:t>We have developed the Community Long-term Infrared Microwave Coupled Product System (CLIMCAPS) to achieve a seamless record of satellite soundings.  A CLIMCAPS sounding is comprised of a set of parameters that characterizes the full atmospheric state and includes profiles of temperature, moisture, cloud height and fraction, surface products, and many trace gas species.  The information content of sounders, such as AIRS, </a:t>
            </a:r>
            <a:r>
              <a:rPr lang="en-US" dirty="0" err="1"/>
              <a:t>CrIS</a:t>
            </a:r>
            <a:r>
              <a:rPr lang="en-US" dirty="0"/>
              <a:t>, AMSU and ATMS, is a function of lapse rate, the quantity of absorbers such as clouds, moisture and trace gases, as well as the instrument’s sensitivity.  Information content can vary vertically, spatially, and temporally.  CLIMCAPS uses the NASA Modern-Era Retrospective Analysis for Research (MERRA) as an a-priori to stabilize the temperature and moisture in low information content domains across the Aqua, S-NPP, JPSS-1 (now called NOAA-20), and future JPSS satellites.  We will demonstrate the unique properties of the CLIMCAPS algorithm that enables continuity and error characterization with the Aqua and S-NPP data record.  This presentation will focus on the value of the coupled microwave and infrared products for cloud feedback studies as well as the ability of this algorithm to support user-developed cloud parameter retrievals.</a:t>
            </a:r>
          </a:p>
          <a:p>
            <a:endParaRPr lang="en-US" dirty="0"/>
          </a:p>
        </p:txBody>
      </p:sp>
      <p:sp>
        <p:nvSpPr>
          <p:cNvPr id="4" name="Slide Number Placeholder 3"/>
          <p:cNvSpPr>
            <a:spLocks noGrp="1"/>
          </p:cNvSpPr>
          <p:nvPr>
            <p:ph type="sldNum" sz="quarter" idx="10"/>
          </p:nvPr>
        </p:nvSpPr>
        <p:spPr/>
        <p:txBody>
          <a:bodyPr/>
          <a:lstStyle/>
          <a:p>
            <a:fld id="{9C36A01D-2444-4D94-9CE0-F4A1918D3D61}" type="slidenum">
              <a:rPr lang="en-US" smtClean="0"/>
              <a:t>1</a:t>
            </a:fld>
            <a:endParaRPr lang="en-US"/>
          </a:p>
        </p:txBody>
      </p:sp>
    </p:spTree>
    <p:extLst>
      <p:ext uri="{BB962C8B-B14F-4D97-AF65-F5344CB8AC3E}">
        <p14:creationId xmlns:p14="http://schemas.microsoft.com/office/powerpoint/2010/main" val="1729137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160114aqua_focus_p03_rms.jpg</a:t>
            </a:r>
          </a:p>
        </p:txBody>
      </p:sp>
      <p:sp>
        <p:nvSpPr>
          <p:cNvPr id="4" name="Slide Number Placeholder 3"/>
          <p:cNvSpPr>
            <a:spLocks noGrp="1"/>
          </p:cNvSpPr>
          <p:nvPr>
            <p:ph type="sldNum" sz="quarter" idx="5"/>
          </p:nvPr>
        </p:nvSpPr>
        <p:spPr/>
        <p:txBody>
          <a:bodyPr/>
          <a:lstStyle/>
          <a:p>
            <a:fld id="{9C36A01D-2444-4D94-9CE0-F4A1918D3D61}" type="slidenum">
              <a:rPr lang="en-US" smtClean="0"/>
              <a:t>25</a:t>
            </a:fld>
            <a:endParaRPr lang="en-US"/>
          </a:p>
        </p:txBody>
      </p:sp>
    </p:spTree>
    <p:extLst>
      <p:ext uri="{BB962C8B-B14F-4D97-AF65-F5344CB8AC3E}">
        <p14:creationId xmlns:p14="http://schemas.microsoft.com/office/powerpoint/2010/main" val="106776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N2O: </a:t>
            </a:r>
            <a:r>
              <a:rPr lang="en-US" dirty="0" err="1"/>
              <a:t>sonde</a:t>
            </a:r>
            <a:r>
              <a:rPr lang="en-US" dirty="0"/>
              <a:t>(19) at    16.60 UT </a:t>
            </a:r>
            <a:r>
              <a:rPr lang="en-US" dirty="0" err="1"/>
              <a:t>lat</a:t>
            </a:r>
            <a:r>
              <a:rPr lang="en-US" dirty="0"/>
              <a:t>=  18.72 </a:t>
            </a:r>
            <a:r>
              <a:rPr lang="en-US" dirty="0" err="1"/>
              <a:t>lon</a:t>
            </a:r>
            <a:r>
              <a:rPr lang="en-US" dirty="0"/>
              <a:t>=  -57.63 G= 8 F=  58</a:t>
            </a:r>
          </a:p>
          <a:p>
            <a:r>
              <a:rPr lang="en-US" dirty="0"/>
              <a:t>  file= 8: time range =     172903    172933  #</a:t>
            </a:r>
            <a:r>
              <a:rPr lang="en-US" dirty="0" err="1"/>
              <a:t>sondes</a:t>
            </a:r>
            <a:r>
              <a:rPr lang="en-US" dirty="0"/>
              <a:t>=  4</a:t>
            </a:r>
          </a:p>
          <a:p>
            <a:endParaRPr lang="en-US" dirty="0"/>
          </a:p>
          <a:p>
            <a:r>
              <a:rPr lang="en-US" dirty="0"/>
              <a:t>NPP: </a:t>
            </a:r>
            <a:r>
              <a:rPr lang="en-US" dirty="0" err="1"/>
              <a:t>sonde</a:t>
            </a:r>
            <a:r>
              <a:rPr lang="en-US" dirty="0"/>
              <a:t>(19) at    16.60 UT </a:t>
            </a:r>
            <a:r>
              <a:rPr lang="en-US" dirty="0" err="1"/>
              <a:t>lat</a:t>
            </a:r>
            <a:r>
              <a:rPr lang="en-US" dirty="0"/>
              <a:t>=  18.72 </a:t>
            </a:r>
            <a:r>
              <a:rPr lang="en-US" dirty="0" err="1"/>
              <a:t>lon</a:t>
            </a:r>
            <a:r>
              <a:rPr lang="en-US" dirty="0"/>
              <a:t>=  -57.63 G= 5 F=  96</a:t>
            </a:r>
          </a:p>
          <a:p>
            <a:r>
              <a:rPr lang="en-US" dirty="0"/>
              <a:t>     file= 5: time range =     163927    163957  #</a:t>
            </a:r>
            <a:r>
              <a:rPr lang="en-US" dirty="0" err="1"/>
              <a:t>sondes</a:t>
            </a:r>
            <a:r>
              <a:rPr lang="en-US" dirty="0"/>
              <a:t>=  2</a:t>
            </a:r>
          </a:p>
          <a:p>
            <a:endParaRPr lang="en-US" dirty="0"/>
          </a:p>
          <a:p>
            <a:r>
              <a:rPr lang="en-US" dirty="0"/>
              <a:t>     </a:t>
            </a:r>
          </a:p>
        </p:txBody>
      </p:sp>
      <p:sp>
        <p:nvSpPr>
          <p:cNvPr id="4" name="Slide Number Placeholder 3"/>
          <p:cNvSpPr>
            <a:spLocks noGrp="1"/>
          </p:cNvSpPr>
          <p:nvPr>
            <p:ph type="sldNum" sz="quarter" idx="5"/>
          </p:nvPr>
        </p:nvSpPr>
        <p:spPr/>
        <p:txBody>
          <a:bodyPr/>
          <a:lstStyle/>
          <a:p>
            <a:fld id="{9C36A01D-2444-4D94-9CE0-F4A1918D3D61}" type="slidenum">
              <a:rPr lang="en-US" smtClean="0"/>
              <a:t>26</a:t>
            </a:fld>
            <a:endParaRPr lang="en-US"/>
          </a:p>
        </p:txBody>
      </p:sp>
    </p:spTree>
    <p:extLst>
      <p:ext uri="{BB962C8B-B14F-4D97-AF65-F5344CB8AC3E}">
        <p14:creationId xmlns:p14="http://schemas.microsoft.com/office/powerpoint/2010/main" val="172699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N20: </a:t>
            </a:r>
            <a:r>
              <a:rPr lang="en-US" dirty="0" err="1"/>
              <a:t>sonde</a:t>
            </a:r>
            <a:r>
              <a:rPr lang="en-US" dirty="0"/>
              <a:t>(25) at    17.46 UT </a:t>
            </a:r>
            <a:r>
              <a:rPr lang="en-US" dirty="0" err="1"/>
              <a:t>lat</a:t>
            </a:r>
            <a:r>
              <a:rPr lang="en-US" dirty="0"/>
              <a:t>=  14.99 </a:t>
            </a:r>
            <a:r>
              <a:rPr lang="en-US" dirty="0" err="1"/>
              <a:t>lon</a:t>
            </a:r>
            <a:r>
              <a:rPr lang="en-US" dirty="0"/>
              <a:t>=  -58.73 G= 6 F=  55</a:t>
            </a:r>
          </a:p>
          <a:p>
            <a:r>
              <a:rPr lang="en-US" dirty="0"/>
              <a:t>     file= 6: time range =     172759    172829  #</a:t>
            </a:r>
            <a:r>
              <a:rPr lang="en-US" dirty="0" err="1"/>
              <a:t>sondes</a:t>
            </a:r>
            <a:r>
              <a:rPr lang="en-US" dirty="0"/>
              <a:t>= 10</a:t>
            </a:r>
          </a:p>
          <a:p>
            <a:endParaRPr lang="en-US" dirty="0"/>
          </a:p>
          <a:p>
            <a:r>
              <a:rPr lang="en-US" dirty="0"/>
              <a:t>NPP: </a:t>
            </a:r>
            <a:r>
              <a:rPr lang="en-US" dirty="0" err="1"/>
              <a:t>sonde</a:t>
            </a:r>
            <a:r>
              <a:rPr lang="en-US" dirty="0"/>
              <a:t>(25) at    17.46 UT </a:t>
            </a:r>
            <a:r>
              <a:rPr lang="en-US" dirty="0" err="1"/>
              <a:t>lat</a:t>
            </a:r>
            <a:r>
              <a:rPr lang="en-US" dirty="0"/>
              <a:t>=  14.99 </a:t>
            </a:r>
            <a:r>
              <a:rPr lang="en-US" dirty="0" err="1"/>
              <a:t>lon</a:t>
            </a:r>
            <a:r>
              <a:rPr lang="en-US" dirty="0"/>
              <a:t>=  -58.73 G= 4 F=   3</a:t>
            </a:r>
          </a:p>
          <a:p>
            <a:r>
              <a:rPr lang="en-US" dirty="0"/>
              <a:t>   file= 4: time range =     163855    163925  #</a:t>
            </a:r>
            <a:r>
              <a:rPr lang="en-US" dirty="0" err="1"/>
              <a:t>sondes</a:t>
            </a:r>
            <a:r>
              <a:rPr lang="en-US" dirty="0"/>
              <a:t>=  7</a:t>
            </a:r>
          </a:p>
          <a:p>
            <a:endParaRPr lang="en-US" dirty="0"/>
          </a:p>
        </p:txBody>
      </p:sp>
      <p:sp>
        <p:nvSpPr>
          <p:cNvPr id="4" name="Slide Number Placeholder 3"/>
          <p:cNvSpPr>
            <a:spLocks noGrp="1"/>
          </p:cNvSpPr>
          <p:nvPr>
            <p:ph type="sldNum" sz="quarter" idx="5"/>
          </p:nvPr>
        </p:nvSpPr>
        <p:spPr/>
        <p:txBody>
          <a:bodyPr/>
          <a:lstStyle/>
          <a:p>
            <a:fld id="{9C36A01D-2444-4D94-9CE0-F4A1918D3D61}" type="slidenum">
              <a:rPr lang="en-US" smtClean="0"/>
              <a:t>27</a:t>
            </a:fld>
            <a:endParaRPr lang="en-US"/>
          </a:p>
        </p:txBody>
      </p:sp>
    </p:spTree>
    <p:extLst>
      <p:ext uri="{BB962C8B-B14F-4D97-AF65-F5344CB8AC3E}">
        <p14:creationId xmlns:p14="http://schemas.microsoft.com/office/powerpoint/2010/main" val="382027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NOAA-20</a:t>
            </a:r>
          </a:p>
          <a:p>
            <a:r>
              <a:rPr lang="en-US" dirty="0"/>
              <a:t>========================NUCAPS file= 13: time range = 18:33:43 to 18:34:13  #</a:t>
            </a:r>
            <a:r>
              <a:rPr lang="en-US" dirty="0" err="1"/>
              <a:t>sondes</a:t>
            </a:r>
            <a:r>
              <a:rPr lang="en-US" dirty="0"/>
              <a:t>=  2</a:t>
            </a:r>
          </a:p>
          <a:p>
            <a:r>
              <a:rPr lang="en-US" dirty="0"/>
              <a:t>NUCAPS file= 14: time range = 18:34:15 to 18:34:45  #</a:t>
            </a:r>
            <a:r>
              <a:rPr lang="en-US" dirty="0" err="1"/>
              <a:t>sondes</a:t>
            </a:r>
            <a:r>
              <a:rPr lang="en-US" dirty="0"/>
              <a:t>=  7</a:t>
            </a:r>
          </a:p>
          <a:p>
            <a:r>
              <a:rPr lang="en-US" dirty="0"/>
              <a:t>NUCAPS file= 15: time range = 18:34:47 to 18:35:17  #</a:t>
            </a:r>
            <a:r>
              <a:rPr lang="en-US" dirty="0" err="1"/>
              <a:t>sondes</a:t>
            </a:r>
            <a:r>
              <a:rPr lang="en-US" dirty="0"/>
              <a:t>=  4</a:t>
            </a:r>
          </a:p>
          <a:p>
            <a:r>
              <a:rPr lang="en-US" dirty="0"/>
              <a:t>NUCAPS file= 16: time range = 18:35:19 to 18:35:49  #</a:t>
            </a:r>
            <a:r>
              <a:rPr lang="en-US" dirty="0" err="1"/>
              <a:t>sondes</a:t>
            </a:r>
            <a:r>
              <a:rPr lang="en-US" dirty="0"/>
              <a:t>=  8</a:t>
            </a:r>
          </a:p>
          <a:p>
            <a:r>
              <a:rPr lang="en-US" dirty="0"/>
              <a:t>NUCAPS file= 17: time range = 18:35:51 to 18:36:21  #</a:t>
            </a:r>
            <a:r>
              <a:rPr lang="en-US" dirty="0" err="1"/>
              <a:t>sondes</a:t>
            </a:r>
            <a:r>
              <a:rPr lang="en-US" dirty="0"/>
              <a:t>= 10</a:t>
            </a:r>
          </a:p>
          <a:p>
            <a:r>
              <a:rPr lang="en-US" dirty="0"/>
              <a:t>NUCAPS file= 18: time range = 18:36:23 to 18:36:53  #</a:t>
            </a:r>
            <a:r>
              <a:rPr lang="en-US" dirty="0" err="1"/>
              <a:t>sondes</a:t>
            </a:r>
            <a:r>
              <a:rPr lang="en-US" dirty="0"/>
              <a:t>=  0</a:t>
            </a:r>
          </a:p>
          <a:p>
            <a:endParaRPr lang="en-US" dirty="0"/>
          </a:p>
          <a:p>
            <a:r>
              <a:rPr lang="en-US" dirty="0" err="1"/>
              <a:t>sonde</a:t>
            </a:r>
            <a:r>
              <a:rPr lang="en-US" dirty="0"/>
              <a:t>(  1) 18: 3:33 UT </a:t>
            </a:r>
            <a:r>
              <a:rPr lang="en-US" dirty="0" err="1"/>
              <a:t>lat</a:t>
            </a:r>
            <a:r>
              <a:rPr lang="en-US" dirty="0"/>
              <a:t>=  28.61 </a:t>
            </a:r>
            <a:r>
              <a:rPr lang="en-US" dirty="0" err="1"/>
              <a:t>lon</a:t>
            </a:r>
            <a:r>
              <a:rPr lang="en-US" dirty="0"/>
              <a:t>=  -83.67 G= 16 F= 104   26 km  32.2 min</a:t>
            </a:r>
          </a:p>
          <a:p>
            <a:r>
              <a:rPr lang="en-US" dirty="0" err="1"/>
              <a:t>sonde</a:t>
            </a:r>
            <a:r>
              <a:rPr lang="en-US" dirty="0"/>
              <a:t>(  2) 18:15:29 UT </a:t>
            </a:r>
            <a:r>
              <a:rPr lang="en-US" dirty="0" err="1"/>
              <a:t>lat</a:t>
            </a:r>
            <a:r>
              <a:rPr lang="en-US" dirty="0"/>
              <a:t>=  27.85 </a:t>
            </a:r>
            <a:r>
              <a:rPr lang="en-US" dirty="0" err="1"/>
              <a:t>lon</a:t>
            </a:r>
            <a:r>
              <a:rPr lang="en-US" dirty="0"/>
              <a:t>=  -84.60 G= 16 F=  72   15 km  20.1 min</a:t>
            </a:r>
          </a:p>
          <a:p>
            <a:r>
              <a:rPr lang="en-US" dirty="0" err="1"/>
              <a:t>sonde</a:t>
            </a:r>
            <a:r>
              <a:rPr lang="en-US" dirty="0"/>
              <a:t>(  3) 18:27:37 UT </a:t>
            </a:r>
            <a:r>
              <a:rPr lang="en-US" dirty="0" err="1"/>
              <a:t>lat</a:t>
            </a:r>
            <a:r>
              <a:rPr lang="en-US" dirty="0"/>
              <a:t>=  29.07 </a:t>
            </a:r>
            <a:r>
              <a:rPr lang="en-US" dirty="0" err="1"/>
              <a:t>lon</a:t>
            </a:r>
            <a:r>
              <a:rPr lang="en-US" dirty="0"/>
              <a:t>=  -85.40 G= 17 F=  41   25 km   8.4 min</a:t>
            </a:r>
          </a:p>
          <a:p>
            <a:r>
              <a:rPr lang="en-US" dirty="0" err="1"/>
              <a:t>sonde</a:t>
            </a:r>
            <a:r>
              <a:rPr lang="en-US" dirty="0"/>
              <a:t>(  4) 18:36:34 UT </a:t>
            </a:r>
            <a:r>
              <a:rPr lang="en-US" dirty="0" err="1"/>
              <a:t>lat</a:t>
            </a:r>
            <a:r>
              <a:rPr lang="en-US" dirty="0"/>
              <a:t>=  28.45 </a:t>
            </a:r>
            <a:r>
              <a:rPr lang="en-US" dirty="0" err="1"/>
              <a:t>lon</a:t>
            </a:r>
            <a:r>
              <a:rPr lang="en-US" dirty="0"/>
              <a:t>=  -86.28 G= 17 F=  10   19 km  -0.7 min</a:t>
            </a:r>
          </a:p>
          <a:p>
            <a:r>
              <a:rPr lang="en-US" dirty="0" err="1"/>
              <a:t>sonde</a:t>
            </a:r>
            <a:r>
              <a:rPr lang="en-US" dirty="0"/>
              <a:t>(  5) 18:46:45 UT </a:t>
            </a:r>
            <a:r>
              <a:rPr lang="en-US" dirty="0" err="1"/>
              <a:t>lat</a:t>
            </a:r>
            <a:r>
              <a:rPr lang="en-US" dirty="0"/>
              <a:t>=  29.51 </a:t>
            </a:r>
            <a:r>
              <a:rPr lang="en-US" dirty="0" err="1"/>
              <a:t>lon</a:t>
            </a:r>
            <a:r>
              <a:rPr lang="en-US" dirty="0"/>
              <a:t>=  -86.69 G= 17 F=  70   34 km -10.6 min</a:t>
            </a:r>
          </a:p>
          <a:p>
            <a:r>
              <a:rPr lang="en-US" dirty="0" err="1"/>
              <a:t>sonde</a:t>
            </a:r>
            <a:r>
              <a:rPr lang="en-US" dirty="0"/>
              <a:t>(  6) 18:59:32 UT </a:t>
            </a:r>
            <a:r>
              <a:rPr lang="en-US" dirty="0" err="1"/>
              <a:t>lat</a:t>
            </a:r>
            <a:r>
              <a:rPr lang="en-US" dirty="0"/>
              <a:t>=  28.19 </a:t>
            </a:r>
            <a:r>
              <a:rPr lang="en-US" dirty="0" err="1"/>
              <a:t>lon</a:t>
            </a:r>
            <a:r>
              <a:rPr lang="en-US" dirty="0"/>
              <a:t>=  -87.62 G= 17 F=   8   31 km -23.7 min</a:t>
            </a:r>
          </a:p>
          <a:p>
            <a:r>
              <a:rPr lang="en-US" dirty="0" err="1"/>
              <a:t>sonde</a:t>
            </a:r>
            <a:r>
              <a:rPr lang="en-US" dirty="0"/>
              <a:t>(  7) 19: 9:45 UT </a:t>
            </a:r>
            <a:r>
              <a:rPr lang="en-US" dirty="0" err="1"/>
              <a:t>lat</a:t>
            </a:r>
            <a:r>
              <a:rPr lang="en-US" dirty="0"/>
              <a:t>=  27.39 </a:t>
            </a:r>
            <a:r>
              <a:rPr lang="en-US" dirty="0" err="1"/>
              <a:t>lon</a:t>
            </a:r>
            <a:r>
              <a:rPr lang="en-US" dirty="0"/>
              <a:t>=  -88.61 G= 16 F=  96    7 km -34.0 min</a:t>
            </a:r>
          </a:p>
          <a:p>
            <a:r>
              <a:rPr lang="en-US" dirty="0" err="1"/>
              <a:t>sonde</a:t>
            </a:r>
            <a:r>
              <a:rPr lang="en-US" dirty="0"/>
              <a:t>(  8) 19:22:44 UT </a:t>
            </a:r>
            <a:r>
              <a:rPr lang="en-US" dirty="0" err="1"/>
              <a:t>lat</a:t>
            </a:r>
            <a:r>
              <a:rPr lang="en-US" dirty="0"/>
              <a:t>=  28.72 </a:t>
            </a:r>
            <a:r>
              <a:rPr lang="en-US" dirty="0" err="1"/>
              <a:t>lon</a:t>
            </a:r>
            <a:r>
              <a:rPr lang="en-US" dirty="0"/>
              <a:t>=  -89.44 G= 17 F=  66   41 km -46.6 min</a:t>
            </a:r>
          </a:p>
          <a:p>
            <a:r>
              <a:rPr lang="en-US" dirty="0" err="1"/>
              <a:t>sonde</a:t>
            </a:r>
            <a:r>
              <a:rPr lang="en-US" dirty="0"/>
              <a:t>(  9) 19:34:19 UT </a:t>
            </a:r>
            <a:r>
              <a:rPr lang="en-US" dirty="0" err="1"/>
              <a:t>lat</a:t>
            </a:r>
            <a:r>
              <a:rPr lang="en-US" dirty="0"/>
              <a:t>=  28.96 </a:t>
            </a:r>
            <a:r>
              <a:rPr lang="en-US" dirty="0" err="1"/>
              <a:t>lon</a:t>
            </a:r>
            <a:r>
              <a:rPr lang="en-US" dirty="0"/>
              <a:t>=  -91.00 G= 17 F=  94    8 km -58.1 min</a:t>
            </a:r>
          </a:p>
          <a:p>
            <a:r>
              <a:rPr lang="en-US" dirty="0" err="1"/>
              <a:t>sonde</a:t>
            </a:r>
            <a:r>
              <a:rPr lang="en-US" dirty="0"/>
              <a:t>( 10) 19:44:35 UT </a:t>
            </a:r>
            <a:r>
              <a:rPr lang="en-US" dirty="0" err="1"/>
              <a:t>lat</a:t>
            </a:r>
            <a:r>
              <a:rPr lang="en-US" dirty="0"/>
              <a:t>=  28.70 </a:t>
            </a:r>
            <a:r>
              <a:rPr lang="en-US" dirty="0" err="1"/>
              <a:t>lon</a:t>
            </a:r>
            <a:r>
              <a:rPr lang="en-US" dirty="0"/>
              <a:t>=  -92.30 G= 17 F=  93   21 km -68.3 min</a:t>
            </a:r>
          </a:p>
          <a:p>
            <a:r>
              <a:rPr lang="en-US" dirty="0" err="1"/>
              <a:t>sonde</a:t>
            </a:r>
            <a:r>
              <a:rPr lang="en-US" dirty="0"/>
              <a:t>( 11) 20: 1:57 UT </a:t>
            </a:r>
            <a:r>
              <a:rPr lang="en-US" dirty="0" err="1"/>
              <a:t>lat</a:t>
            </a:r>
            <a:r>
              <a:rPr lang="en-US" dirty="0"/>
              <a:t>=  27.49 </a:t>
            </a:r>
            <a:r>
              <a:rPr lang="en-US" dirty="0" err="1"/>
              <a:t>lon</a:t>
            </a:r>
            <a:r>
              <a:rPr lang="en-US" dirty="0"/>
              <a:t>=  -93.95 G= 17 F=  62   79 km -85.8 min</a:t>
            </a:r>
          </a:p>
          <a:p>
            <a:r>
              <a:rPr lang="en-US" dirty="0" err="1"/>
              <a:t>sonde</a:t>
            </a:r>
            <a:r>
              <a:rPr lang="en-US" dirty="0"/>
              <a:t>( 12) 20:13: 7 UT </a:t>
            </a:r>
            <a:r>
              <a:rPr lang="en-US" dirty="0" err="1"/>
              <a:t>lat</a:t>
            </a:r>
            <a:r>
              <a:rPr lang="en-US" dirty="0"/>
              <a:t>=  26.18 </a:t>
            </a:r>
            <a:r>
              <a:rPr lang="en-US" dirty="0" err="1"/>
              <a:t>lon</a:t>
            </a:r>
            <a:r>
              <a:rPr lang="en-US" dirty="0"/>
              <a:t>=  -93.98 G= 16 F=  92  127 km  -1.6 </a:t>
            </a:r>
            <a:r>
              <a:rPr lang="en-US" dirty="0" err="1"/>
              <a:t>hr</a:t>
            </a:r>
            <a:r>
              <a:rPr lang="en-US" dirty="0"/>
              <a:t> </a:t>
            </a:r>
          </a:p>
          <a:p>
            <a:endParaRPr lang="en-US" dirty="0"/>
          </a:p>
          <a:p>
            <a:endParaRPr lang="en-US" dirty="0"/>
          </a:p>
          <a:p>
            <a:r>
              <a:rPr lang="en-US" dirty="0"/>
              <a:t>S-NPP</a:t>
            </a:r>
          </a:p>
          <a:p>
            <a:r>
              <a:rPr lang="en-US" dirty="0"/>
              <a:t>==========</a:t>
            </a:r>
          </a:p>
          <a:p>
            <a:r>
              <a:rPr lang="en-US" dirty="0"/>
              <a:t>NUCAPS file= 21: time range = 19:24:23 to 19:24:53  #</a:t>
            </a:r>
            <a:r>
              <a:rPr lang="en-US" dirty="0" err="1"/>
              <a:t>sondes</a:t>
            </a:r>
            <a:r>
              <a:rPr lang="en-US" dirty="0"/>
              <a:t>=  1</a:t>
            </a:r>
          </a:p>
          <a:p>
            <a:r>
              <a:rPr lang="en-US" dirty="0"/>
              <a:t>NUCAPS file= 22: time range = 19:24:55 to 19:25:25  #</a:t>
            </a:r>
            <a:r>
              <a:rPr lang="en-US" dirty="0" err="1"/>
              <a:t>sondes</a:t>
            </a:r>
            <a:r>
              <a:rPr lang="en-US" dirty="0"/>
              <a:t>= 10</a:t>
            </a:r>
          </a:p>
          <a:p>
            <a:r>
              <a:rPr lang="en-US" dirty="0"/>
              <a:t>NUCAPS file= 23: time range = 19:25:27 to 19:25:57  #</a:t>
            </a:r>
            <a:r>
              <a:rPr lang="en-US" dirty="0" err="1"/>
              <a:t>sondes</a:t>
            </a:r>
            <a:r>
              <a:rPr lang="en-US" dirty="0"/>
              <a:t>=  8</a:t>
            </a:r>
          </a:p>
          <a:p>
            <a:r>
              <a:rPr lang="en-US" dirty="0"/>
              <a:t>NUCAPS file= 24: time range = 19:25:59 to 19:26:29  #</a:t>
            </a:r>
            <a:r>
              <a:rPr lang="en-US" dirty="0" err="1"/>
              <a:t>sondes</a:t>
            </a:r>
            <a:r>
              <a:rPr lang="en-US" dirty="0"/>
              <a:t>=  7</a:t>
            </a:r>
          </a:p>
          <a:p>
            <a:r>
              <a:rPr lang="en-US" dirty="0"/>
              <a:t>NUCAPS file= 25: time range = 19:26:31 to 19:27: 1  #</a:t>
            </a:r>
            <a:r>
              <a:rPr lang="en-US" dirty="0" err="1"/>
              <a:t>sondes</a:t>
            </a:r>
            <a:r>
              <a:rPr lang="en-US" dirty="0"/>
              <a:t>= 10</a:t>
            </a:r>
          </a:p>
          <a:p>
            <a:r>
              <a:rPr lang="en-US" dirty="0"/>
              <a:t>NUCAPS file= 26: time range = 19:27: 3 to 19:27:33  #</a:t>
            </a:r>
            <a:r>
              <a:rPr lang="en-US" dirty="0" err="1"/>
              <a:t>sondes</a:t>
            </a:r>
            <a:r>
              <a:rPr lang="en-US" dirty="0"/>
              <a:t>=  5</a:t>
            </a:r>
          </a:p>
          <a:p>
            <a:r>
              <a:rPr lang="en-US" dirty="0"/>
              <a:t>NUCAPS file= 27: time range = 19:27:35 to 19:28: 5  #</a:t>
            </a:r>
            <a:r>
              <a:rPr lang="en-US" dirty="0" err="1"/>
              <a:t>sondes</a:t>
            </a:r>
            <a:r>
              <a:rPr lang="en-US" dirty="0"/>
              <a:t>=  0</a:t>
            </a:r>
          </a:p>
          <a:p>
            <a:endParaRPr lang="en-US" dirty="0"/>
          </a:p>
          <a:p>
            <a:r>
              <a:rPr lang="en-US" dirty="0" err="1"/>
              <a:t>sonde</a:t>
            </a:r>
            <a:r>
              <a:rPr lang="en-US" dirty="0"/>
              <a:t>(  1) 18: 3:33 UT </a:t>
            </a:r>
            <a:r>
              <a:rPr lang="en-US" dirty="0" err="1"/>
              <a:t>lat</a:t>
            </a:r>
            <a:r>
              <a:rPr lang="en-US" dirty="0"/>
              <a:t>=  28.61 </a:t>
            </a:r>
            <a:r>
              <a:rPr lang="en-US" dirty="0" err="1"/>
              <a:t>lon</a:t>
            </a:r>
            <a:r>
              <a:rPr lang="en-US" dirty="0"/>
              <a:t>=  -83.67 G= 25 F= 121   79 km  83.5 min</a:t>
            </a:r>
          </a:p>
          <a:p>
            <a:r>
              <a:rPr lang="en-US" dirty="0" err="1"/>
              <a:t>sonde</a:t>
            </a:r>
            <a:r>
              <a:rPr lang="en-US" dirty="0"/>
              <a:t>(  2) 18:15:29 UT </a:t>
            </a:r>
            <a:r>
              <a:rPr lang="en-US" dirty="0" err="1"/>
              <a:t>lat</a:t>
            </a:r>
            <a:r>
              <a:rPr lang="en-US" dirty="0"/>
              <a:t>=  27.85 </a:t>
            </a:r>
            <a:r>
              <a:rPr lang="en-US" dirty="0" err="1"/>
              <a:t>lon</a:t>
            </a:r>
            <a:r>
              <a:rPr lang="en-US" dirty="0"/>
              <a:t>=  -84.60 G= 25 F=  61   30 km  71.3 min</a:t>
            </a:r>
          </a:p>
          <a:p>
            <a:r>
              <a:rPr lang="en-US" dirty="0" err="1"/>
              <a:t>sonde</a:t>
            </a:r>
            <a:r>
              <a:rPr lang="en-US" dirty="0"/>
              <a:t>(  3) 18:27:37 UT </a:t>
            </a:r>
            <a:r>
              <a:rPr lang="en-US" dirty="0" err="1"/>
              <a:t>lat</a:t>
            </a:r>
            <a:r>
              <a:rPr lang="en-US" dirty="0"/>
              <a:t>=  29.07 </a:t>
            </a:r>
            <a:r>
              <a:rPr lang="en-US" dirty="0" err="1"/>
              <a:t>lon</a:t>
            </a:r>
            <a:r>
              <a:rPr lang="en-US" dirty="0"/>
              <a:t>=  -85.40 G= 26 F=  30   54 km  59.5 min</a:t>
            </a:r>
          </a:p>
          <a:p>
            <a:r>
              <a:rPr lang="en-US" dirty="0" err="1"/>
              <a:t>sonde</a:t>
            </a:r>
            <a:r>
              <a:rPr lang="en-US" dirty="0"/>
              <a:t>(  4) 18:36:34 UT </a:t>
            </a:r>
            <a:r>
              <a:rPr lang="en-US" dirty="0" err="1"/>
              <a:t>lat</a:t>
            </a:r>
            <a:r>
              <a:rPr lang="en-US" dirty="0"/>
              <a:t>=  28.45 </a:t>
            </a:r>
            <a:r>
              <a:rPr lang="en-US" dirty="0" err="1"/>
              <a:t>lon</a:t>
            </a:r>
            <a:r>
              <a:rPr lang="en-US" dirty="0"/>
              <a:t>=  -86.28 G= 25 F= 120   40 km  50.4 min</a:t>
            </a:r>
          </a:p>
          <a:p>
            <a:r>
              <a:rPr lang="en-US" dirty="0" err="1"/>
              <a:t>sonde</a:t>
            </a:r>
            <a:r>
              <a:rPr lang="en-US" dirty="0"/>
              <a:t>(  5) 18:46:45 UT </a:t>
            </a:r>
            <a:r>
              <a:rPr lang="en-US" dirty="0" err="1"/>
              <a:t>lat</a:t>
            </a:r>
            <a:r>
              <a:rPr lang="en-US" dirty="0"/>
              <a:t>=  29.51 </a:t>
            </a:r>
            <a:r>
              <a:rPr lang="en-US" dirty="0" err="1"/>
              <a:t>lon</a:t>
            </a:r>
            <a:r>
              <a:rPr lang="en-US" dirty="0"/>
              <a:t>=  -86.69 G= 26 F=  59   51 km  40.5 min</a:t>
            </a:r>
          </a:p>
          <a:p>
            <a:r>
              <a:rPr lang="en-US" dirty="0" err="1"/>
              <a:t>sonde</a:t>
            </a:r>
            <a:r>
              <a:rPr lang="en-US" dirty="0"/>
              <a:t>(  6) 18:59:32 UT </a:t>
            </a:r>
            <a:r>
              <a:rPr lang="en-US" dirty="0" err="1"/>
              <a:t>lat</a:t>
            </a:r>
            <a:r>
              <a:rPr lang="en-US" dirty="0"/>
              <a:t>=  28.19 </a:t>
            </a:r>
            <a:r>
              <a:rPr lang="en-US" dirty="0" err="1"/>
              <a:t>lon</a:t>
            </a:r>
            <a:r>
              <a:rPr lang="en-US" dirty="0"/>
              <a:t>=  -87.62 G= 25 F= 118   37 km  27.5 min</a:t>
            </a:r>
          </a:p>
          <a:p>
            <a:r>
              <a:rPr lang="en-US" dirty="0" err="1"/>
              <a:t>sonde</a:t>
            </a:r>
            <a:r>
              <a:rPr lang="en-US" dirty="0"/>
              <a:t>(  7) 19: 9:45 UT </a:t>
            </a:r>
            <a:r>
              <a:rPr lang="en-US" dirty="0" err="1"/>
              <a:t>lat</a:t>
            </a:r>
            <a:r>
              <a:rPr lang="en-US" dirty="0"/>
              <a:t>=  27.39 </a:t>
            </a:r>
            <a:r>
              <a:rPr lang="en-US" dirty="0" err="1"/>
              <a:t>lon</a:t>
            </a:r>
            <a:r>
              <a:rPr lang="en-US" dirty="0"/>
              <a:t>=  -88.61 G= 25 F=  57   15 km  17.0 min</a:t>
            </a:r>
          </a:p>
          <a:p>
            <a:r>
              <a:rPr lang="en-US" dirty="0" err="1"/>
              <a:t>sonde</a:t>
            </a:r>
            <a:r>
              <a:rPr lang="en-US" dirty="0"/>
              <a:t>(  8) 19:22:44 UT </a:t>
            </a:r>
            <a:r>
              <a:rPr lang="en-US" dirty="0" err="1"/>
              <a:t>lat</a:t>
            </a:r>
            <a:r>
              <a:rPr lang="en-US" dirty="0"/>
              <a:t>=  28.72 </a:t>
            </a:r>
            <a:r>
              <a:rPr lang="en-US" dirty="0" err="1"/>
              <a:t>lon</a:t>
            </a:r>
            <a:r>
              <a:rPr lang="en-US" dirty="0"/>
              <a:t>=  -89.44 G= 26 F=  26   31 km   4.4 min</a:t>
            </a:r>
          </a:p>
          <a:p>
            <a:r>
              <a:rPr lang="en-US" dirty="0" err="1"/>
              <a:t>sonde</a:t>
            </a:r>
            <a:r>
              <a:rPr lang="en-US" dirty="0"/>
              <a:t>(  9) 19:34:19 UT </a:t>
            </a:r>
            <a:r>
              <a:rPr lang="en-US" dirty="0" err="1"/>
              <a:t>lat</a:t>
            </a:r>
            <a:r>
              <a:rPr lang="en-US" dirty="0"/>
              <a:t>=  28.96 </a:t>
            </a:r>
            <a:r>
              <a:rPr lang="en-US" dirty="0" err="1"/>
              <a:t>lon</a:t>
            </a:r>
            <a:r>
              <a:rPr lang="en-US" dirty="0"/>
              <a:t>=  -91.00 G= 26 F=  54   20 km  -7.1 min</a:t>
            </a:r>
          </a:p>
          <a:p>
            <a:r>
              <a:rPr lang="en-US" dirty="0" err="1"/>
              <a:t>sonde</a:t>
            </a:r>
            <a:r>
              <a:rPr lang="en-US" dirty="0"/>
              <a:t>( 10) 19:44:35 UT </a:t>
            </a:r>
            <a:r>
              <a:rPr lang="en-US" dirty="0" err="1"/>
              <a:t>lat</a:t>
            </a:r>
            <a:r>
              <a:rPr lang="en-US" dirty="0"/>
              <a:t>=  28.70 </a:t>
            </a:r>
            <a:r>
              <a:rPr lang="en-US" dirty="0" err="1"/>
              <a:t>lon</a:t>
            </a:r>
            <a:r>
              <a:rPr lang="en-US" dirty="0"/>
              <a:t>=  -92.30 G= 26 F=  52    4 km -17.3 min</a:t>
            </a:r>
          </a:p>
          <a:p>
            <a:r>
              <a:rPr lang="en-US" dirty="0" err="1"/>
              <a:t>sonde</a:t>
            </a:r>
            <a:r>
              <a:rPr lang="en-US" dirty="0"/>
              <a:t>( 11) 20: 1:57 UT </a:t>
            </a:r>
            <a:r>
              <a:rPr lang="en-US" dirty="0" err="1"/>
              <a:t>lat</a:t>
            </a:r>
            <a:r>
              <a:rPr lang="en-US" dirty="0"/>
              <a:t>=  27.49 </a:t>
            </a:r>
            <a:r>
              <a:rPr lang="en-US" dirty="0" err="1"/>
              <a:t>lon</a:t>
            </a:r>
            <a:r>
              <a:rPr lang="en-US" dirty="0"/>
              <a:t>=  -93.95 G= 25 F= 108   21 km -35.0 min</a:t>
            </a:r>
          </a:p>
          <a:p>
            <a:r>
              <a:rPr lang="en-US" dirty="0" err="1"/>
              <a:t>sonde</a:t>
            </a:r>
            <a:r>
              <a:rPr lang="en-US" dirty="0"/>
              <a:t>( 12) 20:13: 7 UT </a:t>
            </a:r>
            <a:r>
              <a:rPr lang="en-US" dirty="0" err="1"/>
              <a:t>lat</a:t>
            </a:r>
            <a:r>
              <a:rPr lang="en-US" dirty="0"/>
              <a:t>=  26.18 </a:t>
            </a:r>
            <a:r>
              <a:rPr lang="en-US" dirty="0" err="1"/>
              <a:t>lon</a:t>
            </a:r>
            <a:r>
              <a:rPr lang="en-US" dirty="0"/>
              <a:t>=  -93.98 G= 25 F=  18   29 km -46.5 min</a:t>
            </a:r>
          </a:p>
          <a:p>
            <a:r>
              <a:rPr lang="en-US" dirty="0" err="1"/>
              <a:t>sonde</a:t>
            </a:r>
            <a:r>
              <a:rPr lang="en-US" dirty="0"/>
              <a:t>( 13) 20:22:39 UT </a:t>
            </a:r>
            <a:r>
              <a:rPr lang="en-US" dirty="0" err="1"/>
              <a:t>lat</a:t>
            </a:r>
            <a:r>
              <a:rPr lang="en-US" dirty="0"/>
              <a:t>=  25.10 </a:t>
            </a:r>
            <a:r>
              <a:rPr lang="en-US" dirty="0" err="1"/>
              <a:t>lon</a:t>
            </a:r>
            <a:r>
              <a:rPr lang="en-US" dirty="0"/>
              <a:t>=  -93.83 G= 24 F=  77   23 km -56.4 min</a:t>
            </a:r>
          </a:p>
          <a:p>
            <a:r>
              <a:rPr lang="en-US" dirty="0" err="1"/>
              <a:t>sonde</a:t>
            </a:r>
            <a:r>
              <a:rPr lang="en-US" dirty="0"/>
              <a:t>( 14) 20:34: 2 UT </a:t>
            </a:r>
            <a:r>
              <a:rPr lang="en-US" dirty="0" err="1"/>
              <a:t>lat</a:t>
            </a:r>
            <a:r>
              <a:rPr lang="en-US" dirty="0"/>
              <a:t>=  25.13 </a:t>
            </a:r>
            <a:r>
              <a:rPr lang="en-US" dirty="0" err="1"/>
              <a:t>lon</a:t>
            </a:r>
            <a:r>
              <a:rPr lang="en-US" dirty="0"/>
              <a:t>=  -92.31 G= 24 F=  80   28 km -67.7 min</a:t>
            </a:r>
          </a:p>
          <a:p>
            <a:r>
              <a:rPr lang="en-US" dirty="0" err="1"/>
              <a:t>sonde</a:t>
            </a:r>
            <a:r>
              <a:rPr lang="en-US" dirty="0"/>
              <a:t>( 15) 20:42:43 UT </a:t>
            </a:r>
            <a:r>
              <a:rPr lang="en-US" dirty="0" err="1"/>
              <a:t>lat</a:t>
            </a:r>
            <a:r>
              <a:rPr lang="en-US" dirty="0"/>
              <a:t>=  26.23 </a:t>
            </a:r>
            <a:r>
              <a:rPr lang="en-US" dirty="0" err="1"/>
              <a:t>lon</a:t>
            </a:r>
            <a:r>
              <a:rPr lang="en-US" dirty="0"/>
              <a:t>=  -92.23 G= 25 F=  21    6 km -76.1 min</a:t>
            </a:r>
          </a:p>
          <a:p>
            <a:r>
              <a:rPr lang="en-US" dirty="0" err="1"/>
              <a:t>sonde</a:t>
            </a:r>
            <a:r>
              <a:rPr lang="en-US" dirty="0"/>
              <a:t>( 16) 20:55:24 UT </a:t>
            </a:r>
            <a:r>
              <a:rPr lang="en-US" dirty="0" err="1"/>
              <a:t>lat</a:t>
            </a:r>
            <a:r>
              <a:rPr lang="en-US" dirty="0"/>
              <a:t>=  27.51 </a:t>
            </a:r>
            <a:r>
              <a:rPr lang="en-US" dirty="0" err="1"/>
              <a:t>lon</a:t>
            </a:r>
            <a:r>
              <a:rPr lang="en-US" dirty="0"/>
              <a:t>=  -91.76 G= 25 F=  82   36 km -88.6 min</a:t>
            </a:r>
          </a:p>
        </p:txBody>
      </p:sp>
      <p:sp>
        <p:nvSpPr>
          <p:cNvPr id="4" name="Slide Number Placeholder 3"/>
          <p:cNvSpPr>
            <a:spLocks noGrp="1"/>
          </p:cNvSpPr>
          <p:nvPr>
            <p:ph type="sldNum" sz="quarter" idx="5"/>
          </p:nvPr>
        </p:nvSpPr>
        <p:spPr/>
        <p:txBody>
          <a:bodyPr/>
          <a:lstStyle/>
          <a:p>
            <a:fld id="{9C36A01D-2444-4D94-9CE0-F4A1918D3D61}" type="slidenum">
              <a:rPr lang="en-US" smtClean="0"/>
              <a:t>31</a:t>
            </a:fld>
            <a:endParaRPr lang="en-US"/>
          </a:p>
        </p:txBody>
      </p:sp>
    </p:spTree>
    <p:extLst>
      <p:ext uri="{BB962C8B-B14F-4D97-AF65-F5344CB8AC3E}">
        <p14:creationId xmlns:p14="http://schemas.microsoft.com/office/powerpoint/2010/main" val="1629486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NOAA-20</a:t>
            </a:r>
          </a:p>
          <a:p>
            <a:r>
              <a:rPr lang="en-US" dirty="0"/>
              <a:t>========================</a:t>
            </a:r>
          </a:p>
          <a:p>
            <a:r>
              <a:rPr lang="en-US" dirty="0"/>
              <a:t>NUCAPS file= 24: time range = 18:15:27 to 18:15:57  #</a:t>
            </a:r>
            <a:r>
              <a:rPr lang="en-US" dirty="0" err="1"/>
              <a:t>sondes</a:t>
            </a:r>
            <a:r>
              <a:rPr lang="en-US" dirty="0"/>
              <a:t>=  5</a:t>
            </a:r>
          </a:p>
          <a:p>
            <a:r>
              <a:rPr lang="en-US" dirty="0"/>
              <a:t>NUCAPS file= 25: time range = 18:15:59 to 18:16:29  #</a:t>
            </a:r>
            <a:r>
              <a:rPr lang="en-US" dirty="0" err="1"/>
              <a:t>sondes</a:t>
            </a:r>
            <a:r>
              <a:rPr lang="en-US" dirty="0"/>
              <a:t>= 14</a:t>
            </a:r>
          </a:p>
          <a:p>
            <a:r>
              <a:rPr lang="en-US" dirty="0"/>
              <a:t>NUCAPS file= 26: time range = 18:16:31 to 18:17: 1  #</a:t>
            </a:r>
            <a:r>
              <a:rPr lang="en-US" dirty="0" err="1"/>
              <a:t>sondes</a:t>
            </a:r>
            <a:r>
              <a:rPr lang="en-US" dirty="0"/>
              <a:t>= 13</a:t>
            </a:r>
          </a:p>
          <a:p>
            <a:r>
              <a:rPr lang="en-US" dirty="0"/>
              <a:t>NUCAPS file= 27: time range = 18:17: 3 to 18:17:33  #</a:t>
            </a:r>
            <a:r>
              <a:rPr lang="en-US" dirty="0" err="1"/>
              <a:t>sondes</a:t>
            </a:r>
            <a:r>
              <a:rPr lang="en-US" dirty="0"/>
              <a:t>=  5</a:t>
            </a:r>
          </a:p>
          <a:p>
            <a:endParaRPr lang="en-US" dirty="0"/>
          </a:p>
          <a:p>
            <a:r>
              <a:rPr lang="en-US" dirty="0" err="1"/>
              <a:t>sonde</a:t>
            </a:r>
            <a:r>
              <a:rPr lang="en-US" dirty="0"/>
              <a:t>( 27) 14:31:23 UT </a:t>
            </a:r>
            <a:r>
              <a:rPr lang="en-US" dirty="0" err="1"/>
              <a:t>lat</a:t>
            </a:r>
            <a:r>
              <a:rPr lang="en-US" dirty="0"/>
              <a:t>=  25.15 </a:t>
            </a:r>
            <a:r>
              <a:rPr lang="en-US" dirty="0" err="1"/>
              <a:t>lon</a:t>
            </a:r>
            <a:r>
              <a:rPr lang="en-US" dirty="0"/>
              <a:t>=  -86.08 G= 25 F=  63   19 km   3.7 </a:t>
            </a:r>
            <a:r>
              <a:rPr lang="en-US" dirty="0" err="1"/>
              <a:t>hr</a:t>
            </a:r>
            <a:r>
              <a:rPr lang="en-US" dirty="0"/>
              <a:t> </a:t>
            </a:r>
          </a:p>
          <a:p>
            <a:r>
              <a:rPr lang="en-US" dirty="0" err="1"/>
              <a:t>sonde</a:t>
            </a:r>
            <a:r>
              <a:rPr lang="en-US" dirty="0"/>
              <a:t>( 64) 18: 3:40 UT </a:t>
            </a:r>
            <a:r>
              <a:rPr lang="en-US" dirty="0" err="1"/>
              <a:t>lat</a:t>
            </a:r>
            <a:r>
              <a:rPr lang="en-US" dirty="0"/>
              <a:t>=  26.76 </a:t>
            </a:r>
            <a:r>
              <a:rPr lang="en-US" dirty="0" err="1"/>
              <a:t>lon</a:t>
            </a:r>
            <a:r>
              <a:rPr lang="en-US" dirty="0"/>
              <a:t>=  -84.29 G= 26 F=   5   18 km  12.9 min</a:t>
            </a:r>
          </a:p>
          <a:p>
            <a:r>
              <a:rPr lang="en-US" dirty="0" err="1"/>
              <a:t>sonde</a:t>
            </a:r>
            <a:r>
              <a:rPr lang="en-US" dirty="0"/>
              <a:t>( 65) 18:18:57 UT </a:t>
            </a:r>
            <a:r>
              <a:rPr lang="en-US" dirty="0" err="1"/>
              <a:t>lat</a:t>
            </a:r>
            <a:r>
              <a:rPr lang="en-US" dirty="0"/>
              <a:t>=  25.72 </a:t>
            </a:r>
            <a:r>
              <a:rPr lang="en-US" dirty="0" err="1"/>
              <a:t>lon</a:t>
            </a:r>
            <a:r>
              <a:rPr lang="en-US" dirty="0"/>
              <a:t>=  -82.73 G= 25 F=  37   29 km  -2.8 min</a:t>
            </a:r>
          </a:p>
          <a:p>
            <a:r>
              <a:rPr lang="en-US" dirty="0" err="1"/>
              <a:t>sonde</a:t>
            </a:r>
            <a:r>
              <a:rPr lang="en-US" dirty="0"/>
              <a:t>( 66) 18:26:37 UT </a:t>
            </a:r>
            <a:r>
              <a:rPr lang="en-US" dirty="0" err="1"/>
              <a:t>lat</a:t>
            </a:r>
            <a:r>
              <a:rPr lang="en-US" dirty="0"/>
              <a:t>=  25.31 </a:t>
            </a:r>
            <a:r>
              <a:rPr lang="en-US" dirty="0" err="1"/>
              <a:t>lon</a:t>
            </a:r>
            <a:r>
              <a:rPr lang="en-US" dirty="0"/>
              <a:t>=  -83.51 G= 25 F=  36   37 km -10.5 min</a:t>
            </a:r>
          </a:p>
          <a:p>
            <a:r>
              <a:rPr lang="en-US" dirty="0" err="1"/>
              <a:t>sonde</a:t>
            </a:r>
            <a:r>
              <a:rPr lang="en-US" dirty="0"/>
              <a:t>( 67) 18:35: 8 UT </a:t>
            </a:r>
            <a:r>
              <a:rPr lang="en-US" dirty="0" err="1"/>
              <a:t>lat</a:t>
            </a:r>
            <a:r>
              <a:rPr lang="en-US" dirty="0"/>
              <a:t>=  24.76 </a:t>
            </a:r>
            <a:r>
              <a:rPr lang="en-US" dirty="0" err="1"/>
              <a:t>lon</a:t>
            </a:r>
            <a:r>
              <a:rPr lang="en-US" dirty="0"/>
              <a:t>=  -84.38 G= 25 F=   4   42 km -19.1 min</a:t>
            </a:r>
          </a:p>
          <a:p>
            <a:r>
              <a:rPr lang="en-US" dirty="0" err="1"/>
              <a:t>sonde</a:t>
            </a:r>
            <a:r>
              <a:rPr lang="en-US" dirty="0"/>
              <a:t>( 68) 18:46:38 UT </a:t>
            </a:r>
            <a:r>
              <a:rPr lang="en-US" dirty="0" err="1"/>
              <a:t>lat</a:t>
            </a:r>
            <a:r>
              <a:rPr lang="en-US" dirty="0"/>
              <a:t>=  23.38 </a:t>
            </a:r>
            <a:r>
              <a:rPr lang="en-US" dirty="0" err="1"/>
              <a:t>lon</a:t>
            </a:r>
            <a:r>
              <a:rPr lang="en-US" dirty="0"/>
              <a:t>=  -84.14 G= 24 F=  34   24 km -31.0 min</a:t>
            </a:r>
          </a:p>
          <a:p>
            <a:r>
              <a:rPr lang="en-US" dirty="0" err="1"/>
              <a:t>sonde</a:t>
            </a:r>
            <a:r>
              <a:rPr lang="en-US" dirty="0"/>
              <a:t>( 69) 19: 2:45 UT </a:t>
            </a:r>
            <a:r>
              <a:rPr lang="en-US" dirty="0" err="1"/>
              <a:t>lat</a:t>
            </a:r>
            <a:r>
              <a:rPr lang="en-US" dirty="0"/>
              <a:t>=  23.84 </a:t>
            </a:r>
            <a:r>
              <a:rPr lang="en-US" dirty="0" err="1"/>
              <a:t>lon</a:t>
            </a:r>
            <a:r>
              <a:rPr lang="en-US" dirty="0"/>
              <a:t>=  -86.35 G= 24 F=  92   67 km -46.9 min</a:t>
            </a:r>
          </a:p>
          <a:p>
            <a:r>
              <a:rPr lang="en-US" dirty="0" err="1"/>
              <a:t>sonde</a:t>
            </a:r>
            <a:r>
              <a:rPr lang="en-US" dirty="0"/>
              <a:t>( 70) 18:55:19 UT </a:t>
            </a:r>
            <a:r>
              <a:rPr lang="en-US" dirty="0" err="1"/>
              <a:t>lat</a:t>
            </a:r>
            <a:r>
              <a:rPr lang="en-US" dirty="0"/>
              <a:t>=  23.58 </a:t>
            </a:r>
            <a:r>
              <a:rPr lang="en-US" dirty="0" err="1"/>
              <a:t>lon</a:t>
            </a:r>
            <a:r>
              <a:rPr lang="en-US" dirty="0"/>
              <a:t>=  -85.18 G= 24 F=  63   39 km -39.6 min</a:t>
            </a:r>
          </a:p>
          <a:p>
            <a:r>
              <a:rPr lang="en-US" dirty="0" err="1"/>
              <a:t>sonde</a:t>
            </a:r>
            <a:r>
              <a:rPr lang="en-US" dirty="0"/>
              <a:t>( 71) 19:16:39 UT </a:t>
            </a:r>
            <a:r>
              <a:rPr lang="en-US" dirty="0" err="1"/>
              <a:t>lat</a:t>
            </a:r>
            <a:r>
              <a:rPr lang="en-US" dirty="0"/>
              <a:t>=  23.44 </a:t>
            </a:r>
            <a:r>
              <a:rPr lang="en-US" dirty="0" err="1"/>
              <a:t>lon</a:t>
            </a:r>
            <a:r>
              <a:rPr lang="en-US" dirty="0"/>
              <a:t>=  -87.90 G= 24 F=  92   96 km -60.8 min</a:t>
            </a:r>
          </a:p>
          <a:p>
            <a:r>
              <a:rPr lang="en-US" dirty="0" err="1"/>
              <a:t>sonde</a:t>
            </a:r>
            <a:r>
              <a:rPr lang="en-US" dirty="0"/>
              <a:t>( 74) 19:44:14 UT </a:t>
            </a:r>
            <a:r>
              <a:rPr lang="en-US" dirty="0" err="1"/>
              <a:t>lat</a:t>
            </a:r>
            <a:r>
              <a:rPr lang="en-US" dirty="0"/>
              <a:t>=  24.89 </a:t>
            </a:r>
            <a:r>
              <a:rPr lang="en-US" dirty="0" err="1"/>
              <a:t>lon</a:t>
            </a:r>
            <a:r>
              <a:rPr lang="en-US" dirty="0"/>
              <a:t>=  -88.41 G= 25 F=  62   97 km -88.0 min</a:t>
            </a:r>
          </a:p>
          <a:p>
            <a:r>
              <a:rPr lang="en-US" dirty="0" err="1"/>
              <a:t>sonde</a:t>
            </a:r>
            <a:r>
              <a:rPr lang="en-US" dirty="0"/>
              <a:t>( 78) 20:23:52 UT </a:t>
            </a:r>
            <a:r>
              <a:rPr lang="en-US" dirty="0" err="1"/>
              <a:t>lat</a:t>
            </a:r>
            <a:r>
              <a:rPr lang="en-US" dirty="0"/>
              <a:t>=  27.24 </a:t>
            </a:r>
            <a:r>
              <a:rPr lang="en-US" dirty="0" err="1"/>
              <a:t>lon</a:t>
            </a:r>
            <a:r>
              <a:rPr lang="en-US" dirty="0"/>
              <a:t>=  -88.49 G= 26 F=  92   21 km  -2.1 </a:t>
            </a:r>
            <a:r>
              <a:rPr lang="en-US" dirty="0" err="1"/>
              <a:t>hr</a:t>
            </a:r>
            <a:r>
              <a:rPr lang="en-US" dirty="0"/>
              <a:t> </a:t>
            </a:r>
          </a:p>
          <a:p>
            <a:endParaRPr lang="en-US" dirty="0"/>
          </a:p>
          <a:p>
            <a:r>
              <a:rPr lang="en-US" dirty="0"/>
              <a:t>S-NPP</a:t>
            </a:r>
          </a:p>
          <a:p>
            <a:r>
              <a:rPr lang="en-US" dirty="0"/>
              <a:t>========</a:t>
            </a:r>
          </a:p>
          <a:p>
            <a:r>
              <a:rPr lang="en-US" dirty="0"/>
              <a:t>NUCAPS file= 29: time range = 19: 6: 7 to 19: 6:37  #</a:t>
            </a:r>
            <a:r>
              <a:rPr lang="en-US" dirty="0" err="1"/>
              <a:t>sondes</a:t>
            </a:r>
            <a:r>
              <a:rPr lang="en-US" dirty="0"/>
              <a:t>=  1</a:t>
            </a:r>
          </a:p>
          <a:p>
            <a:r>
              <a:rPr lang="en-US" dirty="0"/>
              <a:t>NUCAPS file= 30: time range = 19: 6:39 to 19: 7: 9  #</a:t>
            </a:r>
            <a:r>
              <a:rPr lang="en-US" dirty="0" err="1"/>
              <a:t>sondes</a:t>
            </a:r>
            <a:r>
              <a:rPr lang="en-US" dirty="0"/>
              <a:t>= 10</a:t>
            </a:r>
          </a:p>
          <a:p>
            <a:r>
              <a:rPr lang="en-US" dirty="0"/>
              <a:t>NUCAPS file= 31: time range = 19: 7:11 to 19: 7:41  #</a:t>
            </a:r>
            <a:r>
              <a:rPr lang="en-US" dirty="0" err="1"/>
              <a:t>sondes</a:t>
            </a:r>
            <a:r>
              <a:rPr lang="en-US" dirty="0"/>
              <a:t>= 21</a:t>
            </a:r>
          </a:p>
          <a:p>
            <a:r>
              <a:rPr lang="en-US" dirty="0"/>
              <a:t>NUCAPS file= 32: time range = 19: 7:43 to 19: 8:13  #</a:t>
            </a:r>
            <a:r>
              <a:rPr lang="en-US" dirty="0" err="1"/>
              <a:t>sondes</a:t>
            </a:r>
            <a:r>
              <a:rPr lang="en-US" dirty="0"/>
              <a:t>= 10</a:t>
            </a:r>
          </a:p>
          <a:p>
            <a:endParaRPr lang="en-US" dirty="0"/>
          </a:p>
          <a:p>
            <a:r>
              <a:rPr lang="en-US" dirty="0" err="1"/>
              <a:t>sonde</a:t>
            </a:r>
            <a:r>
              <a:rPr lang="en-US" dirty="0"/>
              <a:t>( 27) 14:31:23 UT </a:t>
            </a:r>
            <a:r>
              <a:rPr lang="en-US" dirty="0" err="1"/>
              <a:t>lat</a:t>
            </a:r>
            <a:r>
              <a:rPr lang="en-US" dirty="0"/>
              <a:t>=  25.15 </a:t>
            </a:r>
            <a:r>
              <a:rPr lang="en-US" dirty="0" err="1"/>
              <a:t>lon</a:t>
            </a:r>
            <a:r>
              <a:rPr lang="en-US" dirty="0"/>
              <a:t>=  -86.08 G= 31 F=  23   26 km   4.6 </a:t>
            </a:r>
            <a:r>
              <a:rPr lang="en-US" dirty="0" err="1"/>
              <a:t>hr</a:t>
            </a:r>
            <a:r>
              <a:rPr lang="en-US" dirty="0"/>
              <a:t> </a:t>
            </a:r>
          </a:p>
          <a:p>
            <a:r>
              <a:rPr lang="en-US" dirty="0" err="1"/>
              <a:t>sonde</a:t>
            </a:r>
            <a:r>
              <a:rPr lang="en-US" dirty="0"/>
              <a:t>( 64) 18: 3:40 UT </a:t>
            </a:r>
            <a:r>
              <a:rPr lang="en-US" dirty="0" err="1"/>
              <a:t>lat</a:t>
            </a:r>
            <a:r>
              <a:rPr lang="en-US" dirty="0"/>
              <a:t>=  26.76 </a:t>
            </a:r>
            <a:r>
              <a:rPr lang="en-US" dirty="0" err="1"/>
              <a:t>lon</a:t>
            </a:r>
            <a:r>
              <a:rPr lang="en-US" dirty="0"/>
              <a:t>=  -84.29 G= 31 F=  86   32 km  63.9 min</a:t>
            </a:r>
          </a:p>
          <a:p>
            <a:r>
              <a:rPr lang="en-US" dirty="0" err="1"/>
              <a:t>sonde</a:t>
            </a:r>
            <a:r>
              <a:rPr lang="en-US" dirty="0"/>
              <a:t>( 65) 18:18:57 UT </a:t>
            </a:r>
            <a:r>
              <a:rPr lang="en-US" dirty="0" err="1"/>
              <a:t>lat</a:t>
            </a:r>
            <a:r>
              <a:rPr lang="en-US" dirty="0"/>
              <a:t>=  25.72 </a:t>
            </a:r>
            <a:r>
              <a:rPr lang="en-US" dirty="0" err="1"/>
              <a:t>lon</a:t>
            </a:r>
            <a:r>
              <a:rPr lang="en-US" dirty="0"/>
              <a:t>=  -82.73 G= 31 F=  28   12 km  48.3 min</a:t>
            </a:r>
          </a:p>
          <a:p>
            <a:r>
              <a:rPr lang="en-US" dirty="0" err="1"/>
              <a:t>sonde</a:t>
            </a:r>
            <a:r>
              <a:rPr lang="en-US" dirty="0"/>
              <a:t>( 66) 18:26:37 UT </a:t>
            </a:r>
            <a:r>
              <a:rPr lang="en-US" dirty="0" err="1"/>
              <a:t>lat</a:t>
            </a:r>
            <a:r>
              <a:rPr lang="en-US" dirty="0"/>
              <a:t>=  25.31 </a:t>
            </a:r>
            <a:r>
              <a:rPr lang="en-US" dirty="0" err="1"/>
              <a:t>lon</a:t>
            </a:r>
            <a:r>
              <a:rPr lang="en-US" dirty="0"/>
              <a:t>=  -83.51 G= 30 F= 117    6 km  40.5 min</a:t>
            </a:r>
          </a:p>
          <a:p>
            <a:r>
              <a:rPr lang="en-US" dirty="0" err="1"/>
              <a:t>sonde</a:t>
            </a:r>
            <a:r>
              <a:rPr lang="en-US" dirty="0"/>
              <a:t>( 67) 18:35: 8 UT </a:t>
            </a:r>
            <a:r>
              <a:rPr lang="en-US" dirty="0" err="1"/>
              <a:t>lat</a:t>
            </a:r>
            <a:r>
              <a:rPr lang="en-US" dirty="0"/>
              <a:t>=  24.76 </a:t>
            </a:r>
            <a:r>
              <a:rPr lang="en-US" dirty="0" err="1"/>
              <a:t>lon</a:t>
            </a:r>
            <a:r>
              <a:rPr lang="en-US" dirty="0"/>
              <a:t>=  -84.38 G= 30 F=  86   26 km  31.9 min</a:t>
            </a:r>
          </a:p>
          <a:p>
            <a:r>
              <a:rPr lang="en-US" dirty="0" err="1"/>
              <a:t>sonde</a:t>
            </a:r>
            <a:r>
              <a:rPr lang="en-US" dirty="0"/>
              <a:t>( 68) 18:46:38 UT </a:t>
            </a:r>
            <a:r>
              <a:rPr lang="en-US" dirty="0" err="1"/>
              <a:t>lat</a:t>
            </a:r>
            <a:r>
              <a:rPr lang="en-US" dirty="0"/>
              <a:t>=  23.38 </a:t>
            </a:r>
            <a:r>
              <a:rPr lang="en-US" dirty="0" err="1"/>
              <a:t>lon</a:t>
            </a:r>
            <a:r>
              <a:rPr lang="en-US" dirty="0"/>
              <a:t>=  -84.14 G= 29 F= 116   34 km  20.0 min</a:t>
            </a:r>
          </a:p>
          <a:p>
            <a:r>
              <a:rPr lang="en-US" dirty="0" err="1"/>
              <a:t>sonde</a:t>
            </a:r>
            <a:r>
              <a:rPr lang="en-US" dirty="0"/>
              <a:t>( 69) 19: 2:45 UT </a:t>
            </a:r>
            <a:r>
              <a:rPr lang="en-US" dirty="0" err="1"/>
              <a:t>lat</a:t>
            </a:r>
            <a:r>
              <a:rPr lang="en-US" dirty="0"/>
              <a:t>=  23.84 </a:t>
            </a:r>
            <a:r>
              <a:rPr lang="en-US" dirty="0" err="1"/>
              <a:t>lon</a:t>
            </a:r>
            <a:r>
              <a:rPr lang="en-US" dirty="0"/>
              <a:t>=  -86.35 G= 30 F=  52    9 km   4.1 min</a:t>
            </a:r>
          </a:p>
          <a:p>
            <a:r>
              <a:rPr lang="en-US" dirty="0" err="1"/>
              <a:t>sonde</a:t>
            </a:r>
            <a:r>
              <a:rPr lang="en-US" dirty="0"/>
              <a:t>( 70) 18:55:19 UT </a:t>
            </a:r>
            <a:r>
              <a:rPr lang="en-US" dirty="0" err="1"/>
              <a:t>lat</a:t>
            </a:r>
            <a:r>
              <a:rPr lang="en-US" dirty="0"/>
              <a:t>=  23.58 </a:t>
            </a:r>
            <a:r>
              <a:rPr lang="en-US" dirty="0" err="1"/>
              <a:t>lon</a:t>
            </a:r>
            <a:r>
              <a:rPr lang="en-US" dirty="0"/>
              <a:t>=  -85.18 G= 30 F=  24    4 km  11.4 min</a:t>
            </a:r>
          </a:p>
          <a:p>
            <a:r>
              <a:rPr lang="en-US" dirty="0" err="1"/>
              <a:t>sonde</a:t>
            </a:r>
            <a:r>
              <a:rPr lang="en-US" dirty="0"/>
              <a:t>( 71) 19:16:39 UT </a:t>
            </a:r>
            <a:r>
              <a:rPr lang="en-US" dirty="0" err="1"/>
              <a:t>lat</a:t>
            </a:r>
            <a:r>
              <a:rPr lang="en-US" dirty="0"/>
              <a:t>=  23.44 </a:t>
            </a:r>
            <a:r>
              <a:rPr lang="en-US" dirty="0" err="1"/>
              <a:t>lon</a:t>
            </a:r>
            <a:r>
              <a:rPr lang="en-US" dirty="0"/>
              <a:t>=  -87.90 G= 30 F=  49   19 km  -9.8 min</a:t>
            </a:r>
          </a:p>
          <a:p>
            <a:r>
              <a:rPr lang="en-US" dirty="0" err="1"/>
              <a:t>sonde</a:t>
            </a:r>
            <a:r>
              <a:rPr lang="en-US" dirty="0"/>
              <a:t>( 72) 19:28: 7 UT </a:t>
            </a:r>
            <a:r>
              <a:rPr lang="en-US" dirty="0" err="1"/>
              <a:t>lat</a:t>
            </a:r>
            <a:r>
              <a:rPr lang="en-US" dirty="0"/>
              <a:t>=  23.23 </a:t>
            </a:r>
            <a:r>
              <a:rPr lang="en-US" dirty="0" err="1"/>
              <a:t>lon</a:t>
            </a:r>
            <a:r>
              <a:rPr lang="en-US" dirty="0"/>
              <a:t>=  -89.35 G= 30 F=  46   14 km -21.3 min</a:t>
            </a:r>
          </a:p>
          <a:p>
            <a:r>
              <a:rPr lang="en-US" dirty="0" err="1"/>
              <a:t>sonde</a:t>
            </a:r>
            <a:r>
              <a:rPr lang="en-US" dirty="0"/>
              <a:t>( 73) 19:35:58 UT </a:t>
            </a:r>
            <a:r>
              <a:rPr lang="en-US" dirty="0" err="1"/>
              <a:t>lat</a:t>
            </a:r>
            <a:r>
              <a:rPr lang="en-US" dirty="0"/>
              <a:t>=  24.02 </a:t>
            </a:r>
            <a:r>
              <a:rPr lang="en-US" dirty="0" err="1"/>
              <a:t>lon</a:t>
            </a:r>
            <a:r>
              <a:rPr lang="en-US" dirty="0"/>
              <a:t>=  -88.83 G= 30 F=  77   20 km -29.0 min</a:t>
            </a:r>
          </a:p>
          <a:p>
            <a:r>
              <a:rPr lang="en-US" dirty="0" err="1"/>
              <a:t>sonde</a:t>
            </a:r>
            <a:r>
              <a:rPr lang="en-US" dirty="0"/>
              <a:t>( 74) 19:44:14 UT </a:t>
            </a:r>
            <a:r>
              <a:rPr lang="en-US" dirty="0" err="1"/>
              <a:t>lat</a:t>
            </a:r>
            <a:r>
              <a:rPr lang="en-US" dirty="0"/>
              <a:t>=  24.89 </a:t>
            </a:r>
            <a:r>
              <a:rPr lang="en-US" dirty="0" err="1"/>
              <a:t>lon</a:t>
            </a:r>
            <a:r>
              <a:rPr lang="en-US" dirty="0"/>
              <a:t>=  -88.41 G= 31 F=  19   19 km -37.0 min</a:t>
            </a:r>
          </a:p>
          <a:p>
            <a:r>
              <a:rPr lang="en-US" dirty="0" err="1"/>
              <a:t>sonde</a:t>
            </a:r>
            <a:r>
              <a:rPr lang="en-US" dirty="0"/>
              <a:t>( 75) 19:54:27 UT </a:t>
            </a:r>
            <a:r>
              <a:rPr lang="en-US" dirty="0" err="1"/>
              <a:t>lat</a:t>
            </a:r>
            <a:r>
              <a:rPr lang="en-US" dirty="0"/>
              <a:t>=  25.49 </a:t>
            </a:r>
            <a:r>
              <a:rPr lang="en-US" dirty="0" err="1"/>
              <a:t>lon</a:t>
            </a:r>
            <a:r>
              <a:rPr lang="en-US" dirty="0"/>
              <a:t>=  -89.61 G= 31 F=  47   32 km -47.1 min</a:t>
            </a:r>
          </a:p>
          <a:p>
            <a:r>
              <a:rPr lang="en-US" dirty="0" err="1"/>
              <a:t>sonde</a:t>
            </a:r>
            <a:r>
              <a:rPr lang="en-US" dirty="0"/>
              <a:t>( 76) 20: 4:31 UT </a:t>
            </a:r>
            <a:r>
              <a:rPr lang="en-US" dirty="0" err="1"/>
              <a:t>lat</a:t>
            </a:r>
            <a:r>
              <a:rPr lang="en-US" dirty="0"/>
              <a:t>=  26.11 </a:t>
            </a:r>
            <a:r>
              <a:rPr lang="en-US" dirty="0" err="1"/>
              <a:t>lon</a:t>
            </a:r>
            <a:r>
              <a:rPr lang="en-US" dirty="0"/>
              <a:t>=  -90.62 G= 31 F= 105    8 km -56.9 min</a:t>
            </a:r>
          </a:p>
          <a:p>
            <a:r>
              <a:rPr lang="en-US" dirty="0" err="1"/>
              <a:t>sonde</a:t>
            </a:r>
            <a:r>
              <a:rPr lang="en-US" dirty="0"/>
              <a:t>( 77) 20:13: 2 UT </a:t>
            </a:r>
            <a:r>
              <a:rPr lang="en-US" dirty="0" err="1"/>
              <a:t>lat</a:t>
            </a:r>
            <a:r>
              <a:rPr lang="en-US" dirty="0"/>
              <a:t>=  26.52 </a:t>
            </a:r>
            <a:r>
              <a:rPr lang="en-US" dirty="0" err="1"/>
              <a:t>lon</a:t>
            </a:r>
            <a:r>
              <a:rPr lang="en-US" dirty="0"/>
              <a:t>=  -89.57 G= 32 F=  17   26 km -65.3 min</a:t>
            </a:r>
          </a:p>
          <a:p>
            <a:r>
              <a:rPr lang="en-US" dirty="0" err="1"/>
              <a:t>sonde</a:t>
            </a:r>
            <a:r>
              <a:rPr lang="en-US" dirty="0"/>
              <a:t>( 78) 20:23:52 UT </a:t>
            </a:r>
            <a:r>
              <a:rPr lang="en-US" dirty="0" err="1"/>
              <a:t>lat</a:t>
            </a:r>
            <a:r>
              <a:rPr lang="en-US" dirty="0"/>
              <a:t>=  27.24 </a:t>
            </a:r>
            <a:r>
              <a:rPr lang="en-US" dirty="0" err="1"/>
              <a:t>lon</a:t>
            </a:r>
            <a:r>
              <a:rPr lang="en-US" dirty="0"/>
              <a:t>=  -88.49 G= 32 F=  50   25 km -76.0 min</a:t>
            </a:r>
          </a:p>
          <a:p>
            <a:r>
              <a:rPr lang="en-US" dirty="0" err="1"/>
              <a:t>sonde</a:t>
            </a:r>
            <a:r>
              <a:rPr lang="en-US" dirty="0"/>
              <a:t>( 79) 20:29:18 UT </a:t>
            </a:r>
            <a:r>
              <a:rPr lang="en-US" dirty="0" err="1"/>
              <a:t>lat</a:t>
            </a:r>
            <a:r>
              <a:rPr lang="en-US" dirty="0"/>
              <a:t>=  27.84 </a:t>
            </a:r>
            <a:r>
              <a:rPr lang="en-US" dirty="0" err="1"/>
              <a:t>lon</a:t>
            </a:r>
            <a:r>
              <a:rPr lang="en-US" dirty="0"/>
              <a:t>=  -88.81 G= 32 F=  79   17 km -81.3 min</a:t>
            </a:r>
          </a:p>
          <a:p>
            <a:r>
              <a:rPr lang="en-US" dirty="0" err="1"/>
              <a:t>sonde</a:t>
            </a:r>
            <a:r>
              <a:rPr lang="en-US" dirty="0"/>
              <a:t>( 80) 20:35:21 UT </a:t>
            </a:r>
            <a:r>
              <a:rPr lang="en-US" dirty="0" err="1"/>
              <a:t>lat</a:t>
            </a:r>
            <a:r>
              <a:rPr lang="en-US" dirty="0"/>
              <a:t>=  28.53 </a:t>
            </a:r>
            <a:r>
              <a:rPr lang="en-US" dirty="0" err="1"/>
              <a:t>lon</a:t>
            </a:r>
            <a:r>
              <a:rPr lang="en-US" dirty="0"/>
              <a:t>=  -88.92 G= 32 F= 109   31 km -87.2 min</a:t>
            </a:r>
          </a:p>
          <a:p>
            <a:r>
              <a:rPr lang="en-US" dirty="0" err="1"/>
              <a:t>sonde</a:t>
            </a:r>
            <a:r>
              <a:rPr lang="en-US" dirty="0"/>
              <a:t>( 81) 20:43:23 UT </a:t>
            </a:r>
            <a:r>
              <a:rPr lang="en-US" dirty="0" err="1"/>
              <a:t>lat</a:t>
            </a:r>
            <a:r>
              <a:rPr lang="en-US" dirty="0"/>
              <a:t>=  28.37 </a:t>
            </a:r>
            <a:r>
              <a:rPr lang="en-US" dirty="0" err="1"/>
              <a:t>lon</a:t>
            </a:r>
            <a:r>
              <a:rPr lang="en-US" dirty="0"/>
              <a:t>=  -87.84 G= 32 F= 111   26 km  -1.6 </a:t>
            </a:r>
            <a:r>
              <a:rPr lang="en-US" dirty="0" err="1"/>
              <a:t>hr</a:t>
            </a:r>
            <a:r>
              <a:rPr lang="en-US" dirty="0"/>
              <a:t> </a:t>
            </a:r>
          </a:p>
        </p:txBody>
      </p:sp>
      <p:sp>
        <p:nvSpPr>
          <p:cNvPr id="4" name="Slide Number Placeholder 3"/>
          <p:cNvSpPr>
            <a:spLocks noGrp="1"/>
          </p:cNvSpPr>
          <p:nvPr>
            <p:ph type="sldNum" sz="quarter" idx="5"/>
          </p:nvPr>
        </p:nvSpPr>
        <p:spPr/>
        <p:txBody>
          <a:bodyPr/>
          <a:lstStyle/>
          <a:p>
            <a:fld id="{9C36A01D-2444-4D94-9CE0-F4A1918D3D61}" type="slidenum">
              <a:rPr lang="en-US" smtClean="0"/>
              <a:t>32</a:t>
            </a:fld>
            <a:endParaRPr lang="en-US"/>
          </a:p>
        </p:txBody>
      </p:sp>
    </p:spTree>
    <p:extLst>
      <p:ext uri="{BB962C8B-B14F-4D97-AF65-F5344CB8AC3E}">
        <p14:creationId xmlns:p14="http://schemas.microsoft.com/office/powerpoint/2010/main" val="302755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ERSL/GMD global CO2 372 ppm in 2002, 402 ppm in 2016, 30 </a:t>
            </a:r>
            <a:r>
              <a:rPr lang="en-US" dirty="0" err="1"/>
              <a:t>pppm</a:t>
            </a:r>
            <a:r>
              <a:rPr lang="en-US" dirty="0"/>
              <a:t>/372 ~= 8% increase</a:t>
            </a:r>
          </a:p>
          <a:p>
            <a:pPr lvl="1"/>
            <a:endParaRPr lang="en-US" dirty="0"/>
          </a:p>
          <a:p>
            <a:pPr lvl="1"/>
            <a:r>
              <a:rPr lang="en-US" dirty="0"/>
              <a:t>Could be induced by algorithm</a:t>
            </a:r>
          </a:p>
          <a:p>
            <a:pPr lvl="2"/>
            <a:r>
              <a:rPr lang="en-US" dirty="0"/>
              <a:t>Operational in 2009 for </a:t>
            </a:r>
            <a:r>
              <a:rPr lang="en-US" dirty="0" err="1"/>
              <a:t>Metop</a:t>
            </a:r>
            <a:r>
              <a:rPr lang="en-US" dirty="0"/>
              <a:t>-A and 2012 for S-NPP, 2014 for </a:t>
            </a:r>
            <a:r>
              <a:rPr lang="en-US" dirty="0" err="1"/>
              <a:t>Metop</a:t>
            </a:r>
            <a:r>
              <a:rPr lang="en-US" dirty="0"/>
              <a:t>-B</a:t>
            </a:r>
          </a:p>
          <a:p>
            <a:pPr lvl="3"/>
            <a:r>
              <a:rPr lang="en-US" dirty="0"/>
              <a:t>e.g., operational constraints prohibit a common training of T(p) and q(p) regression</a:t>
            </a:r>
          </a:p>
          <a:p>
            <a:pPr lvl="1"/>
            <a:r>
              <a:rPr lang="en-US" dirty="0"/>
              <a:t>..or.. meteorology at 9:30 is different than 1:30</a:t>
            </a:r>
          </a:p>
          <a:p>
            <a:pPr lvl="2"/>
            <a:r>
              <a:rPr lang="en-US" dirty="0"/>
              <a:t>9:30 T &amp; clouds are closer to diurnal average, 1:30 max extremes</a:t>
            </a:r>
          </a:p>
          <a:p>
            <a:pPr lvl="2"/>
            <a:r>
              <a:rPr lang="en-US" dirty="0"/>
              <a:t>Marine stratocumulus tend to be more filled-in at 9:30 am</a:t>
            </a:r>
          </a:p>
          <a:p>
            <a:pPr lvl="2"/>
            <a:r>
              <a:rPr lang="en-US" dirty="0"/>
              <a:t>Oceans are cloudier at 9:30 am, Land is ~20% cloudier at 1:30 pm</a:t>
            </a:r>
          </a:p>
          <a:p>
            <a:pPr lvl="1"/>
            <a:r>
              <a:rPr lang="en-US" dirty="0"/>
              <a:t>..or.. due to instrument differences</a:t>
            </a:r>
          </a:p>
          <a:p>
            <a:pPr lvl="2"/>
            <a:r>
              <a:rPr lang="en-US" dirty="0"/>
              <a:t>4 FOV IASI CCR’s have lower contrast than 9 FOV CCR’s</a:t>
            </a:r>
          </a:p>
          <a:p>
            <a:pPr lvl="2"/>
            <a:r>
              <a:rPr lang="en-US" dirty="0"/>
              <a:t>IASI spectral resolution, spatial sampling, NEDN </a:t>
            </a:r>
          </a:p>
          <a:p>
            <a:pPr lvl="2"/>
            <a:r>
              <a:rPr lang="en-US" dirty="0"/>
              <a:t>ATMS spatial and spectral sampling is better than AMSU/MHS</a:t>
            </a:r>
          </a:p>
          <a:p>
            <a:pPr lvl="1"/>
            <a:r>
              <a:rPr lang="en-US" dirty="0"/>
              <a:t>..or.. due to poor validation datasets</a:t>
            </a:r>
          </a:p>
          <a:p>
            <a:pPr lvl="2"/>
            <a:r>
              <a:rPr lang="en-US" dirty="0"/>
              <a:t>Aliasing between over-pass time and  synoptic model or RAOB launch time</a:t>
            </a:r>
          </a:p>
          <a:p>
            <a:pPr lvl="3"/>
            <a:r>
              <a:rPr lang="en-US" dirty="0"/>
              <a:t>1:30 am/pm overpass tends to select Europe/Hawaii 0,12Z</a:t>
            </a:r>
          </a:p>
          <a:p>
            <a:pPr lvl="3"/>
            <a:r>
              <a:rPr lang="en-US" dirty="0"/>
              <a:t>9:30 am/pm overpass tends to select mid-Atlantic, Japan, and Australia 0,12Z</a:t>
            </a:r>
          </a:p>
          <a:p>
            <a:pPr lvl="2"/>
            <a:r>
              <a:rPr lang="en-US" dirty="0"/>
              <a:t>A common RAOB dataset doesn’t help</a:t>
            </a:r>
          </a:p>
          <a:p>
            <a:pPr lvl="3"/>
            <a:r>
              <a:rPr lang="en-US" dirty="0"/>
              <a:t>Forcing </a:t>
            </a:r>
            <a:r>
              <a:rPr lang="en-US" dirty="0" err="1"/>
              <a:t>Metop</a:t>
            </a:r>
            <a:r>
              <a:rPr lang="en-US" dirty="0"/>
              <a:t> and S-NPP to use same RAOBS forces a systematic 4 hour time of day difference</a:t>
            </a:r>
          </a:p>
          <a:p>
            <a:pPr lvl="2"/>
            <a:endParaRPr lang="en-US" dirty="0"/>
          </a:p>
          <a:p>
            <a:endParaRPr lang="en-US" dirty="0"/>
          </a:p>
        </p:txBody>
      </p:sp>
      <p:sp>
        <p:nvSpPr>
          <p:cNvPr id="4" name="Slide Number Placeholder 3"/>
          <p:cNvSpPr>
            <a:spLocks noGrp="1"/>
          </p:cNvSpPr>
          <p:nvPr>
            <p:ph type="sldNum" sz="quarter" idx="10"/>
          </p:nvPr>
        </p:nvSpPr>
        <p:spPr/>
        <p:txBody>
          <a:bodyPr/>
          <a:lstStyle/>
          <a:p>
            <a:fld id="{9C36A01D-2444-4D94-9CE0-F4A1918D3D61}" type="slidenum">
              <a:rPr lang="en-US" smtClean="0"/>
              <a:t>2</a:t>
            </a:fld>
            <a:endParaRPr lang="en-US"/>
          </a:p>
        </p:txBody>
      </p:sp>
    </p:spTree>
    <p:extLst>
      <p:ext uri="{BB962C8B-B14F-4D97-AF65-F5344CB8AC3E}">
        <p14:creationId xmlns:p14="http://schemas.microsoft.com/office/powerpoint/2010/main" val="108253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data: Take for example an observation that </a:t>
            </a:r>
            <a:r>
              <a:rPr lang="en-US" dirty="0" err="1"/>
              <a:t>oocurs</a:t>
            </a:r>
            <a:r>
              <a:rPr lang="en-US" dirty="0"/>
              <a:t> between 12UT and 15UT we would used a linear interpolation of Merra-2 at 12UT and 15UT.   The 12UT analysis uses window from 09 to 15UT and the 15UT analysis uses data from 12UT to 18UT.   So our a-priori would have that the data acquired from 12UT to 18UT but the specific observation we are looking in a particular retrieval would have very low weight.</a:t>
            </a:r>
          </a:p>
          <a:p>
            <a:endParaRPr lang="en-US" dirty="0"/>
          </a:p>
          <a:p>
            <a:r>
              <a:rPr lang="en-US" dirty="0"/>
              <a:t>The FP product</a:t>
            </a:r>
          </a:p>
          <a:p>
            <a:endParaRPr lang="en-US" dirty="0"/>
          </a:p>
          <a:p>
            <a:r>
              <a:rPr lang="en-US" dirty="0" err="1"/>
              <a:t>Discontinuitiies</a:t>
            </a:r>
            <a:endParaRPr lang="en-US" dirty="0"/>
          </a:p>
          <a:p>
            <a:r>
              <a:rPr lang="en-US" dirty="0"/>
              <a:t>   Metop-2008, 2012</a:t>
            </a:r>
          </a:p>
          <a:p>
            <a:r>
              <a:rPr lang="en-US" dirty="0"/>
              <a:t>   NPP 2012   NOAA-20 soon</a:t>
            </a:r>
          </a:p>
          <a:p>
            <a:r>
              <a:rPr lang="en-US" dirty="0"/>
              <a:t>Some of the discontinuities in Merra-2 (from p.8 o</a:t>
            </a:r>
          </a:p>
          <a:p>
            <a:r>
              <a:rPr lang="en-US" dirty="0"/>
              <a:t>    2018\meetings\180907_gsfc\180907wargan_2017talk.pdf)</a:t>
            </a:r>
          </a:p>
          <a:p>
            <a:r>
              <a:rPr lang="en-US" sz="1200" b="1" i="0" u="none" strike="noStrike" kern="1200" baseline="0" dirty="0">
                <a:solidFill>
                  <a:schemeClr val="tx1"/>
                </a:solidFill>
                <a:latin typeface="+mn-lt"/>
                <a:ea typeface="+mn-ea"/>
                <a:cs typeface="+mn-cs"/>
              </a:rPr>
              <a:t>Time/period</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Source of discontinuity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1-31 March 1991  Missing NOAA-11 SBUV observations; no ozone data are assimilated 	</a:t>
            </a:r>
          </a:p>
          <a:p>
            <a:r>
              <a:rPr lang="en-US" sz="1200" b="0" i="0" u="none" strike="noStrike" kern="1200" baseline="0" dirty="0">
                <a:solidFill>
                  <a:schemeClr val="tx1"/>
                </a:solidFill>
                <a:latin typeface="+mn-lt"/>
                <a:ea typeface="+mn-ea"/>
                <a:cs typeface="+mn-cs"/>
              </a:rPr>
              <a:t>Late 1994              SBUV coverage limited to latitudes north of 30°S 	</a:t>
            </a:r>
          </a:p>
          <a:p>
            <a:r>
              <a:rPr lang="en-US" sz="1200" b="0" i="0" u="none" strike="noStrike" kern="1200" baseline="0" dirty="0">
                <a:solidFill>
                  <a:schemeClr val="tx1"/>
                </a:solidFill>
                <a:latin typeface="+mn-lt"/>
                <a:ea typeface="+mn-ea"/>
                <a:cs typeface="+mn-cs"/>
              </a:rPr>
              <a:t>1 October 2004     Introduction of EOS Aura data; SBUV data turned off 	</a:t>
            </a:r>
          </a:p>
          <a:p>
            <a:r>
              <a:rPr lang="en-US" sz="1200" b="0" i="0" u="none" strike="noStrike" kern="1200" baseline="0" dirty="0">
                <a:solidFill>
                  <a:schemeClr val="tx1"/>
                </a:solidFill>
                <a:latin typeface="+mn-lt"/>
                <a:ea typeface="+mn-ea"/>
                <a:cs typeface="+mn-cs"/>
              </a:rPr>
              <a:t>27 March -18 April 2011  MLS data outage</a:t>
            </a:r>
          </a:p>
          <a:p>
            <a:r>
              <a:rPr lang="en-US" sz="1200" b="0" i="0" u="none" strike="noStrike" kern="1200" baseline="0" dirty="0">
                <a:solidFill>
                  <a:schemeClr val="tx1"/>
                </a:solidFill>
                <a:latin typeface="+mn-lt"/>
                <a:ea typeface="+mn-ea"/>
                <a:cs typeface="+mn-cs"/>
              </a:rPr>
              <a:t>1 June 2015           Transition from Version 2.2 to Version 4.2 of MLS retrievals 	</a:t>
            </a:r>
          </a:p>
          <a:p>
            <a:r>
              <a:rPr lang="en-US" sz="1200" b="0" i="0" u="none" strike="noStrike" kern="1200" baseline="0" dirty="0">
                <a:solidFill>
                  <a:schemeClr val="tx1"/>
                </a:solidFill>
                <a:latin typeface="+mn-lt"/>
                <a:ea typeface="+mn-ea"/>
                <a:cs typeface="+mn-cs"/>
              </a:rPr>
              <a:t>1 May 2016           The 261 </a:t>
            </a:r>
            <a:r>
              <a:rPr lang="en-US" sz="1200" b="0" i="0" u="none" strike="noStrike" kern="1200" baseline="0" dirty="0" err="1">
                <a:solidFill>
                  <a:schemeClr val="tx1"/>
                </a:solidFill>
                <a:latin typeface="+mn-lt"/>
                <a:ea typeface="+mn-ea"/>
                <a:cs typeface="+mn-cs"/>
              </a:rPr>
              <a:t>hPa</a:t>
            </a:r>
            <a:r>
              <a:rPr lang="en-US" sz="1200" b="0" i="0" u="none" strike="noStrike" kern="1200" baseline="0" dirty="0">
                <a:solidFill>
                  <a:schemeClr val="tx1"/>
                </a:solidFill>
                <a:latin typeface="+mn-lt"/>
                <a:ea typeface="+mn-ea"/>
                <a:cs typeface="+mn-cs"/>
              </a:rPr>
              <a:t> MLS level turned off 	</a:t>
            </a:r>
          </a:p>
          <a:p>
            <a:r>
              <a:rPr lang="en-US" sz="1200" b="0" i="0" u="none" strike="noStrike" kern="1200" baseline="0" dirty="0">
                <a:solidFill>
                  <a:schemeClr val="tx1"/>
                </a:solidFill>
                <a:latin typeface="+mn-lt"/>
                <a:ea typeface="+mn-ea"/>
                <a:cs typeface="+mn-cs"/>
              </a:rPr>
              <a:t>29 May -13 June 2016   OMI data outage 	</a:t>
            </a:r>
          </a:p>
          <a:p>
            <a:endParaRPr lang="en-US" dirty="0"/>
          </a:p>
          <a:p>
            <a:endParaRPr lang="en-US" dirty="0"/>
          </a:p>
        </p:txBody>
      </p:sp>
      <p:sp>
        <p:nvSpPr>
          <p:cNvPr id="4" name="Slide Number Placeholder 3"/>
          <p:cNvSpPr>
            <a:spLocks noGrp="1"/>
          </p:cNvSpPr>
          <p:nvPr>
            <p:ph type="sldNum" sz="quarter" idx="5"/>
          </p:nvPr>
        </p:nvSpPr>
        <p:spPr/>
        <p:txBody>
          <a:bodyPr/>
          <a:lstStyle/>
          <a:p>
            <a:fld id="{9C36A01D-2444-4D94-9CE0-F4A1918D3D61}" type="slidenum">
              <a:rPr lang="en-US" smtClean="0"/>
              <a:t>7</a:t>
            </a:fld>
            <a:endParaRPr lang="en-US"/>
          </a:p>
        </p:txBody>
      </p:sp>
    </p:spTree>
    <p:extLst>
      <p:ext uri="{BB962C8B-B14F-4D97-AF65-F5344CB8AC3E}">
        <p14:creationId xmlns:p14="http://schemas.microsoft.com/office/powerpoint/2010/main" val="257112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work began in the 2000's.  Had similar results using AIRS with</a:t>
            </a:r>
          </a:p>
          <a:p>
            <a:r>
              <a:rPr lang="en-US" dirty="0"/>
              <a:t>GFS as an a-priori</a:t>
            </a:r>
          </a:p>
          <a:p>
            <a:r>
              <a:rPr lang="en-US" dirty="0"/>
              <a:t> - presented at SPIE (5/5/2005) and ASTM (8/4/2005)</a:t>
            </a:r>
          </a:p>
          <a:p>
            <a:r>
              <a:rPr lang="en-US" dirty="0"/>
              <a:t> - however, lost NASA AIRS funding and was unable to continue</a:t>
            </a:r>
          </a:p>
        </p:txBody>
      </p:sp>
      <p:sp>
        <p:nvSpPr>
          <p:cNvPr id="4" name="Slide Number Placeholder 3"/>
          <p:cNvSpPr>
            <a:spLocks noGrp="1"/>
          </p:cNvSpPr>
          <p:nvPr>
            <p:ph type="sldNum" sz="quarter" idx="10"/>
          </p:nvPr>
        </p:nvSpPr>
        <p:spPr/>
        <p:txBody>
          <a:bodyPr/>
          <a:lstStyle/>
          <a:p>
            <a:fld id="{9C36A01D-2444-4D94-9CE0-F4A1918D3D61}" type="slidenum">
              <a:rPr lang="en-US" smtClean="0"/>
              <a:t>8</a:t>
            </a:fld>
            <a:endParaRPr lang="en-US"/>
          </a:p>
        </p:txBody>
      </p:sp>
    </p:spTree>
    <p:extLst>
      <p:ext uri="{BB962C8B-B14F-4D97-AF65-F5344CB8AC3E}">
        <p14:creationId xmlns:p14="http://schemas.microsoft.com/office/powerpoint/2010/main" val="223908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Anderson, D.C., R.J. </a:t>
            </a:r>
            <a:r>
              <a:rPr lang="en-US" dirty="0" err="1"/>
              <a:t>Salawitch</a:t>
            </a:r>
            <a:r>
              <a:rPr lang="en-US" dirty="0"/>
              <a:t>, T.P. Canty, R.R. Dickerson, B.H. Kahn, R.B. Pierce, A.M. Thompson and et al. 2016.  A pervasive role for biomass burning in tropical high ozone/low water structures.  Nature Communications v.7 doi:10.1038/ncomms10267, 15 pgs.</a:t>
            </a:r>
          </a:p>
          <a:p>
            <a:endParaRPr lang="en-US" dirty="0"/>
          </a:p>
          <a:p>
            <a:r>
              <a:rPr lang="en-US" dirty="0"/>
              <a:t>Ball, W.T., A. </a:t>
            </a:r>
            <a:r>
              <a:rPr lang="en-US" dirty="0" err="1"/>
              <a:t>Alsing</a:t>
            </a:r>
            <a:r>
              <a:rPr lang="en-US" dirty="0"/>
              <a:t>, D.J. </a:t>
            </a:r>
            <a:r>
              <a:rPr lang="en-US" dirty="0" err="1"/>
              <a:t>Mortlock</a:t>
            </a:r>
            <a:r>
              <a:rPr lang="en-US" dirty="0"/>
              <a:t>, J. </a:t>
            </a:r>
            <a:r>
              <a:rPr lang="en-US" dirty="0" err="1"/>
              <a:t>Staehelin</a:t>
            </a:r>
            <a:r>
              <a:rPr lang="en-US" dirty="0"/>
              <a:t>, J.F. Haigh, T. Peter, F. </a:t>
            </a:r>
            <a:r>
              <a:rPr lang="en-US" dirty="0" err="1"/>
              <a:t>Tummon</a:t>
            </a:r>
            <a:r>
              <a:rPr lang="en-US" dirty="0"/>
              <a:t>, R. Stub, A. </a:t>
            </a:r>
            <a:r>
              <a:rPr lang="en-US" dirty="0" err="1"/>
              <a:t>Stenke</a:t>
            </a:r>
            <a:r>
              <a:rPr lang="en-US" dirty="0"/>
              <a:t>, J. Anderson, A. Bourassa, S.M. Davis, D. </a:t>
            </a:r>
            <a:r>
              <a:rPr lang="en-US" dirty="0" err="1"/>
              <a:t>Degenstein</a:t>
            </a:r>
            <a:r>
              <a:rPr lang="en-US" dirty="0"/>
              <a:t>, S. </a:t>
            </a:r>
            <a:r>
              <a:rPr lang="en-US" dirty="0" err="1"/>
              <a:t>Frith</a:t>
            </a:r>
            <a:r>
              <a:rPr lang="en-US" dirty="0"/>
              <a:t>, L. </a:t>
            </a:r>
            <a:r>
              <a:rPr lang="en-US" dirty="0" err="1"/>
              <a:t>Froidevaux</a:t>
            </a:r>
            <a:r>
              <a:rPr lang="en-US" dirty="0"/>
              <a:t>, C. Roth, V. </a:t>
            </a:r>
            <a:r>
              <a:rPr lang="en-US" dirty="0" err="1"/>
              <a:t>Sofieva</a:t>
            </a:r>
            <a:r>
              <a:rPr lang="en-US" dirty="0"/>
              <a:t>, R. Wang, J.  Wild, P. Yu11, J.R. </a:t>
            </a:r>
            <a:r>
              <a:rPr lang="en-US" dirty="0" err="1"/>
              <a:t>Ziemke</a:t>
            </a:r>
            <a:r>
              <a:rPr lang="en-US" dirty="0"/>
              <a:t> and E.V. </a:t>
            </a:r>
            <a:r>
              <a:rPr lang="en-US" dirty="0" err="1"/>
              <a:t>Rozanov</a:t>
            </a:r>
            <a:r>
              <a:rPr lang="en-US" dirty="0"/>
              <a:t> 2018.  Evidence for a continuous decline in lower stratospheric ozone offsetting ozone layer recovery.  Atmos. Chem. Phys. v.18 p.1379-1394. doi:10.5194/acp-18-1379-2018</a:t>
            </a:r>
          </a:p>
          <a:p>
            <a:endParaRPr lang="en-US" dirty="0"/>
          </a:p>
          <a:p>
            <a:r>
              <a:rPr lang="en-US" dirty="0"/>
              <a:t>Barnes, E.A., N. </a:t>
            </a:r>
            <a:r>
              <a:rPr lang="en-US" dirty="0" err="1"/>
              <a:t>Parazoo</a:t>
            </a:r>
            <a:r>
              <a:rPr lang="en-US" dirty="0"/>
              <a:t>, C. </a:t>
            </a:r>
            <a:r>
              <a:rPr lang="en-US" dirty="0" err="1"/>
              <a:t>Orbe</a:t>
            </a:r>
            <a:r>
              <a:rPr lang="en-US" dirty="0"/>
              <a:t> and A.S. Denning 2016.  Isentropic transport and the seasonal cycle amplitude of CO2.  J. </a:t>
            </a:r>
            <a:r>
              <a:rPr lang="en-US" dirty="0" err="1"/>
              <a:t>Geophys</a:t>
            </a:r>
            <a:r>
              <a:rPr lang="en-US" dirty="0"/>
              <a:t>. Res.  v.121 doi:10.1002/2016JD025109, 19 pgs.</a:t>
            </a:r>
          </a:p>
          <a:p>
            <a:endParaRPr lang="en-US" dirty="0"/>
          </a:p>
          <a:p>
            <a:r>
              <a:rPr lang="en-US" dirty="0"/>
              <a:t>Bloom, A.A., T. </a:t>
            </a:r>
            <a:r>
              <a:rPr lang="en-US" dirty="0" err="1"/>
              <a:t>Lauvaux</a:t>
            </a:r>
            <a:r>
              <a:rPr lang="en-US" dirty="0"/>
              <a:t>, V. Yadav, R. Duren, S. Sander, J. Worden and D. Schimel 2016.  What are the greenhouse gas observing system requirements for reducing fundamental biogeochemical process uncertainty? Amazon wetland CH4 emissions as a case study.  Atmos. Chem. Phys. v.16 p.15199-15218. doi:10.5194/acp-16-15199-2016</a:t>
            </a:r>
          </a:p>
          <a:p>
            <a:endParaRPr lang="en-US" dirty="0"/>
          </a:p>
          <a:p>
            <a:r>
              <a:rPr lang="en-US" dirty="0"/>
              <a:t>Corbin, K.D., A.S. Denning, L. Lu, J.W. Wang and I.T. Baker 2008.  Possible representation errors in inversions of satellite CO2 retrievals.  J. </a:t>
            </a:r>
            <a:r>
              <a:rPr lang="en-US" dirty="0" err="1"/>
              <a:t>Geophys</a:t>
            </a:r>
            <a:r>
              <a:rPr lang="en-US" dirty="0"/>
              <a:t>. Res. v.113 D02301 doi:10.1029/JD008716, 11 pgs.</a:t>
            </a:r>
          </a:p>
          <a:p>
            <a:endParaRPr lang="en-US" dirty="0"/>
          </a:p>
          <a:p>
            <a:r>
              <a:rPr lang="en-US" dirty="0"/>
              <a:t>Fetzer, E.J., J. Teixeira, E.T. Olsen and E.F. Fishbein 2004.  Satellite remote sounding of atmospheric boundary layer temperature inversions over the subtropical eastern Pacific.  </a:t>
            </a:r>
            <a:r>
              <a:rPr lang="en-US" dirty="0" err="1"/>
              <a:t>Geophys</a:t>
            </a:r>
            <a:r>
              <a:rPr lang="en-US" dirty="0"/>
              <a:t>. Res. Lett. v.31 L17102 doi:10.1029/2004GL020174, 4 pgs.</a:t>
            </a:r>
          </a:p>
          <a:p>
            <a:endParaRPr lang="en-US" dirty="0"/>
          </a:p>
          <a:p>
            <a:r>
              <a:rPr lang="en-US" dirty="0" err="1"/>
              <a:t>Gaubert</a:t>
            </a:r>
            <a:r>
              <a:rPr lang="en-US" dirty="0"/>
              <a:t>, B., H.M. Worden, A.F.J. Arellano, L.K. Emmons, S. </a:t>
            </a:r>
            <a:r>
              <a:rPr lang="en-US" dirty="0" err="1"/>
              <a:t>Tilmes</a:t>
            </a:r>
            <a:r>
              <a:rPr lang="en-US" dirty="0"/>
              <a:t>, J. Barre, S. Martinez Alonso, F. </a:t>
            </a:r>
            <a:r>
              <a:rPr lang="en-US" dirty="0" err="1"/>
              <a:t>Vitt</a:t>
            </a:r>
            <a:r>
              <a:rPr lang="en-US" dirty="0"/>
              <a:t>, J.L. Anderson, F. </a:t>
            </a:r>
            <a:r>
              <a:rPr lang="en-US" dirty="0" err="1"/>
              <a:t>Alkemade</a:t>
            </a:r>
            <a:r>
              <a:rPr lang="en-US" dirty="0"/>
              <a:t>, S. </a:t>
            </a:r>
            <a:r>
              <a:rPr lang="en-US" dirty="0" err="1"/>
              <a:t>Houweling</a:t>
            </a:r>
            <a:r>
              <a:rPr lang="en-US" dirty="0"/>
              <a:t> and D.P. Edwards 2017.  Chemical Feedback From Decreasing Carbon Monoxide Emissions.  </a:t>
            </a:r>
            <a:r>
              <a:rPr lang="en-US" dirty="0" err="1"/>
              <a:t>Geophys</a:t>
            </a:r>
            <a:r>
              <a:rPr lang="en-US" dirty="0"/>
              <a:t>. Res. Lett. v.44 p.9985-9995. doi:10.1002/2017GL074987</a:t>
            </a:r>
          </a:p>
          <a:p>
            <a:endParaRPr lang="en-US" dirty="0"/>
          </a:p>
          <a:p>
            <a:r>
              <a:rPr lang="en-US" dirty="0" err="1"/>
              <a:t>Hoogewind</a:t>
            </a:r>
            <a:r>
              <a:rPr lang="en-US" dirty="0"/>
              <a:t>, K.A., M.E. Baldwin and R.J. Trapp 2017.  The impact of climate change on hazardous convective weather in the United States: Insight from high-resolution dynamical downscaling.  J. Climate v.30 p.10081-10100. doi:10.1175/JCLI-D-16-0885.1</a:t>
            </a:r>
          </a:p>
          <a:p>
            <a:endParaRPr lang="en-US" dirty="0"/>
          </a:p>
          <a:p>
            <a:r>
              <a:rPr lang="en-US" dirty="0"/>
              <a:t>Langford, A.O., R.J. Alvarez II, J. </a:t>
            </a:r>
            <a:r>
              <a:rPr lang="en-US" dirty="0" err="1"/>
              <a:t>Brioude</a:t>
            </a:r>
            <a:r>
              <a:rPr lang="en-US" dirty="0"/>
              <a:t>, S. Evan, L.T. </a:t>
            </a:r>
            <a:r>
              <a:rPr lang="en-US" dirty="0" err="1"/>
              <a:t>Iraci</a:t>
            </a:r>
            <a:r>
              <a:rPr lang="en-US" dirty="0"/>
              <a:t>, G. </a:t>
            </a:r>
            <a:r>
              <a:rPr lang="en-US" dirty="0" err="1"/>
              <a:t>Kirgis</a:t>
            </a:r>
            <a:r>
              <a:rPr lang="en-US" dirty="0"/>
              <a:t>, S. </a:t>
            </a:r>
            <a:r>
              <a:rPr lang="en-US" dirty="0" err="1"/>
              <a:t>Kuang</a:t>
            </a:r>
            <a:r>
              <a:rPr lang="en-US" dirty="0"/>
              <a:t>, T. Leblanc, M.J. </a:t>
            </a:r>
            <a:r>
              <a:rPr lang="en-US" dirty="0" err="1"/>
              <a:t>Newchurch</a:t>
            </a:r>
            <a:r>
              <a:rPr lang="en-US" dirty="0"/>
              <a:t>, R.B. Pierce, C.J. </a:t>
            </a:r>
            <a:r>
              <a:rPr lang="en-US" dirty="0" err="1"/>
              <a:t>Senffa</a:t>
            </a:r>
            <a:r>
              <a:rPr lang="en-US" dirty="0"/>
              <a:t> and E.L. Yates 2018.  Coordinated profiling of stratospheric intrusions and transported pollution by the Tropospheric Ozone Lidar Network (</a:t>
            </a:r>
            <a:r>
              <a:rPr lang="en-US" dirty="0" err="1"/>
              <a:t>TOLNet</a:t>
            </a:r>
            <a:r>
              <a:rPr lang="en-US" dirty="0"/>
              <a:t>) and NASA AJAX: Observations and comparison to HYSPLIT, RAQMS, and FLEXPART.  Atmospheric Environment v.174 p.1-14.</a:t>
            </a:r>
          </a:p>
          <a:p>
            <a:endParaRPr lang="en-US" dirty="0"/>
          </a:p>
          <a:p>
            <a:r>
              <a:rPr lang="en-US" dirty="0"/>
              <a:t>Park, K., Z. Wang, L.K. Emmons and J.E. </a:t>
            </a:r>
            <a:r>
              <a:rPr lang="en-US" dirty="0" err="1"/>
              <a:t>Mak</a:t>
            </a:r>
            <a:r>
              <a:rPr lang="en-US" dirty="0"/>
              <a:t> 2015.  Variation of atmospheric CO, d13C, and d18O at high northern latitude during 2004-2009: Observations and model simulations.  J. </a:t>
            </a:r>
            <a:r>
              <a:rPr lang="en-US" dirty="0" err="1"/>
              <a:t>Geophys</a:t>
            </a:r>
            <a:r>
              <a:rPr lang="en-US" dirty="0"/>
              <a:t>. Res. v.120  p.11024-11036. doi:10.1002/2015JD023191</a:t>
            </a:r>
          </a:p>
          <a:p>
            <a:endParaRPr lang="en-US" dirty="0"/>
          </a:p>
          <a:p>
            <a:r>
              <a:rPr lang="en-US" dirty="0" err="1"/>
              <a:t>Pierrehumbert</a:t>
            </a:r>
            <a:r>
              <a:rPr lang="en-US" dirty="0"/>
              <a:t>, R.T. 2011.  Infrared radiation and planetary temperature.  Physics Today v.1 p.33-38.</a:t>
            </a:r>
          </a:p>
          <a:p>
            <a:endParaRPr lang="en-US" dirty="0"/>
          </a:p>
          <a:p>
            <a:r>
              <a:rPr lang="en-US" dirty="0" err="1"/>
              <a:t>Santer</a:t>
            </a:r>
            <a:r>
              <a:rPr lang="en-US" dirty="0"/>
              <a:t>, B.D., S. Po-</a:t>
            </a:r>
            <a:r>
              <a:rPr lang="en-US" dirty="0" err="1"/>
              <a:t>Chedley</a:t>
            </a:r>
            <a:r>
              <a:rPr lang="en-US" dirty="0"/>
              <a:t>, M.D. </a:t>
            </a:r>
            <a:r>
              <a:rPr lang="en-US" dirty="0" err="1"/>
              <a:t>Zelinka</a:t>
            </a:r>
            <a:r>
              <a:rPr lang="en-US" dirty="0"/>
              <a:t>, I. Cvijanovic, C. </a:t>
            </a:r>
            <a:r>
              <a:rPr lang="en-US" dirty="0" err="1"/>
              <a:t>Bonfils</a:t>
            </a:r>
            <a:r>
              <a:rPr lang="en-US" dirty="0"/>
              <a:t>, P.J. </a:t>
            </a:r>
            <a:r>
              <a:rPr lang="en-US" dirty="0" err="1"/>
              <a:t>Durack</a:t>
            </a:r>
            <a:r>
              <a:rPr lang="en-US" dirty="0"/>
              <a:t>, Q. Fu, J. </a:t>
            </a:r>
            <a:r>
              <a:rPr lang="en-US" dirty="0" err="1"/>
              <a:t>Kiehl</a:t>
            </a:r>
            <a:r>
              <a:rPr lang="en-US" dirty="0"/>
              <a:t>, C. Mears, J. Painter, G. Pallotta, S. Solomon, F.J. Wentz and C.Z. Zou 2018.  Human influence on the seasonal cycle of tropospheric temperature.  Science v.361 10.1126/science.aas8806, 11 pgs.</a:t>
            </a:r>
          </a:p>
          <a:p>
            <a:endParaRPr lang="en-US" dirty="0"/>
          </a:p>
          <a:p>
            <a:r>
              <a:rPr lang="en-US" dirty="0" err="1"/>
              <a:t>Shakhova</a:t>
            </a:r>
            <a:r>
              <a:rPr lang="en-US" dirty="0"/>
              <a:t>, N., I. </a:t>
            </a:r>
            <a:r>
              <a:rPr lang="en-US" dirty="0" err="1"/>
              <a:t>Semiletov</a:t>
            </a:r>
            <a:r>
              <a:rPr lang="en-US" dirty="0"/>
              <a:t>, A. </a:t>
            </a:r>
            <a:r>
              <a:rPr lang="en-US" dirty="0" err="1"/>
              <a:t>Salyuk</a:t>
            </a:r>
            <a:r>
              <a:rPr lang="en-US" dirty="0"/>
              <a:t>, V. </a:t>
            </a:r>
            <a:r>
              <a:rPr lang="en-US" dirty="0" err="1"/>
              <a:t>Yusupov</a:t>
            </a:r>
            <a:r>
              <a:rPr lang="en-US" dirty="0"/>
              <a:t>, D. </a:t>
            </a:r>
            <a:r>
              <a:rPr lang="en-US" dirty="0" err="1"/>
              <a:t>Kosmach</a:t>
            </a:r>
            <a:r>
              <a:rPr lang="en-US" dirty="0"/>
              <a:t> and O. Gustafsson 2010.  Extensive methane venting to the atmosphere from  sediments of the East Siberian Arctic shelf.  Science v.327 p.1246-1250.</a:t>
            </a:r>
          </a:p>
          <a:p>
            <a:endParaRPr lang="en-US" dirty="0"/>
          </a:p>
          <a:p>
            <a:r>
              <a:rPr lang="en-US" dirty="0"/>
              <a:t>Thornton, B.F. and et al. 2016.  Methane fluxes from the sea to the atmosphere across the Siberian shelf seas.  </a:t>
            </a:r>
            <a:r>
              <a:rPr lang="en-US" dirty="0" err="1"/>
              <a:t>Geophys</a:t>
            </a:r>
            <a:r>
              <a:rPr lang="en-US" dirty="0"/>
              <a:t>. Res. Lett. v.43 p.5869-5877. doi:10.1002/2016GL068977</a:t>
            </a:r>
          </a:p>
          <a:p>
            <a:endParaRPr lang="en-US" dirty="0"/>
          </a:p>
          <a:p>
            <a:r>
              <a:rPr lang="en-US" dirty="0"/>
              <a:t>Tian, B. 2015.  Spread of model climate sensitivity linked to double-Intertropical Convergence Zone bias.  </a:t>
            </a:r>
            <a:r>
              <a:rPr lang="en-US" dirty="0" err="1"/>
              <a:t>Geophys</a:t>
            </a:r>
            <a:r>
              <a:rPr lang="en-US" dirty="0"/>
              <a:t>. Res. Lett. v.42 p.4133-4141.</a:t>
            </a:r>
          </a:p>
          <a:p>
            <a:endParaRPr lang="en-US" dirty="0"/>
          </a:p>
          <a:p>
            <a:r>
              <a:rPr lang="en-US" dirty="0"/>
              <a:t>Wang, H., D.J. Jacob, D.B.A. Jones, P. </a:t>
            </a:r>
            <a:r>
              <a:rPr lang="en-US" dirty="0" err="1"/>
              <a:t>Suntharalingam</a:t>
            </a:r>
            <a:r>
              <a:rPr lang="en-US" dirty="0"/>
              <a:t>, J.A. Fisher, R. Nassar, S. Pawson and J.E. Nielson 2009.  Error correlation between CO2 and CO as constraint for CO2 flux inversions using satellite data.  Atmos. Chem. Phys. v.9 p.7313-7323.</a:t>
            </a:r>
          </a:p>
          <a:p>
            <a:endParaRPr lang="en-US" dirty="0"/>
          </a:p>
          <a:p>
            <a:r>
              <a:rPr lang="en-US" dirty="0" err="1"/>
              <a:t>Wargan</a:t>
            </a:r>
            <a:r>
              <a:rPr lang="en-US" dirty="0"/>
              <a:t>, K., C. </a:t>
            </a:r>
            <a:r>
              <a:rPr lang="en-US" dirty="0" err="1"/>
              <a:t>Orbe</a:t>
            </a:r>
            <a:r>
              <a:rPr lang="en-US" dirty="0"/>
              <a:t>, S. Pawson, J.R. </a:t>
            </a:r>
            <a:r>
              <a:rPr lang="en-US" dirty="0" err="1"/>
              <a:t>Ziemke</a:t>
            </a:r>
            <a:r>
              <a:rPr lang="en-US" dirty="0"/>
              <a:t>, L.D. Oman, M.A. Olsen, L. Coy and K.E. </a:t>
            </a:r>
            <a:r>
              <a:rPr lang="en-US" dirty="0" err="1"/>
              <a:t>Knowland</a:t>
            </a:r>
            <a:r>
              <a:rPr lang="en-US" dirty="0"/>
              <a:t> 2018.  Recent decline in extratropical lower stratospheric ozone attributed to circulation changes.  </a:t>
            </a:r>
            <a:r>
              <a:rPr lang="en-US" dirty="0" err="1"/>
              <a:t>Geophys</a:t>
            </a:r>
            <a:r>
              <a:rPr lang="en-US" dirty="0"/>
              <a:t>. Res. Lett. v.45 p.5166-5176. doi:10.1029/2018GL077406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 Trend in LS O3 is -1.67 DU/decade (</a:t>
            </a:r>
            <a:r>
              <a:rPr lang="en-US" dirty="0" err="1"/>
              <a:t>Wargan</a:t>
            </a:r>
            <a:r>
              <a:rPr lang="en-US" dirty="0"/>
              <a:t> 2018 GRL)</a:t>
            </a:r>
          </a:p>
          <a:p>
            <a:endParaRPr lang="en-US" dirty="0"/>
          </a:p>
          <a:p>
            <a:endParaRPr lang="en-US" dirty="0"/>
          </a:p>
          <a:p>
            <a:r>
              <a:rPr lang="en-US" dirty="0"/>
              <a:t>Worden, H.M., M.N. </a:t>
            </a:r>
            <a:r>
              <a:rPr lang="en-US" dirty="0" err="1"/>
              <a:t>Deeter</a:t>
            </a:r>
            <a:r>
              <a:rPr lang="en-US" dirty="0"/>
              <a:t>, C. Frankenberg, M. George, F. </a:t>
            </a:r>
            <a:r>
              <a:rPr lang="en-US" dirty="0" err="1"/>
              <a:t>Nichitiu</a:t>
            </a:r>
            <a:r>
              <a:rPr lang="en-US" dirty="0"/>
              <a:t>, J. Worden, I. </a:t>
            </a:r>
            <a:r>
              <a:rPr lang="en-US" dirty="0" err="1"/>
              <a:t>Aben</a:t>
            </a:r>
            <a:r>
              <a:rPr lang="en-US" dirty="0"/>
              <a:t>, K.W. Bowman, C. </a:t>
            </a:r>
            <a:r>
              <a:rPr lang="en-US" dirty="0" err="1"/>
              <a:t>Clerbaux</a:t>
            </a:r>
            <a:r>
              <a:rPr lang="en-US" dirty="0"/>
              <a:t>, P.F. </a:t>
            </a:r>
            <a:r>
              <a:rPr lang="en-US" dirty="0" err="1"/>
              <a:t>Coheur</a:t>
            </a:r>
            <a:r>
              <a:rPr lang="en-US" dirty="0"/>
              <a:t>, A.T.J. de </a:t>
            </a:r>
            <a:r>
              <a:rPr lang="en-US" dirty="0" err="1"/>
              <a:t>Laat</a:t>
            </a:r>
            <a:r>
              <a:rPr lang="en-US" dirty="0"/>
              <a:t>, R. Detweiler, J.R. Drummond, D.P. Edwards, J.C. </a:t>
            </a:r>
            <a:r>
              <a:rPr lang="en-US" dirty="0" err="1"/>
              <a:t>Gille</a:t>
            </a:r>
            <a:r>
              <a:rPr lang="en-US" dirty="0"/>
              <a:t>, D. </a:t>
            </a:r>
            <a:r>
              <a:rPr lang="en-US" dirty="0" err="1"/>
              <a:t>Hurtmans</a:t>
            </a:r>
            <a:r>
              <a:rPr lang="en-US" dirty="0"/>
              <a:t>, M. Luo, S. Martinez-Alonso, S. Massie, G. Pfister and J.X. Warner 2013.  Decadal record of satellite carbon monoxide observations.  Atmos. Chem. Phys. v.13 p.837-850.</a:t>
            </a:r>
          </a:p>
          <a:p>
            <a:endParaRPr lang="en-US" dirty="0"/>
          </a:p>
          <a:p>
            <a:endParaRPr lang="en-US" dirty="0"/>
          </a:p>
        </p:txBody>
      </p:sp>
      <p:sp>
        <p:nvSpPr>
          <p:cNvPr id="4" name="Slide Number Placeholder 3"/>
          <p:cNvSpPr>
            <a:spLocks noGrp="1"/>
          </p:cNvSpPr>
          <p:nvPr>
            <p:ph type="sldNum" sz="quarter" idx="5"/>
          </p:nvPr>
        </p:nvSpPr>
        <p:spPr/>
        <p:txBody>
          <a:bodyPr/>
          <a:lstStyle/>
          <a:p>
            <a:fld id="{9C36A01D-2444-4D94-9CE0-F4A1918D3D61}" type="slidenum">
              <a:rPr lang="en-US" smtClean="0"/>
              <a:t>10</a:t>
            </a:fld>
            <a:endParaRPr lang="en-US"/>
          </a:p>
        </p:txBody>
      </p:sp>
    </p:spTree>
    <p:extLst>
      <p:ext uri="{BB962C8B-B14F-4D97-AF65-F5344CB8AC3E}">
        <p14:creationId xmlns:p14="http://schemas.microsoft.com/office/powerpoint/2010/main" val="197019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6A01D-2444-4D94-9CE0-F4A1918D3D61}" type="slidenum">
              <a:rPr lang="en-US" smtClean="0"/>
              <a:t>12</a:t>
            </a:fld>
            <a:endParaRPr lang="en-US"/>
          </a:p>
        </p:txBody>
      </p:sp>
    </p:spTree>
    <p:extLst>
      <p:ext uri="{BB962C8B-B14F-4D97-AF65-F5344CB8AC3E}">
        <p14:creationId xmlns:p14="http://schemas.microsoft.com/office/powerpoint/2010/main" val="92253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Larrabee: pick Sep. 2016, so we have even years</a:t>
            </a:r>
          </a:p>
        </p:txBody>
      </p:sp>
      <p:sp>
        <p:nvSpPr>
          <p:cNvPr id="4" name="Slide Number Placeholder 3"/>
          <p:cNvSpPr>
            <a:spLocks noGrp="1"/>
          </p:cNvSpPr>
          <p:nvPr>
            <p:ph type="sldNum" sz="quarter" idx="5"/>
          </p:nvPr>
        </p:nvSpPr>
        <p:spPr/>
        <p:txBody>
          <a:bodyPr/>
          <a:lstStyle/>
          <a:p>
            <a:fld id="{9C36A01D-2444-4D94-9CE0-F4A1918D3D61}" type="slidenum">
              <a:rPr lang="en-US" smtClean="0"/>
              <a:t>16</a:t>
            </a:fld>
            <a:endParaRPr lang="en-US"/>
          </a:p>
        </p:txBody>
      </p:sp>
    </p:spTree>
    <p:extLst>
      <p:ext uri="{BB962C8B-B14F-4D97-AF65-F5344CB8AC3E}">
        <p14:creationId xmlns:p14="http://schemas.microsoft.com/office/powerpoint/2010/main" val="985929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36A01D-2444-4D94-9CE0-F4A1918D3D61}" type="slidenum">
              <a:rPr lang="en-US" smtClean="0"/>
              <a:t>20</a:t>
            </a:fld>
            <a:endParaRPr lang="en-US"/>
          </a:p>
        </p:txBody>
      </p:sp>
    </p:spTree>
    <p:extLst>
      <p:ext uri="{BB962C8B-B14F-4D97-AF65-F5344CB8AC3E}">
        <p14:creationId xmlns:p14="http://schemas.microsoft.com/office/powerpoint/2010/main" val="183631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G092 (real granule #181) FOR 0520</a:t>
            </a:r>
          </a:p>
          <a:p>
            <a:endParaRPr lang="en-US" dirty="0"/>
          </a:p>
          <a:p>
            <a:r>
              <a:rPr lang="en-US" dirty="0"/>
              <a:t>Plots are 45% (2.25 x 3.15%</a:t>
            </a:r>
          </a:p>
          <a:p>
            <a:endParaRPr lang="en-US" dirty="0"/>
          </a:p>
          <a:p>
            <a:r>
              <a:rPr lang="en-US" dirty="0"/>
              <a:t>Y-</a:t>
            </a:r>
            <a:r>
              <a:rPr lang="en-US" dirty="0" err="1"/>
              <a:t>pos</a:t>
            </a:r>
            <a:r>
              <a:rPr lang="en-US" dirty="0"/>
              <a:t> = 4.7” f/ top</a:t>
            </a:r>
          </a:p>
          <a:p>
            <a:r>
              <a:rPr lang="en-US" dirty="0"/>
              <a:t>X-</a:t>
            </a:r>
            <a:r>
              <a:rPr lang="en-US" dirty="0" err="1"/>
              <a:t>pos</a:t>
            </a:r>
            <a:r>
              <a:rPr lang="en-US" dirty="0"/>
              <a:t> = 0.4, 3.5, 6.6” from left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C36A01D-2444-4D94-9CE0-F4A1918D3D61}" type="slidenum">
              <a:rPr lang="en-US" smtClean="0"/>
              <a:t>23</a:t>
            </a:fld>
            <a:endParaRPr lang="en-US"/>
          </a:p>
        </p:txBody>
      </p:sp>
    </p:spTree>
    <p:extLst>
      <p:ext uri="{BB962C8B-B14F-4D97-AF65-F5344CB8AC3E}">
        <p14:creationId xmlns:p14="http://schemas.microsoft.com/office/powerpoint/2010/main" val="180530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A45D3C-C17D-4A7A-A0A8-FE9D91CB5993}"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400029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DE81A5-3369-417B-8785-F56548BA81BF}"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1121469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6B2F29-11E0-449E-AEBA-CF681C0B9022}"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203257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5A4F0C-1F23-4C4D-920B-BBBAFACCB447}"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424978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84008-1F91-416C-98D1-7ACEFBD86750}" type="datetime1">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2748243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196E7B-1CEA-4B24-8BB2-B2A5FC9F06F4}" type="datetime1">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196826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CB5C57-6B63-4F91-AFAC-D0D71BCF086E}" type="datetime1">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350278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A56FF0-0555-4978-A937-928CAE219260}" type="datetime1">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354235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A23D-5247-4709-8798-37AB195D9EBD}" type="datetime1">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3813631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4C8F59-4D3B-4E48-BC16-E9A6DC998CD1}" type="datetime1">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9242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74BCB6-292C-4162-8188-C4DE159731C3}" type="datetime1">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BFD09-1BF9-4737-9990-82220144D922}" type="slidenum">
              <a:rPr lang="en-US" smtClean="0"/>
              <a:t>‹#›</a:t>
            </a:fld>
            <a:endParaRPr lang="en-US"/>
          </a:p>
        </p:txBody>
      </p:sp>
    </p:spTree>
    <p:extLst>
      <p:ext uri="{BB962C8B-B14F-4D97-AF65-F5344CB8AC3E}">
        <p14:creationId xmlns:p14="http://schemas.microsoft.com/office/powerpoint/2010/main" val="269660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9800" y="320732"/>
            <a:ext cx="4724400" cy="868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447800"/>
            <a:ext cx="8229600" cy="4678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A00660-2C0B-4FF2-AF7C-D7E2D4995CF8}" type="datetime1">
              <a:rPr lang="en-US" smtClean="0"/>
              <a:t>10/15/2018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BFD09-1BF9-4737-9990-82220144D922}" type="slidenum">
              <a:rPr lang="en-US" smtClean="0"/>
              <a:t>‹#›</a:t>
            </a:fld>
            <a:endParaRPr lang="en-US"/>
          </a:p>
        </p:txBody>
      </p:sp>
      <p:pic>
        <p:nvPicPr>
          <p:cNvPr id="1026" name="Picture 2" descr="C:\Users\chris\Documents\work\topics\organizations\stc\stc_logo.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50839" y="533400"/>
            <a:ext cx="1706562" cy="65569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a:xfrm>
            <a:off x="381000" y="1295400"/>
            <a:ext cx="85344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4A71E73-98D3-4361-B56E-E6FCC349C3B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62800" y="76200"/>
            <a:ext cx="1657350" cy="1143000"/>
          </a:xfrm>
          <a:prstGeom prst="rect">
            <a:avLst/>
          </a:prstGeom>
        </p:spPr>
      </p:pic>
    </p:spTree>
    <p:extLst>
      <p:ext uri="{BB962C8B-B14F-4D97-AF65-F5344CB8AC3E}">
        <p14:creationId xmlns:p14="http://schemas.microsoft.com/office/powerpoint/2010/main" val="1372368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47799"/>
            <a:ext cx="8229600" cy="1965325"/>
          </a:xfrm>
        </p:spPr>
        <p:txBody>
          <a:bodyPr>
            <a:noAutofit/>
          </a:bodyPr>
          <a:lstStyle/>
          <a:p>
            <a:r>
              <a:rPr lang="en-US" sz="4400" dirty="0">
                <a:solidFill>
                  <a:srgbClr val="00B050"/>
                </a:solidFill>
              </a:rPr>
              <a:t>CLIMCAPS: Use of AIRS/AMSU and </a:t>
            </a:r>
            <a:r>
              <a:rPr lang="en-US" sz="4400" dirty="0" err="1">
                <a:solidFill>
                  <a:srgbClr val="00B050"/>
                </a:solidFill>
              </a:rPr>
              <a:t>CrIS</a:t>
            </a:r>
            <a:r>
              <a:rPr lang="en-US" sz="4400" dirty="0">
                <a:solidFill>
                  <a:srgbClr val="00B050"/>
                </a:solidFill>
              </a:rPr>
              <a:t>/ATMS Continuity Product for Cloud Feedback Studies</a:t>
            </a:r>
            <a:endParaRPr lang="en-US" sz="4400" dirty="0">
              <a:solidFill>
                <a:srgbClr val="7030A0"/>
              </a:solidFill>
            </a:endParaRPr>
          </a:p>
        </p:txBody>
      </p:sp>
      <p:sp>
        <p:nvSpPr>
          <p:cNvPr id="3" name="Subtitle 2"/>
          <p:cNvSpPr>
            <a:spLocks noGrp="1"/>
          </p:cNvSpPr>
          <p:nvPr>
            <p:ph type="subTitle" idx="1"/>
          </p:nvPr>
        </p:nvSpPr>
        <p:spPr>
          <a:xfrm>
            <a:off x="609600" y="3733800"/>
            <a:ext cx="7924800" cy="2819400"/>
          </a:xfrm>
        </p:spPr>
        <p:txBody>
          <a:bodyPr>
            <a:normAutofit fontScale="92500" lnSpcReduction="20000"/>
          </a:bodyPr>
          <a:lstStyle/>
          <a:p>
            <a:r>
              <a:rPr lang="en-US" b="1" dirty="0">
                <a:solidFill>
                  <a:schemeClr val="tx1"/>
                </a:solidFill>
              </a:rPr>
              <a:t>Monday,  Oct. 15, 2018</a:t>
            </a:r>
          </a:p>
          <a:p>
            <a:r>
              <a:rPr lang="en-US" sz="3000" b="1" dirty="0">
                <a:solidFill>
                  <a:schemeClr val="tx1"/>
                </a:solidFill>
              </a:rPr>
              <a:t>MODIS/VIIRS, Session 1: 11:25 EDT</a:t>
            </a:r>
          </a:p>
          <a:p>
            <a:r>
              <a:rPr lang="en-US" sz="3900" b="1" dirty="0">
                <a:solidFill>
                  <a:schemeClr val="tx1"/>
                </a:solidFill>
              </a:rPr>
              <a:t>Chris Barnet</a:t>
            </a:r>
          </a:p>
          <a:p>
            <a:r>
              <a:rPr lang="en-US" sz="2800" b="1" dirty="0">
                <a:solidFill>
                  <a:srgbClr val="C00000"/>
                </a:solidFill>
              </a:rPr>
              <a:t>NASA S-NPP Sounder Discipline Lead</a:t>
            </a:r>
          </a:p>
          <a:p>
            <a:r>
              <a:rPr lang="en-US" sz="2800" dirty="0">
                <a:solidFill>
                  <a:schemeClr val="bg1">
                    <a:lumMod val="75000"/>
                  </a:schemeClr>
                </a:solidFill>
              </a:rPr>
              <a:t>NOAA/JPSS Senior Advisor for Atmospheric Sounding</a:t>
            </a:r>
          </a:p>
          <a:p>
            <a:r>
              <a:rPr lang="en-US" sz="2800" dirty="0">
                <a:solidFill>
                  <a:schemeClr val="bg1">
                    <a:lumMod val="75000"/>
                  </a:schemeClr>
                </a:solidFill>
              </a:rPr>
              <a:t>STC Senior Scientist</a:t>
            </a:r>
          </a:p>
          <a:p>
            <a:endParaRPr lang="en-US" sz="2800" dirty="0">
              <a:solidFill>
                <a:schemeClr val="accent6">
                  <a:lumMod val="75000"/>
                </a:schemeClr>
              </a:solidFill>
            </a:endParaRPr>
          </a:p>
        </p:txBody>
      </p:sp>
      <p:sp>
        <p:nvSpPr>
          <p:cNvPr id="4" name="Slide Number Placeholder 3"/>
          <p:cNvSpPr>
            <a:spLocks noGrp="1"/>
          </p:cNvSpPr>
          <p:nvPr>
            <p:ph type="sldNum" sz="quarter" idx="12"/>
          </p:nvPr>
        </p:nvSpPr>
        <p:spPr/>
        <p:txBody>
          <a:bodyPr/>
          <a:lstStyle/>
          <a:p>
            <a:fld id="{E33BFD09-1BF9-4737-9990-82220144D922}" type="slidenum">
              <a:rPr lang="en-US" smtClean="0"/>
              <a:t>1</a:t>
            </a:fld>
            <a:endParaRPr lang="en-US"/>
          </a:p>
        </p:txBody>
      </p:sp>
    </p:spTree>
    <p:extLst>
      <p:ext uri="{BB962C8B-B14F-4D97-AF65-F5344CB8AC3E}">
        <p14:creationId xmlns:p14="http://schemas.microsoft.com/office/powerpoint/2010/main" val="2101618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2C42-BF85-47CE-ADE3-783A27446869}"/>
              </a:ext>
            </a:extLst>
          </p:cNvPr>
          <p:cNvSpPr>
            <a:spLocks noGrp="1"/>
          </p:cNvSpPr>
          <p:nvPr>
            <p:ph type="title"/>
          </p:nvPr>
        </p:nvSpPr>
        <p:spPr>
          <a:xfrm>
            <a:off x="2133600" y="90431"/>
            <a:ext cx="4953000" cy="1052569"/>
          </a:xfrm>
        </p:spPr>
        <p:txBody>
          <a:bodyPr>
            <a:noAutofit/>
          </a:bodyPr>
          <a:lstStyle/>
          <a:p>
            <a:r>
              <a:rPr lang="en-US" sz="2800" dirty="0"/>
              <a:t>Applications we are targeting for the NASA continuity product.</a:t>
            </a:r>
          </a:p>
        </p:txBody>
      </p:sp>
      <p:sp>
        <p:nvSpPr>
          <p:cNvPr id="4" name="Slide Number Placeholder 3">
            <a:extLst>
              <a:ext uri="{FF2B5EF4-FFF2-40B4-BE49-F238E27FC236}">
                <a16:creationId xmlns:a16="http://schemas.microsoft.com/office/drawing/2014/main" id="{14F33C95-4309-4551-9280-740F45F52B6E}"/>
              </a:ext>
            </a:extLst>
          </p:cNvPr>
          <p:cNvSpPr>
            <a:spLocks noGrp="1"/>
          </p:cNvSpPr>
          <p:nvPr>
            <p:ph type="sldNum" sz="quarter" idx="12"/>
          </p:nvPr>
        </p:nvSpPr>
        <p:spPr/>
        <p:txBody>
          <a:bodyPr/>
          <a:lstStyle/>
          <a:p>
            <a:fld id="{E33BFD09-1BF9-4737-9990-82220144D922}" type="slidenum">
              <a:rPr lang="en-US" smtClean="0"/>
              <a:t>10</a:t>
            </a:fld>
            <a:endParaRPr lang="en-US"/>
          </a:p>
        </p:txBody>
      </p:sp>
      <p:graphicFrame>
        <p:nvGraphicFramePr>
          <p:cNvPr id="6" name="Table 5">
            <a:extLst>
              <a:ext uri="{FF2B5EF4-FFF2-40B4-BE49-F238E27FC236}">
                <a16:creationId xmlns:a16="http://schemas.microsoft.com/office/drawing/2014/main" id="{4B480171-9372-4B69-A62F-7D01647FACBF}"/>
              </a:ext>
            </a:extLst>
          </p:cNvPr>
          <p:cNvGraphicFramePr>
            <a:graphicFrameLocks noGrp="1"/>
          </p:cNvGraphicFramePr>
          <p:nvPr>
            <p:extLst>
              <p:ext uri="{D42A27DB-BD31-4B8C-83A1-F6EECF244321}">
                <p14:modId xmlns:p14="http://schemas.microsoft.com/office/powerpoint/2010/main" val="2262335902"/>
              </p:ext>
            </p:extLst>
          </p:nvPr>
        </p:nvGraphicFramePr>
        <p:xfrm>
          <a:off x="228600" y="1457960"/>
          <a:ext cx="8534400" cy="49428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644030695"/>
                    </a:ext>
                  </a:extLst>
                </a:gridCol>
                <a:gridCol w="6096000">
                  <a:extLst>
                    <a:ext uri="{9D8B030D-6E8A-4147-A177-3AD203B41FA5}">
                      <a16:colId xmlns:a16="http://schemas.microsoft.com/office/drawing/2014/main" val="2397333483"/>
                    </a:ext>
                  </a:extLst>
                </a:gridCol>
              </a:tblGrid>
              <a:tr h="370840">
                <a:tc>
                  <a:txBody>
                    <a:bodyPr/>
                    <a:lstStyle/>
                    <a:p>
                      <a:r>
                        <a:rPr lang="en-US" dirty="0"/>
                        <a:t>Topic</a:t>
                      </a:r>
                    </a:p>
                  </a:txBody>
                  <a:tcPr/>
                </a:tc>
                <a:tc>
                  <a:txBody>
                    <a:bodyPr/>
                    <a:lstStyle/>
                    <a:p>
                      <a:r>
                        <a:rPr lang="en-US" dirty="0"/>
                        <a:t>Potential applications for thermal sounding products</a:t>
                      </a:r>
                    </a:p>
                  </a:txBody>
                  <a:tcPr/>
                </a:tc>
                <a:extLst>
                  <a:ext uri="{0D108BD9-81ED-4DB2-BD59-A6C34878D82A}">
                    <a16:rowId xmlns:a16="http://schemas.microsoft.com/office/drawing/2014/main" val="1374636627"/>
                  </a:ext>
                </a:extLst>
              </a:tr>
              <a:tr h="370840">
                <a:tc>
                  <a:txBody>
                    <a:bodyPr/>
                    <a:lstStyle/>
                    <a:p>
                      <a:r>
                        <a:rPr lang="en-US" sz="1400" dirty="0"/>
                        <a:t>Fingerprinting (e.g., </a:t>
                      </a:r>
                      <a:r>
                        <a:rPr lang="en-US" sz="1400" dirty="0" err="1"/>
                        <a:t>Santer</a:t>
                      </a:r>
                      <a:r>
                        <a:rPr lang="en-US" sz="1400" dirty="0"/>
                        <a:t> 2018 Science, </a:t>
                      </a:r>
                      <a:r>
                        <a:rPr lang="en-US" sz="1400" dirty="0" err="1"/>
                        <a:t>Pierrehumbert</a:t>
                      </a:r>
                      <a:r>
                        <a:rPr lang="en-US" sz="1400" dirty="0"/>
                        <a:t> 2011 Phys. Today)</a:t>
                      </a:r>
                    </a:p>
                  </a:txBody>
                  <a:tcPr/>
                </a:tc>
                <a:tc>
                  <a:txBody>
                    <a:bodyPr/>
                    <a:lstStyle/>
                    <a:p>
                      <a:r>
                        <a:rPr lang="en-US" sz="1400" dirty="0"/>
                        <a:t>Improved stratosphere/troposphere allows better separate of O3 hole from GHG’s, N.H./S.H. gradients, polar amplification (downwelling thermal), Arctic moisture budget (Boisvert 2015 JGR)</a:t>
                      </a:r>
                    </a:p>
                  </a:txBody>
                  <a:tcPr/>
                </a:tc>
                <a:extLst>
                  <a:ext uri="{0D108BD9-81ED-4DB2-BD59-A6C34878D82A}">
                    <a16:rowId xmlns:a16="http://schemas.microsoft.com/office/drawing/2014/main" val="612212785"/>
                  </a:ext>
                </a:extLst>
              </a:tr>
              <a:tr h="370840">
                <a:tc>
                  <a:txBody>
                    <a:bodyPr/>
                    <a:lstStyle/>
                    <a:p>
                      <a:r>
                        <a:rPr lang="en-US" sz="1400" dirty="0"/>
                        <a:t>PBL (Fetzer 2004 GRL, </a:t>
                      </a:r>
                      <a:r>
                        <a:rPr lang="en-US" sz="1400" dirty="0" err="1"/>
                        <a:t>Hoogewind</a:t>
                      </a:r>
                      <a:r>
                        <a:rPr lang="en-US" sz="1400" dirty="0"/>
                        <a:t> 2017 </a:t>
                      </a:r>
                      <a:r>
                        <a:rPr lang="en-US" sz="1400" dirty="0" err="1"/>
                        <a:t>J.Clim</a:t>
                      </a:r>
                      <a:r>
                        <a:rPr lang="en-US" sz="1400" dirty="0"/>
                        <a:t>)</a:t>
                      </a:r>
                    </a:p>
                  </a:txBody>
                  <a:tcPr/>
                </a:tc>
                <a:tc>
                  <a:txBody>
                    <a:bodyPr/>
                    <a:lstStyle/>
                    <a:p>
                      <a:r>
                        <a:rPr lang="en-US" sz="1400" dirty="0"/>
                        <a:t>Capping layer inversions, convection and stability.  Most important for a thermal sounder is knowledge of when we have skill (i.e., averaging kernels).</a:t>
                      </a:r>
                    </a:p>
                  </a:txBody>
                  <a:tcPr/>
                </a:tc>
                <a:extLst>
                  <a:ext uri="{0D108BD9-81ED-4DB2-BD59-A6C34878D82A}">
                    <a16:rowId xmlns:a16="http://schemas.microsoft.com/office/drawing/2014/main" val="2632507521"/>
                  </a:ext>
                </a:extLst>
              </a:tr>
              <a:tr h="370840">
                <a:tc>
                  <a:txBody>
                    <a:bodyPr/>
                    <a:lstStyle/>
                    <a:p>
                      <a:r>
                        <a:rPr lang="en-US" sz="1400" dirty="0"/>
                        <a:t>UTH, double ITCZ (Tian 2015 GRL), ENSO, MJO</a:t>
                      </a:r>
                    </a:p>
                  </a:txBody>
                  <a:tcPr/>
                </a:tc>
                <a:tc>
                  <a:txBody>
                    <a:bodyPr/>
                    <a:lstStyle/>
                    <a:p>
                      <a:r>
                        <a:rPr lang="en-US" sz="1400" dirty="0"/>
                        <a:t>Stable and seasonally consistent T(p)  will stabilize cloud clearing and q(p).  Departures from Merra-2 will be more valuable than a derived state.</a:t>
                      </a:r>
                    </a:p>
                  </a:txBody>
                  <a:tcPr/>
                </a:tc>
                <a:extLst>
                  <a:ext uri="{0D108BD9-81ED-4DB2-BD59-A6C34878D82A}">
                    <a16:rowId xmlns:a16="http://schemas.microsoft.com/office/drawing/2014/main" val="3644047871"/>
                  </a:ext>
                </a:extLst>
              </a:tr>
              <a:tr h="370840">
                <a:tc>
                  <a:txBody>
                    <a:bodyPr/>
                    <a:lstStyle/>
                    <a:p>
                      <a:r>
                        <a:rPr lang="en-US" sz="1400" dirty="0"/>
                        <a:t>Ozone</a:t>
                      </a:r>
                    </a:p>
                  </a:txBody>
                  <a:tcPr/>
                </a:tc>
                <a:tc>
                  <a:txBody>
                    <a:bodyPr/>
                    <a:lstStyle/>
                    <a:p>
                      <a:r>
                        <a:rPr lang="en-US" sz="1400" dirty="0"/>
                        <a:t>Ozone hole; Intrusions and mid-trop O3 (Langford 2018 Atmos. Env); LS O3 trends (Ball 2018 ACP, </a:t>
                      </a:r>
                      <a:r>
                        <a:rPr lang="en-US" sz="1400" dirty="0" err="1"/>
                        <a:t>Wargan</a:t>
                      </a:r>
                      <a:r>
                        <a:rPr lang="en-US" sz="1400" dirty="0"/>
                        <a:t> 2018 GRL); CO/O3 ratio (Anderson 2016 </a:t>
                      </a:r>
                      <a:r>
                        <a:rPr lang="en-US" sz="1400" dirty="0" err="1"/>
                        <a:t>Nat.Comm</a:t>
                      </a:r>
                      <a:r>
                        <a:rPr lang="en-US" sz="1400" dirty="0"/>
                        <a:t>)</a:t>
                      </a:r>
                    </a:p>
                  </a:txBody>
                  <a:tcPr/>
                </a:tc>
                <a:extLst>
                  <a:ext uri="{0D108BD9-81ED-4DB2-BD59-A6C34878D82A}">
                    <a16:rowId xmlns:a16="http://schemas.microsoft.com/office/drawing/2014/main" val="3524691695"/>
                  </a:ext>
                </a:extLst>
              </a:tr>
              <a:tr h="370840">
                <a:tc>
                  <a:txBody>
                    <a:bodyPr/>
                    <a:lstStyle/>
                    <a:p>
                      <a:r>
                        <a:rPr lang="en-US" sz="1400" dirty="0"/>
                        <a:t>Carbon Dioxide (CO2)</a:t>
                      </a:r>
                    </a:p>
                  </a:txBody>
                  <a:tcPr/>
                </a:tc>
                <a:tc>
                  <a:txBody>
                    <a:bodyPr/>
                    <a:lstStyle/>
                    <a:p>
                      <a:r>
                        <a:rPr lang="en-US" sz="1400" dirty="0"/>
                        <a:t>Contribute to discussion of seasonal cycle amplitude (Barnes 2016 JGR), clear bias of OCO (Corbin 2008 JGR)., and stratospheric/troposphere CO2 gradient.  (Separability of T/CO2 is improved with use of Merra-2 and AMSU/ATMS.</a:t>
                      </a:r>
                    </a:p>
                  </a:txBody>
                  <a:tcPr/>
                </a:tc>
                <a:extLst>
                  <a:ext uri="{0D108BD9-81ED-4DB2-BD59-A6C34878D82A}">
                    <a16:rowId xmlns:a16="http://schemas.microsoft.com/office/drawing/2014/main" val="1387329846"/>
                  </a:ext>
                </a:extLst>
              </a:tr>
              <a:tr h="370840">
                <a:tc>
                  <a:txBody>
                    <a:bodyPr/>
                    <a:lstStyle/>
                    <a:p>
                      <a:r>
                        <a:rPr lang="en-US" sz="1400" dirty="0"/>
                        <a:t>Carbon Monoxide</a:t>
                      </a:r>
                    </a:p>
                  </a:txBody>
                  <a:tcPr/>
                </a:tc>
                <a:tc>
                  <a:txBody>
                    <a:bodyPr/>
                    <a:lstStyle/>
                    <a:p>
                      <a:r>
                        <a:rPr lang="en-US" sz="1400" dirty="0"/>
                        <a:t>Long-term trends of CO (Worden 2013 ACP).  Impact on OH (</a:t>
                      </a:r>
                      <a:r>
                        <a:rPr lang="en-US" sz="1400" dirty="0" err="1"/>
                        <a:t>Gaubert</a:t>
                      </a:r>
                      <a:r>
                        <a:rPr lang="en-US" sz="1400" dirty="0"/>
                        <a:t> 2017 GRL), Seasonal cycle (Park 2015 JGR) and CO/CO2 emission factors (Wang 2009 ACP)</a:t>
                      </a:r>
                    </a:p>
                  </a:txBody>
                  <a:tcPr/>
                </a:tc>
                <a:extLst>
                  <a:ext uri="{0D108BD9-81ED-4DB2-BD59-A6C34878D82A}">
                    <a16:rowId xmlns:a16="http://schemas.microsoft.com/office/drawing/2014/main" val="3710936120"/>
                  </a:ext>
                </a:extLst>
              </a:tr>
              <a:tr h="25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Methane (CH4)</a:t>
                      </a:r>
                    </a:p>
                    <a:p>
                      <a:endParaRPr lang="en-US" sz="1400" dirty="0"/>
                    </a:p>
                  </a:txBody>
                  <a:tcPr/>
                </a:tc>
                <a:tc>
                  <a:txBody>
                    <a:bodyPr/>
                    <a:lstStyle/>
                    <a:p>
                      <a:r>
                        <a:rPr lang="en-US" sz="1400" dirty="0"/>
                        <a:t>Monitoring of Amazon CH4 (Bloom 2016 ACP), Changes to Arctic emissions (</a:t>
                      </a:r>
                      <a:r>
                        <a:rPr lang="en-US" sz="1400" dirty="0" err="1"/>
                        <a:t>Shakhova</a:t>
                      </a:r>
                      <a:r>
                        <a:rPr lang="en-US" sz="1400" dirty="0"/>
                        <a:t> 2010 Science, Thornton 2016 GRL)</a:t>
                      </a:r>
                    </a:p>
                  </a:txBody>
                  <a:tcPr/>
                </a:tc>
                <a:extLst>
                  <a:ext uri="{0D108BD9-81ED-4DB2-BD59-A6C34878D82A}">
                    <a16:rowId xmlns:a16="http://schemas.microsoft.com/office/drawing/2014/main" val="2613864630"/>
                  </a:ext>
                </a:extLst>
              </a:tr>
              <a:tr h="370840">
                <a:tc>
                  <a:txBody>
                    <a:bodyPr/>
                    <a:lstStyle/>
                    <a:p>
                      <a:r>
                        <a:rPr lang="en-US" sz="1400" dirty="0"/>
                        <a:t>Other trace gases</a:t>
                      </a:r>
                    </a:p>
                  </a:txBody>
                  <a:tcPr/>
                </a:tc>
                <a:tc>
                  <a:txBody>
                    <a:bodyPr/>
                    <a:lstStyle/>
                    <a:p>
                      <a:r>
                        <a:rPr lang="en-US" sz="1400" dirty="0"/>
                        <a:t>Nitric Acid, Nitrous Oxide, Sulfur Dioxide, Isoprene, PAN, Acetylene, Methanol, </a:t>
                      </a:r>
                      <a:r>
                        <a:rPr lang="en-US" sz="1400" dirty="0" err="1"/>
                        <a:t>etc</a:t>
                      </a:r>
                      <a:r>
                        <a:rPr lang="en-US" sz="1400" dirty="0"/>
                        <a:t> – all benefit from stable cloud clearing and upstream derived T(p), q(p), etc.</a:t>
                      </a:r>
                    </a:p>
                  </a:txBody>
                  <a:tcPr/>
                </a:tc>
                <a:extLst>
                  <a:ext uri="{0D108BD9-81ED-4DB2-BD59-A6C34878D82A}">
                    <a16:rowId xmlns:a16="http://schemas.microsoft.com/office/drawing/2014/main" val="2365830098"/>
                  </a:ext>
                </a:extLst>
              </a:tr>
            </a:tbl>
          </a:graphicData>
        </a:graphic>
      </p:graphicFrame>
    </p:spTree>
    <p:extLst>
      <p:ext uri="{BB962C8B-B14F-4D97-AF65-F5344CB8AC3E}">
        <p14:creationId xmlns:p14="http://schemas.microsoft.com/office/powerpoint/2010/main" val="246691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105F-7290-4F27-87BE-D3D82ED3F596}"/>
              </a:ext>
            </a:extLst>
          </p:cNvPr>
          <p:cNvSpPr>
            <a:spLocks noGrp="1"/>
          </p:cNvSpPr>
          <p:nvPr>
            <p:ph type="title"/>
          </p:nvPr>
        </p:nvSpPr>
        <p:spPr/>
        <p:txBody>
          <a:bodyPr/>
          <a:lstStyle/>
          <a:p>
            <a:r>
              <a:rPr lang="en-US" dirty="0"/>
              <a:t>What about trends?</a:t>
            </a:r>
          </a:p>
        </p:txBody>
      </p:sp>
      <p:sp>
        <p:nvSpPr>
          <p:cNvPr id="3" name="Content Placeholder 2">
            <a:extLst>
              <a:ext uri="{FF2B5EF4-FFF2-40B4-BE49-F238E27FC236}">
                <a16:creationId xmlns:a16="http://schemas.microsoft.com/office/drawing/2014/main" id="{6AF2B713-3B06-4C48-927B-D3FB7AEC1BA5}"/>
              </a:ext>
            </a:extLst>
          </p:cNvPr>
          <p:cNvSpPr>
            <a:spLocks noGrp="1"/>
          </p:cNvSpPr>
          <p:nvPr>
            <p:ph idx="1"/>
          </p:nvPr>
        </p:nvSpPr>
        <p:spPr>
          <a:xfrm>
            <a:off x="457200" y="1447800"/>
            <a:ext cx="8382000" cy="5089468"/>
          </a:xfrm>
        </p:spPr>
        <p:txBody>
          <a:bodyPr>
            <a:normAutofit fontScale="77500" lnSpcReduction="20000"/>
          </a:bodyPr>
          <a:lstStyle/>
          <a:p>
            <a:r>
              <a:rPr lang="en-US" dirty="0"/>
              <a:t>Any trend in temperature in the a-priori will leave an imprint on the final thermal sounder product trend.</a:t>
            </a:r>
          </a:p>
          <a:p>
            <a:pPr lvl="1"/>
            <a:r>
              <a:rPr lang="en-US" dirty="0"/>
              <a:t>Infrared has cross-talk between CO</a:t>
            </a:r>
            <a:r>
              <a:rPr lang="en-US" baseline="-25000" dirty="0"/>
              <a:t>2</a:t>
            </a:r>
            <a:r>
              <a:rPr lang="en-US" dirty="0"/>
              <a:t> and T has been mitigated within CLIMCAPS (use of microwave, CO2 is solved for)</a:t>
            </a:r>
          </a:p>
          <a:p>
            <a:pPr lvl="1"/>
            <a:r>
              <a:rPr lang="en-US" dirty="0"/>
              <a:t>Uncorrected, a 3 ppm change in CO</a:t>
            </a:r>
            <a:r>
              <a:rPr lang="en-US" baseline="-25000" dirty="0"/>
              <a:t>2</a:t>
            </a:r>
            <a:r>
              <a:rPr lang="en-US" dirty="0"/>
              <a:t> will cause ~0.1 K in T(p)</a:t>
            </a:r>
          </a:p>
          <a:p>
            <a:r>
              <a:rPr lang="en-US" dirty="0"/>
              <a:t>Statistical operators extrapolate trends from their training</a:t>
            </a:r>
          </a:p>
          <a:p>
            <a:pPr lvl="1"/>
            <a:r>
              <a:rPr lang="en-US" dirty="0"/>
              <a:t>Induces a tendency to under-estimate trends.</a:t>
            </a:r>
          </a:p>
          <a:p>
            <a:r>
              <a:rPr lang="en-US" dirty="0"/>
              <a:t>CLIMCAPS has been optimized to move away from a-priori</a:t>
            </a:r>
          </a:p>
          <a:p>
            <a:pPr lvl="1"/>
            <a:r>
              <a:rPr lang="en-US" dirty="0"/>
              <a:t>Error estimates quantify IC added by sounder observations.</a:t>
            </a:r>
          </a:p>
          <a:p>
            <a:pPr lvl="1"/>
            <a:r>
              <a:rPr lang="en-US" dirty="0"/>
              <a:t>Measurements will depart if AIRS or </a:t>
            </a:r>
            <a:r>
              <a:rPr lang="en-US" dirty="0" err="1"/>
              <a:t>CrIS</a:t>
            </a:r>
            <a:r>
              <a:rPr lang="en-US" dirty="0"/>
              <a:t> disagrees with </a:t>
            </a:r>
            <a:r>
              <a:rPr lang="en-US" dirty="0" err="1"/>
              <a:t>Merra</a:t>
            </a:r>
            <a:r>
              <a:rPr lang="en-US" dirty="0"/>
              <a:t>.</a:t>
            </a:r>
          </a:p>
          <a:p>
            <a:r>
              <a:rPr lang="en-US" dirty="0"/>
              <a:t>TASNPP funded investigation of the derivation of trends from radiance differences (PI, Larrabee </a:t>
            </a:r>
            <a:r>
              <a:rPr lang="en-US" dirty="0" err="1"/>
              <a:t>Strow</a:t>
            </a:r>
            <a:r>
              <a:rPr lang="en-US" dirty="0"/>
              <a:t>)</a:t>
            </a:r>
          </a:p>
          <a:p>
            <a:pPr lvl="1"/>
            <a:r>
              <a:rPr lang="en-US" dirty="0"/>
              <a:t>Simplifies the a-priori assumptions.</a:t>
            </a:r>
          </a:p>
          <a:p>
            <a:pPr lvl="1"/>
            <a:r>
              <a:rPr lang="en-US" dirty="0"/>
              <a:t>Does not require solving for the full atmospheric state.</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DC41DCC-BBAF-48C0-8C2B-102323B8F972}"/>
              </a:ext>
            </a:extLst>
          </p:cNvPr>
          <p:cNvSpPr>
            <a:spLocks noGrp="1"/>
          </p:cNvSpPr>
          <p:nvPr>
            <p:ph type="sldNum" sz="quarter" idx="12"/>
          </p:nvPr>
        </p:nvSpPr>
        <p:spPr/>
        <p:txBody>
          <a:bodyPr/>
          <a:lstStyle/>
          <a:p>
            <a:fld id="{E33BFD09-1BF9-4737-9990-82220144D922}" type="slidenum">
              <a:rPr lang="en-US" smtClean="0"/>
              <a:t>11</a:t>
            </a:fld>
            <a:endParaRPr lang="en-US"/>
          </a:p>
        </p:txBody>
      </p:sp>
    </p:spTree>
    <p:extLst>
      <p:ext uri="{BB962C8B-B14F-4D97-AF65-F5344CB8AC3E}">
        <p14:creationId xmlns:p14="http://schemas.microsoft.com/office/powerpoint/2010/main" val="277120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97816-8381-42E9-A5D9-041019C1A15F}"/>
              </a:ext>
            </a:extLst>
          </p:cNvPr>
          <p:cNvSpPr>
            <a:spLocks noGrp="1"/>
          </p:cNvSpPr>
          <p:nvPr>
            <p:ph type="title"/>
          </p:nvPr>
        </p:nvSpPr>
        <p:spPr/>
        <p:txBody>
          <a:bodyPr>
            <a:normAutofit fontScale="90000"/>
          </a:bodyPr>
          <a:lstStyle/>
          <a:p>
            <a:r>
              <a:rPr lang="en-US" i="1" dirty="0" err="1"/>
              <a:t>x</a:t>
            </a:r>
            <a:r>
              <a:rPr lang="en-US" dirty="0" err="1"/>
              <a:t>CAPS</a:t>
            </a:r>
            <a:r>
              <a:rPr lang="en-US" dirty="0"/>
              <a:t> is both an R2O and an O2R engine</a:t>
            </a:r>
          </a:p>
        </p:txBody>
      </p:sp>
      <p:sp>
        <p:nvSpPr>
          <p:cNvPr id="3" name="Content Placeholder 2">
            <a:extLst>
              <a:ext uri="{FF2B5EF4-FFF2-40B4-BE49-F238E27FC236}">
                <a16:creationId xmlns:a16="http://schemas.microsoft.com/office/drawing/2014/main" id="{F16B76E3-4E13-40EB-A80E-C76CC16DD5A3}"/>
              </a:ext>
            </a:extLst>
          </p:cNvPr>
          <p:cNvSpPr>
            <a:spLocks noGrp="1"/>
          </p:cNvSpPr>
          <p:nvPr>
            <p:ph idx="1"/>
          </p:nvPr>
        </p:nvSpPr>
        <p:spPr>
          <a:xfrm>
            <a:off x="304800" y="1295400"/>
            <a:ext cx="8534400" cy="4495800"/>
          </a:xfrm>
        </p:spPr>
        <p:txBody>
          <a:bodyPr>
            <a:normAutofit fontScale="92500" lnSpcReduction="10000"/>
          </a:bodyPr>
          <a:lstStyle/>
          <a:p>
            <a:r>
              <a:rPr lang="en-US" sz="2800" dirty="0"/>
              <a:t>NUCAPS is based on AIRS Science Team (AST) methodology (version 5.9) and leverages a NASA research investment to support NOAA operations (R2O)</a:t>
            </a:r>
          </a:p>
          <a:p>
            <a:pPr lvl="1"/>
            <a:r>
              <a:rPr lang="en-US" sz="2400" dirty="0"/>
              <a:t>NUCAPS-</a:t>
            </a:r>
            <a:r>
              <a:rPr lang="en-US" sz="2400" dirty="0" err="1"/>
              <a:t>Metop</a:t>
            </a:r>
            <a:r>
              <a:rPr lang="en-US" sz="2400" dirty="0"/>
              <a:t> has been operational since 2008</a:t>
            </a:r>
          </a:p>
          <a:p>
            <a:pPr lvl="2"/>
            <a:r>
              <a:rPr lang="en-US" sz="2100" dirty="0"/>
              <a:t>2008 to present </a:t>
            </a:r>
            <a:r>
              <a:rPr lang="en-US" sz="2100" dirty="0" err="1"/>
              <a:t>Metop</a:t>
            </a:r>
            <a:r>
              <a:rPr lang="en-US" sz="2100" dirty="0"/>
              <a:t>-A/IASI+AMSU+MHS + AVHRR</a:t>
            </a:r>
          </a:p>
          <a:p>
            <a:pPr lvl="2"/>
            <a:r>
              <a:rPr lang="en-US" sz="2100" dirty="0"/>
              <a:t>2012 to present </a:t>
            </a:r>
            <a:r>
              <a:rPr lang="en-US" sz="2100" dirty="0" err="1"/>
              <a:t>Metop</a:t>
            </a:r>
            <a:r>
              <a:rPr lang="en-US" sz="2100" dirty="0"/>
              <a:t>-B/IASI+AMSU+MHS</a:t>
            </a:r>
          </a:p>
          <a:p>
            <a:pPr lvl="1"/>
            <a:r>
              <a:rPr lang="en-US" sz="2400" dirty="0"/>
              <a:t>2/2013 to present, NUCAPS/S-NPP operational</a:t>
            </a:r>
          </a:p>
          <a:p>
            <a:pPr lvl="1"/>
            <a:r>
              <a:rPr lang="en-US" sz="2400" dirty="0"/>
              <a:t>7/2018 to present, NUCAPS/NOAA-20  operational (in DB)</a:t>
            </a:r>
          </a:p>
          <a:p>
            <a:pPr lvl="1"/>
            <a:r>
              <a:rPr lang="en-US" sz="2400" i="1" dirty="0">
                <a:solidFill>
                  <a:srgbClr val="0070C0"/>
                </a:solidFill>
              </a:rPr>
              <a:t>NUCAPS is fully capable of running AIRS+AMSU (but doesn’t)</a:t>
            </a:r>
          </a:p>
          <a:p>
            <a:pPr lvl="1"/>
            <a:r>
              <a:rPr lang="en-US" sz="2400" dirty="0"/>
              <a:t>NUCAPS has many operational users (T, q, O</a:t>
            </a:r>
            <a:r>
              <a:rPr lang="en-US" sz="2400" baseline="-25000" dirty="0"/>
              <a:t>3</a:t>
            </a:r>
            <a:r>
              <a:rPr lang="en-US" sz="2400" dirty="0"/>
              <a:t>, CO, and CH</a:t>
            </a:r>
            <a:r>
              <a:rPr lang="en-US" sz="2400" baseline="-25000" dirty="0"/>
              <a:t>4</a:t>
            </a:r>
            <a:r>
              <a:rPr lang="en-US" sz="2400" dirty="0"/>
              <a:t>)</a:t>
            </a:r>
          </a:p>
          <a:p>
            <a:r>
              <a:rPr lang="en-US" sz="2800" dirty="0"/>
              <a:t>CLIMCAPS leverages NUCAPS &amp; AST development (O2R)</a:t>
            </a:r>
          </a:p>
          <a:p>
            <a:pPr lvl="1"/>
            <a:r>
              <a:rPr lang="en-US" sz="2400" dirty="0"/>
              <a:t>Continuity benefits diurnal </a:t>
            </a:r>
            <a:r>
              <a:rPr lang="en-US" sz="2400" dirty="0" err="1"/>
              <a:t>Metop</a:t>
            </a:r>
            <a:r>
              <a:rPr lang="en-US" sz="2400" dirty="0"/>
              <a:t>/NOAA-2x continuity</a:t>
            </a:r>
          </a:p>
          <a:p>
            <a:pPr lvl="1"/>
            <a:endParaRPr lang="en-US" sz="2400" dirty="0"/>
          </a:p>
          <a:p>
            <a:pPr marL="457200" lvl="1" indent="0">
              <a:buNone/>
            </a:pPr>
            <a:endParaRPr lang="en-US" sz="2400" dirty="0"/>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C3E98D0F-A37A-43A9-9177-E3EE7FC195DB}"/>
              </a:ext>
            </a:extLst>
          </p:cNvPr>
          <p:cNvSpPr>
            <a:spLocks noGrp="1"/>
          </p:cNvSpPr>
          <p:nvPr>
            <p:ph type="sldNum" sz="quarter" idx="12"/>
          </p:nvPr>
        </p:nvSpPr>
        <p:spPr/>
        <p:txBody>
          <a:bodyPr/>
          <a:lstStyle/>
          <a:p>
            <a:fld id="{E33BFD09-1BF9-4737-9990-82220144D922}" type="slidenum">
              <a:rPr lang="en-US" smtClean="0"/>
              <a:t>12</a:t>
            </a:fld>
            <a:endParaRPr lang="en-US" dirty="0"/>
          </a:p>
        </p:txBody>
      </p:sp>
      <p:sp>
        <p:nvSpPr>
          <p:cNvPr id="5" name="TextBox 4">
            <a:extLst>
              <a:ext uri="{FF2B5EF4-FFF2-40B4-BE49-F238E27FC236}">
                <a16:creationId xmlns:a16="http://schemas.microsoft.com/office/drawing/2014/main" id="{DAA27217-EAD4-4664-8777-F94A49C9B158}"/>
              </a:ext>
            </a:extLst>
          </p:cNvPr>
          <p:cNvSpPr txBox="1"/>
          <p:nvPr/>
        </p:nvSpPr>
        <p:spPr>
          <a:xfrm>
            <a:off x="1066800" y="5791200"/>
            <a:ext cx="6705600" cy="646331"/>
          </a:xfrm>
          <a:prstGeom prst="rect">
            <a:avLst/>
          </a:prstGeom>
          <a:solidFill>
            <a:srgbClr val="FFFF00">
              <a:alpha val="40000"/>
            </a:srgbClr>
          </a:solidFill>
          <a:ln w="25400">
            <a:solidFill>
              <a:srgbClr val="FFFF00"/>
            </a:solidFill>
          </a:ln>
        </p:spPr>
        <p:txBody>
          <a:bodyPr wrap="square" rtlCol="0">
            <a:spAutoFit/>
          </a:bodyPr>
          <a:lstStyle/>
          <a:p>
            <a:r>
              <a:rPr lang="en-US" dirty="0"/>
              <a:t>CLIMCAPS has benefited from NUCAPS O2R investment</a:t>
            </a:r>
          </a:p>
          <a:p>
            <a:r>
              <a:rPr lang="en-US" dirty="0"/>
              <a:t>NUCAPS can benefit from CLIMCAPS R2O investment</a:t>
            </a:r>
          </a:p>
        </p:txBody>
      </p:sp>
      <p:sp>
        <p:nvSpPr>
          <p:cNvPr id="6" name="Arrow: Curved Left 5">
            <a:extLst>
              <a:ext uri="{FF2B5EF4-FFF2-40B4-BE49-F238E27FC236}">
                <a16:creationId xmlns:a16="http://schemas.microsoft.com/office/drawing/2014/main" id="{B6C551AF-D288-4773-85A5-C3177471EE82}"/>
              </a:ext>
            </a:extLst>
          </p:cNvPr>
          <p:cNvSpPr/>
          <p:nvPr/>
        </p:nvSpPr>
        <p:spPr>
          <a:xfrm flipH="1">
            <a:off x="76200" y="2286001"/>
            <a:ext cx="609600" cy="28956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urved Left 6">
            <a:extLst>
              <a:ext uri="{FF2B5EF4-FFF2-40B4-BE49-F238E27FC236}">
                <a16:creationId xmlns:a16="http://schemas.microsoft.com/office/drawing/2014/main" id="{2DC8F83A-51F6-4C32-ADD3-125F0A6B3AB6}"/>
              </a:ext>
            </a:extLst>
          </p:cNvPr>
          <p:cNvSpPr/>
          <p:nvPr/>
        </p:nvSpPr>
        <p:spPr>
          <a:xfrm flipV="1">
            <a:off x="8229600" y="1981200"/>
            <a:ext cx="762000" cy="3810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592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6B309-593A-46F3-B427-98947D17498D}"/>
              </a:ext>
            </a:extLst>
          </p:cNvPr>
          <p:cNvSpPr>
            <a:spLocks noGrp="1"/>
          </p:cNvSpPr>
          <p:nvPr>
            <p:ph type="title"/>
          </p:nvPr>
        </p:nvSpPr>
        <p:spPr>
          <a:xfrm>
            <a:off x="2209800" y="136525"/>
            <a:ext cx="4724400" cy="1052569"/>
          </a:xfrm>
        </p:spPr>
        <p:txBody>
          <a:bodyPr>
            <a:normAutofit fontScale="90000"/>
          </a:bodyPr>
          <a:lstStyle/>
          <a:p>
            <a:r>
              <a:rPr lang="en-US" dirty="0"/>
              <a:t>Choosing the cross-over point for Aqua to S-NPP</a:t>
            </a:r>
          </a:p>
        </p:txBody>
      </p:sp>
      <p:sp>
        <p:nvSpPr>
          <p:cNvPr id="3" name="Content Placeholder 2">
            <a:extLst>
              <a:ext uri="{FF2B5EF4-FFF2-40B4-BE49-F238E27FC236}">
                <a16:creationId xmlns:a16="http://schemas.microsoft.com/office/drawing/2014/main" id="{1D5043F1-502F-4207-9845-DD5DE8A4ED92}"/>
              </a:ext>
            </a:extLst>
          </p:cNvPr>
          <p:cNvSpPr>
            <a:spLocks noGrp="1"/>
          </p:cNvSpPr>
          <p:nvPr>
            <p:ph idx="1"/>
          </p:nvPr>
        </p:nvSpPr>
        <p:spPr>
          <a:xfrm>
            <a:off x="304800" y="1447800"/>
            <a:ext cx="8534400" cy="5273675"/>
          </a:xfrm>
        </p:spPr>
        <p:txBody>
          <a:bodyPr>
            <a:normAutofit fontScale="70000" lnSpcReduction="20000"/>
          </a:bodyPr>
          <a:lstStyle/>
          <a:p>
            <a:r>
              <a:rPr lang="en-US" dirty="0"/>
              <a:t>Nominal or Full spectral resolution (NSR or FSR)</a:t>
            </a:r>
          </a:p>
          <a:p>
            <a:pPr lvl="1"/>
            <a:r>
              <a:rPr lang="en-US" dirty="0"/>
              <a:t>Dec. 4, 2014 S-NPP/</a:t>
            </a:r>
            <a:r>
              <a:rPr lang="en-US" dirty="0" err="1"/>
              <a:t>CrIS</a:t>
            </a:r>
            <a:r>
              <a:rPr lang="en-US" dirty="0"/>
              <a:t> was put into FSR mode</a:t>
            </a:r>
          </a:p>
          <a:p>
            <a:pPr lvl="1"/>
            <a:r>
              <a:rPr lang="en-US" dirty="0"/>
              <a:t>Nov. 2, 2015 S-NPP/</a:t>
            </a:r>
            <a:r>
              <a:rPr lang="en-US" dirty="0" err="1"/>
              <a:t>CrIS</a:t>
            </a:r>
            <a:r>
              <a:rPr lang="en-US" dirty="0"/>
              <a:t> FSR extended spectral mode</a:t>
            </a:r>
          </a:p>
          <a:p>
            <a:r>
              <a:rPr lang="en-US" dirty="0"/>
              <a:t>Transition from AMSU+HSB to ATMS</a:t>
            </a:r>
          </a:p>
          <a:p>
            <a:pPr lvl="1"/>
            <a:r>
              <a:rPr lang="en-US" dirty="0"/>
              <a:t>Aqua/AMSU Chl.7 has never been used</a:t>
            </a:r>
          </a:p>
          <a:p>
            <a:pPr lvl="1"/>
            <a:r>
              <a:rPr lang="en-US" dirty="0"/>
              <a:t>Aqua/HSB was lost on Feb. 5, 2003</a:t>
            </a:r>
          </a:p>
          <a:p>
            <a:pPr lvl="1"/>
            <a:r>
              <a:rPr lang="en-US" dirty="0"/>
              <a:t>Aqua/AMSU degradation: Chl.4 (2007) and Chl.5 (2009-2011) </a:t>
            </a:r>
          </a:p>
          <a:p>
            <a:pPr lvl="1"/>
            <a:r>
              <a:rPr lang="en-US" dirty="0"/>
              <a:t>Aqua/AMSU Chl.1 and 2 lost in 10/2016</a:t>
            </a:r>
          </a:p>
          <a:p>
            <a:pPr lvl="1"/>
            <a:r>
              <a:rPr lang="en-US" dirty="0"/>
              <a:t>ATMS scan reversals:  began 7/14/15 (1/day),  8/9/16 (2x/orbit)</a:t>
            </a:r>
          </a:p>
          <a:p>
            <a:r>
              <a:rPr lang="en-US" b="1" i="1" u="sng" dirty="0">
                <a:solidFill>
                  <a:srgbClr val="FF0000"/>
                </a:solidFill>
              </a:rPr>
              <a:t>Recommendation</a:t>
            </a:r>
            <a:r>
              <a:rPr lang="en-US" dirty="0"/>
              <a:t> (based on discussions w/ L. </a:t>
            </a:r>
            <a:r>
              <a:rPr lang="en-US" dirty="0" err="1"/>
              <a:t>Strow</a:t>
            </a:r>
            <a:r>
              <a:rPr lang="en-US" dirty="0"/>
              <a:t>):</a:t>
            </a:r>
          </a:p>
          <a:p>
            <a:pPr lvl="1"/>
            <a:r>
              <a:rPr lang="en-US" dirty="0"/>
              <a:t>Use AIRS+AMSU from 9/1/2002 to 8/31/2016</a:t>
            </a:r>
          </a:p>
          <a:p>
            <a:pPr lvl="2"/>
            <a:r>
              <a:rPr lang="en-US" dirty="0"/>
              <a:t>Use “pristine” AIRS channels that were well behaved</a:t>
            </a:r>
          </a:p>
          <a:p>
            <a:pPr lvl="2"/>
            <a:r>
              <a:rPr lang="en-US" dirty="0"/>
              <a:t>Use AMSU 1, 2, 3, 6, 8, 9, 10, 11, 12, 13, 14, 15</a:t>
            </a:r>
          </a:p>
          <a:p>
            <a:pPr lvl="1"/>
            <a:r>
              <a:rPr lang="en-US" dirty="0"/>
              <a:t>Use S-NPP </a:t>
            </a:r>
            <a:r>
              <a:rPr lang="en-US" dirty="0" err="1"/>
              <a:t>CrIS.FSR+ATMS</a:t>
            </a:r>
            <a:r>
              <a:rPr lang="en-US" dirty="0"/>
              <a:t> from 9/1/2016 to 8/31/2018</a:t>
            </a:r>
          </a:p>
          <a:p>
            <a:pPr lvl="2"/>
            <a:r>
              <a:rPr lang="en-US" dirty="0"/>
              <a:t>12/10/2015-9/31/2016 overlap periods of Aqua/S-NPP</a:t>
            </a:r>
          </a:p>
          <a:p>
            <a:pPr lvl="1"/>
            <a:r>
              <a:rPr lang="en-US" dirty="0"/>
              <a:t>Use NOAA-20 </a:t>
            </a:r>
            <a:r>
              <a:rPr lang="en-US" dirty="0" err="1"/>
              <a:t>CrIS.FSR+ATMS</a:t>
            </a:r>
            <a:r>
              <a:rPr lang="en-US" dirty="0"/>
              <a:t> from 9/1/2018 to …</a:t>
            </a:r>
          </a:p>
          <a:p>
            <a:pPr lvl="2"/>
            <a:r>
              <a:rPr lang="en-US" dirty="0"/>
              <a:t>Adequate overlap periods of S-NPP and NOAA-20 exist</a:t>
            </a:r>
          </a:p>
        </p:txBody>
      </p:sp>
      <p:sp>
        <p:nvSpPr>
          <p:cNvPr id="4" name="Slide Number Placeholder 3">
            <a:extLst>
              <a:ext uri="{FF2B5EF4-FFF2-40B4-BE49-F238E27FC236}">
                <a16:creationId xmlns:a16="http://schemas.microsoft.com/office/drawing/2014/main" id="{DED9E47D-1AC4-4291-9088-3827CE7188A3}"/>
              </a:ext>
            </a:extLst>
          </p:cNvPr>
          <p:cNvSpPr>
            <a:spLocks noGrp="1"/>
          </p:cNvSpPr>
          <p:nvPr>
            <p:ph type="sldNum" sz="quarter" idx="12"/>
          </p:nvPr>
        </p:nvSpPr>
        <p:spPr/>
        <p:txBody>
          <a:bodyPr/>
          <a:lstStyle/>
          <a:p>
            <a:fld id="{E33BFD09-1BF9-4737-9990-82220144D922}" type="slidenum">
              <a:rPr lang="en-US" smtClean="0"/>
              <a:t>13</a:t>
            </a:fld>
            <a:endParaRPr lang="en-US"/>
          </a:p>
        </p:txBody>
      </p:sp>
    </p:spTree>
    <p:extLst>
      <p:ext uri="{BB962C8B-B14F-4D97-AF65-F5344CB8AC3E}">
        <p14:creationId xmlns:p14="http://schemas.microsoft.com/office/powerpoint/2010/main" val="302370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FE7BE-2083-49AD-8049-CF70D7229E51}"/>
              </a:ext>
            </a:extLst>
          </p:cNvPr>
          <p:cNvSpPr>
            <a:spLocks noGrp="1"/>
          </p:cNvSpPr>
          <p:nvPr>
            <p:ph type="title"/>
          </p:nvPr>
        </p:nvSpPr>
        <p:spPr>
          <a:xfrm>
            <a:off x="1905000" y="76200"/>
            <a:ext cx="5257800" cy="1112894"/>
          </a:xfrm>
        </p:spPr>
        <p:txBody>
          <a:bodyPr>
            <a:normAutofit fontScale="90000"/>
          </a:bodyPr>
          <a:lstStyle/>
          <a:p>
            <a:r>
              <a:rPr lang="en-US" dirty="0"/>
              <a:t>Choosing the cross-over points for Aqua, S-NPP, and beyond</a:t>
            </a:r>
          </a:p>
        </p:txBody>
      </p:sp>
      <p:sp>
        <p:nvSpPr>
          <p:cNvPr id="4" name="Slide Number Placeholder 3">
            <a:extLst>
              <a:ext uri="{FF2B5EF4-FFF2-40B4-BE49-F238E27FC236}">
                <a16:creationId xmlns:a16="http://schemas.microsoft.com/office/drawing/2014/main" id="{8662B130-2CFB-4824-A277-55FF9649735A}"/>
              </a:ext>
            </a:extLst>
          </p:cNvPr>
          <p:cNvSpPr>
            <a:spLocks noGrp="1"/>
          </p:cNvSpPr>
          <p:nvPr>
            <p:ph type="sldNum" sz="quarter" idx="12"/>
          </p:nvPr>
        </p:nvSpPr>
        <p:spPr/>
        <p:txBody>
          <a:bodyPr/>
          <a:lstStyle/>
          <a:p>
            <a:fld id="{E33BFD09-1BF9-4737-9990-82220144D922}" type="slidenum">
              <a:rPr lang="en-US" smtClean="0"/>
              <a:t>14</a:t>
            </a:fld>
            <a:endParaRPr lang="en-US"/>
          </a:p>
        </p:txBody>
      </p:sp>
      <p:pic>
        <p:nvPicPr>
          <p:cNvPr id="6" name="Picture 5">
            <a:extLst>
              <a:ext uri="{FF2B5EF4-FFF2-40B4-BE49-F238E27FC236}">
                <a16:creationId xmlns:a16="http://schemas.microsoft.com/office/drawing/2014/main" id="{0495E422-E1F5-4DB4-84D6-36D084688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43033"/>
            <a:ext cx="8534400" cy="4572000"/>
          </a:xfrm>
          <a:prstGeom prst="rect">
            <a:avLst/>
          </a:prstGeom>
        </p:spPr>
      </p:pic>
      <p:cxnSp>
        <p:nvCxnSpPr>
          <p:cNvPr id="10" name="Straight Connector 9">
            <a:extLst>
              <a:ext uri="{FF2B5EF4-FFF2-40B4-BE49-F238E27FC236}">
                <a16:creationId xmlns:a16="http://schemas.microsoft.com/office/drawing/2014/main" id="{56E8E7D5-D2EC-47D3-9724-FE97AB23DAA4}"/>
              </a:ext>
            </a:extLst>
          </p:cNvPr>
          <p:cNvCxnSpPr>
            <a:cxnSpLocks/>
          </p:cNvCxnSpPr>
          <p:nvPr/>
        </p:nvCxnSpPr>
        <p:spPr>
          <a:xfrm>
            <a:off x="4315968" y="1660582"/>
            <a:ext cx="0" cy="4664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67AC7E7-914D-4AB2-880B-82E15EB966E0}"/>
              </a:ext>
            </a:extLst>
          </p:cNvPr>
          <p:cNvCxnSpPr>
            <a:cxnSpLocks/>
          </p:cNvCxnSpPr>
          <p:nvPr/>
        </p:nvCxnSpPr>
        <p:spPr>
          <a:xfrm>
            <a:off x="3877056" y="1660582"/>
            <a:ext cx="0" cy="466401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67FCE6E-3B2F-4698-96E6-7D5A1C8AF2A1}"/>
              </a:ext>
            </a:extLst>
          </p:cNvPr>
          <p:cNvSpPr txBox="1"/>
          <p:nvPr/>
        </p:nvSpPr>
        <p:spPr>
          <a:xfrm>
            <a:off x="1905000" y="6248400"/>
            <a:ext cx="761996" cy="369332"/>
          </a:xfrm>
          <a:prstGeom prst="rect">
            <a:avLst/>
          </a:prstGeom>
          <a:noFill/>
        </p:spPr>
        <p:txBody>
          <a:bodyPr wrap="square" rtlCol="0">
            <a:spAutoFit/>
          </a:bodyPr>
          <a:lstStyle/>
          <a:p>
            <a:pPr algn="ctr"/>
            <a:r>
              <a:rPr lang="en-US" dirty="0"/>
              <a:t>Aqua</a:t>
            </a:r>
          </a:p>
        </p:txBody>
      </p:sp>
      <p:sp>
        <p:nvSpPr>
          <p:cNvPr id="16" name="TextBox 15">
            <a:extLst>
              <a:ext uri="{FF2B5EF4-FFF2-40B4-BE49-F238E27FC236}">
                <a16:creationId xmlns:a16="http://schemas.microsoft.com/office/drawing/2014/main" id="{262071B2-11A8-4AD3-BFFD-F0CA38AC5792}"/>
              </a:ext>
            </a:extLst>
          </p:cNvPr>
          <p:cNvSpPr txBox="1"/>
          <p:nvPr/>
        </p:nvSpPr>
        <p:spPr>
          <a:xfrm>
            <a:off x="3733800" y="6248400"/>
            <a:ext cx="761996" cy="307777"/>
          </a:xfrm>
          <a:prstGeom prst="rect">
            <a:avLst/>
          </a:prstGeom>
          <a:noFill/>
        </p:spPr>
        <p:txBody>
          <a:bodyPr wrap="square" rtlCol="0">
            <a:spAutoFit/>
          </a:bodyPr>
          <a:lstStyle/>
          <a:p>
            <a:pPr algn="ctr"/>
            <a:r>
              <a:rPr lang="en-US" sz="1400" b="1" dirty="0">
                <a:solidFill>
                  <a:srgbClr val="CC99FF"/>
                </a:solidFill>
              </a:rPr>
              <a:t>S-NPP</a:t>
            </a:r>
          </a:p>
        </p:txBody>
      </p:sp>
      <p:sp>
        <p:nvSpPr>
          <p:cNvPr id="17" name="TextBox 16">
            <a:extLst>
              <a:ext uri="{FF2B5EF4-FFF2-40B4-BE49-F238E27FC236}">
                <a16:creationId xmlns:a16="http://schemas.microsoft.com/office/drawing/2014/main" id="{0478B68A-92B4-48E5-A16A-EE9F4B71E611}"/>
              </a:ext>
            </a:extLst>
          </p:cNvPr>
          <p:cNvSpPr txBox="1"/>
          <p:nvPr/>
        </p:nvSpPr>
        <p:spPr>
          <a:xfrm>
            <a:off x="4343403" y="6248400"/>
            <a:ext cx="1066797" cy="307777"/>
          </a:xfrm>
          <a:prstGeom prst="rect">
            <a:avLst/>
          </a:prstGeom>
          <a:noFill/>
        </p:spPr>
        <p:txBody>
          <a:bodyPr wrap="square" rtlCol="0">
            <a:spAutoFit/>
          </a:bodyPr>
          <a:lstStyle/>
          <a:p>
            <a:r>
              <a:rPr lang="en-US" sz="1400" b="1" dirty="0">
                <a:solidFill>
                  <a:schemeClr val="accent6">
                    <a:lumMod val="50000"/>
                  </a:schemeClr>
                </a:solidFill>
              </a:rPr>
              <a:t>NOAA-20</a:t>
            </a:r>
          </a:p>
        </p:txBody>
      </p:sp>
      <p:sp>
        <p:nvSpPr>
          <p:cNvPr id="18" name="TextBox 17">
            <a:extLst>
              <a:ext uri="{FF2B5EF4-FFF2-40B4-BE49-F238E27FC236}">
                <a16:creationId xmlns:a16="http://schemas.microsoft.com/office/drawing/2014/main" id="{B1DD324B-A1BD-457A-84EB-88C8719CE475}"/>
              </a:ext>
            </a:extLst>
          </p:cNvPr>
          <p:cNvSpPr txBox="1"/>
          <p:nvPr/>
        </p:nvSpPr>
        <p:spPr>
          <a:xfrm>
            <a:off x="5334000" y="6248400"/>
            <a:ext cx="1066797" cy="307777"/>
          </a:xfrm>
          <a:prstGeom prst="rect">
            <a:avLst/>
          </a:prstGeom>
          <a:noFill/>
        </p:spPr>
        <p:txBody>
          <a:bodyPr wrap="square" rtlCol="0">
            <a:spAutoFit/>
          </a:bodyPr>
          <a:lstStyle/>
          <a:p>
            <a:r>
              <a:rPr lang="en-US" sz="1400" b="1" dirty="0">
                <a:solidFill>
                  <a:srgbClr val="FF0000"/>
                </a:solidFill>
              </a:rPr>
              <a:t>NOAA-21</a:t>
            </a:r>
          </a:p>
        </p:txBody>
      </p:sp>
      <p:sp>
        <p:nvSpPr>
          <p:cNvPr id="19" name="TextBox 18">
            <a:extLst>
              <a:ext uri="{FF2B5EF4-FFF2-40B4-BE49-F238E27FC236}">
                <a16:creationId xmlns:a16="http://schemas.microsoft.com/office/drawing/2014/main" id="{E68EF2FC-367D-4996-85E0-32B27AFB2388}"/>
              </a:ext>
            </a:extLst>
          </p:cNvPr>
          <p:cNvSpPr txBox="1"/>
          <p:nvPr/>
        </p:nvSpPr>
        <p:spPr>
          <a:xfrm>
            <a:off x="7315203" y="6248400"/>
            <a:ext cx="1066797" cy="307777"/>
          </a:xfrm>
          <a:prstGeom prst="rect">
            <a:avLst/>
          </a:prstGeom>
          <a:noFill/>
        </p:spPr>
        <p:txBody>
          <a:bodyPr wrap="square" rtlCol="0">
            <a:spAutoFit/>
          </a:bodyPr>
          <a:lstStyle/>
          <a:p>
            <a:r>
              <a:rPr lang="en-US" sz="1400" b="1" dirty="0">
                <a:solidFill>
                  <a:srgbClr val="92D050"/>
                </a:solidFill>
              </a:rPr>
              <a:t>NOAA-23</a:t>
            </a:r>
          </a:p>
        </p:txBody>
      </p:sp>
      <p:sp>
        <p:nvSpPr>
          <p:cNvPr id="20" name="TextBox 19">
            <a:extLst>
              <a:ext uri="{FF2B5EF4-FFF2-40B4-BE49-F238E27FC236}">
                <a16:creationId xmlns:a16="http://schemas.microsoft.com/office/drawing/2014/main" id="{1F5B3090-FE5D-450B-876E-37406D23917A}"/>
              </a:ext>
            </a:extLst>
          </p:cNvPr>
          <p:cNvSpPr txBox="1"/>
          <p:nvPr/>
        </p:nvSpPr>
        <p:spPr>
          <a:xfrm>
            <a:off x="6324600" y="6248400"/>
            <a:ext cx="1066797" cy="307777"/>
          </a:xfrm>
          <a:prstGeom prst="rect">
            <a:avLst/>
          </a:prstGeom>
          <a:noFill/>
        </p:spPr>
        <p:txBody>
          <a:bodyPr wrap="square" rtlCol="0">
            <a:spAutoFit/>
          </a:bodyPr>
          <a:lstStyle/>
          <a:p>
            <a:r>
              <a:rPr lang="en-US" sz="1400" dirty="0">
                <a:solidFill>
                  <a:srgbClr val="00FFFF"/>
                </a:solidFill>
              </a:rPr>
              <a:t>NOAA-22</a:t>
            </a:r>
          </a:p>
        </p:txBody>
      </p:sp>
      <p:cxnSp>
        <p:nvCxnSpPr>
          <p:cNvPr id="22" name="Straight Arrow Connector 21">
            <a:extLst>
              <a:ext uri="{FF2B5EF4-FFF2-40B4-BE49-F238E27FC236}">
                <a16:creationId xmlns:a16="http://schemas.microsoft.com/office/drawing/2014/main" id="{E8C73C84-5A8E-4C03-AE9E-F170A7F2A006}"/>
              </a:ext>
            </a:extLst>
          </p:cNvPr>
          <p:cNvCxnSpPr>
            <a:cxnSpLocks/>
          </p:cNvCxnSpPr>
          <p:nvPr/>
        </p:nvCxnSpPr>
        <p:spPr>
          <a:xfrm>
            <a:off x="838200" y="6172200"/>
            <a:ext cx="3038856" cy="0"/>
          </a:xfrm>
          <a:prstGeom prst="straightConnector1">
            <a:avLst/>
          </a:prstGeom>
          <a:ln w="28575">
            <a:solidFill>
              <a:srgbClr val="00B0F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910DF14-3B7A-40FE-B9AB-8A03D0072186}"/>
              </a:ext>
            </a:extLst>
          </p:cNvPr>
          <p:cNvCxnSpPr>
            <a:cxnSpLocks/>
          </p:cNvCxnSpPr>
          <p:nvPr/>
        </p:nvCxnSpPr>
        <p:spPr>
          <a:xfrm>
            <a:off x="4267200" y="6172200"/>
            <a:ext cx="926592" cy="0"/>
          </a:xfrm>
          <a:prstGeom prst="straightConnector1">
            <a:avLst/>
          </a:prstGeom>
          <a:ln w="28575">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D5D949E-D709-40DB-A6CA-40304CF4F618}"/>
              </a:ext>
            </a:extLst>
          </p:cNvPr>
          <p:cNvCxnSpPr>
            <a:cxnSpLocks/>
          </p:cNvCxnSpPr>
          <p:nvPr/>
        </p:nvCxnSpPr>
        <p:spPr>
          <a:xfrm>
            <a:off x="5193792" y="6248400"/>
            <a:ext cx="1088136" cy="0"/>
          </a:xfrm>
          <a:prstGeom prst="straightConnector1">
            <a:avLst/>
          </a:prstGeom>
          <a:ln w="28575">
            <a:solidFill>
              <a:srgbClr val="FF00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D8DC2B-B29F-48F9-831F-CA923058B303}"/>
              </a:ext>
            </a:extLst>
          </p:cNvPr>
          <p:cNvCxnSpPr>
            <a:cxnSpLocks/>
          </p:cNvCxnSpPr>
          <p:nvPr/>
        </p:nvCxnSpPr>
        <p:spPr>
          <a:xfrm>
            <a:off x="3886200" y="6248400"/>
            <a:ext cx="429768" cy="0"/>
          </a:xfrm>
          <a:prstGeom prst="straightConnector1">
            <a:avLst/>
          </a:prstGeom>
          <a:ln w="28575">
            <a:solidFill>
              <a:srgbClr val="CC99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1B61283-742C-4193-AD80-79422FBCD701}"/>
              </a:ext>
            </a:extLst>
          </p:cNvPr>
          <p:cNvCxnSpPr>
            <a:cxnSpLocks/>
          </p:cNvCxnSpPr>
          <p:nvPr/>
        </p:nvCxnSpPr>
        <p:spPr>
          <a:xfrm>
            <a:off x="5184648" y="1660582"/>
            <a:ext cx="0" cy="4664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3EA08-3889-4445-93CA-C37AFDE6F647}"/>
              </a:ext>
            </a:extLst>
          </p:cNvPr>
          <p:cNvCxnSpPr>
            <a:cxnSpLocks/>
          </p:cNvCxnSpPr>
          <p:nvPr/>
        </p:nvCxnSpPr>
        <p:spPr>
          <a:xfrm>
            <a:off x="6281928" y="1676400"/>
            <a:ext cx="0" cy="4664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15097FE-DDCF-4BD1-A91A-EF3A44514FBE}"/>
              </a:ext>
            </a:extLst>
          </p:cNvPr>
          <p:cNvCxnSpPr>
            <a:cxnSpLocks/>
          </p:cNvCxnSpPr>
          <p:nvPr/>
        </p:nvCxnSpPr>
        <p:spPr>
          <a:xfrm>
            <a:off x="6281928" y="6172200"/>
            <a:ext cx="1121664" cy="0"/>
          </a:xfrm>
          <a:prstGeom prst="straightConnector1">
            <a:avLst/>
          </a:prstGeom>
          <a:ln w="28575">
            <a:solidFill>
              <a:srgbClr val="00FFFF"/>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3002C51-080E-42F8-AA07-B19D5F25E279}"/>
              </a:ext>
            </a:extLst>
          </p:cNvPr>
          <p:cNvCxnSpPr>
            <a:cxnSpLocks/>
          </p:cNvCxnSpPr>
          <p:nvPr/>
        </p:nvCxnSpPr>
        <p:spPr>
          <a:xfrm>
            <a:off x="7403592" y="6248400"/>
            <a:ext cx="1283208" cy="0"/>
          </a:xfrm>
          <a:prstGeom prst="straightConnector1">
            <a:avLst/>
          </a:prstGeom>
          <a:ln w="28575">
            <a:solidFill>
              <a:srgbClr val="92D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A065A-10A6-4E5B-8B8F-5D3A3726C728}"/>
              </a:ext>
            </a:extLst>
          </p:cNvPr>
          <p:cNvCxnSpPr>
            <a:cxnSpLocks/>
          </p:cNvCxnSpPr>
          <p:nvPr/>
        </p:nvCxnSpPr>
        <p:spPr>
          <a:xfrm>
            <a:off x="7391400" y="1660582"/>
            <a:ext cx="0" cy="46640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18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F739C-5712-4E44-AEE1-68C75FB32E14}"/>
              </a:ext>
            </a:extLst>
          </p:cNvPr>
          <p:cNvSpPr>
            <a:spLocks noGrp="1"/>
          </p:cNvSpPr>
          <p:nvPr>
            <p:ph type="title"/>
          </p:nvPr>
        </p:nvSpPr>
        <p:spPr>
          <a:xfrm>
            <a:off x="2133600" y="136525"/>
            <a:ext cx="4953000" cy="1052569"/>
          </a:xfrm>
        </p:spPr>
        <p:txBody>
          <a:bodyPr>
            <a:normAutofit fontScale="90000"/>
          </a:bodyPr>
          <a:lstStyle/>
          <a:p>
            <a:r>
              <a:rPr lang="en-US" dirty="0"/>
              <a:t>How we plan to organize the sounding community</a:t>
            </a:r>
          </a:p>
        </p:txBody>
      </p:sp>
      <p:sp>
        <p:nvSpPr>
          <p:cNvPr id="3" name="Content Placeholder 2">
            <a:extLst>
              <a:ext uri="{FF2B5EF4-FFF2-40B4-BE49-F238E27FC236}">
                <a16:creationId xmlns:a16="http://schemas.microsoft.com/office/drawing/2014/main" id="{4AC6F5A8-85AC-400C-BFF2-CDE07CE2D380}"/>
              </a:ext>
            </a:extLst>
          </p:cNvPr>
          <p:cNvSpPr>
            <a:spLocks noGrp="1"/>
          </p:cNvSpPr>
          <p:nvPr>
            <p:ph idx="1"/>
          </p:nvPr>
        </p:nvSpPr>
        <p:spPr>
          <a:xfrm>
            <a:off x="152400" y="1371601"/>
            <a:ext cx="8686800" cy="4038600"/>
          </a:xfrm>
        </p:spPr>
        <p:txBody>
          <a:bodyPr>
            <a:normAutofit fontScale="55000" lnSpcReduction="20000"/>
          </a:bodyPr>
          <a:lstStyle/>
          <a:p>
            <a:r>
              <a:rPr lang="en-US" sz="4400" dirty="0"/>
              <a:t>Aqua/AIRS/AMSU is a project.</a:t>
            </a:r>
          </a:p>
          <a:p>
            <a:pPr lvl="1"/>
            <a:r>
              <a:rPr lang="en-US" sz="4000" dirty="0"/>
              <a:t>AIRS Version.6 used a neural network a-priori</a:t>
            </a:r>
          </a:p>
          <a:p>
            <a:r>
              <a:rPr lang="en-US" sz="4400" dirty="0"/>
              <a:t>S-NPP/NOAA-20 is a ROSES competed SIPS.</a:t>
            </a:r>
          </a:p>
          <a:p>
            <a:r>
              <a:rPr lang="en-US" sz="4400" dirty="0"/>
              <a:t>With the Terra-Aqua-Suomi-NPP (TASNPP) selection these two worlds have been intertwined</a:t>
            </a:r>
          </a:p>
          <a:p>
            <a:pPr lvl="1"/>
            <a:r>
              <a:rPr lang="en-US" sz="3600" dirty="0"/>
              <a:t>Joao Teixeira is the AIRS Project Lead</a:t>
            </a:r>
          </a:p>
          <a:p>
            <a:pPr lvl="1"/>
            <a:r>
              <a:rPr lang="en-US" sz="3600" dirty="0"/>
              <a:t>Bryan Baum is the S-NPP Science Team Lead</a:t>
            </a:r>
          </a:p>
          <a:p>
            <a:pPr lvl="1"/>
            <a:r>
              <a:rPr lang="en-US" sz="3600" dirty="0"/>
              <a:t>Chris Barnet is the S-NPP Sounder Discipline Lead</a:t>
            </a:r>
          </a:p>
          <a:p>
            <a:r>
              <a:rPr lang="en-US" sz="4400" dirty="0"/>
              <a:t>We are now working towards a common goal of producing a EOS/S-NPP/JPSS continuity product.</a:t>
            </a:r>
          </a:p>
          <a:p>
            <a:pPr lvl="1"/>
            <a:r>
              <a:rPr lang="en-US" sz="4000" dirty="0"/>
              <a:t>AIRS v.6.x will be maintained for use by science community.</a:t>
            </a:r>
          </a:p>
          <a:p>
            <a:pPr lvl="1"/>
            <a:r>
              <a:rPr lang="en-US" sz="3800" dirty="0"/>
              <a:t>AIRS Science Team is evaluating CLIMCAPS as a candidate for Version.7.</a:t>
            </a:r>
            <a:endParaRPr lang="en-US" sz="2500" dirty="0"/>
          </a:p>
          <a:p>
            <a:pPr marL="0" indent="0">
              <a:buNone/>
            </a:pPr>
            <a:endParaRPr lang="en-US" sz="2400" dirty="0"/>
          </a:p>
        </p:txBody>
      </p:sp>
      <p:sp>
        <p:nvSpPr>
          <p:cNvPr id="4" name="Slide Number Placeholder 3">
            <a:extLst>
              <a:ext uri="{FF2B5EF4-FFF2-40B4-BE49-F238E27FC236}">
                <a16:creationId xmlns:a16="http://schemas.microsoft.com/office/drawing/2014/main" id="{E1510ABC-2401-487E-AEFD-6FEAF58C7204}"/>
              </a:ext>
            </a:extLst>
          </p:cNvPr>
          <p:cNvSpPr>
            <a:spLocks noGrp="1"/>
          </p:cNvSpPr>
          <p:nvPr>
            <p:ph type="sldNum" sz="quarter" idx="12"/>
          </p:nvPr>
        </p:nvSpPr>
        <p:spPr/>
        <p:txBody>
          <a:bodyPr/>
          <a:lstStyle/>
          <a:p>
            <a:fld id="{E33BFD09-1BF9-4737-9990-82220144D922}" type="slidenum">
              <a:rPr lang="en-US" smtClean="0"/>
              <a:t>15</a:t>
            </a:fld>
            <a:endParaRPr lang="en-US"/>
          </a:p>
        </p:txBody>
      </p:sp>
      <p:sp>
        <p:nvSpPr>
          <p:cNvPr id="5" name="TextBox 4">
            <a:extLst>
              <a:ext uri="{FF2B5EF4-FFF2-40B4-BE49-F238E27FC236}">
                <a16:creationId xmlns:a16="http://schemas.microsoft.com/office/drawing/2014/main" id="{81E0F781-CA73-49B9-90A2-4903C4CE081C}"/>
              </a:ext>
            </a:extLst>
          </p:cNvPr>
          <p:cNvSpPr txBox="1"/>
          <p:nvPr/>
        </p:nvSpPr>
        <p:spPr>
          <a:xfrm>
            <a:off x="914400" y="5429071"/>
            <a:ext cx="7010400" cy="1200329"/>
          </a:xfrm>
          <a:prstGeom prst="rect">
            <a:avLst/>
          </a:prstGeom>
          <a:noFill/>
          <a:ln>
            <a:solidFill>
              <a:schemeClr val="accent1"/>
            </a:solidFill>
          </a:ln>
        </p:spPr>
        <p:txBody>
          <a:bodyPr wrap="square" rtlCol="0">
            <a:spAutoFit/>
          </a:bodyPr>
          <a:lstStyle/>
          <a:p>
            <a:r>
              <a:rPr lang="en-US" sz="2400" i="1" dirty="0">
                <a:solidFill>
                  <a:srgbClr val="FF0000"/>
                </a:solidFill>
              </a:rPr>
              <a:t>We are working towards having a GLOBAL baseline (CLIMCAPS) sounding product begin production at GES-DSIC by Oct. 2019 for Aqua, S-NPP, and NOAA-20</a:t>
            </a:r>
          </a:p>
        </p:txBody>
      </p:sp>
    </p:spTree>
    <p:extLst>
      <p:ext uri="{BB962C8B-B14F-4D97-AF65-F5344CB8AC3E}">
        <p14:creationId xmlns:p14="http://schemas.microsoft.com/office/powerpoint/2010/main" val="214726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41C8-8EC2-46EF-8699-873E93DEC5B8}"/>
              </a:ext>
            </a:extLst>
          </p:cNvPr>
          <p:cNvSpPr>
            <a:spLocks noGrp="1"/>
          </p:cNvSpPr>
          <p:nvPr>
            <p:ph type="title"/>
          </p:nvPr>
        </p:nvSpPr>
        <p:spPr>
          <a:xfrm>
            <a:off x="1981200" y="136525"/>
            <a:ext cx="5105400" cy="1052569"/>
          </a:xfrm>
        </p:spPr>
        <p:txBody>
          <a:bodyPr>
            <a:normAutofit fontScale="90000"/>
          </a:bodyPr>
          <a:lstStyle/>
          <a:p>
            <a:r>
              <a:rPr lang="en-US" dirty="0"/>
              <a:t>CLIMCAPS supports building a continuity dataset </a:t>
            </a:r>
            <a:r>
              <a:rPr lang="en-US" i="1" dirty="0"/>
              <a:t>NOW</a:t>
            </a:r>
          </a:p>
        </p:txBody>
      </p:sp>
      <p:sp>
        <p:nvSpPr>
          <p:cNvPr id="3" name="Content Placeholder 2">
            <a:extLst>
              <a:ext uri="{FF2B5EF4-FFF2-40B4-BE49-F238E27FC236}">
                <a16:creationId xmlns:a16="http://schemas.microsoft.com/office/drawing/2014/main" id="{FAAFD315-C3C0-4763-996C-0F4FC98DBFC6}"/>
              </a:ext>
            </a:extLst>
          </p:cNvPr>
          <p:cNvSpPr>
            <a:spLocks noGrp="1"/>
          </p:cNvSpPr>
          <p:nvPr>
            <p:ph idx="1"/>
          </p:nvPr>
        </p:nvSpPr>
        <p:spPr>
          <a:xfrm>
            <a:off x="228600" y="1447799"/>
            <a:ext cx="8610600" cy="5273675"/>
          </a:xfrm>
        </p:spPr>
        <p:txBody>
          <a:bodyPr>
            <a:normAutofit fontScale="70000" lnSpcReduction="20000"/>
          </a:bodyPr>
          <a:lstStyle/>
          <a:p>
            <a:r>
              <a:rPr lang="en-US" dirty="0"/>
              <a:t>Provide an archive of these measurements as a baseline for the future.</a:t>
            </a:r>
          </a:p>
          <a:p>
            <a:pPr lvl="1"/>
            <a:r>
              <a:rPr lang="en-US" dirty="0"/>
              <a:t>Reasonable mitigation of instrument artifacts.</a:t>
            </a:r>
          </a:p>
          <a:p>
            <a:pPr lvl="1"/>
            <a:r>
              <a:rPr lang="en-US" dirty="0"/>
              <a:t>Characterization with error covariance propagation and averaging kernels.</a:t>
            </a:r>
          </a:p>
          <a:p>
            <a:pPr lvl="1"/>
            <a:r>
              <a:rPr lang="en-US" dirty="0"/>
              <a:t>Full suite of trace gases (O</a:t>
            </a:r>
            <a:r>
              <a:rPr lang="en-US" baseline="-25000" dirty="0"/>
              <a:t>3</a:t>
            </a:r>
            <a:r>
              <a:rPr lang="en-US" dirty="0"/>
              <a:t>(p), CO(p), CO</a:t>
            </a:r>
            <a:r>
              <a:rPr lang="en-US" baseline="-25000" dirty="0"/>
              <a:t>2</a:t>
            </a:r>
            <a:r>
              <a:rPr lang="en-US" dirty="0"/>
              <a:t>, CH4, SO</a:t>
            </a:r>
            <a:r>
              <a:rPr lang="en-US" baseline="-25000" dirty="0"/>
              <a:t>2</a:t>
            </a:r>
            <a:r>
              <a:rPr lang="en-US" dirty="0"/>
              <a:t>, HNO</a:t>
            </a:r>
            <a:r>
              <a:rPr lang="en-US" baseline="-25000" dirty="0"/>
              <a:t>3</a:t>
            </a:r>
            <a:r>
              <a:rPr lang="en-US" dirty="0"/>
              <a:t>, N</a:t>
            </a:r>
            <a:r>
              <a:rPr lang="en-US" baseline="-25000" dirty="0"/>
              <a:t>2</a:t>
            </a:r>
            <a:r>
              <a:rPr lang="en-US" dirty="0"/>
              <a:t>O).</a:t>
            </a:r>
          </a:p>
          <a:p>
            <a:r>
              <a:rPr lang="en-US" dirty="0"/>
              <a:t>Build a long-term record so that TASNPP researchers can:</a:t>
            </a:r>
          </a:p>
          <a:p>
            <a:pPr lvl="1"/>
            <a:r>
              <a:rPr lang="en-US" dirty="0"/>
              <a:t>Use the record for understanding climate processes and change.</a:t>
            </a:r>
          </a:p>
          <a:p>
            <a:pPr lvl="1"/>
            <a:r>
              <a:rPr lang="en-US" dirty="0"/>
              <a:t>Document our best understanding of the information content.</a:t>
            </a:r>
          </a:p>
          <a:p>
            <a:pPr lvl="1"/>
            <a:r>
              <a:rPr lang="en-US" dirty="0">
                <a:solidFill>
                  <a:srgbClr val="00B0F0"/>
                </a:solidFill>
              </a:rPr>
              <a:t>9/2002-8/2016 AIRS + AMSU</a:t>
            </a:r>
            <a:r>
              <a:rPr lang="en-US" dirty="0"/>
              <a:t> </a:t>
            </a:r>
            <a:r>
              <a:rPr lang="en-US" dirty="0">
                <a:sym typeface="Wingdings" panose="05000000000000000000" pitchFamily="2" charset="2"/>
              </a:rPr>
              <a:t></a:t>
            </a:r>
            <a:r>
              <a:rPr lang="en-US" dirty="0"/>
              <a:t> </a:t>
            </a:r>
            <a:r>
              <a:rPr lang="en-US" dirty="0">
                <a:solidFill>
                  <a:srgbClr val="7030A0"/>
                </a:solidFill>
              </a:rPr>
              <a:t>9/2016-8/2035 </a:t>
            </a:r>
            <a:r>
              <a:rPr lang="en-US" dirty="0" err="1">
                <a:solidFill>
                  <a:srgbClr val="7030A0"/>
                </a:solidFill>
              </a:rPr>
              <a:t>CrIS</a:t>
            </a:r>
            <a:r>
              <a:rPr lang="en-US" dirty="0">
                <a:solidFill>
                  <a:srgbClr val="7030A0"/>
                </a:solidFill>
              </a:rPr>
              <a:t>-FSR + ATMS</a:t>
            </a:r>
          </a:p>
          <a:p>
            <a:pPr lvl="2"/>
            <a:r>
              <a:rPr lang="en-US" dirty="0"/>
              <a:t>1:30 am/pm using Aqua, S-NPP, NOAA-20 to 23</a:t>
            </a:r>
          </a:p>
          <a:p>
            <a:pPr lvl="2"/>
            <a:r>
              <a:rPr lang="en-US" dirty="0"/>
              <a:t>With sufficient overlap period of 2012-present</a:t>
            </a:r>
          </a:p>
          <a:p>
            <a:r>
              <a:rPr lang="en-US" dirty="0"/>
              <a:t>Future work (next ROSES cycle?).</a:t>
            </a:r>
          </a:p>
          <a:p>
            <a:pPr lvl="1"/>
            <a:r>
              <a:rPr lang="en-US" dirty="0"/>
              <a:t>Reprocessing using a Common Hyperspectral InfraRed Product (CHIRP) radiance dataset (transform AIRS, IASI, </a:t>
            </a:r>
            <a:r>
              <a:rPr lang="en-US" dirty="0" err="1"/>
              <a:t>CrIS</a:t>
            </a:r>
            <a:r>
              <a:rPr lang="en-US" dirty="0"/>
              <a:t> to common spectrum).</a:t>
            </a:r>
          </a:p>
          <a:p>
            <a:pPr lvl="1"/>
            <a:r>
              <a:rPr lang="en-US" dirty="0"/>
              <a:t>Create a </a:t>
            </a:r>
            <a:r>
              <a:rPr lang="en-US" dirty="0" err="1"/>
              <a:t>Metop</a:t>
            </a:r>
            <a:r>
              <a:rPr lang="en-US" dirty="0"/>
              <a:t> long-term dataset: 2008</a:t>
            </a:r>
            <a:r>
              <a:rPr lang="en-US" dirty="0">
                <a:sym typeface="Wingdings" panose="05000000000000000000" pitchFamily="2" charset="2"/>
              </a:rPr>
              <a:t> to 2040’s.</a:t>
            </a:r>
            <a:endParaRPr lang="en-US" dirty="0"/>
          </a:p>
          <a:p>
            <a:pPr lvl="2"/>
            <a:r>
              <a:rPr lang="en-US" dirty="0" err="1"/>
              <a:t>Metop</a:t>
            </a:r>
            <a:r>
              <a:rPr lang="en-US" dirty="0"/>
              <a:t>-A, -B, -C at 9:30 am/pm with IASI, AMSU, MHS.</a:t>
            </a:r>
          </a:p>
          <a:p>
            <a:pPr lvl="2"/>
            <a:r>
              <a:rPr lang="en-US" dirty="0"/>
              <a:t>Follow-on (EPS-SG/IASI-NG) has been approved for 2021-2040.</a:t>
            </a:r>
          </a:p>
        </p:txBody>
      </p:sp>
      <p:sp>
        <p:nvSpPr>
          <p:cNvPr id="4" name="Slide Number Placeholder 3">
            <a:extLst>
              <a:ext uri="{FF2B5EF4-FFF2-40B4-BE49-F238E27FC236}">
                <a16:creationId xmlns:a16="http://schemas.microsoft.com/office/drawing/2014/main" id="{2826A0A5-2D98-42D9-87AE-EC008209E808}"/>
              </a:ext>
            </a:extLst>
          </p:cNvPr>
          <p:cNvSpPr>
            <a:spLocks noGrp="1"/>
          </p:cNvSpPr>
          <p:nvPr>
            <p:ph type="sldNum" sz="quarter" idx="12"/>
          </p:nvPr>
        </p:nvSpPr>
        <p:spPr/>
        <p:txBody>
          <a:bodyPr/>
          <a:lstStyle/>
          <a:p>
            <a:fld id="{E33BFD09-1BF9-4737-9990-82220144D922}" type="slidenum">
              <a:rPr lang="en-US" smtClean="0"/>
              <a:t>16</a:t>
            </a:fld>
            <a:endParaRPr lang="en-US"/>
          </a:p>
        </p:txBody>
      </p:sp>
    </p:spTree>
    <p:extLst>
      <p:ext uri="{BB962C8B-B14F-4D97-AF65-F5344CB8AC3E}">
        <p14:creationId xmlns:p14="http://schemas.microsoft.com/office/powerpoint/2010/main" val="1338248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7E6874-6847-4A10-8E22-FC51C5E73A1E}"/>
              </a:ext>
            </a:extLst>
          </p:cNvPr>
          <p:cNvSpPr>
            <a:spLocks noGrp="1"/>
          </p:cNvSpPr>
          <p:nvPr>
            <p:ph idx="1"/>
          </p:nvPr>
        </p:nvSpPr>
        <p:spPr>
          <a:xfrm>
            <a:off x="228600" y="1447799"/>
            <a:ext cx="4572000" cy="5273675"/>
          </a:xfrm>
        </p:spPr>
        <p:txBody>
          <a:bodyPr>
            <a:normAutofit fontScale="85000" lnSpcReduction="10000"/>
          </a:bodyPr>
          <a:lstStyle/>
          <a:p>
            <a:pPr marL="514350" indent="-514350">
              <a:buFont typeface="+mj-lt"/>
              <a:buAutoNum type="arabicPeriod"/>
            </a:pPr>
            <a:r>
              <a:rPr lang="en-US" sz="2400" dirty="0"/>
              <a:t>CLIMCAPS is a NASA continuity product system</a:t>
            </a:r>
          </a:p>
          <a:p>
            <a:pPr marL="514350" indent="-514350">
              <a:buFont typeface="+mj-lt"/>
              <a:buAutoNum type="arabicPeriod"/>
            </a:pPr>
            <a:r>
              <a:rPr lang="en-US" sz="2400" dirty="0"/>
              <a:t>CLIMCAPS uses Merra-2 as a-priori for T(p) and q(p), CAMEL for </a:t>
            </a:r>
            <a:r>
              <a:rPr lang="en-US" sz="2400" dirty="0">
                <a:sym typeface="Symbol" panose="05050102010706020507" pitchFamily="18" charset="2"/>
              </a:rPr>
              <a:t>(), static </a:t>
            </a:r>
            <a:r>
              <a:rPr lang="en-US" sz="2400" dirty="0" err="1">
                <a:sym typeface="Symbol" panose="05050102010706020507" pitchFamily="18" charset="2"/>
              </a:rPr>
              <a:t>climatologies</a:t>
            </a:r>
            <a:r>
              <a:rPr lang="en-US" sz="2400" dirty="0">
                <a:sym typeface="Symbol" panose="05050102010706020507" pitchFamily="18" charset="2"/>
              </a:rPr>
              <a:t> for trace gases.</a:t>
            </a:r>
          </a:p>
          <a:p>
            <a:pPr marL="514350" indent="-514350">
              <a:buFont typeface="+mj-lt"/>
              <a:buAutoNum type="arabicPeriod"/>
            </a:pPr>
            <a:r>
              <a:rPr lang="en-US" sz="2400" dirty="0"/>
              <a:t>CLIMCAPS retrieves soundings in clear and partly cloudy scenes.</a:t>
            </a:r>
          </a:p>
          <a:p>
            <a:pPr marL="514350" indent="-514350">
              <a:buFont typeface="+mj-lt"/>
              <a:buAutoNum type="arabicPeriod"/>
            </a:pPr>
            <a:r>
              <a:rPr lang="en-US" sz="2400" dirty="0"/>
              <a:t>CLIMCAPS has diurnal, seasonal and inter-annual and inter-satellite stability.</a:t>
            </a:r>
          </a:p>
          <a:p>
            <a:pPr marL="514350" indent="-514350">
              <a:buFont typeface="+mj-lt"/>
              <a:buAutoNum type="arabicPeriod"/>
            </a:pPr>
            <a:r>
              <a:rPr lang="en-US" sz="2400" dirty="0"/>
              <a:t>CLIMCAPS propagates partitions a-priori and retrieval error estimates.</a:t>
            </a:r>
          </a:p>
          <a:p>
            <a:pPr marL="514350" indent="-514350">
              <a:buFont typeface="+mj-lt"/>
              <a:buAutoNum type="arabicPeriod"/>
            </a:pPr>
            <a:r>
              <a:rPr lang="en-US" sz="2400" dirty="0"/>
              <a:t>CLIMCAPS is designed to support </a:t>
            </a:r>
            <a:r>
              <a:rPr lang="en-US" sz="2400" b="1" dirty="0"/>
              <a:t>community needs.</a:t>
            </a:r>
          </a:p>
          <a:p>
            <a:pPr marL="514350" indent="-514350">
              <a:buFont typeface="+mj-lt"/>
              <a:buAutoNum type="arabicPeriod"/>
            </a:pPr>
            <a:r>
              <a:rPr lang="en-US" sz="3300" b="1" dirty="0">
                <a:solidFill>
                  <a:schemeClr val="accent6">
                    <a:lumMod val="75000"/>
                  </a:schemeClr>
                </a:solidFill>
              </a:rPr>
              <a:t>So …. How can CLIMCAPS support your research?</a:t>
            </a:r>
          </a:p>
        </p:txBody>
      </p:sp>
      <p:sp>
        <p:nvSpPr>
          <p:cNvPr id="4" name="Slide Number Placeholder 3">
            <a:extLst>
              <a:ext uri="{FF2B5EF4-FFF2-40B4-BE49-F238E27FC236}">
                <a16:creationId xmlns:a16="http://schemas.microsoft.com/office/drawing/2014/main" id="{F11FBF40-28DA-4AD8-85D7-9A7758524FF8}"/>
              </a:ext>
            </a:extLst>
          </p:cNvPr>
          <p:cNvSpPr>
            <a:spLocks noGrp="1"/>
          </p:cNvSpPr>
          <p:nvPr>
            <p:ph type="sldNum" sz="quarter" idx="12"/>
          </p:nvPr>
        </p:nvSpPr>
        <p:spPr/>
        <p:txBody>
          <a:bodyPr/>
          <a:lstStyle/>
          <a:p>
            <a:fld id="{E33BFD09-1BF9-4737-9990-82220144D922}" type="slidenum">
              <a:rPr lang="en-US" smtClean="0"/>
              <a:t>17</a:t>
            </a:fld>
            <a:endParaRPr lang="en-US"/>
          </a:p>
        </p:txBody>
      </p:sp>
      <p:pic>
        <p:nvPicPr>
          <p:cNvPr id="6" name="Picture 5">
            <a:extLst>
              <a:ext uri="{FF2B5EF4-FFF2-40B4-BE49-F238E27FC236}">
                <a16:creationId xmlns:a16="http://schemas.microsoft.com/office/drawing/2014/main" id="{B66A397E-E4C4-4E1E-B9BC-8D2366D63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445046"/>
            <a:ext cx="4266273" cy="4744956"/>
          </a:xfrm>
          <a:prstGeom prst="rect">
            <a:avLst/>
          </a:prstGeom>
        </p:spPr>
      </p:pic>
      <p:sp>
        <p:nvSpPr>
          <p:cNvPr id="9" name="Title 1">
            <a:extLst>
              <a:ext uri="{FF2B5EF4-FFF2-40B4-BE49-F238E27FC236}">
                <a16:creationId xmlns:a16="http://schemas.microsoft.com/office/drawing/2014/main" id="{DD9B1975-7E01-475F-A177-B59AB170ED73}"/>
              </a:ext>
            </a:extLst>
          </p:cNvPr>
          <p:cNvSpPr>
            <a:spLocks noGrp="1"/>
          </p:cNvSpPr>
          <p:nvPr>
            <p:ph type="title"/>
          </p:nvPr>
        </p:nvSpPr>
        <p:spPr>
          <a:xfrm>
            <a:off x="2438401" y="152400"/>
            <a:ext cx="4572000" cy="990600"/>
          </a:xfrm>
        </p:spPr>
        <p:txBody>
          <a:bodyPr>
            <a:normAutofit/>
          </a:bodyPr>
          <a:lstStyle/>
          <a:p>
            <a:pPr algn="ctr"/>
            <a:r>
              <a:rPr lang="en-US" sz="5400" dirty="0">
                <a:solidFill>
                  <a:srgbClr val="FF0000"/>
                </a:solidFill>
              </a:rPr>
              <a:t>Questions?</a:t>
            </a:r>
          </a:p>
        </p:txBody>
      </p:sp>
    </p:spTree>
    <p:extLst>
      <p:ext uri="{BB962C8B-B14F-4D97-AF65-F5344CB8AC3E}">
        <p14:creationId xmlns:p14="http://schemas.microsoft.com/office/powerpoint/2010/main" val="1100096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4F58-1C92-4BE5-991D-8B51C7E7166F}"/>
              </a:ext>
            </a:extLst>
          </p:cNvPr>
          <p:cNvSpPr>
            <a:spLocks noGrp="1"/>
          </p:cNvSpPr>
          <p:nvPr>
            <p:ph type="title"/>
          </p:nvPr>
        </p:nvSpPr>
        <p:spPr/>
        <p:txBody>
          <a:bodyPr>
            <a:normAutofit fontScale="90000"/>
          </a:bodyPr>
          <a:lstStyle/>
          <a:p>
            <a:r>
              <a:rPr lang="en-US" dirty="0"/>
              <a:t>Recent Terra-Aqua-S-NPP ROSES Cycle: 2018-2021</a:t>
            </a:r>
          </a:p>
        </p:txBody>
      </p:sp>
      <p:sp>
        <p:nvSpPr>
          <p:cNvPr id="3" name="Content Placeholder 2">
            <a:extLst>
              <a:ext uri="{FF2B5EF4-FFF2-40B4-BE49-F238E27FC236}">
                <a16:creationId xmlns:a16="http://schemas.microsoft.com/office/drawing/2014/main" id="{FCDF56D2-7298-4345-B7B5-13BE2721B5B3}"/>
              </a:ext>
            </a:extLst>
          </p:cNvPr>
          <p:cNvSpPr>
            <a:spLocks noGrp="1"/>
          </p:cNvSpPr>
          <p:nvPr>
            <p:ph idx="1"/>
          </p:nvPr>
        </p:nvSpPr>
        <p:spPr>
          <a:xfrm>
            <a:off x="457200" y="1447800"/>
            <a:ext cx="8229600" cy="5089468"/>
          </a:xfrm>
        </p:spPr>
        <p:txBody>
          <a:bodyPr>
            <a:normAutofit fontScale="70000" lnSpcReduction="20000"/>
          </a:bodyPr>
          <a:lstStyle/>
          <a:p>
            <a:r>
              <a:rPr lang="en-US" dirty="0"/>
              <a:t>The TASNPP ROSES solicitation focused primarily on the continuity of the EOS mission.  In addition, the solicitation cited</a:t>
            </a:r>
          </a:p>
          <a:p>
            <a:pPr lvl="1"/>
            <a:r>
              <a:rPr lang="en-US" dirty="0"/>
              <a:t>Improvements to estimates of information content (e.g. error covariance matrix and averaging kernels).</a:t>
            </a:r>
          </a:p>
          <a:p>
            <a:pPr lvl="1"/>
            <a:r>
              <a:rPr lang="en-US" dirty="0"/>
              <a:t>Improvements in the boundary layer.</a:t>
            </a:r>
          </a:p>
          <a:p>
            <a:pPr lvl="1"/>
            <a:r>
              <a:rPr lang="en-US" dirty="0"/>
              <a:t>“</a:t>
            </a:r>
            <a:r>
              <a:rPr lang="en-US" i="1" dirty="0"/>
              <a:t>All data products must be focused on an application that can be justified as meeting NASA’s applied science goals or a unique unmet operational data need that fits within the NASA program objectives and mission. For Suomi NPP, to </a:t>
            </a:r>
            <a:r>
              <a:rPr lang="en-US" b="1" i="1" u="sng" dirty="0">
                <a:solidFill>
                  <a:srgbClr val="FF0000"/>
                </a:solidFill>
              </a:rPr>
              <a:t>prevent duplication of efforts pursued by NOAA</a:t>
            </a:r>
            <a:r>
              <a:rPr lang="en-US" i="1" dirty="0"/>
              <a:t>, NASA will only support the upgrade, refresh and operation and maintenance of EOS Continuity algorithms and supporting systems</a:t>
            </a:r>
            <a:r>
              <a:rPr lang="en-US" dirty="0"/>
              <a:t>.” ROSES A.37 solicitation p.9-10.</a:t>
            </a:r>
          </a:p>
          <a:p>
            <a:r>
              <a:rPr lang="en-US" dirty="0"/>
              <a:t>The Panel Review selected CLIMCAPS as the “core” algorithm.</a:t>
            </a:r>
          </a:p>
          <a:p>
            <a:pPr lvl="1"/>
            <a:r>
              <a:rPr lang="en-US" dirty="0"/>
              <a:t>Numerous science applications that will be dependent on the upstream level-1 or level-2 products were selected.</a:t>
            </a:r>
          </a:p>
          <a:p>
            <a:pPr lvl="1"/>
            <a:endParaRPr lang="en-US" dirty="0"/>
          </a:p>
        </p:txBody>
      </p:sp>
      <p:sp>
        <p:nvSpPr>
          <p:cNvPr id="4" name="Slide Number Placeholder 3">
            <a:extLst>
              <a:ext uri="{FF2B5EF4-FFF2-40B4-BE49-F238E27FC236}">
                <a16:creationId xmlns:a16="http://schemas.microsoft.com/office/drawing/2014/main" id="{F14E62B0-0C1A-45D2-A47F-03C237CC8174}"/>
              </a:ext>
            </a:extLst>
          </p:cNvPr>
          <p:cNvSpPr>
            <a:spLocks noGrp="1"/>
          </p:cNvSpPr>
          <p:nvPr>
            <p:ph type="sldNum" sz="quarter" idx="12"/>
          </p:nvPr>
        </p:nvSpPr>
        <p:spPr/>
        <p:txBody>
          <a:bodyPr/>
          <a:lstStyle/>
          <a:p>
            <a:fld id="{E33BFD09-1BF9-4737-9990-82220144D922}" type="slidenum">
              <a:rPr lang="en-US" smtClean="0"/>
              <a:t>18</a:t>
            </a:fld>
            <a:endParaRPr lang="en-US"/>
          </a:p>
        </p:txBody>
      </p:sp>
    </p:spTree>
    <p:extLst>
      <p:ext uri="{BB962C8B-B14F-4D97-AF65-F5344CB8AC3E}">
        <p14:creationId xmlns:p14="http://schemas.microsoft.com/office/powerpoint/2010/main" val="4072740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BFB674-1A58-489C-8050-87667218718F}"/>
              </a:ext>
            </a:extLst>
          </p:cNvPr>
          <p:cNvSpPr>
            <a:spLocks noGrp="1"/>
          </p:cNvSpPr>
          <p:nvPr>
            <p:ph type="sldNum" sz="quarter" idx="12"/>
          </p:nvPr>
        </p:nvSpPr>
        <p:spPr/>
        <p:txBody>
          <a:bodyPr/>
          <a:lstStyle/>
          <a:p>
            <a:fld id="{E33BFD09-1BF9-4737-9990-82220144D922}" type="slidenum">
              <a:rPr lang="en-US" smtClean="0"/>
              <a:t>19</a:t>
            </a:fld>
            <a:endParaRPr lang="en-US"/>
          </a:p>
        </p:txBody>
      </p:sp>
      <p:sp>
        <p:nvSpPr>
          <p:cNvPr id="5" name="Title 4">
            <a:extLst>
              <a:ext uri="{FF2B5EF4-FFF2-40B4-BE49-F238E27FC236}">
                <a16:creationId xmlns:a16="http://schemas.microsoft.com/office/drawing/2014/main" id="{BDCC86A6-76C2-4C57-9391-8D40B4A67B7A}"/>
              </a:ext>
            </a:extLst>
          </p:cNvPr>
          <p:cNvSpPr txBox="1">
            <a:spLocks noGrp="1"/>
          </p:cNvSpPr>
          <p:nvPr>
            <p:ph type="title"/>
          </p:nvPr>
        </p:nvSpPr>
        <p:spPr>
          <a:xfrm>
            <a:off x="2133600" y="339358"/>
            <a:ext cx="4953000" cy="830997"/>
          </a:xfrm>
          <a:prstGeom prst="rect">
            <a:avLst/>
          </a:prstGeom>
          <a:noFill/>
        </p:spPr>
        <p:txBody>
          <a:bodyPr wrap="square" rtlCol="0">
            <a:spAutoFit/>
          </a:bodyPr>
          <a:lstStyle/>
          <a:p>
            <a:pPr algn="ctr"/>
            <a:r>
              <a:rPr lang="en-US" sz="2400" b="1" dirty="0"/>
              <a:t>Summary of the Algorithms Selected by the ROSES S-NPP Panel in 2018</a:t>
            </a:r>
          </a:p>
        </p:txBody>
      </p:sp>
      <p:graphicFrame>
        <p:nvGraphicFramePr>
          <p:cNvPr id="2" name="Table 1">
            <a:extLst>
              <a:ext uri="{FF2B5EF4-FFF2-40B4-BE49-F238E27FC236}">
                <a16:creationId xmlns:a16="http://schemas.microsoft.com/office/drawing/2014/main" id="{F53A923E-E86E-469F-AE63-408E7DA2E854}"/>
              </a:ext>
            </a:extLst>
          </p:cNvPr>
          <p:cNvGraphicFramePr>
            <a:graphicFrameLocks noGrp="1"/>
          </p:cNvGraphicFramePr>
          <p:nvPr>
            <p:extLst>
              <p:ext uri="{D42A27DB-BD31-4B8C-83A1-F6EECF244321}">
                <p14:modId xmlns:p14="http://schemas.microsoft.com/office/powerpoint/2010/main" val="3200556425"/>
              </p:ext>
            </p:extLst>
          </p:nvPr>
        </p:nvGraphicFramePr>
        <p:xfrm>
          <a:off x="304800" y="1371601"/>
          <a:ext cx="8534401" cy="4932699"/>
        </p:xfrm>
        <a:graphic>
          <a:graphicData uri="http://schemas.openxmlformats.org/drawingml/2006/table">
            <a:tbl>
              <a:tblPr firstRow="1" bandRow="1">
                <a:tableStyleId>{93296810-A885-4BE3-A3E7-6D5BEEA58F35}</a:tableStyleId>
              </a:tblPr>
              <a:tblGrid>
                <a:gridCol w="990600">
                  <a:extLst>
                    <a:ext uri="{9D8B030D-6E8A-4147-A177-3AD203B41FA5}">
                      <a16:colId xmlns:a16="http://schemas.microsoft.com/office/drawing/2014/main" val="51705338"/>
                    </a:ext>
                  </a:extLst>
                </a:gridCol>
                <a:gridCol w="838200">
                  <a:extLst>
                    <a:ext uri="{9D8B030D-6E8A-4147-A177-3AD203B41FA5}">
                      <a16:colId xmlns:a16="http://schemas.microsoft.com/office/drawing/2014/main" val="1616155256"/>
                    </a:ext>
                  </a:extLst>
                </a:gridCol>
                <a:gridCol w="609600">
                  <a:extLst>
                    <a:ext uri="{9D8B030D-6E8A-4147-A177-3AD203B41FA5}">
                      <a16:colId xmlns:a16="http://schemas.microsoft.com/office/drawing/2014/main" val="335964574"/>
                    </a:ext>
                  </a:extLst>
                </a:gridCol>
                <a:gridCol w="2895600">
                  <a:extLst>
                    <a:ext uri="{9D8B030D-6E8A-4147-A177-3AD203B41FA5}">
                      <a16:colId xmlns:a16="http://schemas.microsoft.com/office/drawing/2014/main" val="1423091161"/>
                    </a:ext>
                  </a:extLst>
                </a:gridCol>
                <a:gridCol w="3200401">
                  <a:extLst>
                    <a:ext uri="{9D8B030D-6E8A-4147-A177-3AD203B41FA5}">
                      <a16:colId xmlns:a16="http://schemas.microsoft.com/office/drawing/2014/main" val="3976454581"/>
                    </a:ext>
                  </a:extLst>
                </a:gridCol>
              </a:tblGrid>
              <a:tr h="339376">
                <a:tc>
                  <a:txBody>
                    <a:bodyPr/>
                    <a:lstStyle/>
                    <a:p>
                      <a:pPr algn="l" fontAlgn="b"/>
                      <a:r>
                        <a:rPr lang="en-US" sz="1200" u="none" strike="noStrike" dirty="0">
                          <a:effectLst/>
                        </a:rPr>
                        <a:t>PI, last name</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PI, first name</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affiliation</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instruments</a:t>
                      </a:r>
                      <a:endParaRPr lang="en-US" sz="11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summary of topic</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3319650663"/>
                  </a:ext>
                </a:extLst>
              </a:tr>
              <a:tr h="201861">
                <a:tc>
                  <a:txBody>
                    <a:bodyPr/>
                    <a:lstStyle/>
                    <a:p>
                      <a:pPr algn="l" fontAlgn="b"/>
                      <a:r>
                        <a:rPr lang="en-US" sz="1200" u="none" strike="noStrike" dirty="0">
                          <a:effectLst/>
                        </a:rPr>
                        <a:t>Barnet</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Chris</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STC</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Aqua AIRS/AMSU    &amp;</a:t>
                      </a:r>
                      <a:br>
                        <a:rPr lang="en-US" sz="1200" u="none" strike="noStrike" dirty="0">
                          <a:effectLst/>
                        </a:rPr>
                      </a:br>
                      <a:r>
                        <a:rPr lang="en-US" sz="1200" u="none" strike="noStrike" dirty="0">
                          <a:effectLst/>
                        </a:rPr>
                        <a:t>S-NPP and NOAA-20 </a:t>
                      </a:r>
                      <a:r>
                        <a:rPr lang="en-US" sz="1200" u="none" strike="noStrike" dirty="0" err="1">
                          <a:effectLst/>
                        </a:rPr>
                        <a:t>CrIS</a:t>
                      </a:r>
                      <a:r>
                        <a:rPr lang="en-US" sz="1200" u="none" strike="noStrike" dirty="0">
                          <a:effectLst/>
                        </a:rPr>
                        <a:t>/ATMS</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a:effectLst/>
                        </a:rPr>
                        <a:t>Continuity products for T(p), q(p), O3(p), other trace gases, surface and cloud top pressure and fraction.</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2456381718"/>
                  </a:ext>
                </a:extLst>
              </a:tr>
              <a:tr h="173230">
                <a:tc>
                  <a:txBody>
                    <a:bodyPr/>
                    <a:lstStyle/>
                    <a:p>
                      <a:pPr algn="l" fontAlgn="b"/>
                      <a:r>
                        <a:rPr lang="en-US" sz="1200" u="none" strike="noStrike" dirty="0">
                          <a:effectLst/>
                        </a:rPr>
                        <a:t>Cady-Pereira</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Karen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AER</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CrIS Level-1</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err="1">
                          <a:effectLst/>
                        </a:rPr>
                        <a:t>CrIS</a:t>
                      </a:r>
                      <a:r>
                        <a:rPr lang="en-US" sz="1100" u="none" strike="noStrike" dirty="0">
                          <a:effectLst/>
                        </a:rPr>
                        <a:t> Single FOV NH3 Product</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139627587"/>
                  </a:ext>
                </a:extLst>
              </a:tr>
              <a:tr h="319409">
                <a:tc>
                  <a:txBody>
                    <a:bodyPr/>
                    <a:lstStyle/>
                    <a:p>
                      <a:pPr algn="l" fontAlgn="b"/>
                      <a:r>
                        <a:rPr lang="en-US" sz="1200" u="none" strike="noStrike" dirty="0" err="1">
                          <a:effectLst/>
                        </a:rPr>
                        <a:t>Elsaesser</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Gregory</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Columbia</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AIRS Level-2 T/q at high spatial resolution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a:effectLst/>
                        </a:rPr>
                        <a:t>Convective transition in storms.</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3298090748"/>
                  </a:ext>
                </a:extLst>
              </a:tr>
              <a:tr h="173230">
                <a:tc>
                  <a:txBody>
                    <a:bodyPr/>
                    <a:lstStyle/>
                    <a:p>
                      <a:pPr algn="l" fontAlgn="b"/>
                      <a:r>
                        <a:rPr lang="en-US" sz="1200" u="none" strike="noStrike" dirty="0" err="1">
                          <a:effectLst/>
                        </a:rPr>
                        <a:t>Henze</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Daven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U.Colo.</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CrIS NH3 product</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a:effectLst/>
                        </a:rPr>
                        <a:t>NH3 Inversion Model</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949193395"/>
                  </a:ext>
                </a:extLst>
              </a:tr>
              <a:tr h="339376">
                <a:tc>
                  <a:txBody>
                    <a:bodyPr/>
                    <a:lstStyle/>
                    <a:p>
                      <a:pPr algn="l" fontAlgn="b"/>
                      <a:r>
                        <a:rPr lang="en-US" sz="1200" u="none" strike="noStrike" dirty="0">
                          <a:effectLst/>
                        </a:rPr>
                        <a:t>Huang</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Xianglei</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U.Mich.</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fr-FR" sz="1200" u="none" strike="noStrike">
                          <a:effectLst/>
                        </a:rPr>
                        <a:t>AIRS, CrIS Level-1</a:t>
                      </a:r>
                      <a:br>
                        <a:rPr lang="fr-FR" sz="1200" u="none" strike="noStrike">
                          <a:effectLst/>
                        </a:rPr>
                      </a:br>
                      <a:r>
                        <a:rPr lang="fr-FR" sz="1200" u="none" strike="noStrike">
                          <a:effectLst/>
                        </a:rPr>
                        <a:t>CERES, CrIS, Merra(T,q)</a:t>
                      </a:r>
                      <a:endParaRPr lang="fr-FR"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cloud radiative effect</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3999847729"/>
                  </a:ext>
                </a:extLst>
              </a:tr>
              <a:tr h="173230">
                <a:tc>
                  <a:txBody>
                    <a:bodyPr/>
                    <a:lstStyle/>
                    <a:p>
                      <a:pPr algn="l" fontAlgn="b"/>
                      <a:r>
                        <a:rPr lang="en-US" sz="1200" u="none" strike="noStrike">
                          <a:effectLst/>
                        </a:rPr>
                        <a:t>Lambrigtsen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Bjorn</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JPL</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AMSU, ATMS Level.1</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ATMS Level-1 and Level-2 T, q</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251252172"/>
                  </a:ext>
                </a:extLst>
              </a:tr>
              <a:tr h="339376">
                <a:tc>
                  <a:txBody>
                    <a:bodyPr/>
                    <a:lstStyle/>
                    <a:p>
                      <a:pPr algn="l" fontAlgn="b"/>
                      <a:r>
                        <a:rPr lang="en-US" sz="1200" u="none" strike="noStrike">
                          <a:effectLst/>
                        </a:rPr>
                        <a:t>Liu</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Xu</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LaRC</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AIRS/AMSU Level.1</a:t>
                      </a:r>
                      <a:br>
                        <a:rPr lang="en-US" sz="1200" u="none" strike="noStrike">
                          <a:effectLst/>
                        </a:rPr>
                      </a:br>
                      <a:r>
                        <a:rPr lang="en-US" sz="1200" u="none" strike="noStrike">
                          <a:effectLst/>
                        </a:rPr>
                        <a:t>CrIS/ATMS Level.1</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S-FOV T,q,trace gas, surf, cloud</a:t>
                      </a:r>
                      <a:br>
                        <a:rPr lang="en-US" sz="1100" u="none" strike="noStrike">
                          <a:effectLst/>
                        </a:rPr>
                      </a:br>
                      <a:r>
                        <a:rPr lang="en-US" sz="1100" u="none" strike="noStrike">
                          <a:effectLst/>
                        </a:rPr>
                        <a:t>CLARREO Climate Fingerprint</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2848719507"/>
                  </a:ext>
                </a:extLst>
              </a:tr>
              <a:tr h="173230">
                <a:tc>
                  <a:txBody>
                    <a:bodyPr/>
                    <a:lstStyle/>
                    <a:p>
                      <a:pPr algn="l" fontAlgn="b"/>
                      <a:r>
                        <a:rPr lang="en-US" sz="1200" u="none" strike="noStrike">
                          <a:effectLst/>
                        </a:rPr>
                        <a:t>Milstein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Adam</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MIT/LL</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AIRS, CrIS, Level.1</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NN L2 alg tailored for PBL</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1763193792"/>
                  </a:ext>
                </a:extLst>
              </a:tr>
              <a:tr h="173230">
                <a:tc>
                  <a:txBody>
                    <a:bodyPr/>
                    <a:lstStyle/>
                    <a:p>
                      <a:pPr algn="l" fontAlgn="b"/>
                      <a:r>
                        <a:rPr lang="en-US" sz="1200" u="none" strike="noStrike">
                          <a:effectLst/>
                        </a:rPr>
                        <a:t>Payne</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Vivienne</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JPL</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CrIS Level.1</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Single FOV PAN Product</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3206557321"/>
                  </a:ext>
                </a:extLst>
              </a:tr>
              <a:tr h="319409">
                <a:tc>
                  <a:txBody>
                    <a:bodyPr/>
                    <a:lstStyle/>
                    <a:p>
                      <a:pPr algn="l" fontAlgn="b"/>
                      <a:r>
                        <a:rPr lang="en-US" sz="1200" u="none" strike="noStrike">
                          <a:effectLst/>
                        </a:rPr>
                        <a:t>Reale</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Oreste</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USRA</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AIRS, CrIS Level.1 and CCR's</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Radiance DA: cloudy and cloud cleared targeted obs study</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664926296"/>
                  </a:ext>
                </a:extLst>
              </a:tr>
              <a:tr h="166500">
                <a:tc>
                  <a:txBody>
                    <a:bodyPr/>
                    <a:lstStyle/>
                    <a:p>
                      <a:pPr algn="l" fontAlgn="b"/>
                      <a:r>
                        <a:rPr lang="en-US" sz="1200" u="none" strike="noStrike">
                          <a:effectLst/>
                        </a:rPr>
                        <a:t>Ruston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Benjamin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NRL</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fr-FR" sz="1200" u="none" strike="noStrike">
                          <a:effectLst/>
                        </a:rPr>
                        <a:t>AIRS, CrIS, CALIOP, MODIS, MISR</a:t>
                      </a:r>
                      <a:endParaRPr lang="fr-FR"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dust correction within radiance DA</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2379176022"/>
                  </a:ext>
                </a:extLst>
              </a:tr>
              <a:tr h="173230">
                <a:tc>
                  <a:txBody>
                    <a:bodyPr/>
                    <a:lstStyle/>
                    <a:p>
                      <a:pPr algn="l" fontAlgn="b"/>
                      <a:r>
                        <a:rPr lang="en-US" sz="1200" u="none" strike="noStrike">
                          <a:effectLst/>
                        </a:rPr>
                        <a:t>Santek</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David</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err="1">
                          <a:effectLst/>
                        </a:rPr>
                        <a:t>U.Wisc</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AIRS, CrIS Dual Regress (q, O3)</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a:effectLst/>
                        </a:rPr>
                        <a:t>H2O,O3 winds</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2514675132"/>
                  </a:ext>
                </a:extLst>
              </a:tr>
              <a:tr h="189814">
                <a:tc>
                  <a:txBody>
                    <a:bodyPr/>
                    <a:lstStyle/>
                    <a:p>
                      <a:pPr algn="l" fontAlgn="b"/>
                      <a:r>
                        <a:rPr lang="en-US" sz="1200" u="none" strike="noStrike" dirty="0" err="1">
                          <a:effectLst/>
                        </a:rPr>
                        <a:t>Soden</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Brian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U.Miami</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AIRS, CERES, MODIS</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a:effectLst/>
                        </a:rPr>
                        <a:t>Radiative kernels to quantify CMIP6 fluxes</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221920459"/>
                  </a:ext>
                </a:extLst>
              </a:tr>
              <a:tr h="151537">
                <a:tc>
                  <a:txBody>
                    <a:bodyPr/>
                    <a:lstStyle/>
                    <a:p>
                      <a:pPr algn="l" fontAlgn="b"/>
                      <a:r>
                        <a:rPr lang="en-US" sz="1200" u="none" strike="noStrike">
                          <a:effectLst/>
                        </a:rPr>
                        <a:t>Strow</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Larrabee</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UMBC</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AIRS, </a:t>
                      </a:r>
                      <a:r>
                        <a:rPr lang="en-US" sz="1200" u="none" strike="noStrike" dirty="0" err="1">
                          <a:effectLst/>
                        </a:rPr>
                        <a:t>CrIS</a:t>
                      </a:r>
                      <a:r>
                        <a:rPr lang="en-US" sz="1200" u="none" strike="noStrike" dirty="0">
                          <a:effectLst/>
                        </a:rPr>
                        <a:t>, IASI</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a:effectLst/>
                        </a:rPr>
                        <a:t>Climate trends derived from delta radiances.</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594700017"/>
                  </a:ext>
                </a:extLst>
              </a:tr>
              <a:tr h="173230">
                <a:tc>
                  <a:txBody>
                    <a:bodyPr/>
                    <a:lstStyle/>
                    <a:p>
                      <a:pPr algn="l" fontAlgn="b"/>
                      <a:r>
                        <a:rPr lang="en-US" sz="1200" u="none" strike="noStrike">
                          <a:effectLst/>
                        </a:rPr>
                        <a:t>Tan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Ivy</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UMBC</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MODIS, AIRS, CERES, AMSR</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cloud feedback</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3338256228"/>
                  </a:ext>
                </a:extLst>
              </a:tr>
              <a:tr h="173230">
                <a:tc>
                  <a:txBody>
                    <a:bodyPr/>
                    <a:lstStyle/>
                    <a:p>
                      <a:pPr algn="l" fontAlgn="b"/>
                      <a:r>
                        <a:rPr lang="en-US" sz="1200" u="none" strike="noStrike">
                          <a:effectLst/>
                        </a:rPr>
                        <a:t>Tian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Baijun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JPL</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AIRS/AMSU</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a:effectLst/>
                        </a:rPr>
                        <a:t>CMIP5/6, compare w/ Merra</a:t>
                      </a:r>
                      <a:endParaRPr lang="en-US" sz="1100" b="0" i="0" u="none" strike="noStrike">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3292138466"/>
                  </a:ext>
                </a:extLst>
              </a:tr>
              <a:tr h="354661">
                <a:tc>
                  <a:txBody>
                    <a:bodyPr/>
                    <a:lstStyle/>
                    <a:p>
                      <a:pPr algn="l" fontAlgn="b"/>
                      <a:r>
                        <a:rPr lang="en-US" sz="1200" u="none" strike="noStrike">
                          <a:effectLst/>
                        </a:rPr>
                        <a:t>Wilcox</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Eric</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DRI</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MODIS, AMSE-R, </a:t>
                      </a:r>
                      <a:r>
                        <a:rPr lang="en-US" sz="1200" u="none" strike="noStrike" dirty="0" err="1">
                          <a:effectLst/>
                        </a:rPr>
                        <a:t>CloudSat</a:t>
                      </a:r>
                      <a:r>
                        <a:rPr lang="en-US" sz="1200" u="none" strike="noStrike" dirty="0">
                          <a:effectLst/>
                        </a:rPr>
                        <a:t>, CALIPSO, OMI, AIRS, IASI</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a:effectLst/>
                        </a:rPr>
                        <a:t>study of radiative heating by black carbon</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3205578646"/>
                  </a:ext>
                </a:extLst>
              </a:tr>
              <a:tr h="304981">
                <a:tc>
                  <a:txBody>
                    <a:bodyPr/>
                    <a:lstStyle/>
                    <a:p>
                      <a:pPr algn="l" fontAlgn="b"/>
                      <a:r>
                        <a:rPr lang="en-US" sz="1200" u="none" strike="noStrike">
                          <a:effectLst/>
                        </a:rPr>
                        <a:t>Worden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a:effectLst/>
                        </a:rPr>
                        <a:t>Helen</a:t>
                      </a:r>
                      <a:endParaRPr lang="en-US" sz="1200" b="0" i="0" u="none" strike="noStrike">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UCAR</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200" u="none" strike="noStrike" dirty="0">
                          <a:effectLst/>
                        </a:rPr>
                        <a:t>MOPITT, </a:t>
                      </a:r>
                      <a:r>
                        <a:rPr lang="en-US" sz="1200" u="none" strike="noStrike" dirty="0" err="1">
                          <a:effectLst/>
                        </a:rPr>
                        <a:t>CrIS</a:t>
                      </a:r>
                      <a:endParaRPr lang="en-US" sz="1200" b="0" i="0" u="none" strike="noStrike" dirty="0">
                        <a:solidFill>
                          <a:srgbClr val="000000"/>
                        </a:solidFill>
                        <a:effectLst/>
                        <a:latin typeface="Calibri" panose="020F0502020204030204" pitchFamily="34" charset="0"/>
                      </a:endParaRPr>
                    </a:p>
                  </a:txBody>
                  <a:tcPr marL="7797" marR="7797" marT="7797" marB="0" anchor="b"/>
                </a:tc>
                <a:tc>
                  <a:txBody>
                    <a:bodyPr/>
                    <a:lstStyle/>
                    <a:p>
                      <a:pPr algn="l" fontAlgn="b"/>
                      <a:r>
                        <a:rPr lang="en-US" sz="1100" u="none" strike="noStrike" dirty="0">
                          <a:effectLst/>
                        </a:rPr>
                        <a:t>Single FOV Carbon Monoxide retrieval product</a:t>
                      </a:r>
                      <a:endParaRPr lang="en-US" sz="1100" b="0" i="0" u="none" strike="noStrike" dirty="0">
                        <a:solidFill>
                          <a:srgbClr val="000000"/>
                        </a:solidFill>
                        <a:effectLst/>
                        <a:latin typeface="Calibri" panose="020F0502020204030204" pitchFamily="34" charset="0"/>
                      </a:endParaRPr>
                    </a:p>
                  </a:txBody>
                  <a:tcPr marL="7797" marR="7797" marT="7797" marB="0" anchor="b"/>
                </a:tc>
                <a:extLst>
                  <a:ext uri="{0D108BD9-81ED-4DB2-BD59-A6C34878D82A}">
                    <a16:rowId xmlns:a16="http://schemas.microsoft.com/office/drawing/2014/main" val="1078414442"/>
                  </a:ext>
                </a:extLst>
              </a:tr>
            </a:tbl>
          </a:graphicData>
        </a:graphic>
      </p:graphicFrame>
    </p:spTree>
    <p:extLst>
      <p:ext uri="{BB962C8B-B14F-4D97-AF65-F5344CB8AC3E}">
        <p14:creationId xmlns:p14="http://schemas.microsoft.com/office/powerpoint/2010/main" val="9861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5127-CAB2-49FD-873F-E8A52177A83B}"/>
              </a:ext>
            </a:extLst>
          </p:cNvPr>
          <p:cNvSpPr>
            <a:spLocks noGrp="1"/>
          </p:cNvSpPr>
          <p:nvPr>
            <p:ph type="title"/>
          </p:nvPr>
        </p:nvSpPr>
        <p:spPr>
          <a:xfrm>
            <a:off x="2209800" y="136524"/>
            <a:ext cx="4876800" cy="1036638"/>
          </a:xfrm>
        </p:spPr>
        <p:txBody>
          <a:bodyPr>
            <a:normAutofit fontScale="90000"/>
          </a:bodyPr>
          <a:lstStyle/>
          <a:p>
            <a:r>
              <a:rPr lang="en-US" dirty="0"/>
              <a:t>Creating a hyperspectral sounding continuity product</a:t>
            </a:r>
          </a:p>
        </p:txBody>
      </p:sp>
      <p:sp>
        <p:nvSpPr>
          <p:cNvPr id="3" name="Content Placeholder 2">
            <a:extLst>
              <a:ext uri="{FF2B5EF4-FFF2-40B4-BE49-F238E27FC236}">
                <a16:creationId xmlns:a16="http://schemas.microsoft.com/office/drawing/2014/main" id="{32174806-0606-4230-A36E-F906A1CAE64D}"/>
              </a:ext>
            </a:extLst>
          </p:cNvPr>
          <p:cNvSpPr>
            <a:spLocks noGrp="1"/>
          </p:cNvSpPr>
          <p:nvPr>
            <p:ph idx="1"/>
          </p:nvPr>
        </p:nvSpPr>
        <p:spPr>
          <a:xfrm>
            <a:off x="457200" y="1371600"/>
            <a:ext cx="8229600" cy="5349876"/>
          </a:xfrm>
        </p:spPr>
        <p:txBody>
          <a:bodyPr>
            <a:normAutofit fontScale="62500" lnSpcReduction="20000"/>
          </a:bodyPr>
          <a:lstStyle/>
          <a:p>
            <a:r>
              <a:rPr lang="en-US" dirty="0"/>
              <a:t>We have 5 operational thermal sounder suites at this time</a:t>
            </a:r>
          </a:p>
          <a:p>
            <a:endParaRPr lang="en-US" dirty="0"/>
          </a:p>
          <a:p>
            <a:endParaRPr lang="en-US" dirty="0"/>
          </a:p>
          <a:p>
            <a:endParaRPr lang="en-US" dirty="0"/>
          </a:p>
          <a:p>
            <a:endParaRPr lang="en-US" dirty="0"/>
          </a:p>
          <a:p>
            <a:endParaRPr lang="en-US" dirty="0"/>
          </a:p>
          <a:p>
            <a:endParaRPr lang="en-US" dirty="0"/>
          </a:p>
          <a:p>
            <a:r>
              <a:rPr lang="en-US" dirty="0"/>
              <a:t>There are numerous differences in these sounding suites</a:t>
            </a:r>
          </a:p>
          <a:p>
            <a:pPr lvl="1"/>
            <a:r>
              <a:rPr lang="en-US" dirty="0"/>
              <a:t>Instruments are different</a:t>
            </a:r>
          </a:p>
          <a:p>
            <a:pPr lvl="2"/>
            <a:r>
              <a:rPr lang="en-US" dirty="0"/>
              <a:t>Spectra resolution, sampling and noise</a:t>
            </a:r>
          </a:p>
          <a:p>
            <a:pPr lvl="2"/>
            <a:r>
              <a:rPr lang="en-US" dirty="0"/>
              <a:t>Spatial sampling</a:t>
            </a:r>
          </a:p>
          <a:p>
            <a:pPr lvl="2"/>
            <a:r>
              <a:rPr lang="en-US" dirty="0"/>
              <a:t>Degradation over time</a:t>
            </a:r>
          </a:p>
          <a:p>
            <a:pPr lvl="1"/>
            <a:r>
              <a:rPr lang="en-US" dirty="0"/>
              <a:t>Algorithm differences</a:t>
            </a:r>
          </a:p>
          <a:p>
            <a:pPr lvl="2"/>
            <a:r>
              <a:rPr lang="en-US" dirty="0"/>
              <a:t>NOAA algorithms became operational ~1 year after launch and have asynchronous maintenance schedules (e.g., training datasets are different)</a:t>
            </a:r>
          </a:p>
          <a:p>
            <a:pPr lvl="2"/>
            <a:r>
              <a:rPr lang="en-US" dirty="0"/>
              <a:t>9:30/1:30 orbits co-location w/ </a:t>
            </a:r>
            <a:r>
              <a:rPr lang="en-US" dirty="0" err="1"/>
              <a:t>insitu</a:t>
            </a:r>
            <a:r>
              <a:rPr lang="en-US" dirty="0"/>
              <a:t> is different (affects regression training and makes validation more difficult)</a:t>
            </a:r>
          </a:p>
          <a:p>
            <a:pPr lvl="1"/>
            <a:r>
              <a:rPr lang="en-US" dirty="0"/>
              <a:t>Sensitivity to a-priori assumptions</a:t>
            </a:r>
          </a:p>
          <a:p>
            <a:pPr lvl="2"/>
            <a:r>
              <a:rPr lang="en-US" dirty="0"/>
              <a:t>Sensitivity to meteorology (e.g., clouds at 9:30 vs 1:30 am/pm)</a:t>
            </a:r>
          </a:p>
          <a:p>
            <a:pPr lvl="2"/>
            <a:r>
              <a:rPr lang="en-US" dirty="0"/>
              <a:t>Sensitivity to seasonal and climate changes (e.g., 8% increase in CO</a:t>
            </a:r>
            <a:r>
              <a:rPr lang="en-US" baseline="-25000" dirty="0"/>
              <a:t>2</a:t>
            </a:r>
            <a:r>
              <a:rPr lang="en-US" dirty="0"/>
              <a:t>, 2002-2017)</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4BCB60F3-A48F-4930-B3EE-F156A0E18367}"/>
              </a:ext>
            </a:extLst>
          </p:cNvPr>
          <p:cNvSpPr>
            <a:spLocks noGrp="1"/>
          </p:cNvSpPr>
          <p:nvPr>
            <p:ph type="sldNum" sz="quarter" idx="12"/>
          </p:nvPr>
        </p:nvSpPr>
        <p:spPr/>
        <p:txBody>
          <a:bodyPr/>
          <a:lstStyle/>
          <a:p>
            <a:fld id="{E33BFD09-1BF9-4737-9990-82220144D922}" type="slidenum">
              <a:rPr lang="en-US" smtClean="0"/>
              <a:t>2</a:t>
            </a:fld>
            <a:endParaRPr lang="en-US" dirty="0"/>
          </a:p>
        </p:txBody>
      </p:sp>
      <p:graphicFrame>
        <p:nvGraphicFramePr>
          <p:cNvPr id="5" name="Table 4">
            <a:extLst>
              <a:ext uri="{FF2B5EF4-FFF2-40B4-BE49-F238E27FC236}">
                <a16:creationId xmlns:a16="http://schemas.microsoft.com/office/drawing/2014/main" id="{8B691A9C-9DDA-4FF0-8BBA-A9F15EE06979}"/>
              </a:ext>
            </a:extLst>
          </p:cNvPr>
          <p:cNvGraphicFramePr>
            <a:graphicFrameLocks noGrp="1"/>
          </p:cNvGraphicFramePr>
          <p:nvPr>
            <p:extLst/>
          </p:nvPr>
        </p:nvGraphicFramePr>
        <p:xfrm>
          <a:off x="1295400" y="1783080"/>
          <a:ext cx="6096000" cy="1483360"/>
        </p:xfrm>
        <a:graphic>
          <a:graphicData uri="http://schemas.openxmlformats.org/drawingml/2006/table">
            <a:tbl>
              <a:tblPr firstRow="1" bandRow="1">
                <a:tableStyleId>{21E4AEA4-8DFA-4A89-87EB-49C32662AFE0}</a:tableStyleId>
              </a:tblPr>
              <a:tblGrid>
                <a:gridCol w="1447800">
                  <a:extLst>
                    <a:ext uri="{9D8B030D-6E8A-4147-A177-3AD203B41FA5}">
                      <a16:colId xmlns:a16="http://schemas.microsoft.com/office/drawing/2014/main" val="737261858"/>
                    </a:ext>
                  </a:extLst>
                </a:gridCol>
                <a:gridCol w="2057400">
                  <a:extLst>
                    <a:ext uri="{9D8B030D-6E8A-4147-A177-3AD203B41FA5}">
                      <a16:colId xmlns:a16="http://schemas.microsoft.com/office/drawing/2014/main" val="732125654"/>
                    </a:ext>
                  </a:extLst>
                </a:gridCol>
                <a:gridCol w="1066800">
                  <a:extLst>
                    <a:ext uri="{9D8B030D-6E8A-4147-A177-3AD203B41FA5}">
                      <a16:colId xmlns:a16="http://schemas.microsoft.com/office/drawing/2014/main" val="3724511193"/>
                    </a:ext>
                  </a:extLst>
                </a:gridCol>
                <a:gridCol w="1524000">
                  <a:extLst>
                    <a:ext uri="{9D8B030D-6E8A-4147-A177-3AD203B41FA5}">
                      <a16:colId xmlns:a16="http://schemas.microsoft.com/office/drawing/2014/main" val="766291310"/>
                    </a:ext>
                  </a:extLst>
                </a:gridCol>
              </a:tblGrid>
              <a:tr h="370840">
                <a:tc>
                  <a:txBody>
                    <a:bodyPr/>
                    <a:lstStyle/>
                    <a:p>
                      <a:pPr algn="ctr"/>
                      <a:r>
                        <a:rPr lang="en-US" dirty="0"/>
                        <a:t>Satellite</a:t>
                      </a:r>
                    </a:p>
                  </a:txBody>
                  <a:tcPr/>
                </a:tc>
                <a:tc>
                  <a:txBody>
                    <a:bodyPr/>
                    <a:lstStyle/>
                    <a:p>
                      <a:pPr algn="ctr"/>
                      <a:r>
                        <a:rPr lang="en-US" dirty="0"/>
                        <a:t>Instruments</a:t>
                      </a:r>
                    </a:p>
                  </a:txBody>
                  <a:tcPr/>
                </a:tc>
                <a:tc>
                  <a:txBody>
                    <a:bodyPr/>
                    <a:lstStyle/>
                    <a:p>
                      <a:pPr algn="ctr"/>
                      <a:r>
                        <a:rPr lang="en-US" dirty="0"/>
                        <a:t>Overpass</a:t>
                      </a:r>
                    </a:p>
                  </a:txBody>
                  <a:tcPr/>
                </a:tc>
                <a:tc>
                  <a:txBody>
                    <a:bodyPr/>
                    <a:lstStyle/>
                    <a:p>
                      <a:pPr algn="ctr"/>
                      <a:r>
                        <a:rPr lang="en-US" dirty="0"/>
                        <a:t>Launch dates</a:t>
                      </a:r>
                    </a:p>
                  </a:txBody>
                  <a:tcPr/>
                </a:tc>
                <a:extLst>
                  <a:ext uri="{0D108BD9-81ED-4DB2-BD59-A6C34878D82A}">
                    <a16:rowId xmlns:a16="http://schemas.microsoft.com/office/drawing/2014/main" val="1374432673"/>
                  </a:ext>
                </a:extLst>
              </a:tr>
              <a:tr h="370840">
                <a:tc>
                  <a:txBody>
                    <a:bodyPr/>
                    <a:lstStyle/>
                    <a:p>
                      <a:pPr algn="ctr"/>
                      <a:r>
                        <a:rPr lang="en-US" dirty="0"/>
                        <a:t>Aqua</a:t>
                      </a:r>
                    </a:p>
                  </a:txBody>
                  <a:tcPr/>
                </a:tc>
                <a:tc>
                  <a:txBody>
                    <a:bodyPr/>
                    <a:lstStyle/>
                    <a:p>
                      <a:pPr algn="ctr"/>
                      <a:r>
                        <a:rPr lang="en-US" dirty="0"/>
                        <a:t>AIRS, AMSU</a:t>
                      </a:r>
                    </a:p>
                  </a:txBody>
                  <a:tcPr/>
                </a:tc>
                <a:tc>
                  <a:txBody>
                    <a:bodyPr/>
                    <a:lstStyle/>
                    <a:p>
                      <a:pPr algn="ctr"/>
                      <a:r>
                        <a:rPr lang="en-US" dirty="0"/>
                        <a:t>1:30</a:t>
                      </a:r>
                    </a:p>
                  </a:txBody>
                  <a:tcPr/>
                </a:tc>
                <a:tc>
                  <a:txBody>
                    <a:bodyPr/>
                    <a:lstStyle/>
                    <a:p>
                      <a:pPr algn="ctr"/>
                      <a:r>
                        <a:rPr lang="en-US" dirty="0"/>
                        <a:t>2002</a:t>
                      </a:r>
                    </a:p>
                  </a:txBody>
                  <a:tcPr/>
                </a:tc>
                <a:extLst>
                  <a:ext uri="{0D108BD9-81ED-4DB2-BD59-A6C34878D82A}">
                    <a16:rowId xmlns:a16="http://schemas.microsoft.com/office/drawing/2014/main" val="461794710"/>
                  </a:ext>
                </a:extLst>
              </a:tr>
              <a:tr h="370840">
                <a:tc>
                  <a:txBody>
                    <a:bodyPr/>
                    <a:lstStyle/>
                    <a:p>
                      <a:pPr algn="ctr"/>
                      <a:r>
                        <a:rPr lang="en-US" dirty="0" err="1"/>
                        <a:t>Metop</a:t>
                      </a:r>
                      <a:endParaRPr lang="en-US" dirty="0"/>
                    </a:p>
                  </a:txBody>
                  <a:tcPr/>
                </a:tc>
                <a:tc>
                  <a:txBody>
                    <a:bodyPr/>
                    <a:lstStyle/>
                    <a:p>
                      <a:pPr algn="ctr"/>
                      <a:r>
                        <a:rPr lang="en-US" dirty="0"/>
                        <a:t>IASI, AMSU, MHS</a:t>
                      </a:r>
                    </a:p>
                  </a:txBody>
                  <a:tcPr/>
                </a:tc>
                <a:tc>
                  <a:txBody>
                    <a:bodyPr/>
                    <a:lstStyle/>
                    <a:p>
                      <a:pPr algn="ctr"/>
                      <a:r>
                        <a:rPr lang="en-US" dirty="0"/>
                        <a:t>9:30</a:t>
                      </a:r>
                    </a:p>
                  </a:txBody>
                  <a:tcPr/>
                </a:tc>
                <a:tc>
                  <a:txBody>
                    <a:bodyPr/>
                    <a:lstStyle/>
                    <a:p>
                      <a:pPr algn="ctr"/>
                      <a:r>
                        <a:rPr lang="en-US" dirty="0"/>
                        <a:t>2008, 2012, …</a:t>
                      </a:r>
                    </a:p>
                  </a:txBody>
                  <a:tcPr/>
                </a:tc>
                <a:extLst>
                  <a:ext uri="{0D108BD9-81ED-4DB2-BD59-A6C34878D82A}">
                    <a16:rowId xmlns:a16="http://schemas.microsoft.com/office/drawing/2014/main" val="423314683"/>
                  </a:ext>
                </a:extLst>
              </a:tr>
              <a:tr h="370840">
                <a:tc>
                  <a:txBody>
                    <a:bodyPr/>
                    <a:lstStyle/>
                    <a:p>
                      <a:pPr algn="ctr"/>
                      <a:r>
                        <a:rPr lang="en-US" dirty="0"/>
                        <a:t>S-NPP, JPSS</a:t>
                      </a:r>
                    </a:p>
                  </a:txBody>
                  <a:tcPr/>
                </a:tc>
                <a:tc>
                  <a:txBody>
                    <a:bodyPr/>
                    <a:lstStyle/>
                    <a:p>
                      <a:pPr algn="ctr"/>
                      <a:r>
                        <a:rPr lang="en-US" dirty="0" err="1"/>
                        <a:t>CrIS</a:t>
                      </a:r>
                      <a:r>
                        <a:rPr lang="en-US" dirty="0"/>
                        <a:t>, ATMS</a:t>
                      </a:r>
                    </a:p>
                  </a:txBody>
                  <a:tcPr/>
                </a:tc>
                <a:tc>
                  <a:txBody>
                    <a:bodyPr/>
                    <a:lstStyle/>
                    <a:p>
                      <a:pPr algn="ctr"/>
                      <a:r>
                        <a:rPr lang="en-US" dirty="0"/>
                        <a:t>1:30</a:t>
                      </a:r>
                    </a:p>
                  </a:txBody>
                  <a:tcPr/>
                </a:tc>
                <a:tc>
                  <a:txBody>
                    <a:bodyPr/>
                    <a:lstStyle/>
                    <a:p>
                      <a:pPr algn="ctr"/>
                      <a:r>
                        <a:rPr lang="en-US" dirty="0"/>
                        <a:t>2011, 2017, …</a:t>
                      </a:r>
                    </a:p>
                  </a:txBody>
                  <a:tcPr/>
                </a:tc>
                <a:extLst>
                  <a:ext uri="{0D108BD9-81ED-4DB2-BD59-A6C34878D82A}">
                    <a16:rowId xmlns:a16="http://schemas.microsoft.com/office/drawing/2014/main" val="2428285799"/>
                  </a:ext>
                </a:extLst>
              </a:tr>
            </a:tbl>
          </a:graphicData>
        </a:graphic>
      </p:graphicFrame>
      <p:sp>
        <p:nvSpPr>
          <p:cNvPr id="6" name="TextBox 5">
            <a:extLst>
              <a:ext uri="{FF2B5EF4-FFF2-40B4-BE49-F238E27FC236}">
                <a16:creationId xmlns:a16="http://schemas.microsoft.com/office/drawing/2014/main" id="{CD4F247D-277F-4EBD-8DE1-6D1DC4559052}"/>
              </a:ext>
            </a:extLst>
          </p:cNvPr>
          <p:cNvSpPr txBox="1"/>
          <p:nvPr/>
        </p:nvSpPr>
        <p:spPr>
          <a:xfrm>
            <a:off x="5410200" y="3953470"/>
            <a:ext cx="3505200" cy="923330"/>
          </a:xfrm>
          <a:prstGeom prst="rect">
            <a:avLst/>
          </a:prstGeom>
          <a:solidFill>
            <a:srgbClr val="FFFF00">
              <a:alpha val="40000"/>
            </a:srgbClr>
          </a:solidFill>
          <a:ln w="25400">
            <a:solidFill>
              <a:srgbClr val="FFFF00"/>
            </a:solidFill>
          </a:ln>
        </p:spPr>
        <p:txBody>
          <a:bodyPr wrap="square" rtlCol="0">
            <a:spAutoFit/>
          </a:bodyPr>
          <a:lstStyle/>
          <a:p>
            <a:r>
              <a:rPr lang="en-US" dirty="0"/>
              <a:t>Continuity was not the primary design criteria of the modern satellite sounding suite</a:t>
            </a:r>
          </a:p>
        </p:txBody>
      </p:sp>
    </p:spTree>
    <p:extLst>
      <p:ext uri="{BB962C8B-B14F-4D97-AF65-F5344CB8AC3E}">
        <p14:creationId xmlns:p14="http://schemas.microsoft.com/office/powerpoint/2010/main" val="85531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2"/>
          <p:cNvSpPr>
            <a:spLocks noChangeShapeType="1"/>
          </p:cNvSpPr>
          <p:nvPr/>
        </p:nvSpPr>
        <p:spPr bwMode="auto">
          <a:xfrm>
            <a:off x="7239000" y="1828800"/>
            <a:ext cx="0" cy="2286000"/>
          </a:xfrm>
          <a:prstGeom prst="line">
            <a:avLst/>
          </a:prstGeom>
          <a:noFill/>
          <a:ln w="38100">
            <a:solidFill>
              <a:srgbClr val="FF0000"/>
            </a:solidFill>
            <a:round/>
            <a:headEnd/>
            <a:tailEnd/>
          </a:ln>
          <a:effectLst/>
        </p:spPr>
        <p:txBody>
          <a:bodyPr/>
          <a:lstStyle/>
          <a:p>
            <a:endParaRPr lang="en-US"/>
          </a:p>
        </p:txBody>
      </p:sp>
      <p:sp>
        <p:nvSpPr>
          <p:cNvPr id="54275" name="Line 3"/>
          <p:cNvSpPr>
            <a:spLocks noChangeShapeType="1"/>
          </p:cNvSpPr>
          <p:nvPr/>
        </p:nvSpPr>
        <p:spPr bwMode="auto">
          <a:xfrm>
            <a:off x="4495800" y="2285999"/>
            <a:ext cx="0" cy="4419599"/>
          </a:xfrm>
          <a:prstGeom prst="line">
            <a:avLst/>
          </a:prstGeom>
          <a:noFill/>
          <a:ln w="38100">
            <a:solidFill>
              <a:srgbClr val="FF0000"/>
            </a:solidFill>
            <a:round/>
            <a:headEnd/>
            <a:tailEnd/>
          </a:ln>
          <a:effectLst/>
        </p:spPr>
        <p:txBody>
          <a:bodyPr/>
          <a:lstStyle/>
          <a:p>
            <a:endParaRPr lang="en-US"/>
          </a:p>
        </p:txBody>
      </p:sp>
      <p:sp>
        <p:nvSpPr>
          <p:cNvPr id="54276" name="Line 4"/>
          <p:cNvSpPr>
            <a:spLocks noChangeShapeType="1"/>
          </p:cNvSpPr>
          <p:nvPr/>
        </p:nvSpPr>
        <p:spPr bwMode="auto">
          <a:xfrm>
            <a:off x="1828800" y="1905000"/>
            <a:ext cx="0" cy="4038600"/>
          </a:xfrm>
          <a:prstGeom prst="line">
            <a:avLst/>
          </a:prstGeom>
          <a:noFill/>
          <a:ln w="38100">
            <a:solidFill>
              <a:srgbClr val="FF0000"/>
            </a:solidFill>
            <a:round/>
            <a:headEnd/>
            <a:tailEnd/>
          </a:ln>
          <a:effectLst/>
        </p:spPr>
        <p:txBody>
          <a:bodyPr/>
          <a:lstStyle/>
          <a:p>
            <a:endParaRPr lang="en-US"/>
          </a:p>
        </p:txBody>
      </p:sp>
      <p:sp>
        <p:nvSpPr>
          <p:cNvPr id="54277" name="Rectangle 5"/>
          <p:cNvSpPr>
            <a:spLocks noGrp="1" noChangeArrowheads="1"/>
          </p:cNvSpPr>
          <p:nvPr>
            <p:ph type="title"/>
          </p:nvPr>
        </p:nvSpPr>
        <p:spPr>
          <a:xfrm>
            <a:off x="2133601" y="228600"/>
            <a:ext cx="4876800" cy="762000"/>
          </a:xfrm>
        </p:spPr>
        <p:txBody>
          <a:bodyPr>
            <a:noAutofit/>
          </a:bodyPr>
          <a:lstStyle/>
          <a:p>
            <a:r>
              <a:rPr lang="en-US" sz="2800" u="sng" dirty="0">
                <a:solidFill>
                  <a:schemeClr val="tx1"/>
                </a:solidFill>
              </a:rPr>
              <a:t>Simplified</a:t>
            </a:r>
            <a:r>
              <a:rPr lang="en-US" sz="2800" dirty="0">
                <a:solidFill>
                  <a:schemeClr val="tx1"/>
                </a:solidFill>
              </a:rPr>
              <a:t> Flow Diagram of the</a:t>
            </a:r>
            <a:br>
              <a:rPr lang="en-US" sz="2800" dirty="0">
                <a:solidFill>
                  <a:schemeClr val="tx1"/>
                </a:solidFill>
              </a:rPr>
            </a:br>
            <a:r>
              <a:rPr lang="en-US" sz="2800" dirty="0"/>
              <a:t>NUCAPS </a:t>
            </a:r>
            <a:r>
              <a:rPr lang="en-US" sz="2800" dirty="0">
                <a:solidFill>
                  <a:schemeClr val="tx1"/>
                </a:solidFill>
              </a:rPr>
              <a:t>Algorithm</a:t>
            </a:r>
          </a:p>
        </p:txBody>
      </p:sp>
      <p:sp>
        <p:nvSpPr>
          <p:cNvPr id="54278" name="Text Box 6"/>
          <p:cNvSpPr txBox="1">
            <a:spLocks noChangeArrowheads="1"/>
          </p:cNvSpPr>
          <p:nvPr/>
        </p:nvSpPr>
        <p:spPr bwMode="auto">
          <a:xfrm>
            <a:off x="990600" y="2133600"/>
            <a:ext cx="1752600" cy="863600"/>
          </a:xfrm>
          <a:prstGeom prst="rect">
            <a:avLst/>
          </a:prstGeom>
          <a:solidFill>
            <a:srgbClr val="CCFFCC"/>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Microwave Physical for T(p), q(p), LIQ(p), </a:t>
            </a:r>
            <a:r>
              <a:rPr lang="en-US" sz="1600">
                <a:latin typeface="Times New Roman" pitchFamily="18" charset="0"/>
                <a:sym typeface="Symbol" pitchFamily="18" charset="2"/>
              </a:rPr>
              <a:t>(f)</a:t>
            </a:r>
          </a:p>
        </p:txBody>
      </p:sp>
      <p:sp>
        <p:nvSpPr>
          <p:cNvPr id="54279" name="Text Box 7"/>
          <p:cNvSpPr txBox="1">
            <a:spLocks noChangeArrowheads="1"/>
          </p:cNvSpPr>
          <p:nvPr/>
        </p:nvSpPr>
        <p:spPr bwMode="auto">
          <a:xfrm>
            <a:off x="990600" y="1143000"/>
            <a:ext cx="1752600" cy="863600"/>
          </a:xfrm>
          <a:prstGeom prst="rect">
            <a:avLst/>
          </a:prstGeom>
          <a:solidFill>
            <a:srgbClr val="CCFFFF"/>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Climatological First Guess for all products</a:t>
            </a:r>
          </a:p>
        </p:txBody>
      </p:sp>
      <p:sp>
        <p:nvSpPr>
          <p:cNvPr id="54280" name="Text Box 8"/>
          <p:cNvSpPr txBox="1">
            <a:spLocks noChangeArrowheads="1"/>
          </p:cNvSpPr>
          <p:nvPr/>
        </p:nvSpPr>
        <p:spPr bwMode="auto">
          <a:xfrm>
            <a:off x="990600" y="3267075"/>
            <a:ext cx="1752600" cy="619125"/>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Initial Cloud Clearing,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j</a:t>
            </a:r>
            <a:r>
              <a:rPr lang="en-US" sz="1600">
                <a:latin typeface="Times New Roman" pitchFamily="18" charset="0"/>
                <a:sym typeface="Symbol" pitchFamily="18" charset="2"/>
              </a:rPr>
              <a:t>, R</a:t>
            </a:r>
            <a:r>
              <a:rPr lang="en-US" sz="1600" baseline="-25000">
                <a:latin typeface="Times New Roman" pitchFamily="18" charset="0"/>
                <a:sym typeface="Symbol" pitchFamily="18" charset="2"/>
              </a:rPr>
              <a:t>ccr</a:t>
            </a:r>
          </a:p>
        </p:txBody>
      </p:sp>
      <p:sp>
        <p:nvSpPr>
          <p:cNvPr id="54281" name="Text Box 9"/>
          <p:cNvSpPr txBox="1">
            <a:spLocks noChangeArrowheads="1"/>
          </p:cNvSpPr>
          <p:nvPr/>
        </p:nvSpPr>
        <p:spPr bwMode="auto">
          <a:xfrm>
            <a:off x="990600" y="5943600"/>
            <a:ext cx="1752600" cy="619125"/>
          </a:xfrm>
          <a:prstGeom prst="rect">
            <a:avLst/>
          </a:prstGeom>
          <a:solidFill>
            <a:srgbClr val="CC99FF"/>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Improved Cloud Clearing,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j</a:t>
            </a:r>
            <a:r>
              <a:rPr lang="en-US" sz="1600">
                <a:latin typeface="Times New Roman" pitchFamily="18" charset="0"/>
                <a:sym typeface="Symbol" pitchFamily="18" charset="2"/>
              </a:rPr>
              <a:t>, R</a:t>
            </a:r>
            <a:r>
              <a:rPr lang="en-US" sz="1600" baseline="-25000">
                <a:latin typeface="Times New Roman" pitchFamily="18" charset="0"/>
                <a:sym typeface="Symbol" pitchFamily="18" charset="2"/>
              </a:rPr>
              <a:t>ccr</a:t>
            </a:r>
          </a:p>
        </p:txBody>
      </p:sp>
      <p:sp>
        <p:nvSpPr>
          <p:cNvPr id="54282" name="Text Box 10"/>
          <p:cNvSpPr txBox="1">
            <a:spLocks noChangeArrowheads="1"/>
          </p:cNvSpPr>
          <p:nvPr/>
        </p:nvSpPr>
        <p:spPr bwMode="auto">
          <a:xfrm>
            <a:off x="3657600" y="4267200"/>
            <a:ext cx="1752600" cy="619125"/>
          </a:xfrm>
          <a:prstGeom prst="rect">
            <a:avLst/>
          </a:prstGeom>
          <a:solidFill>
            <a:srgbClr val="CC99FF"/>
          </a:solidFill>
          <a:ln w="38100">
            <a:solidFill>
              <a:srgbClr val="FF0000"/>
            </a:solidFill>
            <a:miter lim="800000"/>
            <a:headEnd/>
            <a:tailEnd/>
          </a:ln>
          <a:effectLst/>
        </p:spPr>
        <p:txBody>
          <a:bodyPr>
            <a:spAutoFit/>
          </a:bodyPr>
          <a:lstStyle/>
          <a:p>
            <a:pPr algn="ctr">
              <a:spcBef>
                <a:spcPct val="50000"/>
              </a:spcBef>
            </a:pPr>
            <a:r>
              <a:rPr lang="en-US" sz="1600">
                <a:latin typeface="Times New Roman" pitchFamily="18" charset="0"/>
              </a:rPr>
              <a:t>Final Cloud Clearing, </a:t>
            </a:r>
            <a:r>
              <a:rPr lang="en-US" sz="1600">
                <a:latin typeface="Times New Roman" pitchFamily="18" charset="0"/>
                <a:sym typeface="Symbol" pitchFamily="18" charset="2"/>
              </a:rPr>
              <a:t></a:t>
            </a:r>
            <a:r>
              <a:rPr lang="en-US" sz="1600" baseline="-25000">
                <a:latin typeface="Times New Roman" pitchFamily="18" charset="0"/>
                <a:sym typeface="Symbol" pitchFamily="18" charset="2"/>
              </a:rPr>
              <a:t>j</a:t>
            </a:r>
            <a:r>
              <a:rPr lang="en-US" sz="1600">
                <a:latin typeface="Times New Roman" pitchFamily="18" charset="0"/>
                <a:sym typeface="Symbol" pitchFamily="18" charset="2"/>
              </a:rPr>
              <a:t>, R</a:t>
            </a:r>
            <a:r>
              <a:rPr lang="en-US" sz="1600" baseline="-25000">
                <a:latin typeface="Times New Roman" pitchFamily="18" charset="0"/>
                <a:sym typeface="Symbol" pitchFamily="18" charset="2"/>
              </a:rPr>
              <a:t>ccr</a:t>
            </a:r>
          </a:p>
        </p:txBody>
      </p:sp>
      <p:sp>
        <p:nvSpPr>
          <p:cNvPr id="54283" name="Text Box 11"/>
          <p:cNvSpPr txBox="1">
            <a:spLocks noChangeArrowheads="1"/>
          </p:cNvSpPr>
          <p:nvPr/>
        </p:nvSpPr>
        <p:spPr bwMode="auto">
          <a:xfrm>
            <a:off x="671592" y="4038600"/>
            <a:ext cx="2286000" cy="646331"/>
          </a:xfrm>
          <a:prstGeom prst="rect">
            <a:avLst/>
          </a:prstGeom>
          <a:solidFill>
            <a:srgbClr val="CCFFCC"/>
          </a:solidFill>
          <a:ln w="38100">
            <a:solidFill>
              <a:srgbClr val="FF0000"/>
            </a:solidFill>
            <a:prstDash val="dash"/>
            <a:miter lim="800000"/>
            <a:headEnd/>
            <a:tailEnd/>
          </a:ln>
          <a:effectLst/>
        </p:spPr>
        <p:txBody>
          <a:bodyPr wrap="square">
            <a:spAutoFit/>
          </a:bodyPr>
          <a:lstStyle/>
          <a:p>
            <a:pPr>
              <a:spcBef>
                <a:spcPct val="50000"/>
              </a:spcBef>
            </a:pPr>
            <a:r>
              <a:rPr lang="en-US" dirty="0">
                <a:latin typeface="Times New Roman" pitchFamily="18" charset="0"/>
              </a:rPr>
              <a:t>Statistical Operator for Ts, </a:t>
            </a:r>
            <a:r>
              <a:rPr lang="en-US" dirty="0">
                <a:latin typeface="Times New Roman" pitchFamily="18" charset="0"/>
                <a:sym typeface="Symbol" pitchFamily="18" charset="2"/>
              </a:rPr>
              <a:t>(), </a:t>
            </a:r>
            <a:r>
              <a:rPr lang="en-US" dirty="0">
                <a:latin typeface="Times New Roman" pitchFamily="18" charset="0"/>
              </a:rPr>
              <a:t>T(p), q(p)</a:t>
            </a:r>
          </a:p>
        </p:txBody>
      </p:sp>
      <p:sp>
        <p:nvSpPr>
          <p:cNvPr id="54284" name="Text Box 12"/>
          <p:cNvSpPr txBox="1">
            <a:spLocks noChangeArrowheads="1"/>
          </p:cNvSpPr>
          <p:nvPr/>
        </p:nvSpPr>
        <p:spPr bwMode="auto">
          <a:xfrm>
            <a:off x="990600" y="5127625"/>
            <a:ext cx="1752600" cy="679450"/>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dirty="0">
                <a:latin typeface="Times New Roman" pitchFamily="18" charset="0"/>
              </a:rPr>
              <a:t>IR Physical T</a:t>
            </a:r>
            <a:r>
              <a:rPr lang="en-US" baseline="-25000" dirty="0">
                <a:latin typeface="Times New Roman" pitchFamily="18" charset="0"/>
              </a:rPr>
              <a:t>s</a:t>
            </a:r>
            <a:r>
              <a:rPr lang="en-US" dirty="0">
                <a:latin typeface="Times New Roman" pitchFamily="18" charset="0"/>
              </a:rPr>
              <a:t>, </a:t>
            </a:r>
            <a:r>
              <a:rPr lang="en-US" dirty="0">
                <a:latin typeface="Times New Roman" pitchFamily="18" charset="0"/>
                <a:sym typeface="Symbol" pitchFamily="18" charset="2"/>
              </a:rPr>
              <a:t>(), ()</a:t>
            </a:r>
          </a:p>
        </p:txBody>
      </p:sp>
      <p:sp>
        <p:nvSpPr>
          <p:cNvPr id="54285" name="Line 13"/>
          <p:cNvSpPr>
            <a:spLocks noChangeShapeType="1"/>
          </p:cNvSpPr>
          <p:nvPr/>
        </p:nvSpPr>
        <p:spPr bwMode="auto">
          <a:xfrm>
            <a:off x="1828800" y="6553200"/>
            <a:ext cx="0" cy="152400"/>
          </a:xfrm>
          <a:prstGeom prst="line">
            <a:avLst/>
          </a:prstGeom>
          <a:noFill/>
          <a:ln w="38100">
            <a:solidFill>
              <a:srgbClr val="FF0000"/>
            </a:solidFill>
            <a:round/>
            <a:headEnd/>
            <a:tailEnd/>
          </a:ln>
          <a:effectLst/>
        </p:spPr>
        <p:txBody>
          <a:bodyPr/>
          <a:lstStyle/>
          <a:p>
            <a:endParaRPr lang="en-US"/>
          </a:p>
        </p:txBody>
      </p:sp>
      <p:sp>
        <p:nvSpPr>
          <p:cNvPr id="54286" name="Line 14"/>
          <p:cNvSpPr>
            <a:spLocks noChangeShapeType="1"/>
          </p:cNvSpPr>
          <p:nvPr/>
        </p:nvSpPr>
        <p:spPr bwMode="auto">
          <a:xfrm>
            <a:off x="1828800" y="6705600"/>
            <a:ext cx="1128792" cy="0"/>
          </a:xfrm>
          <a:prstGeom prst="line">
            <a:avLst/>
          </a:prstGeom>
          <a:noFill/>
          <a:ln w="38100">
            <a:solidFill>
              <a:srgbClr val="FF0000"/>
            </a:solidFill>
            <a:round/>
            <a:headEnd/>
            <a:tailEnd/>
          </a:ln>
          <a:effectLst/>
        </p:spPr>
        <p:txBody>
          <a:bodyPr/>
          <a:lstStyle/>
          <a:p>
            <a:endParaRPr lang="en-US"/>
          </a:p>
        </p:txBody>
      </p:sp>
      <p:sp>
        <p:nvSpPr>
          <p:cNvPr id="54287" name="Line 15"/>
          <p:cNvSpPr>
            <a:spLocks noChangeShapeType="1"/>
          </p:cNvSpPr>
          <p:nvPr/>
        </p:nvSpPr>
        <p:spPr bwMode="auto">
          <a:xfrm flipV="1">
            <a:off x="2957591" y="1960775"/>
            <a:ext cx="228596" cy="4744824"/>
          </a:xfrm>
          <a:prstGeom prst="line">
            <a:avLst/>
          </a:prstGeom>
          <a:noFill/>
          <a:ln w="38100">
            <a:solidFill>
              <a:srgbClr val="FF0000"/>
            </a:solidFill>
            <a:round/>
            <a:headEnd/>
            <a:tailEnd/>
          </a:ln>
          <a:effectLst/>
        </p:spPr>
        <p:txBody>
          <a:bodyPr/>
          <a:lstStyle/>
          <a:p>
            <a:endParaRPr lang="en-US"/>
          </a:p>
        </p:txBody>
      </p:sp>
      <p:sp>
        <p:nvSpPr>
          <p:cNvPr id="54288" name="Line 16"/>
          <p:cNvSpPr>
            <a:spLocks noChangeShapeType="1"/>
          </p:cNvSpPr>
          <p:nvPr/>
        </p:nvSpPr>
        <p:spPr bwMode="auto">
          <a:xfrm flipV="1">
            <a:off x="3200214" y="1981200"/>
            <a:ext cx="304973" cy="0"/>
          </a:xfrm>
          <a:prstGeom prst="line">
            <a:avLst/>
          </a:prstGeom>
          <a:noFill/>
          <a:ln w="38100">
            <a:solidFill>
              <a:srgbClr val="FF0000"/>
            </a:solidFill>
            <a:round/>
            <a:headEnd/>
            <a:tailEnd type="stealth" w="lg" len="lg"/>
          </a:ln>
          <a:effectLst/>
        </p:spPr>
        <p:txBody>
          <a:bodyPr/>
          <a:lstStyle/>
          <a:p>
            <a:endParaRPr lang="en-US"/>
          </a:p>
        </p:txBody>
      </p:sp>
      <p:sp>
        <p:nvSpPr>
          <p:cNvPr id="54290" name="Text Box 18"/>
          <p:cNvSpPr txBox="1">
            <a:spLocks noChangeArrowheads="1"/>
          </p:cNvSpPr>
          <p:nvPr/>
        </p:nvSpPr>
        <p:spPr bwMode="auto">
          <a:xfrm>
            <a:off x="3505189" y="1600200"/>
            <a:ext cx="2133608" cy="646331"/>
          </a:xfrm>
          <a:prstGeom prst="rect">
            <a:avLst/>
          </a:prstGeom>
          <a:solidFill>
            <a:srgbClr val="CC99FF"/>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T</a:t>
            </a:r>
            <a:r>
              <a:rPr lang="en-US" baseline="-25000" dirty="0">
                <a:latin typeface="Times New Roman" pitchFamily="18" charset="0"/>
              </a:rPr>
              <a:t>s</a:t>
            </a:r>
            <a:r>
              <a:rPr lang="en-US" dirty="0">
                <a:latin typeface="Times New Roman" pitchFamily="18" charset="0"/>
              </a:rPr>
              <a:t>, </a:t>
            </a:r>
            <a:r>
              <a:rPr lang="en-US" dirty="0">
                <a:latin typeface="Times New Roman" pitchFamily="18" charset="0"/>
                <a:sym typeface="Symbol" pitchFamily="18" charset="2"/>
              </a:rPr>
              <a:t>(), ()</a:t>
            </a:r>
          </a:p>
        </p:txBody>
      </p:sp>
      <p:sp>
        <p:nvSpPr>
          <p:cNvPr id="54291" name="Line 19"/>
          <p:cNvSpPr>
            <a:spLocks noChangeShapeType="1"/>
          </p:cNvSpPr>
          <p:nvPr/>
        </p:nvSpPr>
        <p:spPr bwMode="auto">
          <a:xfrm flipH="1">
            <a:off x="381000" y="3124200"/>
            <a:ext cx="1447800" cy="0"/>
          </a:xfrm>
          <a:prstGeom prst="line">
            <a:avLst/>
          </a:prstGeom>
          <a:noFill/>
          <a:ln w="38100">
            <a:solidFill>
              <a:srgbClr val="FF0000"/>
            </a:solidFill>
            <a:round/>
            <a:headEnd/>
            <a:tailEnd/>
          </a:ln>
          <a:effectLst/>
        </p:spPr>
        <p:txBody>
          <a:bodyPr/>
          <a:lstStyle/>
          <a:p>
            <a:endParaRPr lang="en-US"/>
          </a:p>
        </p:txBody>
      </p:sp>
      <p:sp>
        <p:nvSpPr>
          <p:cNvPr id="54292" name="Line 20"/>
          <p:cNvSpPr>
            <a:spLocks noChangeShapeType="1"/>
          </p:cNvSpPr>
          <p:nvPr/>
        </p:nvSpPr>
        <p:spPr bwMode="auto">
          <a:xfrm>
            <a:off x="381000" y="3124200"/>
            <a:ext cx="0" cy="457200"/>
          </a:xfrm>
          <a:prstGeom prst="line">
            <a:avLst/>
          </a:prstGeom>
          <a:noFill/>
          <a:ln w="38100">
            <a:solidFill>
              <a:srgbClr val="FF0000"/>
            </a:solidFill>
            <a:round/>
            <a:headEnd/>
            <a:tailEnd type="stealth" w="lg" len="lg"/>
          </a:ln>
          <a:effectLst/>
        </p:spPr>
        <p:txBody>
          <a:bodyPr/>
          <a:lstStyle/>
          <a:p>
            <a:endParaRPr lang="en-US"/>
          </a:p>
        </p:txBody>
      </p:sp>
      <p:sp>
        <p:nvSpPr>
          <p:cNvPr id="54293" name="Line 21"/>
          <p:cNvSpPr>
            <a:spLocks noChangeShapeType="1"/>
          </p:cNvSpPr>
          <p:nvPr/>
        </p:nvSpPr>
        <p:spPr bwMode="auto">
          <a:xfrm flipH="1">
            <a:off x="381000" y="4953000"/>
            <a:ext cx="1447800" cy="0"/>
          </a:xfrm>
          <a:prstGeom prst="line">
            <a:avLst/>
          </a:prstGeom>
          <a:noFill/>
          <a:ln w="38100">
            <a:solidFill>
              <a:srgbClr val="FF0000"/>
            </a:solidFill>
            <a:round/>
            <a:headEnd/>
            <a:tailEnd/>
          </a:ln>
          <a:effectLst/>
        </p:spPr>
        <p:txBody>
          <a:bodyPr/>
          <a:lstStyle/>
          <a:p>
            <a:endParaRPr lang="en-US"/>
          </a:p>
        </p:txBody>
      </p:sp>
      <p:sp>
        <p:nvSpPr>
          <p:cNvPr id="54294" name="Line 22"/>
          <p:cNvSpPr>
            <a:spLocks noChangeShapeType="1"/>
          </p:cNvSpPr>
          <p:nvPr/>
        </p:nvSpPr>
        <p:spPr bwMode="auto">
          <a:xfrm>
            <a:off x="381000" y="4953000"/>
            <a:ext cx="0" cy="457200"/>
          </a:xfrm>
          <a:prstGeom prst="line">
            <a:avLst/>
          </a:prstGeom>
          <a:noFill/>
          <a:ln w="38100">
            <a:solidFill>
              <a:srgbClr val="FF0000"/>
            </a:solidFill>
            <a:round/>
            <a:headEnd/>
            <a:tailEnd type="stealth" w="lg" len="lg"/>
          </a:ln>
          <a:effectLst/>
        </p:spPr>
        <p:txBody>
          <a:bodyPr/>
          <a:lstStyle/>
          <a:p>
            <a:endParaRPr lang="en-US"/>
          </a:p>
        </p:txBody>
      </p:sp>
      <p:sp>
        <p:nvSpPr>
          <p:cNvPr id="54295" name="Text Box 23"/>
          <p:cNvSpPr txBox="1">
            <a:spLocks noChangeArrowheads="1"/>
          </p:cNvSpPr>
          <p:nvPr/>
        </p:nvSpPr>
        <p:spPr bwMode="auto">
          <a:xfrm>
            <a:off x="3352801" y="2514600"/>
            <a:ext cx="2285923" cy="369332"/>
          </a:xfrm>
          <a:prstGeom prst="rect">
            <a:avLst/>
          </a:prstGeom>
          <a:solidFill>
            <a:srgbClr val="FFFF99"/>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T(p)</a:t>
            </a:r>
          </a:p>
        </p:txBody>
      </p:sp>
      <p:sp>
        <p:nvSpPr>
          <p:cNvPr id="54296" name="Text Box 24"/>
          <p:cNvSpPr txBox="1">
            <a:spLocks noChangeArrowheads="1"/>
          </p:cNvSpPr>
          <p:nvPr/>
        </p:nvSpPr>
        <p:spPr bwMode="auto">
          <a:xfrm>
            <a:off x="3352765" y="6118225"/>
            <a:ext cx="2285912" cy="369332"/>
          </a:xfrm>
          <a:prstGeom prst="rect">
            <a:avLst/>
          </a:prstGeom>
          <a:solidFill>
            <a:srgbClr val="CC99FF"/>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T(p)</a:t>
            </a:r>
          </a:p>
        </p:txBody>
      </p:sp>
      <p:sp>
        <p:nvSpPr>
          <p:cNvPr id="54297" name="Text Box 25"/>
          <p:cNvSpPr txBox="1">
            <a:spLocks noChangeArrowheads="1"/>
          </p:cNvSpPr>
          <p:nvPr/>
        </p:nvSpPr>
        <p:spPr bwMode="auto">
          <a:xfrm>
            <a:off x="3657599" y="5181600"/>
            <a:ext cx="2057387" cy="646331"/>
          </a:xfrm>
          <a:prstGeom prst="rect">
            <a:avLst/>
          </a:prstGeom>
          <a:solidFill>
            <a:srgbClr val="CC99FF"/>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T</a:t>
            </a:r>
            <a:r>
              <a:rPr lang="en-US" baseline="-25000" dirty="0">
                <a:latin typeface="Times New Roman" pitchFamily="18" charset="0"/>
              </a:rPr>
              <a:t>s</a:t>
            </a:r>
            <a:r>
              <a:rPr lang="en-US" dirty="0">
                <a:latin typeface="Times New Roman" pitchFamily="18" charset="0"/>
              </a:rPr>
              <a:t>, </a:t>
            </a:r>
            <a:r>
              <a:rPr lang="en-US" dirty="0">
                <a:latin typeface="Times New Roman" pitchFamily="18" charset="0"/>
                <a:sym typeface="Symbol" pitchFamily="18" charset="2"/>
              </a:rPr>
              <a:t>(), ()</a:t>
            </a:r>
          </a:p>
        </p:txBody>
      </p:sp>
      <p:sp>
        <p:nvSpPr>
          <p:cNvPr id="54298" name="Text Box 26"/>
          <p:cNvSpPr txBox="1">
            <a:spLocks noChangeArrowheads="1"/>
          </p:cNvSpPr>
          <p:nvPr/>
        </p:nvSpPr>
        <p:spPr bwMode="auto">
          <a:xfrm>
            <a:off x="3352765" y="3048000"/>
            <a:ext cx="2285923" cy="369332"/>
          </a:xfrm>
          <a:prstGeom prst="rect">
            <a:avLst/>
          </a:prstGeom>
          <a:solidFill>
            <a:srgbClr val="FFFF99"/>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q(p)</a:t>
            </a:r>
          </a:p>
        </p:txBody>
      </p:sp>
      <p:sp>
        <p:nvSpPr>
          <p:cNvPr id="54299" name="Text Box 27"/>
          <p:cNvSpPr txBox="1">
            <a:spLocks noChangeArrowheads="1"/>
          </p:cNvSpPr>
          <p:nvPr/>
        </p:nvSpPr>
        <p:spPr bwMode="auto">
          <a:xfrm>
            <a:off x="3581400" y="3657600"/>
            <a:ext cx="19050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O</a:t>
            </a:r>
            <a:r>
              <a:rPr lang="en-US" baseline="-25000">
                <a:latin typeface="Times New Roman" pitchFamily="18" charset="0"/>
              </a:rPr>
              <a:t>3</a:t>
            </a:r>
            <a:r>
              <a:rPr lang="en-US">
                <a:latin typeface="Times New Roman" pitchFamily="18" charset="0"/>
              </a:rPr>
              <a:t>(p)</a:t>
            </a:r>
          </a:p>
        </p:txBody>
      </p:sp>
      <p:sp>
        <p:nvSpPr>
          <p:cNvPr id="54300" name="Text Box 28"/>
          <p:cNvSpPr txBox="1">
            <a:spLocks noChangeArrowheads="1"/>
          </p:cNvSpPr>
          <p:nvPr/>
        </p:nvSpPr>
        <p:spPr bwMode="auto">
          <a:xfrm>
            <a:off x="6248400" y="15240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CO(p)</a:t>
            </a:r>
          </a:p>
        </p:txBody>
      </p:sp>
      <p:sp>
        <p:nvSpPr>
          <p:cNvPr id="54301" name="Text Box 29"/>
          <p:cNvSpPr txBox="1">
            <a:spLocks noChangeArrowheads="1"/>
          </p:cNvSpPr>
          <p:nvPr/>
        </p:nvSpPr>
        <p:spPr bwMode="auto">
          <a:xfrm>
            <a:off x="6172200" y="2133600"/>
            <a:ext cx="22098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HNO</a:t>
            </a:r>
            <a:r>
              <a:rPr lang="en-US" baseline="-25000">
                <a:latin typeface="Times New Roman" pitchFamily="18" charset="0"/>
              </a:rPr>
              <a:t>3</a:t>
            </a:r>
            <a:r>
              <a:rPr lang="en-US">
                <a:latin typeface="Times New Roman" pitchFamily="18" charset="0"/>
              </a:rPr>
              <a:t>(p)</a:t>
            </a:r>
          </a:p>
        </p:txBody>
      </p:sp>
      <p:sp>
        <p:nvSpPr>
          <p:cNvPr id="54302" name="Text Box 30"/>
          <p:cNvSpPr txBox="1">
            <a:spLocks noChangeArrowheads="1"/>
          </p:cNvSpPr>
          <p:nvPr/>
        </p:nvSpPr>
        <p:spPr bwMode="auto">
          <a:xfrm>
            <a:off x="6248400" y="2765425"/>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CH</a:t>
            </a:r>
            <a:r>
              <a:rPr lang="en-US" baseline="-25000">
                <a:latin typeface="Times New Roman" pitchFamily="18" charset="0"/>
              </a:rPr>
              <a:t>4</a:t>
            </a:r>
            <a:r>
              <a:rPr lang="en-US">
                <a:latin typeface="Times New Roman" pitchFamily="18" charset="0"/>
              </a:rPr>
              <a:t>(p)</a:t>
            </a:r>
          </a:p>
        </p:txBody>
      </p:sp>
      <p:sp>
        <p:nvSpPr>
          <p:cNvPr id="54303" name="Text Box 31"/>
          <p:cNvSpPr txBox="1">
            <a:spLocks noChangeArrowheads="1"/>
          </p:cNvSpPr>
          <p:nvPr/>
        </p:nvSpPr>
        <p:spPr bwMode="auto">
          <a:xfrm>
            <a:off x="6248400" y="34290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CO</a:t>
            </a:r>
            <a:r>
              <a:rPr lang="en-US" baseline="-25000">
                <a:latin typeface="Times New Roman" pitchFamily="18" charset="0"/>
              </a:rPr>
              <a:t>2</a:t>
            </a:r>
            <a:r>
              <a:rPr lang="en-US">
                <a:latin typeface="Times New Roman" pitchFamily="18" charset="0"/>
              </a:rPr>
              <a:t>(p)</a:t>
            </a:r>
          </a:p>
        </p:txBody>
      </p:sp>
      <p:sp>
        <p:nvSpPr>
          <p:cNvPr id="54304" name="Text Box 32"/>
          <p:cNvSpPr txBox="1">
            <a:spLocks noChangeArrowheads="1"/>
          </p:cNvSpPr>
          <p:nvPr/>
        </p:nvSpPr>
        <p:spPr bwMode="auto">
          <a:xfrm>
            <a:off x="6248400" y="41148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N</a:t>
            </a:r>
            <a:r>
              <a:rPr lang="en-US" baseline="-25000">
                <a:latin typeface="Times New Roman" pitchFamily="18" charset="0"/>
              </a:rPr>
              <a:t>2</a:t>
            </a:r>
            <a:r>
              <a:rPr lang="en-US">
                <a:latin typeface="Times New Roman" pitchFamily="18" charset="0"/>
              </a:rPr>
              <a:t>O(p)</a:t>
            </a:r>
          </a:p>
        </p:txBody>
      </p:sp>
      <p:sp>
        <p:nvSpPr>
          <p:cNvPr id="54306" name="Line 34"/>
          <p:cNvSpPr>
            <a:spLocks noChangeShapeType="1"/>
          </p:cNvSpPr>
          <p:nvPr/>
        </p:nvSpPr>
        <p:spPr bwMode="auto">
          <a:xfrm>
            <a:off x="4495800" y="6705600"/>
            <a:ext cx="1295400" cy="0"/>
          </a:xfrm>
          <a:prstGeom prst="line">
            <a:avLst/>
          </a:prstGeom>
          <a:noFill/>
          <a:ln w="38100">
            <a:solidFill>
              <a:srgbClr val="FF0000"/>
            </a:solidFill>
            <a:round/>
            <a:headEnd/>
            <a:tailEnd/>
          </a:ln>
          <a:effectLst/>
        </p:spPr>
        <p:txBody>
          <a:bodyPr/>
          <a:lstStyle/>
          <a:p>
            <a:endParaRPr lang="en-US"/>
          </a:p>
        </p:txBody>
      </p:sp>
      <p:sp>
        <p:nvSpPr>
          <p:cNvPr id="54307" name="Line 35"/>
          <p:cNvSpPr>
            <a:spLocks noChangeShapeType="1"/>
          </p:cNvSpPr>
          <p:nvPr/>
        </p:nvSpPr>
        <p:spPr bwMode="auto">
          <a:xfrm flipV="1">
            <a:off x="5791199" y="1752600"/>
            <a:ext cx="152227" cy="4953000"/>
          </a:xfrm>
          <a:prstGeom prst="line">
            <a:avLst/>
          </a:prstGeom>
          <a:noFill/>
          <a:ln w="38100">
            <a:solidFill>
              <a:srgbClr val="FF0000"/>
            </a:solidFill>
            <a:round/>
            <a:headEnd/>
            <a:tailEnd/>
          </a:ln>
          <a:effectLst/>
        </p:spPr>
        <p:txBody>
          <a:bodyPr/>
          <a:lstStyle/>
          <a:p>
            <a:endParaRPr lang="en-US"/>
          </a:p>
        </p:txBody>
      </p:sp>
      <p:sp>
        <p:nvSpPr>
          <p:cNvPr id="54308" name="Line 36"/>
          <p:cNvSpPr>
            <a:spLocks noChangeShapeType="1"/>
          </p:cNvSpPr>
          <p:nvPr/>
        </p:nvSpPr>
        <p:spPr bwMode="auto">
          <a:xfrm>
            <a:off x="5943596" y="1752600"/>
            <a:ext cx="304795" cy="6348"/>
          </a:xfrm>
          <a:prstGeom prst="line">
            <a:avLst/>
          </a:prstGeom>
          <a:noFill/>
          <a:ln w="38100">
            <a:solidFill>
              <a:srgbClr val="FF0000"/>
            </a:solidFill>
            <a:round/>
            <a:headEnd/>
            <a:tailEnd type="stealth" w="lg" len="lg"/>
          </a:ln>
          <a:effectLst/>
        </p:spPr>
        <p:txBody>
          <a:bodyPr/>
          <a:lstStyle/>
          <a:p>
            <a:endParaRPr lang="en-US"/>
          </a:p>
        </p:txBody>
      </p:sp>
      <p:sp>
        <p:nvSpPr>
          <p:cNvPr id="54310" name="Line 38"/>
          <p:cNvSpPr>
            <a:spLocks noChangeShapeType="1"/>
          </p:cNvSpPr>
          <p:nvPr/>
        </p:nvSpPr>
        <p:spPr bwMode="auto">
          <a:xfrm flipH="1">
            <a:off x="3429000" y="5029200"/>
            <a:ext cx="1066800" cy="0"/>
          </a:xfrm>
          <a:prstGeom prst="line">
            <a:avLst/>
          </a:prstGeom>
          <a:noFill/>
          <a:ln w="38100">
            <a:solidFill>
              <a:srgbClr val="FF0000"/>
            </a:solidFill>
            <a:round/>
            <a:headEnd/>
            <a:tailEnd/>
          </a:ln>
          <a:effectLst/>
        </p:spPr>
        <p:txBody>
          <a:bodyPr/>
          <a:lstStyle/>
          <a:p>
            <a:endParaRPr lang="en-US"/>
          </a:p>
        </p:txBody>
      </p:sp>
      <p:sp>
        <p:nvSpPr>
          <p:cNvPr id="54311" name="Line 39"/>
          <p:cNvSpPr>
            <a:spLocks noChangeShapeType="1"/>
          </p:cNvSpPr>
          <p:nvPr/>
        </p:nvSpPr>
        <p:spPr bwMode="auto">
          <a:xfrm>
            <a:off x="3429000" y="5029200"/>
            <a:ext cx="0" cy="381000"/>
          </a:xfrm>
          <a:prstGeom prst="line">
            <a:avLst/>
          </a:prstGeom>
          <a:noFill/>
          <a:ln w="38100">
            <a:solidFill>
              <a:srgbClr val="FF0000"/>
            </a:solidFill>
            <a:round/>
            <a:headEnd/>
            <a:tailEnd type="stealth" w="lg" len="lg"/>
          </a:ln>
          <a:effectLst/>
        </p:spPr>
        <p:txBody>
          <a:bodyPr/>
          <a:lstStyle/>
          <a:p>
            <a:endParaRPr lang="en-US"/>
          </a:p>
        </p:txBody>
      </p:sp>
      <p:sp>
        <p:nvSpPr>
          <p:cNvPr id="54312" name="Line 40"/>
          <p:cNvSpPr>
            <a:spLocks noChangeShapeType="1"/>
          </p:cNvSpPr>
          <p:nvPr/>
        </p:nvSpPr>
        <p:spPr bwMode="auto">
          <a:xfrm>
            <a:off x="7239000" y="4495800"/>
            <a:ext cx="0" cy="381000"/>
          </a:xfrm>
          <a:prstGeom prst="line">
            <a:avLst/>
          </a:prstGeom>
          <a:noFill/>
          <a:ln w="38100">
            <a:solidFill>
              <a:srgbClr val="FF0000"/>
            </a:solidFill>
            <a:round/>
            <a:headEnd/>
            <a:tailEnd type="stealth" w="lg" len="lg"/>
          </a:ln>
          <a:effectLst/>
        </p:spPr>
        <p:txBody>
          <a:bodyPr/>
          <a:lstStyle/>
          <a:p>
            <a:endParaRPr lang="en-US"/>
          </a:p>
        </p:txBody>
      </p:sp>
      <p:sp>
        <p:nvSpPr>
          <p:cNvPr id="54313" name="AutoShape 41"/>
          <p:cNvSpPr>
            <a:spLocks noChangeArrowheads="1"/>
          </p:cNvSpPr>
          <p:nvPr/>
        </p:nvSpPr>
        <p:spPr bwMode="auto">
          <a:xfrm>
            <a:off x="228600" y="3581400"/>
            <a:ext cx="304800" cy="381000"/>
          </a:xfrm>
          <a:prstGeom prst="can">
            <a:avLst>
              <a:gd name="adj" fmla="val 37500"/>
            </a:avLst>
          </a:prstGeom>
          <a:noFill/>
          <a:ln w="38100">
            <a:solidFill>
              <a:schemeClr val="accent2"/>
            </a:solidFill>
            <a:round/>
            <a:headEnd/>
            <a:tailEnd/>
          </a:ln>
          <a:effectLst/>
        </p:spPr>
        <p:txBody>
          <a:bodyPr wrap="none" anchor="ctr"/>
          <a:lstStyle/>
          <a:p>
            <a:endParaRPr lang="en-US"/>
          </a:p>
        </p:txBody>
      </p:sp>
      <p:sp>
        <p:nvSpPr>
          <p:cNvPr id="54314" name="AutoShape 42"/>
          <p:cNvSpPr>
            <a:spLocks noChangeArrowheads="1"/>
          </p:cNvSpPr>
          <p:nvPr/>
        </p:nvSpPr>
        <p:spPr bwMode="auto">
          <a:xfrm>
            <a:off x="228600" y="5410200"/>
            <a:ext cx="304800" cy="381000"/>
          </a:xfrm>
          <a:prstGeom prst="can">
            <a:avLst>
              <a:gd name="adj" fmla="val 37500"/>
            </a:avLst>
          </a:prstGeom>
          <a:noFill/>
          <a:ln w="38100">
            <a:solidFill>
              <a:srgbClr val="0000FF"/>
            </a:solidFill>
            <a:round/>
            <a:headEnd/>
            <a:tailEnd/>
          </a:ln>
          <a:effectLst/>
        </p:spPr>
        <p:txBody>
          <a:bodyPr wrap="none" anchor="ctr"/>
          <a:lstStyle/>
          <a:p>
            <a:endParaRPr lang="en-US"/>
          </a:p>
        </p:txBody>
      </p:sp>
      <p:sp>
        <p:nvSpPr>
          <p:cNvPr id="54315" name="AutoShape 43"/>
          <p:cNvSpPr>
            <a:spLocks noChangeArrowheads="1"/>
          </p:cNvSpPr>
          <p:nvPr/>
        </p:nvSpPr>
        <p:spPr bwMode="auto">
          <a:xfrm>
            <a:off x="3276600" y="5410200"/>
            <a:ext cx="304800" cy="381000"/>
          </a:xfrm>
          <a:prstGeom prst="can">
            <a:avLst>
              <a:gd name="adj" fmla="val 37500"/>
            </a:avLst>
          </a:prstGeom>
          <a:noFill/>
          <a:ln w="38100">
            <a:solidFill>
              <a:schemeClr val="accent2"/>
            </a:solidFill>
            <a:round/>
            <a:headEnd/>
            <a:tailEnd/>
          </a:ln>
          <a:effectLst/>
        </p:spPr>
        <p:txBody>
          <a:bodyPr wrap="none" anchor="ctr"/>
          <a:lstStyle/>
          <a:p>
            <a:endParaRPr lang="en-US"/>
          </a:p>
        </p:txBody>
      </p:sp>
      <p:sp>
        <p:nvSpPr>
          <p:cNvPr id="54316" name="AutoShape 44"/>
          <p:cNvSpPr>
            <a:spLocks noChangeArrowheads="1"/>
          </p:cNvSpPr>
          <p:nvPr/>
        </p:nvSpPr>
        <p:spPr bwMode="auto">
          <a:xfrm>
            <a:off x="7086600" y="4876800"/>
            <a:ext cx="304800" cy="381000"/>
          </a:xfrm>
          <a:prstGeom prst="can">
            <a:avLst>
              <a:gd name="adj" fmla="val 37500"/>
            </a:avLst>
          </a:prstGeom>
          <a:noFill/>
          <a:ln w="38100">
            <a:solidFill>
              <a:schemeClr val="accent2"/>
            </a:solidFill>
            <a:round/>
            <a:headEnd/>
            <a:tailEnd/>
          </a:ln>
          <a:effectLst/>
        </p:spPr>
        <p:txBody>
          <a:bodyPr wrap="none" anchor="ctr"/>
          <a:lstStyle/>
          <a:p>
            <a:endParaRPr lang="en-US"/>
          </a:p>
        </p:txBody>
      </p:sp>
      <p:sp>
        <p:nvSpPr>
          <p:cNvPr id="54317" name="Text Box 45"/>
          <p:cNvSpPr txBox="1">
            <a:spLocks noChangeArrowheads="1"/>
          </p:cNvSpPr>
          <p:nvPr/>
        </p:nvSpPr>
        <p:spPr bwMode="auto">
          <a:xfrm>
            <a:off x="5943600" y="5410200"/>
            <a:ext cx="3048000" cy="1077218"/>
          </a:xfrm>
          <a:prstGeom prst="rect">
            <a:avLst/>
          </a:prstGeom>
          <a:solidFill>
            <a:srgbClr val="CC99FF"/>
          </a:solidFill>
          <a:ln w="38100">
            <a:solidFill>
              <a:srgbClr val="000000"/>
            </a:solidFill>
            <a:miter lim="800000"/>
            <a:headEnd/>
            <a:tailEnd/>
          </a:ln>
          <a:effectLst/>
        </p:spPr>
        <p:txBody>
          <a:bodyPr>
            <a:spAutoFit/>
          </a:bodyPr>
          <a:lstStyle/>
          <a:p>
            <a:pPr>
              <a:spcBef>
                <a:spcPct val="50000"/>
              </a:spcBef>
            </a:pPr>
            <a:r>
              <a:rPr lang="en-US" sz="1600" dirty="0">
                <a:latin typeface="Times New Roman" pitchFamily="18" charset="0"/>
              </a:rPr>
              <a:t>Note: </a:t>
            </a:r>
            <a:r>
              <a:rPr lang="en-US" sz="1600" b="1" u="sng" dirty="0">
                <a:latin typeface="Times New Roman" pitchFamily="18" charset="0"/>
              </a:rPr>
              <a:t>Repeated</a:t>
            </a:r>
            <a:r>
              <a:rPr lang="en-US" sz="1600" dirty="0">
                <a:latin typeface="Times New Roman" pitchFamily="18" charset="0"/>
              </a:rPr>
              <a:t> physical steps always use same startup for that product, but it uses products and error estimates from other steps.</a:t>
            </a:r>
          </a:p>
        </p:txBody>
      </p:sp>
      <p:sp>
        <p:nvSpPr>
          <p:cNvPr id="54318" name="Text Box 46"/>
          <p:cNvSpPr txBox="1">
            <a:spLocks noChangeArrowheads="1"/>
          </p:cNvSpPr>
          <p:nvPr/>
        </p:nvSpPr>
        <p:spPr bwMode="auto">
          <a:xfrm>
            <a:off x="152400" y="3717925"/>
            <a:ext cx="457200" cy="244475"/>
          </a:xfrm>
          <a:prstGeom prst="rect">
            <a:avLst/>
          </a:prstGeom>
          <a:noFill/>
          <a:ln w="38100">
            <a:noFill/>
            <a:miter lim="800000"/>
            <a:headEnd/>
            <a:tailEnd/>
          </a:ln>
          <a:effectLst/>
        </p:spPr>
        <p:txBody>
          <a:bodyPr>
            <a:spAutoFit/>
          </a:bodyPr>
          <a:lstStyle/>
          <a:p>
            <a:pPr algn="ctr">
              <a:spcBef>
                <a:spcPct val="50000"/>
              </a:spcBef>
            </a:pPr>
            <a:r>
              <a:rPr lang="en-US" sz="1000">
                <a:latin typeface="Times New Roman" pitchFamily="18" charset="0"/>
              </a:rPr>
              <a:t>MIT</a:t>
            </a:r>
          </a:p>
        </p:txBody>
      </p:sp>
      <p:sp>
        <p:nvSpPr>
          <p:cNvPr id="54319" name="Text Box 47"/>
          <p:cNvSpPr txBox="1">
            <a:spLocks noChangeArrowheads="1"/>
          </p:cNvSpPr>
          <p:nvPr/>
        </p:nvSpPr>
        <p:spPr bwMode="auto">
          <a:xfrm>
            <a:off x="152400" y="5546725"/>
            <a:ext cx="457200" cy="244475"/>
          </a:xfrm>
          <a:prstGeom prst="rect">
            <a:avLst/>
          </a:prstGeom>
          <a:noFill/>
          <a:ln w="38100">
            <a:noFill/>
            <a:miter lim="800000"/>
            <a:headEnd/>
            <a:tailEnd/>
          </a:ln>
          <a:effectLst/>
        </p:spPr>
        <p:txBody>
          <a:bodyPr>
            <a:spAutoFit/>
          </a:bodyPr>
          <a:lstStyle/>
          <a:p>
            <a:pPr algn="ctr">
              <a:spcBef>
                <a:spcPct val="50000"/>
              </a:spcBef>
            </a:pPr>
            <a:r>
              <a:rPr lang="en-US" sz="1000">
                <a:latin typeface="Times New Roman" pitchFamily="18" charset="0"/>
              </a:rPr>
              <a:t>FG</a:t>
            </a:r>
          </a:p>
        </p:txBody>
      </p:sp>
      <p:sp>
        <p:nvSpPr>
          <p:cNvPr id="54320" name="Text Box 48"/>
          <p:cNvSpPr txBox="1">
            <a:spLocks noChangeArrowheads="1"/>
          </p:cNvSpPr>
          <p:nvPr/>
        </p:nvSpPr>
        <p:spPr bwMode="auto">
          <a:xfrm>
            <a:off x="3200400" y="5546725"/>
            <a:ext cx="457200" cy="244475"/>
          </a:xfrm>
          <a:prstGeom prst="rect">
            <a:avLst/>
          </a:prstGeom>
          <a:noFill/>
          <a:ln w="38100">
            <a:noFill/>
            <a:miter lim="800000"/>
            <a:headEnd/>
            <a:tailEnd/>
          </a:ln>
          <a:effectLst/>
        </p:spPr>
        <p:txBody>
          <a:bodyPr>
            <a:spAutoFit/>
          </a:bodyPr>
          <a:lstStyle/>
          <a:p>
            <a:pPr algn="ctr">
              <a:spcBef>
                <a:spcPct val="50000"/>
              </a:spcBef>
            </a:pPr>
            <a:r>
              <a:rPr lang="en-US" sz="1000">
                <a:latin typeface="Times New Roman" pitchFamily="18" charset="0"/>
              </a:rPr>
              <a:t>CCR</a:t>
            </a:r>
          </a:p>
        </p:txBody>
      </p:sp>
      <p:sp>
        <p:nvSpPr>
          <p:cNvPr id="54321" name="Text Box 49"/>
          <p:cNvSpPr txBox="1">
            <a:spLocks noChangeArrowheads="1"/>
          </p:cNvSpPr>
          <p:nvPr/>
        </p:nvSpPr>
        <p:spPr bwMode="auto">
          <a:xfrm>
            <a:off x="7010400" y="5029200"/>
            <a:ext cx="457200" cy="244475"/>
          </a:xfrm>
          <a:prstGeom prst="rect">
            <a:avLst/>
          </a:prstGeom>
          <a:noFill/>
          <a:ln w="38100">
            <a:noFill/>
            <a:miter lim="800000"/>
            <a:headEnd/>
            <a:tailEnd/>
          </a:ln>
          <a:effectLst/>
        </p:spPr>
        <p:txBody>
          <a:bodyPr>
            <a:spAutoFit/>
          </a:bodyPr>
          <a:lstStyle/>
          <a:p>
            <a:pPr algn="ctr">
              <a:spcBef>
                <a:spcPct val="50000"/>
              </a:spcBef>
            </a:pPr>
            <a:r>
              <a:rPr lang="en-US" sz="1000">
                <a:latin typeface="Times New Roman" pitchFamily="18" charset="0"/>
              </a:rPr>
              <a:t>RET</a:t>
            </a:r>
          </a:p>
        </p:txBody>
      </p:sp>
    </p:spTree>
    <p:extLst>
      <p:ext uri="{BB962C8B-B14F-4D97-AF65-F5344CB8AC3E}">
        <p14:creationId xmlns:p14="http://schemas.microsoft.com/office/powerpoint/2010/main" val="2154591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Line 2"/>
          <p:cNvSpPr>
            <a:spLocks noChangeShapeType="1"/>
          </p:cNvSpPr>
          <p:nvPr/>
        </p:nvSpPr>
        <p:spPr bwMode="auto">
          <a:xfrm flipH="1">
            <a:off x="7382762" y="2081212"/>
            <a:ext cx="8638" cy="2795587"/>
          </a:xfrm>
          <a:prstGeom prst="line">
            <a:avLst/>
          </a:prstGeom>
          <a:noFill/>
          <a:ln w="38100">
            <a:solidFill>
              <a:srgbClr val="FF0000"/>
            </a:solidFill>
            <a:round/>
            <a:headEnd/>
            <a:tailEnd type="stealth" w="lg" len="lg"/>
          </a:ln>
          <a:effectLst/>
        </p:spPr>
        <p:txBody>
          <a:bodyPr/>
          <a:lstStyle/>
          <a:p>
            <a:endParaRPr lang="en-US"/>
          </a:p>
        </p:txBody>
      </p:sp>
      <p:sp>
        <p:nvSpPr>
          <p:cNvPr id="54275" name="Line 3"/>
          <p:cNvSpPr>
            <a:spLocks noChangeShapeType="1"/>
          </p:cNvSpPr>
          <p:nvPr/>
        </p:nvSpPr>
        <p:spPr bwMode="auto">
          <a:xfrm flipH="1">
            <a:off x="4495799" y="2285999"/>
            <a:ext cx="1" cy="4267193"/>
          </a:xfrm>
          <a:prstGeom prst="line">
            <a:avLst/>
          </a:prstGeom>
          <a:noFill/>
          <a:ln w="38100">
            <a:solidFill>
              <a:srgbClr val="FF0000"/>
            </a:solidFill>
            <a:round/>
            <a:headEnd/>
            <a:tailEnd/>
          </a:ln>
          <a:effectLst/>
        </p:spPr>
        <p:txBody>
          <a:bodyPr/>
          <a:lstStyle/>
          <a:p>
            <a:endParaRPr lang="en-US"/>
          </a:p>
        </p:txBody>
      </p:sp>
      <p:sp>
        <p:nvSpPr>
          <p:cNvPr id="54277" name="Rectangle 5"/>
          <p:cNvSpPr>
            <a:spLocks noGrp="1" noChangeArrowheads="1"/>
          </p:cNvSpPr>
          <p:nvPr>
            <p:ph type="title"/>
          </p:nvPr>
        </p:nvSpPr>
        <p:spPr>
          <a:xfrm>
            <a:off x="2123695" y="152399"/>
            <a:ext cx="4962906" cy="1037833"/>
          </a:xfrm>
        </p:spPr>
        <p:txBody>
          <a:bodyPr>
            <a:noAutofit/>
          </a:bodyPr>
          <a:lstStyle/>
          <a:p>
            <a:r>
              <a:rPr lang="en-US" sz="2800" u="sng" dirty="0">
                <a:solidFill>
                  <a:schemeClr val="tx1"/>
                </a:solidFill>
              </a:rPr>
              <a:t>Simplified</a:t>
            </a:r>
            <a:r>
              <a:rPr lang="en-US" sz="2800" dirty="0">
                <a:solidFill>
                  <a:schemeClr val="tx1"/>
                </a:solidFill>
              </a:rPr>
              <a:t> Flow Diagram of the</a:t>
            </a:r>
            <a:br>
              <a:rPr lang="en-US" sz="2800" dirty="0">
                <a:solidFill>
                  <a:schemeClr val="tx1"/>
                </a:solidFill>
              </a:rPr>
            </a:br>
            <a:r>
              <a:rPr lang="en-US" sz="2800" dirty="0">
                <a:solidFill>
                  <a:schemeClr val="tx1"/>
                </a:solidFill>
              </a:rPr>
              <a:t>CLIMCAPS Algorithm</a:t>
            </a:r>
          </a:p>
        </p:txBody>
      </p:sp>
      <p:sp>
        <p:nvSpPr>
          <p:cNvPr id="54278" name="Text Box 6"/>
          <p:cNvSpPr txBox="1">
            <a:spLocks noChangeArrowheads="1"/>
          </p:cNvSpPr>
          <p:nvPr/>
        </p:nvSpPr>
        <p:spPr bwMode="auto">
          <a:xfrm>
            <a:off x="533400" y="2641600"/>
            <a:ext cx="1752600" cy="863600"/>
          </a:xfrm>
          <a:prstGeom prst="rect">
            <a:avLst/>
          </a:prstGeom>
          <a:solidFill>
            <a:srgbClr val="CCFFCC"/>
          </a:solidFill>
          <a:ln w="38100">
            <a:solidFill>
              <a:srgbClr val="FF0000"/>
            </a:solidFill>
            <a:miter lim="800000"/>
            <a:headEnd/>
            <a:tailEnd/>
          </a:ln>
          <a:effectLst/>
        </p:spPr>
        <p:txBody>
          <a:bodyPr wrap="square">
            <a:spAutoFit/>
          </a:bodyPr>
          <a:lstStyle/>
          <a:p>
            <a:pPr algn="ctr">
              <a:spcBef>
                <a:spcPct val="50000"/>
              </a:spcBef>
            </a:pPr>
            <a:r>
              <a:rPr lang="en-US" sz="1600" dirty="0">
                <a:latin typeface="Times New Roman" pitchFamily="18" charset="0"/>
              </a:rPr>
              <a:t>Microwave-only Physical for T(p), q(p), LIQ(p), </a:t>
            </a:r>
            <a:r>
              <a:rPr lang="en-US" sz="1600" dirty="0">
                <a:latin typeface="Times New Roman" pitchFamily="18" charset="0"/>
                <a:sym typeface="Symbol" pitchFamily="18" charset="2"/>
              </a:rPr>
              <a:t>(f)</a:t>
            </a:r>
          </a:p>
        </p:txBody>
      </p:sp>
      <p:sp>
        <p:nvSpPr>
          <p:cNvPr id="54279" name="Text Box 7"/>
          <p:cNvSpPr txBox="1">
            <a:spLocks noChangeArrowheads="1"/>
          </p:cNvSpPr>
          <p:nvPr/>
        </p:nvSpPr>
        <p:spPr bwMode="auto">
          <a:xfrm>
            <a:off x="457201" y="1455003"/>
            <a:ext cx="2500389" cy="830997"/>
          </a:xfrm>
          <a:prstGeom prst="rect">
            <a:avLst/>
          </a:prstGeom>
          <a:solidFill>
            <a:srgbClr val="CCFFFF"/>
          </a:solidFill>
          <a:ln w="38100">
            <a:solidFill>
              <a:srgbClr val="FF0000"/>
            </a:solidFill>
            <a:miter lim="800000"/>
            <a:headEnd/>
            <a:tailEnd/>
          </a:ln>
          <a:effectLst/>
        </p:spPr>
        <p:txBody>
          <a:bodyPr wrap="square">
            <a:spAutoFit/>
          </a:bodyPr>
          <a:lstStyle/>
          <a:p>
            <a:pPr algn="ctr">
              <a:spcBef>
                <a:spcPct val="50000"/>
              </a:spcBef>
            </a:pPr>
            <a:r>
              <a:rPr lang="en-US" sz="1600" dirty="0">
                <a:latin typeface="Times New Roman" pitchFamily="18" charset="0"/>
              </a:rPr>
              <a:t>MERRA-2 (T, q, O3), CAMEL/Masuda (</a:t>
            </a:r>
            <a:r>
              <a:rPr lang="en-US" sz="1600" dirty="0">
                <a:latin typeface="Times New Roman" pitchFamily="18" charset="0"/>
                <a:sym typeface="Symbol" pitchFamily="18" charset="2"/>
              </a:rPr>
              <a:t>()), </a:t>
            </a:r>
            <a:r>
              <a:rPr lang="en-US" sz="1600" dirty="0" err="1">
                <a:latin typeface="Times New Roman" pitchFamily="18" charset="0"/>
              </a:rPr>
              <a:t>climatologies</a:t>
            </a:r>
            <a:r>
              <a:rPr lang="en-US" sz="1600" dirty="0">
                <a:latin typeface="Times New Roman" pitchFamily="18" charset="0"/>
              </a:rPr>
              <a:t> (trace gases)</a:t>
            </a:r>
          </a:p>
        </p:txBody>
      </p:sp>
      <p:sp>
        <p:nvSpPr>
          <p:cNvPr id="54280" name="Text Box 8"/>
          <p:cNvSpPr txBox="1">
            <a:spLocks noChangeArrowheads="1"/>
          </p:cNvSpPr>
          <p:nvPr/>
        </p:nvSpPr>
        <p:spPr bwMode="auto">
          <a:xfrm>
            <a:off x="990600" y="5410200"/>
            <a:ext cx="1752600" cy="619125"/>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sz="1600" dirty="0">
                <a:latin typeface="Times New Roman" pitchFamily="18" charset="0"/>
              </a:rPr>
              <a:t>Initial Cloud Clearing, </a:t>
            </a:r>
            <a:r>
              <a:rPr lang="en-US" sz="1600" dirty="0">
                <a:latin typeface="Times New Roman" pitchFamily="18" charset="0"/>
                <a:sym typeface="Symbol" pitchFamily="18" charset="2"/>
              </a:rPr>
              <a:t></a:t>
            </a:r>
            <a:r>
              <a:rPr lang="en-US" sz="1600" baseline="-25000" dirty="0">
                <a:latin typeface="Times New Roman" pitchFamily="18" charset="0"/>
                <a:sym typeface="Symbol" pitchFamily="18" charset="2"/>
              </a:rPr>
              <a:t>j</a:t>
            </a: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R</a:t>
            </a:r>
            <a:r>
              <a:rPr lang="en-US" sz="1600" baseline="-25000" dirty="0" err="1">
                <a:latin typeface="Times New Roman" pitchFamily="18" charset="0"/>
                <a:sym typeface="Symbol" pitchFamily="18" charset="2"/>
              </a:rPr>
              <a:t>ccr</a:t>
            </a:r>
            <a:endParaRPr lang="en-US" sz="1600" baseline="-25000" dirty="0">
              <a:latin typeface="Times New Roman" pitchFamily="18" charset="0"/>
              <a:sym typeface="Symbol" pitchFamily="18" charset="2"/>
            </a:endParaRPr>
          </a:p>
        </p:txBody>
      </p:sp>
      <p:sp>
        <p:nvSpPr>
          <p:cNvPr id="54282" name="Text Box 10"/>
          <p:cNvSpPr txBox="1">
            <a:spLocks noChangeArrowheads="1"/>
          </p:cNvSpPr>
          <p:nvPr/>
        </p:nvSpPr>
        <p:spPr bwMode="auto">
          <a:xfrm>
            <a:off x="6400800" y="3810000"/>
            <a:ext cx="1752600" cy="619125"/>
          </a:xfrm>
          <a:prstGeom prst="rect">
            <a:avLst/>
          </a:prstGeom>
          <a:solidFill>
            <a:srgbClr val="CC99FF"/>
          </a:solidFill>
          <a:ln w="38100">
            <a:solidFill>
              <a:srgbClr val="FF0000"/>
            </a:solidFill>
            <a:miter lim="800000"/>
            <a:headEnd/>
            <a:tailEnd/>
          </a:ln>
          <a:effectLst/>
        </p:spPr>
        <p:txBody>
          <a:bodyPr>
            <a:spAutoFit/>
          </a:bodyPr>
          <a:lstStyle/>
          <a:p>
            <a:pPr algn="ctr">
              <a:spcBef>
                <a:spcPct val="50000"/>
              </a:spcBef>
            </a:pPr>
            <a:r>
              <a:rPr lang="en-US" sz="1600" dirty="0">
                <a:latin typeface="Times New Roman" pitchFamily="18" charset="0"/>
              </a:rPr>
              <a:t>Final Cloud Clearing, </a:t>
            </a:r>
            <a:r>
              <a:rPr lang="en-US" sz="1600" dirty="0">
                <a:latin typeface="Times New Roman" pitchFamily="18" charset="0"/>
                <a:sym typeface="Symbol" pitchFamily="18" charset="2"/>
              </a:rPr>
              <a:t></a:t>
            </a:r>
            <a:r>
              <a:rPr lang="en-US" sz="1600" baseline="-25000" dirty="0">
                <a:latin typeface="Times New Roman" pitchFamily="18" charset="0"/>
                <a:sym typeface="Symbol" pitchFamily="18" charset="2"/>
              </a:rPr>
              <a:t>j</a:t>
            </a:r>
            <a:r>
              <a:rPr lang="en-US" sz="1600" dirty="0">
                <a:latin typeface="Times New Roman" pitchFamily="18" charset="0"/>
                <a:sym typeface="Symbol" pitchFamily="18" charset="2"/>
              </a:rPr>
              <a:t>, </a:t>
            </a:r>
            <a:r>
              <a:rPr lang="en-US" sz="1600" dirty="0" err="1">
                <a:latin typeface="Times New Roman" pitchFamily="18" charset="0"/>
                <a:sym typeface="Symbol" pitchFamily="18" charset="2"/>
              </a:rPr>
              <a:t>R</a:t>
            </a:r>
            <a:r>
              <a:rPr lang="en-US" sz="1600" baseline="-25000" dirty="0" err="1">
                <a:latin typeface="Times New Roman" pitchFamily="18" charset="0"/>
                <a:sym typeface="Symbol" pitchFamily="18" charset="2"/>
              </a:rPr>
              <a:t>ccr</a:t>
            </a:r>
            <a:endParaRPr lang="en-US" sz="1600" baseline="-25000" dirty="0">
              <a:latin typeface="Times New Roman" pitchFamily="18" charset="0"/>
              <a:sym typeface="Symbol" pitchFamily="18" charset="2"/>
            </a:endParaRPr>
          </a:p>
        </p:txBody>
      </p:sp>
      <p:sp>
        <p:nvSpPr>
          <p:cNvPr id="54284" name="Text Box 12"/>
          <p:cNvSpPr txBox="1">
            <a:spLocks noChangeArrowheads="1"/>
          </p:cNvSpPr>
          <p:nvPr/>
        </p:nvSpPr>
        <p:spPr bwMode="auto">
          <a:xfrm>
            <a:off x="3581400" y="1606550"/>
            <a:ext cx="1919203" cy="646331"/>
          </a:xfrm>
          <a:prstGeom prst="rect">
            <a:avLst/>
          </a:prstGeom>
          <a:solidFill>
            <a:srgbClr val="FFFF99"/>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T</a:t>
            </a:r>
            <a:r>
              <a:rPr lang="en-US" baseline="-25000" dirty="0">
                <a:latin typeface="Times New Roman" pitchFamily="18" charset="0"/>
              </a:rPr>
              <a:t>s</a:t>
            </a:r>
            <a:r>
              <a:rPr lang="en-US" dirty="0">
                <a:latin typeface="Times New Roman" pitchFamily="18" charset="0"/>
              </a:rPr>
              <a:t>, </a:t>
            </a:r>
            <a:r>
              <a:rPr lang="en-US" dirty="0">
                <a:latin typeface="Times New Roman" pitchFamily="18" charset="0"/>
                <a:sym typeface="Symbol" pitchFamily="18" charset="2"/>
              </a:rPr>
              <a:t>(), ()</a:t>
            </a:r>
          </a:p>
        </p:txBody>
      </p:sp>
      <p:sp>
        <p:nvSpPr>
          <p:cNvPr id="54285" name="Line 13"/>
          <p:cNvSpPr>
            <a:spLocks noChangeShapeType="1"/>
          </p:cNvSpPr>
          <p:nvPr/>
        </p:nvSpPr>
        <p:spPr bwMode="auto">
          <a:xfrm>
            <a:off x="1812224" y="6026147"/>
            <a:ext cx="14" cy="679451"/>
          </a:xfrm>
          <a:prstGeom prst="line">
            <a:avLst/>
          </a:prstGeom>
          <a:noFill/>
          <a:ln w="38100">
            <a:solidFill>
              <a:srgbClr val="FF0000"/>
            </a:solidFill>
            <a:round/>
            <a:headEnd/>
            <a:tailEnd/>
          </a:ln>
          <a:effectLst/>
        </p:spPr>
        <p:txBody>
          <a:bodyPr/>
          <a:lstStyle/>
          <a:p>
            <a:endParaRPr lang="en-US"/>
          </a:p>
        </p:txBody>
      </p:sp>
      <p:sp>
        <p:nvSpPr>
          <p:cNvPr id="54286" name="Line 14"/>
          <p:cNvSpPr>
            <a:spLocks noChangeShapeType="1"/>
          </p:cNvSpPr>
          <p:nvPr/>
        </p:nvSpPr>
        <p:spPr bwMode="auto">
          <a:xfrm flipV="1">
            <a:off x="1828799" y="6705597"/>
            <a:ext cx="1128749" cy="2"/>
          </a:xfrm>
          <a:prstGeom prst="line">
            <a:avLst/>
          </a:prstGeom>
          <a:noFill/>
          <a:ln w="38100">
            <a:solidFill>
              <a:srgbClr val="FF0000"/>
            </a:solidFill>
            <a:round/>
            <a:headEnd/>
            <a:tailEnd/>
          </a:ln>
          <a:effectLst/>
        </p:spPr>
        <p:txBody>
          <a:bodyPr/>
          <a:lstStyle/>
          <a:p>
            <a:endParaRPr lang="en-US"/>
          </a:p>
        </p:txBody>
      </p:sp>
      <p:sp>
        <p:nvSpPr>
          <p:cNvPr id="54287" name="Line 15"/>
          <p:cNvSpPr>
            <a:spLocks noChangeShapeType="1"/>
          </p:cNvSpPr>
          <p:nvPr/>
        </p:nvSpPr>
        <p:spPr bwMode="auto">
          <a:xfrm flipV="1">
            <a:off x="2988359" y="1866506"/>
            <a:ext cx="281589" cy="4839091"/>
          </a:xfrm>
          <a:prstGeom prst="line">
            <a:avLst/>
          </a:prstGeom>
          <a:noFill/>
          <a:ln w="38100">
            <a:solidFill>
              <a:srgbClr val="FF0000"/>
            </a:solidFill>
            <a:round/>
            <a:headEnd/>
            <a:tailEnd/>
          </a:ln>
          <a:effectLst/>
        </p:spPr>
        <p:txBody>
          <a:bodyPr/>
          <a:lstStyle/>
          <a:p>
            <a:endParaRPr lang="en-US"/>
          </a:p>
        </p:txBody>
      </p:sp>
      <p:sp>
        <p:nvSpPr>
          <p:cNvPr id="54289" name="Line 17"/>
          <p:cNvSpPr>
            <a:spLocks noChangeShapeType="1"/>
          </p:cNvSpPr>
          <p:nvPr/>
        </p:nvSpPr>
        <p:spPr bwMode="auto">
          <a:xfrm flipV="1">
            <a:off x="3271101" y="1852613"/>
            <a:ext cx="320188" cy="13894"/>
          </a:xfrm>
          <a:prstGeom prst="line">
            <a:avLst/>
          </a:prstGeom>
          <a:noFill/>
          <a:ln w="38100">
            <a:solidFill>
              <a:srgbClr val="FF0000"/>
            </a:solidFill>
            <a:round/>
            <a:headEnd/>
            <a:tailEnd type="triangle" w="med" len="med"/>
          </a:ln>
          <a:effectLst/>
        </p:spPr>
        <p:txBody>
          <a:bodyPr/>
          <a:lstStyle/>
          <a:p>
            <a:endParaRPr lang="en-US"/>
          </a:p>
        </p:txBody>
      </p:sp>
      <p:sp>
        <p:nvSpPr>
          <p:cNvPr id="54292" name="Line 20"/>
          <p:cNvSpPr>
            <a:spLocks noChangeShapeType="1"/>
          </p:cNvSpPr>
          <p:nvPr/>
        </p:nvSpPr>
        <p:spPr bwMode="auto">
          <a:xfrm flipH="1">
            <a:off x="2286000" y="3007516"/>
            <a:ext cx="447292" cy="1"/>
          </a:xfrm>
          <a:prstGeom prst="line">
            <a:avLst/>
          </a:prstGeom>
          <a:noFill/>
          <a:ln w="38100">
            <a:solidFill>
              <a:srgbClr val="FF0000"/>
            </a:solidFill>
            <a:round/>
            <a:headEnd/>
            <a:tailEnd type="triangle" w="med" len="med"/>
          </a:ln>
          <a:effectLst/>
        </p:spPr>
        <p:txBody>
          <a:bodyPr/>
          <a:lstStyle/>
          <a:p>
            <a:endParaRPr lang="en-US"/>
          </a:p>
        </p:txBody>
      </p:sp>
      <p:sp>
        <p:nvSpPr>
          <p:cNvPr id="54293" name="Line 21"/>
          <p:cNvSpPr>
            <a:spLocks noChangeShapeType="1"/>
          </p:cNvSpPr>
          <p:nvPr/>
        </p:nvSpPr>
        <p:spPr bwMode="auto">
          <a:xfrm flipH="1" flipV="1">
            <a:off x="2123695" y="4685133"/>
            <a:ext cx="609594" cy="3549"/>
          </a:xfrm>
          <a:prstGeom prst="line">
            <a:avLst/>
          </a:prstGeom>
          <a:noFill/>
          <a:ln w="38100">
            <a:solidFill>
              <a:srgbClr val="FF0000"/>
            </a:solidFill>
            <a:round/>
            <a:headEnd/>
            <a:tailEnd/>
          </a:ln>
          <a:effectLst/>
        </p:spPr>
        <p:txBody>
          <a:bodyPr/>
          <a:lstStyle/>
          <a:p>
            <a:endParaRPr lang="en-US" dirty="0"/>
          </a:p>
        </p:txBody>
      </p:sp>
      <p:sp>
        <p:nvSpPr>
          <p:cNvPr id="54294" name="Line 22"/>
          <p:cNvSpPr>
            <a:spLocks noChangeShapeType="1"/>
          </p:cNvSpPr>
          <p:nvPr/>
        </p:nvSpPr>
        <p:spPr bwMode="auto">
          <a:xfrm>
            <a:off x="380988" y="5076030"/>
            <a:ext cx="6607" cy="559625"/>
          </a:xfrm>
          <a:prstGeom prst="line">
            <a:avLst/>
          </a:prstGeom>
          <a:noFill/>
          <a:ln w="38100">
            <a:solidFill>
              <a:srgbClr val="FF0000"/>
            </a:solidFill>
            <a:round/>
            <a:headEnd/>
            <a:tailEnd type="triangle" w="lg" len="lg"/>
          </a:ln>
          <a:effectLst/>
        </p:spPr>
        <p:txBody>
          <a:bodyPr/>
          <a:lstStyle/>
          <a:p>
            <a:endParaRPr lang="en-US"/>
          </a:p>
        </p:txBody>
      </p:sp>
      <p:sp>
        <p:nvSpPr>
          <p:cNvPr id="54295" name="Text Box 23"/>
          <p:cNvSpPr txBox="1">
            <a:spLocks noChangeArrowheads="1"/>
          </p:cNvSpPr>
          <p:nvPr/>
        </p:nvSpPr>
        <p:spPr bwMode="auto">
          <a:xfrm>
            <a:off x="3383280" y="2438400"/>
            <a:ext cx="2285997" cy="369332"/>
          </a:xfrm>
          <a:prstGeom prst="rect">
            <a:avLst/>
          </a:prstGeom>
          <a:solidFill>
            <a:srgbClr val="FFFF99"/>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T(p)</a:t>
            </a:r>
          </a:p>
        </p:txBody>
      </p:sp>
      <p:sp>
        <p:nvSpPr>
          <p:cNvPr id="54296" name="Text Box 24"/>
          <p:cNvSpPr txBox="1">
            <a:spLocks noChangeArrowheads="1"/>
          </p:cNvSpPr>
          <p:nvPr/>
        </p:nvSpPr>
        <p:spPr bwMode="auto">
          <a:xfrm>
            <a:off x="3398523" y="5498068"/>
            <a:ext cx="2269438" cy="369332"/>
          </a:xfrm>
          <a:prstGeom prst="rect">
            <a:avLst/>
          </a:prstGeom>
          <a:solidFill>
            <a:srgbClr val="CC99FF"/>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T(p)</a:t>
            </a:r>
          </a:p>
        </p:txBody>
      </p:sp>
      <p:sp>
        <p:nvSpPr>
          <p:cNvPr id="54298" name="Text Box 26"/>
          <p:cNvSpPr txBox="1">
            <a:spLocks noChangeArrowheads="1"/>
          </p:cNvSpPr>
          <p:nvPr/>
        </p:nvSpPr>
        <p:spPr bwMode="auto">
          <a:xfrm>
            <a:off x="3398523" y="2983468"/>
            <a:ext cx="2270753" cy="369332"/>
          </a:xfrm>
          <a:prstGeom prst="rect">
            <a:avLst/>
          </a:prstGeom>
          <a:solidFill>
            <a:srgbClr val="FFFF99"/>
          </a:solidFill>
          <a:ln w="38100">
            <a:solidFill>
              <a:srgbClr val="FF0000"/>
            </a:solidFill>
            <a:miter lim="800000"/>
            <a:headEnd/>
            <a:tailEnd/>
          </a:ln>
          <a:effectLst/>
        </p:spPr>
        <p:txBody>
          <a:bodyPr wrap="square">
            <a:spAutoFit/>
          </a:bodyPr>
          <a:lstStyle/>
          <a:p>
            <a:pPr algn="ctr">
              <a:spcBef>
                <a:spcPct val="50000"/>
              </a:spcBef>
            </a:pPr>
            <a:r>
              <a:rPr lang="en-US" dirty="0">
                <a:latin typeface="Times New Roman" pitchFamily="18" charset="0"/>
              </a:rPr>
              <a:t>IR+MW Physical q(p)</a:t>
            </a:r>
          </a:p>
        </p:txBody>
      </p:sp>
      <p:sp>
        <p:nvSpPr>
          <p:cNvPr id="54299" name="Text Box 27"/>
          <p:cNvSpPr txBox="1">
            <a:spLocks noChangeArrowheads="1"/>
          </p:cNvSpPr>
          <p:nvPr/>
        </p:nvSpPr>
        <p:spPr bwMode="auto">
          <a:xfrm>
            <a:off x="3581400" y="3557587"/>
            <a:ext cx="19050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a:latin typeface="Times New Roman" pitchFamily="18" charset="0"/>
              </a:rPr>
              <a:t>IR Physical O</a:t>
            </a:r>
            <a:r>
              <a:rPr lang="en-US" baseline="-25000">
                <a:latin typeface="Times New Roman" pitchFamily="18" charset="0"/>
              </a:rPr>
              <a:t>3</a:t>
            </a:r>
            <a:r>
              <a:rPr lang="en-US">
                <a:latin typeface="Times New Roman" pitchFamily="18" charset="0"/>
              </a:rPr>
              <a:t>(p)</a:t>
            </a:r>
          </a:p>
        </p:txBody>
      </p:sp>
      <p:sp>
        <p:nvSpPr>
          <p:cNvPr id="54300" name="Text Box 28"/>
          <p:cNvSpPr txBox="1">
            <a:spLocks noChangeArrowheads="1"/>
          </p:cNvSpPr>
          <p:nvPr/>
        </p:nvSpPr>
        <p:spPr bwMode="auto">
          <a:xfrm>
            <a:off x="3505200" y="4167187"/>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dirty="0">
                <a:latin typeface="Times New Roman" pitchFamily="18" charset="0"/>
              </a:rPr>
              <a:t>IR Physical CO(p)</a:t>
            </a:r>
          </a:p>
        </p:txBody>
      </p:sp>
      <p:sp>
        <p:nvSpPr>
          <p:cNvPr id="54301" name="Text Box 29"/>
          <p:cNvSpPr txBox="1">
            <a:spLocks noChangeArrowheads="1"/>
          </p:cNvSpPr>
          <p:nvPr/>
        </p:nvSpPr>
        <p:spPr bwMode="auto">
          <a:xfrm>
            <a:off x="3429000" y="4776787"/>
            <a:ext cx="22098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dirty="0">
                <a:latin typeface="Times New Roman" pitchFamily="18" charset="0"/>
              </a:rPr>
              <a:t>IR Physical HNO</a:t>
            </a:r>
            <a:r>
              <a:rPr lang="en-US" baseline="-25000" dirty="0">
                <a:latin typeface="Times New Roman" pitchFamily="18" charset="0"/>
              </a:rPr>
              <a:t>3</a:t>
            </a:r>
            <a:r>
              <a:rPr lang="en-US" dirty="0">
                <a:latin typeface="Times New Roman" pitchFamily="18" charset="0"/>
              </a:rPr>
              <a:t>(p)</a:t>
            </a:r>
          </a:p>
        </p:txBody>
      </p:sp>
      <p:sp>
        <p:nvSpPr>
          <p:cNvPr id="54302" name="Text Box 30"/>
          <p:cNvSpPr txBox="1">
            <a:spLocks noChangeArrowheads="1"/>
          </p:cNvSpPr>
          <p:nvPr/>
        </p:nvSpPr>
        <p:spPr bwMode="auto">
          <a:xfrm>
            <a:off x="6324600" y="16764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dirty="0">
                <a:latin typeface="Times New Roman" pitchFamily="18" charset="0"/>
              </a:rPr>
              <a:t>IR Physical CH</a:t>
            </a:r>
            <a:r>
              <a:rPr lang="en-US" baseline="-25000" dirty="0">
                <a:latin typeface="Times New Roman" pitchFamily="18" charset="0"/>
              </a:rPr>
              <a:t>4</a:t>
            </a:r>
            <a:r>
              <a:rPr lang="en-US" dirty="0">
                <a:latin typeface="Times New Roman" pitchFamily="18" charset="0"/>
              </a:rPr>
              <a:t>(p)</a:t>
            </a:r>
          </a:p>
        </p:txBody>
      </p:sp>
      <p:sp>
        <p:nvSpPr>
          <p:cNvPr id="54303" name="Text Box 31"/>
          <p:cNvSpPr txBox="1">
            <a:spLocks noChangeArrowheads="1"/>
          </p:cNvSpPr>
          <p:nvPr/>
        </p:nvSpPr>
        <p:spPr bwMode="auto">
          <a:xfrm>
            <a:off x="6324600" y="22860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dirty="0">
                <a:latin typeface="Times New Roman" pitchFamily="18" charset="0"/>
              </a:rPr>
              <a:t>IR Physical CO</a:t>
            </a:r>
            <a:r>
              <a:rPr lang="en-US" baseline="-25000" dirty="0">
                <a:latin typeface="Times New Roman" pitchFamily="18" charset="0"/>
              </a:rPr>
              <a:t>2</a:t>
            </a:r>
            <a:r>
              <a:rPr lang="en-US" dirty="0">
                <a:latin typeface="Times New Roman" pitchFamily="18" charset="0"/>
              </a:rPr>
              <a:t>(p)</a:t>
            </a:r>
          </a:p>
        </p:txBody>
      </p:sp>
      <p:sp>
        <p:nvSpPr>
          <p:cNvPr id="54304" name="Text Box 32"/>
          <p:cNvSpPr txBox="1">
            <a:spLocks noChangeArrowheads="1"/>
          </p:cNvSpPr>
          <p:nvPr/>
        </p:nvSpPr>
        <p:spPr bwMode="auto">
          <a:xfrm>
            <a:off x="6324600" y="2895600"/>
            <a:ext cx="2057400" cy="404813"/>
          </a:xfrm>
          <a:prstGeom prst="rect">
            <a:avLst/>
          </a:prstGeom>
          <a:solidFill>
            <a:srgbClr val="FFFF99"/>
          </a:solidFill>
          <a:ln w="38100">
            <a:solidFill>
              <a:srgbClr val="FF0000"/>
            </a:solidFill>
            <a:miter lim="800000"/>
            <a:headEnd/>
            <a:tailEnd/>
          </a:ln>
          <a:effectLst/>
        </p:spPr>
        <p:txBody>
          <a:bodyPr>
            <a:spAutoFit/>
          </a:bodyPr>
          <a:lstStyle/>
          <a:p>
            <a:pPr algn="ctr">
              <a:spcBef>
                <a:spcPct val="50000"/>
              </a:spcBef>
            </a:pPr>
            <a:r>
              <a:rPr lang="en-US" dirty="0">
                <a:latin typeface="Times New Roman" pitchFamily="18" charset="0"/>
              </a:rPr>
              <a:t>IR Physical N</a:t>
            </a:r>
            <a:r>
              <a:rPr lang="en-US" baseline="-25000" dirty="0">
                <a:latin typeface="Times New Roman" pitchFamily="18" charset="0"/>
              </a:rPr>
              <a:t>2</a:t>
            </a:r>
            <a:r>
              <a:rPr lang="en-US" dirty="0">
                <a:latin typeface="Times New Roman" pitchFamily="18" charset="0"/>
              </a:rPr>
              <a:t>O(p)</a:t>
            </a:r>
          </a:p>
        </p:txBody>
      </p:sp>
      <p:sp>
        <p:nvSpPr>
          <p:cNvPr id="54305" name="Line 33"/>
          <p:cNvSpPr>
            <a:spLocks noChangeShapeType="1"/>
          </p:cNvSpPr>
          <p:nvPr/>
        </p:nvSpPr>
        <p:spPr bwMode="auto">
          <a:xfrm>
            <a:off x="4495800" y="6553200"/>
            <a:ext cx="0" cy="152400"/>
          </a:xfrm>
          <a:prstGeom prst="line">
            <a:avLst/>
          </a:prstGeom>
          <a:noFill/>
          <a:ln w="38100">
            <a:solidFill>
              <a:srgbClr val="FF0000"/>
            </a:solidFill>
            <a:round/>
            <a:headEnd/>
            <a:tailEnd/>
          </a:ln>
          <a:effectLst/>
        </p:spPr>
        <p:txBody>
          <a:bodyPr/>
          <a:lstStyle/>
          <a:p>
            <a:endParaRPr lang="en-US"/>
          </a:p>
        </p:txBody>
      </p:sp>
      <p:sp>
        <p:nvSpPr>
          <p:cNvPr id="54306" name="Line 34"/>
          <p:cNvSpPr>
            <a:spLocks noChangeShapeType="1"/>
          </p:cNvSpPr>
          <p:nvPr/>
        </p:nvSpPr>
        <p:spPr bwMode="auto">
          <a:xfrm>
            <a:off x="4495800" y="6705600"/>
            <a:ext cx="1295400" cy="0"/>
          </a:xfrm>
          <a:prstGeom prst="line">
            <a:avLst/>
          </a:prstGeom>
          <a:noFill/>
          <a:ln w="38100">
            <a:solidFill>
              <a:srgbClr val="FF0000"/>
            </a:solidFill>
            <a:round/>
            <a:headEnd/>
            <a:tailEnd/>
          </a:ln>
          <a:effectLst/>
        </p:spPr>
        <p:txBody>
          <a:bodyPr/>
          <a:lstStyle/>
          <a:p>
            <a:endParaRPr lang="en-US"/>
          </a:p>
        </p:txBody>
      </p:sp>
      <p:sp>
        <p:nvSpPr>
          <p:cNvPr id="54307" name="Line 35"/>
          <p:cNvSpPr>
            <a:spLocks noChangeShapeType="1"/>
          </p:cNvSpPr>
          <p:nvPr/>
        </p:nvSpPr>
        <p:spPr bwMode="auto">
          <a:xfrm flipV="1">
            <a:off x="5791199" y="1904998"/>
            <a:ext cx="225342" cy="4800599"/>
          </a:xfrm>
          <a:prstGeom prst="line">
            <a:avLst/>
          </a:prstGeom>
          <a:noFill/>
          <a:ln w="38100">
            <a:solidFill>
              <a:srgbClr val="FF0000"/>
            </a:solidFill>
            <a:round/>
            <a:headEnd/>
            <a:tailEnd/>
          </a:ln>
          <a:effectLst/>
        </p:spPr>
        <p:txBody>
          <a:bodyPr/>
          <a:lstStyle/>
          <a:p>
            <a:endParaRPr lang="en-US"/>
          </a:p>
        </p:txBody>
      </p:sp>
      <p:sp>
        <p:nvSpPr>
          <p:cNvPr id="54308" name="Line 36"/>
          <p:cNvSpPr>
            <a:spLocks noChangeShapeType="1"/>
          </p:cNvSpPr>
          <p:nvPr/>
        </p:nvSpPr>
        <p:spPr bwMode="auto">
          <a:xfrm flipV="1">
            <a:off x="6019801" y="1905000"/>
            <a:ext cx="304799" cy="0"/>
          </a:xfrm>
          <a:prstGeom prst="line">
            <a:avLst/>
          </a:prstGeom>
          <a:noFill/>
          <a:ln w="38100">
            <a:solidFill>
              <a:srgbClr val="FF0000"/>
            </a:solidFill>
            <a:round/>
            <a:headEnd/>
            <a:tailEnd type="stealth" w="lg" len="lg"/>
          </a:ln>
          <a:effectLst/>
        </p:spPr>
        <p:txBody>
          <a:bodyPr/>
          <a:lstStyle/>
          <a:p>
            <a:endParaRPr lang="en-US"/>
          </a:p>
        </p:txBody>
      </p:sp>
      <p:sp>
        <p:nvSpPr>
          <p:cNvPr id="54313" name="AutoShape 41"/>
          <p:cNvSpPr>
            <a:spLocks noChangeArrowheads="1"/>
          </p:cNvSpPr>
          <p:nvPr/>
        </p:nvSpPr>
        <p:spPr bwMode="auto">
          <a:xfrm>
            <a:off x="228600" y="4114800"/>
            <a:ext cx="304800" cy="381000"/>
          </a:xfrm>
          <a:prstGeom prst="can">
            <a:avLst>
              <a:gd name="adj" fmla="val 37500"/>
            </a:avLst>
          </a:prstGeom>
          <a:noFill/>
          <a:ln w="38100">
            <a:solidFill>
              <a:srgbClr val="00B050"/>
            </a:solidFill>
            <a:round/>
            <a:headEnd/>
            <a:tailEnd/>
          </a:ln>
          <a:effectLst/>
        </p:spPr>
        <p:txBody>
          <a:bodyPr wrap="none" anchor="ctr"/>
          <a:lstStyle/>
          <a:p>
            <a:endParaRPr lang="en-US"/>
          </a:p>
        </p:txBody>
      </p:sp>
      <p:sp>
        <p:nvSpPr>
          <p:cNvPr id="54314" name="AutoShape 42"/>
          <p:cNvSpPr>
            <a:spLocks noChangeArrowheads="1"/>
          </p:cNvSpPr>
          <p:nvPr/>
        </p:nvSpPr>
        <p:spPr bwMode="auto">
          <a:xfrm>
            <a:off x="228600" y="5638800"/>
            <a:ext cx="304800" cy="381000"/>
          </a:xfrm>
          <a:prstGeom prst="can">
            <a:avLst>
              <a:gd name="adj" fmla="val 37500"/>
            </a:avLst>
          </a:prstGeom>
          <a:noFill/>
          <a:ln w="38100">
            <a:solidFill>
              <a:srgbClr val="0000FF"/>
            </a:solidFill>
            <a:round/>
            <a:headEnd/>
            <a:tailEnd/>
          </a:ln>
          <a:effectLst/>
        </p:spPr>
        <p:txBody>
          <a:bodyPr wrap="none" anchor="ctr"/>
          <a:lstStyle/>
          <a:p>
            <a:endParaRPr lang="en-US"/>
          </a:p>
        </p:txBody>
      </p:sp>
      <p:sp>
        <p:nvSpPr>
          <p:cNvPr id="54315" name="AutoShape 43"/>
          <p:cNvSpPr>
            <a:spLocks noChangeArrowheads="1"/>
          </p:cNvSpPr>
          <p:nvPr/>
        </p:nvSpPr>
        <p:spPr bwMode="auto">
          <a:xfrm>
            <a:off x="7239000" y="4876800"/>
            <a:ext cx="304800" cy="381000"/>
          </a:xfrm>
          <a:prstGeom prst="can">
            <a:avLst>
              <a:gd name="adj" fmla="val 37500"/>
            </a:avLst>
          </a:prstGeom>
          <a:noFill/>
          <a:ln w="38100">
            <a:solidFill>
              <a:schemeClr val="accent2"/>
            </a:solidFill>
            <a:round/>
            <a:headEnd/>
            <a:tailEnd/>
          </a:ln>
          <a:effectLst/>
        </p:spPr>
        <p:txBody>
          <a:bodyPr wrap="none" anchor="ctr"/>
          <a:lstStyle/>
          <a:p>
            <a:endParaRPr lang="en-US"/>
          </a:p>
        </p:txBody>
      </p:sp>
      <p:sp>
        <p:nvSpPr>
          <p:cNvPr id="54316" name="AutoShape 44"/>
          <p:cNvSpPr>
            <a:spLocks noChangeArrowheads="1"/>
          </p:cNvSpPr>
          <p:nvPr/>
        </p:nvSpPr>
        <p:spPr bwMode="auto">
          <a:xfrm>
            <a:off x="8534400" y="4572000"/>
            <a:ext cx="304800" cy="381000"/>
          </a:xfrm>
          <a:prstGeom prst="can">
            <a:avLst>
              <a:gd name="adj" fmla="val 37500"/>
            </a:avLst>
          </a:prstGeom>
          <a:noFill/>
          <a:ln w="38100">
            <a:solidFill>
              <a:schemeClr val="accent2"/>
            </a:solidFill>
            <a:round/>
            <a:headEnd/>
            <a:tailEnd/>
          </a:ln>
          <a:effectLst/>
        </p:spPr>
        <p:txBody>
          <a:bodyPr wrap="none" anchor="ctr"/>
          <a:lstStyle/>
          <a:p>
            <a:endParaRPr lang="en-US"/>
          </a:p>
        </p:txBody>
      </p:sp>
      <p:sp>
        <p:nvSpPr>
          <p:cNvPr id="54317" name="Text Box 45"/>
          <p:cNvSpPr txBox="1">
            <a:spLocks noChangeArrowheads="1"/>
          </p:cNvSpPr>
          <p:nvPr/>
        </p:nvSpPr>
        <p:spPr bwMode="auto">
          <a:xfrm>
            <a:off x="6019800" y="5334000"/>
            <a:ext cx="3048000" cy="1077218"/>
          </a:xfrm>
          <a:prstGeom prst="rect">
            <a:avLst/>
          </a:prstGeom>
          <a:solidFill>
            <a:srgbClr val="CC99FF"/>
          </a:solidFill>
          <a:ln w="38100">
            <a:solidFill>
              <a:srgbClr val="000000"/>
            </a:solidFill>
            <a:miter lim="800000"/>
            <a:headEnd/>
            <a:tailEnd/>
          </a:ln>
          <a:effectLst/>
        </p:spPr>
        <p:txBody>
          <a:bodyPr>
            <a:spAutoFit/>
          </a:bodyPr>
          <a:lstStyle/>
          <a:p>
            <a:pPr>
              <a:spcBef>
                <a:spcPct val="50000"/>
              </a:spcBef>
            </a:pPr>
            <a:r>
              <a:rPr lang="en-US" sz="1600" dirty="0">
                <a:latin typeface="Times New Roman" pitchFamily="18" charset="0"/>
              </a:rPr>
              <a:t>Note: </a:t>
            </a:r>
            <a:r>
              <a:rPr lang="en-US" sz="1600" b="1" u="sng" dirty="0">
                <a:latin typeface="Times New Roman" pitchFamily="18" charset="0"/>
              </a:rPr>
              <a:t>Repeated</a:t>
            </a:r>
            <a:r>
              <a:rPr lang="en-US" sz="1600" dirty="0">
                <a:latin typeface="Times New Roman" pitchFamily="18" charset="0"/>
              </a:rPr>
              <a:t> physical steps always use same startup for that product, but it uses products and error estimates from other steps.</a:t>
            </a:r>
          </a:p>
        </p:txBody>
      </p:sp>
      <p:sp>
        <p:nvSpPr>
          <p:cNvPr id="54318" name="Text Box 46"/>
          <p:cNvSpPr txBox="1">
            <a:spLocks noChangeArrowheads="1"/>
          </p:cNvSpPr>
          <p:nvPr/>
        </p:nvSpPr>
        <p:spPr bwMode="auto">
          <a:xfrm>
            <a:off x="152400" y="4251325"/>
            <a:ext cx="457200" cy="244475"/>
          </a:xfrm>
          <a:prstGeom prst="rect">
            <a:avLst/>
          </a:prstGeom>
          <a:noFill/>
          <a:ln w="38100">
            <a:noFill/>
            <a:miter lim="800000"/>
            <a:headEnd/>
            <a:tailEnd/>
          </a:ln>
          <a:effectLst/>
        </p:spPr>
        <p:txBody>
          <a:bodyPr>
            <a:spAutoFit/>
          </a:bodyPr>
          <a:lstStyle/>
          <a:p>
            <a:pPr algn="ctr">
              <a:spcBef>
                <a:spcPct val="50000"/>
              </a:spcBef>
            </a:pPr>
            <a:r>
              <a:rPr lang="en-US" sz="1000" dirty="0">
                <a:latin typeface="Times New Roman" pitchFamily="18" charset="0"/>
              </a:rPr>
              <a:t>MIT</a:t>
            </a:r>
          </a:p>
        </p:txBody>
      </p:sp>
      <p:sp>
        <p:nvSpPr>
          <p:cNvPr id="54319" name="Text Box 47"/>
          <p:cNvSpPr txBox="1">
            <a:spLocks noChangeArrowheads="1"/>
          </p:cNvSpPr>
          <p:nvPr/>
        </p:nvSpPr>
        <p:spPr bwMode="auto">
          <a:xfrm>
            <a:off x="152400" y="5775325"/>
            <a:ext cx="457200" cy="244475"/>
          </a:xfrm>
          <a:prstGeom prst="rect">
            <a:avLst/>
          </a:prstGeom>
          <a:noFill/>
          <a:ln w="38100">
            <a:noFill/>
            <a:miter lim="800000"/>
            <a:headEnd/>
            <a:tailEnd/>
          </a:ln>
          <a:effectLst/>
        </p:spPr>
        <p:txBody>
          <a:bodyPr>
            <a:spAutoFit/>
          </a:bodyPr>
          <a:lstStyle/>
          <a:p>
            <a:pPr algn="ctr">
              <a:spcBef>
                <a:spcPct val="50000"/>
              </a:spcBef>
            </a:pPr>
            <a:r>
              <a:rPr lang="en-US" sz="1000" dirty="0">
                <a:latin typeface="Times New Roman" pitchFamily="18" charset="0"/>
              </a:rPr>
              <a:t>FG</a:t>
            </a:r>
          </a:p>
        </p:txBody>
      </p:sp>
      <p:sp>
        <p:nvSpPr>
          <p:cNvPr id="54320" name="Text Box 48"/>
          <p:cNvSpPr txBox="1">
            <a:spLocks noChangeArrowheads="1"/>
          </p:cNvSpPr>
          <p:nvPr/>
        </p:nvSpPr>
        <p:spPr bwMode="auto">
          <a:xfrm>
            <a:off x="7162800" y="5013325"/>
            <a:ext cx="457200" cy="244475"/>
          </a:xfrm>
          <a:prstGeom prst="rect">
            <a:avLst/>
          </a:prstGeom>
          <a:noFill/>
          <a:ln w="38100">
            <a:noFill/>
            <a:miter lim="800000"/>
            <a:headEnd/>
            <a:tailEnd/>
          </a:ln>
          <a:effectLst/>
        </p:spPr>
        <p:txBody>
          <a:bodyPr>
            <a:spAutoFit/>
          </a:bodyPr>
          <a:lstStyle/>
          <a:p>
            <a:pPr algn="ctr">
              <a:spcBef>
                <a:spcPct val="50000"/>
              </a:spcBef>
            </a:pPr>
            <a:r>
              <a:rPr lang="en-US" sz="1000" dirty="0">
                <a:latin typeface="Times New Roman" pitchFamily="18" charset="0"/>
              </a:rPr>
              <a:t>CCR</a:t>
            </a:r>
          </a:p>
        </p:txBody>
      </p:sp>
      <p:sp>
        <p:nvSpPr>
          <p:cNvPr id="54321" name="Text Box 49"/>
          <p:cNvSpPr txBox="1">
            <a:spLocks noChangeArrowheads="1"/>
          </p:cNvSpPr>
          <p:nvPr/>
        </p:nvSpPr>
        <p:spPr bwMode="auto">
          <a:xfrm>
            <a:off x="8458200" y="4708525"/>
            <a:ext cx="457200" cy="244475"/>
          </a:xfrm>
          <a:prstGeom prst="rect">
            <a:avLst/>
          </a:prstGeom>
          <a:noFill/>
          <a:ln w="38100">
            <a:noFill/>
            <a:miter lim="800000"/>
            <a:headEnd/>
            <a:tailEnd/>
          </a:ln>
          <a:effectLst/>
        </p:spPr>
        <p:txBody>
          <a:bodyPr>
            <a:spAutoFit/>
          </a:bodyPr>
          <a:lstStyle/>
          <a:p>
            <a:pPr algn="ctr">
              <a:spcBef>
                <a:spcPct val="50000"/>
              </a:spcBef>
            </a:pPr>
            <a:r>
              <a:rPr lang="en-US" sz="1000" dirty="0">
                <a:latin typeface="Times New Roman" pitchFamily="18" charset="0"/>
              </a:rPr>
              <a:t>RET</a:t>
            </a:r>
          </a:p>
        </p:txBody>
      </p:sp>
      <p:sp>
        <p:nvSpPr>
          <p:cNvPr id="51" name="Line 4">
            <a:extLst>
              <a:ext uri="{FF2B5EF4-FFF2-40B4-BE49-F238E27FC236}">
                <a16:creationId xmlns:a16="http://schemas.microsoft.com/office/drawing/2014/main" id="{1ED3B93A-5B3F-4367-B397-19D1007A62A2}"/>
              </a:ext>
            </a:extLst>
          </p:cNvPr>
          <p:cNvSpPr>
            <a:spLocks noChangeShapeType="1"/>
          </p:cNvSpPr>
          <p:nvPr/>
        </p:nvSpPr>
        <p:spPr bwMode="auto">
          <a:xfrm flipH="1">
            <a:off x="8671872" y="3581400"/>
            <a:ext cx="14927" cy="975716"/>
          </a:xfrm>
          <a:prstGeom prst="line">
            <a:avLst/>
          </a:prstGeom>
          <a:noFill/>
          <a:ln w="38100">
            <a:solidFill>
              <a:srgbClr val="FF0000"/>
            </a:solidFill>
            <a:round/>
            <a:headEnd/>
            <a:tailEnd type="stealth" w="lg" len="lg"/>
          </a:ln>
          <a:effectLst/>
        </p:spPr>
        <p:txBody>
          <a:bodyPr/>
          <a:lstStyle/>
          <a:p>
            <a:endParaRPr lang="en-US"/>
          </a:p>
        </p:txBody>
      </p:sp>
      <p:sp>
        <p:nvSpPr>
          <p:cNvPr id="52" name="Line 4">
            <a:extLst>
              <a:ext uri="{FF2B5EF4-FFF2-40B4-BE49-F238E27FC236}">
                <a16:creationId xmlns:a16="http://schemas.microsoft.com/office/drawing/2014/main" id="{3B89049C-9054-4E0D-BF23-E06075E49462}"/>
              </a:ext>
            </a:extLst>
          </p:cNvPr>
          <p:cNvSpPr>
            <a:spLocks noChangeShapeType="1"/>
          </p:cNvSpPr>
          <p:nvPr/>
        </p:nvSpPr>
        <p:spPr bwMode="auto">
          <a:xfrm flipH="1" flipV="1">
            <a:off x="7391400" y="3575942"/>
            <a:ext cx="1295398" cy="5457"/>
          </a:xfrm>
          <a:prstGeom prst="line">
            <a:avLst/>
          </a:prstGeom>
          <a:noFill/>
          <a:ln w="38100">
            <a:solidFill>
              <a:srgbClr val="FF0000"/>
            </a:solidFill>
            <a:round/>
            <a:headEnd/>
            <a:tailEnd/>
          </a:ln>
          <a:effectLst/>
        </p:spPr>
        <p:txBody>
          <a:bodyPr/>
          <a:lstStyle/>
          <a:p>
            <a:endParaRPr lang="en-US"/>
          </a:p>
        </p:txBody>
      </p:sp>
      <p:sp>
        <p:nvSpPr>
          <p:cNvPr id="53" name="Line 20">
            <a:extLst>
              <a:ext uri="{FF2B5EF4-FFF2-40B4-BE49-F238E27FC236}">
                <a16:creationId xmlns:a16="http://schemas.microsoft.com/office/drawing/2014/main" id="{5D693031-2E2F-479B-AD75-78550E6AAC77}"/>
              </a:ext>
            </a:extLst>
          </p:cNvPr>
          <p:cNvSpPr>
            <a:spLocks noChangeShapeType="1"/>
          </p:cNvSpPr>
          <p:nvPr/>
        </p:nvSpPr>
        <p:spPr bwMode="auto">
          <a:xfrm flipH="1">
            <a:off x="2723382" y="2300141"/>
            <a:ext cx="963" cy="2381444"/>
          </a:xfrm>
          <a:prstGeom prst="line">
            <a:avLst/>
          </a:prstGeom>
          <a:noFill/>
          <a:ln w="38100">
            <a:solidFill>
              <a:srgbClr val="FF0000"/>
            </a:solidFill>
            <a:round/>
            <a:headEnd/>
            <a:tailEnd type="none" w="med" len="med"/>
          </a:ln>
          <a:effectLst/>
        </p:spPr>
        <p:txBody>
          <a:bodyPr/>
          <a:lstStyle/>
          <a:p>
            <a:endParaRPr lang="en-US"/>
          </a:p>
        </p:txBody>
      </p:sp>
      <p:sp>
        <p:nvSpPr>
          <p:cNvPr id="54" name="Line 20">
            <a:extLst>
              <a:ext uri="{FF2B5EF4-FFF2-40B4-BE49-F238E27FC236}">
                <a16:creationId xmlns:a16="http://schemas.microsoft.com/office/drawing/2014/main" id="{8ED1B33A-EB70-4A7C-86AE-880A7D5FF022}"/>
              </a:ext>
            </a:extLst>
          </p:cNvPr>
          <p:cNvSpPr>
            <a:spLocks noChangeShapeType="1"/>
          </p:cNvSpPr>
          <p:nvPr/>
        </p:nvSpPr>
        <p:spPr bwMode="auto">
          <a:xfrm>
            <a:off x="1828791" y="4826785"/>
            <a:ext cx="7" cy="583414"/>
          </a:xfrm>
          <a:prstGeom prst="line">
            <a:avLst/>
          </a:prstGeom>
          <a:noFill/>
          <a:ln w="38100">
            <a:solidFill>
              <a:srgbClr val="FF0000"/>
            </a:solidFill>
            <a:round/>
            <a:headEnd/>
            <a:tailEnd type="triangle" w="med" len="med"/>
          </a:ln>
          <a:effectLst/>
        </p:spPr>
        <p:txBody>
          <a:bodyPr/>
          <a:lstStyle/>
          <a:p>
            <a:endParaRPr lang="en-US"/>
          </a:p>
        </p:txBody>
      </p:sp>
      <p:sp>
        <p:nvSpPr>
          <p:cNvPr id="55" name="Line 20">
            <a:extLst>
              <a:ext uri="{FF2B5EF4-FFF2-40B4-BE49-F238E27FC236}">
                <a16:creationId xmlns:a16="http://schemas.microsoft.com/office/drawing/2014/main" id="{831587A2-CA8F-4BB6-A0FA-DE5E46B8979B}"/>
              </a:ext>
            </a:extLst>
          </p:cNvPr>
          <p:cNvSpPr>
            <a:spLocks noChangeShapeType="1"/>
          </p:cNvSpPr>
          <p:nvPr/>
        </p:nvSpPr>
        <p:spPr bwMode="auto">
          <a:xfrm>
            <a:off x="380989" y="3800474"/>
            <a:ext cx="11" cy="314325"/>
          </a:xfrm>
          <a:prstGeom prst="line">
            <a:avLst/>
          </a:prstGeom>
          <a:noFill/>
          <a:ln w="38100">
            <a:solidFill>
              <a:srgbClr val="FF0000"/>
            </a:solidFill>
            <a:round/>
            <a:headEnd/>
            <a:tailEnd type="triangle" w="lg" len="lg"/>
          </a:ln>
          <a:effectLst/>
        </p:spPr>
        <p:txBody>
          <a:bodyPr/>
          <a:lstStyle/>
          <a:p>
            <a:endParaRPr lang="en-US"/>
          </a:p>
        </p:txBody>
      </p:sp>
      <p:sp>
        <p:nvSpPr>
          <p:cNvPr id="56" name="Line 20">
            <a:extLst>
              <a:ext uri="{FF2B5EF4-FFF2-40B4-BE49-F238E27FC236}">
                <a16:creationId xmlns:a16="http://schemas.microsoft.com/office/drawing/2014/main" id="{EAF1262B-7269-48BF-AFA4-639D8991F261}"/>
              </a:ext>
            </a:extLst>
          </p:cNvPr>
          <p:cNvSpPr>
            <a:spLocks noChangeShapeType="1"/>
          </p:cNvSpPr>
          <p:nvPr/>
        </p:nvSpPr>
        <p:spPr bwMode="auto">
          <a:xfrm flipH="1">
            <a:off x="1818892" y="3505200"/>
            <a:ext cx="9908" cy="990600"/>
          </a:xfrm>
          <a:prstGeom prst="line">
            <a:avLst/>
          </a:prstGeom>
          <a:noFill/>
          <a:ln w="38100">
            <a:solidFill>
              <a:srgbClr val="FF0000"/>
            </a:solidFill>
            <a:prstDash val="sysDot"/>
            <a:round/>
            <a:headEnd/>
            <a:tailEnd type="triangle" w="med" len="med"/>
          </a:ln>
          <a:effectLst/>
        </p:spPr>
        <p:txBody>
          <a:bodyPr/>
          <a:lstStyle/>
          <a:p>
            <a:endParaRPr lang="en-US"/>
          </a:p>
        </p:txBody>
      </p:sp>
      <p:sp>
        <p:nvSpPr>
          <p:cNvPr id="3" name="Oval 2">
            <a:extLst>
              <a:ext uri="{FF2B5EF4-FFF2-40B4-BE49-F238E27FC236}">
                <a16:creationId xmlns:a16="http://schemas.microsoft.com/office/drawing/2014/main" id="{317A267D-94DE-4D83-82A7-C10985F3FE6C}"/>
              </a:ext>
            </a:extLst>
          </p:cNvPr>
          <p:cNvSpPr/>
          <p:nvPr/>
        </p:nvSpPr>
        <p:spPr>
          <a:xfrm>
            <a:off x="1507438" y="4495800"/>
            <a:ext cx="609594" cy="3309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Line 21">
            <a:extLst>
              <a:ext uri="{FF2B5EF4-FFF2-40B4-BE49-F238E27FC236}">
                <a16:creationId xmlns:a16="http://schemas.microsoft.com/office/drawing/2014/main" id="{F3B97798-67B1-499A-8029-8AC473AB412A}"/>
              </a:ext>
            </a:extLst>
          </p:cNvPr>
          <p:cNvSpPr>
            <a:spLocks noChangeShapeType="1"/>
          </p:cNvSpPr>
          <p:nvPr/>
        </p:nvSpPr>
        <p:spPr bwMode="auto">
          <a:xfrm flipH="1">
            <a:off x="380990" y="5072885"/>
            <a:ext cx="1447794" cy="3146"/>
          </a:xfrm>
          <a:prstGeom prst="line">
            <a:avLst/>
          </a:prstGeom>
          <a:noFill/>
          <a:ln w="38100">
            <a:solidFill>
              <a:srgbClr val="FF0000"/>
            </a:solidFill>
            <a:round/>
            <a:headEnd/>
            <a:tailEnd/>
          </a:ln>
          <a:effectLst/>
        </p:spPr>
        <p:txBody>
          <a:bodyPr/>
          <a:lstStyle/>
          <a:p>
            <a:endParaRPr lang="en-US" dirty="0"/>
          </a:p>
        </p:txBody>
      </p:sp>
      <p:sp>
        <p:nvSpPr>
          <p:cNvPr id="4" name="TextBox 3">
            <a:extLst>
              <a:ext uri="{FF2B5EF4-FFF2-40B4-BE49-F238E27FC236}">
                <a16:creationId xmlns:a16="http://schemas.microsoft.com/office/drawing/2014/main" id="{16355846-E5E5-4787-8590-CBF1F12CE661}"/>
              </a:ext>
            </a:extLst>
          </p:cNvPr>
          <p:cNvSpPr txBox="1"/>
          <p:nvPr/>
        </p:nvSpPr>
        <p:spPr>
          <a:xfrm>
            <a:off x="1828801" y="3657600"/>
            <a:ext cx="761999" cy="430887"/>
          </a:xfrm>
          <a:prstGeom prst="rect">
            <a:avLst/>
          </a:prstGeom>
          <a:noFill/>
        </p:spPr>
        <p:txBody>
          <a:bodyPr wrap="square" rtlCol="0">
            <a:spAutoFit/>
          </a:bodyPr>
          <a:lstStyle/>
          <a:p>
            <a:r>
              <a:rPr lang="en-US" sz="1100" dirty="0">
                <a:latin typeface="Times New Roman" pitchFamily="18" charset="0"/>
              </a:rPr>
              <a:t>LIQ(p), </a:t>
            </a:r>
            <a:r>
              <a:rPr lang="en-US" sz="1100" dirty="0">
                <a:latin typeface="Times New Roman" pitchFamily="18" charset="0"/>
                <a:sym typeface="Symbol" pitchFamily="18" charset="2"/>
              </a:rPr>
              <a:t>(f)</a:t>
            </a:r>
            <a:endParaRPr lang="en-US" sz="1100" dirty="0"/>
          </a:p>
        </p:txBody>
      </p:sp>
      <p:sp>
        <p:nvSpPr>
          <p:cNvPr id="5" name="TextBox 4">
            <a:extLst>
              <a:ext uri="{FF2B5EF4-FFF2-40B4-BE49-F238E27FC236}">
                <a16:creationId xmlns:a16="http://schemas.microsoft.com/office/drawing/2014/main" id="{E81E719E-2FDD-41FA-884C-226F6B7B9B1E}"/>
              </a:ext>
            </a:extLst>
          </p:cNvPr>
          <p:cNvSpPr txBox="1"/>
          <p:nvPr/>
        </p:nvSpPr>
        <p:spPr>
          <a:xfrm>
            <a:off x="1676400" y="4419600"/>
            <a:ext cx="304769" cy="461665"/>
          </a:xfrm>
          <a:prstGeom prst="rect">
            <a:avLst/>
          </a:prstGeom>
          <a:noFill/>
        </p:spPr>
        <p:txBody>
          <a:bodyPr wrap="square" rtlCol="0">
            <a:spAutoFit/>
          </a:bodyPr>
          <a:lstStyle/>
          <a:p>
            <a:r>
              <a:rPr lang="en-US" sz="2400" dirty="0"/>
              <a:t>+</a:t>
            </a:r>
          </a:p>
        </p:txBody>
      </p:sp>
      <p:sp>
        <p:nvSpPr>
          <p:cNvPr id="63" name="Line 21">
            <a:extLst>
              <a:ext uri="{FF2B5EF4-FFF2-40B4-BE49-F238E27FC236}">
                <a16:creationId xmlns:a16="http://schemas.microsoft.com/office/drawing/2014/main" id="{2B9A5338-26A2-46B3-9CD9-8FA26BF83992}"/>
              </a:ext>
            </a:extLst>
          </p:cNvPr>
          <p:cNvSpPr>
            <a:spLocks noChangeShapeType="1"/>
          </p:cNvSpPr>
          <p:nvPr/>
        </p:nvSpPr>
        <p:spPr bwMode="auto">
          <a:xfrm flipH="1" flipV="1">
            <a:off x="381000" y="3809214"/>
            <a:ext cx="911143" cy="0"/>
          </a:xfrm>
          <a:prstGeom prst="line">
            <a:avLst/>
          </a:prstGeom>
          <a:noFill/>
          <a:ln w="38100">
            <a:solidFill>
              <a:srgbClr val="FF0000"/>
            </a:solidFill>
            <a:round/>
            <a:headEnd/>
            <a:tailEnd/>
          </a:ln>
          <a:effectLst/>
        </p:spPr>
        <p:txBody>
          <a:bodyPr/>
          <a:lstStyle/>
          <a:p>
            <a:endParaRPr lang="en-US" dirty="0"/>
          </a:p>
        </p:txBody>
      </p:sp>
      <p:sp>
        <p:nvSpPr>
          <p:cNvPr id="64" name="Line 40">
            <a:extLst>
              <a:ext uri="{FF2B5EF4-FFF2-40B4-BE49-F238E27FC236}">
                <a16:creationId xmlns:a16="http://schemas.microsoft.com/office/drawing/2014/main" id="{E4AFC56D-A171-443B-B96B-9041CBA3C88F}"/>
              </a:ext>
            </a:extLst>
          </p:cNvPr>
          <p:cNvSpPr>
            <a:spLocks noChangeShapeType="1"/>
          </p:cNvSpPr>
          <p:nvPr/>
        </p:nvSpPr>
        <p:spPr bwMode="auto">
          <a:xfrm flipH="1">
            <a:off x="1278838" y="3505200"/>
            <a:ext cx="16562" cy="304014"/>
          </a:xfrm>
          <a:prstGeom prst="line">
            <a:avLst/>
          </a:prstGeom>
          <a:noFill/>
          <a:ln w="38100">
            <a:solidFill>
              <a:srgbClr val="FF0000"/>
            </a:solidFill>
            <a:round/>
            <a:headEnd/>
            <a:tailEnd type="none" w="med" len="med"/>
          </a:ln>
          <a:effectLst/>
        </p:spPr>
        <p:txBody>
          <a:bodyPr/>
          <a:lstStyle/>
          <a:p>
            <a:endParaRPr lang="en-US"/>
          </a:p>
        </p:txBody>
      </p:sp>
    </p:spTree>
    <p:extLst>
      <p:ext uri="{BB962C8B-B14F-4D97-AF65-F5344CB8AC3E}">
        <p14:creationId xmlns:p14="http://schemas.microsoft.com/office/powerpoint/2010/main" val="89288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3CD3-5950-4D62-A778-04B193E85CB6}"/>
              </a:ext>
            </a:extLst>
          </p:cNvPr>
          <p:cNvSpPr>
            <a:spLocks noGrp="1"/>
          </p:cNvSpPr>
          <p:nvPr>
            <p:ph type="title"/>
          </p:nvPr>
        </p:nvSpPr>
        <p:spPr/>
        <p:txBody>
          <a:bodyPr>
            <a:normAutofit fontScale="90000"/>
          </a:bodyPr>
          <a:lstStyle/>
          <a:p>
            <a:r>
              <a:rPr lang="en-US" dirty="0"/>
              <a:t>Preliminary assessment of using Merra-2 as a-priori</a:t>
            </a:r>
          </a:p>
        </p:txBody>
      </p:sp>
      <p:sp>
        <p:nvSpPr>
          <p:cNvPr id="4" name="Slide Number Placeholder 3">
            <a:extLst>
              <a:ext uri="{FF2B5EF4-FFF2-40B4-BE49-F238E27FC236}">
                <a16:creationId xmlns:a16="http://schemas.microsoft.com/office/drawing/2014/main" id="{1DCB7D98-DA46-4CA3-B21C-53CCAD050CC0}"/>
              </a:ext>
            </a:extLst>
          </p:cNvPr>
          <p:cNvSpPr>
            <a:spLocks noGrp="1"/>
          </p:cNvSpPr>
          <p:nvPr>
            <p:ph type="sldNum" sz="quarter" idx="12"/>
          </p:nvPr>
        </p:nvSpPr>
        <p:spPr/>
        <p:txBody>
          <a:bodyPr/>
          <a:lstStyle/>
          <a:p>
            <a:fld id="{E33BFD09-1BF9-4737-9990-82220144D922}" type="slidenum">
              <a:rPr lang="en-US" smtClean="0"/>
              <a:t>22</a:t>
            </a:fld>
            <a:endParaRPr lang="en-US"/>
          </a:p>
        </p:txBody>
      </p:sp>
      <p:graphicFrame>
        <p:nvGraphicFramePr>
          <p:cNvPr id="5" name="Table 4">
            <a:extLst>
              <a:ext uri="{FF2B5EF4-FFF2-40B4-BE49-F238E27FC236}">
                <a16:creationId xmlns:a16="http://schemas.microsoft.com/office/drawing/2014/main" id="{4C8FA2DC-3825-400F-AF2C-F02A8C22176C}"/>
              </a:ext>
            </a:extLst>
          </p:cNvPr>
          <p:cNvGraphicFramePr>
            <a:graphicFrameLocks noGrp="1"/>
          </p:cNvGraphicFramePr>
          <p:nvPr>
            <p:extLst/>
          </p:nvPr>
        </p:nvGraphicFramePr>
        <p:xfrm>
          <a:off x="685800" y="1397000"/>
          <a:ext cx="7848600" cy="3366875"/>
        </p:xfrm>
        <a:graphic>
          <a:graphicData uri="http://schemas.openxmlformats.org/drawingml/2006/table">
            <a:tbl>
              <a:tblPr firstRow="1" bandRow="1">
                <a:tableStyleId>{5C22544A-7EE6-4342-B048-85BDC9FD1C3A}</a:tableStyleId>
              </a:tblPr>
              <a:tblGrid>
                <a:gridCol w="2158365">
                  <a:extLst>
                    <a:ext uri="{9D8B030D-6E8A-4147-A177-3AD203B41FA5}">
                      <a16:colId xmlns:a16="http://schemas.microsoft.com/office/drawing/2014/main" val="220227711"/>
                    </a:ext>
                  </a:extLst>
                </a:gridCol>
                <a:gridCol w="5690235">
                  <a:extLst>
                    <a:ext uri="{9D8B030D-6E8A-4147-A177-3AD203B41FA5}">
                      <a16:colId xmlns:a16="http://schemas.microsoft.com/office/drawing/2014/main" val="4279380745"/>
                    </a:ext>
                  </a:extLst>
                </a:gridCol>
              </a:tblGrid>
              <a:tr h="389911">
                <a:tc>
                  <a:txBody>
                    <a:bodyPr/>
                    <a:lstStyle/>
                    <a:p>
                      <a:r>
                        <a:rPr lang="en-US" dirty="0"/>
                        <a:t>Product</a:t>
                      </a:r>
                    </a:p>
                  </a:txBody>
                  <a:tcPr/>
                </a:tc>
                <a:tc>
                  <a:txBody>
                    <a:bodyPr/>
                    <a:lstStyle/>
                    <a:p>
                      <a:r>
                        <a:rPr lang="en-US" dirty="0"/>
                        <a:t>How much does Merra-2 help?</a:t>
                      </a:r>
                    </a:p>
                  </a:txBody>
                  <a:tcPr/>
                </a:tc>
                <a:extLst>
                  <a:ext uri="{0D108BD9-81ED-4DB2-BD59-A6C34878D82A}">
                    <a16:rowId xmlns:a16="http://schemas.microsoft.com/office/drawing/2014/main" val="1544815565"/>
                  </a:ext>
                </a:extLst>
              </a:tr>
              <a:tr h="326287">
                <a:tc>
                  <a:txBody>
                    <a:bodyPr/>
                    <a:lstStyle/>
                    <a:p>
                      <a:r>
                        <a:rPr lang="en-US" dirty="0"/>
                        <a:t>CCR’s</a:t>
                      </a:r>
                    </a:p>
                  </a:txBody>
                  <a:tcPr/>
                </a:tc>
                <a:tc>
                  <a:txBody>
                    <a:bodyPr/>
                    <a:lstStyle/>
                    <a:p>
                      <a:r>
                        <a:rPr lang="en-US" dirty="0"/>
                        <a:t>Merra-2 T(p) stabilizes cloud clearing.</a:t>
                      </a:r>
                    </a:p>
                  </a:txBody>
                  <a:tcPr/>
                </a:tc>
                <a:extLst>
                  <a:ext uri="{0D108BD9-81ED-4DB2-BD59-A6C34878D82A}">
                    <a16:rowId xmlns:a16="http://schemas.microsoft.com/office/drawing/2014/main" val="2309821892"/>
                  </a:ext>
                </a:extLst>
              </a:tr>
              <a:tr h="389911">
                <a:tc>
                  <a:txBody>
                    <a:bodyPr/>
                    <a:lstStyle/>
                    <a:p>
                      <a:r>
                        <a:rPr lang="en-US" dirty="0"/>
                        <a:t>T(p)</a:t>
                      </a:r>
                    </a:p>
                  </a:txBody>
                  <a:tcPr/>
                </a:tc>
                <a:tc>
                  <a:txBody>
                    <a:bodyPr/>
                    <a:lstStyle/>
                    <a:p>
                      <a:r>
                        <a:rPr lang="en-US" dirty="0"/>
                        <a:t>Merra-2 </a:t>
                      </a:r>
                      <a:r>
                        <a:rPr lang="en-US" dirty="0">
                          <a:sym typeface="Symbol" panose="05050102010706020507" pitchFamily="18" charset="2"/>
                        </a:rPr>
                        <a:t></a:t>
                      </a:r>
                      <a:r>
                        <a:rPr lang="en-US" dirty="0"/>
                        <a:t>50-75% of IC, CLIMCAPS </a:t>
                      </a:r>
                      <a:r>
                        <a:rPr lang="en-US" dirty="0" err="1"/>
                        <a:t>dXdX</a:t>
                      </a:r>
                      <a:r>
                        <a:rPr lang="en-US" baseline="30000" dirty="0" err="1"/>
                        <a:t>T</a:t>
                      </a:r>
                      <a:r>
                        <a:rPr lang="en-US" dirty="0"/>
                        <a:t>(H</a:t>
                      </a:r>
                      <a:r>
                        <a:rPr lang="en-US" baseline="-25000" dirty="0"/>
                        <a:t>2</a:t>
                      </a:r>
                      <a:r>
                        <a:rPr lang="en-US" dirty="0"/>
                        <a:t>O,CO</a:t>
                      </a:r>
                      <a:r>
                        <a:rPr lang="en-US" baseline="-25000" dirty="0"/>
                        <a:t>2</a:t>
                      </a:r>
                      <a:r>
                        <a:rPr lang="en-US" dirty="0"/>
                        <a:t>, O</a:t>
                      </a:r>
                      <a:r>
                        <a:rPr lang="en-US" baseline="-25000" dirty="0"/>
                        <a:t>3</a:t>
                      </a:r>
                      <a:r>
                        <a:rPr lang="en-US" dirty="0"/>
                        <a:t>,…)</a:t>
                      </a:r>
                    </a:p>
                  </a:txBody>
                  <a:tcPr/>
                </a:tc>
                <a:extLst>
                  <a:ext uri="{0D108BD9-81ED-4DB2-BD59-A6C34878D82A}">
                    <a16:rowId xmlns:a16="http://schemas.microsoft.com/office/drawing/2014/main" val="1756239499"/>
                  </a:ext>
                </a:extLst>
              </a:tr>
              <a:tr h="389911">
                <a:tc>
                  <a:txBody>
                    <a:bodyPr/>
                    <a:lstStyle/>
                    <a:p>
                      <a:r>
                        <a:rPr lang="en-US" dirty="0"/>
                        <a:t>q(p) </a:t>
                      </a:r>
                    </a:p>
                  </a:txBody>
                  <a:tcPr/>
                </a:tc>
                <a:tc>
                  <a:txBody>
                    <a:bodyPr/>
                    <a:lstStyle/>
                    <a:p>
                      <a:r>
                        <a:rPr lang="en-US" dirty="0"/>
                        <a:t>Merra-2 contributes </a:t>
                      </a:r>
                      <a:r>
                        <a:rPr lang="en-US" dirty="0">
                          <a:sym typeface="Symbol" panose="05050102010706020507" pitchFamily="18" charset="2"/>
                        </a:rPr>
                        <a:t></a:t>
                      </a:r>
                      <a:r>
                        <a:rPr lang="en-US" dirty="0"/>
                        <a:t>25% of IC, CLIMCAPS </a:t>
                      </a:r>
                      <a:r>
                        <a:rPr lang="en-US" dirty="0" err="1"/>
                        <a:t>dXdX</a:t>
                      </a:r>
                      <a:r>
                        <a:rPr lang="en-US" baseline="30000" dirty="0" err="1"/>
                        <a:t>T</a:t>
                      </a:r>
                      <a:r>
                        <a:rPr lang="en-US" dirty="0"/>
                        <a:t>(T,CH</a:t>
                      </a:r>
                      <a:r>
                        <a:rPr lang="en-US" baseline="-25000" dirty="0"/>
                        <a:t>4</a:t>
                      </a:r>
                      <a:r>
                        <a:rPr lang="en-US" dirty="0"/>
                        <a:t>,…)</a:t>
                      </a:r>
                    </a:p>
                  </a:txBody>
                  <a:tcPr/>
                </a:tc>
                <a:extLst>
                  <a:ext uri="{0D108BD9-81ED-4DB2-BD59-A6C34878D82A}">
                    <a16:rowId xmlns:a16="http://schemas.microsoft.com/office/drawing/2014/main" val="2879397398"/>
                  </a:ext>
                </a:extLst>
              </a:tr>
              <a:tr h="389911">
                <a:tc>
                  <a:txBody>
                    <a:bodyPr/>
                    <a:lstStyle/>
                    <a:p>
                      <a:r>
                        <a:rPr lang="en-US" dirty="0"/>
                        <a:t>O3(p)</a:t>
                      </a:r>
                    </a:p>
                  </a:txBody>
                  <a:tcPr/>
                </a:tc>
                <a:tc>
                  <a:txBody>
                    <a:bodyPr/>
                    <a:lstStyle/>
                    <a:p>
                      <a:r>
                        <a:rPr lang="en-US" dirty="0">
                          <a:sym typeface="Symbol" panose="05050102010706020507" pitchFamily="18" charset="2"/>
                        </a:rPr>
                        <a:t>1.5 </a:t>
                      </a:r>
                      <a:r>
                        <a:rPr lang="en-US" dirty="0" err="1">
                          <a:sym typeface="Symbol" panose="05050102010706020507" pitchFamily="18" charset="2"/>
                        </a:rPr>
                        <a:t>d.o.f</a:t>
                      </a:r>
                      <a:r>
                        <a:rPr lang="en-US" dirty="0">
                          <a:sym typeface="Symbol" panose="05050102010706020507" pitchFamily="18" charset="2"/>
                        </a:rPr>
                        <a:t>. in LS/UT Merra-2 O3(p) provides shape</a:t>
                      </a:r>
                      <a:endParaRPr lang="en-US" dirty="0"/>
                    </a:p>
                  </a:txBody>
                  <a:tcPr/>
                </a:tc>
                <a:extLst>
                  <a:ext uri="{0D108BD9-81ED-4DB2-BD59-A6C34878D82A}">
                    <a16:rowId xmlns:a16="http://schemas.microsoft.com/office/drawing/2014/main" val="2344394207"/>
                  </a:ext>
                </a:extLst>
              </a:tr>
              <a:tr h="389911">
                <a:tc>
                  <a:txBody>
                    <a:bodyPr/>
                    <a:lstStyle/>
                    <a:p>
                      <a:r>
                        <a:rPr lang="en-US" dirty="0"/>
                        <a:t>CO</a:t>
                      </a:r>
                    </a:p>
                  </a:txBody>
                  <a:tcPr/>
                </a:tc>
                <a:tc>
                  <a:txBody>
                    <a:bodyPr/>
                    <a:lstStyle/>
                    <a:p>
                      <a:r>
                        <a:rPr lang="en-US" dirty="0">
                          <a:sym typeface="Symbol" panose="05050102010706020507" pitchFamily="18" charset="2"/>
                        </a:rPr>
                        <a:t>1 </a:t>
                      </a:r>
                      <a:r>
                        <a:rPr lang="en-US" dirty="0" err="1">
                          <a:sym typeface="Symbol" panose="05050102010706020507" pitchFamily="18" charset="2"/>
                        </a:rPr>
                        <a:t>d.o.f</a:t>
                      </a:r>
                      <a:r>
                        <a:rPr lang="en-US" dirty="0">
                          <a:sym typeface="Symbol" panose="05050102010706020507" pitchFamily="18" charset="2"/>
                        </a:rPr>
                        <a:t>. in mid-trop, Merra-2 T(p) adds stability</a:t>
                      </a:r>
                      <a:endParaRPr lang="en-US" dirty="0"/>
                    </a:p>
                  </a:txBody>
                  <a:tcPr/>
                </a:tc>
                <a:extLst>
                  <a:ext uri="{0D108BD9-81ED-4DB2-BD59-A6C34878D82A}">
                    <a16:rowId xmlns:a16="http://schemas.microsoft.com/office/drawing/2014/main" val="3051771177"/>
                  </a:ext>
                </a:extLst>
              </a:tr>
              <a:tr h="378565">
                <a:tc>
                  <a:txBody>
                    <a:bodyPr/>
                    <a:lstStyle/>
                    <a:p>
                      <a:r>
                        <a:rPr lang="en-US" dirty="0"/>
                        <a:t>CH4, CO2, N2O</a:t>
                      </a:r>
                    </a:p>
                  </a:txBody>
                  <a:tcPr/>
                </a:tc>
                <a:tc>
                  <a:txBody>
                    <a:bodyPr/>
                    <a:lstStyle/>
                    <a:p>
                      <a:r>
                        <a:rPr lang="en-US" dirty="0">
                          <a:sym typeface="Symbol" panose="05050102010706020507" pitchFamily="18" charset="2"/>
                        </a:rPr>
                        <a:t></a:t>
                      </a:r>
                      <a:r>
                        <a:rPr lang="en-US" dirty="0"/>
                        <a:t>0.5 </a:t>
                      </a:r>
                      <a:r>
                        <a:rPr lang="en-US" dirty="0" err="1"/>
                        <a:t>d.o.f</a:t>
                      </a:r>
                      <a:r>
                        <a:rPr lang="en-US" dirty="0"/>
                        <a:t>. in mid-trop, </a:t>
                      </a:r>
                      <a:r>
                        <a:rPr lang="en-US" dirty="0">
                          <a:sym typeface="Symbol" panose="05050102010706020507" pitchFamily="18" charset="2"/>
                        </a:rPr>
                        <a:t>Merra-2 T(p) adds stability</a:t>
                      </a:r>
                      <a:endParaRPr lang="en-US" dirty="0"/>
                    </a:p>
                  </a:txBody>
                  <a:tcPr/>
                </a:tc>
                <a:extLst>
                  <a:ext uri="{0D108BD9-81ED-4DB2-BD59-A6C34878D82A}">
                    <a16:rowId xmlns:a16="http://schemas.microsoft.com/office/drawing/2014/main" val="2685692213"/>
                  </a:ext>
                </a:extLst>
              </a:tr>
              <a:tr h="672995">
                <a:tc>
                  <a:txBody>
                    <a:bodyPr/>
                    <a:lstStyle/>
                    <a:p>
                      <a:r>
                        <a:rPr lang="en-US" dirty="0"/>
                        <a:t>HNO3</a:t>
                      </a:r>
                    </a:p>
                  </a:txBody>
                  <a:tcPr/>
                </a:tc>
                <a:tc>
                  <a:txBody>
                    <a:bodyPr/>
                    <a:lstStyle/>
                    <a:p>
                      <a:r>
                        <a:rPr lang="en-US" dirty="0">
                          <a:sym typeface="Symbol" panose="05050102010706020507" pitchFamily="18" charset="2"/>
                        </a:rPr>
                        <a:t>1 </a:t>
                      </a:r>
                      <a:r>
                        <a:rPr lang="en-US" dirty="0" err="1">
                          <a:sym typeface="Symbol" panose="05050102010706020507" pitchFamily="18" charset="2"/>
                        </a:rPr>
                        <a:t>d.o.f</a:t>
                      </a:r>
                      <a:r>
                        <a:rPr lang="en-US" dirty="0">
                          <a:sym typeface="Symbol" panose="05050102010706020507" pitchFamily="18" charset="2"/>
                        </a:rPr>
                        <a:t>. in LS, MERRA-T(p) stabilizes the solution</a:t>
                      </a:r>
                      <a:endParaRPr lang="en-US" dirty="0"/>
                    </a:p>
                  </a:txBody>
                  <a:tcPr/>
                </a:tc>
                <a:extLst>
                  <a:ext uri="{0D108BD9-81ED-4DB2-BD59-A6C34878D82A}">
                    <a16:rowId xmlns:a16="http://schemas.microsoft.com/office/drawing/2014/main" val="1789030186"/>
                  </a:ext>
                </a:extLst>
              </a:tr>
            </a:tbl>
          </a:graphicData>
        </a:graphic>
      </p:graphicFrame>
      <p:sp>
        <p:nvSpPr>
          <p:cNvPr id="6" name="TextBox 5">
            <a:extLst>
              <a:ext uri="{FF2B5EF4-FFF2-40B4-BE49-F238E27FC236}">
                <a16:creationId xmlns:a16="http://schemas.microsoft.com/office/drawing/2014/main" id="{3C3216E0-0FCC-4DF0-97C3-F33CAEF7F432}"/>
              </a:ext>
            </a:extLst>
          </p:cNvPr>
          <p:cNvSpPr txBox="1"/>
          <p:nvPr/>
        </p:nvSpPr>
        <p:spPr>
          <a:xfrm>
            <a:off x="609600" y="4876800"/>
            <a:ext cx="7924800" cy="1754326"/>
          </a:xfrm>
          <a:prstGeom prst="rect">
            <a:avLst/>
          </a:prstGeom>
          <a:noFill/>
          <a:ln w="22225">
            <a:solidFill>
              <a:srgbClr val="0070C0"/>
            </a:solidFill>
          </a:ln>
        </p:spPr>
        <p:txBody>
          <a:bodyPr wrap="square" rtlCol="0">
            <a:spAutoFit/>
          </a:bodyPr>
          <a:lstStyle/>
          <a:p>
            <a:r>
              <a:rPr lang="en-US" dirty="0"/>
              <a:t>A-priori is necessary because our solution is under-determined</a:t>
            </a:r>
          </a:p>
          <a:p>
            <a:r>
              <a:rPr lang="en-US" dirty="0"/>
              <a:t>Merra-2 is more stable than statistical operators</a:t>
            </a:r>
          </a:p>
          <a:p>
            <a:r>
              <a:rPr lang="en-US" dirty="0"/>
              <a:t>Merra-2 has less discontinuities than forecast models</a:t>
            </a:r>
          </a:p>
          <a:p>
            <a:r>
              <a:rPr lang="en-US" b="1" dirty="0">
                <a:solidFill>
                  <a:srgbClr val="0070C0"/>
                </a:solidFill>
              </a:rPr>
              <a:t>Retrieval departures from Merra-2 are valuable in the context of continuity because we are exploiting more of the IC of the Aqua/S-NPP/NOAA-20 infrared/mic</a:t>
            </a:r>
            <a:r>
              <a:rPr lang="en-US" dirty="0">
                <a:solidFill>
                  <a:srgbClr val="0070C0"/>
                </a:solidFill>
              </a:rPr>
              <a:t>r</a:t>
            </a:r>
            <a:r>
              <a:rPr lang="en-US" b="1" dirty="0">
                <a:solidFill>
                  <a:srgbClr val="0070C0"/>
                </a:solidFill>
              </a:rPr>
              <a:t>owave satellites and account for </a:t>
            </a:r>
            <a:r>
              <a:rPr lang="en-US" b="1" dirty="0" err="1">
                <a:solidFill>
                  <a:srgbClr val="0070C0"/>
                </a:solidFill>
              </a:rPr>
              <a:t>dXdX</a:t>
            </a:r>
            <a:r>
              <a:rPr lang="en-US" b="1" baseline="30000" dirty="0" err="1">
                <a:solidFill>
                  <a:srgbClr val="0070C0"/>
                </a:solidFill>
              </a:rPr>
              <a:t>T</a:t>
            </a:r>
            <a:r>
              <a:rPr lang="en-US" b="1" dirty="0">
                <a:solidFill>
                  <a:srgbClr val="0070C0"/>
                </a:solidFill>
              </a:rPr>
              <a:t> of trace gases</a:t>
            </a:r>
            <a:endParaRPr lang="en-US" dirty="0"/>
          </a:p>
        </p:txBody>
      </p:sp>
    </p:spTree>
    <p:extLst>
      <p:ext uri="{BB962C8B-B14F-4D97-AF65-F5344CB8AC3E}">
        <p14:creationId xmlns:p14="http://schemas.microsoft.com/office/powerpoint/2010/main" val="3886104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C51E-59C4-49E0-BA57-1E50AA8DFB35}"/>
              </a:ext>
            </a:extLst>
          </p:cNvPr>
          <p:cNvSpPr>
            <a:spLocks noGrp="1"/>
          </p:cNvSpPr>
          <p:nvPr>
            <p:ph type="title"/>
          </p:nvPr>
        </p:nvSpPr>
        <p:spPr/>
        <p:txBody>
          <a:bodyPr>
            <a:normAutofit fontScale="90000"/>
          </a:bodyPr>
          <a:lstStyle/>
          <a:p>
            <a:r>
              <a:rPr lang="en-US" dirty="0"/>
              <a:t>Error covariance of the T(p) retrieval, </a:t>
            </a:r>
            <a:r>
              <a:rPr lang="en-US" dirty="0">
                <a:sym typeface="Symbol" panose="05050102010706020507" pitchFamily="18" charset="2"/>
              </a:rPr>
              <a:t>T</a:t>
            </a:r>
            <a:r>
              <a:rPr lang="en-US" dirty="0"/>
              <a:t>T</a:t>
            </a:r>
            <a:r>
              <a:rPr lang="en-US" baseline="30000" dirty="0"/>
              <a:t>T</a:t>
            </a:r>
            <a:endParaRPr lang="en-US" dirty="0"/>
          </a:p>
        </p:txBody>
      </p:sp>
      <p:sp>
        <p:nvSpPr>
          <p:cNvPr id="3" name="Content Placeholder 2">
            <a:extLst>
              <a:ext uri="{FF2B5EF4-FFF2-40B4-BE49-F238E27FC236}">
                <a16:creationId xmlns:a16="http://schemas.microsoft.com/office/drawing/2014/main" id="{40FA5CE2-5665-47BA-A354-ADFEC833421E}"/>
              </a:ext>
            </a:extLst>
          </p:cNvPr>
          <p:cNvSpPr>
            <a:spLocks noGrp="1"/>
          </p:cNvSpPr>
          <p:nvPr>
            <p:ph idx="1"/>
          </p:nvPr>
        </p:nvSpPr>
        <p:spPr>
          <a:xfrm>
            <a:off x="228600" y="1371600"/>
            <a:ext cx="8458200" cy="2677233"/>
          </a:xfrm>
        </p:spPr>
        <p:txBody>
          <a:bodyPr>
            <a:normAutofit fontScale="77500" lnSpcReduction="20000"/>
          </a:bodyPr>
          <a:lstStyle/>
          <a:p>
            <a:r>
              <a:rPr lang="en-US" sz="2400" dirty="0"/>
              <a:t>Error covariance &amp; averaging kernels are related through the a-priori covariance</a:t>
            </a:r>
          </a:p>
          <a:p>
            <a:r>
              <a:rPr lang="en-US" sz="2400" dirty="0"/>
              <a:t>Error can be mapped through our physical retrieval such that the amount of the a-priori in our solution can be known and analyzed</a:t>
            </a:r>
          </a:p>
          <a:p>
            <a:pPr lvl="1"/>
            <a:r>
              <a:rPr lang="en-US" sz="2000" dirty="0"/>
              <a:t>The left panel is how much of the a-priori leaks through (~50% in this case)</a:t>
            </a:r>
          </a:p>
          <a:p>
            <a:pPr lvl="1"/>
            <a:r>
              <a:rPr lang="en-US" sz="2000" dirty="0"/>
              <a:t>Middle panel is the error covariance of the measurements</a:t>
            </a:r>
          </a:p>
          <a:p>
            <a:pPr lvl="1"/>
            <a:r>
              <a:rPr lang="en-US" sz="2000" dirty="0"/>
              <a:t>Right panel is the total error covariance of the temperature retrieval </a:t>
            </a:r>
          </a:p>
          <a:p>
            <a:r>
              <a:rPr lang="en-US" sz="2400" dirty="0"/>
              <a:t>Most of the scene-to-scene variability in the error will be from the fraction of the a-priori that leaks through – </a:t>
            </a:r>
            <a:r>
              <a:rPr lang="en-US" sz="2400" b="1" i="1" dirty="0"/>
              <a:t>and that is a strong function of cloud homogeneity</a:t>
            </a:r>
          </a:p>
        </p:txBody>
      </p:sp>
      <p:sp>
        <p:nvSpPr>
          <p:cNvPr id="4" name="Slide Number Placeholder 3">
            <a:extLst>
              <a:ext uri="{FF2B5EF4-FFF2-40B4-BE49-F238E27FC236}">
                <a16:creationId xmlns:a16="http://schemas.microsoft.com/office/drawing/2014/main" id="{6B44F79C-6568-4056-88E5-EE8E1F42FA45}"/>
              </a:ext>
            </a:extLst>
          </p:cNvPr>
          <p:cNvSpPr>
            <a:spLocks noGrp="1"/>
          </p:cNvSpPr>
          <p:nvPr>
            <p:ph type="sldNum" sz="quarter" idx="12"/>
          </p:nvPr>
        </p:nvSpPr>
        <p:spPr/>
        <p:txBody>
          <a:bodyPr/>
          <a:lstStyle/>
          <a:p>
            <a:fld id="{E33BFD09-1BF9-4737-9990-82220144D922}" type="slidenum">
              <a:rPr lang="en-US" smtClean="0"/>
              <a:t>23</a:t>
            </a:fld>
            <a:endParaRPr lang="en-US" dirty="0"/>
          </a:p>
        </p:txBody>
      </p:sp>
      <p:pic>
        <p:nvPicPr>
          <p:cNvPr id="6" name="Picture 5">
            <a:extLst>
              <a:ext uri="{FF2B5EF4-FFF2-40B4-BE49-F238E27FC236}">
                <a16:creationId xmlns:a16="http://schemas.microsoft.com/office/drawing/2014/main" id="{46677BE9-97E8-4DFD-A18D-02FF6D2453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26"/>
          <a:stretch/>
        </p:blipFill>
        <p:spPr>
          <a:xfrm>
            <a:off x="209310" y="4328160"/>
            <a:ext cx="8384405" cy="1844040"/>
          </a:xfrm>
          <a:prstGeom prst="rect">
            <a:avLst/>
          </a:prstGeom>
        </p:spPr>
      </p:pic>
      <p:sp>
        <p:nvSpPr>
          <p:cNvPr id="11" name="TextBox 10">
            <a:extLst>
              <a:ext uri="{FF2B5EF4-FFF2-40B4-BE49-F238E27FC236}">
                <a16:creationId xmlns:a16="http://schemas.microsoft.com/office/drawing/2014/main" id="{A47B9107-C64A-4D3C-84D8-D81D76DAF97B}"/>
              </a:ext>
            </a:extLst>
          </p:cNvPr>
          <p:cNvSpPr txBox="1"/>
          <p:nvPr/>
        </p:nvSpPr>
        <p:spPr>
          <a:xfrm>
            <a:off x="5943615" y="3657600"/>
            <a:ext cx="2819385" cy="646331"/>
          </a:xfrm>
          <a:prstGeom prst="rect">
            <a:avLst/>
          </a:prstGeom>
          <a:noFill/>
        </p:spPr>
        <p:txBody>
          <a:bodyPr wrap="square" rtlCol="0">
            <a:spAutoFit/>
          </a:bodyPr>
          <a:lstStyle/>
          <a:p>
            <a:r>
              <a:rPr lang="en-US" dirty="0">
                <a:sym typeface="Symbol" panose="05050102010706020507" pitchFamily="18" charset="2"/>
              </a:rPr>
              <a:t>Retrieval error:</a:t>
            </a:r>
          </a:p>
          <a:p>
            <a:r>
              <a:rPr lang="en-US" dirty="0">
                <a:sym typeface="Symbol" panose="05050102010706020507" pitchFamily="18" charset="2"/>
              </a:rPr>
              <a:t>T</a:t>
            </a:r>
            <a:r>
              <a:rPr lang="en-US" dirty="0"/>
              <a:t>T</a:t>
            </a:r>
            <a:r>
              <a:rPr lang="en-US" baseline="30000" dirty="0"/>
              <a:t>T </a:t>
            </a:r>
            <a:r>
              <a:rPr lang="en-US" dirty="0"/>
              <a:t>=</a:t>
            </a:r>
            <a:r>
              <a:rPr lang="en-US" baseline="30000" dirty="0"/>
              <a:t> </a:t>
            </a:r>
            <a:r>
              <a:rPr lang="en-US" dirty="0"/>
              <a:t>(</a:t>
            </a:r>
            <a:r>
              <a:rPr lang="en-US" dirty="0">
                <a:sym typeface="Symbol" panose="05050102010706020507" pitchFamily="18" charset="2"/>
              </a:rPr>
              <a:t>T</a:t>
            </a:r>
            <a:r>
              <a:rPr lang="en-US" dirty="0"/>
              <a:t>T</a:t>
            </a:r>
            <a:r>
              <a:rPr lang="en-US" baseline="30000" dirty="0"/>
              <a:t>T</a:t>
            </a:r>
            <a:r>
              <a:rPr lang="en-US" dirty="0"/>
              <a:t>)</a:t>
            </a:r>
            <a:r>
              <a:rPr lang="en-US" baseline="30000" dirty="0"/>
              <a:t>A</a:t>
            </a:r>
            <a:r>
              <a:rPr lang="en-US" dirty="0"/>
              <a:t> +</a:t>
            </a:r>
            <a:r>
              <a:rPr lang="en-US" baseline="30000" dirty="0"/>
              <a:t> </a:t>
            </a:r>
            <a:r>
              <a:rPr lang="en-US" dirty="0"/>
              <a:t>(</a:t>
            </a:r>
            <a:r>
              <a:rPr lang="en-US" dirty="0">
                <a:sym typeface="Symbol" panose="05050102010706020507" pitchFamily="18" charset="2"/>
              </a:rPr>
              <a:t>T</a:t>
            </a:r>
            <a:r>
              <a:rPr lang="en-US" dirty="0"/>
              <a:t>T</a:t>
            </a:r>
            <a:r>
              <a:rPr lang="en-US" baseline="30000" dirty="0"/>
              <a:t>T</a:t>
            </a:r>
            <a:r>
              <a:rPr lang="en-US" dirty="0"/>
              <a:t>)</a:t>
            </a:r>
            <a:r>
              <a:rPr lang="en-US" baseline="30000" dirty="0"/>
              <a:t>O </a:t>
            </a:r>
            <a:endParaRPr lang="en-US" dirty="0"/>
          </a:p>
        </p:txBody>
      </p:sp>
      <p:sp>
        <p:nvSpPr>
          <p:cNvPr id="10" name="TextBox 9">
            <a:extLst>
              <a:ext uri="{FF2B5EF4-FFF2-40B4-BE49-F238E27FC236}">
                <a16:creationId xmlns:a16="http://schemas.microsoft.com/office/drawing/2014/main" id="{700113A4-8933-44B7-9788-0E32362C083C}"/>
              </a:ext>
            </a:extLst>
          </p:cNvPr>
          <p:cNvSpPr txBox="1"/>
          <p:nvPr/>
        </p:nvSpPr>
        <p:spPr>
          <a:xfrm>
            <a:off x="742724" y="3657600"/>
            <a:ext cx="1924276" cy="646331"/>
          </a:xfrm>
          <a:prstGeom prst="rect">
            <a:avLst/>
          </a:prstGeom>
          <a:noFill/>
        </p:spPr>
        <p:txBody>
          <a:bodyPr wrap="square" rtlCol="0">
            <a:spAutoFit/>
          </a:bodyPr>
          <a:lstStyle/>
          <a:p>
            <a:r>
              <a:rPr lang="en-US" dirty="0">
                <a:sym typeface="Symbol" panose="05050102010706020507" pitchFamily="18" charset="2"/>
              </a:rPr>
              <a:t>Merra2 error in solution, (T</a:t>
            </a:r>
            <a:r>
              <a:rPr lang="en-US" dirty="0"/>
              <a:t>T</a:t>
            </a:r>
            <a:r>
              <a:rPr lang="en-US" baseline="30000" dirty="0"/>
              <a:t>T</a:t>
            </a:r>
            <a:r>
              <a:rPr lang="en-US" dirty="0"/>
              <a:t>)</a:t>
            </a:r>
            <a:r>
              <a:rPr lang="en-US" baseline="30000" dirty="0"/>
              <a:t>A</a:t>
            </a:r>
            <a:endParaRPr lang="en-US" dirty="0"/>
          </a:p>
        </p:txBody>
      </p:sp>
      <p:sp>
        <p:nvSpPr>
          <p:cNvPr id="12" name="TextBox 11">
            <a:extLst>
              <a:ext uri="{FF2B5EF4-FFF2-40B4-BE49-F238E27FC236}">
                <a16:creationId xmlns:a16="http://schemas.microsoft.com/office/drawing/2014/main" id="{7841FD8E-BA4B-42FC-AE71-0E2593D5C539}"/>
              </a:ext>
            </a:extLst>
          </p:cNvPr>
          <p:cNvSpPr txBox="1"/>
          <p:nvPr/>
        </p:nvSpPr>
        <p:spPr>
          <a:xfrm>
            <a:off x="3181124" y="3657600"/>
            <a:ext cx="2533876" cy="646331"/>
          </a:xfrm>
          <a:prstGeom prst="rect">
            <a:avLst/>
          </a:prstGeom>
          <a:noFill/>
        </p:spPr>
        <p:txBody>
          <a:bodyPr wrap="square" rtlCol="0">
            <a:spAutoFit/>
          </a:bodyPr>
          <a:lstStyle/>
          <a:p>
            <a:r>
              <a:rPr lang="en-US" dirty="0">
                <a:sym typeface="Symbol" panose="05050102010706020507" pitchFamily="18" charset="2"/>
              </a:rPr>
              <a:t>Error in solution, from radiances (T</a:t>
            </a:r>
            <a:r>
              <a:rPr lang="en-US" dirty="0"/>
              <a:t>T</a:t>
            </a:r>
            <a:r>
              <a:rPr lang="en-US" baseline="30000" dirty="0"/>
              <a:t>T</a:t>
            </a:r>
            <a:r>
              <a:rPr lang="en-US" dirty="0"/>
              <a:t>)</a:t>
            </a:r>
            <a:r>
              <a:rPr lang="en-US" baseline="30000" dirty="0"/>
              <a:t>O</a:t>
            </a:r>
            <a:endParaRPr lang="en-US" dirty="0"/>
          </a:p>
        </p:txBody>
      </p:sp>
    </p:spTree>
    <p:extLst>
      <p:ext uri="{BB962C8B-B14F-4D97-AF65-F5344CB8AC3E}">
        <p14:creationId xmlns:p14="http://schemas.microsoft.com/office/powerpoint/2010/main" val="1678659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E3AFA-0AD1-4550-86DF-8A23564E28DD}"/>
              </a:ext>
            </a:extLst>
          </p:cNvPr>
          <p:cNvSpPr>
            <a:spLocks noGrp="1"/>
          </p:cNvSpPr>
          <p:nvPr>
            <p:ph type="title"/>
          </p:nvPr>
        </p:nvSpPr>
        <p:spPr/>
        <p:txBody>
          <a:bodyPr>
            <a:normAutofit fontScale="90000"/>
          </a:bodyPr>
          <a:lstStyle/>
          <a:p>
            <a:r>
              <a:rPr lang="en-US" dirty="0"/>
              <a:t>Error covariance of the q(p) retrieval, </a:t>
            </a:r>
            <a:r>
              <a:rPr lang="en-US" dirty="0">
                <a:sym typeface="Symbol" panose="05050102010706020507" pitchFamily="18" charset="2"/>
              </a:rPr>
              <a:t></a:t>
            </a:r>
            <a:r>
              <a:rPr lang="en-US" dirty="0" err="1">
                <a:sym typeface="Symbol" panose="05050102010706020507" pitchFamily="18" charset="2"/>
              </a:rPr>
              <a:t>qq</a:t>
            </a:r>
            <a:r>
              <a:rPr lang="en-US" baseline="30000" dirty="0" err="1"/>
              <a:t>T</a:t>
            </a:r>
            <a:endParaRPr lang="en-US" dirty="0"/>
          </a:p>
        </p:txBody>
      </p:sp>
      <p:sp>
        <p:nvSpPr>
          <p:cNvPr id="3" name="Content Placeholder 2">
            <a:extLst>
              <a:ext uri="{FF2B5EF4-FFF2-40B4-BE49-F238E27FC236}">
                <a16:creationId xmlns:a16="http://schemas.microsoft.com/office/drawing/2014/main" id="{B0F6ED76-34F1-42F9-8439-332B8EB8D9E2}"/>
              </a:ext>
            </a:extLst>
          </p:cNvPr>
          <p:cNvSpPr>
            <a:spLocks noGrp="1"/>
          </p:cNvSpPr>
          <p:nvPr>
            <p:ph idx="1"/>
          </p:nvPr>
        </p:nvSpPr>
        <p:spPr>
          <a:xfrm>
            <a:off x="457200" y="1447800"/>
            <a:ext cx="8229600" cy="1990663"/>
          </a:xfrm>
        </p:spPr>
        <p:txBody>
          <a:bodyPr>
            <a:normAutofit fontScale="62500" lnSpcReduction="20000"/>
          </a:bodyPr>
          <a:lstStyle/>
          <a:p>
            <a:r>
              <a:rPr lang="en-US" dirty="0"/>
              <a:t>The error from T(p) retrieval,</a:t>
            </a:r>
            <a:r>
              <a:rPr lang="en-US" dirty="0">
                <a:sym typeface="Symbol" panose="05050102010706020507" pitchFamily="18" charset="2"/>
              </a:rPr>
              <a:t> T</a:t>
            </a:r>
            <a:r>
              <a:rPr lang="en-US" dirty="0"/>
              <a:t>T</a:t>
            </a:r>
            <a:r>
              <a:rPr lang="en-US" baseline="30000" dirty="0"/>
              <a:t>T</a:t>
            </a:r>
            <a:r>
              <a:rPr lang="en-US" dirty="0"/>
              <a:t>, is used as error source when solving for water vapor, q(p)</a:t>
            </a:r>
          </a:p>
          <a:p>
            <a:pPr lvl="1"/>
            <a:r>
              <a:rPr lang="en-US" dirty="0">
                <a:sym typeface="Symbol" panose="05050102010706020507" pitchFamily="18" charset="2"/>
              </a:rPr>
              <a:t>In the case of water vapor, a greater fraction of the measurements are believed (i.e., ~25% of a-priori error propagates to solution)</a:t>
            </a:r>
          </a:p>
          <a:p>
            <a:pPr lvl="1"/>
            <a:r>
              <a:rPr lang="en-US" dirty="0"/>
              <a:t>Higher </a:t>
            </a:r>
            <a:r>
              <a:rPr lang="en-US" dirty="0">
                <a:sym typeface="Symbol" panose="05050102010706020507" pitchFamily="18" charset="2"/>
              </a:rPr>
              <a:t>errors (e.g., cloud clearing or  TT</a:t>
            </a:r>
            <a:r>
              <a:rPr lang="en-US" baseline="30000" dirty="0">
                <a:sym typeface="Symbol" panose="05050102010706020507" pitchFamily="18" charset="2"/>
              </a:rPr>
              <a:t>T</a:t>
            </a:r>
            <a:r>
              <a:rPr lang="en-US" dirty="0">
                <a:sym typeface="Symbol" panose="05050102010706020507" pitchFamily="18" charset="2"/>
              </a:rPr>
              <a:t>) will cause more of the water a-priori to leak through, especially near the surface</a:t>
            </a:r>
          </a:p>
          <a:p>
            <a:r>
              <a:rPr lang="en-US" dirty="0">
                <a:sym typeface="Symbol" panose="05050102010706020507" pitchFamily="18" charset="2"/>
              </a:rPr>
              <a:t>With CLIMCAPS we can quantify the sources of error in our retrieval.</a:t>
            </a:r>
          </a:p>
        </p:txBody>
      </p:sp>
      <p:sp>
        <p:nvSpPr>
          <p:cNvPr id="4" name="Slide Number Placeholder 3">
            <a:extLst>
              <a:ext uri="{FF2B5EF4-FFF2-40B4-BE49-F238E27FC236}">
                <a16:creationId xmlns:a16="http://schemas.microsoft.com/office/drawing/2014/main" id="{3A6240DF-66F0-4F9D-837A-F8C2647B0C31}"/>
              </a:ext>
            </a:extLst>
          </p:cNvPr>
          <p:cNvSpPr>
            <a:spLocks noGrp="1"/>
          </p:cNvSpPr>
          <p:nvPr>
            <p:ph type="sldNum" sz="quarter" idx="12"/>
          </p:nvPr>
        </p:nvSpPr>
        <p:spPr/>
        <p:txBody>
          <a:bodyPr/>
          <a:lstStyle/>
          <a:p>
            <a:fld id="{E33BFD09-1BF9-4737-9990-82220144D922}" type="slidenum">
              <a:rPr lang="en-US" smtClean="0"/>
              <a:t>24</a:t>
            </a:fld>
            <a:endParaRPr lang="en-US"/>
          </a:p>
        </p:txBody>
      </p:sp>
      <p:pic>
        <p:nvPicPr>
          <p:cNvPr id="6" name="Picture 5">
            <a:extLst>
              <a:ext uri="{FF2B5EF4-FFF2-40B4-BE49-F238E27FC236}">
                <a16:creationId xmlns:a16="http://schemas.microsoft.com/office/drawing/2014/main" id="{CBB4B943-F3B9-452C-B4EF-D7B02745DD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673"/>
          <a:stretch/>
        </p:blipFill>
        <p:spPr>
          <a:xfrm>
            <a:off x="478420" y="4218268"/>
            <a:ext cx="8360780" cy="1877732"/>
          </a:xfrm>
          <a:prstGeom prst="rect">
            <a:avLst/>
          </a:prstGeom>
        </p:spPr>
      </p:pic>
      <p:sp>
        <p:nvSpPr>
          <p:cNvPr id="7" name="TextBox 6">
            <a:extLst>
              <a:ext uri="{FF2B5EF4-FFF2-40B4-BE49-F238E27FC236}">
                <a16:creationId xmlns:a16="http://schemas.microsoft.com/office/drawing/2014/main" id="{5BECB861-3B12-40EB-8743-C3687E3933DA}"/>
              </a:ext>
            </a:extLst>
          </p:cNvPr>
          <p:cNvSpPr txBox="1"/>
          <p:nvPr/>
        </p:nvSpPr>
        <p:spPr>
          <a:xfrm>
            <a:off x="1066800" y="6107668"/>
            <a:ext cx="7005918" cy="646331"/>
          </a:xfrm>
          <a:prstGeom prst="rect">
            <a:avLst/>
          </a:prstGeom>
          <a:solidFill>
            <a:srgbClr val="FFFF00">
              <a:alpha val="40000"/>
            </a:srgbClr>
          </a:solidFill>
          <a:ln w="25400">
            <a:solidFill>
              <a:srgbClr val="FFFF00"/>
            </a:solidFill>
          </a:ln>
        </p:spPr>
        <p:txBody>
          <a:bodyPr wrap="square" rtlCol="0">
            <a:spAutoFit/>
          </a:bodyPr>
          <a:lstStyle/>
          <a:p>
            <a:r>
              <a:rPr lang="en-US" dirty="0"/>
              <a:t>We must be able to interrogate our scene dependent information content in order to understand it impact on level-3 or averaged products.</a:t>
            </a:r>
          </a:p>
        </p:txBody>
      </p:sp>
      <p:sp>
        <p:nvSpPr>
          <p:cNvPr id="8" name="TextBox 7">
            <a:extLst>
              <a:ext uri="{FF2B5EF4-FFF2-40B4-BE49-F238E27FC236}">
                <a16:creationId xmlns:a16="http://schemas.microsoft.com/office/drawing/2014/main" id="{2031BE87-11EE-4645-B6E0-84F87A1A7C58}"/>
              </a:ext>
            </a:extLst>
          </p:cNvPr>
          <p:cNvSpPr txBox="1"/>
          <p:nvPr/>
        </p:nvSpPr>
        <p:spPr>
          <a:xfrm>
            <a:off x="6096015" y="3505200"/>
            <a:ext cx="2819385" cy="646331"/>
          </a:xfrm>
          <a:prstGeom prst="rect">
            <a:avLst/>
          </a:prstGeom>
          <a:noFill/>
        </p:spPr>
        <p:txBody>
          <a:bodyPr wrap="square" rtlCol="0">
            <a:spAutoFit/>
          </a:bodyPr>
          <a:lstStyle/>
          <a:p>
            <a:r>
              <a:rPr lang="en-US" dirty="0">
                <a:sym typeface="Symbol" panose="05050102010706020507" pitchFamily="18" charset="2"/>
              </a:rPr>
              <a:t>Total retrieval error:</a:t>
            </a:r>
          </a:p>
          <a:p>
            <a:r>
              <a:rPr lang="en-US" dirty="0">
                <a:sym typeface="Symbol" panose="05050102010706020507" pitchFamily="18" charset="2"/>
              </a:rPr>
              <a:t></a:t>
            </a:r>
            <a:r>
              <a:rPr lang="en-US" dirty="0" err="1">
                <a:sym typeface="Symbol" panose="05050102010706020507" pitchFamily="18" charset="2"/>
              </a:rPr>
              <a:t>qq</a:t>
            </a:r>
            <a:r>
              <a:rPr lang="en-US" baseline="30000" dirty="0" err="1"/>
              <a:t>T</a:t>
            </a:r>
            <a:r>
              <a:rPr lang="en-US" baseline="30000" dirty="0"/>
              <a:t> </a:t>
            </a:r>
            <a:r>
              <a:rPr lang="en-US" dirty="0"/>
              <a:t>=</a:t>
            </a:r>
            <a:r>
              <a:rPr lang="en-US" baseline="30000" dirty="0"/>
              <a:t> </a:t>
            </a:r>
            <a:r>
              <a:rPr lang="en-US" dirty="0"/>
              <a:t>(</a:t>
            </a:r>
            <a:r>
              <a:rPr lang="en-US" dirty="0">
                <a:sym typeface="Symbol" panose="05050102010706020507" pitchFamily="18" charset="2"/>
              </a:rPr>
              <a:t></a:t>
            </a:r>
            <a:r>
              <a:rPr lang="en-US" dirty="0" err="1">
                <a:sym typeface="Symbol" panose="05050102010706020507" pitchFamily="18" charset="2"/>
              </a:rPr>
              <a:t>qq</a:t>
            </a:r>
            <a:r>
              <a:rPr lang="en-US" baseline="30000" dirty="0" err="1"/>
              <a:t>T</a:t>
            </a:r>
            <a:r>
              <a:rPr lang="en-US" dirty="0"/>
              <a:t>)</a:t>
            </a:r>
            <a:r>
              <a:rPr lang="en-US" baseline="30000" dirty="0"/>
              <a:t>A</a:t>
            </a:r>
            <a:r>
              <a:rPr lang="en-US" dirty="0"/>
              <a:t> +</a:t>
            </a:r>
            <a:r>
              <a:rPr lang="en-US" baseline="30000" dirty="0"/>
              <a:t> </a:t>
            </a:r>
            <a:r>
              <a:rPr lang="en-US" dirty="0"/>
              <a:t>(</a:t>
            </a:r>
            <a:r>
              <a:rPr lang="en-US" dirty="0">
                <a:sym typeface="Symbol" panose="05050102010706020507" pitchFamily="18" charset="2"/>
              </a:rPr>
              <a:t></a:t>
            </a:r>
            <a:r>
              <a:rPr lang="en-US" dirty="0" err="1">
                <a:sym typeface="Symbol" panose="05050102010706020507" pitchFamily="18" charset="2"/>
              </a:rPr>
              <a:t>qq</a:t>
            </a:r>
            <a:r>
              <a:rPr lang="en-US" baseline="30000" dirty="0" err="1"/>
              <a:t>T</a:t>
            </a:r>
            <a:r>
              <a:rPr lang="en-US" dirty="0"/>
              <a:t>)</a:t>
            </a:r>
            <a:r>
              <a:rPr lang="en-US" baseline="30000" dirty="0"/>
              <a:t>O </a:t>
            </a:r>
            <a:endParaRPr lang="en-US" dirty="0"/>
          </a:p>
        </p:txBody>
      </p:sp>
      <p:sp>
        <p:nvSpPr>
          <p:cNvPr id="9" name="TextBox 8">
            <a:extLst>
              <a:ext uri="{FF2B5EF4-FFF2-40B4-BE49-F238E27FC236}">
                <a16:creationId xmlns:a16="http://schemas.microsoft.com/office/drawing/2014/main" id="{7C40F9EE-C2AB-439F-AC2B-39AFAC80DB4D}"/>
              </a:ext>
            </a:extLst>
          </p:cNvPr>
          <p:cNvSpPr txBox="1"/>
          <p:nvPr/>
        </p:nvSpPr>
        <p:spPr>
          <a:xfrm>
            <a:off x="971324" y="3505200"/>
            <a:ext cx="1924276" cy="646331"/>
          </a:xfrm>
          <a:prstGeom prst="rect">
            <a:avLst/>
          </a:prstGeom>
          <a:noFill/>
        </p:spPr>
        <p:txBody>
          <a:bodyPr wrap="square" rtlCol="0">
            <a:spAutoFit/>
          </a:bodyPr>
          <a:lstStyle/>
          <a:p>
            <a:r>
              <a:rPr lang="en-US" dirty="0">
                <a:sym typeface="Symbol" panose="05050102010706020507" pitchFamily="18" charset="2"/>
              </a:rPr>
              <a:t>Merra2 error in solution, (</a:t>
            </a:r>
            <a:r>
              <a:rPr lang="en-US" dirty="0" err="1">
                <a:sym typeface="Symbol" panose="05050102010706020507" pitchFamily="18" charset="2"/>
              </a:rPr>
              <a:t>qq</a:t>
            </a:r>
            <a:r>
              <a:rPr lang="en-US" baseline="30000" dirty="0" err="1"/>
              <a:t>T</a:t>
            </a:r>
            <a:r>
              <a:rPr lang="en-US" dirty="0"/>
              <a:t>)</a:t>
            </a:r>
            <a:r>
              <a:rPr lang="en-US" baseline="30000" dirty="0"/>
              <a:t>A</a:t>
            </a:r>
            <a:endParaRPr lang="en-US" dirty="0"/>
          </a:p>
        </p:txBody>
      </p:sp>
      <p:sp>
        <p:nvSpPr>
          <p:cNvPr id="10" name="TextBox 9">
            <a:extLst>
              <a:ext uri="{FF2B5EF4-FFF2-40B4-BE49-F238E27FC236}">
                <a16:creationId xmlns:a16="http://schemas.microsoft.com/office/drawing/2014/main" id="{740EC6E7-828E-4945-B0FE-F6504CF95B2A}"/>
              </a:ext>
            </a:extLst>
          </p:cNvPr>
          <p:cNvSpPr txBox="1"/>
          <p:nvPr/>
        </p:nvSpPr>
        <p:spPr>
          <a:xfrm>
            <a:off x="3409724" y="3505200"/>
            <a:ext cx="2533876" cy="646331"/>
          </a:xfrm>
          <a:prstGeom prst="rect">
            <a:avLst/>
          </a:prstGeom>
          <a:noFill/>
        </p:spPr>
        <p:txBody>
          <a:bodyPr wrap="square" rtlCol="0">
            <a:spAutoFit/>
          </a:bodyPr>
          <a:lstStyle/>
          <a:p>
            <a:r>
              <a:rPr lang="en-US" dirty="0">
                <a:sym typeface="Symbol" panose="05050102010706020507" pitchFamily="18" charset="2"/>
              </a:rPr>
              <a:t>Error in solution, from radiances (</a:t>
            </a:r>
            <a:r>
              <a:rPr lang="en-US" dirty="0" err="1">
                <a:sym typeface="Symbol" panose="05050102010706020507" pitchFamily="18" charset="2"/>
              </a:rPr>
              <a:t>qq</a:t>
            </a:r>
            <a:r>
              <a:rPr lang="en-US" baseline="30000" dirty="0" err="1"/>
              <a:t>T</a:t>
            </a:r>
            <a:r>
              <a:rPr lang="en-US" dirty="0"/>
              <a:t>)</a:t>
            </a:r>
            <a:r>
              <a:rPr lang="en-US" baseline="30000" dirty="0"/>
              <a:t>O</a:t>
            </a:r>
            <a:endParaRPr lang="en-US" dirty="0"/>
          </a:p>
        </p:txBody>
      </p:sp>
    </p:spTree>
    <p:extLst>
      <p:ext uri="{BB962C8B-B14F-4D97-AF65-F5344CB8AC3E}">
        <p14:creationId xmlns:p14="http://schemas.microsoft.com/office/powerpoint/2010/main" val="39460228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6A50-6FA3-4C80-900C-ADB938D9587E}"/>
              </a:ext>
            </a:extLst>
          </p:cNvPr>
          <p:cNvSpPr>
            <a:spLocks noGrp="1"/>
          </p:cNvSpPr>
          <p:nvPr>
            <p:ph type="title"/>
          </p:nvPr>
        </p:nvSpPr>
        <p:spPr/>
        <p:txBody>
          <a:bodyPr>
            <a:normAutofit fontScale="90000"/>
          </a:bodyPr>
          <a:lstStyle/>
          <a:p>
            <a:r>
              <a:rPr lang="en-US" dirty="0"/>
              <a:t>How much do we improve over Merra-2?</a:t>
            </a:r>
          </a:p>
        </p:txBody>
      </p:sp>
      <p:sp>
        <p:nvSpPr>
          <p:cNvPr id="3" name="Content Placeholder 2">
            <a:extLst>
              <a:ext uri="{FF2B5EF4-FFF2-40B4-BE49-F238E27FC236}">
                <a16:creationId xmlns:a16="http://schemas.microsoft.com/office/drawing/2014/main" id="{F3CE075E-2680-4A83-8325-7509C323BC56}"/>
              </a:ext>
            </a:extLst>
          </p:cNvPr>
          <p:cNvSpPr>
            <a:spLocks noGrp="1"/>
          </p:cNvSpPr>
          <p:nvPr>
            <p:ph idx="1"/>
          </p:nvPr>
        </p:nvSpPr>
        <p:spPr>
          <a:xfrm>
            <a:off x="152400" y="1447800"/>
            <a:ext cx="3429000" cy="5105400"/>
          </a:xfrm>
        </p:spPr>
        <p:txBody>
          <a:bodyPr>
            <a:normAutofit fontScale="70000" lnSpcReduction="20000"/>
          </a:bodyPr>
          <a:lstStyle/>
          <a:p>
            <a:r>
              <a:rPr lang="en-US" dirty="0"/>
              <a:t>Statistics for the Jan. 14, 2016 focus day</a:t>
            </a:r>
          </a:p>
          <a:p>
            <a:r>
              <a:rPr lang="en-US" dirty="0"/>
              <a:t>CLIMCAPS T(p) is ~= MERRA T(p)</a:t>
            </a:r>
          </a:p>
          <a:p>
            <a:r>
              <a:rPr lang="en-US" dirty="0"/>
              <a:t>But CLIMCAPS q(p) ends up in same place as NUCAPS q(p) even though Merra-2 start-up significantly worse than NUCAPS regression.</a:t>
            </a:r>
          </a:p>
          <a:p>
            <a:r>
              <a:rPr lang="en-US" b="1" dirty="0">
                <a:solidFill>
                  <a:srgbClr val="0070C0"/>
                </a:solidFill>
              </a:rPr>
              <a:t>AIRS (and S-NPP) DOES NOT add significant information content to T(p)</a:t>
            </a:r>
          </a:p>
          <a:p>
            <a:r>
              <a:rPr lang="en-US" b="1" dirty="0">
                <a:solidFill>
                  <a:srgbClr val="0070C0"/>
                </a:solidFill>
              </a:rPr>
              <a:t>AIRS (and S-NPP) DOES add significant IC to q(p)</a:t>
            </a:r>
          </a:p>
        </p:txBody>
      </p:sp>
      <p:sp>
        <p:nvSpPr>
          <p:cNvPr id="4" name="Slide Number Placeholder 3">
            <a:extLst>
              <a:ext uri="{FF2B5EF4-FFF2-40B4-BE49-F238E27FC236}">
                <a16:creationId xmlns:a16="http://schemas.microsoft.com/office/drawing/2014/main" id="{B53CDD07-A59C-4FCA-BB00-37327644B89A}"/>
              </a:ext>
            </a:extLst>
          </p:cNvPr>
          <p:cNvSpPr>
            <a:spLocks noGrp="1"/>
          </p:cNvSpPr>
          <p:nvPr>
            <p:ph type="sldNum" sz="quarter" idx="12"/>
          </p:nvPr>
        </p:nvSpPr>
        <p:spPr/>
        <p:txBody>
          <a:bodyPr/>
          <a:lstStyle/>
          <a:p>
            <a:fld id="{E33BFD09-1BF9-4737-9990-82220144D922}" type="slidenum">
              <a:rPr lang="en-US" smtClean="0"/>
              <a:t>25</a:t>
            </a:fld>
            <a:endParaRPr lang="en-US"/>
          </a:p>
        </p:txBody>
      </p:sp>
      <p:pic>
        <p:nvPicPr>
          <p:cNvPr id="6" name="Picture 5">
            <a:extLst>
              <a:ext uri="{FF2B5EF4-FFF2-40B4-BE49-F238E27FC236}">
                <a16:creationId xmlns:a16="http://schemas.microsoft.com/office/drawing/2014/main" id="{3E5C20DE-A2E9-4261-908A-320630F4EF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7732" y="1500981"/>
            <a:ext cx="5152867" cy="3680619"/>
          </a:xfrm>
          <a:prstGeom prst="rect">
            <a:avLst/>
          </a:prstGeom>
        </p:spPr>
      </p:pic>
      <p:sp>
        <p:nvSpPr>
          <p:cNvPr id="7" name="TextBox 6">
            <a:extLst>
              <a:ext uri="{FF2B5EF4-FFF2-40B4-BE49-F238E27FC236}">
                <a16:creationId xmlns:a16="http://schemas.microsoft.com/office/drawing/2014/main" id="{320A8562-F582-4E20-9917-7C4AC10F952B}"/>
              </a:ext>
            </a:extLst>
          </p:cNvPr>
          <p:cNvSpPr txBox="1"/>
          <p:nvPr/>
        </p:nvSpPr>
        <p:spPr>
          <a:xfrm>
            <a:off x="3762533" y="5257800"/>
            <a:ext cx="5152867" cy="1384995"/>
          </a:xfrm>
          <a:prstGeom prst="rect">
            <a:avLst/>
          </a:prstGeom>
          <a:noFill/>
          <a:ln w="19050">
            <a:solidFill>
              <a:srgbClr val="0070C0"/>
            </a:solidFill>
          </a:ln>
        </p:spPr>
        <p:txBody>
          <a:bodyPr wrap="square" rtlCol="0">
            <a:spAutoFit/>
          </a:bodyPr>
          <a:lstStyle/>
          <a:p>
            <a:r>
              <a:rPr lang="en-US" sz="1400" dirty="0"/>
              <a:t>Black: CLIMCAPS-Aqua,  Solid = AIRS+AMSU      dotted: AMSU-only</a:t>
            </a:r>
          </a:p>
          <a:p>
            <a:r>
              <a:rPr lang="en-US" sz="1400" dirty="0">
                <a:solidFill>
                  <a:srgbClr val="0070C0"/>
                </a:solidFill>
              </a:rPr>
              <a:t>Blue:  CLIMCAPS-Aqua,  Solid = AIRS-only</a:t>
            </a:r>
          </a:p>
          <a:p>
            <a:r>
              <a:rPr lang="en-US" sz="1400" dirty="0">
                <a:solidFill>
                  <a:srgbClr val="FF0000"/>
                </a:solidFill>
              </a:rPr>
              <a:t>Red:      NUCAPS-Aqua,   Solid = AIRS+AMSU,     dotted: AMSU-only</a:t>
            </a:r>
          </a:p>
          <a:p>
            <a:r>
              <a:rPr lang="en-US" sz="1400" dirty="0">
                <a:solidFill>
                  <a:srgbClr val="00B050"/>
                </a:solidFill>
              </a:rPr>
              <a:t>Green:  NUCAPS-Aqua,   Solid = AIRS+AMSU LINEAR regression</a:t>
            </a:r>
          </a:p>
          <a:p>
            <a:r>
              <a:rPr lang="en-US" sz="1400" dirty="0"/>
              <a:t>Dashed Black: Merra-2 for CLIMCAPS-Aqua QC</a:t>
            </a:r>
          </a:p>
          <a:p>
            <a:r>
              <a:rPr lang="en-US" sz="1400" dirty="0"/>
              <a:t>Dashed </a:t>
            </a:r>
            <a:r>
              <a:rPr lang="en-US" sz="1400" dirty="0">
                <a:solidFill>
                  <a:srgbClr val="FF0000"/>
                </a:solidFill>
              </a:rPr>
              <a:t>Red:    Merra-2 </a:t>
            </a:r>
            <a:r>
              <a:rPr lang="en-US" sz="1400" dirty="0"/>
              <a:t>/ </a:t>
            </a:r>
            <a:r>
              <a:rPr lang="en-US" sz="1400" dirty="0">
                <a:solidFill>
                  <a:srgbClr val="0070C0"/>
                </a:solidFill>
              </a:rPr>
              <a:t>Blue: GFS </a:t>
            </a:r>
            <a:r>
              <a:rPr lang="en-US" sz="1400" dirty="0"/>
              <a:t>for NUCAPS-Aqua QC</a:t>
            </a:r>
          </a:p>
        </p:txBody>
      </p:sp>
    </p:spTree>
    <p:extLst>
      <p:ext uri="{BB962C8B-B14F-4D97-AF65-F5344CB8AC3E}">
        <p14:creationId xmlns:p14="http://schemas.microsoft.com/office/powerpoint/2010/main" val="303582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9F3D69-0741-4F3E-9D12-BD7717D14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851" y="3790111"/>
            <a:ext cx="3592735" cy="2566239"/>
          </a:xfrm>
          <a:prstGeom prst="rect">
            <a:avLst/>
          </a:prstGeom>
        </p:spPr>
      </p:pic>
      <p:pic>
        <p:nvPicPr>
          <p:cNvPr id="8" name="Picture 7">
            <a:extLst>
              <a:ext uri="{FF2B5EF4-FFF2-40B4-BE49-F238E27FC236}">
                <a16:creationId xmlns:a16="http://schemas.microsoft.com/office/drawing/2014/main" id="{A6D6DE53-1C82-4359-AD92-BAAB3F3B7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849" y="1371600"/>
            <a:ext cx="3592735" cy="2566239"/>
          </a:xfrm>
          <a:prstGeom prst="rect">
            <a:avLst/>
          </a:prstGeom>
        </p:spPr>
      </p:pic>
      <p:sp>
        <p:nvSpPr>
          <p:cNvPr id="2" name="Title 1">
            <a:extLst>
              <a:ext uri="{FF2B5EF4-FFF2-40B4-BE49-F238E27FC236}">
                <a16:creationId xmlns:a16="http://schemas.microsoft.com/office/drawing/2014/main" id="{4D7181ED-7248-4C6B-B2A9-830F5E89EF71}"/>
              </a:ext>
            </a:extLst>
          </p:cNvPr>
          <p:cNvSpPr>
            <a:spLocks noGrp="1"/>
          </p:cNvSpPr>
          <p:nvPr>
            <p:ph type="title"/>
          </p:nvPr>
        </p:nvSpPr>
        <p:spPr/>
        <p:txBody>
          <a:bodyPr>
            <a:normAutofit fontScale="90000"/>
          </a:bodyPr>
          <a:lstStyle/>
          <a:p>
            <a:r>
              <a:rPr lang="en-US" dirty="0"/>
              <a:t>Saharan Air Layer field campaign 4-weeks ago</a:t>
            </a:r>
          </a:p>
        </p:txBody>
      </p:sp>
      <p:sp>
        <p:nvSpPr>
          <p:cNvPr id="4" name="Slide Number Placeholder 3">
            <a:extLst>
              <a:ext uri="{FF2B5EF4-FFF2-40B4-BE49-F238E27FC236}">
                <a16:creationId xmlns:a16="http://schemas.microsoft.com/office/drawing/2014/main" id="{78F04461-E20D-4D98-B86F-AB0ABF11F002}"/>
              </a:ext>
            </a:extLst>
          </p:cNvPr>
          <p:cNvSpPr>
            <a:spLocks noGrp="1"/>
          </p:cNvSpPr>
          <p:nvPr>
            <p:ph type="sldNum" sz="quarter" idx="12"/>
          </p:nvPr>
        </p:nvSpPr>
        <p:spPr/>
        <p:txBody>
          <a:bodyPr/>
          <a:lstStyle/>
          <a:p>
            <a:fld id="{E33BFD09-1BF9-4737-9990-82220144D922}" type="slidenum">
              <a:rPr lang="en-US" smtClean="0"/>
              <a:t>26</a:t>
            </a:fld>
            <a:endParaRPr lang="en-US"/>
          </a:p>
        </p:txBody>
      </p:sp>
      <p:pic>
        <p:nvPicPr>
          <p:cNvPr id="5" name="Picture 4">
            <a:extLst>
              <a:ext uri="{FF2B5EF4-FFF2-40B4-BE49-F238E27FC236}">
                <a16:creationId xmlns:a16="http://schemas.microsoft.com/office/drawing/2014/main" id="{518C544D-BA02-4487-9ED5-A5D7A30E8A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19" y="1404256"/>
            <a:ext cx="3679381" cy="2628129"/>
          </a:xfrm>
          <a:prstGeom prst="rect">
            <a:avLst/>
          </a:prstGeom>
        </p:spPr>
      </p:pic>
      <p:pic>
        <p:nvPicPr>
          <p:cNvPr id="7" name="Picture 6">
            <a:extLst>
              <a:ext uri="{FF2B5EF4-FFF2-40B4-BE49-F238E27FC236}">
                <a16:creationId xmlns:a16="http://schemas.microsoft.com/office/drawing/2014/main" id="{538A26AF-8564-4228-BDF2-552517454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20" y="4001270"/>
            <a:ext cx="3679382" cy="2628130"/>
          </a:xfrm>
          <a:prstGeom prst="rect">
            <a:avLst/>
          </a:prstGeom>
        </p:spPr>
      </p:pic>
      <p:cxnSp>
        <p:nvCxnSpPr>
          <p:cNvPr id="13" name="Straight Arrow Connector 12">
            <a:extLst>
              <a:ext uri="{FF2B5EF4-FFF2-40B4-BE49-F238E27FC236}">
                <a16:creationId xmlns:a16="http://schemas.microsoft.com/office/drawing/2014/main" id="{B84BC9D2-D60C-4277-8CFF-1466E295D0DF}"/>
              </a:ext>
            </a:extLst>
          </p:cNvPr>
          <p:cNvCxnSpPr>
            <a:cxnSpLocks/>
          </p:cNvCxnSpPr>
          <p:nvPr/>
        </p:nvCxnSpPr>
        <p:spPr>
          <a:xfrm flipH="1" flipV="1">
            <a:off x="2971800" y="5334000"/>
            <a:ext cx="914402" cy="119744"/>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8925E7A-B3EF-4D4A-95AC-B1217D3078E9}"/>
              </a:ext>
            </a:extLst>
          </p:cNvPr>
          <p:cNvSpPr txBox="1"/>
          <p:nvPr/>
        </p:nvSpPr>
        <p:spPr>
          <a:xfrm>
            <a:off x="3733800" y="2457271"/>
            <a:ext cx="1066800" cy="1200329"/>
          </a:xfrm>
          <a:prstGeom prst="rect">
            <a:avLst/>
          </a:prstGeom>
          <a:noFill/>
        </p:spPr>
        <p:txBody>
          <a:bodyPr wrap="square" rtlCol="0">
            <a:spAutoFit/>
          </a:bodyPr>
          <a:lstStyle/>
          <a:p>
            <a:pPr algn="ctr"/>
            <a:r>
              <a:rPr lang="en-US" dirty="0"/>
              <a:t>NOAA-20</a:t>
            </a:r>
          </a:p>
          <a:p>
            <a:pPr algn="ctr"/>
            <a:r>
              <a:rPr lang="en-US" dirty="0"/>
              <a:t>NUCAPS</a:t>
            </a:r>
          </a:p>
          <a:p>
            <a:pPr algn="ctr"/>
            <a:r>
              <a:rPr lang="en-US" dirty="0"/>
              <a:t>14.1 km</a:t>
            </a:r>
          </a:p>
          <a:p>
            <a:pPr algn="ctr"/>
            <a:r>
              <a:rPr lang="en-US" dirty="0"/>
              <a:t>+54 min</a:t>
            </a:r>
          </a:p>
        </p:txBody>
      </p:sp>
      <p:sp>
        <p:nvSpPr>
          <p:cNvPr id="22" name="TextBox 21">
            <a:extLst>
              <a:ext uri="{FF2B5EF4-FFF2-40B4-BE49-F238E27FC236}">
                <a16:creationId xmlns:a16="http://schemas.microsoft.com/office/drawing/2014/main" id="{E796BB90-CADF-4267-9374-058AF89E736C}"/>
              </a:ext>
            </a:extLst>
          </p:cNvPr>
          <p:cNvSpPr txBox="1"/>
          <p:nvPr/>
        </p:nvSpPr>
        <p:spPr>
          <a:xfrm>
            <a:off x="3733800" y="4572000"/>
            <a:ext cx="1066800" cy="1200329"/>
          </a:xfrm>
          <a:prstGeom prst="rect">
            <a:avLst/>
          </a:prstGeom>
          <a:noFill/>
        </p:spPr>
        <p:txBody>
          <a:bodyPr wrap="square" rtlCol="0">
            <a:spAutoFit/>
          </a:bodyPr>
          <a:lstStyle/>
          <a:p>
            <a:pPr algn="ctr"/>
            <a:r>
              <a:rPr lang="en-US" dirty="0"/>
              <a:t>S-NPP</a:t>
            </a:r>
          </a:p>
          <a:p>
            <a:pPr algn="ctr"/>
            <a:r>
              <a:rPr lang="en-US" dirty="0"/>
              <a:t>NUCAPS</a:t>
            </a:r>
          </a:p>
          <a:p>
            <a:pPr algn="ctr"/>
            <a:r>
              <a:rPr lang="en-US" dirty="0"/>
              <a:t>30.5 km</a:t>
            </a:r>
          </a:p>
          <a:p>
            <a:pPr algn="ctr"/>
            <a:r>
              <a:rPr lang="en-US" dirty="0"/>
              <a:t>+3.7 min</a:t>
            </a:r>
          </a:p>
        </p:txBody>
      </p:sp>
      <p:sp>
        <p:nvSpPr>
          <p:cNvPr id="6" name="TextBox 5">
            <a:extLst>
              <a:ext uri="{FF2B5EF4-FFF2-40B4-BE49-F238E27FC236}">
                <a16:creationId xmlns:a16="http://schemas.microsoft.com/office/drawing/2014/main" id="{3390A9EE-C723-406E-927E-F3E5F05AF040}"/>
              </a:ext>
            </a:extLst>
          </p:cNvPr>
          <p:cNvSpPr txBox="1"/>
          <p:nvPr/>
        </p:nvSpPr>
        <p:spPr>
          <a:xfrm>
            <a:off x="3733800" y="1371600"/>
            <a:ext cx="1066800" cy="923330"/>
          </a:xfrm>
          <a:prstGeom prst="rect">
            <a:avLst/>
          </a:prstGeom>
          <a:noFill/>
        </p:spPr>
        <p:txBody>
          <a:bodyPr wrap="square" rtlCol="0">
            <a:spAutoFit/>
          </a:bodyPr>
          <a:lstStyle/>
          <a:p>
            <a:pPr algn="ctr"/>
            <a:r>
              <a:rPr lang="en-US" dirty="0" err="1"/>
              <a:t>Sonde</a:t>
            </a:r>
            <a:r>
              <a:rPr lang="en-US" dirty="0"/>
              <a:t> #19/41</a:t>
            </a:r>
          </a:p>
          <a:p>
            <a:pPr algn="ctr"/>
            <a:r>
              <a:rPr lang="en-US" dirty="0"/>
              <a:t>16:36 UT</a:t>
            </a:r>
          </a:p>
        </p:txBody>
      </p:sp>
      <p:sp>
        <p:nvSpPr>
          <p:cNvPr id="15" name="TextBox 14">
            <a:extLst>
              <a:ext uri="{FF2B5EF4-FFF2-40B4-BE49-F238E27FC236}">
                <a16:creationId xmlns:a16="http://schemas.microsoft.com/office/drawing/2014/main" id="{2903ABB1-F6B1-42A0-874C-3E7FF6F39FAD}"/>
              </a:ext>
            </a:extLst>
          </p:cNvPr>
          <p:cNvSpPr txBox="1"/>
          <p:nvPr/>
        </p:nvSpPr>
        <p:spPr>
          <a:xfrm>
            <a:off x="457200" y="3669268"/>
            <a:ext cx="1066800" cy="369332"/>
          </a:xfrm>
          <a:prstGeom prst="rect">
            <a:avLst/>
          </a:prstGeom>
          <a:solidFill>
            <a:srgbClr val="FFFF00">
              <a:alpha val="50000"/>
            </a:srgbClr>
          </a:solidFill>
        </p:spPr>
        <p:txBody>
          <a:bodyPr wrap="square" rtlCol="0">
            <a:spAutoFit/>
          </a:bodyPr>
          <a:lstStyle/>
          <a:p>
            <a:pPr algn="ctr"/>
            <a:r>
              <a:rPr lang="en-US" dirty="0"/>
              <a:t>19:10 UT</a:t>
            </a:r>
          </a:p>
        </p:txBody>
      </p:sp>
      <p:sp>
        <p:nvSpPr>
          <p:cNvPr id="18" name="TextBox 17">
            <a:extLst>
              <a:ext uri="{FF2B5EF4-FFF2-40B4-BE49-F238E27FC236}">
                <a16:creationId xmlns:a16="http://schemas.microsoft.com/office/drawing/2014/main" id="{41E350F0-A00C-4C8F-A4DC-B14FE17B6162}"/>
              </a:ext>
            </a:extLst>
          </p:cNvPr>
          <p:cNvSpPr txBox="1"/>
          <p:nvPr/>
        </p:nvSpPr>
        <p:spPr>
          <a:xfrm>
            <a:off x="2667000" y="6324600"/>
            <a:ext cx="1066800" cy="369332"/>
          </a:xfrm>
          <a:prstGeom prst="rect">
            <a:avLst/>
          </a:prstGeom>
          <a:solidFill>
            <a:srgbClr val="FFFF00">
              <a:alpha val="50000"/>
            </a:srgbClr>
          </a:solidFill>
        </p:spPr>
        <p:txBody>
          <a:bodyPr wrap="square" rtlCol="0">
            <a:spAutoFit/>
          </a:bodyPr>
          <a:lstStyle/>
          <a:p>
            <a:pPr algn="ctr"/>
            <a:r>
              <a:rPr lang="en-US" dirty="0"/>
              <a:t>16:40 UT</a:t>
            </a:r>
          </a:p>
        </p:txBody>
      </p:sp>
      <p:sp>
        <p:nvSpPr>
          <p:cNvPr id="19" name="TextBox 18">
            <a:extLst>
              <a:ext uri="{FF2B5EF4-FFF2-40B4-BE49-F238E27FC236}">
                <a16:creationId xmlns:a16="http://schemas.microsoft.com/office/drawing/2014/main" id="{C9CB876B-953B-4A3B-AEDA-63D7E5414F1D}"/>
              </a:ext>
            </a:extLst>
          </p:cNvPr>
          <p:cNvSpPr txBox="1"/>
          <p:nvPr/>
        </p:nvSpPr>
        <p:spPr>
          <a:xfrm>
            <a:off x="2057400" y="3657600"/>
            <a:ext cx="1066800" cy="369332"/>
          </a:xfrm>
          <a:prstGeom prst="rect">
            <a:avLst/>
          </a:prstGeom>
          <a:solidFill>
            <a:srgbClr val="FFFF00">
              <a:alpha val="50000"/>
            </a:srgbClr>
          </a:solidFill>
        </p:spPr>
        <p:txBody>
          <a:bodyPr wrap="square" rtlCol="0">
            <a:spAutoFit/>
          </a:bodyPr>
          <a:lstStyle/>
          <a:p>
            <a:pPr algn="ctr"/>
            <a:r>
              <a:rPr lang="en-US" dirty="0"/>
              <a:t>17:30 UT</a:t>
            </a:r>
          </a:p>
        </p:txBody>
      </p:sp>
      <p:sp>
        <p:nvSpPr>
          <p:cNvPr id="20" name="TextBox 19">
            <a:extLst>
              <a:ext uri="{FF2B5EF4-FFF2-40B4-BE49-F238E27FC236}">
                <a16:creationId xmlns:a16="http://schemas.microsoft.com/office/drawing/2014/main" id="{9A105CAB-AD5D-4591-8A4A-4CBB4F6ABCAD}"/>
              </a:ext>
            </a:extLst>
          </p:cNvPr>
          <p:cNvSpPr txBox="1"/>
          <p:nvPr/>
        </p:nvSpPr>
        <p:spPr>
          <a:xfrm>
            <a:off x="838200" y="6336268"/>
            <a:ext cx="1066800" cy="369332"/>
          </a:xfrm>
          <a:prstGeom prst="rect">
            <a:avLst/>
          </a:prstGeom>
          <a:solidFill>
            <a:srgbClr val="FFFF00">
              <a:alpha val="50000"/>
            </a:srgbClr>
          </a:solidFill>
        </p:spPr>
        <p:txBody>
          <a:bodyPr wrap="square" rtlCol="0">
            <a:spAutoFit/>
          </a:bodyPr>
          <a:lstStyle/>
          <a:p>
            <a:pPr algn="ctr"/>
            <a:r>
              <a:rPr lang="en-US" dirty="0"/>
              <a:t>18:20 UT</a:t>
            </a:r>
          </a:p>
        </p:txBody>
      </p:sp>
      <p:cxnSp>
        <p:nvCxnSpPr>
          <p:cNvPr id="23" name="Straight Arrow Connector 22">
            <a:extLst>
              <a:ext uri="{FF2B5EF4-FFF2-40B4-BE49-F238E27FC236}">
                <a16:creationId xmlns:a16="http://schemas.microsoft.com/office/drawing/2014/main" id="{A10A546C-8008-4E2F-BEC5-56ADC89B9146}"/>
              </a:ext>
            </a:extLst>
          </p:cNvPr>
          <p:cNvCxnSpPr>
            <a:cxnSpLocks/>
          </p:cNvCxnSpPr>
          <p:nvPr/>
        </p:nvCxnSpPr>
        <p:spPr>
          <a:xfrm flipH="1" flipV="1">
            <a:off x="2971800" y="2743200"/>
            <a:ext cx="914402" cy="576944"/>
          </a:xfrm>
          <a:prstGeom prst="straightConnector1">
            <a:avLst/>
          </a:prstGeom>
          <a:ln w="22225">
            <a:solidFill>
              <a:srgbClr val="FF0000">
                <a:alpha val="70000"/>
              </a:srgb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791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430CCD2-EDF9-480B-87B5-795B9C26F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6904" y="3794760"/>
            <a:ext cx="3592734" cy="2566239"/>
          </a:xfrm>
          <a:prstGeom prst="rect">
            <a:avLst/>
          </a:prstGeom>
        </p:spPr>
      </p:pic>
      <p:pic>
        <p:nvPicPr>
          <p:cNvPr id="18" name="Picture 17">
            <a:extLst>
              <a:ext uri="{FF2B5EF4-FFF2-40B4-BE49-F238E27FC236}">
                <a16:creationId xmlns:a16="http://schemas.microsoft.com/office/drawing/2014/main" id="{96D74CE8-FF6F-4B3E-858B-C211597A40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6048" y="1371600"/>
            <a:ext cx="3597250" cy="2569464"/>
          </a:xfrm>
          <a:prstGeom prst="rect">
            <a:avLst/>
          </a:prstGeom>
        </p:spPr>
      </p:pic>
      <p:sp>
        <p:nvSpPr>
          <p:cNvPr id="2" name="Title 1">
            <a:extLst>
              <a:ext uri="{FF2B5EF4-FFF2-40B4-BE49-F238E27FC236}">
                <a16:creationId xmlns:a16="http://schemas.microsoft.com/office/drawing/2014/main" id="{4D7181ED-7248-4C6B-B2A9-830F5E89EF71}"/>
              </a:ext>
            </a:extLst>
          </p:cNvPr>
          <p:cNvSpPr>
            <a:spLocks noGrp="1"/>
          </p:cNvSpPr>
          <p:nvPr>
            <p:ph type="title"/>
          </p:nvPr>
        </p:nvSpPr>
        <p:spPr/>
        <p:txBody>
          <a:bodyPr>
            <a:normAutofit fontScale="90000"/>
          </a:bodyPr>
          <a:lstStyle/>
          <a:p>
            <a:r>
              <a:rPr lang="en-US" dirty="0"/>
              <a:t>Saharan Air Layer field campaign 4-weeks ago</a:t>
            </a:r>
          </a:p>
        </p:txBody>
      </p:sp>
      <p:sp>
        <p:nvSpPr>
          <p:cNvPr id="4" name="Slide Number Placeholder 3">
            <a:extLst>
              <a:ext uri="{FF2B5EF4-FFF2-40B4-BE49-F238E27FC236}">
                <a16:creationId xmlns:a16="http://schemas.microsoft.com/office/drawing/2014/main" id="{78F04461-E20D-4D98-B86F-AB0ABF11F002}"/>
              </a:ext>
            </a:extLst>
          </p:cNvPr>
          <p:cNvSpPr>
            <a:spLocks noGrp="1"/>
          </p:cNvSpPr>
          <p:nvPr>
            <p:ph type="sldNum" sz="quarter" idx="12"/>
          </p:nvPr>
        </p:nvSpPr>
        <p:spPr/>
        <p:txBody>
          <a:bodyPr/>
          <a:lstStyle/>
          <a:p>
            <a:fld id="{E33BFD09-1BF9-4737-9990-82220144D922}" type="slidenum">
              <a:rPr lang="en-US" smtClean="0"/>
              <a:t>27</a:t>
            </a:fld>
            <a:endParaRPr lang="en-US"/>
          </a:p>
        </p:txBody>
      </p:sp>
      <p:pic>
        <p:nvPicPr>
          <p:cNvPr id="5" name="Picture 4">
            <a:extLst>
              <a:ext uri="{FF2B5EF4-FFF2-40B4-BE49-F238E27FC236}">
                <a16:creationId xmlns:a16="http://schemas.microsoft.com/office/drawing/2014/main" id="{518C544D-BA02-4487-9ED5-A5D7A30E8A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19" y="1404256"/>
            <a:ext cx="3679381" cy="2628129"/>
          </a:xfrm>
          <a:prstGeom prst="rect">
            <a:avLst/>
          </a:prstGeom>
        </p:spPr>
      </p:pic>
      <p:pic>
        <p:nvPicPr>
          <p:cNvPr id="7" name="Picture 6">
            <a:extLst>
              <a:ext uri="{FF2B5EF4-FFF2-40B4-BE49-F238E27FC236}">
                <a16:creationId xmlns:a16="http://schemas.microsoft.com/office/drawing/2014/main" id="{538A26AF-8564-4228-BDF2-552517454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720" y="4001270"/>
            <a:ext cx="3679382" cy="2628130"/>
          </a:xfrm>
          <a:prstGeom prst="rect">
            <a:avLst/>
          </a:prstGeom>
        </p:spPr>
      </p:pic>
      <p:cxnSp>
        <p:nvCxnSpPr>
          <p:cNvPr id="13" name="Straight Arrow Connector 12">
            <a:extLst>
              <a:ext uri="{FF2B5EF4-FFF2-40B4-BE49-F238E27FC236}">
                <a16:creationId xmlns:a16="http://schemas.microsoft.com/office/drawing/2014/main" id="{B84BC9D2-D60C-4277-8CFF-1466E295D0DF}"/>
              </a:ext>
            </a:extLst>
          </p:cNvPr>
          <p:cNvCxnSpPr>
            <a:cxnSpLocks/>
          </p:cNvCxnSpPr>
          <p:nvPr/>
        </p:nvCxnSpPr>
        <p:spPr>
          <a:xfrm flipH="1" flipV="1">
            <a:off x="2715768" y="3124200"/>
            <a:ext cx="1094232" cy="228600"/>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8925E7A-B3EF-4D4A-95AC-B1217D3078E9}"/>
              </a:ext>
            </a:extLst>
          </p:cNvPr>
          <p:cNvSpPr txBox="1"/>
          <p:nvPr/>
        </p:nvSpPr>
        <p:spPr>
          <a:xfrm>
            <a:off x="3733800" y="2457271"/>
            <a:ext cx="1066800" cy="1200329"/>
          </a:xfrm>
          <a:prstGeom prst="rect">
            <a:avLst/>
          </a:prstGeom>
          <a:noFill/>
        </p:spPr>
        <p:txBody>
          <a:bodyPr wrap="square" rtlCol="0">
            <a:spAutoFit/>
          </a:bodyPr>
          <a:lstStyle/>
          <a:p>
            <a:pPr algn="ctr"/>
            <a:r>
              <a:rPr lang="en-US" dirty="0"/>
              <a:t>NOAA-20</a:t>
            </a:r>
          </a:p>
          <a:p>
            <a:pPr algn="ctr"/>
            <a:r>
              <a:rPr lang="en-US" dirty="0"/>
              <a:t>NUCAPS</a:t>
            </a:r>
          </a:p>
          <a:p>
            <a:pPr algn="ctr"/>
            <a:r>
              <a:rPr lang="en-US" dirty="0"/>
              <a:t>34.8 km</a:t>
            </a:r>
          </a:p>
          <a:p>
            <a:pPr algn="ctr"/>
            <a:r>
              <a:rPr lang="en-US" dirty="0"/>
              <a:t>+0.4 min</a:t>
            </a:r>
          </a:p>
        </p:txBody>
      </p:sp>
      <p:sp>
        <p:nvSpPr>
          <p:cNvPr id="22" name="TextBox 21">
            <a:extLst>
              <a:ext uri="{FF2B5EF4-FFF2-40B4-BE49-F238E27FC236}">
                <a16:creationId xmlns:a16="http://schemas.microsoft.com/office/drawing/2014/main" id="{E796BB90-CADF-4267-9374-058AF89E736C}"/>
              </a:ext>
            </a:extLst>
          </p:cNvPr>
          <p:cNvSpPr txBox="1"/>
          <p:nvPr/>
        </p:nvSpPr>
        <p:spPr>
          <a:xfrm>
            <a:off x="3733800" y="4572000"/>
            <a:ext cx="1066800" cy="1200329"/>
          </a:xfrm>
          <a:prstGeom prst="rect">
            <a:avLst/>
          </a:prstGeom>
          <a:noFill/>
        </p:spPr>
        <p:txBody>
          <a:bodyPr wrap="square" rtlCol="0">
            <a:spAutoFit/>
          </a:bodyPr>
          <a:lstStyle/>
          <a:p>
            <a:pPr algn="ctr"/>
            <a:r>
              <a:rPr lang="en-US" dirty="0"/>
              <a:t>S-NPP</a:t>
            </a:r>
          </a:p>
          <a:p>
            <a:pPr algn="ctr"/>
            <a:r>
              <a:rPr lang="en-US" dirty="0"/>
              <a:t>NUCAPS</a:t>
            </a:r>
          </a:p>
          <a:p>
            <a:pPr algn="ctr"/>
            <a:r>
              <a:rPr lang="en-US" dirty="0"/>
              <a:t>43.7 km</a:t>
            </a:r>
          </a:p>
          <a:p>
            <a:pPr algn="ctr"/>
            <a:r>
              <a:rPr lang="en-US" dirty="0"/>
              <a:t>-49 min</a:t>
            </a:r>
          </a:p>
        </p:txBody>
      </p:sp>
      <p:sp>
        <p:nvSpPr>
          <p:cNvPr id="6" name="TextBox 5">
            <a:extLst>
              <a:ext uri="{FF2B5EF4-FFF2-40B4-BE49-F238E27FC236}">
                <a16:creationId xmlns:a16="http://schemas.microsoft.com/office/drawing/2014/main" id="{3390A9EE-C723-406E-927E-F3E5F05AF040}"/>
              </a:ext>
            </a:extLst>
          </p:cNvPr>
          <p:cNvSpPr txBox="1"/>
          <p:nvPr/>
        </p:nvSpPr>
        <p:spPr>
          <a:xfrm>
            <a:off x="3733800" y="1371600"/>
            <a:ext cx="1066800" cy="923330"/>
          </a:xfrm>
          <a:prstGeom prst="rect">
            <a:avLst/>
          </a:prstGeom>
          <a:noFill/>
        </p:spPr>
        <p:txBody>
          <a:bodyPr wrap="square" rtlCol="0">
            <a:spAutoFit/>
          </a:bodyPr>
          <a:lstStyle/>
          <a:p>
            <a:pPr algn="ctr"/>
            <a:r>
              <a:rPr lang="en-US" dirty="0" err="1"/>
              <a:t>Sonde</a:t>
            </a:r>
            <a:r>
              <a:rPr lang="en-US" dirty="0"/>
              <a:t> #25/41</a:t>
            </a:r>
          </a:p>
          <a:p>
            <a:pPr algn="ctr"/>
            <a:r>
              <a:rPr lang="en-US" dirty="0"/>
              <a:t>17:28 UT</a:t>
            </a:r>
          </a:p>
        </p:txBody>
      </p:sp>
      <p:sp>
        <p:nvSpPr>
          <p:cNvPr id="19" name="TextBox 18">
            <a:extLst>
              <a:ext uri="{FF2B5EF4-FFF2-40B4-BE49-F238E27FC236}">
                <a16:creationId xmlns:a16="http://schemas.microsoft.com/office/drawing/2014/main" id="{A01A1C6E-2EB7-4C45-8BD6-3B45D1B61C90}"/>
              </a:ext>
            </a:extLst>
          </p:cNvPr>
          <p:cNvSpPr txBox="1"/>
          <p:nvPr/>
        </p:nvSpPr>
        <p:spPr>
          <a:xfrm>
            <a:off x="2667000" y="6324600"/>
            <a:ext cx="1066800" cy="369332"/>
          </a:xfrm>
          <a:prstGeom prst="rect">
            <a:avLst/>
          </a:prstGeom>
          <a:solidFill>
            <a:srgbClr val="FFFF00">
              <a:alpha val="50000"/>
            </a:srgbClr>
          </a:solidFill>
        </p:spPr>
        <p:txBody>
          <a:bodyPr wrap="square" rtlCol="0">
            <a:spAutoFit/>
          </a:bodyPr>
          <a:lstStyle/>
          <a:p>
            <a:pPr algn="ctr"/>
            <a:r>
              <a:rPr lang="en-US" dirty="0"/>
              <a:t>16:40 UT</a:t>
            </a:r>
          </a:p>
        </p:txBody>
      </p:sp>
      <p:sp>
        <p:nvSpPr>
          <p:cNvPr id="20" name="TextBox 19">
            <a:extLst>
              <a:ext uri="{FF2B5EF4-FFF2-40B4-BE49-F238E27FC236}">
                <a16:creationId xmlns:a16="http://schemas.microsoft.com/office/drawing/2014/main" id="{608FFA3F-0929-4C58-B476-BDDA3F75DB73}"/>
              </a:ext>
            </a:extLst>
          </p:cNvPr>
          <p:cNvSpPr txBox="1"/>
          <p:nvPr/>
        </p:nvSpPr>
        <p:spPr>
          <a:xfrm>
            <a:off x="838200" y="6336268"/>
            <a:ext cx="1066800" cy="369332"/>
          </a:xfrm>
          <a:prstGeom prst="rect">
            <a:avLst/>
          </a:prstGeom>
          <a:solidFill>
            <a:srgbClr val="FFFF00">
              <a:alpha val="50000"/>
            </a:srgbClr>
          </a:solidFill>
        </p:spPr>
        <p:txBody>
          <a:bodyPr wrap="square" rtlCol="0">
            <a:spAutoFit/>
          </a:bodyPr>
          <a:lstStyle/>
          <a:p>
            <a:pPr algn="ctr"/>
            <a:r>
              <a:rPr lang="en-US" dirty="0"/>
              <a:t>18:20 UT</a:t>
            </a:r>
          </a:p>
        </p:txBody>
      </p:sp>
      <p:sp>
        <p:nvSpPr>
          <p:cNvPr id="23" name="TextBox 22">
            <a:extLst>
              <a:ext uri="{FF2B5EF4-FFF2-40B4-BE49-F238E27FC236}">
                <a16:creationId xmlns:a16="http://schemas.microsoft.com/office/drawing/2014/main" id="{1A8B55AF-525F-4E36-8115-74A146E26A01}"/>
              </a:ext>
            </a:extLst>
          </p:cNvPr>
          <p:cNvSpPr txBox="1"/>
          <p:nvPr/>
        </p:nvSpPr>
        <p:spPr>
          <a:xfrm>
            <a:off x="2057400" y="3657600"/>
            <a:ext cx="1066800" cy="369332"/>
          </a:xfrm>
          <a:prstGeom prst="rect">
            <a:avLst/>
          </a:prstGeom>
          <a:solidFill>
            <a:srgbClr val="FFFF00">
              <a:alpha val="50000"/>
            </a:srgbClr>
          </a:solidFill>
        </p:spPr>
        <p:txBody>
          <a:bodyPr wrap="square" rtlCol="0">
            <a:spAutoFit/>
          </a:bodyPr>
          <a:lstStyle/>
          <a:p>
            <a:pPr algn="ctr"/>
            <a:r>
              <a:rPr lang="en-US" dirty="0"/>
              <a:t>17:30 UT</a:t>
            </a:r>
          </a:p>
        </p:txBody>
      </p:sp>
      <p:sp>
        <p:nvSpPr>
          <p:cNvPr id="24" name="TextBox 23">
            <a:extLst>
              <a:ext uri="{FF2B5EF4-FFF2-40B4-BE49-F238E27FC236}">
                <a16:creationId xmlns:a16="http://schemas.microsoft.com/office/drawing/2014/main" id="{D5D3284B-3407-4526-8F76-84D1A434AB73}"/>
              </a:ext>
            </a:extLst>
          </p:cNvPr>
          <p:cNvSpPr txBox="1"/>
          <p:nvPr/>
        </p:nvSpPr>
        <p:spPr>
          <a:xfrm>
            <a:off x="457200" y="3669268"/>
            <a:ext cx="1066800" cy="369332"/>
          </a:xfrm>
          <a:prstGeom prst="rect">
            <a:avLst/>
          </a:prstGeom>
          <a:solidFill>
            <a:srgbClr val="FFFF00">
              <a:alpha val="50000"/>
            </a:srgbClr>
          </a:solidFill>
        </p:spPr>
        <p:txBody>
          <a:bodyPr wrap="square" rtlCol="0">
            <a:spAutoFit/>
          </a:bodyPr>
          <a:lstStyle/>
          <a:p>
            <a:pPr algn="ctr"/>
            <a:r>
              <a:rPr lang="en-US" dirty="0"/>
              <a:t>19:10 UT</a:t>
            </a:r>
          </a:p>
        </p:txBody>
      </p:sp>
      <p:cxnSp>
        <p:nvCxnSpPr>
          <p:cNvPr id="25" name="Straight Arrow Connector 24">
            <a:extLst>
              <a:ext uri="{FF2B5EF4-FFF2-40B4-BE49-F238E27FC236}">
                <a16:creationId xmlns:a16="http://schemas.microsoft.com/office/drawing/2014/main" id="{C192C574-4E12-4C24-805D-18770D367A36}"/>
              </a:ext>
            </a:extLst>
          </p:cNvPr>
          <p:cNvCxnSpPr>
            <a:cxnSpLocks/>
          </p:cNvCxnSpPr>
          <p:nvPr/>
        </p:nvCxnSpPr>
        <p:spPr>
          <a:xfrm flipH="1">
            <a:off x="2715768" y="5486400"/>
            <a:ext cx="1197864" cy="228600"/>
          </a:xfrm>
          <a:prstGeom prst="straightConnector1">
            <a:avLst/>
          </a:prstGeom>
          <a:ln w="22225">
            <a:solidFill>
              <a:srgbClr val="FF0000">
                <a:alpha val="70000"/>
              </a:srgb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74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8AF796-B3C8-425D-90C4-8F2BFB57C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657" y="1676400"/>
            <a:ext cx="3108503" cy="2220359"/>
          </a:xfrm>
          <a:prstGeom prst="rect">
            <a:avLst/>
          </a:prstGeom>
        </p:spPr>
      </p:pic>
      <p:pic>
        <p:nvPicPr>
          <p:cNvPr id="7" name="Picture 6">
            <a:extLst>
              <a:ext uri="{FF2B5EF4-FFF2-40B4-BE49-F238E27FC236}">
                <a16:creationId xmlns:a16="http://schemas.microsoft.com/office/drawing/2014/main" id="{38197D5F-6FBA-41E1-9A19-4C09A68DE2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57" y="4256641"/>
            <a:ext cx="3108503" cy="2220359"/>
          </a:xfrm>
          <a:prstGeom prst="rect">
            <a:avLst/>
          </a:prstGeom>
        </p:spPr>
      </p:pic>
      <p:pic>
        <p:nvPicPr>
          <p:cNvPr id="9" name="Picture 8">
            <a:extLst>
              <a:ext uri="{FF2B5EF4-FFF2-40B4-BE49-F238E27FC236}">
                <a16:creationId xmlns:a16="http://schemas.microsoft.com/office/drawing/2014/main" id="{25DBA82E-A18F-4CD6-AFDD-DCC751684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751" y="1742040"/>
            <a:ext cx="3108504" cy="2220360"/>
          </a:xfrm>
          <a:prstGeom prst="rect">
            <a:avLst/>
          </a:prstGeom>
        </p:spPr>
      </p:pic>
      <p:pic>
        <p:nvPicPr>
          <p:cNvPr id="11" name="Picture 10">
            <a:extLst>
              <a:ext uri="{FF2B5EF4-FFF2-40B4-BE49-F238E27FC236}">
                <a16:creationId xmlns:a16="http://schemas.microsoft.com/office/drawing/2014/main" id="{332FEADC-13CE-4660-A2E4-0502793E76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752" y="4256641"/>
            <a:ext cx="3108503" cy="2220359"/>
          </a:xfrm>
          <a:prstGeom prst="rect">
            <a:avLst/>
          </a:prstGeom>
        </p:spPr>
      </p:pic>
      <p:sp>
        <p:nvSpPr>
          <p:cNvPr id="12" name="TextBox 11">
            <a:extLst>
              <a:ext uri="{FF2B5EF4-FFF2-40B4-BE49-F238E27FC236}">
                <a16:creationId xmlns:a16="http://schemas.microsoft.com/office/drawing/2014/main" id="{A6184808-491E-466E-A779-5F85B3B8551D}"/>
              </a:ext>
            </a:extLst>
          </p:cNvPr>
          <p:cNvSpPr txBox="1"/>
          <p:nvPr/>
        </p:nvSpPr>
        <p:spPr>
          <a:xfrm>
            <a:off x="3852154" y="1676400"/>
            <a:ext cx="1809345" cy="4616648"/>
          </a:xfrm>
          <a:prstGeom prst="rect">
            <a:avLst/>
          </a:prstGeom>
          <a:noFill/>
          <a:ln>
            <a:solidFill>
              <a:schemeClr val="tx1"/>
            </a:solidFill>
          </a:ln>
        </p:spPr>
        <p:txBody>
          <a:bodyPr wrap="square" rtlCol="0">
            <a:spAutoFit/>
          </a:bodyPr>
          <a:lstStyle/>
          <a:p>
            <a:r>
              <a:rPr lang="en-US" sz="1050" dirty="0"/>
              <a:t>Here is all the NUCAPS data that was available by direct broadcast (DB) on Sep. 9</a:t>
            </a:r>
            <a:r>
              <a:rPr lang="en-US" sz="1050" baseline="30000" dirty="0"/>
              <a:t>th</a:t>
            </a:r>
            <a:r>
              <a:rPr lang="en-US" sz="1050" dirty="0"/>
              <a:t>.</a:t>
            </a:r>
          </a:p>
          <a:p>
            <a:endParaRPr lang="en-US" sz="1050" dirty="0"/>
          </a:p>
          <a:p>
            <a:r>
              <a:rPr lang="en-US" sz="1050" dirty="0"/>
              <a:t>We could go back and process from archive but I think it is important to show what we would have had in DB</a:t>
            </a:r>
          </a:p>
          <a:p>
            <a:endParaRPr lang="en-US" sz="1050" dirty="0"/>
          </a:p>
          <a:p>
            <a:r>
              <a:rPr lang="en-US" sz="1050" dirty="0"/>
              <a:t>Top is all data bottom is accepted only. </a:t>
            </a:r>
          </a:p>
          <a:p>
            <a:endParaRPr lang="en-US" sz="1050" dirty="0"/>
          </a:p>
          <a:p>
            <a:r>
              <a:rPr lang="en-US" sz="1050" dirty="0"/>
              <a:t>NOAA-20 (left) and S-NPP right)</a:t>
            </a:r>
          </a:p>
          <a:p>
            <a:endParaRPr lang="en-US" sz="1050" dirty="0"/>
          </a:p>
          <a:p>
            <a:r>
              <a:rPr lang="en-US" sz="1050" dirty="0"/>
              <a:t>At a given longitude NOAA-20 goes over 50 minutes before NPP.</a:t>
            </a:r>
          </a:p>
          <a:p>
            <a:endParaRPr lang="en-US" sz="1050" dirty="0"/>
          </a:p>
          <a:p>
            <a:r>
              <a:rPr lang="en-US" sz="1050" dirty="0"/>
              <a:t>4 panels are GFS (interpolated to satellite), microwave only (MIT), first guess (FG), and final retrieval (RET).</a:t>
            </a:r>
          </a:p>
          <a:p>
            <a:endParaRPr lang="en-US" sz="1050" dirty="0"/>
          </a:p>
          <a:p>
            <a:r>
              <a:rPr lang="en-US" sz="1050" dirty="0"/>
              <a:t>I have these plots from Sep. 9 to Sep. 20</a:t>
            </a:r>
            <a:r>
              <a:rPr lang="en-US" sz="1050" baseline="30000" dirty="0"/>
              <a:t>th</a:t>
            </a:r>
            <a:r>
              <a:rPr lang="en-US" sz="1050" dirty="0"/>
              <a:t>.</a:t>
            </a:r>
          </a:p>
        </p:txBody>
      </p:sp>
      <p:sp>
        <p:nvSpPr>
          <p:cNvPr id="2" name="TextBox 1">
            <a:extLst>
              <a:ext uri="{FF2B5EF4-FFF2-40B4-BE49-F238E27FC236}">
                <a16:creationId xmlns:a16="http://schemas.microsoft.com/office/drawing/2014/main" id="{5530D90A-D605-4D42-95C3-4012FE864205}"/>
              </a:ext>
            </a:extLst>
          </p:cNvPr>
          <p:cNvSpPr txBox="1"/>
          <p:nvPr/>
        </p:nvSpPr>
        <p:spPr>
          <a:xfrm>
            <a:off x="931179" y="1528718"/>
            <a:ext cx="2611073" cy="300082"/>
          </a:xfrm>
          <a:prstGeom prst="rect">
            <a:avLst/>
          </a:prstGeom>
          <a:noFill/>
        </p:spPr>
        <p:txBody>
          <a:bodyPr wrap="square" rtlCol="0">
            <a:spAutoFit/>
          </a:bodyPr>
          <a:lstStyle/>
          <a:p>
            <a:pPr algn="ctr"/>
            <a:r>
              <a:rPr lang="en-US" sz="1350" u="sng" dirty="0"/>
              <a:t>NOAA-20 NUCAPS (no QC)</a:t>
            </a:r>
          </a:p>
        </p:txBody>
      </p:sp>
      <p:sp>
        <p:nvSpPr>
          <p:cNvPr id="8" name="TextBox 7">
            <a:extLst>
              <a:ext uri="{FF2B5EF4-FFF2-40B4-BE49-F238E27FC236}">
                <a16:creationId xmlns:a16="http://schemas.microsoft.com/office/drawing/2014/main" id="{D4B1CEAD-4689-4705-8420-CEA69A9F48A1}"/>
              </a:ext>
            </a:extLst>
          </p:cNvPr>
          <p:cNvSpPr txBox="1"/>
          <p:nvPr/>
        </p:nvSpPr>
        <p:spPr>
          <a:xfrm>
            <a:off x="6449037" y="1528718"/>
            <a:ext cx="1931565" cy="300082"/>
          </a:xfrm>
          <a:prstGeom prst="rect">
            <a:avLst/>
          </a:prstGeom>
          <a:noFill/>
        </p:spPr>
        <p:txBody>
          <a:bodyPr wrap="square" rtlCol="0">
            <a:spAutoFit/>
          </a:bodyPr>
          <a:lstStyle/>
          <a:p>
            <a:pPr algn="ctr"/>
            <a:r>
              <a:rPr lang="en-US" sz="1350" u="sng" dirty="0"/>
              <a:t>S-NPP NUCAPS (no QC)</a:t>
            </a:r>
          </a:p>
        </p:txBody>
      </p:sp>
      <p:sp>
        <p:nvSpPr>
          <p:cNvPr id="10" name="TextBox 9">
            <a:extLst>
              <a:ext uri="{FF2B5EF4-FFF2-40B4-BE49-F238E27FC236}">
                <a16:creationId xmlns:a16="http://schemas.microsoft.com/office/drawing/2014/main" id="{0DD9AA98-DDB4-44F1-946B-21F68BA795A2}"/>
              </a:ext>
            </a:extLst>
          </p:cNvPr>
          <p:cNvSpPr txBox="1"/>
          <p:nvPr/>
        </p:nvSpPr>
        <p:spPr>
          <a:xfrm>
            <a:off x="932227" y="4043318"/>
            <a:ext cx="2611073" cy="300082"/>
          </a:xfrm>
          <a:prstGeom prst="rect">
            <a:avLst/>
          </a:prstGeom>
          <a:noFill/>
        </p:spPr>
        <p:txBody>
          <a:bodyPr wrap="square" rtlCol="0">
            <a:spAutoFit/>
          </a:bodyPr>
          <a:lstStyle/>
          <a:p>
            <a:pPr algn="ctr"/>
            <a:r>
              <a:rPr lang="en-US" sz="1350" u="sng" dirty="0"/>
              <a:t>NOAA-20 NUCAPS (with QC)</a:t>
            </a:r>
          </a:p>
        </p:txBody>
      </p:sp>
      <p:sp>
        <p:nvSpPr>
          <p:cNvPr id="13" name="TextBox 12">
            <a:extLst>
              <a:ext uri="{FF2B5EF4-FFF2-40B4-BE49-F238E27FC236}">
                <a16:creationId xmlns:a16="http://schemas.microsoft.com/office/drawing/2014/main" id="{3C27EC86-C11D-4A8D-B940-6D06688DB417}"/>
              </a:ext>
            </a:extLst>
          </p:cNvPr>
          <p:cNvSpPr txBox="1"/>
          <p:nvPr/>
        </p:nvSpPr>
        <p:spPr>
          <a:xfrm>
            <a:off x="6456377" y="4043318"/>
            <a:ext cx="1931565" cy="300082"/>
          </a:xfrm>
          <a:prstGeom prst="rect">
            <a:avLst/>
          </a:prstGeom>
          <a:noFill/>
        </p:spPr>
        <p:txBody>
          <a:bodyPr wrap="square" rtlCol="0">
            <a:spAutoFit/>
          </a:bodyPr>
          <a:lstStyle/>
          <a:p>
            <a:pPr algn="ctr"/>
            <a:r>
              <a:rPr lang="en-US" sz="1350" u="sng" dirty="0"/>
              <a:t>S-NPP NUCAPS (with QC)</a:t>
            </a:r>
          </a:p>
        </p:txBody>
      </p:sp>
      <p:sp>
        <p:nvSpPr>
          <p:cNvPr id="14" name="Title 1">
            <a:extLst>
              <a:ext uri="{FF2B5EF4-FFF2-40B4-BE49-F238E27FC236}">
                <a16:creationId xmlns:a16="http://schemas.microsoft.com/office/drawing/2014/main" id="{424D4B24-9BCE-4185-8D41-888D6C608CAA}"/>
              </a:ext>
            </a:extLst>
          </p:cNvPr>
          <p:cNvSpPr txBox="1">
            <a:spLocks/>
          </p:cNvSpPr>
          <p:nvPr/>
        </p:nvSpPr>
        <p:spPr>
          <a:xfrm>
            <a:off x="2209800" y="320732"/>
            <a:ext cx="4724400" cy="868362"/>
          </a:xfrm>
          <a:prstGeom prst="rect">
            <a:avLst/>
          </a:prstGeom>
        </p:spPr>
        <p:txBody>
          <a:bodyPr>
            <a:normAutofit fontScale="82500" lnSpcReduction="20000"/>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t>Hurricane Florence</a:t>
            </a:r>
            <a:br>
              <a:rPr lang="en-US" dirty="0"/>
            </a:br>
            <a:r>
              <a:rPr lang="en-US" dirty="0"/>
              <a:t>campaign, Sep. 9, 2018</a:t>
            </a:r>
          </a:p>
        </p:txBody>
      </p:sp>
    </p:spTree>
    <p:extLst>
      <p:ext uri="{BB962C8B-B14F-4D97-AF65-F5344CB8AC3E}">
        <p14:creationId xmlns:p14="http://schemas.microsoft.com/office/powerpoint/2010/main" val="3693819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F637C82-DDCC-4909-8D15-CCF84D7AC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187" y="3943564"/>
            <a:ext cx="3333450" cy="2381036"/>
          </a:xfrm>
          <a:prstGeom prst="rect">
            <a:avLst/>
          </a:prstGeom>
        </p:spPr>
      </p:pic>
      <p:pic>
        <p:nvPicPr>
          <p:cNvPr id="8" name="Picture 7">
            <a:extLst>
              <a:ext uri="{FF2B5EF4-FFF2-40B4-BE49-F238E27FC236}">
                <a16:creationId xmlns:a16="http://schemas.microsoft.com/office/drawing/2014/main" id="{BEC2D22D-6ADE-4AF3-9877-461D0E687E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167" y="1657564"/>
            <a:ext cx="3333449" cy="2381036"/>
          </a:xfrm>
          <a:prstGeom prst="rect">
            <a:avLst/>
          </a:prstGeom>
        </p:spPr>
      </p:pic>
      <p:pic>
        <p:nvPicPr>
          <p:cNvPr id="7" name="Picture 6">
            <a:extLst>
              <a:ext uri="{FF2B5EF4-FFF2-40B4-BE49-F238E27FC236}">
                <a16:creationId xmlns:a16="http://schemas.microsoft.com/office/drawing/2014/main" id="{79C8B948-E651-4467-8B0B-D201A66B91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8309" y="1681273"/>
            <a:ext cx="3193577" cy="2281127"/>
          </a:xfrm>
          <a:prstGeom prst="rect">
            <a:avLst/>
          </a:prstGeom>
        </p:spPr>
      </p:pic>
      <p:pic>
        <p:nvPicPr>
          <p:cNvPr id="9" name="Picture 8">
            <a:extLst>
              <a:ext uri="{FF2B5EF4-FFF2-40B4-BE49-F238E27FC236}">
                <a16:creationId xmlns:a16="http://schemas.microsoft.com/office/drawing/2014/main" id="{E67BE562-BE8D-471F-A845-578190E2D7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8309" y="4043474"/>
            <a:ext cx="3193576" cy="2281126"/>
          </a:xfrm>
          <a:prstGeom prst="rect">
            <a:avLst/>
          </a:prstGeom>
        </p:spPr>
      </p:pic>
      <p:cxnSp>
        <p:nvCxnSpPr>
          <p:cNvPr id="11" name="Straight Arrow Connector 10">
            <a:extLst>
              <a:ext uri="{FF2B5EF4-FFF2-40B4-BE49-F238E27FC236}">
                <a16:creationId xmlns:a16="http://schemas.microsoft.com/office/drawing/2014/main" id="{B39DE87A-16B3-4AC1-B054-4AEC35F054B8}"/>
              </a:ext>
            </a:extLst>
          </p:cNvPr>
          <p:cNvCxnSpPr>
            <a:cxnSpLocks/>
          </p:cNvCxnSpPr>
          <p:nvPr/>
        </p:nvCxnSpPr>
        <p:spPr>
          <a:xfrm flipV="1">
            <a:off x="1200150" y="2425836"/>
            <a:ext cx="2834397" cy="413376"/>
          </a:xfrm>
          <a:prstGeom prst="straightConnector1">
            <a:avLst/>
          </a:prstGeom>
          <a:ln>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E81A1D-583F-4C7D-8BBF-50413DE66FA0}"/>
              </a:ext>
            </a:extLst>
          </p:cNvPr>
          <p:cNvCxnSpPr>
            <a:cxnSpLocks/>
          </p:cNvCxnSpPr>
          <p:nvPr/>
        </p:nvCxnSpPr>
        <p:spPr>
          <a:xfrm flipV="1">
            <a:off x="1200150" y="4663201"/>
            <a:ext cx="2853851" cy="272679"/>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30F346-F97A-429C-BAF2-6BBF79B95305}"/>
              </a:ext>
            </a:extLst>
          </p:cNvPr>
          <p:cNvSpPr txBox="1"/>
          <p:nvPr/>
        </p:nvSpPr>
        <p:spPr>
          <a:xfrm>
            <a:off x="6817226" y="3824154"/>
            <a:ext cx="2031518" cy="900246"/>
          </a:xfrm>
          <a:prstGeom prst="rect">
            <a:avLst/>
          </a:prstGeom>
          <a:noFill/>
        </p:spPr>
        <p:txBody>
          <a:bodyPr wrap="square" rtlCol="0">
            <a:spAutoFit/>
          </a:bodyPr>
          <a:lstStyle/>
          <a:p>
            <a:r>
              <a:rPr lang="en-US" sz="1050" dirty="0"/>
              <a:t>NPP is well centered spatially but the orbit occurred about 1.1 hour before </a:t>
            </a:r>
            <a:r>
              <a:rPr lang="en-US" sz="1050" dirty="0" err="1"/>
              <a:t>sonde</a:t>
            </a:r>
            <a:r>
              <a:rPr lang="en-US" sz="1050" dirty="0"/>
              <a:t> #25 was dropped.   Therefore, we can look at all the </a:t>
            </a:r>
            <a:r>
              <a:rPr lang="en-US" sz="1050" dirty="0" err="1"/>
              <a:t>sondes</a:t>
            </a:r>
            <a:r>
              <a:rPr lang="en-US" sz="1050" dirty="0"/>
              <a:t> up to #24.</a:t>
            </a:r>
          </a:p>
        </p:txBody>
      </p:sp>
      <p:sp>
        <p:nvSpPr>
          <p:cNvPr id="16" name="TextBox 15">
            <a:extLst>
              <a:ext uri="{FF2B5EF4-FFF2-40B4-BE49-F238E27FC236}">
                <a16:creationId xmlns:a16="http://schemas.microsoft.com/office/drawing/2014/main" id="{70383745-8583-4287-B739-EDDA1213B2A0}"/>
              </a:ext>
            </a:extLst>
          </p:cNvPr>
          <p:cNvSpPr txBox="1"/>
          <p:nvPr/>
        </p:nvSpPr>
        <p:spPr>
          <a:xfrm>
            <a:off x="6881885" y="1563975"/>
            <a:ext cx="2031518" cy="2169825"/>
          </a:xfrm>
          <a:prstGeom prst="rect">
            <a:avLst/>
          </a:prstGeom>
          <a:noFill/>
        </p:spPr>
        <p:txBody>
          <a:bodyPr wrap="square" rtlCol="0">
            <a:spAutoFit/>
          </a:bodyPr>
          <a:lstStyle/>
          <a:p>
            <a:r>
              <a:rPr lang="en-US" sz="1350" dirty="0" err="1"/>
              <a:t>Sonde</a:t>
            </a:r>
            <a:r>
              <a:rPr lang="en-US" sz="1350" dirty="0"/>
              <a:t> #25 is shown here.  This is from the “N1” flight which is a </a:t>
            </a:r>
            <a:r>
              <a:rPr lang="en-US" sz="1350" b="1" i="1" u="sng" dirty="0">
                <a:solidFill>
                  <a:srgbClr val="FF0000"/>
                </a:solidFill>
              </a:rPr>
              <a:t>G-IV aircraft</a:t>
            </a:r>
            <a:r>
              <a:rPr lang="en-US" sz="1350" dirty="0"/>
              <a:t>.</a:t>
            </a:r>
          </a:p>
          <a:p>
            <a:endParaRPr lang="en-US" sz="1350" dirty="0"/>
          </a:p>
          <a:p>
            <a:r>
              <a:rPr lang="en-US" sz="1350" dirty="0"/>
              <a:t>For both S-NPP and NOAA-20 in this case the closest matchup was an accepted NUCAPS retrieval</a:t>
            </a:r>
          </a:p>
        </p:txBody>
      </p:sp>
      <p:sp>
        <p:nvSpPr>
          <p:cNvPr id="18" name="TextBox 17">
            <a:extLst>
              <a:ext uri="{FF2B5EF4-FFF2-40B4-BE49-F238E27FC236}">
                <a16:creationId xmlns:a16="http://schemas.microsoft.com/office/drawing/2014/main" id="{CEDDF853-0817-42A8-8DF9-6F24539D9553}"/>
              </a:ext>
            </a:extLst>
          </p:cNvPr>
          <p:cNvSpPr txBox="1"/>
          <p:nvPr/>
        </p:nvSpPr>
        <p:spPr>
          <a:xfrm>
            <a:off x="6817225" y="4939605"/>
            <a:ext cx="2031518" cy="1384995"/>
          </a:xfrm>
          <a:prstGeom prst="rect">
            <a:avLst/>
          </a:prstGeom>
          <a:noFill/>
        </p:spPr>
        <p:txBody>
          <a:bodyPr wrap="square" rtlCol="0">
            <a:spAutoFit/>
          </a:bodyPr>
          <a:lstStyle/>
          <a:p>
            <a:r>
              <a:rPr lang="en-US" sz="1050" b="1" i="1" dirty="0"/>
              <a:t>NOAA-20 overpass is closer in time </a:t>
            </a:r>
            <a:r>
              <a:rPr lang="en-US" sz="1050" dirty="0"/>
              <a:t>(0.35 hour before </a:t>
            </a:r>
            <a:r>
              <a:rPr lang="en-US" sz="1050" dirty="0" err="1"/>
              <a:t>sonde</a:t>
            </a:r>
            <a:r>
              <a:rPr lang="en-US" sz="1050" dirty="0"/>
              <a:t> #25) but many </a:t>
            </a:r>
            <a:r>
              <a:rPr lang="en-US" sz="1050" dirty="0" err="1"/>
              <a:t>sondes</a:t>
            </a:r>
            <a:r>
              <a:rPr lang="en-US" sz="1050" dirty="0"/>
              <a:t> are in the gap of NOAA-20 and should be ignored.</a:t>
            </a:r>
          </a:p>
          <a:p>
            <a:endParaRPr lang="en-US" sz="1050" dirty="0"/>
          </a:p>
          <a:p>
            <a:r>
              <a:rPr lang="en-US" sz="1050" dirty="0"/>
              <a:t>This shows the value of having 2 satellites</a:t>
            </a:r>
          </a:p>
        </p:txBody>
      </p:sp>
      <p:sp>
        <p:nvSpPr>
          <p:cNvPr id="14" name="Title 1">
            <a:extLst>
              <a:ext uri="{FF2B5EF4-FFF2-40B4-BE49-F238E27FC236}">
                <a16:creationId xmlns:a16="http://schemas.microsoft.com/office/drawing/2014/main" id="{A97C6F48-8B55-4ADB-BAA5-DAD3040364D4}"/>
              </a:ext>
            </a:extLst>
          </p:cNvPr>
          <p:cNvSpPr txBox="1">
            <a:spLocks/>
          </p:cNvSpPr>
          <p:nvPr/>
        </p:nvSpPr>
        <p:spPr>
          <a:xfrm>
            <a:off x="2209800" y="320732"/>
            <a:ext cx="4724400" cy="868362"/>
          </a:xfrm>
          <a:prstGeom prst="rect">
            <a:avLst/>
          </a:prstGeom>
        </p:spPr>
        <p:txBody>
          <a:bodyPr>
            <a:normAutofit fontScale="82500" lnSpcReduction="20000"/>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t>Hurricane Florence</a:t>
            </a:r>
            <a:br>
              <a:rPr lang="en-US" dirty="0"/>
            </a:br>
            <a:r>
              <a:rPr lang="en-US" dirty="0"/>
              <a:t>campaign, Sep. 9, 2018</a:t>
            </a:r>
          </a:p>
        </p:txBody>
      </p:sp>
    </p:spTree>
    <p:extLst>
      <p:ext uri="{BB962C8B-B14F-4D97-AF65-F5344CB8AC3E}">
        <p14:creationId xmlns:p14="http://schemas.microsoft.com/office/powerpoint/2010/main" val="3819577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eaLnBrk="1" hangingPunct="1"/>
            <a:fld id="{DF88B993-F962-4B1A-8C8D-6CC697583CAA}" type="slidenum">
              <a:rPr lang="en-US" altLang="en-US" sz="1400" b="0" smtClean="0"/>
              <a:pPr eaLnBrk="1" hangingPunct="1"/>
              <a:t>3</a:t>
            </a:fld>
            <a:endParaRPr lang="en-US" altLang="en-US" sz="1400" b="0"/>
          </a:p>
        </p:txBody>
      </p:sp>
      <p:sp>
        <p:nvSpPr>
          <p:cNvPr id="22" name="Slide Number Placeholder 3"/>
          <p:cNvSpPr txBox="1">
            <a:spLocks noGrp="1"/>
          </p:cNvSpPr>
          <p:nvPr/>
        </p:nvSpPr>
        <p:spPr bwMode="auto">
          <a:xfrm>
            <a:off x="685800" y="6248400"/>
            <a:ext cx="1905000" cy="457200"/>
          </a:xfrm>
          <a:prstGeom prst="rect">
            <a:avLst/>
          </a:prstGeom>
          <a:noFill/>
          <a:ln>
            <a:miter lim="800000"/>
            <a:headEnd/>
            <a:tailEnd/>
          </a:ln>
        </p:spPr>
        <p:txBody>
          <a:bodyPr/>
          <a:lstStyle/>
          <a:p>
            <a:pPr eaLnBrk="0" hangingPunct="0">
              <a:defRPr/>
            </a:pPr>
            <a:fld id="{491983C5-808D-45D2-81C7-DB3B9211E370}" type="slidenum">
              <a:rPr lang="en-US" sz="1400" b="0">
                <a:latin typeface="+mn-lt"/>
              </a:rPr>
              <a:pPr eaLnBrk="0" hangingPunct="0">
                <a:defRPr/>
              </a:pPr>
              <a:t>3</a:t>
            </a:fld>
            <a:endParaRPr lang="en-US" sz="1400" b="0">
              <a:latin typeface="+mn-lt"/>
            </a:endParaRPr>
          </a:p>
        </p:txBody>
      </p:sp>
      <p:pic>
        <p:nvPicPr>
          <p:cNvPr id="54276" name="Picture 25" descr="airs_aug_2005_CH4VMR_average_360_460_h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4729163"/>
            <a:ext cx="25146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2"/>
          <p:cNvSpPr>
            <a:spLocks noGrp="1" noChangeArrowheads="1"/>
          </p:cNvSpPr>
          <p:nvPr>
            <p:ph type="title" idx="4294967295"/>
          </p:nvPr>
        </p:nvSpPr>
        <p:spPr>
          <a:xfrm>
            <a:off x="2038350" y="76200"/>
            <a:ext cx="5124450" cy="1158875"/>
          </a:xfrm>
        </p:spPr>
        <p:txBody>
          <a:bodyPr>
            <a:normAutofit fontScale="90000"/>
          </a:bodyPr>
          <a:lstStyle/>
          <a:p>
            <a:pPr eaLnBrk="1" hangingPunct="1"/>
            <a:r>
              <a:rPr lang="en-US" altLang="en-US" dirty="0">
                <a:solidFill>
                  <a:schemeClr val="tx1"/>
                </a:solidFill>
              </a:rPr>
              <a:t>Example of retrieval products</a:t>
            </a:r>
            <a:br>
              <a:rPr lang="en-US" altLang="en-US" dirty="0">
                <a:solidFill>
                  <a:schemeClr val="tx1"/>
                </a:solidFill>
              </a:rPr>
            </a:br>
            <a:r>
              <a:rPr lang="en-US" altLang="en-US" sz="3100" dirty="0"/>
              <a:t>(AIRS v.5 &amp; 6 pr</a:t>
            </a:r>
            <a:r>
              <a:rPr lang="en-US" altLang="en-US" sz="3100" dirty="0">
                <a:solidFill>
                  <a:schemeClr val="tx1"/>
                </a:solidFill>
              </a:rPr>
              <a:t>oducts are shown)</a:t>
            </a:r>
            <a:endParaRPr lang="en-US" altLang="en-US" dirty="0">
              <a:solidFill>
                <a:schemeClr val="tx1"/>
              </a:solidFill>
            </a:endParaRPr>
          </a:p>
        </p:txBody>
      </p:sp>
      <p:pic>
        <p:nvPicPr>
          <p:cNvPr id="54278" name="Picture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070225" y="1633538"/>
            <a:ext cx="2797175" cy="1338262"/>
          </a:xfrm>
          <a:noFill/>
        </p:spPr>
      </p:pic>
      <p:pic>
        <p:nvPicPr>
          <p:cNvPr id="542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650" y="1593850"/>
            <a:ext cx="221932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428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2062" y="1633538"/>
            <a:ext cx="2268538"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5428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57900" y="5019675"/>
            <a:ext cx="278765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4282" name="Text Box 7"/>
          <p:cNvSpPr txBox="1">
            <a:spLocks noChangeArrowheads="1"/>
          </p:cNvSpPr>
          <p:nvPr/>
        </p:nvSpPr>
        <p:spPr bwMode="auto">
          <a:xfrm>
            <a:off x="681038" y="1295400"/>
            <a:ext cx="1958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dirty="0">
                <a:latin typeface="Helvetica" pitchFamily="1" charset="0"/>
                <a:cs typeface="Arial" charset="0"/>
              </a:rPr>
              <a:t>Temperature Profiles</a:t>
            </a:r>
          </a:p>
        </p:txBody>
      </p:sp>
      <p:sp>
        <p:nvSpPr>
          <p:cNvPr id="54283" name="Text Box 8"/>
          <p:cNvSpPr txBox="1">
            <a:spLocks noChangeArrowheads="1"/>
          </p:cNvSpPr>
          <p:nvPr/>
        </p:nvSpPr>
        <p:spPr bwMode="auto">
          <a:xfrm>
            <a:off x="3581400" y="1371600"/>
            <a:ext cx="193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dirty="0">
                <a:latin typeface="Helvetica" pitchFamily="1" charset="0"/>
                <a:cs typeface="Arial" charset="0"/>
              </a:rPr>
              <a:t>Water Vapor Profiles</a:t>
            </a:r>
          </a:p>
        </p:txBody>
      </p:sp>
      <p:sp>
        <p:nvSpPr>
          <p:cNvPr id="54284" name="Text Box 9"/>
          <p:cNvSpPr txBox="1">
            <a:spLocks noChangeArrowheads="1"/>
          </p:cNvSpPr>
          <p:nvPr/>
        </p:nvSpPr>
        <p:spPr bwMode="auto">
          <a:xfrm>
            <a:off x="1214438" y="3048000"/>
            <a:ext cx="725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a:latin typeface="Helvetica" pitchFamily="1" charset="0"/>
                <a:cs typeface="Arial" charset="0"/>
              </a:rPr>
              <a:t>Ozone</a:t>
            </a:r>
          </a:p>
        </p:txBody>
      </p:sp>
      <p:sp>
        <p:nvSpPr>
          <p:cNvPr id="54285" name="Text Box 10"/>
          <p:cNvSpPr txBox="1">
            <a:spLocks noChangeArrowheads="1"/>
          </p:cNvSpPr>
          <p:nvPr/>
        </p:nvSpPr>
        <p:spPr bwMode="auto">
          <a:xfrm>
            <a:off x="7064375" y="1371600"/>
            <a:ext cx="784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dirty="0">
                <a:latin typeface="Helvetica" pitchFamily="1" charset="0"/>
                <a:cs typeface="Arial" charset="0"/>
              </a:rPr>
              <a:t>Clouds</a:t>
            </a:r>
          </a:p>
        </p:txBody>
      </p:sp>
      <p:sp>
        <p:nvSpPr>
          <p:cNvPr id="54286" name="Text Box 11"/>
          <p:cNvSpPr txBox="1">
            <a:spLocks noChangeArrowheads="1"/>
          </p:cNvSpPr>
          <p:nvPr/>
        </p:nvSpPr>
        <p:spPr bwMode="auto">
          <a:xfrm>
            <a:off x="1208088" y="4867275"/>
            <a:ext cx="901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a:latin typeface="Helvetica" pitchFamily="1" charset="0"/>
                <a:cs typeface="Arial" charset="0"/>
              </a:rPr>
              <a:t>Methane</a:t>
            </a:r>
          </a:p>
        </p:txBody>
      </p:sp>
      <p:sp>
        <p:nvSpPr>
          <p:cNvPr id="54287" name="Text Box 12"/>
          <p:cNvSpPr txBox="1">
            <a:spLocks noChangeArrowheads="1"/>
          </p:cNvSpPr>
          <p:nvPr/>
        </p:nvSpPr>
        <p:spPr bwMode="auto">
          <a:xfrm>
            <a:off x="7162800" y="3200400"/>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dirty="0" err="1">
                <a:latin typeface="Helvetica" pitchFamily="1" charset="0"/>
                <a:cs typeface="Arial" charset="0"/>
              </a:rPr>
              <a:t>SO2</a:t>
            </a:r>
            <a:endParaRPr lang="en-US" altLang="en-US" sz="1400" dirty="0">
              <a:latin typeface="Helvetica" pitchFamily="1" charset="0"/>
              <a:cs typeface="Arial" charset="0"/>
            </a:endParaRPr>
          </a:p>
        </p:txBody>
      </p:sp>
      <p:sp>
        <p:nvSpPr>
          <p:cNvPr id="54288" name="Text Box 13"/>
          <p:cNvSpPr txBox="1">
            <a:spLocks noChangeArrowheads="1"/>
          </p:cNvSpPr>
          <p:nvPr/>
        </p:nvSpPr>
        <p:spPr bwMode="auto">
          <a:xfrm>
            <a:off x="7178675" y="4800600"/>
            <a:ext cx="577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dirty="0">
                <a:latin typeface="Helvetica" pitchFamily="1" charset="0"/>
                <a:cs typeface="Arial" charset="0"/>
              </a:rPr>
              <a:t>Dust</a:t>
            </a:r>
          </a:p>
        </p:txBody>
      </p:sp>
      <p:sp>
        <p:nvSpPr>
          <p:cNvPr id="54289" name="Text Box 14"/>
          <p:cNvSpPr txBox="1">
            <a:spLocks noChangeArrowheads="1"/>
          </p:cNvSpPr>
          <p:nvPr/>
        </p:nvSpPr>
        <p:spPr bwMode="auto">
          <a:xfrm>
            <a:off x="4267200" y="3048000"/>
            <a:ext cx="450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dirty="0">
                <a:latin typeface="Helvetica" pitchFamily="1" charset="0"/>
                <a:cs typeface="Arial" charset="0"/>
              </a:rPr>
              <a:t>CO</a:t>
            </a:r>
          </a:p>
        </p:txBody>
      </p:sp>
      <p:sp>
        <p:nvSpPr>
          <p:cNvPr id="54290" name="Text Box 16"/>
          <p:cNvSpPr txBox="1">
            <a:spLocks noChangeArrowheads="1"/>
          </p:cNvSpPr>
          <p:nvPr/>
        </p:nvSpPr>
        <p:spPr bwMode="auto">
          <a:xfrm>
            <a:off x="4287838" y="48672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lgn="ctr"/>
            <a:r>
              <a:rPr lang="en-US" altLang="en-US" sz="1400">
                <a:latin typeface="Helvetica" pitchFamily="1" charset="0"/>
                <a:cs typeface="Arial" charset="0"/>
              </a:rPr>
              <a:t>CO2</a:t>
            </a:r>
          </a:p>
        </p:txBody>
      </p:sp>
      <p:pic>
        <p:nvPicPr>
          <p:cNvPr id="54291" name="Picture 17"/>
          <p:cNvPicPr>
            <a:picLocks noChangeAspect="1" noChangeArrowheads="1"/>
          </p:cNvPicPr>
          <p:nvPr/>
        </p:nvPicPr>
        <p:blipFill>
          <a:blip r:embed="rId7">
            <a:extLst>
              <a:ext uri="{28A0092B-C50C-407E-A947-70E740481C1C}">
                <a14:useLocalDpi xmlns:a14="http://schemas.microsoft.com/office/drawing/2010/main" val="0"/>
              </a:ext>
            </a:extLst>
          </a:blip>
          <a:srcRect l="52080" t="57985" r="19075" b="12126"/>
          <a:stretch>
            <a:fillRect/>
          </a:stretch>
        </p:blipFill>
        <p:spPr bwMode="auto">
          <a:xfrm>
            <a:off x="7440612" y="3524250"/>
            <a:ext cx="132238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2" name="Picture 18" descr="newvis321detail2_28Oct02_123_et"/>
          <p:cNvPicPr>
            <a:picLocks noChangeAspect="1" noChangeArrowheads="1"/>
          </p:cNvPicPr>
          <p:nvPr/>
        </p:nvPicPr>
        <p:blipFill>
          <a:blip r:embed="rId8">
            <a:lum contrast="30000"/>
            <a:extLst>
              <a:ext uri="{28A0092B-C50C-407E-A947-70E740481C1C}">
                <a14:useLocalDpi xmlns:a14="http://schemas.microsoft.com/office/drawing/2010/main" val="0"/>
              </a:ext>
            </a:extLst>
          </a:blip>
          <a:srcRect/>
          <a:stretch>
            <a:fillRect/>
          </a:stretch>
        </p:blipFill>
        <p:spPr bwMode="auto">
          <a:xfrm>
            <a:off x="6081713" y="3532187"/>
            <a:ext cx="126682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3" name="Picture 20" descr="Jan_mollwei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5141913"/>
            <a:ext cx="25908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4" name="Picture 21" descr="8_day_m7_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352800"/>
            <a:ext cx="2286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5" name="Picture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8813" y="33528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217578451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0529DB-F9A0-4D8D-9573-06D0A32D1C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631" y="4014649"/>
            <a:ext cx="3127251" cy="2233751"/>
          </a:xfrm>
          <a:prstGeom prst="rect">
            <a:avLst/>
          </a:prstGeom>
        </p:spPr>
      </p:pic>
      <p:pic>
        <p:nvPicPr>
          <p:cNvPr id="6" name="Picture 5">
            <a:extLst>
              <a:ext uri="{FF2B5EF4-FFF2-40B4-BE49-F238E27FC236}">
                <a16:creationId xmlns:a16="http://schemas.microsoft.com/office/drawing/2014/main" id="{0057F278-4AF2-49D9-B5CF-F00C2ACAE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31" y="1751192"/>
            <a:ext cx="3202371" cy="2287408"/>
          </a:xfrm>
          <a:prstGeom prst="rect">
            <a:avLst/>
          </a:prstGeom>
        </p:spPr>
      </p:pic>
      <p:pic>
        <p:nvPicPr>
          <p:cNvPr id="8" name="Picture 7">
            <a:extLst>
              <a:ext uri="{FF2B5EF4-FFF2-40B4-BE49-F238E27FC236}">
                <a16:creationId xmlns:a16="http://schemas.microsoft.com/office/drawing/2014/main" id="{DF66B056-FCA4-460C-96E4-A84AF12FB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4632" y="4090849"/>
            <a:ext cx="3127252" cy="2233751"/>
          </a:xfrm>
          <a:prstGeom prst="rect">
            <a:avLst/>
          </a:prstGeom>
        </p:spPr>
      </p:pic>
      <p:pic>
        <p:nvPicPr>
          <p:cNvPr id="4" name="Picture 3">
            <a:extLst>
              <a:ext uri="{FF2B5EF4-FFF2-40B4-BE49-F238E27FC236}">
                <a16:creationId xmlns:a16="http://schemas.microsoft.com/office/drawing/2014/main" id="{2F0FE22E-C761-4F58-86B8-69DE61A7F9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1474" y="1731872"/>
            <a:ext cx="3122739" cy="2230528"/>
          </a:xfrm>
          <a:prstGeom prst="rect">
            <a:avLst/>
          </a:prstGeom>
        </p:spPr>
      </p:pic>
      <p:cxnSp>
        <p:nvCxnSpPr>
          <p:cNvPr id="11" name="Straight Arrow Connector 10">
            <a:extLst>
              <a:ext uri="{FF2B5EF4-FFF2-40B4-BE49-F238E27FC236}">
                <a16:creationId xmlns:a16="http://schemas.microsoft.com/office/drawing/2014/main" id="{B39DE87A-16B3-4AC1-B054-4AEC35F054B8}"/>
              </a:ext>
            </a:extLst>
          </p:cNvPr>
          <p:cNvCxnSpPr>
            <a:cxnSpLocks/>
          </p:cNvCxnSpPr>
          <p:nvPr/>
        </p:nvCxnSpPr>
        <p:spPr>
          <a:xfrm flipV="1">
            <a:off x="2042160" y="2496167"/>
            <a:ext cx="2087880" cy="247033"/>
          </a:xfrm>
          <a:prstGeom prst="straightConnector1">
            <a:avLst/>
          </a:prstGeom>
          <a:ln>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AE81A1D-583F-4C7D-8BBF-50413DE66FA0}"/>
              </a:ext>
            </a:extLst>
          </p:cNvPr>
          <p:cNvCxnSpPr>
            <a:cxnSpLocks/>
          </p:cNvCxnSpPr>
          <p:nvPr/>
        </p:nvCxnSpPr>
        <p:spPr>
          <a:xfrm flipV="1">
            <a:off x="1988820" y="4572000"/>
            <a:ext cx="2141220" cy="426720"/>
          </a:xfrm>
          <a:prstGeom prst="straightConnector1">
            <a:avLst/>
          </a:prstGeom>
          <a:ln>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E30F346-F97A-429C-BAF2-6BBF79B95305}"/>
              </a:ext>
            </a:extLst>
          </p:cNvPr>
          <p:cNvSpPr txBox="1"/>
          <p:nvPr/>
        </p:nvSpPr>
        <p:spPr>
          <a:xfrm>
            <a:off x="6777747" y="2621340"/>
            <a:ext cx="2117762" cy="1569660"/>
          </a:xfrm>
          <a:prstGeom prst="rect">
            <a:avLst/>
          </a:prstGeom>
          <a:noFill/>
        </p:spPr>
        <p:txBody>
          <a:bodyPr wrap="square" rtlCol="0">
            <a:spAutoFit/>
          </a:bodyPr>
          <a:lstStyle/>
          <a:p>
            <a:r>
              <a:rPr lang="en-US" sz="1200" b="1" i="1" dirty="0"/>
              <a:t>S-NPP is well centered and the orbit occurred about 13 minutes before </a:t>
            </a:r>
            <a:r>
              <a:rPr lang="en-US" sz="1200" b="1" i="1" dirty="0" err="1"/>
              <a:t>sonde</a:t>
            </a:r>
            <a:r>
              <a:rPr lang="en-US" sz="1200" b="1" i="1" dirty="0"/>
              <a:t> #19 was dropped.  </a:t>
            </a:r>
            <a:r>
              <a:rPr lang="en-US" sz="1200" dirty="0"/>
              <a:t>For S-NPP the closest MIT was accepted but the closest accepted RET is 75 km away.   GFS is plotted for both.</a:t>
            </a:r>
          </a:p>
        </p:txBody>
      </p:sp>
      <p:sp>
        <p:nvSpPr>
          <p:cNvPr id="16" name="TextBox 15">
            <a:extLst>
              <a:ext uri="{FF2B5EF4-FFF2-40B4-BE49-F238E27FC236}">
                <a16:creationId xmlns:a16="http://schemas.microsoft.com/office/drawing/2014/main" id="{70383745-8583-4287-B739-EDDA1213B2A0}"/>
              </a:ext>
            </a:extLst>
          </p:cNvPr>
          <p:cNvSpPr txBox="1"/>
          <p:nvPr/>
        </p:nvSpPr>
        <p:spPr>
          <a:xfrm>
            <a:off x="6891054" y="1515070"/>
            <a:ext cx="2004454" cy="923330"/>
          </a:xfrm>
          <a:prstGeom prst="rect">
            <a:avLst/>
          </a:prstGeom>
          <a:noFill/>
        </p:spPr>
        <p:txBody>
          <a:bodyPr wrap="square" rtlCol="0">
            <a:spAutoFit/>
          </a:bodyPr>
          <a:lstStyle/>
          <a:p>
            <a:r>
              <a:rPr lang="en-US" sz="1350" dirty="0" err="1"/>
              <a:t>Sonde</a:t>
            </a:r>
            <a:r>
              <a:rPr lang="en-US" sz="1350" dirty="0"/>
              <a:t> #19 is shown here.  This is from the “H1” flight which is a </a:t>
            </a:r>
            <a:r>
              <a:rPr lang="en-US" sz="1350" b="1" i="1" u="sng" dirty="0">
                <a:solidFill>
                  <a:srgbClr val="FF0000"/>
                </a:solidFill>
              </a:rPr>
              <a:t>P-3 aircraft</a:t>
            </a:r>
          </a:p>
        </p:txBody>
      </p:sp>
      <p:sp>
        <p:nvSpPr>
          <p:cNvPr id="18" name="TextBox 17">
            <a:extLst>
              <a:ext uri="{FF2B5EF4-FFF2-40B4-BE49-F238E27FC236}">
                <a16:creationId xmlns:a16="http://schemas.microsoft.com/office/drawing/2014/main" id="{CEDDF853-0817-42A8-8DF9-6F24539D9553}"/>
              </a:ext>
            </a:extLst>
          </p:cNvPr>
          <p:cNvSpPr txBox="1"/>
          <p:nvPr/>
        </p:nvSpPr>
        <p:spPr>
          <a:xfrm>
            <a:off x="6777747" y="4417874"/>
            <a:ext cx="2196019" cy="1754326"/>
          </a:xfrm>
          <a:prstGeom prst="rect">
            <a:avLst/>
          </a:prstGeom>
          <a:noFill/>
        </p:spPr>
        <p:txBody>
          <a:bodyPr wrap="square" rtlCol="0">
            <a:spAutoFit/>
          </a:bodyPr>
          <a:lstStyle/>
          <a:p>
            <a:r>
              <a:rPr lang="en-US" sz="1200" dirty="0"/>
              <a:t>NOAA-20 overpass is also close in time (36 minutes after </a:t>
            </a:r>
            <a:r>
              <a:rPr lang="en-US" sz="1200" dirty="0" err="1"/>
              <a:t>sonde</a:t>
            </a:r>
            <a:r>
              <a:rPr lang="en-US" sz="1200" dirty="0"/>
              <a:t> #19).  Again, closest RET was rejected, so one shown is ~100 km away.</a:t>
            </a:r>
          </a:p>
          <a:p>
            <a:endParaRPr lang="en-US" sz="1200" dirty="0"/>
          </a:p>
          <a:p>
            <a:r>
              <a:rPr lang="en-US" sz="1200" dirty="0"/>
              <a:t>Again, shows value of 2 satellites.  In this case 2 views of same scene are both within ½ h.</a:t>
            </a:r>
          </a:p>
        </p:txBody>
      </p:sp>
      <p:sp>
        <p:nvSpPr>
          <p:cNvPr id="12" name="Title 1">
            <a:extLst>
              <a:ext uri="{FF2B5EF4-FFF2-40B4-BE49-F238E27FC236}">
                <a16:creationId xmlns:a16="http://schemas.microsoft.com/office/drawing/2014/main" id="{AAAA2460-A00D-4E95-8AA0-3736E7E3F288}"/>
              </a:ext>
            </a:extLst>
          </p:cNvPr>
          <p:cNvSpPr txBox="1">
            <a:spLocks/>
          </p:cNvSpPr>
          <p:nvPr/>
        </p:nvSpPr>
        <p:spPr>
          <a:xfrm>
            <a:off x="2209800" y="320732"/>
            <a:ext cx="4724400" cy="868362"/>
          </a:xfrm>
          <a:prstGeom prst="rect">
            <a:avLst/>
          </a:prstGeom>
        </p:spPr>
        <p:txBody>
          <a:bodyPr>
            <a:normAutofit fontScale="82500" lnSpcReduction="20000"/>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dirty="0"/>
              <a:t>Hurricane Florence</a:t>
            </a:r>
            <a:br>
              <a:rPr lang="en-US" dirty="0"/>
            </a:br>
            <a:r>
              <a:rPr lang="en-US" dirty="0"/>
              <a:t>campaign, Sep. 9, 2018</a:t>
            </a:r>
          </a:p>
        </p:txBody>
      </p:sp>
    </p:spTree>
    <p:extLst>
      <p:ext uri="{BB962C8B-B14F-4D97-AF65-F5344CB8AC3E}">
        <p14:creationId xmlns:p14="http://schemas.microsoft.com/office/powerpoint/2010/main" val="1990754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B2EE985-E7F7-4E14-A495-3E3471DECE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74" y="4114471"/>
            <a:ext cx="3422226" cy="2444447"/>
          </a:xfrm>
          <a:prstGeom prst="rect">
            <a:avLst/>
          </a:prstGeom>
        </p:spPr>
      </p:pic>
      <p:pic>
        <p:nvPicPr>
          <p:cNvPr id="35" name="Picture 34">
            <a:extLst>
              <a:ext uri="{FF2B5EF4-FFF2-40B4-BE49-F238E27FC236}">
                <a16:creationId xmlns:a16="http://schemas.microsoft.com/office/drawing/2014/main" id="{BE9DCAD7-1F0A-48DC-AAF2-A0C1422074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415" y="1514103"/>
            <a:ext cx="3202878" cy="2287770"/>
          </a:xfrm>
          <a:prstGeom prst="rect">
            <a:avLst/>
          </a:prstGeom>
        </p:spPr>
      </p:pic>
      <p:sp>
        <p:nvSpPr>
          <p:cNvPr id="2" name="Title 1">
            <a:extLst>
              <a:ext uri="{FF2B5EF4-FFF2-40B4-BE49-F238E27FC236}">
                <a16:creationId xmlns:a16="http://schemas.microsoft.com/office/drawing/2014/main" id="{4D7181ED-7248-4C6B-B2A9-830F5E89EF71}"/>
              </a:ext>
            </a:extLst>
          </p:cNvPr>
          <p:cNvSpPr>
            <a:spLocks noGrp="1"/>
          </p:cNvSpPr>
          <p:nvPr>
            <p:ph type="title"/>
          </p:nvPr>
        </p:nvSpPr>
        <p:spPr/>
        <p:txBody>
          <a:bodyPr>
            <a:normAutofit fontScale="90000"/>
          </a:bodyPr>
          <a:lstStyle/>
          <a:p>
            <a:r>
              <a:rPr lang="en-US" dirty="0"/>
              <a:t>Hurricane Michael</a:t>
            </a:r>
            <a:br>
              <a:rPr lang="en-US" dirty="0"/>
            </a:br>
            <a:r>
              <a:rPr lang="en-US" dirty="0"/>
              <a:t>campaign, Oct. 8, 2018</a:t>
            </a:r>
          </a:p>
        </p:txBody>
      </p:sp>
      <p:sp>
        <p:nvSpPr>
          <p:cNvPr id="4" name="Slide Number Placeholder 3">
            <a:extLst>
              <a:ext uri="{FF2B5EF4-FFF2-40B4-BE49-F238E27FC236}">
                <a16:creationId xmlns:a16="http://schemas.microsoft.com/office/drawing/2014/main" id="{78F04461-E20D-4D98-B86F-AB0ABF11F002}"/>
              </a:ext>
            </a:extLst>
          </p:cNvPr>
          <p:cNvSpPr>
            <a:spLocks noGrp="1"/>
          </p:cNvSpPr>
          <p:nvPr>
            <p:ph type="sldNum" sz="quarter" idx="12"/>
          </p:nvPr>
        </p:nvSpPr>
        <p:spPr/>
        <p:txBody>
          <a:bodyPr/>
          <a:lstStyle/>
          <a:p>
            <a:fld id="{E33BFD09-1BF9-4737-9990-82220144D922}" type="slidenum">
              <a:rPr lang="en-US" smtClean="0"/>
              <a:t>31</a:t>
            </a:fld>
            <a:endParaRPr lang="en-US"/>
          </a:p>
        </p:txBody>
      </p:sp>
      <p:cxnSp>
        <p:nvCxnSpPr>
          <p:cNvPr id="13" name="Straight Arrow Connector 12">
            <a:extLst>
              <a:ext uri="{FF2B5EF4-FFF2-40B4-BE49-F238E27FC236}">
                <a16:creationId xmlns:a16="http://schemas.microsoft.com/office/drawing/2014/main" id="{B84BC9D2-D60C-4277-8CFF-1466E295D0DF}"/>
              </a:ext>
            </a:extLst>
          </p:cNvPr>
          <p:cNvCxnSpPr>
            <a:cxnSpLocks/>
          </p:cNvCxnSpPr>
          <p:nvPr/>
        </p:nvCxnSpPr>
        <p:spPr>
          <a:xfrm flipH="1" flipV="1">
            <a:off x="2133599" y="4944873"/>
            <a:ext cx="1752601" cy="244268"/>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8925E7A-B3EF-4D4A-95AC-B1217D3078E9}"/>
              </a:ext>
            </a:extLst>
          </p:cNvPr>
          <p:cNvSpPr txBox="1"/>
          <p:nvPr/>
        </p:nvSpPr>
        <p:spPr>
          <a:xfrm>
            <a:off x="3886200" y="2133600"/>
            <a:ext cx="1066800" cy="1200329"/>
          </a:xfrm>
          <a:prstGeom prst="rect">
            <a:avLst/>
          </a:prstGeom>
          <a:noFill/>
        </p:spPr>
        <p:txBody>
          <a:bodyPr wrap="square" rtlCol="0">
            <a:spAutoFit/>
          </a:bodyPr>
          <a:lstStyle/>
          <a:p>
            <a:pPr algn="ctr"/>
            <a:r>
              <a:rPr lang="en-US" dirty="0"/>
              <a:t>NOAA-20</a:t>
            </a:r>
          </a:p>
          <a:p>
            <a:pPr algn="ctr"/>
            <a:r>
              <a:rPr lang="en-US" dirty="0"/>
              <a:t>NUCAPS</a:t>
            </a:r>
          </a:p>
          <a:p>
            <a:pPr algn="ctr"/>
            <a:r>
              <a:rPr lang="en-US" dirty="0"/>
              <a:t>7 km</a:t>
            </a:r>
          </a:p>
          <a:p>
            <a:pPr algn="ctr"/>
            <a:r>
              <a:rPr lang="en-US" dirty="0"/>
              <a:t>-34 min</a:t>
            </a:r>
          </a:p>
        </p:txBody>
      </p:sp>
      <p:sp>
        <p:nvSpPr>
          <p:cNvPr id="22" name="TextBox 21">
            <a:extLst>
              <a:ext uri="{FF2B5EF4-FFF2-40B4-BE49-F238E27FC236}">
                <a16:creationId xmlns:a16="http://schemas.microsoft.com/office/drawing/2014/main" id="{E796BB90-CADF-4267-9374-058AF89E736C}"/>
              </a:ext>
            </a:extLst>
          </p:cNvPr>
          <p:cNvSpPr txBox="1"/>
          <p:nvPr/>
        </p:nvSpPr>
        <p:spPr>
          <a:xfrm>
            <a:off x="3810000" y="4495800"/>
            <a:ext cx="1066800" cy="1200329"/>
          </a:xfrm>
          <a:prstGeom prst="rect">
            <a:avLst/>
          </a:prstGeom>
          <a:noFill/>
        </p:spPr>
        <p:txBody>
          <a:bodyPr wrap="square" rtlCol="0">
            <a:spAutoFit/>
          </a:bodyPr>
          <a:lstStyle/>
          <a:p>
            <a:pPr algn="ctr"/>
            <a:r>
              <a:rPr lang="en-US" dirty="0"/>
              <a:t>S-NPP</a:t>
            </a:r>
          </a:p>
          <a:p>
            <a:pPr algn="ctr"/>
            <a:r>
              <a:rPr lang="en-US" dirty="0"/>
              <a:t>NUCAPS</a:t>
            </a:r>
          </a:p>
          <a:p>
            <a:pPr algn="ctr"/>
            <a:r>
              <a:rPr lang="en-US" dirty="0"/>
              <a:t>15 km</a:t>
            </a:r>
          </a:p>
          <a:p>
            <a:pPr algn="ctr"/>
            <a:r>
              <a:rPr lang="en-US" dirty="0"/>
              <a:t>+17 min</a:t>
            </a:r>
          </a:p>
        </p:txBody>
      </p:sp>
      <p:sp>
        <p:nvSpPr>
          <p:cNvPr id="6" name="TextBox 5">
            <a:extLst>
              <a:ext uri="{FF2B5EF4-FFF2-40B4-BE49-F238E27FC236}">
                <a16:creationId xmlns:a16="http://schemas.microsoft.com/office/drawing/2014/main" id="{3390A9EE-C723-406E-927E-F3E5F05AF040}"/>
              </a:ext>
            </a:extLst>
          </p:cNvPr>
          <p:cNvSpPr txBox="1"/>
          <p:nvPr/>
        </p:nvSpPr>
        <p:spPr>
          <a:xfrm>
            <a:off x="3733800" y="1371600"/>
            <a:ext cx="1066800" cy="646331"/>
          </a:xfrm>
          <a:prstGeom prst="rect">
            <a:avLst/>
          </a:prstGeom>
          <a:noFill/>
        </p:spPr>
        <p:txBody>
          <a:bodyPr wrap="square" rtlCol="0">
            <a:spAutoFit/>
          </a:bodyPr>
          <a:lstStyle/>
          <a:p>
            <a:pPr algn="ctr"/>
            <a:r>
              <a:rPr lang="en-US" dirty="0" err="1"/>
              <a:t>Sonde</a:t>
            </a:r>
            <a:r>
              <a:rPr lang="en-US" dirty="0"/>
              <a:t> #7</a:t>
            </a:r>
          </a:p>
          <a:p>
            <a:pPr algn="ctr"/>
            <a:r>
              <a:rPr lang="en-US" dirty="0"/>
              <a:t>19:10 UT</a:t>
            </a:r>
          </a:p>
        </p:txBody>
      </p:sp>
      <p:sp>
        <p:nvSpPr>
          <p:cNvPr id="15" name="TextBox 14">
            <a:extLst>
              <a:ext uri="{FF2B5EF4-FFF2-40B4-BE49-F238E27FC236}">
                <a16:creationId xmlns:a16="http://schemas.microsoft.com/office/drawing/2014/main" id="{2903ABB1-F6B1-42A0-874C-3E7FF6F39FAD}"/>
              </a:ext>
            </a:extLst>
          </p:cNvPr>
          <p:cNvSpPr txBox="1"/>
          <p:nvPr/>
        </p:nvSpPr>
        <p:spPr>
          <a:xfrm>
            <a:off x="457200" y="3669268"/>
            <a:ext cx="1066800" cy="369332"/>
          </a:xfrm>
          <a:prstGeom prst="rect">
            <a:avLst/>
          </a:prstGeom>
          <a:solidFill>
            <a:srgbClr val="FFFF00">
              <a:alpha val="50000"/>
            </a:srgbClr>
          </a:solidFill>
        </p:spPr>
        <p:txBody>
          <a:bodyPr wrap="square" rtlCol="0">
            <a:spAutoFit/>
          </a:bodyPr>
          <a:lstStyle/>
          <a:p>
            <a:pPr algn="ctr"/>
            <a:r>
              <a:rPr lang="en-US" dirty="0"/>
              <a:t>20:15 UT</a:t>
            </a:r>
          </a:p>
        </p:txBody>
      </p:sp>
      <p:sp>
        <p:nvSpPr>
          <p:cNvPr id="18" name="TextBox 17">
            <a:extLst>
              <a:ext uri="{FF2B5EF4-FFF2-40B4-BE49-F238E27FC236}">
                <a16:creationId xmlns:a16="http://schemas.microsoft.com/office/drawing/2014/main" id="{41E350F0-A00C-4C8F-A4DC-B14FE17B6162}"/>
              </a:ext>
            </a:extLst>
          </p:cNvPr>
          <p:cNvSpPr txBox="1"/>
          <p:nvPr/>
        </p:nvSpPr>
        <p:spPr>
          <a:xfrm>
            <a:off x="1524000" y="6324600"/>
            <a:ext cx="1066800" cy="369332"/>
          </a:xfrm>
          <a:prstGeom prst="rect">
            <a:avLst/>
          </a:prstGeom>
          <a:solidFill>
            <a:srgbClr val="FFFF00">
              <a:alpha val="50000"/>
            </a:srgbClr>
          </a:solidFill>
        </p:spPr>
        <p:txBody>
          <a:bodyPr wrap="square" rtlCol="0">
            <a:spAutoFit/>
          </a:bodyPr>
          <a:lstStyle/>
          <a:p>
            <a:pPr algn="ctr"/>
            <a:r>
              <a:rPr lang="en-US" dirty="0"/>
              <a:t>19:25 UT</a:t>
            </a:r>
          </a:p>
        </p:txBody>
      </p:sp>
      <p:sp>
        <p:nvSpPr>
          <p:cNvPr id="19" name="TextBox 18">
            <a:extLst>
              <a:ext uri="{FF2B5EF4-FFF2-40B4-BE49-F238E27FC236}">
                <a16:creationId xmlns:a16="http://schemas.microsoft.com/office/drawing/2014/main" id="{C9CB876B-953B-4A3B-AEDA-63D7E5414F1D}"/>
              </a:ext>
            </a:extLst>
          </p:cNvPr>
          <p:cNvSpPr txBox="1"/>
          <p:nvPr/>
        </p:nvSpPr>
        <p:spPr>
          <a:xfrm>
            <a:off x="2209800" y="3657600"/>
            <a:ext cx="1066800" cy="369332"/>
          </a:xfrm>
          <a:prstGeom prst="rect">
            <a:avLst/>
          </a:prstGeom>
          <a:solidFill>
            <a:srgbClr val="FFFF00">
              <a:alpha val="50000"/>
            </a:srgbClr>
          </a:solidFill>
        </p:spPr>
        <p:txBody>
          <a:bodyPr wrap="square" rtlCol="0">
            <a:spAutoFit/>
          </a:bodyPr>
          <a:lstStyle/>
          <a:p>
            <a:pPr algn="ctr"/>
            <a:r>
              <a:rPr lang="en-US" dirty="0"/>
              <a:t>18:35 UT</a:t>
            </a:r>
          </a:p>
        </p:txBody>
      </p:sp>
      <p:cxnSp>
        <p:nvCxnSpPr>
          <p:cNvPr id="23" name="Straight Arrow Connector 22">
            <a:extLst>
              <a:ext uri="{FF2B5EF4-FFF2-40B4-BE49-F238E27FC236}">
                <a16:creationId xmlns:a16="http://schemas.microsoft.com/office/drawing/2014/main" id="{A10A546C-8008-4E2F-BEC5-56ADC89B9146}"/>
              </a:ext>
            </a:extLst>
          </p:cNvPr>
          <p:cNvCxnSpPr>
            <a:cxnSpLocks/>
          </p:cNvCxnSpPr>
          <p:nvPr/>
        </p:nvCxnSpPr>
        <p:spPr>
          <a:xfrm flipH="1" flipV="1">
            <a:off x="2209800" y="2293532"/>
            <a:ext cx="1676400" cy="221068"/>
          </a:xfrm>
          <a:prstGeom prst="straightConnector1">
            <a:avLst/>
          </a:prstGeom>
          <a:ln w="22225">
            <a:solidFill>
              <a:srgbClr val="FF0000">
                <a:alpha val="70000"/>
              </a:srgb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B31F0A7B-2D12-47C8-9D2A-F05F9A33F1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3761" y="3911903"/>
            <a:ext cx="3576266" cy="2554476"/>
          </a:xfrm>
          <a:prstGeom prst="rect">
            <a:avLst/>
          </a:prstGeom>
        </p:spPr>
      </p:pic>
      <p:pic>
        <p:nvPicPr>
          <p:cNvPr id="46" name="Picture 45">
            <a:extLst>
              <a:ext uri="{FF2B5EF4-FFF2-40B4-BE49-F238E27FC236}">
                <a16:creationId xmlns:a16="http://schemas.microsoft.com/office/drawing/2014/main" id="{22CF28E4-10E7-402D-BF89-17697A5243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7430" y="1357427"/>
            <a:ext cx="3576267" cy="2554476"/>
          </a:xfrm>
          <a:prstGeom prst="rect">
            <a:avLst/>
          </a:prstGeom>
        </p:spPr>
      </p:pic>
    </p:spTree>
    <p:extLst>
      <p:ext uri="{BB962C8B-B14F-4D97-AF65-F5344CB8AC3E}">
        <p14:creationId xmlns:p14="http://schemas.microsoft.com/office/powerpoint/2010/main" val="2469827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632FA14-A806-4EA0-A907-A87DE0199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69" y="3942605"/>
            <a:ext cx="3654833" cy="2610595"/>
          </a:xfrm>
          <a:prstGeom prst="rect">
            <a:avLst/>
          </a:prstGeom>
        </p:spPr>
      </p:pic>
      <p:pic>
        <p:nvPicPr>
          <p:cNvPr id="9" name="Picture 8">
            <a:extLst>
              <a:ext uri="{FF2B5EF4-FFF2-40B4-BE49-F238E27FC236}">
                <a16:creationId xmlns:a16="http://schemas.microsoft.com/office/drawing/2014/main" id="{390DA2FC-0CD7-451C-942E-2D2B47389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 y="1334270"/>
            <a:ext cx="3679382" cy="2628130"/>
          </a:xfrm>
          <a:prstGeom prst="rect">
            <a:avLst/>
          </a:prstGeom>
        </p:spPr>
      </p:pic>
      <p:sp>
        <p:nvSpPr>
          <p:cNvPr id="2" name="Title 1">
            <a:extLst>
              <a:ext uri="{FF2B5EF4-FFF2-40B4-BE49-F238E27FC236}">
                <a16:creationId xmlns:a16="http://schemas.microsoft.com/office/drawing/2014/main" id="{4D7181ED-7248-4C6B-B2A9-830F5E89EF71}"/>
              </a:ext>
            </a:extLst>
          </p:cNvPr>
          <p:cNvSpPr>
            <a:spLocks noGrp="1"/>
          </p:cNvSpPr>
          <p:nvPr>
            <p:ph type="title"/>
          </p:nvPr>
        </p:nvSpPr>
        <p:spPr/>
        <p:txBody>
          <a:bodyPr>
            <a:normAutofit fontScale="90000"/>
          </a:bodyPr>
          <a:lstStyle/>
          <a:p>
            <a:r>
              <a:rPr lang="en-US" dirty="0"/>
              <a:t>Hurricane Michael</a:t>
            </a:r>
            <a:br>
              <a:rPr lang="en-US" dirty="0"/>
            </a:br>
            <a:r>
              <a:rPr lang="en-US" dirty="0"/>
              <a:t>campaign, Oct. 9, 2018</a:t>
            </a:r>
          </a:p>
        </p:txBody>
      </p:sp>
      <p:sp>
        <p:nvSpPr>
          <p:cNvPr id="4" name="Slide Number Placeholder 3">
            <a:extLst>
              <a:ext uri="{FF2B5EF4-FFF2-40B4-BE49-F238E27FC236}">
                <a16:creationId xmlns:a16="http://schemas.microsoft.com/office/drawing/2014/main" id="{78F04461-E20D-4D98-B86F-AB0ABF11F002}"/>
              </a:ext>
            </a:extLst>
          </p:cNvPr>
          <p:cNvSpPr>
            <a:spLocks noGrp="1"/>
          </p:cNvSpPr>
          <p:nvPr>
            <p:ph type="sldNum" sz="quarter" idx="12"/>
          </p:nvPr>
        </p:nvSpPr>
        <p:spPr/>
        <p:txBody>
          <a:bodyPr/>
          <a:lstStyle/>
          <a:p>
            <a:fld id="{E33BFD09-1BF9-4737-9990-82220144D922}" type="slidenum">
              <a:rPr lang="en-US" smtClean="0"/>
              <a:t>32</a:t>
            </a:fld>
            <a:endParaRPr lang="en-US"/>
          </a:p>
        </p:txBody>
      </p:sp>
      <p:cxnSp>
        <p:nvCxnSpPr>
          <p:cNvPr id="13" name="Straight Arrow Connector 12">
            <a:extLst>
              <a:ext uri="{FF2B5EF4-FFF2-40B4-BE49-F238E27FC236}">
                <a16:creationId xmlns:a16="http://schemas.microsoft.com/office/drawing/2014/main" id="{B84BC9D2-D60C-4277-8CFF-1466E295D0DF}"/>
              </a:ext>
            </a:extLst>
          </p:cNvPr>
          <p:cNvCxnSpPr>
            <a:cxnSpLocks/>
          </p:cNvCxnSpPr>
          <p:nvPr/>
        </p:nvCxnSpPr>
        <p:spPr>
          <a:xfrm flipH="1" flipV="1">
            <a:off x="2514600" y="5606144"/>
            <a:ext cx="1371602" cy="322336"/>
          </a:xfrm>
          <a:prstGeom prst="straightConnector1">
            <a:avLst/>
          </a:prstGeom>
          <a:ln w="349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8925E7A-B3EF-4D4A-95AC-B1217D3078E9}"/>
              </a:ext>
            </a:extLst>
          </p:cNvPr>
          <p:cNvSpPr txBox="1"/>
          <p:nvPr/>
        </p:nvSpPr>
        <p:spPr>
          <a:xfrm>
            <a:off x="3886200" y="2685871"/>
            <a:ext cx="1066800" cy="1200329"/>
          </a:xfrm>
          <a:prstGeom prst="rect">
            <a:avLst/>
          </a:prstGeom>
          <a:noFill/>
        </p:spPr>
        <p:txBody>
          <a:bodyPr wrap="square" rtlCol="0">
            <a:spAutoFit/>
          </a:bodyPr>
          <a:lstStyle/>
          <a:p>
            <a:pPr algn="ctr"/>
            <a:r>
              <a:rPr lang="en-US" dirty="0"/>
              <a:t>NOAA-20</a:t>
            </a:r>
          </a:p>
          <a:p>
            <a:pPr algn="ctr"/>
            <a:r>
              <a:rPr lang="en-US" dirty="0"/>
              <a:t>NUCAPS</a:t>
            </a:r>
          </a:p>
          <a:p>
            <a:pPr algn="ctr"/>
            <a:r>
              <a:rPr lang="en-US" dirty="0"/>
              <a:t>24 km</a:t>
            </a:r>
          </a:p>
          <a:p>
            <a:pPr algn="ctr"/>
            <a:r>
              <a:rPr lang="en-US" dirty="0"/>
              <a:t>-31 min</a:t>
            </a:r>
          </a:p>
        </p:txBody>
      </p:sp>
      <p:sp>
        <p:nvSpPr>
          <p:cNvPr id="22" name="TextBox 21">
            <a:extLst>
              <a:ext uri="{FF2B5EF4-FFF2-40B4-BE49-F238E27FC236}">
                <a16:creationId xmlns:a16="http://schemas.microsoft.com/office/drawing/2014/main" id="{E796BB90-CADF-4267-9374-058AF89E736C}"/>
              </a:ext>
            </a:extLst>
          </p:cNvPr>
          <p:cNvSpPr txBox="1"/>
          <p:nvPr/>
        </p:nvSpPr>
        <p:spPr>
          <a:xfrm>
            <a:off x="3810000" y="5105400"/>
            <a:ext cx="1066800" cy="1200329"/>
          </a:xfrm>
          <a:prstGeom prst="rect">
            <a:avLst/>
          </a:prstGeom>
          <a:noFill/>
        </p:spPr>
        <p:txBody>
          <a:bodyPr wrap="square" rtlCol="0">
            <a:spAutoFit/>
          </a:bodyPr>
          <a:lstStyle/>
          <a:p>
            <a:pPr algn="ctr"/>
            <a:r>
              <a:rPr lang="en-US" dirty="0"/>
              <a:t>S-NPP</a:t>
            </a:r>
          </a:p>
          <a:p>
            <a:pPr algn="ctr"/>
            <a:r>
              <a:rPr lang="en-US" dirty="0"/>
              <a:t>NUCAPS</a:t>
            </a:r>
          </a:p>
          <a:p>
            <a:pPr algn="ctr"/>
            <a:r>
              <a:rPr lang="en-US" dirty="0"/>
              <a:t>34 km</a:t>
            </a:r>
          </a:p>
          <a:p>
            <a:pPr algn="ctr"/>
            <a:r>
              <a:rPr lang="en-US" dirty="0"/>
              <a:t>+20 min</a:t>
            </a:r>
          </a:p>
        </p:txBody>
      </p:sp>
      <p:sp>
        <p:nvSpPr>
          <p:cNvPr id="6" name="TextBox 5">
            <a:extLst>
              <a:ext uri="{FF2B5EF4-FFF2-40B4-BE49-F238E27FC236}">
                <a16:creationId xmlns:a16="http://schemas.microsoft.com/office/drawing/2014/main" id="{3390A9EE-C723-406E-927E-F3E5F05AF040}"/>
              </a:ext>
            </a:extLst>
          </p:cNvPr>
          <p:cNvSpPr txBox="1"/>
          <p:nvPr/>
        </p:nvSpPr>
        <p:spPr>
          <a:xfrm>
            <a:off x="3733800" y="1371600"/>
            <a:ext cx="1066800" cy="923330"/>
          </a:xfrm>
          <a:prstGeom prst="rect">
            <a:avLst/>
          </a:prstGeom>
          <a:noFill/>
        </p:spPr>
        <p:txBody>
          <a:bodyPr wrap="square" rtlCol="0">
            <a:spAutoFit/>
          </a:bodyPr>
          <a:lstStyle/>
          <a:p>
            <a:pPr algn="ctr"/>
            <a:r>
              <a:rPr lang="en-US" dirty="0" err="1"/>
              <a:t>Sonde</a:t>
            </a:r>
            <a:r>
              <a:rPr lang="en-US" dirty="0"/>
              <a:t> #68</a:t>
            </a:r>
          </a:p>
          <a:p>
            <a:pPr algn="ctr"/>
            <a:r>
              <a:rPr lang="en-US" dirty="0"/>
              <a:t>18:47 UT</a:t>
            </a:r>
          </a:p>
        </p:txBody>
      </p:sp>
      <p:sp>
        <p:nvSpPr>
          <p:cNvPr id="15" name="TextBox 14">
            <a:extLst>
              <a:ext uri="{FF2B5EF4-FFF2-40B4-BE49-F238E27FC236}">
                <a16:creationId xmlns:a16="http://schemas.microsoft.com/office/drawing/2014/main" id="{2903ABB1-F6B1-42A0-874C-3E7FF6F39FAD}"/>
              </a:ext>
            </a:extLst>
          </p:cNvPr>
          <p:cNvSpPr txBox="1"/>
          <p:nvPr/>
        </p:nvSpPr>
        <p:spPr>
          <a:xfrm>
            <a:off x="457200" y="3669268"/>
            <a:ext cx="1066800" cy="369332"/>
          </a:xfrm>
          <a:prstGeom prst="rect">
            <a:avLst/>
          </a:prstGeom>
          <a:solidFill>
            <a:srgbClr val="FFFF00">
              <a:alpha val="50000"/>
            </a:srgbClr>
          </a:solidFill>
        </p:spPr>
        <p:txBody>
          <a:bodyPr wrap="square" rtlCol="0">
            <a:spAutoFit/>
          </a:bodyPr>
          <a:lstStyle/>
          <a:p>
            <a:pPr algn="ctr"/>
            <a:r>
              <a:rPr lang="en-US" dirty="0"/>
              <a:t>19:55 UT</a:t>
            </a:r>
          </a:p>
        </p:txBody>
      </p:sp>
      <p:sp>
        <p:nvSpPr>
          <p:cNvPr id="18" name="TextBox 17">
            <a:extLst>
              <a:ext uri="{FF2B5EF4-FFF2-40B4-BE49-F238E27FC236}">
                <a16:creationId xmlns:a16="http://schemas.microsoft.com/office/drawing/2014/main" id="{41E350F0-A00C-4C8F-A4DC-B14FE17B6162}"/>
              </a:ext>
            </a:extLst>
          </p:cNvPr>
          <p:cNvSpPr txBox="1"/>
          <p:nvPr/>
        </p:nvSpPr>
        <p:spPr>
          <a:xfrm>
            <a:off x="1524000" y="6324600"/>
            <a:ext cx="1066800" cy="369332"/>
          </a:xfrm>
          <a:prstGeom prst="rect">
            <a:avLst/>
          </a:prstGeom>
          <a:solidFill>
            <a:srgbClr val="FFFF00">
              <a:alpha val="50000"/>
            </a:srgbClr>
          </a:solidFill>
        </p:spPr>
        <p:txBody>
          <a:bodyPr wrap="square" rtlCol="0">
            <a:spAutoFit/>
          </a:bodyPr>
          <a:lstStyle/>
          <a:p>
            <a:pPr algn="ctr"/>
            <a:r>
              <a:rPr lang="en-US" dirty="0"/>
              <a:t>19:07 UT</a:t>
            </a:r>
          </a:p>
        </p:txBody>
      </p:sp>
      <p:sp>
        <p:nvSpPr>
          <p:cNvPr id="19" name="TextBox 18">
            <a:extLst>
              <a:ext uri="{FF2B5EF4-FFF2-40B4-BE49-F238E27FC236}">
                <a16:creationId xmlns:a16="http://schemas.microsoft.com/office/drawing/2014/main" id="{C9CB876B-953B-4A3B-AEDA-63D7E5414F1D}"/>
              </a:ext>
            </a:extLst>
          </p:cNvPr>
          <p:cNvSpPr txBox="1"/>
          <p:nvPr/>
        </p:nvSpPr>
        <p:spPr>
          <a:xfrm>
            <a:off x="2209800" y="3657600"/>
            <a:ext cx="1066800" cy="369332"/>
          </a:xfrm>
          <a:prstGeom prst="rect">
            <a:avLst/>
          </a:prstGeom>
          <a:solidFill>
            <a:srgbClr val="FFFF00">
              <a:alpha val="50000"/>
            </a:srgbClr>
          </a:solidFill>
        </p:spPr>
        <p:txBody>
          <a:bodyPr wrap="square" rtlCol="0">
            <a:spAutoFit/>
          </a:bodyPr>
          <a:lstStyle/>
          <a:p>
            <a:pPr algn="ctr"/>
            <a:r>
              <a:rPr lang="en-US" dirty="0"/>
              <a:t>18:15 UT</a:t>
            </a:r>
          </a:p>
        </p:txBody>
      </p:sp>
      <p:cxnSp>
        <p:nvCxnSpPr>
          <p:cNvPr id="23" name="Straight Arrow Connector 22">
            <a:extLst>
              <a:ext uri="{FF2B5EF4-FFF2-40B4-BE49-F238E27FC236}">
                <a16:creationId xmlns:a16="http://schemas.microsoft.com/office/drawing/2014/main" id="{A10A546C-8008-4E2F-BEC5-56ADC89B9146}"/>
              </a:ext>
            </a:extLst>
          </p:cNvPr>
          <p:cNvCxnSpPr>
            <a:cxnSpLocks/>
          </p:cNvCxnSpPr>
          <p:nvPr/>
        </p:nvCxnSpPr>
        <p:spPr>
          <a:xfrm flipH="1" flipV="1">
            <a:off x="2514600" y="3048000"/>
            <a:ext cx="1447800" cy="438762"/>
          </a:xfrm>
          <a:prstGeom prst="straightConnector1">
            <a:avLst/>
          </a:prstGeom>
          <a:ln w="22225">
            <a:solidFill>
              <a:srgbClr val="FF0000">
                <a:alpha val="70000"/>
              </a:srgbClr>
            </a:solidFill>
            <a:tailEnd type="stealth" w="lg" len="lg"/>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751FBE6-8033-4B2C-AB7D-0742CFFE44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0532" y="1362848"/>
            <a:ext cx="3746053" cy="2675752"/>
          </a:xfrm>
          <a:prstGeom prst="rect">
            <a:avLst/>
          </a:prstGeom>
        </p:spPr>
      </p:pic>
      <p:pic>
        <p:nvPicPr>
          <p:cNvPr id="28" name="Picture 27">
            <a:extLst>
              <a:ext uri="{FF2B5EF4-FFF2-40B4-BE49-F238E27FC236}">
                <a16:creationId xmlns:a16="http://schemas.microsoft.com/office/drawing/2014/main" id="{8B7EC2AD-7DF3-4E49-A68F-157381196E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0291" y="3986961"/>
            <a:ext cx="3789760" cy="2706971"/>
          </a:xfrm>
          <a:prstGeom prst="rect">
            <a:avLst/>
          </a:prstGeom>
        </p:spPr>
      </p:pic>
    </p:spTree>
    <p:extLst>
      <p:ext uri="{BB962C8B-B14F-4D97-AF65-F5344CB8AC3E}">
        <p14:creationId xmlns:p14="http://schemas.microsoft.com/office/powerpoint/2010/main" val="910315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C1C44-AAC8-48D4-9B18-4B14373681FA}"/>
              </a:ext>
            </a:extLst>
          </p:cNvPr>
          <p:cNvSpPr>
            <a:spLocks noGrp="1"/>
          </p:cNvSpPr>
          <p:nvPr>
            <p:ph type="title"/>
          </p:nvPr>
        </p:nvSpPr>
        <p:spPr>
          <a:xfrm>
            <a:off x="2209800" y="136525"/>
            <a:ext cx="4876800" cy="1052569"/>
          </a:xfrm>
        </p:spPr>
        <p:txBody>
          <a:bodyPr>
            <a:normAutofit fontScale="90000"/>
          </a:bodyPr>
          <a:lstStyle/>
          <a:p>
            <a:r>
              <a:rPr lang="en-US" dirty="0"/>
              <a:t>We are attempting to meet the needs of 3 communities</a:t>
            </a:r>
          </a:p>
        </p:txBody>
      </p:sp>
      <p:sp>
        <p:nvSpPr>
          <p:cNvPr id="3" name="Slide Number Placeholder 2">
            <a:extLst>
              <a:ext uri="{FF2B5EF4-FFF2-40B4-BE49-F238E27FC236}">
                <a16:creationId xmlns:a16="http://schemas.microsoft.com/office/drawing/2014/main" id="{0413B475-729A-456D-BCEE-B1312F4B3954}"/>
              </a:ext>
            </a:extLst>
          </p:cNvPr>
          <p:cNvSpPr>
            <a:spLocks noGrp="1"/>
          </p:cNvSpPr>
          <p:nvPr>
            <p:ph type="sldNum" sz="quarter" idx="12"/>
          </p:nvPr>
        </p:nvSpPr>
        <p:spPr/>
        <p:txBody>
          <a:bodyPr/>
          <a:lstStyle/>
          <a:p>
            <a:fld id="{E33BFD09-1BF9-4737-9990-82220144D922}" type="slidenum">
              <a:rPr lang="en-US" smtClean="0"/>
              <a:t>4</a:t>
            </a:fld>
            <a:endParaRPr lang="en-US"/>
          </a:p>
        </p:txBody>
      </p:sp>
      <p:sp>
        <p:nvSpPr>
          <p:cNvPr id="5" name="Oval 4">
            <a:extLst>
              <a:ext uri="{FF2B5EF4-FFF2-40B4-BE49-F238E27FC236}">
                <a16:creationId xmlns:a16="http://schemas.microsoft.com/office/drawing/2014/main" id="{BFA42491-A7F3-45CB-8EDA-889D7F3E5C5C}"/>
              </a:ext>
            </a:extLst>
          </p:cNvPr>
          <p:cNvSpPr/>
          <p:nvPr/>
        </p:nvSpPr>
        <p:spPr>
          <a:xfrm>
            <a:off x="2590800" y="1676400"/>
            <a:ext cx="3505200" cy="2514600"/>
          </a:xfrm>
          <a:prstGeom prst="ellipse">
            <a:avLst/>
          </a:prstGeom>
          <a:solidFill>
            <a:srgbClr val="7030A0">
              <a:alpha val="4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DFD6550-17BF-4623-AA7A-6D824A67F04F}"/>
              </a:ext>
            </a:extLst>
          </p:cNvPr>
          <p:cNvSpPr/>
          <p:nvPr/>
        </p:nvSpPr>
        <p:spPr>
          <a:xfrm>
            <a:off x="3886200" y="3352800"/>
            <a:ext cx="3505200" cy="2514600"/>
          </a:xfrm>
          <a:prstGeom prst="ellipse">
            <a:avLst/>
          </a:prstGeom>
          <a:solidFill>
            <a:srgbClr val="00B050">
              <a:alpha val="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A36C68B-B759-41F5-B9F6-792CCA15D257}"/>
              </a:ext>
            </a:extLst>
          </p:cNvPr>
          <p:cNvSpPr/>
          <p:nvPr/>
        </p:nvSpPr>
        <p:spPr>
          <a:xfrm>
            <a:off x="1828800" y="3352800"/>
            <a:ext cx="3505200" cy="2514600"/>
          </a:xfrm>
          <a:prstGeom prst="ellipse">
            <a:avLst/>
          </a:prstGeom>
          <a:solidFill>
            <a:srgbClr val="C00000">
              <a:alpha val="4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8F941D6-D6C8-4E12-AB8C-52869A071C3D}"/>
              </a:ext>
            </a:extLst>
          </p:cNvPr>
          <p:cNvSpPr txBox="1"/>
          <p:nvPr/>
        </p:nvSpPr>
        <p:spPr>
          <a:xfrm>
            <a:off x="3352800" y="2057400"/>
            <a:ext cx="2057400" cy="1200329"/>
          </a:xfrm>
          <a:prstGeom prst="rect">
            <a:avLst/>
          </a:prstGeom>
          <a:noFill/>
        </p:spPr>
        <p:txBody>
          <a:bodyPr wrap="square" rtlCol="0">
            <a:spAutoFit/>
          </a:bodyPr>
          <a:lstStyle/>
          <a:p>
            <a:pPr algn="ctr"/>
            <a:r>
              <a:rPr lang="en-US" u="sng" dirty="0">
                <a:solidFill>
                  <a:srgbClr val="7030A0"/>
                </a:solidFill>
              </a:rPr>
              <a:t>WEATHER</a:t>
            </a:r>
          </a:p>
          <a:p>
            <a:pPr algn="ctr"/>
            <a:r>
              <a:rPr lang="en-US" dirty="0">
                <a:solidFill>
                  <a:srgbClr val="7030A0"/>
                </a:solidFill>
              </a:rPr>
              <a:t>Extreme events</a:t>
            </a:r>
          </a:p>
          <a:p>
            <a:pPr algn="ctr"/>
            <a:r>
              <a:rPr lang="en-US" dirty="0">
                <a:solidFill>
                  <a:srgbClr val="7030A0"/>
                </a:solidFill>
              </a:rPr>
              <a:t>Risk - Commercial (Air Traffic, Energy)</a:t>
            </a:r>
          </a:p>
        </p:txBody>
      </p:sp>
      <p:sp>
        <p:nvSpPr>
          <p:cNvPr id="9" name="TextBox 8">
            <a:extLst>
              <a:ext uri="{FF2B5EF4-FFF2-40B4-BE49-F238E27FC236}">
                <a16:creationId xmlns:a16="http://schemas.microsoft.com/office/drawing/2014/main" id="{A97324A6-E570-4D82-8418-4B0250D31FE7}"/>
              </a:ext>
            </a:extLst>
          </p:cNvPr>
          <p:cNvSpPr txBox="1"/>
          <p:nvPr/>
        </p:nvSpPr>
        <p:spPr>
          <a:xfrm>
            <a:off x="5334000" y="3962400"/>
            <a:ext cx="2057400" cy="1200329"/>
          </a:xfrm>
          <a:prstGeom prst="rect">
            <a:avLst/>
          </a:prstGeom>
          <a:noFill/>
        </p:spPr>
        <p:txBody>
          <a:bodyPr wrap="square" rtlCol="0">
            <a:spAutoFit/>
          </a:bodyPr>
          <a:lstStyle/>
          <a:p>
            <a:pPr algn="ctr"/>
            <a:r>
              <a:rPr lang="en-US" u="sng" dirty="0">
                <a:solidFill>
                  <a:srgbClr val="00B050"/>
                </a:solidFill>
              </a:rPr>
              <a:t>CLIMATE</a:t>
            </a:r>
          </a:p>
          <a:p>
            <a:pPr algn="ctr"/>
            <a:r>
              <a:rPr lang="en-US" dirty="0">
                <a:solidFill>
                  <a:srgbClr val="00B050"/>
                </a:solidFill>
              </a:rPr>
              <a:t>Processes</a:t>
            </a:r>
          </a:p>
          <a:p>
            <a:pPr algn="ctr"/>
            <a:r>
              <a:rPr lang="en-US" dirty="0">
                <a:solidFill>
                  <a:srgbClr val="00B050"/>
                </a:solidFill>
              </a:rPr>
              <a:t>Feedbacks</a:t>
            </a:r>
          </a:p>
          <a:p>
            <a:pPr algn="ctr"/>
            <a:r>
              <a:rPr lang="en-US" dirty="0">
                <a:solidFill>
                  <a:srgbClr val="00B050"/>
                </a:solidFill>
              </a:rPr>
              <a:t>Long-term trends</a:t>
            </a:r>
          </a:p>
        </p:txBody>
      </p:sp>
      <p:sp>
        <p:nvSpPr>
          <p:cNvPr id="10" name="TextBox 9">
            <a:extLst>
              <a:ext uri="{FF2B5EF4-FFF2-40B4-BE49-F238E27FC236}">
                <a16:creationId xmlns:a16="http://schemas.microsoft.com/office/drawing/2014/main" id="{7FF9AB70-DC0C-4F12-81AE-FC48F0D5A335}"/>
              </a:ext>
            </a:extLst>
          </p:cNvPr>
          <p:cNvSpPr txBox="1"/>
          <p:nvPr/>
        </p:nvSpPr>
        <p:spPr>
          <a:xfrm>
            <a:off x="1752600" y="4191000"/>
            <a:ext cx="2057400" cy="923330"/>
          </a:xfrm>
          <a:prstGeom prst="rect">
            <a:avLst/>
          </a:prstGeom>
          <a:noFill/>
        </p:spPr>
        <p:txBody>
          <a:bodyPr wrap="square" rtlCol="0">
            <a:spAutoFit/>
          </a:bodyPr>
          <a:lstStyle/>
          <a:p>
            <a:pPr algn="ctr"/>
            <a:r>
              <a:rPr lang="en-US" u="sng" dirty="0">
                <a:solidFill>
                  <a:srgbClr val="C00000"/>
                </a:solidFill>
              </a:rPr>
              <a:t>COMPOSITION</a:t>
            </a:r>
          </a:p>
          <a:p>
            <a:pPr algn="ctr"/>
            <a:r>
              <a:rPr lang="en-US" dirty="0">
                <a:solidFill>
                  <a:srgbClr val="C00000"/>
                </a:solidFill>
              </a:rPr>
              <a:t>Monitor GHG’s</a:t>
            </a:r>
          </a:p>
          <a:p>
            <a:pPr algn="ctr"/>
            <a:r>
              <a:rPr lang="en-US" dirty="0">
                <a:solidFill>
                  <a:srgbClr val="C00000"/>
                </a:solidFill>
              </a:rPr>
              <a:t>Air Quality</a:t>
            </a:r>
          </a:p>
        </p:txBody>
      </p:sp>
    </p:spTree>
    <p:extLst>
      <p:ext uri="{BB962C8B-B14F-4D97-AF65-F5344CB8AC3E}">
        <p14:creationId xmlns:p14="http://schemas.microsoft.com/office/powerpoint/2010/main" val="209415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069C3-1878-4397-B86C-263D2F30AE32}"/>
              </a:ext>
            </a:extLst>
          </p:cNvPr>
          <p:cNvSpPr>
            <a:spLocks noGrp="1"/>
          </p:cNvSpPr>
          <p:nvPr>
            <p:ph type="title"/>
          </p:nvPr>
        </p:nvSpPr>
        <p:spPr/>
        <p:txBody>
          <a:bodyPr>
            <a:normAutofit fontScale="90000"/>
          </a:bodyPr>
          <a:lstStyle/>
          <a:p>
            <a:r>
              <a:rPr lang="en-US" dirty="0"/>
              <a:t>What are the areas of our current sounding research?</a:t>
            </a:r>
          </a:p>
        </p:txBody>
      </p:sp>
      <p:sp>
        <p:nvSpPr>
          <p:cNvPr id="3" name="Content Placeholder 2">
            <a:extLst>
              <a:ext uri="{FF2B5EF4-FFF2-40B4-BE49-F238E27FC236}">
                <a16:creationId xmlns:a16="http://schemas.microsoft.com/office/drawing/2014/main" id="{6F5987C9-7CA6-4BAA-943E-8694F9819C0A}"/>
              </a:ext>
            </a:extLst>
          </p:cNvPr>
          <p:cNvSpPr>
            <a:spLocks noGrp="1"/>
          </p:cNvSpPr>
          <p:nvPr>
            <p:ph idx="1"/>
          </p:nvPr>
        </p:nvSpPr>
        <p:spPr>
          <a:xfrm>
            <a:off x="381000" y="1371600"/>
            <a:ext cx="8458200" cy="5410200"/>
          </a:xfrm>
        </p:spPr>
        <p:txBody>
          <a:bodyPr>
            <a:normAutofit fontScale="77500" lnSpcReduction="20000"/>
          </a:bodyPr>
          <a:lstStyle/>
          <a:p>
            <a:r>
              <a:rPr lang="en-US" dirty="0"/>
              <a:t>NOAA-Unique Combined Atmospheric Processing System (NUCAPS) is supporting real-time weather and air quality applications  (</a:t>
            </a:r>
            <a:r>
              <a:rPr lang="en-US" dirty="0" err="1"/>
              <a:t>Metop</a:t>
            </a:r>
            <a:r>
              <a:rPr lang="en-US" dirty="0"/>
              <a:t> 9:30 and S-NPP/JPSS 1:30 orbits).</a:t>
            </a:r>
          </a:p>
          <a:p>
            <a:pPr lvl="1"/>
            <a:r>
              <a:rPr lang="en-US" dirty="0"/>
              <a:t>Air traffic safety.</a:t>
            </a:r>
          </a:p>
          <a:p>
            <a:pPr lvl="1"/>
            <a:r>
              <a:rPr lang="en-US" dirty="0"/>
              <a:t>Pre-convective forecasting </a:t>
            </a:r>
          </a:p>
          <a:p>
            <a:pPr lvl="1"/>
            <a:r>
              <a:rPr lang="en-US" dirty="0"/>
              <a:t>Wildfire management and air quality.</a:t>
            </a:r>
          </a:p>
          <a:p>
            <a:pPr lvl="1"/>
            <a:r>
              <a:rPr lang="en-US" dirty="0"/>
              <a:t>Hurricane forecasting.</a:t>
            </a:r>
          </a:p>
          <a:p>
            <a:pPr lvl="1"/>
            <a:r>
              <a:rPr lang="en-US" dirty="0"/>
              <a:t>Ozone recovery and use of ozone at STE indicator.</a:t>
            </a:r>
          </a:p>
          <a:p>
            <a:r>
              <a:rPr lang="en-US" dirty="0"/>
              <a:t>The NASA Continuity product will focus on developing a long-term (2002-2040’s) record for Aqua/AIRS+AMSU and S-NPP/JPSS </a:t>
            </a:r>
            <a:r>
              <a:rPr lang="en-US" dirty="0" err="1"/>
              <a:t>CrIS+ATMS</a:t>
            </a:r>
            <a:endParaRPr lang="en-US" dirty="0"/>
          </a:p>
          <a:p>
            <a:pPr lvl="1"/>
            <a:r>
              <a:rPr lang="en-US" dirty="0"/>
              <a:t>Study how to build </a:t>
            </a:r>
            <a:r>
              <a:rPr lang="en-US" i="1" u="sng" dirty="0"/>
              <a:t>and document</a:t>
            </a:r>
            <a:r>
              <a:rPr lang="en-US" dirty="0"/>
              <a:t> continuity records.</a:t>
            </a:r>
          </a:p>
          <a:p>
            <a:pPr lvl="2"/>
            <a:r>
              <a:rPr lang="en-US" dirty="0"/>
              <a:t>Transparent, instrument agnostic approaches.</a:t>
            </a:r>
          </a:p>
          <a:p>
            <a:pPr lvl="2"/>
            <a:r>
              <a:rPr lang="en-US" dirty="0"/>
              <a:t>Choose the appropriate a-priori for NASA applications.</a:t>
            </a:r>
          </a:p>
          <a:p>
            <a:pPr lvl="1"/>
            <a:r>
              <a:rPr lang="en-US" dirty="0"/>
              <a:t>Create a baseline global product suite for EOS-era</a:t>
            </a:r>
          </a:p>
          <a:p>
            <a:pPr lvl="1"/>
            <a:r>
              <a:rPr lang="en-US" dirty="0"/>
              <a:t>Communicate the strengths and caveats of the product</a:t>
            </a:r>
          </a:p>
        </p:txBody>
      </p:sp>
      <p:sp>
        <p:nvSpPr>
          <p:cNvPr id="4" name="Slide Number Placeholder 3">
            <a:extLst>
              <a:ext uri="{FF2B5EF4-FFF2-40B4-BE49-F238E27FC236}">
                <a16:creationId xmlns:a16="http://schemas.microsoft.com/office/drawing/2014/main" id="{EBF61EAA-51E4-406F-A056-F0137EBD14E3}"/>
              </a:ext>
            </a:extLst>
          </p:cNvPr>
          <p:cNvSpPr>
            <a:spLocks noGrp="1"/>
          </p:cNvSpPr>
          <p:nvPr>
            <p:ph type="sldNum" sz="quarter" idx="12"/>
          </p:nvPr>
        </p:nvSpPr>
        <p:spPr/>
        <p:txBody>
          <a:bodyPr/>
          <a:lstStyle/>
          <a:p>
            <a:fld id="{E33BFD09-1BF9-4737-9990-82220144D922}" type="slidenum">
              <a:rPr lang="en-US" smtClean="0"/>
              <a:t>5</a:t>
            </a:fld>
            <a:endParaRPr lang="en-US"/>
          </a:p>
        </p:txBody>
      </p:sp>
    </p:spTree>
    <p:extLst>
      <p:ext uri="{BB962C8B-B14F-4D97-AF65-F5344CB8AC3E}">
        <p14:creationId xmlns:p14="http://schemas.microsoft.com/office/powerpoint/2010/main" val="730670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4A2D-F07B-43F1-819B-50250E86D221}"/>
              </a:ext>
            </a:extLst>
          </p:cNvPr>
          <p:cNvSpPr>
            <a:spLocks noGrp="1"/>
          </p:cNvSpPr>
          <p:nvPr>
            <p:ph type="title"/>
          </p:nvPr>
        </p:nvSpPr>
        <p:spPr>
          <a:xfrm>
            <a:off x="1524000" y="74341"/>
            <a:ext cx="5562600" cy="1141413"/>
          </a:xfrm>
        </p:spPr>
        <p:txBody>
          <a:bodyPr>
            <a:noAutofit/>
          </a:bodyPr>
          <a:lstStyle/>
          <a:p>
            <a:r>
              <a:rPr lang="en-US" sz="2800" dirty="0"/>
              <a:t>CLIMCAPS retains many components of the AIRS Methodology </a:t>
            </a:r>
          </a:p>
        </p:txBody>
      </p:sp>
      <p:sp>
        <p:nvSpPr>
          <p:cNvPr id="3" name="Content Placeholder 2">
            <a:extLst>
              <a:ext uri="{FF2B5EF4-FFF2-40B4-BE49-F238E27FC236}">
                <a16:creationId xmlns:a16="http://schemas.microsoft.com/office/drawing/2014/main" id="{60A15390-9AE1-486D-BF6A-59437405F657}"/>
              </a:ext>
            </a:extLst>
          </p:cNvPr>
          <p:cNvSpPr>
            <a:spLocks noGrp="1"/>
          </p:cNvSpPr>
          <p:nvPr>
            <p:ph idx="1"/>
          </p:nvPr>
        </p:nvSpPr>
        <p:spPr>
          <a:xfrm>
            <a:off x="457200" y="1447800"/>
            <a:ext cx="8229600" cy="5273675"/>
          </a:xfrm>
        </p:spPr>
        <p:txBody>
          <a:bodyPr>
            <a:normAutofit fontScale="77500" lnSpcReduction="20000"/>
          </a:bodyPr>
          <a:lstStyle/>
          <a:p>
            <a:r>
              <a:rPr lang="en-US" dirty="0"/>
              <a:t>Employs cloud clearing</a:t>
            </a:r>
          </a:p>
          <a:p>
            <a:pPr lvl="1"/>
            <a:r>
              <a:rPr lang="en-US" dirty="0"/>
              <a:t>Uses spatial information to correct for clouds</a:t>
            </a:r>
          </a:p>
          <a:p>
            <a:pPr lvl="1"/>
            <a:r>
              <a:rPr lang="en-US" dirty="0"/>
              <a:t>Allows other state components (SST/LST, T(p), q(p), </a:t>
            </a:r>
            <a:r>
              <a:rPr lang="en-US" dirty="0">
                <a:sym typeface="Symbol" panose="05050102010706020507" pitchFamily="18" charset="2"/>
              </a:rPr>
              <a:t></a:t>
            </a:r>
            <a:r>
              <a:rPr lang="en-US" dirty="0"/>
              <a:t>(</a:t>
            </a:r>
            <a:r>
              <a:rPr lang="en-US" dirty="0">
                <a:sym typeface="Symbol" panose="05050102010706020507" pitchFamily="18" charset="2"/>
              </a:rPr>
              <a:t></a:t>
            </a:r>
            <a:r>
              <a:rPr lang="en-US" dirty="0"/>
              <a:t>), O</a:t>
            </a:r>
            <a:r>
              <a:rPr lang="en-US" baseline="-25000" dirty="0"/>
              <a:t>3</a:t>
            </a:r>
            <a:r>
              <a:rPr lang="en-US" dirty="0"/>
              <a:t>(p), CO(p), CO</a:t>
            </a:r>
            <a:r>
              <a:rPr lang="en-US" baseline="-25000" dirty="0"/>
              <a:t>2</a:t>
            </a:r>
            <a:r>
              <a:rPr lang="en-US" dirty="0"/>
              <a:t>, CH4, SO</a:t>
            </a:r>
            <a:r>
              <a:rPr lang="en-US" baseline="-25000" dirty="0"/>
              <a:t>2</a:t>
            </a:r>
            <a:r>
              <a:rPr lang="en-US" dirty="0"/>
              <a:t>, HNO</a:t>
            </a:r>
            <a:r>
              <a:rPr lang="en-US" baseline="-25000" dirty="0"/>
              <a:t>3</a:t>
            </a:r>
            <a:r>
              <a:rPr lang="en-US" dirty="0"/>
              <a:t>, N</a:t>
            </a:r>
            <a:r>
              <a:rPr lang="en-US" baseline="-25000" dirty="0"/>
              <a:t>2</a:t>
            </a:r>
            <a:r>
              <a:rPr lang="en-US" dirty="0"/>
              <a:t>O etc.) to be derived </a:t>
            </a:r>
            <a:r>
              <a:rPr lang="en-US" i="1" u="sng" dirty="0"/>
              <a:t>independently</a:t>
            </a:r>
            <a:r>
              <a:rPr lang="en-US" dirty="0"/>
              <a:t> of clouds from spectral information</a:t>
            </a:r>
          </a:p>
          <a:p>
            <a:pPr lvl="1"/>
            <a:r>
              <a:rPr lang="en-US" dirty="0"/>
              <a:t>A-priori used for cloud clearing is extremely important.</a:t>
            </a:r>
          </a:p>
          <a:p>
            <a:pPr lvl="2"/>
            <a:r>
              <a:rPr lang="en-US" dirty="0"/>
              <a:t>Iteration of cloud clearing causes biases and confounds error characterization … </a:t>
            </a:r>
            <a:r>
              <a:rPr lang="en-US" b="1" dirty="0">
                <a:solidFill>
                  <a:srgbClr val="00B050"/>
                </a:solidFill>
              </a:rPr>
              <a:t>CLIMCAPS does not iterate cloud clearing</a:t>
            </a:r>
          </a:p>
          <a:p>
            <a:r>
              <a:rPr lang="en-US" dirty="0"/>
              <a:t>Uses all space sounding assets</a:t>
            </a:r>
          </a:p>
          <a:p>
            <a:pPr lvl="1"/>
            <a:r>
              <a:rPr lang="en-US" dirty="0"/>
              <a:t>Microwave radiances used for both for T(p) &amp; q(p) information content and quality control</a:t>
            </a:r>
          </a:p>
          <a:p>
            <a:pPr lvl="1"/>
            <a:r>
              <a:rPr lang="en-US" dirty="0"/>
              <a:t>Imager data is implicitly used via IR emissivity a-priori</a:t>
            </a:r>
          </a:p>
          <a:p>
            <a:r>
              <a:rPr lang="en-US" dirty="0"/>
              <a:t>Retains the embedded information content (IC) analysis.</a:t>
            </a:r>
          </a:p>
          <a:p>
            <a:pPr lvl="1"/>
            <a:r>
              <a:rPr lang="en-US" dirty="0"/>
              <a:t>Maximizes the weight of observations when IC is high</a:t>
            </a:r>
          </a:p>
          <a:p>
            <a:pPr lvl="1"/>
            <a:r>
              <a:rPr lang="en-US" dirty="0"/>
              <a:t>Enables diverging from Merra-2 when necessary.</a:t>
            </a:r>
          </a:p>
        </p:txBody>
      </p:sp>
      <p:sp>
        <p:nvSpPr>
          <p:cNvPr id="4" name="Slide Number Placeholder 3">
            <a:extLst>
              <a:ext uri="{FF2B5EF4-FFF2-40B4-BE49-F238E27FC236}">
                <a16:creationId xmlns:a16="http://schemas.microsoft.com/office/drawing/2014/main" id="{378272A2-F117-4C33-9D53-04C1418771BB}"/>
              </a:ext>
            </a:extLst>
          </p:cNvPr>
          <p:cNvSpPr>
            <a:spLocks noGrp="1"/>
          </p:cNvSpPr>
          <p:nvPr>
            <p:ph type="sldNum" sz="quarter" idx="12"/>
          </p:nvPr>
        </p:nvSpPr>
        <p:spPr/>
        <p:txBody>
          <a:bodyPr/>
          <a:lstStyle/>
          <a:p>
            <a:fld id="{E33BFD09-1BF9-4737-9990-82220144D922}" type="slidenum">
              <a:rPr lang="en-US" smtClean="0"/>
              <a:t>6</a:t>
            </a:fld>
            <a:endParaRPr lang="en-US"/>
          </a:p>
        </p:txBody>
      </p:sp>
    </p:spTree>
    <p:extLst>
      <p:ext uri="{BB962C8B-B14F-4D97-AF65-F5344CB8AC3E}">
        <p14:creationId xmlns:p14="http://schemas.microsoft.com/office/powerpoint/2010/main" val="3096469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A0876-DEE1-451B-AAD6-34C902490BBB}"/>
              </a:ext>
            </a:extLst>
          </p:cNvPr>
          <p:cNvSpPr>
            <a:spLocks noGrp="1"/>
          </p:cNvSpPr>
          <p:nvPr>
            <p:ph type="title"/>
          </p:nvPr>
        </p:nvSpPr>
        <p:spPr>
          <a:xfrm>
            <a:off x="2133600" y="198438"/>
            <a:ext cx="4876800" cy="868362"/>
          </a:xfrm>
        </p:spPr>
        <p:txBody>
          <a:bodyPr>
            <a:normAutofit fontScale="90000"/>
          </a:bodyPr>
          <a:lstStyle/>
          <a:p>
            <a:r>
              <a:rPr lang="en-US" dirty="0"/>
              <a:t>CLIMCAPS differs in the choice of a-priori for T, q, O</a:t>
            </a:r>
            <a:r>
              <a:rPr lang="en-US" sz="3100" dirty="0"/>
              <a:t>3</a:t>
            </a:r>
            <a:endParaRPr lang="en-US" dirty="0"/>
          </a:p>
        </p:txBody>
      </p:sp>
      <p:sp>
        <p:nvSpPr>
          <p:cNvPr id="4" name="Slide Number Placeholder 3">
            <a:extLst>
              <a:ext uri="{FF2B5EF4-FFF2-40B4-BE49-F238E27FC236}">
                <a16:creationId xmlns:a16="http://schemas.microsoft.com/office/drawing/2014/main" id="{1149BE0E-701C-408F-B23A-B602CBBFE3F6}"/>
              </a:ext>
            </a:extLst>
          </p:cNvPr>
          <p:cNvSpPr>
            <a:spLocks noGrp="1"/>
          </p:cNvSpPr>
          <p:nvPr>
            <p:ph type="sldNum" sz="quarter" idx="12"/>
          </p:nvPr>
        </p:nvSpPr>
        <p:spPr/>
        <p:txBody>
          <a:bodyPr/>
          <a:lstStyle/>
          <a:p>
            <a:fld id="{E33BFD09-1BF9-4737-9990-82220144D922}" type="slidenum">
              <a:rPr lang="en-US" smtClean="0"/>
              <a:t>7</a:t>
            </a:fld>
            <a:endParaRPr lang="en-US"/>
          </a:p>
        </p:txBody>
      </p:sp>
      <p:graphicFrame>
        <p:nvGraphicFramePr>
          <p:cNvPr id="5" name="Table 4">
            <a:extLst>
              <a:ext uri="{FF2B5EF4-FFF2-40B4-BE49-F238E27FC236}">
                <a16:creationId xmlns:a16="http://schemas.microsoft.com/office/drawing/2014/main" id="{3038D521-CA78-4F4D-A844-D15EA903B88F}"/>
              </a:ext>
            </a:extLst>
          </p:cNvPr>
          <p:cNvGraphicFramePr>
            <a:graphicFrameLocks noGrp="1"/>
          </p:cNvGraphicFramePr>
          <p:nvPr>
            <p:extLst>
              <p:ext uri="{D42A27DB-BD31-4B8C-83A1-F6EECF244321}">
                <p14:modId xmlns:p14="http://schemas.microsoft.com/office/powerpoint/2010/main" val="4221032245"/>
              </p:ext>
            </p:extLst>
          </p:nvPr>
        </p:nvGraphicFramePr>
        <p:xfrm>
          <a:off x="381000" y="1447800"/>
          <a:ext cx="8382000" cy="52171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4126046875"/>
                    </a:ext>
                  </a:extLst>
                </a:gridCol>
                <a:gridCol w="3048000">
                  <a:extLst>
                    <a:ext uri="{9D8B030D-6E8A-4147-A177-3AD203B41FA5}">
                      <a16:colId xmlns:a16="http://schemas.microsoft.com/office/drawing/2014/main" val="899054494"/>
                    </a:ext>
                  </a:extLst>
                </a:gridCol>
                <a:gridCol w="3048000">
                  <a:extLst>
                    <a:ext uri="{9D8B030D-6E8A-4147-A177-3AD203B41FA5}">
                      <a16:colId xmlns:a16="http://schemas.microsoft.com/office/drawing/2014/main" val="953194382"/>
                    </a:ext>
                  </a:extLst>
                </a:gridCol>
              </a:tblGrid>
              <a:tr h="370840">
                <a:tc>
                  <a:txBody>
                    <a:bodyPr/>
                    <a:lstStyle/>
                    <a:p>
                      <a:r>
                        <a:rPr lang="en-US" sz="1600" dirty="0"/>
                        <a:t>Concern</a:t>
                      </a:r>
                    </a:p>
                  </a:txBody>
                  <a:tcPr/>
                </a:tc>
                <a:tc>
                  <a:txBody>
                    <a:bodyPr/>
                    <a:lstStyle/>
                    <a:p>
                      <a:r>
                        <a:rPr lang="en-US" sz="1600" dirty="0"/>
                        <a:t>Statistical Model</a:t>
                      </a:r>
                    </a:p>
                  </a:txBody>
                  <a:tcPr/>
                </a:tc>
                <a:tc>
                  <a:txBody>
                    <a:bodyPr/>
                    <a:lstStyle/>
                    <a:p>
                      <a:r>
                        <a:rPr lang="en-US" sz="1600" dirty="0"/>
                        <a:t>Re-analysis  model</a:t>
                      </a:r>
                    </a:p>
                  </a:txBody>
                  <a:tcPr/>
                </a:tc>
                <a:extLst>
                  <a:ext uri="{0D108BD9-81ED-4DB2-BD59-A6C34878D82A}">
                    <a16:rowId xmlns:a16="http://schemas.microsoft.com/office/drawing/2014/main" val="1288854110"/>
                  </a:ext>
                </a:extLst>
              </a:tr>
              <a:tr h="370840">
                <a:tc>
                  <a:txBody>
                    <a:bodyPr/>
                    <a:lstStyle/>
                    <a:p>
                      <a:r>
                        <a:rPr lang="en-US" sz="1600" dirty="0"/>
                        <a:t>Satellite data is used twice</a:t>
                      </a:r>
                    </a:p>
                  </a:txBody>
                  <a:tcPr/>
                </a:tc>
                <a:tc>
                  <a:txBody>
                    <a:bodyPr/>
                    <a:lstStyle/>
                    <a:p>
                      <a:r>
                        <a:rPr lang="en-US" sz="1600" dirty="0"/>
                        <a:t>YES: All channels are used in NN and regressions.  Subset of the same exact channels are re-used.</a:t>
                      </a:r>
                    </a:p>
                  </a:txBody>
                  <a:tcPr/>
                </a:tc>
                <a:tc>
                  <a:txBody>
                    <a:bodyPr/>
                    <a:lstStyle/>
                    <a:p>
                      <a:r>
                        <a:rPr lang="en-US" sz="1600" dirty="0">
                          <a:sym typeface="Symbol" panose="05050102010706020507" pitchFamily="18" charset="2"/>
                        </a:rPr>
                        <a:t>zero</a:t>
                      </a:r>
                      <a:r>
                        <a:rPr lang="en-US" sz="1600" dirty="0"/>
                        <a:t> Weight of </a:t>
                      </a:r>
                      <a:r>
                        <a:rPr lang="en-US" sz="1600" dirty="0" err="1"/>
                        <a:t>obs</a:t>
                      </a:r>
                      <a:r>
                        <a:rPr lang="en-US" sz="1600" dirty="0"/>
                        <a:t> is extremely small </a:t>
                      </a:r>
                      <a:r>
                        <a:rPr lang="en-US" sz="1600" dirty="0" err="1"/>
                        <a:t>w.r.t.</a:t>
                      </a:r>
                      <a:r>
                        <a:rPr lang="en-US" sz="1600" dirty="0"/>
                        <a:t> 6 hour window and all other instruments.</a:t>
                      </a:r>
                    </a:p>
                  </a:txBody>
                  <a:tcPr/>
                </a:tc>
                <a:extLst>
                  <a:ext uri="{0D108BD9-81ED-4DB2-BD59-A6C34878D82A}">
                    <a16:rowId xmlns:a16="http://schemas.microsoft.com/office/drawing/2014/main" val="2206310914"/>
                  </a:ext>
                </a:extLst>
              </a:tr>
              <a:tr h="370840">
                <a:tc>
                  <a:txBody>
                    <a:bodyPr/>
                    <a:lstStyle/>
                    <a:p>
                      <a:r>
                        <a:rPr lang="en-US" sz="1600" dirty="0"/>
                        <a:t>Vertical sub-structure</a:t>
                      </a:r>
                    </a:p>
                  </a:txBody>
                  <a:tcPr/>
                </a:tc>
                <a:tc>
                  <a:txBody>
                    <a:bodyPr/>
                    <a:lstStyle/>
                    <a:p>
                      <a:r>
                        <a:rPr lang="en-US" sz="1600" dirty="0"/>
                        <a:t>Derived from ECMWF statistics and only our obs.  The a-priori contribution in the solution cannot be quantified.</a:t>
                      </a:r>
                    </a:p>
                  </a:txBody>
                  <a:tcPr/>
                </a:tc>
                <a:tc>
                  <a:txBody>
                    <a:bodyPr/>
                    <a:lstStyle/>
                    <a:p>
                      <a:r>
                        <a:rPr lang="en-US" sz="1600" dirty="0"/>
                        <a:t>Derived from ensemble of many instruments and model dynamics.   Contribution is partitioned via error propagation, </a:t>
                      </a:r>
                      <a:r>
                        <a:rPr lang="en-US" sz="1600" dirty="0" err="1"/>
                        <a:t>dXdX</a:t>
                      </a:r>
                      <a:r>
                        <a:rPr lang="en-US" sz="1600" baseline="30000" dirty="0" err="1"/>
                        <a:t>T</a:t>
                      </a:r>
                      <a:endParaRPr lang="en-US" sz="1600" baseline="30000" dirty="0"/>
                    </a:p>
                  </a:txBody>
                  <a:tcPr/>
                </a:tc>
                <a:extLst>
                  <a:ext uri="{0D108BD9-81ED-4DB2-BD59-A6C34878D82A}">
                    <a16:rowId xmlns:a16="http://schemas.microsoft.com/office/drawing/2014/main" val="102835647"/>
                  </a:ext>
                </a:extLst>
              </a:tr>
              <a:tr h="370840">
                <a:tc>
                  <a:txBody>
                    <a:bodyPr/>
                    <a:lstStyle/>
                    <a:p>
                      <a:r>
                        <a:rPr lang="en-US" sz="1600" dirty="0"/>
                        <a:t>Latency</a:t>
                      </a:r>
                    </a:p>
                  </a:txBody>
                  <a:tcPr/>
                </a:tc>
                <a:tc>
                  <a:txBody>
                    <a:bodyPr/>
                    <a:lstStyle/>
                    <a:p>
                      <a:r>
                        <a:rPr lang="en-US" sz="1600" dirty="0"/>
                        <a:t>Zero – it is a static training</a:t>
                      </a:r>
                    </a:p>
                  </a:txBody>
                  <a:tcPr/>
                </a:tc>
                <a:tc>
                  <a:txBody>
                    <a:bodyPr/>
                    <a:lstStyle/>
                    <a:p>
                      <a:r>
                        <a:rPr lang="en-US" sz="1600" dirty="0"/>
                        <a:t>Re-analysis: ~1 month</a:t>
                      </a:r>
                    </a:p>
                    <a:p>
                      <a:r>
                        <a:rPr lang="en-US" sz="1600" dirty="0"/>
                        <a:t>GMAO FP: ~4 to 7 hours</a:t>
                      </a:r>
                    </a:p>
                  </a:txBody>
                  <a:tcPr/>
                </a:tc>
                <a:extLst>
                  <a:ext uri="{0D108BD9-81ED-4DB2-BD59-A6C34878D82A}">
                    <a16:rowId xmlns:a16="http://schemas.microsoft.com/office/drawing/2014/main" val="1316219412"/>
                  </a:ext>
                </a:extLst>
              </a:tr>
              <a:tr h="370840">
                <a:tc>
                  <a:txBody>
                    <a:bodyPr/>
                    <a:lstStyle/>
                    <a:p>
                      <a:r>
                        <a:rPr lang="en-US" sz="1600" dirty="0"/>
                        <a:t>Spatial consistency</a:t>
                      </a:r>
                    </a:p>
                  </a:txBody>
                  <a:tcPr/>
                </a:tc>
                <a:tc>
                  <a:txBody>
                    <a:bodyPr/>
                    <a:lstStyle/>
                    <a:p>
                      <a:r>
                        <a:rPr lang="en-US" sz="1600" dirty="0"/>
                        <a:t>Clouds and other signals cause “spatial speckle” that can induce large gradients at 100 km scale.</a:t>
                      </a:r>
                    </a:p>
                  </a:txBody>
                  <a:tcPr/>
                </a:tc>
                <a:tc>
                  <a:txBody>
                    <a:bodyPr/>
                    <a:lstStyle/>
                    <a:p>
                      <a:r>
                        <a:rPr lang="en-US" sz="1600" dirty="0"/>
                        <a:t>Constrained by model dynamics (including thermal wind) and is spatially consistent.</a:t>
                      </a:r>
                    </a:p>
                  </a:txBody>
                  <a:tcPr/>
                </a:tc>
                <a:extLst>
                  <a:ext uri="{0D108BD9-81ED-4DB2-BD59-A6C34878D82A}">
                    <a16:rowId xmlns:a16="http://schemas.microsoft.com/office/drawing/2014/main" val="1964381332"/>
                  </a:ext>
                </a:extLst>
              </a:tr>
              <a:tr h="370840">
                <a:tc>
                  <a:txBody>
                    <a:bodyPr/>
                    <a:lstStyle/>
                    <a:p>
                      <a:r>
                        <a:rPr lang="en-US" sz="1600" dirty="0"/>
                        <a:t>Temporal consistency (NOTE NN  and regressions are “trained” from specific instruments within specific year(s).)</a:t>
                      </a:r>
                    </a:p>
                  </a:txBody>
                  <a:tcPr/>
                </a:tc>
                <a:tc>
                  <a:txBody>
                    <a:bodyPr/>
                    <a:lstStyle/>
                    <a:p>
                      <a:r>
                        <a:rPr lang="en-US" sz="1600" dirty="0"/>
                        <a:t>Non-graceful response to instrument changes (e.g. , degradation, AIRS/</a:t>
                      </a:r>
                      <a:r>
                        <a:rPr lang="en-US" sz="1600" dirty="0" err="1"/>
                        <a:t>CrIS</a:t>
                      </a:r>
                      <a:r>
                        <a:rPr lang="en-US" sz="1600" dirty="0"/>
                        <a:t> transition) and state changes (climate, volcanoes, or anything outside the domain of its training)</a:t>
                      </a:r>
                    </a:p>
                  </a:txBody>
                  <a:tcPr/>
                </a:tc>
                <a:tc>
                  <a:txBody>
                    <a:bodyPr/>
                    <a:lstStyle/>
                    <a:p>
                      <a:r>
                        <a:rPr lang="en-US" sz="1600" dirty="0"/>
                        <a:t>Stated goal is to mitigate obs.  discontinuities.  Can have artifacts due to instrument changes: </a:t>
                      </a:r>
                    </a:p>
                    <a:p>
                      <a:r>
                        <a:rPr lang="en-US" sz="1600" dirty="0"/>
                        <a:t>O3: MLS in 10/2004;</a:t>
                      </a:r>
                    </a:p>
                    <a:p>
                      <a:r>
                        <a:rPr lang="en-US" sz="1600" dirty="0"/>
                        <a:t>T/q: </a:t>
                      </a:r>
                      <a:r>
                        <a:rPr lang="en-US" sz="1600" dirty="0" err="1"/>
                        <a:t>Metop</a:t>
                      </a:r>
                      <a:r>
                        <a:rPr lang="en-US" sz="1600" dirty="0"/>
                        <a:t> 2009, 2013, S-NPP 2012, etc.</a:t>
                      </a:r>
                    </a:p>
                  </a:txBody>
                  <a:tcPr/>
                </a:tc>
                <a:extLst>
                  <a:ext uri="{0D108BD9-81ED-4DB2-BD59-A6C34878D82A}">
                    <a16:rowId xmlns:a16="http://schemas.microsoft.com/office/drawing/2014/main" val="3309307943"/>
                  </a:ext>
                </a:extLst>
              </a:tr>
            </a:tbl>
          </a:graphicData>
        </a:graphic>
      </p:graphicFrame>
    </p:spTree>
    <p:extLst>
      <p:ext uri="{BB962C8B-B14F-4D97-AF65-F5344CB8AC3E}">
        <p14:creationId xmlns:p14="http://schemas.microsoft.com/office/powerpoint/2010/main" val="175550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3A8A-EBD1-47E3-8CBD-FED6E3C38DED}"/>
              </a:ext>
            </a:extLst>
          </p:cNvPr>
          <p:cNvSpPr>
            <a:spLocks noGrp="1"/>
          </p:cNvSpPr>
          <p:nvPr>
            <p:ph type="title"/>
          </p:nvPr>
        </p:nvSpPr>
        <p:spPr>
          <a:xfrm>
            <a:off x="2209800" y="136525"/>
            <a:ext cx="4953000" cy="1052569"/>
          </a:xfrm>
        </p:spPr>
        <p:txBody>
          <a:bodyPr>
            <a:normAutofit fontScale="90000"/>
          </a:bodyPr>
          <a:lstStyle/>
          <a:p>
            <a:r>
              <a:rPr lang="en-US" dirty="0"/>
              <a:t>CLIMCAPS differs from AIRS Science Team and NUCAPS</a:t>
            </a:r>
          </a:p>
        </p:txBody>
      </p:sp>
      <p:sp>
        <p:nvSpPr>
          <p:cNvPr id="3" name="Content Placeholder 2">
            <a:extLst>
              <a:ext uri="{FF2B5EF4-FFF2-40B4-BE49-F238E27FC236}">
                <a16:creationId xmlns:a16="http://schemas.microsoft.com/office/drawing/2014/main" id="{C6ADDB32-7DBC-4C3A-B8D5-FEC2CF23C85E}"/>
              </a:ext>
            </a:extLst>
          </p:cNvPr>
          <p:cNvSpPr>
            <a:spLocks noGrp="1"/>
          </p:cNvSpPr>
          <p:nvPr>
            <p:ph idx="1"/>
          </p:nvPr>
        </p:nvSpPr>
        <p:spPr>
          <a:xfrm>
            <a:off x="457200" y="1524000"/>
            <a:ext cx="8229600" cy="5105400"/>
          </a:xfrm>
        </p:spPr>
        <p:txBody>
          <a:bodyPr>
            <a:normAutofit fontScale="70000" lnSpcReduction="20000"/>
          </a:bodyPr>
          <a:lstStyle/>
          <a:p>
            <a:r>
              <a:rPr lang="en-US" dirty="0"/>
              <a:t>For 20+ years the sounder community has attempted to make a model-independent system.</a:t>
            </a:r>
          </a:p>
          <a:p>
            <a:pPr lvl="1"/>
            <a:r>
              <a:rPr lang="en-US" dirty="0"/>
              <a:t>NUCAPS and AIRS v.6 use statistical models as the a-priori.</a:t>
            </a:r>
          </a:p>
          <a:p>
            <a:r>
              <a:rPr lang="en-US" dirty="0"/>
              <a:t>CLIMCAPS uses Merra-2 reanalysis as a-priori for T(p) and q(p).</a:t>
            </a:r>
          </a:p>
          <a:p>
            <a:pPr lvl="1"/>
            <a:r>
              <a:rPr lang="en-US" dirty="0">
                <a:solidFill>
                  <a:srgbClr val="00B050"/>
                </a:solidFill>
              </a:rPr>
              <a:t>Hypothesis: the statistical step in AIRS Science Team methodology does not provide a stable or well characterized a-priori for continuity.</a:t>
            </a:r>
          </a:p>
          <a:p>
            <a:pPr lvl="1"/>
            <a:r>
              <a:rPr lang="en-US" dirty="0">
                <a:solidFill>
                  <a:srgbClr val="FF0000"/>
                </a:solidFill>
              </a:rPr>
              <a:t>Merra-2 is a data driven system, does an incredible job with T(p).</a:t>
            </a:r>
          </a:p>
          <a:p>
            <a:pPr lvl="1"/>
            <a:r>
              <a:rPr lang="en-US" dirty="0"/>
              <a:t>Retrieval can benefit from the stability provided by the reanalysis.</a:t>
            </a:r>
          </a:p>
          <a:p>
            <a:pPr lvl="1"/>
            <a:r>
              <a:rPr lang="en-US" dirty="0"/>
              <a:t>For water vapor, hyperspectral infrared information content (IC) is high  </a:t>
            </a:r>
            <a:r>
              <a:rPr lang="en-US" dirty="0">
                <a:sym typeface="Wingdings" panose="05000000000000000000" pitchFamily="2" charset="2"/>
              </a:rPr>
              <a:t> </a:t>
            </a:r>
            <a:r>
              <a:rPr lang="en-US" dirty="0"/>
              <a:t>departs strongly from the re-analysis.</a:t>
            </a:r>
          </a:p>
          <a:p>
            <a:r>
              <a:rPr lang="en-US" dirty="0"/>
              <a:t>CLIMCAPS uses the Combined ASTER &amp; MODIS Emissivity over Land  (CAMEL) as a-priori over land</a:t>
            </a:r>
          </a:p>
          <a:p>
            <a:pPr lvl="1"/>
            <a:r>
              <a:rPr lang="en-US" dirty="0"/>
              <a:t>CAMEL database has scene dependent uncertainties</a:t>
            </a:r>
          </a:p>
          <a:p>
            <a:pPr lvl="1"/>
            <a:r>
              <a:rPr lang="en-US" b="1" i="1" dirty="0">
                <a:solidFill>
                  <a:srgbClr val="FF0000"/>
                </a:solidFill>
              </a:rPr>
              <a:t>Effectively brings in imager IC</a:t>
            </a:r>
            <a:r>
              <a:rPr lang="en-US" dirty="0"/>
              <a:t> and high spectral resolution lab. data</a:t>
            </a:r>
          </a:p>
          <a:p>
            <a:r>
              <a:rPr lang="en-US" dirty="0"/>
              <a:t>Significant improvements in the </a:t>
            </a:r>
            <a:r>
              <a:rPr lang="en-US" i="1" u="sng" dirty="0">
                <a:solidFill>
                  <a:srgbClr val="0070C0"/>
                </a:solidFill>
              </a:rPr>
              <a:t>estimate of geophysical errors and their propagation </a:t>
            </a:r>
            <a:r>
              <a:rPr lang="en-US" dirty="0"/>
              <a:t>through the retrieval process.</a:t>
            </a:r>
          </a:p>
          <a:p>
            <a:pPr lvl="1"/>
            <a:endParaRPr lang="en-US" dirty="0"/>
          </a:p>
        </p:txBody>
      </p:sp>
      <p:sp>
        <p:nvSpPr>
          <p:cNvPr id="4" name="Slide Number Placeholder 3">
            <a:extLst>
              <a:ext uri="{FF2B5EF4-FFF2-40B4-BE49-F238E27FC236}">
                <a16:creationId xmlns:a16="http://schemas.microsoft.com/office/drawing/2014/main" id="{F1CC470B-916D-4006-89D5-C0FADF0E1A56}"/>
              </a:ext>
            </a:extLst>
          </p:cNvPr>
          <p:cNvSpPr>
            <a:spLocks noGrp="1"/>
          </p:cNvSpPr>
          <p:nvPr>
            <p:ph type="sldNum" sz="quarter" idx="12"/>
          </p:nvPr>
        </p:nvSpPr>
        <p:spPr/>
        <p:txBody>
          <a:bodyPr/>
          <a:lstStyle/>
          <a:p>
            <a:fld id="{E33BFD09-1BF9-4737-9990-82220144D922}" type="slidenum">
              <a:rPr lang="en-US" smtClean="0"/>
              <a:t>8</a:t>
            </a:fld>
            <a:endParaRPr lang="en-US"/>
          </a:p>
        </p:txBody>
      </p:sp>
    </p:spTree>
    <p:extLst>
      <p:ext uri="{BB962C8B-B14F-4D97-AF65-F5344CB8AC3E}">
        <p14:creationId xmlns:p14="http://schemas.microsoft.com/office/powerpoint/2010/main" val="31525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8E5B-1EA3-4B1A-897B-9D5E68F3739E}"/>
              </a:ext>
            </a:extLst>
          </p:cNvPr>
          <p:cNvSpPr>
            <a:spLocks noGrp="1"/>
          </p:cNvSpPr>
          <p:nvPr>
            <p:ph type="title"/>
          </p:nvPr>
        </p:nvSpPr>
        <p:spPr/>
        <p:txBody>
          <a:bodyPr>
            <a:normAutofit fontScale="90000"/>
          </a:bodyPr>
          <a:lstStyle/>
          <a:p>
            <a:r>
              <a:rPr lang="en-US" dirty="0"/>
              <a:t>What about cloud products?</a:t>
            </a:r>
          </a:p>
        </p:txBody>
      </p:sp>
      <p:sp>
        <p:nvSpPr>
          <p:cNvPr id="3" name="Content Placeholder 2">
            <a:extLst>
              <a:ext uri="{FF2B5EF4-FFF2-40B4-BE49-F238E27FC236}">
                <a16:creationId xmlns:a16="http://schemas.microsoft.com/office/drawing/2014/main" id="{3E1C42E0-BC7C-474D-AFFC-1689E9D80137}"/>
              </a:ext>
            </a:extLst>
          </p:cNvPr>
          <p:cNvSpPr>
            <a:spLocks noGrp="1"/>
          </p:cNvSpPr>
          <p:nvPr>
            <p:ph idx="1"/>
          </p:nvPr>
        </p:nvSpPr>
        <p:spPr>
          <a:xfrm>
            <a:off x="457200" y="1447800"/>
            <a:ext cx="8382000" cy="5273675"/>
          </a:xfrm>
        </p:spPr>
        <p:txBody>
          <a:bodyPr>
            <a:normAutofit fontScale="70000" lnSpcReduction="20000"/>
          </a:bodyPr>
          <a:lstStyle/>
          <a:p>
            <a:r>
              <a:rPr lang="en-US" dirty="0"/>
              <a:t>We use the clear state (derived from microwave plus IR cloud cleared radiances) to derive cloud parameters from the single IR FOV’s.</a:t>
            </a:r>
          </a:p>
          <a:p>
            <a:pPr lvl="1"/>
            <a:r>
              <a:rPr lang="en-US" dirty="0"/>
              <a:t>Solve for two cloud top pressures and effective cloud fraction.</a:t>
            </a:r>
          </a:p>
          <a:p>
            <a:r>
              <a:rPr lang="en-US" dirty="0"/>
              <a:t>Cloud cleared parameters and radiances .</a:t>
            </a:r>
          </a:p>
          <a:p>
            <a:pPr lvl="1"/>
            <a:r>
              <a:rPr lang="en-US" dirty="0"/>
              <a:t>In CLIMCAPS the cloud clearing is more stable due to the stability of Merra-2’s clear state</a:t>
            </a:r>
          </a:p>
          <a:p>
            <a:pPr lvl="1"/>
            <a:r>
              <a:rPr lang="en-US" dirty="0"/>
              <a:t>Post-process algorithms solve for cloud microphysical products.</a:t>
            </a:r>
          </a:p>
          <a:p>
            <a:r>
              <a:rPr lang="en-US" dirty="0"/>
              <a:t>Single-FOV cloud microphysical approaches need to partition errors between clouds and the clear state.</a:t>
            </a:r>
          </a:p>
          <a:p>
            <a:pPr lvl="1"/>
            <a:r>
              <a:rPr lang="en-US" dirty="0"/>
              <a:t>Errors in cloud forward models are still large.</a:t>
            </a:r>
          </a:p>
          <a:p>
            <a:pPr lvl="1"/>
            <a:r>
              <a:rPr lang="en-US" dirty="0"/>
              <a:t>Minimization of residuals force these errors into the clear state products  </a:t>
            </a:r>
            <a:r>
              <a:rPr lang="en-US" dirty="0">
                <a:sym typeface="Wingdings" panose="05000000000000000000" pitchFamily="2" charset="2"/>
              </a:rPr>
              <a:t> need to partition the errors.</a:t>
            </a:r>
            <a:endParaRPr lang="en-US" dirty="0"/>
          </a:p>
          <a:p>
            <a:pPr lvl="1"/>
            <a:r>
              <a:rPr lang="en-US" dirty="0"/>
              <a:t>They also tend to use forecast models as their a-priori.</a:t>
            </a:r>
          </a:p>
          <a:p>
            <a:r>
              <a:rPr lang="en-US" dirty="0"/>
              <a:t>We have multiple approaches for single FOV retrievals and these will be inter-compared to CLIMCAPS</a:t>
            </a:r>
          </a:p>
          <a:p>
            <a:pPr lvl="1"/>
            <a:r>
              <a:rPr lang="en-US" dirty="0"/>
              <a:t>One funded by TASNPP has climatological a-priori (</a:t>
            </a:r>
            <a:r>
              <a:rPr lang="en-US" dirty="0" err="1"/>
              <a:t>Xiu</a:t>
            </a:r>
            <a:r>
              <a:rPr lang="en-US" dirty="0"/>
              <a:t> Lu, </a:t>
            </a:r>
            <a:r>
              <a:rPr lang="en-US" dirty="0" err="1"/>
              <a:t>LaRC</a:t>
            </a:r>
            <a:r>
              <a:rPr lang="en-US" dirty="0"/>
              <a:t>)</a:t>
            </a:r>
          </a:p>
          <a:p>
            <a:endParaRPr lang="en-US" dirty="0"/>
          </a:p>
          <a:p>
            <a:pPr lvl="1"/>
            <a:endParaRPr lang="en-US" dirty="0"/>
          </a:p>
        </p:txBody>
      </p:sp>
      <p:sp>
        <p:nvSpPr>
          <p:cNvPr id="4" name="Slide Number Placeholder 3">
            <a:extLst>
              <a:ext uri="{FF2B5EF4-FFF2-40B4-BE49-F238E27FC236}">
                <a16:creationId xmlns:a16="http://schemas.microsoft.com/office/drawing/2014/main" id="{FD1FC22D-2A89-4FF2-84DE-A126C9099B38}"/>
              </a:ext>
            </a:extLst>
          </p:cNvPr>
          <p:cNvSpPr>
            <a:spLocks noGrp="1"/>
          </p:cNvSpPr>
          <p:nvPr>
            <p:ph type="sldNum" sz="quarter" idx="12"/>
          </p:nvPr>
        </p:nvSpPr>
        <p:spPr/>
        <p:txBody>
          <a:bodyPr/>
          <a:lstStyle/>
          <a:p>
            <a:fld id="{E33BFD09-1BF9-4737-9990-82220144D922}" type="slidenum">
              <a:rPr lang="en-US" smtClean="0"/>
              <a:t>9</a:t>
            </a:fld>
            <a:endParaRPr lang="en-US"/>
          </a:p>
        </p:txBody>
      </p:sp>
    </p:spTree>
    <p:extLst>
      <p:ext uri="{BB962C8B-B14F-4D97-AF65-F5344CB8AC3E}">
        <p14:creationId xmlns:p14="http://schemas.microsoft.com/office/powerpoint/2010/main" val="21385958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2296</TotalTime>
  <Words>8490</Words>
  <Application>Microsoft Office PowerPoint</Application>
  <PresentationFormat>On-screen Show (4:3)</PresentationFormat>
  <Paragraphs>774</Paragraphs>
  <Slides>32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vt:lpstr>
      <vt:lpstr>Symbol</vt:lpstr>
      <vt:lpstr>Times New Roman</vt:lpstr>
      <vt:lpstr>Wingdings</vt:lpstr>
      <vt:lpstr>Office Theme</vt:lpstr>
      <vt:lpstr>CLIMCAPS: Use of AIRS/AMSU and CrIS/ATMS Continuity Product for Cloud Feedback Studies</vt:lpstr>
      <vt:lpstr>Creating a hyperspectral sounding continuity product</vt:lpstr>
      <vt:lpstr>Example of retrieval products (AIRS v.5 &amp; 6 products are shown)</vt:lpstr>
      <vt:lpstr>We are attempting to meet the needs of 3 communities</vt:lpstr>
      <vt:lpstr>What are the areas of our current sounding research?</vt:lpstr>
      <vt:lpstr>CLIMCAPS retains many components of the AIRS Methodology </vt:lpstr>
      <vt:lpstr>CLIMCAPS differs in the choice of a-priori for T, q, O3</vt:lpstr>
      <vt:lpstr>CLIMCAPS differs from AIRS Science Team and NUCAPS</vt:lpstr>
      <vt:lpstr>What about cloud products?</vt:lpstr>
      <vt:lpstr>Applications we are targeting for the NASA continuity product.</vt:lpstr>
      <vt:lpstr>What about trends?</vt:lpstr>
      <vt:lpstr>xCAPS is both an R2O and an O2R engine</vt:lpstr>
      <vt:lpstr>Choosing the cross-over point for Aqua to S-NPP</vt:lpstr>
      <vt:lpstr>Choosing the cross-over points for Aqua, S-NPP, and beyond</vt:lpstr>
      <vt:lpstr>How we plan to organize the sounding community</vt:lpstr>
      <vt:lpstr>CLIMCAPS supports building a continuity dataset NOW</vt:lpstr>
      <vt:lpstr>Questions?</vt:lpstr>
      <vt:lpstr>Recent Terra-Aqua-S-NPP ROSES Cycle: 2018-2021</vt:lpstr>
      <vt:lpstr>Summary of the Algorithms Selected by the ROSES S-NPP Panel in 2018</vt:lpstr>
      <vt:lpstr>Simplified Flow Diagram of the NUCAPS Algorithm</vt:lpstr>
      <vt:lpstr>Simplified Flow Diagram of the CLIMCAPS Algorithm</vt:lpstr>
      <vt:lpstr>Preliminary assessment of using Merra-2 as a-priori</vt:lpstr>
      <vt:lpstr>Error covariance of the T(p) retrieval, TTT</vt:lpstr>
      <vt:lpstr>Error covariance of the q(p) retrieval, qqT</vt:lpstr>
      <vt:lpstr>How much do we improve over Merra-2?</vt:lpstr>
      <vt:lpstr>Saharan Air Layer field campaign 4-weeks ago</vt:lpstr>
      <vt:lpstr>Saharan Air Layer field campaign 4-weeks ago</vt:lpstr>
      <vt:lpstr>PowerPoint Presentation</vt:lpstr>
      <vt:lpstr>PowerPoint Presentation</vt:lpstr>
      <vt:lpstr>PowerPoint Presentation</vt:lpstr>
      <vt:lpstr>Hurricane Michael campaign, Oct. 8, 2018</vt:lpstr>
      <vt:lpstr>Hurricane Michael campaign, Oct. 9, 2018</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 of the NOAA Unique CrIS/ATMS processing System (NUCAPS) within the Community Satellite Processing Package (CSPP)</dc:title>
  <dc:creator>chris</dc:creator>
  <cp:lastModifiedBy>Chris Barnet</cp:lastModifiedBy>
  <cp:revision>309</cp:revision>
  <cp:lastPrinted>2018-09-19T15:13:12Z</cp:lastPrinted>
  <dcterms:created xsi:type="dcterms:W3CDTF">2014-01-06T15:27:24Z</dcterms:created>
  <dcterms:modified xsi:type="dcterms:W3CDTF">2018-10-15T13:50:34Z</dcterms:modified>
</cp:coreProperties>
</file>