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267" r:id="rId3"/>
    <p:sldId id="258" r:id="rId4"/>
    <p:sldId id="269" r:id="rId5"/>
    <p:sldId id="259" r:id="rId6"/>
    <p:sldId id="270" r:id="rId7"/>
    <p:sldId id="271" r:id="rId8"/>
    <p:sldId id="274" r:id="rId9"/>
    <p:sldId id="260" r:id="rId10"/>
    <p:sldId id="278" r:id="rId11"/>
    <p:sldId id="261" r:id="rId12"/>
    <p:sldId id="262" r:id="rId13"/>
    <p:sldId id="275" r:id="rId14"/>
    <p:sldId id="276" r:id="rId15"/>
    <p:sldId id="273" r:id="rId16"/>
    <p:sldId id="277" r:id="rId17"/>
    <p:sldId id="263" r:id="rId18"/>
    <p:sldId id="268" r:id="rId19"/>
    <p:sldId id="265" r:id="rId20"/>
    <p:sldId id="279" r:id="rId21"/>
    <p:sldId id="264" r:id="rId22"/>
    <p:sldId id="281" r:id="rId23"/>
    <p:sldId id="280" r:id="rId24"/>
    <p:sldId id="282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935" autoAdjust="0"/>
  </p:normalViewPr>
  <p:slideViewPr>
    <p:cSldViewPr snapToGrid="0">
      <p:cViewPr varScale="1">
        <p:scale>
          <a:sx n="73" d="100"/>
          <a:sy n="73" d="100"/>
        </p:scale>
        <p:origin x="118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DE42AF-A012-4502-AB68-1BBE20433E25}" type="doc">
      <dgm:prSet loTypeId="urn:microsoft.com/office/officeart/2011/layout/TabList" loCatId="list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en-US"/>
        </a:p>
      </dgm:t>
    </dgm:pt>
    <dgm:pt modelId="{D56FC297-C629-4F2C-8C1F-EF0209611FEE}">
      <dgm:prSet phldrT="[Text]" custT="1"/>
      <dgm:spPr/>
      <dgm:t>
        <a:bodyPr/>
        <a:lstStyle/>
        <a:p>
          <a:r>
            <a:rPr lang="en-US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rPr>
            <a:t>X</a:t>
          </a:r>
        </a:p>
      </dgm:t>
    </dgm:pt>
    <dgm:pt modelId="{29DBE833-7229-4224-86D4-BE699E7A6840}" type="parTrans" cxnId="{1BDB583E-774E-46DC-B081-D9906142198C}">
      <dgm:prSet/>
      <dgm:spPr/>
      <dgm:t>
        <a:bodyPr/>
        <a:lstStyle/>
        <a:p>
          <a:endParaRPr lang="en-US"/>
        </a:p>
      </dgm:t>
    </dgm:pt>
    <dgm:pt modelId="{C1C9F906-B6C2-4C13-A973-850E68A69AF8}" type="sibTrans" cxnId="{1BDB583E-774E-46DC-B081-D9906142198C}">
      <dgm:prSet/>
      <dgm:spPr/>
      <dgm:t>
        <a:bodyPr/>
        <a:lstStyle/>
        <a:p>
          <a:endParaRPr lang="en-US"/>
        </a:p>
      </dgm:t>
    </dgm:pt>
    <dgm:pt modelId="{B848464A-B215-4EC3-9F26-A13CA587A78D}">
      <dgm:prSet phldrT="[Text]" custT="1"/>
      <dgm:spPr/>
      <dgm:t>
        <a:bodyPr anchor="ctr"/>
        <a:lstStyle/>
        <a:p>
          <a:pPr algn="ctr"/>
          <a:r>
            <a:rPr lang="en-US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rPr>
            <a:t>PASSIVE</a:t>
          </a:r>
        </a:p>
      </dgm:t>
    </dgm:pt>
    <dgm:pt modelId="{920CCEBA-DC2F-49AE-87D5-41CAC74F33B8}" type="parTrans" cxnId="{B640288C-D800-4408-8326-ACEB630EE6D9}">
      <dgm:prSet/>
      <dgm:spPr/>
      <dgm:t>
        <a:bodyPr/>
        <a:lstStyle/>
        <a:p>
          <a:endParaRPr lang="en-US"/>
        </a:p>
      </dgm:t>
    </dgm:pt>
    <dgm:pt modelId="{2E1844DC-8592-489B-A6E8-6B1678675F56}" type="sibTrans" cxnId="{B640288C-D800-4408-8326-ACEB630EE6D9}">
      <dgm:prSet/>
      <dgm:spPr/>
      <dgm:t>
        <a:bodyPr/>
        <a:lstStyle/>
        <a:p>
          <a:endParaRPr lang="en-US"/>
        </a:p>
      </dgm:t>
    </dgm:pt>
    <dgm:pt modelId="{2B02A756-C6D4-4172-899B-223A63A368D1}">
      <dgm:prSet phldrT="[Text]" custT="1"/>
      <dgm:spPr/>
      <dgm:t>
        <a:bodyPr/>
        <a:lstStyle/>
        <a:p>
          <a:r>
            <a:rPr lang="en-US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rPr>
            <a:t>Y</a:t>
          </a:r>
        </a:p>
      </dgm:t>
    </dgm:pt>
    <dgm:pt modelId="{51FEFC8D-A83F-4E0A-9930-1E744AF103FD}" type="parTrans" cxnId="{882CEEF7-15FC-49AB-B77F-02C6964D6209}">
      <dgm:prSet/>
      <dgm:spPr/>
      <dgm:t>
        <a:bodyPr/>
        <a:lstStyle/>
        <a:p>
          <a:endParaRPr lang="en-US"/>
        </a:p>
      </dgm:t>
    </dgm:pt>
    <dgm:pt modelId="{372E91EE-EEC6-43AE-8667-CD34812C3657}" type="sibTrans" cxnId="{882CEEF7-15FC-49AB-B77F-02C6964D6209}">
      <dgm:prSet/>
      <dgm:spPr/>
      <dgm:t>
        <a:bodyPr/>
        <a:lstStyle/>
        <a:p>
          <a:endParaRPr lang="en-US"/>
        </a:p>
      </dgm:t>
    </dgm:pt>
    <dgm:pt modelId="{D7E48C5A-0F93-4ACC-8287-B0F16FC1141F}">
      <dgm:prSet phldrT="[Text]" custT="1"/>
      <dgm:spPr/>
      <dgm:t>
        <a:bodyPr anchor="ctr"/>
        <a:lstStyle/>
        <a:p>
          <a:pPr algn="ctr"/>
          <a:r>
            <a:rPr lang="en-US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rPr>
            <a:t>ACTIVE</a:t>
          </a:r>
        </a:p>
      </dgm:t>
    </dgm:pt>
    <dgm:pt modelId="{9F0CAF94-4B12-4CCB-8589-930167D72B79}" type="parTrans" cxnId="{E795E0EC-EBF7-4BFE-8CB8-49A6E1350C7A}">
      <dgm:prSet/>
      <dgm:spPr/>
      <dgm:t>
        <a:bodyPr/>
        <a:lstStyle/>
        <a:p>
          <a:endParaRPr lang="en-US"/>
        </a:p>
      </dgm:t>
    </dgm:pt>
    <dgm:pt modelId="{0D79DDC5-5416-4BF3-AB04-F57019E30EA2}" type="sibTrans" cxnId="{E795E0EC-EBF7-4BFE-8CB8-49A6E1350C7A}">
      <dgm:prSet/>
      <dgm:spPr/>
      <dgm:t>
        <a:bodyPr/>
        <a:lstStyle/>
        <a:p>
          <a:endParaRPr lang="en-US"/>
        </a:p>
      </dgm:t>
    </dgm:pt>
    <dgm:pt modelId="{1E721AF6-ECA6-4CE2-A1DF-2A8142CC3274}">
      <dgm:prSet phldrT="[Text]" custT="1"/>
      <dgm:spPr/>
      <dgm:t>
        <a:bodyPr/>
        <a:lstStyle/>
        <a:p>
          <a:r>
            <a:rPr lang="en-US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rPr>
            <a:t>Z</a:t>
          </a:r>
        </a:p>
      </dgm:t>
    </dgm:pt>
    <dgm:pt modelId="{88E2BC30-BCBF-4905-AB0C-B570319CF6D3}" type="parTrans" cxnId="{9367A2A9-0AFA-4E71-BEF8-682EA2D5DB67}">
      <dgm:prSet/>
      <dgm:spPr/>
      <dgm:t>
        <a:bodyPr/>
        <a:lstStyle/>
        <a:p>
          <a:endParaRPr lang="en-US"/>
        </a:p>
      </dgm:t>
    </dgm:pt>
    <dgm:pt modelId="{C2B85525-21BF-433A-BEF6-B9A558368D78}" type="sibTrans" cxnId="{9367A2A9-0AFA-4E71-BEF8-682EA2D5DB67}">
      <dgm:prSet/>
      <dgm:spPr/>
      <dgm:t>
        <a:bodyPr/>
        <a:lstStyle/>
        <a:p>
          <a:endParaRPr lang="en-US"/>
        </a:p>
      </dgm:t>
    </dgm:pt>
    <dgm:pt modelId="{913BCEDB-84F9-4946-AC0F-44761526F829}">
      <dgm:prSet phldrT="[Text]" custT="1"/>
      <dgm:spPr/>
      <dgm:t>
        <a:bodyPr anchor="ctr"/>
        <a:lstStyle/>
        <a:p>
          <a:pPr algn="ctr"/>
          <a:r>
            <a:rPr lang="en-US" sz="2000" b="1" dirty="0">
              <a:latin typeface="Cambria" panose="02040503050406030204" pitchFamily="18" charset="0"/>
              <a:ea typeface="Cambria" panose="02040503050406030204" pitchFamily="18" charset="0"/>
            </a:rPr>
            <a:t>MODEL</a:t>
          </a:r>
        </a:p>
      </dgm:t>
    </dgm:pt>
    <dgm:pt modelId="{C8F28F41-EFA8-4F17-86DB-7CBF26777065}" type="parTrans" cxnId="{0E754B2C-9B0D-489F-9D9A-A228CF065132}">
      <dgm:prSet/>
      <dgm:spPr/>
      <dgm:t>
        <a:bodyPr/>
        <a:lstStyle/>
        <a:p>
          <a:endParaRPr lang="en-US"/>
        </a:p>
      </dgm:t>
    </dgm:pt>
    <dgm:pt modelId="{A0C244F3-A5E7-42F1-BE27-0652AFA8EEE8}" type="sibTrans" cxnId="{0E754B2C-9B0D-489F-9D9A-A228CF065132}">
      <dgm:prSet/>
      <dgm:spPr/>
      <dgm:t>
        <a:bodyPr/>
        <a:lstStyle/>
        <a:p>
          <a:endParaRPr lang="en-US"/>
        </a:p>
      </dgm:t>
    </dgm:pt>
    <dgm:pt modelId="{B25B01BC-BAEE-415D-8675-E1344C2FFA09}" type="pres">
      <dgm:prSet presAssocID="{A6DE42AF-A012-4502-AB68-1BBE20433E25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5BE944ED-0872-4E81-8A9E-F7AF820543BC}" type="pres">
      <dgm:prSet presAssocID="{D56FC297-C629-4F2C-8C1F-EF0209611FEE}" presName="composite" presStyleCnt="0"/>
      <dgm:spPr/>
    </dgm:pt>
    <dgm:pt modelId="{588A17C4-BF2F-4661-80C6-E08D41A20E5E}" type="pres">
      <dgm:prSet presAssocID="{D56FC297-C629-4F2C-8C1F-EF0209611FEE}" presName="FirstChild" presStyleLbl="revTx" presStyleIdx="0" presStyleCnt="3" custScaleX="78015">
        <dgm:presLayoutVars>
          <dgm:chMax val="0"/>
          <dgm:chPref val="0"/>
          <dgm:bulletEnabled val="1"/>
        </dgm:presLayoutVars>
      </dgm:prSet>
      <dgm:spPr/>
    </dgm:pt>
    <dgm:pt modelId="{F985CFA3-CB95-486A-BE0F-AA6627BAE2D1}" type="pres">
      <dgm:prSet presAssocID="{D56FC297-C629-4F2C-8C1F-EF0209611FEE}" presName="Parent" presStyleLbl="alignNode1" presStyleIdx="0" presStyleCnt="3">
        <dgm:presLayoutVars>
          <dgm:chMax val="3"/>
          <dgm:chPref val="3"/>
          <dgm:bulletEnabled val="1"/>
        </dgm:presLayoutVars>
      </dgm:prSet>
      <dgm:spPr/>
    </dgm:pt>
    <dgm:pt modelId="{B6772B34-ED14-4073-B4E6-DCA49211283B}" type="pres">
      <dgm:prSet presAssocID="{D56FC297-C629-4F2C-8C1F-EF0209611FEE}" presName="Accent" presStyleLbl="parChTrans1D1" presStyleIdx="0" presStyleCnt="3"/>
      <dgm:spPr/>
    </dgm:pt>
    <dgm:pt modelId="{23F321E6-1E54-46BF-A61D-B8546649DFC5}" type="pres">
      <dgm:prSet presAssocID="{C1C9F906-B6C2-4C13-A973-850E68A69AF8}" presName="sibTrans" presStyleCnt="0"/>
      <dgm:spPr/>
    </dgm:pt>
    <dgm:pt modelId="{17EC3AD5-4CF2-4E41-9253-83285F82F1B2}" type="pres">
      <dgm:prSet presAssocID="{2B02A756-C6D4-4172-899B-223A63A368D1}" presName="composite" presStyleCnt="0"/>
      <dgm:spPr/>
    </dgm:pt>
    <dgm:pt modelId="{6FD053F4-48AB-4612-8633-FD421F7420E3}" type="pres">
      <dgm:prSet presAssocID="{2B02A756-C6D4-4172-899B-223A63A368D1}" presName="FirstChild" presStyleLbl="revTx" presStyleIdx="1" presStyleCnt="3" custScaleX="78015">
        <dgm:presLayoutVars>
          <dgm:chMax val="0"/>
          <dgm:chPref val="0"/>
          <dgm:bulletEnabled val="1"/>
        </dgm:presLayoutVars>
      </dgm:prSet>
      <dgm:spPr/>
    </dgm:pt>
    <dgm:pt modelId="{4207D30D-3248-4000-AFA6-D52A3EEC5C5C}" type="pres">
      <dgm:prSet presAssocID="{2B02A756-C6D4-4172-899B-223A63A368D1}" presName="Parent" presStyleLbl="alignNode1" presStyleIdx="1" presStyleCnt="3">
        <dgm:presLayoutVars>
          <dgm:chMax val="3"/>
          <dgm:chPref val="3"/>
          <dgm:bulletEnabled val="1"/>
        </dgm:presLayoutVars>
      </dgm:prSet>
      <dgm:spPr/>
    </dgm:pt>
    <dgm:pt modelId="{AA7D2C8E-37A1-4A5C-90E1-ACC380DEE50C}" type="pres">
      <dgm:prSet presAssocID="{2B02A756-C6D4-4172-899B-223A63A368D1}" presName="Accent" presStyleLbl="parChTrans1D1" presStyleIdx="1" presStyleCnt="3"/>
      <dgm:spPr/>
    </dgm:pt>
    <dgm:pt modelId="{111F46FB-F333-4954-A438-E57294C69EE0}" type="pres">
      <dgm:prSet presAssocID="{372E91EE-EEC6-43AE-8667-CD34812C3657}" presName="sibTrans" presStyleCnt="0"/>
      <dgm:spPr/>
    </dgm:pt>
    <dgm:pt modelId="{111F944C-BB23-4A64-B66F-4E9FD649022D}" type="pres">
      <dgm:prSet presAssocID="{1E721AF6-ECA6-4CE2-A1DF-2A8142CC3274}" presName="composite" presStyleCnt="0"/>
      <dgm:spPr/>
    </dgm:pt>
    <dgm:pt modelId="{F23E76AD-7FE2-4108-B7C2-F5A7FFCF4224}" type="pres">
      <dgm:prSet presAssocID="{1E721AF6-ECA6-4CE2-A1DF-2A8142CC3274}" presName="FirstChild" presStyleLbl="revTx" presStyleIdx="2" presStyleCnt="3" custScaleX="78015">
        <dgm:presLayoutVars>
          <dgm:chMax val="0"/>
          <dgm:chPref val="0"/>
          <dgm:bulletEnabled val="1"/>
        </dgm:presLayoutVars>
      </dgm:prSet>
      <dgm:spPr/>
    </dgm:pt>
    <dgm:pt modelId="{5146560F-6E4D-4E22-A444-DF198091A5D9}" type="pres">
      <dgm:prSet presAssocID="{1E721AF6-ECA6-4CE2-A1DF-2A8142CC3274}" presName="Parent" presStyleLbl="alignNode1" presStyleIdx="2" presStyleCnt="3">
        <dgm:presLayoutVars>
          <dgm:chMax val="3"/>
          <dgm:chPref val="3"/>
          <dgm:bulletEnabled val="1"/>
        </dgm:presLayoutVars>
      </dgm:prSet>
      <dgm:spPr/>
    </dgm:pt>
    <dgm:pt modelId="{9F9E0873-3507-4394-9E74-2EE853C4D02C}" type="pres">
      <dgm:prSet presAssocID="{1E721AF6-ECA6-4CE2-A1DF-2A8142CC3274}" presName="Accent" presStyleLbl="parChTrans1D1" presStyleIdx="2" presStyleCnt="3"/>
      <dgm:spPr/>
    </dgm:pt>
  </dgm:ptLst>
  <dgm:cxnLst>
    <dgm:cxn modelId="{CC40A7D8-C118-42F3-9400-F42ACF2E8C39}" type="presOf" srcId="{2B02A756-C6D4-4172-899B-223A63A368D1}" destId="{4207D30D-3248-4000-AFA6-D52A3EEC5C5C}" srcOrd="0" destOrd="0" presId="urn:microsoft.com/office/officeart/2011/layout/TabList"/>
    <dgm:cxn modelId="{00CA35AE-BCBA-4357-B5A4-B0532BE71BEB}" type="presOf" srcId="{1E721AF6-ECA6-4CE2-A1DF-2A8142CC3274}" destId="{5146560F-6E4D-4E22-A444-DF198091A5D9}" srcOrd="0" destOrd="0" presId="urn:microsoft.com/office/officeart/2011/layout/TabList"/>
    <dgm:cxn modelId="{882CEEF7-15FC-49AB-B77F-02C6964D6209}" srcId="{A6DE42AF-A012-4502-AB68-1BBE20433E25}" destId="{2B02A756-C6D4-4172-899B-223A63A368D1}" srcOrd="1" destOrd="0" parTransId="{51FEFC8D-A83F-4E0A-9930-1E744AF103FD}" sibTransId="{372E91EE-EEC6-43AE-8667-CD34812C3657}"/>
    <dgm:cxn modelId="{B640288C-D800-4408-8326-ACEB630EE6D9}" srcId="{D56FC297-C629-4F2C-8C1F-EF0209611FEE}" destId="{B848464A-B215-4EC3-9F26-A13CA587A78D}" srcOrd="0" destOrd="0" parTransId="{920CCEBA-DC2F-49AE-87D5-41CAC74F33B8}" sibTransId="{2E1844DC-8592-489B-A6E8-6B1678675F56}"/>
    <dgm:cxn modelId="{F7207EBF-B6D9-4634-9BBD-7D6492E162AA}" type="presOf" srcId="{A6DE42AF-A012-4502-AB68-1BBE20433E25}" destId="{B25B01BC-BAEE-415D-8675-E1344C2FFA09}" srcOrd="0" destOrd="0" presId="urn:microsoft.com/office/officeart/2011/layout/TabList"/>
    <dgm:cxn modelId="{9367A2A9-0AFA-4E71-BEF8-682EA2D5DB67}" srcId="{A6DE42AF-A012-4502-AB68-1BBE20433E25}" destId="{1E721AF6-ECA6-4CE2-A1DF-2A8142CC3274}" srcOrd="2" destOrd="0" parTransId="{88E2BC30-BCBF-4905-AB0C-B570319CF6D3}" sibTransId="{C2B85525-21BF-433A-BEF6-B9A558368D78}"/>
    <dgm:cxn modelId="{E58AB1CA-C9FF-4DA3-9686-96ACF2F0315D}" type="presOf" srcId="{D7E48C5A-0F93-4ACC-8287-B0F16FC1141F}" destId="{6FD053F4-48AB-4612-8633-FD421F7420E3}" srcOrd="0" destOrd="0" presId="urn:microsoft.com/office/officeart/2011/layout/TabList"/>
    <dgm:cxn modelId="{1BDB583E-774E-46DC-B081-D9906142198C}" srcId="{A6DE42AF-A012-4502-AB68-1BBE20433E25}" destId="{D56FC297-C629-4F2C-8C1F-EF0209611FEE}" srcOrd="0" destOrd="0" parTransId="{29DBE833-7229-4224-86D4-BE699E7A6840}" sibTransId="{C1C9F906-B6C2-4C13-A973-850E68A69AF8}"/>
    <dgm:cxn modelId="{1E289CA9-3831-4FDE-AB9F-6606BCA6EF98}" type="presOf" srcId="{913BCEDB-84F9-4946-AC0F-44761526F829}" destId="{F23E76AD-7FE2-4108-B7C2-F5A7FFCF4224}" srcOrd="0" destOrd="0" presId="urn:microsoft.com/office/officeart/2011/layout/TabList"/>
    <dgm:cxn modelId="{0E754B2C-9B0D-489F-9D9A-A228CF065132}" srcId="{1E721AF6-ECA6-4CE2-A1DF-2A8142CC3274}" destId="{913BCEDB-84F9-4946-AC0F-44761526F829}" srcOrd="0" destOrd="0" parTransId="{C8F28F41-EFA8-4F17-86DB-7CBF26777065}" sibTransId="{A0C244F3-A5E7-42F1-BE27-0652AFA8EEE8}"/>
    <dgm:cxn modelId="{C404B591-D5FB-4A0E-9E5F-4D87D4AF6E7F}" type="presOf" srcId="{D56FC297-C629-4F2C-8C1F-EF0209611FEE}" destId="{F985CFA3-CB95-486A-BE0F-AA6627BAE2D1}" srcOrd="0" destOrd="0" presId="urn:microsoft.com/office/officeart/2011/layout/TabList"/>
    <dgm:cxn modelId="{678754BE-F59B-4C83-8693-976007835861}" type="presOf" srcId="{B848464A-B215-4EC3-9F26-A13CA587A78D}" destId="{588A17C4-BF2F-4661-80C6-E08D41A20E5E}" srcOrd="0" destOrd="0" presId="urn:microsoft.com/office/officeart/2011/layout/TabList"/>
    <dgm:cxn modelId="{E795E0EC-EBF7-4BFE-8CB8-49A6E1350C7A}" srcId="{2B02A756-C6D4-4172-899B-223A63A368D1}" destId="{D7E48C5A-0F93-4ACC-8287-B0F16FC1141F}" srcOrd="0" destOrd="0" parTransId="{9F0CAF94-4B12-4CCB-8589-930167D72B79}" sibTransId="{0D79DDC5-5416-4BF3-AB04-F57019E30EA2}"/>
    <dgm:cxn modelId="{54F5AE8D-11A0-4D36-B0D3-DE9541A984BA}" type="presParOf" srcId="{B25B01BC-BAEE-415D-8675-E1344C2FFA09}" destId="{5BE944ED-0872-4E81-8A9E-F7AF820543BC}" srcOrd="0" destOrd="0" presId="urn:microsoft.com/office/officeart/2011/layout/TabList"/>
    <dgm:cxn modelId="{D0EF8691-CCB3-41DD-9FA4-3D6E9368F2BB}" type="presParOf" srcId="{5BE944ED-0872-4E81-8A9E-F7AF820543BC}" destId="{588A17C4-BF2F-4661-80C6-E08D41A20E5E}" srcOrd="0" destOrd="0" presId="urn:microsoft.com/office/officeart/2011/layout/TabList"/>
    <dgm:cxn modelId="{38D0F4C0-DE33-4586-BF5F-DF5D73639EC7}" type="presParOf" srcId="{5BE944ED-0872-4E81-8A9E-F7AF820543BC}" destId="{F985CFA3-CB95-486A-BE0F-AA6627BAE2D1}" srcOrd="1" destOrd="0" presId="urn:microsoft.com/office/officeart/2011/layout/TabList"/>
    <dgm:cxn modelId="{29690A75-BB54-4A6A-B9B0-BA19E8D3BA33}" type="presParOf" srcId="{5BE944ED-0872-4E81-8A9E-F7AF820543BC}" destId="{B6772B34-ED14-4073-B4E6-DCA49211283B}" srcOrd="2" destOrd="0" presId="urn:microsoft.com/office/officeart/2011/layout/TabList"/>
    <dgm:cxn modelId="{8FF8558F-B567-4C9A-8F59-866BA9D0F266}" type="presParOf" srcId="{B25B01BC-BAEE-415D-8675-E1344C2FFA09}" destId="{23F321E6-1E54-46BF-A61D-B8546649DFC5}" srcOrd="1" destOrd="0" presId="urn:microsoft.com/office/officeart/2011/layout/TabList"/>
    <dgm:cxn modelId="{0891DF0E-5582-4D20-97FE-089D8869F6C7}" type="presParOf" srcId="{B25B01BC-BAEE-415D-8675-E1344C2FFA09}" destId="{17EC3AD5-4CF2-4E41-9253-83285F82F1B2}" srcOrd="2" destOrd="0" presId="urn:microsoft.com/office/officeart/2011/layout/TabList"/>
    <dgm:cxn modelId="{235F4181-36D9-46C8-8650-AEBF423A666E}" type="presParOf" srcId="{17EC3AD5-4CF2-4E41-9253-83285F82F1B2}" destId="{6FD053F4-48AB-4612-8633-FD421F7420E3}" srcOrd="0" destOrd="0" presId="urn:microsoft.com/office/officeart/2011/layout/TabList"/>
    <dgm:cxn modelId="{2FF0ADF5-C2E8-4AC3-8F56-6E753D860256}" type="presParOf" srcId="{17EC3AD5-4CF2-4E41-9253-83285F82F1B2}" destId="{4207D30D-3248-4000-AFA6-D52A3EEC5C5C}" srcOrd="1" destOrd="0" presId="urn:microsoft.com/office/officeart/2011/layout/TabList"/>
    <dgm:cxn modelId="{7DDDA682-B94F-443A-9726-19665432EB4C}" type="presParOf" srcId="{17EC3AD5-4CF2-4E41-9253-83285F82F1B2}" destId="{AA7D2C8E-37A1-4A5C-90E1-ACC380DEE50C}" srcOrd="2" destOrd="0" presId="urn:microsoft.com/office/officeart/2011/layout/TabList"/>
    <dgm:cxn modelId="{FDB70FB2-69F7-4F66-9FB4-1E408B556700}" type="presParOf" srcId="{B25B01BC-BAEE-415D-8675-E1344C2FFA09}" destId="{111F46FB-F333-4954-A438-E57294C69EE0}" srcOrd="3" destOrd="0" presId="urn:microsoft.com/office/officeart/2011/layout/TabList"/>
    <dgm:cxn modelId="{F2E17AD7-8925-4087-933B-EDFB5892B8B9}" type="presParOf" srcId="{B25B01BC-BAEE-415D-8675-E1344C2FFA09}" destId="{111F944C-BB23-4A64-B66F-4E9FD649022D}" srcOrd="4" destOrd="0" presId="urn:microsoft.com/office/officeart/2011/layout/TabList"/>
    <dgm:cxn modelId="{5D1FF0CA-5335-4C1A-AF11-4DDB067B566D}" type="presParOf" srcId="{111F944C-BB23-4A64-B66F-4E9FD649022D}" destId="{F23E76AD-7FE2-4108-B7C2-F5A7FFCF4224}" srcOrd="0" destOrd="0" presId="urn:microsoft.com/office/officeart/2011/layout/TabList"/>
    <dgm:cxn modelId="{2F998997-12EB-484D-8325-52F274D3F333}" type="presParOf" srcId="{111F944C-BB23-4A64-B66F-4E9FD649022D}" destId="{5146560F-6E4D-4E22-A444-DF198091A5D9}" srcOrd="1" destOrd="0" presId="urn:microsoft.com/office/officeart/2011/layout/TabList"/>
    <dgm:cxn modelId="{8F197B5C-66A1-4A2D-8ECF-794C15DC85B6}" type="presParOf" srcId="{111F944C-BB23-4A64-B66F-4E9FD649022D}" destId="{9F9E0873-3507-4394-9E74-2EE853C4D02C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6DE42AF-A012-4502-AB68-1BBE20433E25}" type="doc">
      <dgm:prSet loTypeId="urn:microsoft.com/office/officeart/2011/layout/TabList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D56FC297-C629-4F2C-8C1F-EF0209611FEE}">
      <dgm:prSet phldrT="[Text]" custT="1"/>
      <dgm:spPr/>
      <dgm:t>
        <a:bodyPr/>
        <a:lstStyle/>
        <a:p>
          <a:r>
            <a:rPr lang="en-US" sz="2000" b="1" kern="1200" dirty="0">
              <a:latin typeface="Cambria" panose="02040503050406030204" pitchFamily="18" charset="0"/>
              <a:ea typeface="Cambria" panose="02040503050406030204" pitchFamily="18" charset="0"/>
              <a:cs typeface="+mn-cs"/>
            </a:rPr>
            <a:t>X</a:t>
          </a:r>
        </a:p>
      </dgm:t>
    </dgm:pt>
    <dgm:pt modelId="{29DBE833-7229-4224-86D4-BE699E7A6840}" type="parTrans" cxnId="{1BDB583E-774E-46DC-B081-D9906142198C}">
      <dgm:prSet/>
      <dgm:spPr/>
      <dgm:t>
        <a:bodyPr/>
        <a:lstStyle/>
        <a:p>
          <a:endParaRPr lang="en-US"/>
        </a:p>
      </dgm:t>
    </dgm:pt>
    <dgm:pt modelId="{C1C9F906-B6C2-4C13-A973-850E68A69AF8}" type="sibTrans" cxnId="{1BDB583E-774E-46DC-B081-D9906142198C}">
      <dgm:prSet/>
      <dgm:spPr/>
      <dgm:t>
        <a:bodyPr/>
        <a:lstStyle/>
        <a:p>
          <a:endParaRPr lang="en-US"/>
        </a:p>
      </dgm:t>
    </dgm:pt>
    <dgm:pt modelId="{B848464A-B215-4EC3-9F26-A13CA587A78D}">
      <dgm:prSet phldrT="[Text]" custT="1"/>
      <dgm:spPr/>
      <dgm:t>
        <a:bodyPr anchor="ctr"/>
        <a:lstStyle/>
        <a:p>
          <a:pPr algn="ctr"/>
          <a:r>
            <a:rPr lang="en-US" sz="2000" b="1" kern="1200">
              <a:latin typeface="Cambria" panose="02040503050406030204" pitchFamily="18" charset="0"/>
              <a:ea typeface="Cambria" panose="02040503050406030204" pitchFamily="18" charset="0"/>
              <a:cs typeface="+mn-cs"/>
            </a:rPr>
            <a:t>ALEXI-TIR</a:t>
          </a:r>
          <a:endParaRPr lang="en-US" sz="2000" b="1" kern="1200" dirty="0">
            <a:latin typeface="Cambria" panose="02040503050406030204" pitchFamily="18" charset="0"/>
            <a:ea typeface="Cambria" panose="02040503050406030204" pitchFamily="18" charset="0"/>
            <a:cs typeface="+mn-cs"/>
          </a:endParaRPr>
        </a:p>
      </dgm:t>
    </dgm:pt>
    <dgm:pt modelId="{920CCEBA-DC2F-49AE-87D5-41CAC74F33B8}" type="parTrans" cxnId="{B640288C-D800-4408-8326-ACEB630EE6D9}">
      <dgm:prSet/>
      <dgm:spPr/>
      <dgm:t>
        <a:bodyPr/>
        <a:lstStyle/>
        <a:p>
          <a:endParaRPr lang="en-US"/>
        </a:p>
      </dgm:t>
    </dgm:pt>
    <dgm:pt modelId="{2E1844DC-8592-489B-A6E8-6B1678675F56}" type="sibTrans" cxnId="{B640288C-D800-4408-8326-ACEB630EE6D9}">
      <dgm:prSet/>
      <dgm:spPr/>
      <dgm:t>
        <a:bodyPr/>
        <a:lstStyle/>
        <a:p>
          <a:endParaRPr lang="en-US"/>
        </a:p>
      </dgm:t>
    </dgm:pt>
    <dgm:pt modelId="{2B02A756-C6D4-4172-899B-223A63A368D1}">
      <dgm:prSet phldrT="[Text]" custT="1"/>
      <dgm:spPr/>
      <dgm:t>
        <a:bodyPr/>
        <a:lstStyle/>
        <a:p>
          <a:r>
            <a:rPr lang="en-US" sz="2000" b="1" kern="1200">
              <a:latin typeface="Cambria" panose="02040503050406030204" pitchFamily="18" charset="0"/>
              <a:ea typeface="Cambria" panose="02040503050406030204" pitchFamily="18" charset="0"/>
              <a:cs typeface="+mn-cs"/>
            </a:rPr>
            <a:t>Y</a:t>
          </a:r>
          <a:endParaRPr lang="en-US" sz="2000" b="1" kern="1200" dirty="0">
            <a:latin typeface="Cambria" panose="02040503050406030204" pitchFamily="18" charset="0"/>
            <a:ea typeface="Cambria" panose="02040503050406030204" pitchFamily="18" charset="0"/>
            <a:cs typeface="+mn-cs"/>
          </a:endParaRPr>
        </a:p>
      </dgm:t>
    </dgm:pt>
    <dgm:pt modelId="{51FEFC8D-A83F-4E0A-9930-1E744AF103FD}" type="parTrans" cxnId="{882CEEF7-15FC-49AB-B77F-02C6964D6209}">
      <dgm:prSet/>
      <dgm:spPr/>
      <dgm:t>
        <a:bodyPr/>
        <a:lstStyle/>
        <a:p>
          <a:endParaRPr lang="en-US"/>
        </a:p>
      </dgm:t>
    </dgm:pt>
    <dgm:pt modelId="{372E91EE-EEC6-43AE-8667-CD34812C3657}" type="sibTrans" cxnId="{882CEEF7-15FC-49AB-B77F-02C6964D6209}">
      <dgm:prSet/>
      <dgm:spPr/>
      <dgm:t>
        <a:bodyPr/>
        <a:lstStyle/>
        <a:p>
          <a:endParaRPr lang="en-US"/>
        </a:p>
      </dgm:t>
    </dgm:pt>
    <dgm:pt modelId="{D7E48C5A-0F93-4ACC-8287-B0F16FC1141F}">
      <dgm:prSet phldrT="[Text]" custT="1"/>
      <dgm:spPr/>
      <dgm:t>
        <a:bodyPr anchor="ctr"/>
        <a:lstStyle/>
        <a:p>
          <a:pPr algn="ctr"/>
          <a:r>
            <a:rPr lang="en-US" sz="2000" b="1" kern="1200">
              <a:latin typeface="Cambria" panose="02040503050406030204" pitchFamily="18" charset="0"/>
              <a:ea typeface="Cambria" panose="02040503050406030204" pitchFamily="18" charset="0"/>
              <a:cs typeface="+mn-cs"/>
            </a:rPr>
            <a:t>ALEXI-MW</a:t>
          </a:r>
          <a:endParaRPr lang="en-US" sz="2000" b="1" kern="1200" dirty="0">
            <a:latin typeface="Cambria" panose="02040503050406030204" pitchFamily="18" charset="0"/>
            <a:ea typeface="Cambria" panose="02040503050406030204" pitchFamily="18" charset="0"/>
            <a:cs typeface="+mn-cs"/>
          </a:endParaRPr>
        </a:p>
      </dgm:t>
    </dgm:pt>
    <dgm:pt modelId="{9F0CAF94-4B12-4CCB-8589-930167D72B79}" type="parTrans" cxnId="{E795E0EC-EBF7-4BFE-8CB8-49A6E1350C7A}">
      <dgm:prSet/>
      <dgm:spPr/>
      <dgm:t>
        <a:bodyPr/>
        <a:lstStyle/>
        <a:p>
          <a:endParaRPr lang="en-US"/>
        </a:p>
      </dgm:t>
    </dgm:pt>
    <dgm:pt modelId="{0D79DDC5-5416-4BF3-AB04-F57019E30EA2}" type="sibTrans" cxnId="{E795E0EC-EBF7-4BFE-8CB8-49A6E1350C7A}">
      <dgm:prSet/>
      <dgm:spPr/>
      <dgm:t>
        <a:bodyPr/>
        <a:lstStyle/>
        <a:p>
          <a:endParaRPr lang="en-US"/>
        </a:p>
      </dgm:t>
    </dgm:pt>
    <dgm:pt modelId="{1E721AF6-ECA6-4CE2-A1DF-2A8142CC3274}">
      <dgm:prSet phldrT="[Text]" custT="1"/>
      <dgm:spPr/>
      <dgm:t>
        <a:bodyPr/>
        <a:lstStyle/>
        <a:p>
          <a:r>
            <a:rPr lang="en-US" sz="2000" b="1" kern="1200">
              <a:latin typeface="Cambria" panose="02040503050406030204" pitchFamily="18" charset="0"/>
              <a:ea typeface="Cambria" panose="02040503050406030204" pitchFamily="18" charset="0"/>
              <a:cs typeface="+mn-cs"/>
            </a:rPr>
            <a:t>Z</a:t>
          </a:r>
          <a:endParaRPr lang="en-US" sz="2000" b="1" kern="1200" dirty="0">
            <a:latin typeface="Cambria" panose="02040503050406030204" pitchFamily="18" charset="0"/>
            <a:ea typeface="Cambria" panose="02040503050406030204" pitchFamily="18" charset="0"/>
            <a:cs typeface="+mn-cs"/>
          </a:endParaRPr>
        </a:p>
      </dgm:t>
    </dgm:pt>
    <dgm:pt modelId="{88E2BC30-BCBF-4905-AB0C-B570319CF6D3}" type="parTrans" cxnId="{9367A2A9-0AFA-4E71-BEF8-682EA2D5DB67}">
      <dgm:prSet/>
      <dgm:spPr/>
      <dgm:t>
        <a:bodyPr/>
        <a:lstStyle/>
        <a:p>
          <a:endParaRPr lang="en-US"/>
        </a:p>
      </dgm:t>
    </dgm:pt>
    <dgm:pt modelId="{C2B85525-21BF-433A-BEF6-B9A558368D78}" type="sibTrans" cxnId="{9367A2A9-0AFA-4E71-BEF8-682EA2D5DB67}">
      <dgm:prSet/>
      <dgm:spPr/>
      <dgm:t>
        <a:bodyPr/>
        <a:lstStyle/>
        <a:p>
          <a:endParaRPr lang="en-US"/>
        </a:p>
      </dgm:t>
    </dgm:pt>
    <dgm:pt modelId="{913BCEDB-84F9-4946-AC0F-44761526F829}">
      <dgm:prSet phldrT="[Text]" custT="1"/>
      <dgm:spPr/>
      <dgm:t>
        <a:bodyPr anchor="ctr"/>
        <a:lstStyle/>
        <a:p>
          <a:pPr algn="ctr"/>
          <a:r>
            <a:rPr lang="en-US" sz="2000" b="1" dirty="0">
              <a:latin typeface="Cambria" panose="02040503050406030204" pitchFamily="18" charset="0"/>
              <a:ea typeface="Cambria" panose="02040503050406030204" pitchFamily="18" charset="0"/>
            </a:rPr>
            <a:t>MODEL</a:t>
          </a:r>
        </a:p>
      </dgm:t>
    </dgm:pt>
    <dgm:pt modelId="{C8F28F41-EFA8-4F17-86DB-7CBF26777065}" type="parTrans" cxnId="{0E754B2C-9B0D-489F-9D9A-A228CF065132}">
      <dgm:prSet/>
      <dgm:spPr/>
      <dgm:t>
        <a:bodyPr/>
        <a:lstStyle/>
        <a:p>
          <a:endParaRPr lang="en-US"/>
        </a:p>
      </dgm:t>
    </dgm:pt>
    <dgm:pt modelId="{A0C244F3-A5E7-42F1-BE27-0652AFA8EEE8}" type="sibTrans" cxnId="{0E754B2C-9B0D-489F-9D9A-A228CF065132}">
      <dgm:prSet/>
      <dgm:spPr/>
      <dgm:t>
        <a:bodyPr/>
        <a:lstStyle/>
        <a:p>
          <a:endParaRPr lang="en-US"/>
        </a:p>
      </dgm:t>
    </dgm:pt>
    <dgm:pt modelId="{B25B01BC-BAEE-415D-8675-E1344C2FFA09}" type="pres">
      <dgm:prSet presAssocID="{A6DE42AF-A012-4502-AB68-1BBE20433E25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5BE944ED-0872-4E81-8A9E-F7AF820543BC}" type="pres">
      <dgm:prSet presAssocID="{D56FC297-C629-4F2C-8C1F-EF0209611FEE}" presName="composite" presStyleCnt="0"/>
      <dgm:spPr/>
    </dgm:pt>
    <dgm:pt modelId="{588A17C4-BF2F-4661-80C6-E08D41A20E5E}" type="pres">
      <dgm:prSet presAssocID="{D56FC297-C629-4F2C-8C1F-EF0209611FEE}" presName="FirstChild" presStyleLbl="revTx" presStyleIdx="0" presStyleCnt="3" custScaleX="91841">
        <dgm:presLayoutVars>
          <dgm:chMax val="0"/>
          <dgm:chPref val="0"/>
          <dgm:bulletEnabled val="1"/>
        </dgm:presLayoutVars>
      </dgm:prSet>
      <dgm:spPr/>
    </dgm:pt>
    <dgm:pt modelId="{F985CFA3-CB95-486A-BE0F-AA6627BAE2D1}" type="pres">
      <dgm:prSet presAssocID="{D56FC297-C629-4F2C-8C1F-EF0209611FEE}" presName="Parent" presStyleLbl="alignNode1" presStyleIdx="0" presStyleCnt="3">
        <dgm:presLayoutVars>
          <dgm:chMax val="3"/>
          <dgm:chPref val="3"/>
          <dgm:bulletEnabled val="1"/>
        </dgm:presLayoutVars>
      </dgm:prSet>
      <dgm:spPr/>
    </dgm:pt>
    <dgm:pt modelId="{B6772B34-ED14-4073-B4E6-DCA49211283B}" type="pres">
      <dgm:prSet presAssocID="{D56FC297-C629-4F2C-8C1F-EF0209611FEE}" presName="Accent" presStyleLbl="parChTrans1D1" presStyleIdx="0" presStyleCnt="3"/>
      <dgm:spPr/>
    </dgm:pt>
    <dgm:pt modelId="{23F321E6-1E54-46BF-A61D-B8546649DFC5}" type="pres">
      <dgm:prSet presAssocID="{C1C9F906-B6C2-4C13-A973-850E68A69AF8}" presName="sibTrans" presStyleCnt="0"/>
      <dgm:spPr/>
    </dgm:pt>
    <dgm:pt modelId="{17EC3AD5-4CF2-4E41-9253-83285F82F1B2}" type="pres">
      <dgm:prSet presAssocID="{2B02A756-C6D4-4172-899B-223A63A368D1}" presName="composite" presStyleCnt="0"/>
      <dgm:spPr/>
    </dgm:pt>
    <dgm:pt modelId="{6FD053F4-48AB-4612-8633-FD421F7420E3}" type="pres">
      <dgm:prSet presAssocID="{2B02A756-C6D4-4172-899B-223A63A368D1}" presName="FirstChild" presStyleLbl="revTx" presStyleIdx="1" presStyleCnt="3" custScaleX="91841">
        <dgm:presLayoutVars>
          <dgm:chMax val="0"/>
          <dgm:chPref val="0"/>
          <dgm:bulletEnabled val="1"/>
        </dgm:presLayoutVars>
      </dgm:prSet>
      <dgm:spPr/>
    </dgm:pt>
    <dgm:pt modelId="{4207D30D-3248-4000-AFA6-D52A3EEC5C5C}" type="pres">
      <dgm:prSet presAssocID="{2B02A756-C6D4-4172-899B-223A63A368D1}" presName="Parent" presStyleLbl="alignNode1" presStyleIdx="1" presStyleCnt="3">
        <dgm:presLayoutVars>
          <dgm:chMax val="3"/>
          <dgm:chPref val="3"/>
          <dgm:bulletEnabled val="1"/>
        </dgm:presLayoutVars>
      </dgm:prSet>
      <dgm:spPr/>
    </dgm:pt>
    <dgm:pt modelId="{AA7D2C8E-37A1-4A5C-90E1-ACC380DEE50C}" type="pres">
      <dgm:prSet presAssocID="{2B02A756-C6D4-4172-899B-223A63A368D1}" presName="Accent" presStyleLbl="parChTrans1D1" presStyleIdx="1" presStyleCnt="3"/>
      <dgm:spPr/>
    </dgm:pt>
    <dgm:pt modelId="{111F46FB-F333-4954-A438-E57294C69EE0}" type="pres">
      <dgm:prSet presAssocID="{372E91EE-EEC6-43AE-8667-CD34812C3657}" presName="sibTrans" presStyleCnt="0"/>
      <dgm:spPr/>
    </dgm:pt>
    <dgm:pt modelId="{111F944C-BB23-4A64-B66F-4E9FD649022D}" type="pres">
      <dgm:prSet presAssocID="{1E721AF6-ECA6-4CE2-A1DF-2A8142CC3274}" presName="composite" presStyleCnt="0"/>
      <dgm:spPr/>
    </dgm:pt>
    <dgm:pt modelId="{F23E76AD-7FE2-4108-B7C2-F5A7FFCF4224}" type="pres">
      <dgm:prSet presAssocID="{1E721AF6-ECA6-4CE2-A1DF-2A8142CC3274}" presName="FirstChild" presStyleLbl="revTx" presStyleIdx="2" presStyleCnt="3" custScaleX="78015">
        <dgm:presLayoutVars>
          <dgm:chMax val="0"/>
          <dgm:chPref val="0"/>
          <dgm:bulletEnabled val="1"/>
        </dgm:presLayoutVars>
      </dgm:prSet>
      <dgm:spPr/>
    </dgm:pt>
    <dgm:pt modelId="{5146560F-6E4D-4E22-A444-DF198091A5D9}" type="pres">
      <dgm:prSet presAssocID="{1E721AF6-ECA6-4CE2-A1DF-2A8142CC3274}" presName="Parent" presStyleLbl="alignNode1" presStyleIdx="2" presStyleCnt="3">
        <dgm:presLayoutVars>
          <dgm:chMax val="3"/>
          <dgm:chPref val="3"/>
          <dgm:bulletEnabled val="1"/>
        </dgm:presLayoutVars>
      </dgm:prSet>
      <dgm:spPr/>
    </dgm:pt>
    <dgm:pt modelId="{9F9E0873-3507-4394-9E74-2EE853C4D02C}" type="pres">
      <dgm:prSet presAssocID="{1E721AF6-ECA6-4CE2-A1DF-2A8142CC3274}" presName="Accent" presStyleLbl="parChTrans1D1" presStyleIdx="2" presStyleCnt="3"/>
      <dgm:spPr/>
    </dgm:pt>
  </dgm:ptLst>
  <dgm:cxnLst>
    <dgm:cxn modelId="{CC40A7D8-C118-42F3-9400-F42ACF2E8C39}" type="presOf" srcId="{2B02A756-C6D4-4172-899B-223A63A368D1}" destId="{4207D30D-3248-4000-AFA6-D52A3EEC5C5C}" srcOrd="0" destOrd="0" presId="urn:microsoft.com/office/officeart/2011/layout/TabList"/>
    <dgm:cxn modelId="{00CA35AE-BCBA-4357-B5A4-B0532BE71BEB}" type="presOf" srcId="{1E721AF6-ECA6-4CE2-A1DF-2A8142CC3274}" destId="{5146560F-6E4D-4E22-A444-DF198091A5D9}" srcOrd="0" destOrd="0" presId="urn:microsoft.com/office/officeart/2011/layout/TabList"/>
    <dgm:cxn modelId="{882CEEF7-15FC-49AB-B77F-02C6964D6209}" srcId="{A6DE42AF-A012-4502-AB68-1BBE20433E25}" destId="{2B02A756-C6D4-4172-899B-223A63A368D1}" srcOrd="1" destOrd="0" parTransId="{51FEFC8D-A83F-4E0A-9930-1E744AF103FD}" sibTransId="{372E91EE-EEC6-43AE-8667-CD34812C3657}"/>
    <dgm:cxn modelId="{B640288C-D800-4408-8326-ACEB630EE6D9}" srcId="{D56FC297-C629-4F2C-8C1F-EF0209611FEE}" destId="{B848464A-B215-4EC3-9F26-A13CA587A78D}" srcOrd="0" destOrd="0" parTransId="{920CCEBA-DC2F-49AE-87D5-41CAC74F33B8}" sibTransId="{2E1844DC-8592-489B-A6E8-6B1678675F56}"/>
    <dgm:cxn modelId="{F7207EBF-B6D9-4634-9BBD-7D6492E162AA}" type="presOf" srcId="{A6DE42AF-A012-4502-AB68-1BBE20433E25}" destId="{B25B01BC-BAEE-415D-8675-E1344C2FFA09}" srcOrd="0" destOrd="0" presId="urn:microsoft.com/office/officeart/2011/layout/TabList"/>
    <dgm:cxn modelId="{9367A2A9-0AFA-4E71-BEF8-682EA2D5DB67}" srcId="{A6DE42AF-A012-4502-AB68-1BBE20433E25}" destId="{1E721AF6-ECA6-4CE2-A1DF-2A8142CC3274}" srcOrd="2" destOrd="0" parTransId="{88E2BC30-BCBF-4905-AB0C-B570319CF6D3}" sibTransId="{C2B85525-21BF-433A-BEF6-B9A558368D78}"/>
    <dgm:cxn modelId="{E58AB1CA-C9FF-4DA3-9686-96ACF2F0315D}" type="presOf" srcId="{D7E48C5A-0F93-4ACC-8287-B0F16FC1141F}" destId="{6FD053F4-48AB-4612-8633-FD421F7420E3}" srcOrd="0" destOrd="0" presId="urn:microsoft.com/office/officeart/2011/layout/TabList"/>
    <dgm:cxn modelId="{1BDB583E-774E-46DC-B081-D9906142198C}" srcId="{A6DE42AF-A012-4502-AB68-1BBE20433E25}" destId="{D56FC297-C629-4F2C-8C1F-EF0209611FEE}" srcOrd="0" destOrd="0" parTransId="{29DBE833-7229-4224-86D4-BE699E7A6840}" sibTransId="{C1C9F906-B6C2-4C13-A973-850E68A69AF8}"/>
    <dgm:cxn modelId="{1E289CA9-3831-4FDE-AB9F-6606BCA6EF98}" type="presOf" srcId="{913BCEDB-84F9-4946-AC0F-44761526F829}" destId="{F23E76AD-7FE2-4108-B7C2-F5A7FFCF4224}" srcOrd="0" destOrd="0" presId="urn:microsoft.com/office/officeart/2011/layout/TabList"/>
    <dgm:cxn modelId="{0E754B2C-9B0D-489F-9D9A-A228CF065132}" srcId="{1E721AF6-ECA6-4CE2-A1DF-2A8142CC3274}" destId="{913BCEDB-84F9-4946-AC0F-44761526F829}" srcOrd="0" destOrd="0" parTransId="{C8F28F41-EFA8-4F17-86DB-7CBF26777065}" sibTransId="{A0C244F3-A5E7-42F1-BE27-0652AFA8EEE8}"/>
    <dgm:cxn modelId="{C404B591-D5FB-4A0E-9E5F-4D87D4AF6E7F}" type="presOf" srcId="{D56FC297-C629-4F2C-8C1F-EF0209611FEE}" destId="{F985CFA3-CB95-486A-BE0F-AA6627BAE2D1}" srcOrd="0" destOrd="0" presId="urn:microsoft.com/office/officeart/2011/layout/TabList"/>
    <dgm:cxn modelId="{678754BE-F59B-4C83-8693-976007835861}" type="presOf" srcId="{B848464A-B215-4EC3-9F26-A13CA587A78D}" destId="{588A17C4-BF2F-4661-80C6-E08D41A20E5E}" srcOrd="0" destOrd="0" presId="urn:microsoft.com/office/officeart/2011/layout/TabList"/>
    <dgm:cxn modelId="{E795E0EC-EBF7-4BFE-8CB8-49A6E1350C7A}" srcId="{2B02A756-C6D4-4172-899B-223A63A368D1}" destId="{D7E48C5A-0F93-4ACC-8287-B0F16FC1141F}" srcOrd="0" destOrd="0" parTransId="{9F0CAF94-4B12-4CCB-8589-930167D72B79}" sibTransId="{0D79DDC5-5416-4BF3-AB04-F57019E30EA2}"/>
    <dgm:cxn modelId="{54F5AE8D-11A0-4D36-B0D3-DE9541A984BA}" type="presParOf" srcId="{B25B01BC-BAEE-415D-8675-E1344C2FFA09}" destId="{5BE944ED-0872-4E81-8A9E-F7AF820543BC}" srcOrd="0" destOrd="0" presId="urn:microsoft.com/office/officeart/2011/layout/TabList"/>
    <dgm:cxn modelId="{D0EF8691-CCB3-41DD-9FA4-3D6E9368F2BB}" type="presParOf" srcId="{5BE944ED-0872-4E81-8A9E-F7AF820543BC}" destId="{588A17C4-BF2F-4661-80C6-E08D41A20E5E}" srcOrd="0" destOrd="0" presId="urn:microsoft.com/office/officeart/2011/layout/TabList"/>
    <dgm:cxn modelId="{38D0F4C0-DE33-4586-BF5F-DF5D73639EC7}" type="presParOf" srcId="{5BE944ED-0872-4E81-8A9E-F7AF820543BC}" destId="{F985CFA3-CB95-486A-BE0F-AA6627BAE2D1}" srcOrd="1" destOrd="0" presId="urn:microsoft.com/office/officeart/2011/layout/TabList"/>
    <dgm:cxn modelId="{29690A75-BB54-4A6A-B9B0-BA19E8D3BA33}" type="presParOf" srcId="{5BE944ED-0872-4E81-8A9E-F7AF820543BC}" destId="{B6772B34-ED14-4073-B4E6-DCA49211283B}" srcOrd="2" destOrd="0" presId="urn:microsoft.com/office/officeart/2011/layout/TabList"/>
    <dgm:cxn modelId="{8FF8558F-B567-4C9A-8F59-866BA9D0F266}" type="presParOf" srcId="{B25B01BC-BAEE-415D-8675-E1344C2FFA09}" destId="{23F321E6-1E54-46BF-A61D-B8546649DFC5}" srcOrd="1" destOrd="0" presId="urn:microsoft.com/office/officeart/2011/layout/TabList"/>
    <dgm:cxn modelId="{0891DF0E-5582-4D20-97FE-089D8869F6C7}" type="presParOf" srcId="{B25B01BC-BAEE-415D-8675-E1344C2FFA09}" destId="{17EC3AD5-4CF2-4E41-9253-83285F82F1B2}" srcOrd="2" destOrd="0" presId="urn:microsoft.com/office/officeart/2011/layout/TabList"/>
    <dgm:cxn modelId="{235F4181-36D9-46C8-8650-AEBF423A666E}" type="presParOf" srcId="{17EC3AD5-4CF2-4E41-9253-83285F82F1B2}" destId="{6FD053F4-48AB-4612-8633-FD421F7420E3}" srcOrd="0" destOrd="0" presId="urn:microsoft.com/office/officeart/2011/layout/TabList"/>
    <dgm:cxn modelId="{2FF0ADF5-C2E8-4AC3-8F56-6E753D860256}" type="presParOf" srcId="{17EC3AD5-4CF2-4E41-9253-83285F82F1B2}" destId="{4207D30D-3248-4000-AFA6-D52A3EEC5C5C}" srcOrd="1" destOrd="0" presId="urn:microsoft.com/office/officeart/2011/layout/TabList"/>
    <dgm:cxn modelId="{7DDDA682-B94F-443A-9726-19665432EB4C}" type="presParOf" srcId="{17EC3AD5-4CF2-4E41-9253-83285F82F1B2}" destId="{AA7D2C8E-37A1-4A5C-90E1-ACC380DEE50C}" srcOrd="2" destOrd="0" presId="urn:microsoft.com/office/officeart/2011/layout/TabList"/>
    <dgm:cxn modelId="{FDB70FB2-69F7-4F66-9FB4-1E408B556700}" type="presParOf" srcId="{B25B01BC-BAEE-415D-8675-E1344C2FFA09}" destId="{111F46FB-F333-4954-A438-E57294C69EE0}" srcOrd="3" destOrd="0" presId="urn:microsoft.com/office/officeart/2011/layout/TabList"/>
    <dgm:cxn modelId="{F2E17AD7-8925-4087-933B-EDFB5892B8B9}" type="presParOf" srcId="{B25B01BC-BAEE-415D-8675-E1344C2FFA09}" destId="{111F944C-BB23-4A64-B66F-4E9FD649022D}" srcOrd="4" destOrd="0" presId="urn:microsoft.com/office/officeart/2011/layout/TabList"/>
    <dgm:cxn modelId="{5D1FF0CA-5335-4C1A-AF11-4DDB067B566D}" type="presParOf" srcId="{111F944C-BB23-4A64-B66F-4E9FD649022D}" destId="{F23E76AD-7FE2-4108-B7C2-F5A7FFCF4224}" srcOrd="0" destOrd="0" presId="urn:microsoft.com/office/officeart/2011/layout/TabList"/>
    <dgm:cxn modelId="{2F998997-12EB-484D-8325-52F274D3F333}" type="presParOf" srcId="{111F944C-BB23-4A64-B66F-4E9FD649022D}" destId="{5146560F-6E4D-4E22-A444-DF198091A5D9}" srcOrd="1" destOrd="0" presId="urn:microsoft.com/office/officeart/2011/layout/TabList"/>
    <dgm:cxn modelId="{8F197B5C-66A1-4A2D-8ECF-794C15DC85B6}" type="presParOf" srcId="{111F944C-BB23-4A64-B66F-4E9FD649022D}" destId="{9F9E0873-3507-4394-9E74-2EE853C4D02C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9E0873-3507-4394-9E74-2EE853C4D02C}">
      <dsp:nvSpPr>
        <dsp:cNvPr id="0" name=""/>
        <dsp:cNvSpPr/>
      </dsp:nvSpPr>
      <dsp:spPr>
        <a:xfrm>
          <a:off x="0" y="1958977"/>
          <a:ext cx="1782500" cy="0"/>
        </a:xfrm>
        <a:prstGeom prst="line">
          <a:avLst/>
        </a:prstGeom>
        <a:noFill/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7D2C8E-37A1-4A5C-90E1-ACC380DEE50C}">
      <dsp:nvSpPr>
        <dsp:cNvPr id="0" name=""/>
        <dsp:cNvSpPr/>
      </dsp:nvSpPr>
      <dsp:spPr>
        <a:xfrm>
          <a:off x="0" y="1295475"/>
          <a:ext cx="1782500" cy="0"/>
        </a:xfrm>
        <a:prstGeom prst="line">
          <a:avLst/>
        </a:prstGeom>
        <a:noFill/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772B34-ED14-4073-B4E6-DCA49211283B}">
      <dsp:nvSpPr>
        <dsp:cNvPr id="0" name=""/>
        <dsp:cNvSpPr/>
      </dsp:nvSpPr>
      <dsp:spPr>
        <a:xfrm>
          <a:off x="0" y="631973"/>
          <a:ext cx="1782500" cy="0"/>
        </a:xfrm>
        <a:prstGeom prst="line">
          <a:avLst/>
        </a:prstGeom>
        <a:noFill/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8A17C4-BF2F-4661-80C6-E08D41A20E5E}">
      <dsp:nvSpPr>
        <dsp:cNvPr id="0" name=""/>
        <dsp:cNvSpPr/>
      </dsp:nvSpPr>
      <dsp:spPr>
        <a:xfrm>
          <a:off x="608446" y="66"/>
          <a:ext cx="1029056" cy="6319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rPr>
            <a:t>PASSIVE</a:t>
          </a:r>
        </a:p>
      </dsp:txBody>
      <dsp:txXfrm>
        <a:off x="608446" y="66"/>
        <a:ext cx="1029056" cy="631907"/>
      </dsp:txXfrm>
    </dsp:sp>
    <dsp:sp modelId="{F985CFA3-CB95-486A-BE0F-AA6627BAE2D1}">
      <dsp:nvSpPr>
        <dsp:cNvPr id="0" name=""/>
        <dsp:cNvSpPr/>
      </dsp:nvSpPr>
      <dsp:spPr>
        <a:xfrm>
          <a:off x="0" y="66"/>
          <a:ext cx="463450" cy="631907"/>
        </a:xfrm>
        <a:prstGeom prst="round2SameRect">
          <a:avLst>
            <a:gd name="adj1" fmla="val 16670"/>
            <a:gd name="adj2" fmla="val 0"/>
          </a:avLst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rPr>
            <a:t>X</a:t>
          </a:r>
        </a:p>
      </dsp:txBody>
      <dsp:txXfrm>
        <a:off x="22628" y="22694"/>
        <a:ext cx="418194" cy="609279"/>
      </dsp:txXfrm>
    </dsp:sp>
    <dsp:sp modelId="{6FD053F4-48AB-4612-8633-FD421F7420E3}">
      <dsp:nvSpPr>
        <dsp:cNvPr id="0" name=""/>
        <dsp:cNvSpPr/>
      </dsp:nvSpPr>
      <dsp:spPr>
        <a:xfrm>
          <a:off x="608446" y="663568"/>
          <a:ext cx="1029056" cy="6319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rPr>
            <a:t>ACTIVE</a:t>
          </a:r>
        </a:p>
      </dsp:txBody>
      <dsp:txXfrm>
        <a:off x="608446" y="663568"/>
        <a:ext cx="1029056" cy="631907"/>
      </dsp:txXfrm>
    </dsp:sp>
    <dsp:sp modelId="{4207D30D-3248-4000-AFA6-D52A3EEC5C5C}">
      <dsp:nvSpPr>
        <dsp:cNvPr id="0" name=""/>
        <dsp:cNvSpPr/>
      </dsp:nvSpPr>
      <dsp:spPr>
        <a:xfrm>
          <a:off x="0" y="663568"/>
          <a:ext cx="463450" cy="631907"/>
        </a:xfrm>
        <a:prstGeom prst="round2SameRect">
          <a:avLst>
            <a:gd name="adj1" fmla="val 16670"/>
            <a:gd name="adj2" fmla="val 0"/>
          </a:avLst>
        </a:prstGeom>
        <a:solidFill>
          <a:schemeClr val="accent5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-2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rPr>
            <a:t>Y</a:t>
          </a:r>
        </a:p>
      </dsp:txBody>
      <dsp:txXfrm>
        <a:off x="22628" y="686196"/>
        <a:ext cx="418194" cy="609279"/>
      </dsp:txXfrm>
    </dsp:sp>
    <dsp:sp modelId="{F23E76AD-7FE2-4108-B7C2-F5A7FFCF4224}">
      <dsp:nvSpPr>
        <dsp:cNvPr id="0" name=""/>
        <dsp:cNvSpPr/>
      </dsp:nvSpPr>
      <dsp:spPr>
        <a:xfrm>
          <a:off x="608446" y="1327070"/>
          <a:ext cx="1029056" cy="6319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Cambria" panose="02040503050406030204" pitchFamily="18" charset="0"/>
              <a:ea typeface="Cambria" panose="02040503050406030204" pitchFamily="18" charset="0"/>
            </a:rPr>
            <a:t>MODEL</a:t>
          </a:r>
        </a:p>
      </dsp:txBody>
      <dsp:txXfrm>
        <a:off x="608446" y="1327070"/>
        <a:ext cx="1029056" cy="631907"/>
      </dsp:txXfrm>
    </dsp:sp>
    <dsp:sp modelId="{5146560F-6E4D-4E22-A444-DF198091A5D9}">
      <dsp:nvSpPr>
        <dsp:cNvPr id="0" name=""/>
        <dsp:cNvSpPr/>
      </dsp:nvSpPr>
      <dsp:spPr>
        <a:xfrm>
          <a:off x="0" y="1327070"/>
          <a:ext cx="463450" cy="631907"/>
        </a:xfrm>
        <a:prstGeom prst="round2SameRect">
          <a:avLst>
            <a:gd name="adj1" fmla="val 16670"/>
            <a:gd name="adj2" fmla="val 0"/>
          </a:avLst>
        </a:prstGeom>
        <a:solidFill>
          <a:schemeClr val="accent5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rPr>
            <a:t>Z</a:t>
          </a:r>
        </a:p>
      </dsp:txBody>
      <dsp:txXfrm>
        <a:off x="22628" y="1349698"/>
        <a:ext cx="418194" cy="6092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9E0873-3507-4394-9E74-2EE853C4D02C}">
      <dsp:nvSpPr>
        <dsp:cNvPr id="0" name=""/>
        <dsp:cNvSpPr/>
      </dsp:nvSpPr>
      <dsp:spPr>
        <a:xfrm>
          <a:off x="0" y="1958977"/>
          <a:ext cx="2018179" cy="0"/>
        </a:xfrm>
        <a:prstGeom prst="line">
          <a:avLst/>
        </a:pr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7D2C8E-37A1-4A5C-90E1-ACC380DEE50C}">
      <dsp:nvSpPr>
        <dsp:cNvPr id="0" name=""/>
        <dsp:cNvSpPr/>
      </dsp:nvSpPr>
      <dsp:spPr>
        <a:xfrm>
          <a:off x="0" y="1295475"/>
          <a:ext cx="2018179" cy="0"/>
        </a:xfrm>
        <a:prstGeom prst="line">
          <a:avLst/>
        </a:pr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772B34-ED14-4073-B4E6-DCA49211283B}">
      <dsp:nvSpPr>
        <dsp:cNvPr id="0" name=""/>
        <dsp:cNvSpPr/>
      </dsp:nvSpPr>
      <dsp:spPr>
        <a:xfrm>
          <a:off x="0" y="631973"/>
          <a:ext cx="2018179" cy="0"/>
        </a:xfrm>
        <a:prstGeom prst="line">
          <a:avLst/>
        </a:pr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8A17C4-BF2F-4661-80C6-E08D41A20E5E}">
      <dsp:nvSpPr>
        <dsp:cNvPr id="0" name=""/>
        <dsp:cNvSpPr/>
      </dsp:nvSpPr>
      <dsp:spPr>
        <a:xfrm>
          <a:off x="585651" y="66"/>
          <a:ext cx="1371601" cy="6319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Cambria" panose="02040503050406030204" pitchFamily="18" charset="0"/>
              <a:ea typeface="Cambria" panose="02040503050406030204" pitchFamily="18" charset="0"/>
              <a:cs typeface="+mn-cs"/>
            </a:rPr>
            <a:t>ALEXI-TIR</a:t>
          </a:r>
          <a:endParaRPr lang="en-US" sz="2000" b="1" kern="1200" dirty="0">
            <a:latin typeface="Cambria" panose="02040503050406030204" pitchFamily="18" charset="0"/>
            <a:ea typeface="Cambria" panose="02040503050406030204" pitchFamily="18" charset="0"/>
            <a:cs typeface="+mn-cs"/>
          </a:endParaRPr>
        </a:p>
      </dsp:txBody>
      <dsp:txXfrm>
        <a:off x="585651" y="66"/>
        <a:ext cx="1371601" cy="631907"/>
      </dsp:txXfrm>
    </dsp:sp>
    <dsp:sp modelId="{F985CFA3-CB95-486A-BE0F-AA6627BAE2D1}">
      <dsp:nvSpPr>
        <dsp:cNvPr id="0" name=""/>
        <dsp:cNvSpPr/>
      </dsp:nvSpPr>
      <dsp:spPr>
        <a:xfrm>
          <a:off x="0" y="66"/>
          <a:ext cx="524726" cy="631907"/>
        </a:xfrm>
        <a:prstGeom prst="round2SameRect">
          <a:avLst>
            <a:gd name="adj1" fmla="val 16670"/>
            <a:gd name="adj2" fmla="val 0"/>
          </a:avLst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Cambria" panose="02040503050406030204" pitchFamily="18" charset="0"/>
              <a:ea typeface="Cambria" panose="02040503050406030204" pitchFamily="18" charset="0"/>
              <a:cs typeface="+mn-cs"/>
            </a:rPr>
            <a:t>X</a:t>
          </a:r>
        </a:p>
      </dsp:txBody>
      <dsp:txXfrm>
        <a:off x="25620" y="25686"/>
        <a:ext cx="473486" cy="606287"/>
      </dsp:txXfrm>
    </dsp:sp>
    <dsp:sp modelId="{6FD053F4-48AB-4612-8633-FD421F7420E3}">
      <dsp:nvSpPr>
        <dsp:cNvPr id="0" name=""/>
        <dsp:cNvSpPr/>
      </dsp:nvSpPr>
      <dsp:spPr>
        <a:xfrm>
          <a:off x="585651" y="663568"/>
          <a:ext cx="1371601" cy="6319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Cambria" panose="02040503050406030204" pitchFamily="18" charset="0"/>
              <a:ea typeface="Cambria" panose="02040503050406030204" pitchFamily="18" charset="0"/>
              <a:cs typeface="+mn-cs"/>
            </a:rPr>
            <a:t>ALEXI-MW</a:t>
          </a:r>
          <a:endParaRPr lang="en-US" sz="2000" b="1" kern="1200" dirty="0">
            <a:latin typeface="Cambria" panose="02040503050406030204" pitchFamily="18" charset="0"/>
            <a:ea typeface="Cambria" panose="02040503050406030204" pitchFamily="18" charset="0"/>
            <a:cs typeface="+mn-cs"/>
          </a:endParaRPr>
        </a:p>
      </dsp:txBody>
      <dsp:txXfrm>
        <a:off x="585651" y="663568"/>
        <a:ext cx="1371601" cy="631907"/>
      </dsp:txXfrm>
    </dsp:sp>
    <dsp:sp modelId="{4207D30D-3248-4000-AFA6-D52A3EEC5C5C}">
      <dsp:nvSpPr>
        <dsp:cNvPr id="0" name=""/>
        <dsp:cNvSpPr/>
      </dsp:nvSpPr>
      <dsp:spPr>
        <a:xfrm>
          <a:off x="0" y="663568"/>
          <a:ext cx="524726" cy="631907"/>
        </a:xfrm>
        <a:prstGeom prst="round2SameRect">
          <a:avLst>
            <a:gd name="adj1" fmla="val 16670"/>
            <a:gd name="adj2" fmla="val 0"/>
          </a:avLst>
        </a:prstGeom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-2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Cambria" panose="02040503050406030204" pitchFamily="18" charset="0"/>
              <a:ea typeface="Cambria" panose="02040503050406030204" pitchFamily="18" charset="0"/>
              <a:cs typeface="+mn-cs"/>
            </a:rPr>
            <a:t>Y</a:t>
          </a:r>
          <a:endParaRPr lang="en-US" sz="2000" b="1" kern="1200" dirty="0">
            <a:latin typeface="Cambria" panose="02040503050406030204" pitchFamily="18" charset="0"/>
            <a:ea typeface="Cambria" panose="02040503050406030204" pitchFamily="18" charset="0"/>
            <a:cs typeface="+mn-cs"/>
          </a:endParaRPr>
        </a:p>
      </dsp:txBody>
      <dsp:txXfrm>
        <a:off x="25620" y="689188"/>
        <a:ext cx="473486" cy="606287"/>
      </dsp:txXfrm>
    </dsp:sp>
    <dsp:sp modelId="{F23E76AD-7FE2-4108-B7C2-F5A7FFCF4224}">
      <dsp:nvSpPr>
        <dsp:cNvPr id="0" name=""/>
        <dsp:cNvSpPr/>
      </dsp:nvSpPr>
      <dsp:spPr>
        <a:xfrm>
          <a:off x="688894" y="1327070"/>
          <a:ext cx="1165116" cy="6319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Cambria" panose="02040503050406030204" pitchFamily="18" charset="0"/>
              <a:ea typeface="Cambria" panose="02040503050406030204" pitchFamily="18" charset="0"/>
            </a:rPr>
            <a:t>MODEL</a:t>
          </a:r>
        </a:p>
      </dsp:txBody>
      <dsp:txXfrm>
        <a:off x="688894" y="1327070"/>
        <a:ext cx="1165116" cy="631907"/>
      </dsp:txXfrm>
    </dsp:sp>
    <dsp:sp modelId="{5146560F-6E4D-4E22-A444-DF198091A5D9}">
      <dsp:nvSpPr>
        <dsp:cNvPr id="0" name=""/>
        <dsp:cNvSpPr/>
      </dsp:nvSpPr>
      <dsp:spPr>
        <a:xfrm>
          <a:off x="0" y="1327070"/>
          <a:ext cx="524726" cy="631907"/>
        </a:xfrm>
        <a:prstGeom prst="round2SameRect">
          <a:avLst>
            <a:gd name="adj1" fmla="val 16670"/>
            <a:gd name="adj2" fmla="val 0"/>
          </a:avLst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Cambria" panose="02040503050406030204" pitchFamily="18" charset="0"/>
              <a:ea typeface="Cambria" panose="02040503050406030204" pitchFamily="18" charset="0"/>
              <a:cs typeface="+mn-cs"/>
            </a:rPr>
            <a:t>Z</a:t>
          </a:r>
          <a:endParaRPr lang="en-US" sz="2000" b="1" kern="1200" dirty="0">
            <a:latin typeface="Cambria" panose="02040503050406030204" pitchFamily="18" charset="0"/>
            <a:ea typeface="Cambria" panose="02040503050406030204" pitchFamily="18" charset="0"/>
            <a:cs typeface="+mn-cs"/>
          </a:endParaRPr>
        </a:p>
      </dsp:txBody>
      <dsp:txXfrm>
        <a:off x="25620" y="1352690"/>
        <a:ext cx="473486" cy="6062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E8D01D-C97E-4265-883E-87B2AE594517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8A9824-D841-45E8-8BA0-6894CBB41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273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Importance of understanding land-atmosphere</a:t>
            </a:r>
            <a:r>
              <a:rPr lang="en-US" baseline="0" dirty="0"/>
              <a:t> coupling, one key interaction is between soil water content and evapotranspiration which link the water and energy balances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Ways to understand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water and energy components: ground-measurements, RS-based retrievals, numerical modeling.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Benefits of satellite-based products as compared with in-situ observations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8A9824-D841-45E8-8BA0-6894CBB41DF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8758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What are the project deliverables?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8A9824-D841-45E8-8BA0-6894CBB41DF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0115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What are the project deliverables?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8A9824-D841-45E8-8BA0-6894CBB41DF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123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What are the project deliverables?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8A9824-D841-45E8-8BA0-6894CBB41DF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4280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What are the project deliverables?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8A9824-D841-45E8-8BA0-6894CBB41DF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2771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What are the project deliverables?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8A9824-D841-45E8-8BA0-6894CBB41DF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6726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Key Science Highlights (this one an optional item, since you are just beginning your investigations)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8A9824-D841-45E8-8BA0-6894CBB41DF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6844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/>
              <a:t>Any early initial issues (e.g., data gaps)? </a:t>
            </a:r>
          </a:p>
          <a:p>
            <a:pPr lvl="0"/>
            <a:r>
              <a:rPr lang="en-US" dirty="0"/>
              <a:t>(highlight </a:t>
            </a:r>
            <a:r>
              <a:rPr lang="en-US" dirty="0" err="1"/>
              <a:t>VIIRS</a:t>
            </a:r>
            <a:r>
              <a:rPr lang="en-US" dirty="0"/>
              <a:t>)</a:t>
            </a:r>
            <a:r>
              <a:rPr lang="en-US" dirty="0" err="1"/>
              <a:t>VIIRS</a:t>
            </a:r>
            <a:r>
              <a:rPr lang="en-US" baseline="0" dirty="0"/>
              <a:t> day-night </a:t>
            </a:r>
            <a:r>
              <a:rPr lang="en-US" baseline="0" dirty="0" err="1"/>
              <a:t>LST</a:t>
            </a:r>
            <a:r>
              <a:rPr lang="en-US" baseline="0" dirty="0"/>
              <a:t> for </a:t>
            </a:r>
            <a:r>
              <a:rPr lang="en-US" baseline="0" dirty="0" err="1"/>
              <a:t>TIR</a:t>
            </a:r>
            <a:r>
              <a:rPr lang="en-US" baseline="0" dirty="0"/>
              <a:t>, </a:t>
            </a:r>
            <a:r>
              <a:rPr lang="en-US" dirty="0"/>
              <a:t>Fengyun-3B</a:t>
            </a:r>
            <a:r>
              <a:rPr lang="en-US" baseline="0" dirty="0"/>
              <a:t> for MW-</a:t>
            </a:r>
            <a:r>
              <a:rPr lang="en-US" baseline="0" dirty="0" err="1"/>
              <a:t>LST</a:t>
            </a:r>
            <a:endParaRPr lang="en-US" baseline="0" dirty="0"/>
          </a:p>
          <a:p>
            <a:r>
              <a:rPr lang="en-US" baseline="0" dirty="0"/>
              <a:t>Extend verification to the offline Noah-MP land surface model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use the results to improve the representation of SM/ET coupling in the model – via either parameter changes or various physics choices . </a:t>
            </a:r>
            <a:r>
              <a:rPr lang="en-US" baseline="0" dirty="0"/>
              <a:t>Noah-MP is unique in that various physics packages (for example, a groundwater model) options are available to be turn on and turn off, and thus for addressing specific parameterization schemes.</a:t>
            </a:r>
          </a:p>
          <a:p>
            <a:r>
              <a:rPr lang="en-US" baseline="0" dirty="0"/>
              <a:t>LS3MIP of CMIP6, from off-line to coupled</a:t>
            </a:r>
          </a:p>
          <a:p>
            <a:r>
              <a:rPr lang="en-US" baseline="0" dirty="0"/>
              <a:t>From SM/ET to SM/Ta, ET/Ta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8A9824-D841-45E8-8BA0-6894CBB41DF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7264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Potential cross-correlation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8A9824-D841-45E8-8BA0-6894CBB41DF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782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Ameriflux</a:t>
            </a:r>
            <a:r>
              <a:rPr lang="en-US" baseline="0" dirty="0"/>
              <a:t> sites validation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8A9824-D841-45E8-8BA0-6894CBB41DF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0726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Variations across models and TC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8A9824-D841-45E8-8BA0-6894CBB41DF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270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Current multiple remote sensing sources for facilitating the understanding of water and energy balance cycles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Near-surface meteorological information, land surface characteristics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8A9824-D841-45E8-8BA0-6894CBB41DF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6314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Anomaly time series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8A9824-D841-45E8-8BA0-6894CBB41DF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1751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Anomaly time series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8A9824-D841-45E8-8BA0-6894CBB41DF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1686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Current multiple remote sensing sources for facilitating the understanding of water and energy balance cycles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What are the scientific questions being addressed and the scope of the proposed work?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/>
              <a:t>Are</a:t>
            </a:r>
            <a:r>
              <a:rPr lang="en-US" baseline="0" dirty="0"/>
              <a:t> current land surface models accurate in characterizing the relation between soil moisture and evapotranspiration?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/>
              <a:t>Obtain unbiased, observation-based global estimates of true coupling by integrating multi-platform retrievals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8A9824-D841-45E8-8BA0-6894CBB41DF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780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ALEXI framework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8A9824-D841-45E8-8BA0-6894CBB41DF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548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ALEXI-</a:t>
            </a:r>
            <a:r>
              <a:rPr lang="en-US" dirty="0" err="1"/>
              <a:t>TIR</a:t>
            </a:r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 prepared to describe EXACTLY how we use MODIS (looks like you will do that in Figure 7) and future plans for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VIIRS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8A9824-D841-45E8-8BA0-6894CBB41DF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2117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ALEXI-MW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8A9824-D841-45E8-8BA0-6894CBB41DF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7240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Active and passive microwave</a:t>
            </a:r>
            <a:r>
              <a:rPr lang="en-US" baseline="0" dirty="0"/>
              <a:t> soil moisture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8A9824-D841-45E8-8BA0-6894CBB41DF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6580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 maps showing the soil moisture distribution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8A9824-D841-45E8-8BA0-6894CBB41DF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5360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Method: TC, a unified metric for combining various sources of remote sensing products</a:t>
            </a:r>
          </a:p>
          <a:p>
            <a:r>
              <a:rPr lang="en-US" dirty="0"/>
              <a:t>Advantages with regard to traditional metric</a:t>
            </a:r>
          </a:p>
          <a:p>
            <a:r>
              <a:rPr lang="en-US" dirty="0"/>
              <a:t>Do not talk too much about details of TC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8A9824-D841-45E8-8BA0-6894CBB41DF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26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980C9-D2FB-4F7E-8B14-85A9103AB508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D2EED-FAA4-4049-AE43-9F86CA8EF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34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980C9-D2FB-4F7E-8B14-85A9103AB508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D2EED-FAA4-4049-AE43-9F86CA8EF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019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980C9-D2FB-4F7E-8B14-85A9103AB508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D2EED-FAA4-4049-AE43-9F86CA8EF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519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980C9-D2FB-4F7E-8B14-85A9103AB508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D2EED-FAA4-4049-AE43-9F86CA8EF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850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980C9-D2FB-4F7E-8B14-85A9103AB508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D2EED-FAA4-4049-AE43-9F86CA8EF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10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980C9-D2FB-4F7E-8B14-85A9103AB508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D2EED-FAA4-4049-AE43-9F86CA8EF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391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980C9-D2FB-4F7E-8B14-85A9103AB508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D2EED-FAA4-4049-AE43-9F86CA8EF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271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980C9-D2FB-4F7E-8B14-85A9103AB508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D2EED-FAA4-4049-AE43-9F86CA8EF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095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980C9-D2FB-4F7E-8B14-85A9103AB508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D2EED-FAA4-4049-AE43-9F86CA8EF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389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980C9-D2FB-4F7E-8B14-85A9103AB508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D2EED-FAA4-4049-AE43-9F86CA8EF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278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980C9-D2FB-4F7E-8B14-85A9103AB508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D2EED-FAA4-4049-AE43-9F86CA8EF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097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9980C9-D2FB-4F7E-8B14-85A9103AB508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D2EED-FAA4-4049-AE43-9F86CA8EF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147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tiff"/><Relationship Id="rId5" Type="http://schemas.openxmlformats.org/officeDocument/2006/relationships/image" Target="../media/image22.png"/><Relationship Id="rId4" Type="http://schemas.openxmlformats.org/officeDocument/2006/relationships/image" Target="../media/image23.t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3" Type="http://schemas.openxmlformats.org/officeDocument/2006/relationships/image" Target="../media/image1.jpg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5" Type="http://schemas.openxmlformats.org/officeDocument/2006/relationships/diagramData" Target="../diagrams/data1.xml"/><Relationship Id="rId15" Type="http://schemas.openxmlformats.org/officeDocument/2006/relationships/image" Target="../media/image25.png"/><Relationship Id="rId10" Type="http://schemas.openxmlformats.org/officeDocument/2006/relationships/diagramData" Target="../diagrams/data2.xml"/><Relationship Id="rId4" Type="http://schemas.openxmlformats.org/officeDocument/2006/relationships/image" Target="../media/image25.tif"/><Relationship Id="rId9" Type="http://schemas.microsoft.com/office/2007/relationships/diagramDrawing" Target="../diagrams/drawing1.xml"/><Relationship Id="rId14" Type="http://schemas.microsoft.com/office/2007/relationships/diagramDrawing" Target="../diagrams/drawing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tif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tif"/><Relationship Id="rId5" Type="http://schemas.openxmlformats.org/officeDocument/2006/relationships/image" Target="../media/image30.png"/><Relationship Id="rId4" Type="http://schemas.openxmlformats.org/officeDocument/2006/relationships/image" Target="../media/image28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9.t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3.png"/><Relationship Id="rId4" Type="http://schemas.openxmlformats.org/officeDocument/2006/relationships/image" Target="../media/image28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tif"/><Relationship Id="rId4" Type="http://schemas.openxmlformats.org/officeDocument/2006/relationships/image" Target="../media/image30.t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jpg"/><Relationship Id="rId7" Type="http://schemas.openxmlformats.org/officeDocument/2006/relationships/image" Target="../media/image6.png"/><Relationship Id="rId12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tif"/><Relationship Id="rId9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0.png"/><Relationship Id="rId4" Type="http://schemas.openxmlformats.org/officeDocument/2006/relationships/image" Target="../media/image39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3.png"/><Relationship Id="rId4" Type="http://schemas.openxmlformats.org/officeDocument/2006/relationships/image" Target="../media/image39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1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jpg"/><Relationship Id="rId4" Type="http://schemas.openxmlformats.org/officeDocument/2006/relationships/image" Target="../media/image9.png"/><Relationship Id="rId9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tif"/><Relationship Id="rId4" Type="http://schemas.openxmlformats.org/officeDocument/2006/relationships/image" Target="../media/image16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tif"/><Relationship Id="rId4" Type="http://schemas.openxmlformats.org/officeDocument/2006/relationships/image" Target="../media/image21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3"/>
          <a:stretch/>
        </p:blipFill>
        <p:spPr>
          <a:xfrm>
            <a:off x="0" y="408988"/>
            <a:ext cx="9144000" cy="609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5123" y="637774"/>
            <a:ext cx="83977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Integrating Multi-Platform Satellite Soil Moisture and Evapotranspiration Retrievals to Constrain Water and Energy Balance Coupling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5123" y="2463946"/>
            <a:ext cx="65251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Wade T. Crow, Fangni Lei, Martha C. Anderson</a:t>
            </a:r>
          </a:p>
          <a:p>
            <a:r>
              <a:rPr lang="en-US" sz="2000" b="1" dirty="0">
                <a:solidFill>
                  <a:schemeClr val="bg1"/>
                </a:solidFill>
                <a:ea typeface="Cambria" panose="02040503050406030204" pitchFamily="18" charset="0"/>
                <a:cs typeface="Cambria" charset="0"/>
              </a:rPr>
              <a:t>Hydrology and Remote Sensing Laboratory, USDA ARS</a:t>
            </a:r>
          </a:p>
          <a:p>
            <a:endParaRPr lang="en-US" sz="2000" b="1" dirty="0">
              <a:solidFill>
                <a:schemeClr val="bg1"/>
              </a:solidFill>
              <a:ea typeface="Cambria" panose="02040503050406030204" pitchFamily="18" charset="0"/>
              <a:cs typeface="Cambria" charset="0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Thomas R. H. Holmes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Hydrological Sciences Laboratory, NASA </a:t>
            </a:r>
            <a:r>
              <a:rPr lang="en-US" sz="2000" b="1" dirty="0" err="1">
                <a:solidFill>
                  <a:schemeClr val="bg1"/>
                </a:solidFill>
              </a:rPr>
              <a:t>GSFC</a:t>
            </a:r>
            <a:endParaRPr lang="en-US" sz="2000" b="1" dirty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Christopher Hain 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000" b="1" dirty="0">
                <a:solidFill>
                  <a:schemeClr val="bg1"/>
                </a:solidFill>
                <a:ea typeface="Cambria" panose="02040503050406030204" pitchFamily="18" charset="0"/>
                <a:cs typeface="Cambria" charset="0"/>
              </a:rPr>
              <a:t>Earth Science Office, NASA </a:t>
            </a:r>
            <a:r>
              <a:rPr lang="en-US" sz="2000" b="1" dirty="0" err="1">
                <a:solidFill>
                  <a:schemeClr val="bg1"/>
                </a:solidFill>
                <a:ea typeface="Cambria" panose="02040503050406030204" pitchFamily="18" charset="0"/>
                <a:cs typeface="Cambria" charset="0"/>
              </a:rPr>
              <a:t>MSFC</a:t>
            </a:r>
            <a:endParaRPr lang="en-US" sz="2000" b="1" dirty="0">
              <a:solidFill>
                <a:schemeClr val="bg1"/>
              </a:solidFill>
              <a:ea typeface="Cambria" panose="02040503050406030204" pitchFamily="18" charset="0"/>
              <a:cs typeface="Cambria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24673" y="5524793"/>
            <a:ext cx="37770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October 15-19, 2018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MODIS/</a:t>
            </a:r>
            <a:r>
              <a:rPr lang="en-US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VIIRS</a:t>
            </a: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Science Team Meeting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MODIS Land Science Analysis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178" y="5420606"/>
            <a:ext cx="896494" cy="10843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021" y="5420606"/>
            <a:ext cx="1154954" cy="108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1552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96105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" t="42447" r="-2" b="41795"/>
          <a:stretch/>
        </p:blipFill>
        <p:spPr>
          <a:xfrm>
            <a:off x="0" y="0"/>
            <a:ext cx="9144000" cy="9610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2587" y="216827"/>
            <a:ext cx="7342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Multi-Platform Land Products – Soil Moisture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0" y="981108"/>
            <a:ext cx="8659632" cy="3588152"/>
            <a:chOff x="0" y="981108"/>
            <a:chExt cx="8659632" cy="358815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98" t="19260" r="11899" b="21643"/>
            <a:stretch/>
          </p:blipFill>
          <p:spPr>
            <a:xfrm>
              <a:off x="0" y="981108"/>
              <a:ext cx="6794341" cy="358815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6511095" y="1813086"/>
                  <a:ext cx="2148537" cy="92955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Passive Microwave</a:t>
                  </a:r>
                </a:p>
                <a:p>
                  <a:pPr algn="ctr"/>
                  <a:r>
                    <a:rPr lang="en-US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Soil Moisture</a:t>
                  </a:r>
                </a:p>
                <a:p>
                  <a:pPr algn="ctr"/>
                  <a:r>
                    <a:rPr lang="en-US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[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b="1" i="1" dirty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dirty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𝒎</m:t>
                          </m:r>
                        </m:e>
                        <m:sup>
                          <m:r>
                            <a:rPr lang="en-US" b="1" i="1" dirty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b="1" i="1" dirty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b="1" i="1" dirty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dirty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𝒎</m:t>
                          </m:r>
                        </m:e>
                        <m:sup>
                          <m:r>
                            <a:rPr lang="en-US" b="1" i="1" dirty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a14:m>
                  <a:r>
                    <a:rPr lang="en-US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]</a:t>
                  </a: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11095" y="1813086"/>
                  <a:ext cx="2148537" cy="929550"/>
                </a:xfrm>
                <a:prstGeom prst="rect">
                  <a:avLst/>
                </a:prstGeom>
                <a:blipFill>
                  <a:blip r:embed="rId5"/>
                  <a:stretch>
                    <a:fillRect l="-2266" t="-3922" r="-1983" b="-91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/>
          <p:cNvGrpSpPr/>
          <p:nvPr/>
        </p:nvGrpSpPr>
        <p:grpSpPr>
          <a:xfrm>
            <a:off x="89637" y="3269808"/>
            <a:ext cx="9054363" cy="3588152"/>
            <a:chOff x="89637" y="3269808"/>
            <a:chExt cx="9054363" cy="358815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98" t="19260" r="11899" b="21643"/>
            <a:stretch/>
          </p:blipFill>
          <p:spPr>
            <a:xfrm>
              <a:off x="2349660" y="3269808"/>
              <a:ext cx="6794340" cy="358815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89637" y="5251945"/>
              <a:ext cx="242713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Active Microwave</a:t>
              </a:r>
            </a:p>
            <a:p>
              <a:pPr algn="ctr"/>
              <a:r>
                <a:rPr lang="en-US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Percent of Saturation</a:t>
              </a:r>
            </a:p>
            <a:p>
              <a:pPr algn="ctr"/>
              <a:r>
                <a:rPr lang="en-US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[%]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072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96105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" t="42447" r="-2" b="41795"/>
          <a:stretch/>
        </p:blipFill>
        <p:spPr>
          <a:xfrm>
            <a:off x="0" y="0"/>
            <a:ext cx="9144000" cy="9610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2587" y="216827"/>
            <a:ext cx="8765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A Unified Approach to Integrate Products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2587" y="6390285"/>
            <a:ext cx="1908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[Crow et al., 2015]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2587" y="1109385"/>
            <a:ext cx="60054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Triple collocation-based coupling strength metric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4" t="31899" r="16202" b="11055"/>
          <a:stretch/>
        </p:blipFill>
        <p:spPr>
          <a:xfrm>
            <a:off x="2382558" y="1616997"/>
            <a:ext cx="3962648" cy="2700353"/>
          </a:xfrm>
          <a:prstGeom prst="rect">
            <a:avLst/>
          </a:prstGeom>
        </p:spPr>
      </p:pic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450801753"/>
              </p:ext>
            </p:extLst>
          </p:nvPr>
        </p:nvGraphicFramePr>
        <p:xfrm>
          <a:off x="444472" y="2178851"/>
          <a:ext cx="1782500" cy="19590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340019163"/>
              </p:ext>
            </p:extLst>
          </p:nvPr>
        </p:nvGraphicFramePr>
        <p:xfrm>
          <a:off x="6500791" y="2178851"/>
          <a:ext cx="2018179" cy="19590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15005" y="4409949"/>
            <a:ext cx="1891415" cy="4308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Soil Moisture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71587" y="4409949"/>
            <a:ext cx="2696187" cy="43088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Evapotranspiration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42779" y="4619533"/>
            <a:ext cx="9058441" cy="1664525"/>
            <a:chOff x="42779" y="4619533"/>
            <a:chExt cx="9058441" cy="1664525"/>
          </a:xfrm>
        </p:grpSpPr>
        <p:cxnSp>
          <p:nvCxnSpPr>
            <p:cNvPr id="14" name="Straight Arrow Connector 13"/>
            <p:cNvCxnSpPr>
              <a:stCxn id="11" idx="3"/>
              <a:endCxn id="12" idx="1"/>
            </p:cNvCxnSpPr>
            <p:nvPr/>
          </p:nvCxnSpPr>
          <p:spPr>
            <a:xfrm>
              <a:off x="2306420" y="4625393"/>
              <a:ext cx="3865167" cy="0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/>
                <p:cNvSpPr/>
                <p:nvPr/>
              </p:nvSpPr>
              <p:spPr>
                <a:xfrm>
                  <a:off x="42779" y="5579057"/>
                  <a:ext cx="9058441" cy="70500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p>
                            <m:r>
                              <a:rPr lang="en-US" b="1" i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sSub>
                          <m:sSub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b="1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  <m:t>𝑺𝑴</m:t>
                                    </m:r>
                                  </m:e>
                                  <m:sub>
                                    <m: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  <m:t>𝑻𝒓𝒖𝒆</m:t>
                                    </m:r>
                                  </m:sub>
                                </m:sSub>
                                <m:r>
                                  <a:rPr lang="en-US" b="1" i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𝑬𝑻</m:t>
                                    </m:r>
                                  </m:e>
                                  <m:sub>
                                    <m: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  <m:t>𝑻𝒓𝒖𝒆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en-US" b="1" i="0" smtClean="0">
                                <a:latin typeface="Cambria Math" panose="02040503050406030204" pitchFamily="18" charset="0"/>
                              </a:rPr>
                              <m:t>𝐗</m:t>
                            </m:r>
                            <m:r>
                              <a:rPr lang="en-US" b="1" i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𝑿</m:t>
                            </m:r>
                          </m:sub>
                        </m:sSub>
                        <m:r>
                          <a:rPr lang="en-US" b="1" i="0">
                            <a:latin typeface="Cambria Math" panose="02040503050406030204" pitchFamily="18" charset="0"/>
                          </a:rPr>
                          <m:t>≡</m:t>
                        </m:r>
                        <m:f>
                          <m:f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𝑪𝒐𝒗</m:t>
                            </m:r>
                            <m:sSup>
                              <m:sSupPr>
                                <m:ctrlPr>
                                  <a:rPr lang="en-US" b="1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sSub>
                                  <m:sSubPr>
                                    <m:ctrlP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  <m:t>𝑺𝑴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𝑿</m:t>
                                    </m:r>
                                  </m:sub>
                                </m:sSub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𝑬𝑻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𝑿</m:t>
                                    </m:r>
                                  </m:sub>
                                </m:sSub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e>
                              <m:sup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𝑪𝒐𝒗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b="1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  <m:t>𝑺𝑴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𝒀</m:t>
                                    </m:r>
                                  </m:sub>
                                </m:sSub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  <m:t>𝑺𝑴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𝒁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𝑪𝒐𝒗</m:t>
                            </m:r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[</m:t>
                            </m:r>
                            <m:sSub>
                              <m:sSubPr>
                                <m:ctrlPr>
                                  <a:rPr lang="en-US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𝑬𝑻</m:t>
                                </m:r>
                              </m:e>
                              <m:sub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𝒀</m:t>
                                </m:r>
                              </m:sub>
                            </m:sSub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𝑬𝑻</m:t>
                                </m:r>
                              </m:e>
                              <m:sub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𝒁</m:t>
                                </m:r>
                              </m:sub>
                            </m:sSub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]</m:t>
                            </m:r>
                          </m:num>
                          <m:den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𝑪𝒐𝒗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b="1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  <m:t>𝑺𝑴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𝑿</m:t>
                                    </m:r>
                                  </m:sub>
                                </m:sSub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  <m:t>𝑺𝑴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𝒀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𝑪𝒐𝒗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b="1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  <m:t>𝑺𝑴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𝑿</m:t>
                                    </m:r>
                                  </m:sub>
                                </m:sSub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  <m:t>𝑺𝑴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𝒁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𝑪𝒐𝒗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b="1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𝑬𝑻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𝑿</m:t>
                                    </m:r>
                                  </m:sub>
                                </m:sSub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𝑬𝑻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𝒀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𝑪𝒐𝒗</m:t>
                            </m:r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[</m:t>
                            </m:r>
                            <m:sSub>
                              <m:sSubPr>
                                <m:ctrlPr>
                                  <a:rPr lang="en-US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𝑬𝑻</m:t>
                                </m:r>
                              </m:e>
                              <m:sub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𝑿</m:t>
                                </m:r>
                              </m:sub>
                            </m:sSub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𝑬𝑻</m:t>
                                </m:r>
                              </m:e>
                              <m:sub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𝒁</m:t>
                                </m:r>
                              </m:sub>
                            </m:sSub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]</m:t>
                            </m:r>
                          </m:den>
                        </m:f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15" name="Rectangle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779" y="5579057"/>
                  <a:ext cx="9058441" cy="705001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xtBox 15"/>
            <p:cNvSpPr txBox="1"/>
            <p:nvPr/>
          </p:nvSpPr>
          <p:spPr>
            <a:xfrm>
              <a:off x="3337863" y="4619533"/>
              <a:ext cx="205203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Coupling Metric</a:t>
              </a:r>
            </a:p>
          </p:txBody>
        </p:sp>
        <p:sp>
          <p:nvSpPr>
            <p:cNvPr id="17" name="Arrow: Down 16"/>
            <p:cNvSpPr/>
            <p:nvPr/>
          </p:nvSpPr>
          <p:spPr>
            <a:xfrm>
              <a:off x="953753" y="4903976"/>
              <a:ext cx="231493" cy="651952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Arrow: Down 17"/>
            <p:cNvSpPr/>
            <p:nvPr/>
          </p:nvSpPr>
          <p:spPr>
            <a:xfrm>
              <a:off x="8166714" y="4903976"/>
              <a:ext cx="231493" cy="651952"/>
            </a:xfrm>
            <a:prstGeom prst="down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6016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96105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" t="42447" r="-2" b="41795"/>
          <a:stretch/>
        </p:blipFill>
        <p:spPr>
          <a:xfrm>
            <a:off x="0" y="0"/>
            <a:ext cx="9144000" cy="9610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2587" y="216827"/>
            <a:ext cx="8765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Discrepancy among Land Surface Models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825" y="1376000"/>
            <a:ext cx="1151614" cy="13660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2587" y="1150102"/>
            <a:ext cx="4614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Global Land Data Assimilation System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2587" y="1489616"/>
            <a:ext cx="531530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Noah v3.3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Community Land Model (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CLM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v2.0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Variable Infiltration Capacity (VIC)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Catchment Land Surface Model (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CLSM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F2.5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0" y="2809524"/>
            <a:ext cx="9144000" cy="3830442"/>
            <a:chOff x="0" y="2809524"/>
            <a:chExt cx="9144000" cy="383044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68" b="4423"/>
            <a:stretch/>
          </p:blipFill>
          <p:spPr>
            <a:xfrm>
              <a:off x="0" y="3159830"/>
              <a:ext cx="9144000" cy="348013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30854" y="4306236"/>
              <a:ext cx="7954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Noah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673785" y="4306236"/>
              <a:ext cx="5838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VIC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30854" y="6003540"/>
              <a:ext cx="6896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CLM</a:t>
              </a:r>
              <a:endPara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673785" y="6003540"/>
              <a:ext cx="8193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CLSM</a:t>
              </a:r>
              <a:endPara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3178827" y="2809524"/>
                  <a:ext cx="2217145" cy="4074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𝑹</m:t>
                            </m:r>
                          </m:e>
                          <m:sup>
                            <m:r>
                              <a:rPr lang="en-US" sz="2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2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[</m:t>
                        </m:r>
                        <m:sSub>
                          <m:sSubPr>
                            <m:ctrlPr>
                              <a:rPr lang="en-US" sz="2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𝑺𝑴</m:t>
                            </m:r>
                          </m:e>
                          <m:sub>
                            <m:r>
                              <a:rPr lang="en-US" sz="2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𝑳𝑺𝑴</m:t>
                            </m:r>
                          </m:sub>
                        </m:sSub>
                        <m:sSub>
                          <m:sSubPr>
                            <m:ctrlPr>
                              <a:rPr lang="en-US" sz="2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𝑬𝑻</m:t>
                            </m:r>
                          </m:e>
                          <m:sub>
                            <m:r>
                              <a:rPr lang="en-US" sz="2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𝑳𝑺𝑴</m:t>
                            </m:r>
                          </m:sub>
                        </m:sSub>
                        <m:r>
                          <a:rPr lang="en-US" sz="2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8827" y="2809524"/>
                  <a:ext cx="2217145" cy="407484"/>
                </a:xfrm>
                <a:prstGeom prst="rect">
                  <a:avLst/>
                </a:prstGeom>
                <a:blipFill>
                  <a:blip r:embed="rId6"/>
                  <a:stretch>
                    <a:fillRect b="-164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568787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96105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" t="42447" r="-2" b="41795"/>
          <a:stretch/>
        </p:blipFill>
        <p:spPr>
          <a:xfrm>
            <a:off x="0" y="0"/>
            <a:ext cx="9144000" cy="9610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2587" y="216827"/>
            <a:ext cx="8765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Direct coupling from multi-platform and </a:t>
            </a:r>
            <a:r>
              <a:rPr lang="en-US" sz="2800" b="1" dirty="0" err="1">
                <a:solidFill>
                  <a:schemeClr val="bg1"/>
                </a:solidFill>
              </a:rPr>
              <a:t>LSMs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7" r="13766" b="69560"/>
          <a:stretch/>
        </p:blipFill>
        <p:spPr>
          <a:xfrm>
            <a:off x="2036459" y="1017041"/>
            <a:ext cx="7096676" cy="25016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32" r="13766" b="33779"/>
          <a:stretch/>
        </p:blipFill>
        <p:spPr>
          <a:xfrm>
            <a:off x="2036459" y="3561578"/>
            <a:ext cx="7096676" cy="27547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49990" y="2013568"/>
                <a:ext cx="1922193" cy="4074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𝑹</m:t>
                          </m:r>
                        </m:e>
                        <m:sup>
                          <m:r>
                            <a:rPr lang="en-US" sz="2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[</m:t>
                      </m:r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𝑺𝑴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𝑹𝑺</m:t>
                          </m:r>
                        </m:sub>
                      </m:sSub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𝑬𝑻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𝑹𝑺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990" y="2013568"/>
                <a:ext cx="1922193" cy="407484"/>
              </a:xfrm>
              <a:prstGeom prst="rect">
                <a:avLst/>
              </a:prstGeom>
              <a:blipFill>
                <a:blip r:embed="rId5"/>
                <a:stretch>
                  <a:fillRect b="-179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49990" y="1516288"/>
            <a:ext cx="20522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Remote Sensing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841" y="6292784"/>
            <a:ext cx="6504972" cy="5652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-12060" y="4805713"/>
                <a:ext cx="2217145" cy="4074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𝑹</m:t>
                          </m:r>
                        </m:e>
                        <m:sup>
                          <m:r>
                            <a:rPr lang="en-US" sz="2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[</m:t>
                      </m:r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𝑺𝑴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𝑳𝑺𝑴</m:t>
                          </m:r>
                        </m:sub>
                      </m:sSub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𝑬𝑻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𝑳𝑺𝑴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060" y="4805713"/>
                <a:ext cx="2217145" cy="407484"/>
              </a:xfrm>
              <a:prstGeom prst="rect">
                <a:avLst/>
              </a:prstGeom>
              <a:blipFill>
                <a:blip r:embed="rId7"/>
                <a:stretch>
                  <a:fillRect b="-179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297094" y="4301059"/>
            <a:ext cx="16180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GLDAS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LSMs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064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96105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" t="42447" r="-2" b="41795"/>
          <a:stretch/>
        </p:blipFill>
        <p:spPr>
          <a:xfrm>
            <a:off x="0" y="0"/>
            <a:ext cx="9144000" cy="9610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2587" y="216827"/>
            <a:ext cx="8765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Integrated multi-platform based coupling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" t="70856" r="13696" b="2783"/>
          <a:stretch/>
        </p:blipFill>
        <p:spPr>
          <a:xfrm>
            <a:off x="2040527" y="993249"/>
            <a:ext cx="7096676" cy="25399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32" r="13766" b="33779"/>
          <a:stretch/>
        </p:blipFill>
        <p:spPr>
          <a:xfrm>
            <a:off x="2039112" y="3566160"/>
            <a:ext cx="7096676" cy="27547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49990" y="2001994"/>
                <a:ext cx="1918987" cy="4074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𝑹</m:t>
                          </m:r>
                        </m:e>
                        <m:sup>
                          <m:r>
                            <a:rPr lang="en-US" sz="2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[</m:t>
                      </m:r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𝑺𝑴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𝑻𝑪</m:t>
                          </m:r>
                        </m:sub>
                      </m:sSub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𝑬𝑻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𝑻𝑪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990" y="2001994"/>
                <a:ext cx="1918987" cy="407484"/>
              </a:xfrm>
              <a:prstGeom prst="rect">
                <a:avLst/>
              </a:prstGeom>
              <a:blipFill>
                <a:blip r:embed="rId5"/>
                <a:stretch>
                  <a:fillRect r="-318" b="-179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-12060" y="4805713"/>
                <a:ext cx="2217145" cy="4074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𝑹</m:t>
                          </m:r>
                        </m:e>
                        <m:sup>
                          <m:r>
                            <a:rPr lang="en-US" sz="2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[</m:t>
                      </m:r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𝑺𝑴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𝑳𝑺𝑴</m:t>
                          </m:r>
                        </m:sub>
                      </m:sSub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𝑬𝑻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𝑳𝑺𝑴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060" y="4805713"/>
                <a:ext cx="2217145" cy="407484"/>
              </a:xfrm>
              <a:prstGeom prst="rect">
                <a:avLst/>
              </a:prstGeom>
              <a:blipFill>
                <a:blip r:embed="rId6"/>
                <a:stretch>
                  <a:fillRect b="-179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15232" y="1472103"/>
            <a:ext cx="22901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Triple Collocation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841" y="6292784"/>
            <a:ext cx="6504972" cy="56521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97094" y="4301059"/>
            <a:ext cx="16180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GLDAS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LSMs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576577" y="1334948"/>
            <a:ext cx="3136739" cy="1074530"/>
            <a:chOff x="3576577" y="1334948"/>
            <a:chExt cx="3136739" cy="1074530"/>
          </a:xfrm>
        </p:grpSpPr>
        <p:sp>
          <p:nvSpPr>
            <p:cNvPr id="2" name="Rectangle 1"/>
            <p:cNvSpPr/>
            <p:nvPr/>
          </p:nvSpPr>
          <p:spPr>
            <a:xfrm>
              <a:off x="5359078" y="1872213"/>
              <a:ext cx="1354238" cy="537265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576577" y="1334948"/>
              <a:ext cx="544010" cy="667046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15437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96105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" t="42447" r="-2" b="41795"/>
          <a:stretch/>
        </p:blipFill>
        <p:spPr>
          <a:xfrm>
            <a:off x="0" y="0"/>
            <a:ext cx="9144000" cy="9610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2587" y="216827"/>
            <a:ext cx="8765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Benchmarking Land Surface Models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1043262"/>
            <a:ext cx="7661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Biases in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LSMs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with regard to triple collocation-based estimates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0561"/>
            <a:ext cx="9144000" cy="36990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2979" y="2593181"/>
            <a:ext cx="7954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Noah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85360" y="2593181"/>
            <a:ext cx="583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2979" y="4452535"/>
            <a:ext cx="689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CLM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85360" y="4452535"/>
            <a:ext cx="8193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CLSM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44010" y="1596442"/>
            <a:ext cx="3373980" cy="1396849"/>
            <a:chOff x="544010" y="1596442"/>
            <a:chExt cx="3373980" cy="1396849"/>
          </a:xfrm>
        </p:grpSpPr>
        <p:sp>
          <p:nvSpPr>
            <p:cNvPr id="15" name="Rectangle 14"/>
            <p:cNvSpPr/>
            <p:nvPr/>
          </p:nvSpPr>
          <p:spPr>
            <a:xfrm>
              <a:off x="544010" y="1597305"/>
              <a:ext cx="1145894" cy="601985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208034" y="2211485"/>
              <a:ext cx="667065" cy="781806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042891" y="2011430"/>
              <a:ext cx="667065" cy="781806"/>
            </a:xfrm>
            <a:prstGeom prst="rect">
              <a:avLst/>
            </a:prstGeom>
            <a:noFill/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061692" y="1596442"/>
              <a:ext cx="565761" cy="414988"/>
            </a:xfrm>
            <a:prstGeom prst="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627453" y="1596442"/>
              <a:ext cx="1290537" cy="615043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281463" y="2206414"/>
              <a:ext cx="636527" cy="674545"/>
            </a:xfrm>
            <a:prstGeom prst="rect">
              <a:avLst/>
            </a:prstGeom>
            <a:noFill/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669" y="5024994"/>
            <a:ext cx="6406662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238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6"/>
          <a:stretch/>
        </p:blipFill>
        <p:spPr>
          <a:xfrm>
            <a:off x="685800" y="1042416"/>
            <a:ext cx="8147304" cy="56805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96105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" t="42447" r="-2" b="41795"/>
          <a:stretch/>
        </p:blipFill>
        <p:spPr>
          <a:xfrm>
            <a:off x="0" y="0"/>
            <a:ext cx="9144000" cy="9610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2587" y="216827"/>
            <a:ext cx="8765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Benchmarking Land Surface Models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157467" y="4676173"/>
            <a:ext cx="7366092" cy="2018696"/>
            <a:chOff x="1157467" y="4676173"/>
            <a:chExt cx="7366092" cy="2018696"/>
          </a:xfrm>
        </p:grpSpPr>
        <p:sp>
          <p:nvSpPr>
            <p:cNvPr id="15" name="TextBox 14"/>
            <p:cNvSpPr txBox="1"/>
            <p:nvPr/>
          </p:nvSpPr>
          <p:spPr>
            <a:xfrm>
              <a:off x="1157467" y="6260034"/>
              <a:ext cx="60785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Hot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814839" y="6294759"/>
              <a:ext cx="7087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Cold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1719025" y="6479959"/>
              <a:ext cx="6126480" cy="0"/>
            </a:xfrm>
            <a:prstGeom prst="straightConnector1">
              <a:avLst/>
            </a:prstGeom>
            <a:ln w="57150">
              <a:gradFill flip="none" rotWithShape="1">
                <a:gsLst>
                  <a:gs pos="0">
                    <a:srgbClr val="C00000"/>
                  </a:gs>
                  <a:gs pos="60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/>
                  </a:gs>
                </a:gsLst>
                <a:lin ang="0" scaled="1"/>
                <a:tileRect/>
              </a:gra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3287210" y="4676173"/>
              <a:ext cx="1886674" cy="625032"/>
            </a:xfrm>
            <a:prstGeom prst="straightConnector1">
              <a:avLst/>
            </a:prstGeom>
            <a:ln w="57150">
              <a:gradFill flip="none" rotWithShape="1">
                <a:gsLst>
                  <a:gs pos="0">
                    <a:schemeClr val="accent6"/>
                  </a:gs>
                  <a:gs pos="51000">
                    <a:schemeClr val="accent4">
                      <a:lumMod val="20000"/>
                      <a:lumOff val="80000"/>
                    </a:schemeClr>
                  </a:gs>
                  <a:gs pos="100000">
                    <a:schemeClr val="accent4">
                      <a:lumMod val="50000"/>
                    </a:schemeClr>
                  </a:gs>
                </a:gsLst>
                <a:lin ang="0" scaled="1"/>
                <a:tileRect/>
              </a:gra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3127092" y="5229890"/>
              <a:ext cx="9845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accent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Humid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677934" y="4742334"/>
              <a:ext cx="6206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7881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18" t="367" r="27974" b="198"/>
          <a:stretch/>
        </p:blipFill>
        <p:spPr>
          <a:xfrm>
            <a:off x="619743" y="3816049"/>
            <a:ext cx="567160" cy="7576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18" t="367" r="27974" b="198"/>
          <a:stretch/>
        </p:blipFill>
        <p:spPr>
          <a:xfrm>
            <a:off x="619743" y="2809886"/>
            <a:ext cx="567160" cy="7576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18" t="367" r="27974" b="198"/>
          <a:stretch/>
        </p:blipFill>
        <p:spPr>
          <a:xfrm>
            <a:off x="619743" y="1903637"/>
            <a:ext cx="567160" cy="7576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96105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" t="42447" r="-2" b="41795"/>
          <a:stretch/>
        </p:blipFill>
        <p:spPr>
          <a:xfrm>
            <a:off x="0" y="0"/>
            <a:ext cx="9144000" cy="9610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2587" y="216827"/>
            <a:ext cx="8765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Key Science Highlights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0176" y="5430653"/>
            <a:ext cx="82300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Published on Water Resources Research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F. Lei, W. T. Crow, T. R. H. Holmes, C. Hain, M. C. Anderson (2018), Global Investigation of Soil Moisture and Latent Heat Flux Coupling Strength, Water Resources Research, doi:10.1029/2018WR023469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47841" y="2086823"/>
            <a:ext cx="6940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Random errors in remote sensing products impede the direct comparison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47685" y="2995798"/>
            <a:ext cx="73003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Large discrepancies exist among various land surface models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47685" y="3807963"/>
            <a:ext cx="68521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Land surface models generally overestimate the soil moisture/evapotranspiration coupling strength along transitional climate regimes</a:t>
            </a:r>
          </a:p>
        </p:txBody>
      </p:sp>
      <p:sp>
        <p:nvSpPr>
          <p:cNvPr id="20" name="Arrow: Right 19"/>
          <p:cNvSpPr/>
          <p:nvPr/>
        </p:nvSpPr>
        <p:spPr>
          <a:xfrm>
            <a:off x="1152602" y="2182448"/>
            <a:ext cx="474474" cy="200055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21" name="Arrow: Right 20"/>
          <p:cNvSpPr/>
          <p:nvPr/>
        </p:nvSpPr>
        <p:spPr>
          <a:xfrm>
            <a:off x="1152602" y="3101354"/>
            <a:ext cx="474474" cy="200055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22" name="Arrow: Right 21"/>
          <p:cNvSpPr/>
          <p:nvPr/>
        </p:nvSpPr>
        <p:spPr>
          <a:xfrm>
            <a:off x="1152602" y="4103326"/>
            <a:ext cx="474474" cy="200055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0858" y="1319514"/>
            <a:ext cx="3843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Here come the answers…</a:t>
            </a:r>
          </a:p>
        </p:txBody>
      </p:sp>
    </p:spTree>
    <p:extLst>
      <p:ext uri="{BB962C8B-B14F-4D97-AF65-F5344CB8AC3E}">
        <p14:creationId xmlns:p14="http://schemas.microsoft.com/office/powerpoint/2010/main" val="15424678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5494" y="1692825"/>
            <a:ext cx="1125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TIR-LST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96105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" t="42447" r="-2" b="41795"/>
          <a:stretch/>
        </p:blipFill>
        <p:spPr>
          <a:xfrm>
            <a:off x="0" y="0"/>
            <a:ext cx="9144000" cy="9610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2587" y="216827"/>
            <a:ext cx="8765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On-going Development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860116" y="1957565"/>
            <a:ext cx="1824845" cy="1738503"/>
            <a:chOff x="6068368" y="3341263"/>
            <a:chExt cx="1824845" cy="173850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8368" y="3341263"/>
              <a:ext cx="1824845" cy="173850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094009" y="3341263"/>
              <a:ext cx="88678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FY-3B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81" y="2079222"/>
            <a:ext cx="2874392" cy="16168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595" y="4651288"/>
            <a:ext cx="2184090" cy="218409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073468" y="1536504"/>
            <a:ext cx="11656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MW-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LST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1088017"/>
            <a:ext cx="2997843" cy="60188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ALEXI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3805481"/>
            <a:ext cx="2997843" cy="60188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Land Surface Model</a:t>
            </a:r>
          </a:p>
        </p:txBody>
      </p:sp>
      <p:sp>
        <p:nvSpPr>
          <p:cNvPr id="18" name="Arrow: Right 17"/>
          <p:cNvSpPr/>
          <p:nvPr/>
        </p:nvSpPr>
        <p:spPr>
          <a:xfrm>
            <a:off x="3381023" y="5439637"/>
            <a:ext cx="2829015" cy="208345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424595" y="4287230"/>
            <a:ext cx="21722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CMIP5/6 LS3MIP</a:t>
            </a:r>
          </a:p>
        </p:txBody>
      </p:sp>
      <p:sp>
        <p:nvSpPr>
          <p:cNvPr id="3" name="Rectangle 2"/>
          <p:cNvSpPr/>
          <p:nvPr/>
        </p:nvSpPr>
        <p:spPr>
          <a:xfrm>
            <a:off x="3423388" y="5123929"/>
            <a:ext cx="2597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from offline to coupled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83" y="4664936"/>
            <a:ext cx="2770421" cy="214078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67269" y="4497890"/>
            <a:ext cx="25362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Noah-MP (modular)</a:t>
            </a:r>
          </a:p>
        </p:txBody>
      </p:sp>
    </p:spTree>
    <p:extLst>
      <p:ext uri="{BB962C8B-B14F-4D97-AF65-F5344CB8AC3E}">
        <p14:creationId xmlns:p14="http://schemas.microsoft.com/office/powerpoint/2010/main" val="21718268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3"/>
          <a:stretch/>
        </p:blipFill>
        <p:spPr>
          <a:xfrm>
            <a:off x="0" y="408988"/>
            <a:ext cx="9144000" cy="6096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408988"/>
            <a:ext cx="9144000" cy="6096000"/>
          </a:xfrm>
          <a:prstGeom prst="rect">
            <a:avLst/>
          </a:prstGeom>
          <a:solidFill>
            <a:schemeClr val="bg2">
              <a:lumMod val="75000"/>
              <a:alpha val="34000"/>
            </a:schemeClr>
          </a:solidFill>
          <a:ln>
            <a:solidFill>
              <a:schemeClr val="bg2">
                <a:lumMod val="75000"/>
                <a:alpha val="3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282352" y="2600312"/>
            <a:ext cx="25792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512536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96105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" t="42447" r="-2" b="41795"/>
          <a:stretch/>
        </p:blipFill>
        <p:spPr>
          <a:xfrm>
            <a:off x="0" y="0"/>
            <a:ext cx="9144000" cy="9610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2587" y="216827"/>
            <a:ext cx="7647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Motivation – Water and Energy Balance Coupling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0" y="1251302"/>
            <a:ext cx="4568019" cy="5267069"/>
            <a:chOff x="0" y="1251302"/>
            <a:chExt cx="4568019" cy="5267069"/>
          </a:xfrm>
        </p:grpSpPr>
        <p:sp>
          <p:nvSpPr>
            <p:cNvPr id="12" name="TextBox 11"/>
            <p:cNvSpPr txBox="1"/>
            <p:nvPr/>
          </p:nvSpPr>
          <p:spPr>
            <a:xfrm>
              <a:off x="488686" y="1251302"/>
              <a:ext cx="36716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Land-Atmosphere Interaction</a:t>
              </a: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8" t="5063" r="6330" b="13249"/>
            <a:stretch/>
          </p:blipFill>
          <p:spPr>
            <a:xfrm>
              <a:off x="0" y="1743632"/>
              <a:ext cx="4568019" cy="3275438"/>
            </a:xfrm>
            <a:prstGeom prst="rect">
              <a:avLst/>
            </a:prstGeom>
          </p:spPr>
        </p:pic>
        <p:grpSp>
          <p:nvGrpSpPr>
            <p:cNvPr id="43" name="Group 42"/>
            <p:cNvGrpSpPr/>
            <p:nvPr/>
          </p:nvGrpSpPr>
          <p:grpSpPr>
            <a:xfrm>
              <a:off x="892789" y="5242315"/>
              <a:ext cx="2473754" cy="1276056"/>
              <a:chOff x="892789" y="5242315"/>
              <a:chExt cx="2473754" cy="1276056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1261640" y="5242315"/>
                <a:ext cx="1736053" cy="400110"/>
              </a:xfrm>
              <a:prstGeom prst="rect">
                <a:avLst/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Soil Moisture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892789" y="6118261"/>
                <a:ext cx="2473754" cy="400110"/>
              </a:xfrm>
              <a:prstGeom prst="rect">
                <a:avLst/>
              </a:prstGeom>
              <a:ln w="38100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Evapotranspiration</a:t>
                </a:r>
              </a:p>
            </p:txBody>
          </p:sp>
          <p:sp>
            <p:nvSpPr>
              <p:cNvPr id="31" name="Arrow: Down 30"/>
              <p:cNvSpPr/>
              <p:nvPr/>
            </p:nvSpPr>
            <p:spPr>
              <a:xfrm>
                <a:off x="1713053" y="5662745"/>
                <a:ext cx="150471" cy="435196"/>
              </a:xfrm>
              <a:prstGeom prst="downArrow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Arrow: Down 31"/>
              <p:cNvSpPr/>
              <p:nvPr/>
            </p:nvSpPr>
            <p:spPr>
              <a:xfrm flipV="1">
                <a:off x="2239701" y="5651133"/>
                <a:ext cx="150471" cy="435196"/>
              </a:xfrm>
              <a:prstGeom prst="downArrow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6" name="Group 45"/>
          <p:cNvGrpSpPr/>
          <p:nvPr/>
        </p:nvGrpSpPr>
        <p:grpSpPr>
          <a:xfrm>
            <a:off x="3762949" y="1251302"/>
            <a:ext cx="1700987" cy="5451975"/>
            <a:chOff x="3762949" y="1251302"/>
            <a:chExt cx="1700987" cy="5451975"/>
          </a:xfrm>
        </p:grpSpPr>
        <p:cxnSp>
          <p:nvCxnSpPr>
            <p:cNvPr id="34" name="Straight Connector 33"/>
            <p:cNvCxnSpPr/>
            <p:nvPr/>
          </p:nvCxnSpPr>
          <p:spPr>
            <a:xfrm>
              <a:off x="4653091" y="1251302"/>
              <a:ext cx="0" cy="542729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90444" flipV="1">
              <a:off x="3842245" y="1320678"/>
              <a:ext cx="1621691" cy="1233898"/>
            </a:xfrm>
            <a:prstGeom prst="rect">
              <a:avLst/>
            </a:prstGeom>
            <a:noFill/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09556">
              <a:off x="3762949" y="5469379"/>
              <a:ext cx="1621691" cy="1233898"/>
            </a:xfrm>
            <a:prstGeom prst="rect">
              <a:avLst/>
            </a:prstGeom>
            <a:noFill/>
          </p:spPr>
        </p:pic>
      </p:grpSp>
      <p:grpSp>
        <p:nvGrpSpPr>
          <p:cNvPr id="45" name="Group 44"/>
          <p:cNvGrpSpPr/>
          <p:nvPr/>
        </p:nvGrpSpPr>
        <p:grpSpPr>
          <a:xfrm>
            <a:off x="4942461" y="1143847"/>
            <a:ext cx="4229769" cy="4576773"/>
            <a:chOff x="4942461" y="1143847"/>
            <a:chExt cx="4229769" cy="457677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5781" y="1143847"/>
              <a:ext cx="1253525" cy="1677978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7119937" y="1398496"/>
              <a:ext cx="19389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Physical Model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2461" y="3953164"/>
              <a:ext cx="1505422" cy="1476708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133632" y="5320510"/>
              <a:ext cx="9605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In-situ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9934" y="3812649"/>
              <a:ext cx="909634" cy="829066"/>
            </a:xfrm>
            <a:prstGeom prst="rect">
              <a:avLst/>
            </a:prstGeom>
          </p:spPr>
        </p:pic>
        <p:sp>
          <p:nvSpPr>
            <p:cNvPr id="22" name="Isosceles Triangle 21"/>
            <p:cNvSpPr/>
            <p:nvPr/>
          </p:nvSpPr>
          <p:spPr>
            <a:xfrm rot="2505209">
              <a:off x="7936749" y="4357578"/>
              <a:ext cx="580062" cy="821721"/>
            </a:xfrm>
            <a:prstGeom prst="triangl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8100000" scaled="1"/>
              <a:tileRect/>
            </a:gra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750" b="100000" l="0" r="99154">
                          <a14:foregroundMark x1="61591" y1="12333" x2="61591" y2="12333"/>
                          <a14:foregroundMark x1="64721" y1="13667" x2="64721" y2="13667"/>
                          <a14:foregroundMark x1="63367" y1="12500" x2="63367" y2="12500"/>
                          <a14:foregroundMark x1="25973" y1="82000" x2="25973" y2="82000"/>
                          <a14:foregroundMark x1="22081" y1="77750" x2="22081" y2="77750"/>
                          <a14:foregroundMark x1="24027" y1="79833" x2="24027" y2="79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213" r="7207" b="8063"/>
            <a:stretch/>
          </p:blipFill>
          <p:spPr>
            <a:xfrm>
              <a:off x="7672872" y="4593928"/>
              <a:ext cx="833121" cy="83566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7119937" y="5320510"/>
              <a:ext cx="205229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Remote Sensing</a:t>
              </a:r>
            </a:p>
          </p:txBody>
        </p:sp>
        <p:sp>
          <p:nvSpPr>
            <p:cNvPr id="24" name="Arrow: Left-Right 23"/>
            <p:cNvSpPr/>
            <p:nvPr/>
          </p:nvSpPr>
          <p:spPr>
            <a:xfrm>
              <a:off x="6513557" y="4858829"/>
              <a:ext cx="1008402" cy="208344"/>
            </a:xfrm>
            <a:prstGeom prst="left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40" name="Arrow: Left-Right 39"/>
            <p:cNvSpPr/>
            <p:nvPr/>
          </p:nvSpPr>
          <p:spPr>
            <a:xfrm rot="3112186">
              <a:off x="6818630" y="3283322"/>
              <a:ext cx="1554480" cy="208344"/>
            </a:xfrm>
            <a:prstGeom prst="left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41" name="Arrow: Left-Right 40"/>
            <p:cNvSpPr/>
            <p:nvPr/>
          </p:nvSpPr>
          <p:spPr>
            <a:xfrm rot="7140982">
              <a:off x="5347241" y="3343491"/>
              <a:ext cx="1554480" cy="208344"/>
            </a:xfrm>
            <a:prstGeom prst="left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215471" y="3352150"/>
              <a:ext cx="13925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Cross</a:t>
              </a:r>
            </a:p>
            <a:p>
              <a:pPr algn="ctr"/>
              <a:r>
                <a:rPr lang="en-US" sz="2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Validation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704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96105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" t="42447" r="-2" b="41795"/>
          <a:stretch/>
        </p:blipFill>
        <p:spPr>
          <a:xfrm>
            <a:off x="0" y="0"/>
            <a:ext cx="9144000" cy="9610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2587" y="216827"/>
            <a:ext cx="8765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Back-up Slides</a:t>
            </a:r>
          </a:p>
        </p:txBody>
      </p:sp>
    </p:spTree>
    <p:extLst>
      <p:ext uri="{BB962C8B-B14F-4D97-AF65-F5344CB8AC3E}">
        <p14:creationId xmlns:p14="http://schemas.microsoft.com/office/powerpoint/2010/main" val="20206007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96105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" t="42447" r="-2" b="41795"/>
          <a:stretch/>
        </p:blipFill>
        <p:spPr>
          <a:xfrm>
            <a:off x="0" y="0"/>
            <a:ext cx="9144000" cy="9610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2587" y="216827"/>
            <a:ext cx="8765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Back-up Slides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8" t="5190" r="7247"/>
          <a:stretch/>
        </p:blipFill>
        <p:spPr>
          <a:xfrm>
            <a:off x="960699" y="1166305"/>
            <a:ext cx="6863788" cy="541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450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96105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" t="42447" r="-2" b="41795"/>
          <a:stretch/>
        </p:blipFill>
        <p:spPr>
          <a:xfrm>
            <a:off x="0" y="0"/>
            <a:ext cx="9144000" cy="9610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2587" y="216827"/>
            <a:ext cx="8765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Back-up Slides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4251"/>
            <a:ext cx="9144000" cy="260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0629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96105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" t="42447" r="-2" b="41795"/>
          <a:stretch/>
        </p:blipFill>
        <p:spPr>
          <a:xfrm>
            <a:off x="0" y="0"/>
            <a:ext cx="9144000" cy="9610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2587" y="216827"/>
            <a:ext cx="8765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Back-up Slides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12" b="69639"/>
          <a:stretch/>
        </p:blipFill>
        <p:spPr>
          <a:xfrm>
            <a:off x="2011680" y="1041721"/>
            <a:ext cx="7132320" cy="28126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14" r="4112" b="34624"/>
          <a:stretch/>
        </p:blipFill>
        <p:spPr>
          <a:xfrm>
            <a:off x="2011680" y="3975556"/>
            <a:ext cx="7132320" cy="28126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49990" y="2013568"/>
                <a:ext cx="1922193" cy="4074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𝑹</m:t>
                          </m:r>
                        </m:e>
                        <m:sup>
                          <m:r>
                            <a:rPr lang="en-US" sz="2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[</m:t>
                      </m:r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𝑺𝑴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𝑹𝑺</m:t>
                          </m:r>
                        </m:sub>
                      </m:sSub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𝑬𝑻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𝑹𝑺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990" y="2013568"/>
                <a:ext cx="1922193" cy="407484"/>
              </a:xfrm>
              <a:prstGeom prst="rect">
                <a:avLst/>
              </a:prstGeom>
              <a:blipFill>
                <a:blip r:embed="rId5"/>
                <a:stretch>
                  <a:fillRect b="-179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149990" y="1516288"/>
            <a:ext cx="20522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Remote Sensing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-12060" y="4805713"/>
                <a:ext cx="2217145" cy="4074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𝑹</m:t>
                          </m:r>
                        </m:e>
                        <m:sup>
                          <m:r>
                            <a:rPr lang="en-US" sz="2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[</m:t>
                      </m:r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𝑺𝑴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𝑳𝑺𝑴</m:t>
                          </m:r>
                        </m:sub>
                      </m:sSub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𝑬𝑻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𝑳𝑺𝑴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060" y="4805713"/>
                <a:ext cx="2217145" cy="407484"/>
              </a:xfrm>
              <a:prstGeom prst="rect">
                <a:avLst/>
              </a:prstGeom>
              <a:blipFill>
                <a:blip r:embed="rId6"/>
                <a:stretch>
                  <a:fillRect b="-179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297094" y="4301059"/>
            <a:ext cx="16180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GLDAS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LSMs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6137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96105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" t="42447" r="-2" b="41795"/>
          <a:stretch/>
        </p:blipFill>
        <p:spPr>
          <a:xfrm>
            <a:off x="0" y="0"/>
            <a:ext cx="9144000" cy="9610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2587" y="216827"/>
            <a:ext cx="8765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Back-up Slides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14" r="4112" b="34624"/>
          <a:stretch/>
        </p:blipFill>
        <p:spPr>
          <a:xfrm>
            <a:off x="2011680" y="3975556"/>
            <a:ext cx="7132320" cy="2812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57" r="4112" b="-1"/>
          <a:stretch/>
        </p:blipFill>
        <p:spPr>
          <a:xfrm>
            <a:off x="2011680" y="1062689"/>
            <a:ext cx="7132320" cy="28202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49990" y="2001994"/>
                <a:ext cx="1918987" cy="4074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𝑹</m:t>
                          </m:r>
                        </m:e>
                        <m:sup>
                          <m:r>
                            <a:rPr lang="en-US" sz="2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[</m:t>
                      </m:r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𝑺𝑴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𝑻𝑪</m:t>
                          </m:r>
                        </m:sub>
                      </m:sSub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𝑬𝑻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𝑻𝑪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990" y="2001994"/>
                <a:ext cx="1918987" cy="407484"/>
              </a:xfrm>
              <a:prstGeom prst="rect">
                <a:avLst/>
              </a:prstGeom>
              <a:blipFill>
                <a:blip r:embed="rId5"/>
                <a:stretch>
                  <a:fillRect r="-318" b="-179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-12060" y="4805713"/>
                <a:ext cx="2217145" cy="4074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𝑹</m:t>
                          </m:r>
                        </m:e>
                        <m:sup>
                          <m:r>
                            <a:rPr lang="en-US" sz="2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[</m:t>
                      </m:r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𝑺𝑴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𝑳𝑺𝑴</m:t>
                          </m:r>
                        </m:sub>
                      </m:sSub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𝑬𝑻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𝑳𝑺𝑴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060" y="4805713"/>
                <a:ext cx="2217145" cy="407484"/>
              </a:xfrm>
              <a:prstGeom prst="rect">
                <a:avLst/>
              </a:prstGeom>
              <a:blipFill>
                <a:blip r:embed="rId6"/>
                <a:stretch>
                  <a:fillRect b="-179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15232" y="1472103"/>
            <a:ext cx="22901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Triple Collocation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7094" y="4301059"/>
            <a:ext cx="16180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GLDAS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LSMs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02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96105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" t="42447" r="-2" b="41795"/>
          <a:stretch/>
        </p:blipFill>
        <p:spPr>
          <a:xfrm>
            <a:off x="0" y="0"/>
            <a:ext cx="9144000" cy="9610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2587" y="216827"/>
            <a:ext cx="7948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Motivation – Multi-Platform Remote Sensing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9341" y="1668120"/>
            <a:ext cx="35866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Solar insolation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Precipitation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Atmospheric temperature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Wind speed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Humidity</a:t>
            </a:r>
          </a:p>
          <a:p>
            <a:r>
              <a:rPr lang="en-US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1268010"/>
            <a:ext cx="37793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Meteorological Information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3754619"/>
            <a:ext cx="38733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Land Surface Characteristics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3940" y="4213920"/>
            <a:ext cx="359059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Soil moisture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Land surface temperature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Leaf area index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Landcover type</a:t>
            </a:r>
          </a:p>
          <a:p>
            <a:r>
              <a:rPr lang="en-US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8" t="5063" r="8631"/>
          <a:stretch/>
        </p:blipFill>
        <p:spPr>
          <a:xfrm>
            <a:off x="4241140" y="1430781"/>
            <a:ext cx="4902860" cy="425334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101257" y="1459770"/>
            <a:ext cx="2876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Satellite Constellations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2365" y="6113903"/>
            <a:ext cx="8536761" cy="40011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Multi-platform satellite soil moisture and evapotranspiration products </a:t>
            </a:r>
          </a:p>
        </p:txBody>
      </p:sp>
    </p:spTree>
    <p:extLst>
      <p:ext uri="{BB962C8B-B14F-4D97-AF65-F5344CB8AC3E}">
        <p14:creationId xmlns:p14="http://schemas.microsoft.com/office/powerpoint/2010/main" val="2237870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Isosceles Triangle 33"/>
          <p:cNvSpPr/>
          <p:nvPr/>
        </p:nvSpPr>
        <p:spPr>
          <a:xfrm rot="1583348">
            <a:off x="2299440" y="5596380"/>
            <a:ext cx="580062" cy="797699"/>
          </a:xfrm>
          <a:prstGeom prst="triangl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96105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" t="42447" r="-2" b="41795"/>
          <a:stretch/>
        </p:blipFill>
        <p:spPr>
          <a:xfrm>
            <a:off x="0" y="0"/>
            <a:ext cx="9144000" cy="9610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2587" y="216827"/>
            <a:ext cx="7948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Motivation – Improving the Understanding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81796">
            <a:off x="1242606" y="5260735"/>
            <a:ext cx="909634" cy="829066"/>
          </a:xfrm>
          <a:prstGeom prst="rect">
            <a:avLst/>
          </a:prstGeom>
        </p:spPr>
      </p:pic>
      <p:sp>
        <p:nvSpPr>
          <p:cNvPr id="13" name="Isosceles Triangle 12"/>
          <p:cNvSpPr/>
          <p:nvPr/>
        </p:nvSpPr>
        <p:spPr>
          <a:xfrm rot="18760380">
            <a:off x="1895340" y="5659938"/>
            <a:ext cx="580062" cy="797699"/>
          </a:xfrm>
          <a:prstGeom prst="triangl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50" b="100000" l="0" r="99154">
                        <a14:foregroundMark x1="61591" y1="12333" x2="61591" y2="12333"/>
                        <a14:foregroundMark x1="64721" y1="13667" x2="64721" y2="13667"/>
                        <a14:foregroundMark x1="63367" y1="12500" x2="63367" y2="12500"/>
                        <a14:foregroundMark x1="25973" y1="82000" x2="25973" y2="82000"/>
                        <a14:foregroundMark x1="22081" y1="77750" x2="22081" y2="77750"/>
                        <a14:foregroundMark x1="24027" y1="79833" x2="24027" y2="79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52" t="8213" r="7207" b="8063"/>
          <a:stretch/>
        </p:blipFill>
        <p:spPr>
          <a:xfrm>
            <a:off x="2044883" y="5935937"/>
            <a:ext cx="833121" cy="8356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500" y="5151558"/>
            <a:ext cx="1253525" cy="1677978"/>
          </a:xfrm>
          <a:prstGeom prst="rect">
            <a:avLst/>
          </a:prstGeom>
        </p:spPr>
      </p:pic>
      <p:sp>
        <p:nvSpPr>
          <p:cNvPr id="2" name="Arrow: Right 1"/>
          <p:cNvSpPr/>
          <p:nvPr/>
        </p:nvSpPr>
        <p:spPr>
          <a:xfrm>
            <a:off x="3121392" y="5799457"/>
            <a:ext cx="2935173" cy="34505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567112" y="5472312"/>
            <a:ext cx="1919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Benchmarking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9" r="25689"/>
          <a:stretch/>
        </p:blipFill>
        <p:spPr>
          <a:xfrm>
            <a:off x="400967" y="1560485"/>
            <a:ext cx="429107" cy="73012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30074" y="1594848"/>
            <a:ext cx="77333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Are current land surface models accurate in characterizing the relation between soil moisture and evapotranspiration?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30074" y="4154032"/>
            <a:ext cx="77333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Obtain unbiased, observation-based global estimates of true coupling by integrating multi-platform soil moisture and evapotranspiration retrievals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39293" y="1111574"/>
            <a:ext cx="40495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Here comes the question…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30074" y="2877910"/>
            <a:ext cx="77333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Coupling estimates obtained from (relatively noisy) satellite retrievals are biased.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5" t="6368" r="6155" b="14769"/>
          <a:stretch/>
        </p:blipFill>
        <p:spPr>
          <a:xfrm>
            <a:off x="346375" y="2979683"/>
            <a:ext cx="512964" cy="5031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7" t="-7174" r="53582" b="5311"/>
          <a:stretch/>
        </p:blipFill>
        <p:spPr>
          <a:xfrm>
            <a:off x="284162" y="4149004"/>
            <a:ext cx="545912" cy="77619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39293" y="2397410"/>
            <a:ext cx="22211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Key challenge: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39293" y="3697140"/>
            <a:ext cx="2288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Our approach: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901">
            <a:off x="2445834" y="5347801"/>
            <a:ext cx="890291" cy="45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588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96105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" t="42447" r="-2" b="41795"/>
          <a:stretch/>
        </p:blipFill>
        <p:spPr>
          <a:xfrm>
            <a:off x="0" y="0"/>
            <a:ext cx="9144000" cy="9610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2587" y="216827"/>
            <a:ext cx="8226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Multi-Platform Land Products – Evapotranspiration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1232094"/>
            <a:ext cx="4394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Atmosphere-Land Exchange Inverse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0" y="1331088"/>
            <a:ext cx="9144000" cy="5253344"/>
            <a:chOff x="0" y="1331088"/>
            <a:chExt cx="9144000" cy="525334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56" t="7985" r="43556" b="29185"/>
            <a:stretch/>
          </p:blipFill>
          <p:spPr>
            <a:xfrm>
              <a:off x="0" y="1757330"/>
              <a:ext cx="3994503" cy="438883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11" b="3121"/>
            <a:stretch/>
          </p:blipFill>
          <p:spPr>
            <a:xfrm>
              <a:off x="4278150" y="1331088"/>
              <a:ext cx="4865850" cy="5253344"/>
            </a:xfrm>
            <a:prstGeom prst="rect">
              <a:avLst/>
            </a:prstGeom>
          </p:spPr>
        </p:pic>
        <p:sp>
          <p:nvSpPr>
            <p:cNvPr id="9" name="Arrow: Right 8"/>
            <p:cNvSpPr/>
            <p:nvPr/>
          </p:nvSpPr>
          <p:spPr>
            <a:xfrm>
              <a:off x="3565004" y="3206186"/>
              <a:ext cx="829854" cy="416689"/>
            </a:xfrm>
            <a:prstGeom prst="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42587" y="6399766"/>
            <a:ext cx="2324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[Anderson et al., 2011]</a:t>
            </a:r>
          </a:p>
        </p:txBody>
      </p:sp>
    </p:spTree>
    <p:extLst>
      <p:ext uri="{BB962C8B-B14F-4D97-AF65-F5344CB8AC3E}">
        <p14:creationId xmlns:p14="http://schemas.microsoft.com/office/powerpoint/2010/main" val="285378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96105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" t="42447" r="-2" b="41795"/>
          <a:stretch/>
        </p:blipFill>
        <p:spPr>
          <a:xfrm>
            <a:off x="0" y="0"/>
            <a:ext cx="9144000" cy="9610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2587" y="216827"/>
            <a:ext cx="8226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Multi-Platform Land Products – Evapotranspiration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1177880"/>
            <a:ext cx="53755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Global ALEXI ET product from MODIS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LST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494" y="1597405"/>
            <a:ext cx="4093999" cy="4800578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5936613" y="1401962"/>
            <a:ext cx="2738476" cy="707886"/>
            <a:chOff x="5936613" y="1401962"/>
            <a:chExt cx="2738476" cy="707886"/>
          </a:xfrm>
        </p:grpSpPr>
        <p:sp>
          <p:nvSpPr>
            <p:cNvPr id="13" name="TextBox 12"/>
            <p:cNvSpPr txBox="1"/>
            <p:nvPr/>
          </p:nvSpPr>
          <p:spPr>
            <a:xfrm>
              <a:off x="6362533" y="1401962"/>
              <a:ext cx="2312556" cy="707886"/>
            </a:xfrm>
            <a:prstGeom prst="rec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Lapse Rate Profile</a:t>
              </a:r>
            </a:p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CFS-R [0.5°]</a:t>
              </a:r>
            </a:p>
          </p:txBody>
        </p:sp>
        <p:sp>
          <p:nvSpPr>
            <p:cNvPr id="20" name="Arrow: Left 19"/>
            <p:cNvSpPr/>
            <p:nvPr/>
          </p:nvSpPr>
          <p:spPr>
            <a:xfrm>
              <a:off x="5936613" y="1667636"/>
              <a:ext cx="548640" cy="274320"/>
            </a:xfrm>
            <a:prstGeom prst="leftArrow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813893" y="3200298"/>
            <a:ext cx="2137537" cy="707886"/>
            <a:chOff x="5813893" y="3200298"/>
            <a:chExt cx="2137537" cy="707886"/>
          </a:xfrm>
        </p:grpSpPr>
        <p:sp>
          <p:nvSpPr>
            <p:cNvPr id="14" name="TextBox 13"/>
            <p:cNvSpPr txBox="1"/>
            <p:nvPr/>
          </p:nvSpPr>
          <p:spPr>
            <a:xfrm>
              <a:off x="6362533" y="3200298"/>
              <a:ext cx="1588897" cy="707886"/>
            </a:xfrm>
            <a:prstGeom prst="rec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Wind Speed</a:t>
              </a:r>
            </a:p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CFS-R [0.5°]</a:t>
              </a:r>
            </a:p>
          </p:txBody>
        </p:sp>
        <p:sp>
          <p:nvSpPr>
            <p:cNvPr id="22" name="Arrow: Left 21"/>
            <p:cNvSpPr/>
            <p:nvPr/>
          </p:nvSpPr>
          <p:spPr>
            <a:xfrm>
              <a:off x="5813893" y="3423602"/>
              <a:ext cx="548640" cy="274320"/>
            </a:xfrm>
            <a:prstGeom prst="leftArrow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582885" y="4654908"/>
            <a:ext cx="3471235" cy="707886"/>
            <a:chOff x="5582885" y="4654908"/>
            <a:chExt cx="3471235" cy="707886"/>
          </a:xfrm>
        </p:grpSpPr>
        <p:sp>
          <p:nvSpPr>
            <p:cNvPr id="17" name="TextBox 16"/>
            <p:cNvSpPr txBox="1"/>
            <p:nvPr/>
          </p:nvSpPr>
          <p:spPr>
            <a:xfrm>
              <a:off x="6131525" y="4654908"/>
              <a:ext cx="2922595" cy="70788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Albedo</a:t>
              </a:r>
            </a:p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MODIS MOD43C [0.05°]</a:t>
              </a:r>
            </a:p>
          </p:txBody>
        </p:sp>
        <p:sp>
          <p:nvSpPr>
            <p:cNvPr id="23" name="Arrow: Left 22"/>
            <p:cNvSpPr/>
            <p:nvPr/>
          </p:nvSpPr>
          <p:spPr>
            <a:xfrm>
              <a:off x="5582885" y="4902276"/>
              <a:ext cx="548640" cy="274320"/>
            </a:xfrm>
            <a:prstGeom prst="leftArrow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03681" y="4678972"/>
            <a:ext cx="2558703" cy="707886"/>
            <a:chOff x="503681" y="4678972"/>
            <a:chExt cx="2558703" cy="707886"/>
          </a:xfrm>
        </p:grpSpPr>
        <p:sp>
          <p:nvSpPr>
            <p:cNvPr id="16" name="TextBox 15"/>
            <p:cNvSpPr txBox="1"/>
            <p:nvPr/>
          </p:nvSpPr>
          <p:spPr>
            <a:xfrm>
              <a:off x="503681" y="4678972"/>
              <a:ext cx="2055563" cy="70788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Landcover Type</a:t>
              </a:r>
            </a:p>
            <a:p>
              <a:pPr algn="ctr"/>
              <a:r>
                <a:rPr lang="en-US" sz="20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UMD</a:t>
              </a:r>
              <a:r>
                <a:rPr lang="en-US" sz="2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[0.01°]</a:t>
              </a:r>
            </a:p>
          </p:txBody>
        </p:sp>
        <p:sp>
          <p:nvSpPr>
            <p:cNvPr id="24" name="Arrow: Left 23"/>
            <p:cNvSpPr/>
            <p:nvPr/>
          </p:nvSpPr>
          <p:spPr>
            <a:xfrm flipH="1">
              <a:off x="2513744" y="4914307"/>
              <a:ext cx="548640" cy="274320"/>
            </a:xfrm>
            <a:prstGeom prst="leftArrow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33158" y="1809288"/>
            <a:ext cx="3115503" cy="1022929"/>
            <a:chOff x="233158" y="1809288"/>
            <a:chExt cx="3115503" cy="1022929"/>
          </a:xfrm>
        </p:grpSpPr>
        <p:sp>
          <p:nvSpPr>
            <p:cNvPr id="25" name="Arrow: Left 24"/>
            <p:cNvSpPr/>
            <p:nvPr/>
          </p:nvSpPr>
          <p:spPr>
            <a:xfrm rot="1932778" flipH="1">
              <a:off x="2342821" y="2557897"/>
              <a:ext cx="1005840" cy="274320"/>
            </a:xfrm>
            <a:prstGeom prst="leftArrow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33158" y="1809288"/>
              <a:ext cx="2326086" cy="7078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Radiation Fluxes</a:t>
              </a:r>
            </a:p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CFS-R CFSv2 [0.5°]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296819" y="5410921"/>
            <a:ext cx="2941831" cy="1326185"/>
            <a:chOff x="5296819" y="5410921"/>
            <a:chExt cx="2941831" cy="1326185"/>
          </a:xfrm>
        </p:grpSpPr>
        <p:sp>
          <p:nvSpPr>
            <p:cNvPr id="15" name="TextBox 14"/>
            <p:cNvSpPr txBox="1"/>
            <p:nvPr/>
          </p:nvSpPr>
          <p:spPr>
            <a:xfrm>
              <a:off x="5296819" y="6029220"/>
              <a:ext cx="2941831" cy="70788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Leaf Area Index</a:t>
              </a:r>
            </a:p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MODIS MOD15A [0.01°]</a:t>
              </a:r>
            </a:p>
          </p:txBody>
        </p:sp>
        <p:sp>
          <p:nvSpPr>
            <p:cNvPr id="30" name="Arrow: Bent-Up 29"/>
            <p:cNvSpPr/>
            <p:nvPr/>
          </p:nvSpPr>
          <p:spPr>
            <a:xfrm rot="5400000" flipH="1" flipV="1">
              <a:off x="6077448" y="5277423"/>
              <a:ext cx="618298" cy="885294"/>
            </a:xfrm>
            <a:prstGeom prst="bentUpArrow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33158" y="5410919"/>
            <a:ext cx="3310265" cy="1326187"/>
            <a:chOff x="233158" y="5410919"/>
            <a:chExt cx="3310265" cy="1326187"/>
          </a:xfrm>
        </p:grpSpPr>
        <p:sp>
          <p:nvSpPr>
            <p:cNvPr id="19" name="TextBox 18"/>
            <p:cNvSpPr txBox="1"/>
            <p:nvPr/>
          </p:nvSpPr>
          <p:spPr>
            <a:xfrm>
              <a:off x="233158" y="6029220"/>
              <a:ext cx="3310265" cy="70788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Land Surface Temperature</a:t>
              </a:r>
            </a:p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MODIS MYD11C1[0.05°]</a:t>
              </a:r>
            </a:p>
          </p:txBody>
        </p:sp>
        <p:sp>
          <p:nvSpPr>
            <p:cNvPr id="31" name="Arrow: Bent-Up 30"/>
            <p:cNvSpPr/>
            <p:nvPr/>
          </p:nvSpPr>
          <p:spPr>
            <a:xfrm rot="16200000" flipV="1">
              <a:off x="2043687" y="4883212"/>
              <a:ext cx="618300" cy="1673714"/>
            </a:xfrm>
            <a:prstGeom prst="bentUp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73335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96105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" t="42447" r="-2" b="41795"/>
          <a:stretch/>
        </p:blipFill>
        <p:spPr>
          <a:xfrm>
            <a:off x="0" y="0"/>
            <a:ext cx="9144000" cy="9610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2587" y="216827"/>
            <a:ext cx="8226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Multi-Platform Land Products – Evapotranspiration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9" b="3797"/>
          <a:stretch/>
        </p:blipFill>
        <p:spPr>
          <a:xfrm>
            <a:off x="960699" y="1942608"/>
            <a:ext cx="7276399" cy="44118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4091" y="1412111"/>
            <a:ext cx="63537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MW-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LST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retrievals from Ka-band satellite sensors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2587" y="6390285"/>
            <a:ext cx="2131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[Holmes et al., 2015]</a:t>
            </a:r>
          </a:p>
        </p:txBody>
      </p:sp>
    </p:spTree>
    <p:extLst>
      <p:ext uri="{BB962C8B-B14F-4D97-AF65-F5344CB8AC3E}">
        <p14:creationId xmlns:p14="http://schemas.microsoft.com/office/powerpoint/2010/main" val="440062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96105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" t="42447" r="-2" b="41795"/>
          <a:stretch/>
        </p:blipFill>
        <p:spPr>
          <a:xfrm>
            <a:off x="0" y="0"/>
            <a:ext cx="9144000" cy="9610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2587" y="216827"/>
            <a:ext cx="8226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Multi-Platform Land Products – Evapotranspiration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5" t="3161" b="7004"/>
          <a:stretch/>
        </p:blipFill>
        <p:spPr>
          <a:xfrm>
            <a:off x="710141" y="1014749"/>
            <a:ext cx="7911418" cy="57448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2587" y="6390285"/>
            <a:ext cx="2131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[Holmes et al., 2018]</a:t>
            </a:r>
          </a:p>
        </p:txBody>
      </p:sp>
      <p:sp>
        <p:nvSpPr>
          <p:cNvPr id="7" name="Oval 6"/>
          <p:cNvSpPr/>
          <p:nvPr/>
        </p:nvSpPr>
        <p:spPr>
          <a:xfrm rot="1002168">
            <a:off x="919310" y="3507628"/>
            <a:ext cx="2345444" cy="904663"/>
          </a:xfrm>
          <a:prstGeom prst="ellipse">
            <a:avLst/>
          </a:prstGeom>
          <a:noFill/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002168">
            <a:off x="5470089" y="3507629"/>
            <a:ext cx="2345444" cy="904663"/>
          </a:xfrm>
          <a:prstGeom prst="ellipse">
            <a:avLst/>
          </a:prstGeom>
          <a:noFill/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148314" y="3507129"/>
            <a:ext cx="405114" cy="67133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712188" y="3507129"/>
            <a:ext cx="405114" cy="67133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0232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96105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" t="42447" r="-2" b="41795"/>
          <a:stretch/>
        </p:blipFill>
        <p:spPr>
          <a:xfrm>
            <a:off x="0" y="0"/>
            <a:ext cx="9144000" cy="9610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2587" y="216827"/>
            <a:ext cx="7342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Multi-Platform Land Products – Soil Moisture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2587" y="1262594"/>
            <a:ext cx="58813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ESA CCI merged passive microwave soil moisture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869" y="1662704"/>
            <a:ext cx="6744262" cy="285773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2587" y="4906288"/>
            <a:ext cx="59679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MetOp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-A/B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ASCAT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active microwave soil moisture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869" y="5290935"/>
            <a:ext cx="6744262" cy="97544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2587" y="6390285"/>
            <a:ext cx="2049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Dorigo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et al., 2017]</a:t>
            </a:r>
          </a:p>
        </p:txBody>
      </p:sp>
    </p:spTree>
    <p:extLst>
      <p:ext uri="{BB962C8B-B14F-4D97-AF65-F5344CB8AC3E}">
        <p14:creationId xmlns:p14="http://schemas.microsoft.com/office/powerpoint/2010/main" val="26353606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3847</TotalTime>
  <Words>1185</Words>
  <Application>Microsoft Office PowerPoint</Application>
  <PresentationFormat>On-screen Show (4:3)</PresentationFormat>
  <Paragraphs>215</Paragraphs>
  <Slides>24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Cambria</vt:lpstr>
      <vt:lpstr>Cambria Math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Lei, Fangni - ARS</dc:creator>
  <cp:lastModifiedBy>Lei, Fangni - ARS</cp:lastModifiedBy>
  <cp:revision>130</cp:revision>
  <dcterms:created xsi:type="dcterms:W3CDTF">2018-09-26T17:44:14Z</dcterms:created>
  <dcterms:modified xsi:type="dcterms:W3CDTF">2018-10-17T03:13:00Z</dcterms:modified>
</cp:coreProperties>
</file>