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0" r:id="rId2"/>
    <p:sldId id="261" r:id="rId3"/>
    <p:sldId id="285" r:id="rId4"/>
    <p:sldId id="287" r:id="rId5"/>
    <p:sldId id="292" r:id="rId6"/>
    <p:sldId id="300" r:id="rId7"/>
    <p:sldId id="315" r:id="rId8"/>
    <p:sldId id="301" r:id="rId9"/>
    <p:sldId id="302" r:id="rId10"/>
    <p:sldId id="305" r:id="rId11"/>
    <p:sldId id="304" r:id="rId12"/>
    <p:sldId id="306" r:id="rId13"/>
    <p:sldId id="271" r:id="rId14"/>
    <p:sldId id="310" r:id="rId15"/>
    <p:sldId id="311" r:id="rId16"/>
    <p:sldId id="312" r:id="rId17"/>
    <p:sldId id="273" r:id="rId18"/>
    <p:sldId id="317" r:id="rId19"/>
    <p:sldId id="29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80000" autoAdjust="0"/>
  </p:normalViewPr>
  <p:slideViewPr>
    <p:cSldViewPr>
      <p:cViewPr varScale="1">
        <p:scale>
          <a:sx n="42" d="100"/>
          <a:sy n="42" d="100"/>
        </p:scale>
        <p:origin x="1522" y="48"/>
      </p:cViewPr>
      <p:guideLst>
        <p:guide orient="horz" pos="2160"/>
        <p:guide pos="2880"/>
      </p:guideLst>
    </p:cSldViewPr>
  </p:slideViewPr>
  <p:notesTextViewPr>
    <p:cViewPr>
      <p:scale>
        <a:sx n="100" d="100"/>
        <a:sy n="100" d="100"/>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gao\Documents\ARS\Papers\2018\J.Gao_RSE_yield\RemoteSensing\Revision1\HLS_2016_2017_Yield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gao\Documents\ARS\Papers\2018\J.Gao_RSE_yield\RemoteSensing\Revision1\HLS_2016_2017_Yield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L8</c:v>
          </c:tx>
          <c:spPr>
            <a:ln w="28575">
              <a:noFill/>
            </a:ln>
          </c:spPr>
          <c:marker>
            <c:symbol val="diamond"/>
            <c:size val="6"/>
          </c:marker>
          <c:xVal>
            <c:numRef>
              <c:f>'evi2'!$I$2:$I$38</c:f>
              <c:numCache>
                <c:formatCode>General</c:formatCode>
                <c:ptCount val="37"/>
                <c:pt idx="1">
                  <c:v>0.68259999999999998</c:v>
                </c:pt>
                <c:pt idx="2">
                  <c:v>0.67879999999999996</c:v>
                </c:pt>
                <c:pt idx="4">
                  <c:v>0.6764</c:v>
                </c:pt>
                <c:pt idx="5">
                  <c:v>0.67079999999999995</c:v>
                </c:pt>
                <c:pt idx="7">
                  <c:v>0.625</c:v>
                </c:pt>
                <c:pt idx="12">
                  <c:v>0.61029999999999995</c:v>
                </c:pt>
                <c:pt idx="14">
                  <c:v>0.70030000000000003</c:v>
                </c:pt>
                <c:pt idx="16">
                  <c:v>0.69910000000000005</c:v>
                </c:pt>
                <c:pt idx="21">
                  <c:v>0.58389999999999997</c:v>
                </c:pt>
                <c:pt idx="22">
                  <c:v>0.56469999999999998</c:v>
                </c:pt>
                <c:pt idx="24">
                  <c:v>0.5927</c:v>
                </c:pt>
                <c:pt idx="25">
                  <c:v>0.63149999999999995</c:v>
                </c:pt>
                <c:pt idx="27">
                  <c:v>0.58789999999999998</c:v>
                </c:pt>
                <c:pt idx="32">
                  <c:v>0.64259999999999995</c:v>
                </c:pt>
                <c:pt idx="34">
                  <c:v>0.51739999999999997</c:v>
                </c:pt>
                <c:pt idx="36">
                  <c:v>0.53490000000000004</c:v>
                </c:pt>
              </c:numCache>
            </c:numRef>
          </c:xVal>
          <c:yVal>
            <c:numRef>
              <c:f>'evi2'!$F$2:$F$38</c:f>
              <c:numCache>
                <c:formatCode>General</c:formatCode>
                <c:ptCount val="37"/>
                <c:pt idx="0">
                  <c:v>12.547723000000001</c:v>
                </c:pt>
                <c:pt idx="1">
                  <c:v>13.081268000000001</c:v>
                </c:pt>
                <c:pt idx="2">
                  <c:v>12.805080000000002</c:v>
                </c:pt>
                <c:pt idx="3">
                  <c:v>12.459845000000001</c:v>
                </c:pt>
                <c:pt idx="4">
                  <c:v>13.118930000000001</c:v>
                </c:pt>
                <c:pt idx="5">
                  <c:v>13.056160000000002</c:v>
                </c:pt>
                <c:pt idx="6">
                  <c:v>13.219362</c:v>
                </c:pt>
                <c:pt idx="7">
                  <c:v>13.476719000000001</c:v>
                </c:pt>
                <c:pt idx="8">
                  <c:v>13.093822000000001</c:v>
                </c:pt>
                <c:pt idx="9">
                  <c:v>11.643835000000001</c:v>
                </c:pt>
                <c:pt idx="10">
                  <c:v>12.849019</c:v>
                </c:pt>
                <c:pt idx="11">
                  <c:v>12.428460000000001</c:v>
                </c:pt>
                <c:pt idx="12">
                  <c:v>13.263301000000002</c:v>
                </c:pt>
                <c:pt idx="13">
                  <c:v>11.2986</c:v>
                </c:pt>
                <c:pt idx="14">
                  <c:v>12.541446000000002</c:v>
                </c:pt>
                <c:pt idx="15">
                  <c:v>13.382564</c:v>
                </c:pt>
                <c:pt idx="16">
                  <c:v>13.300963000000001</c:v>
                </c:pt>
                <c:pt idx="17">
                  <c:v>13.081268000000001</c:v>
                </c:pt>
                <c:pt idx="18">
                  <c:v>12.359413000000002</c:v>
                </c:pt>
                <c:pt idx="19">
                  <c:v>11.587342000000001</c:v>
                </c:pt>
                <c:pt idx="20">
                  <c:v>13.514381000000002</c:v>
                </c:pt>
                <c:pt idx="21">
                  <c:v>12.076948000000002</c:v>
                </c:pt>
                <c:pt idx="22">
                  <c:v>11.750544</c:v>
                </c:pt>
                <c:pt idx="23">
                  <c:v>13.639921000000003</c:v>
                </c:pt>
                <c:pt idx="24">
                  <c:v>12.215042</c:v>
                </c:pt>
                <c:pt idx="25">
                  <c:v>13.413949000000001</c:v>
                </c:pt>
                <c:pt idx="26">
                  <c:v>13.602259</c:v>
                </c:pt>
                <c:pt idx="27">
                  <c:v>12.842742000000001</c:v>
                </c:pt>
                <c:pt idx="28">
                  <c:v>11.072628000000002</c:v>
                </c:pt>
                <c:pt idx="29">
                  <c:v>10.865487</c:v>
                </c:pt>
                <c:pt idx="30">
                  <c:v>11.122844000000001</c:v>
                </c:pt>
                <c:pt idx="31">
                  <c:v>11.656389000000001</c:v>
                </c:pt>
                <c:pt idx="32">
                  <c:v>13.960048000000002</c:v>
                </c:pt>
                <c:pt idx="33">
                  <c:v>10.664623000000001</c:v>
                </c:pt>
                <c:pt idx="34">
                  <c:v>12.572831000000003</c:v>
                </c:pt>
                <c:pt idx="35">
                  <c:v>13.501827</c:v>
                </c:pt>
                <c:pt idx="36">
                  <c:v>12.572831000000003</c:v>
                </c:pt>
              </c:numCache>
            </c:numRef>
          </c:yVal>
          <c:smooth val="0"/>
          <c:extLst>
            <c:ext xmlns:c16="http://schemas.microsoft.com/office/drawing/2014/chart" uri="{C3380CC4-5D6E-409C-BE32-E72D297353CC}">
              <c16:uniqueId val="{00000000-0539-49D4-A625-168985437475}"/>
            </c:ext>
          </c:extLst>
        </c:ser>
        <c:ser>
          <c:idx val="1"/>
          <c:order val="1"/>
          <c:tx>
            <c:v>S2</c:v>
          </c:tx>
          <c:spPr>
            <a:ln w="28575">
              <a:noFill/>
            </a:ln>
          </c:spPr>
          <c:marker>
            <c:symbol val="square"/>
            <c:size val="6"/>
            <c:spPr>
              <a:noFill/>
            </c:spPr>
          </c:marker>
          <c:xVal>
            <c:numRef>
              <c:f>'evi2'!$J$2:$J$38</c:f>
              <c:numCache>
                <c:formatCode>General</c:formatCode>
                <c:ptCount val="37"/>
                <c:pt idx="1">
                  <c:v>0.72299999999999998</c:v>
                </c:pt>
                <c:pt idx="2">
                  <c:v>0.69940000000000002</c:v>
                </c:pt>
                <c:pt idx="4">
                  <c:v>0.72119999999999995</c:v>
                </c:pt>
                <c:pt idx="5">
                  <c:v>0.64119999999999999</c:v>
                </c:pt>
                <c:pt idx="7">
                  <c:v>0.73660000000000003</c:v>
                </c:pt>
                <c:pt idx="12">
                  <c:v>0.7056</c:v>
                </c:pt>
                <c:pt idx="14">
                  <c:v>0.71179999999999999</c:v>
                </c:pt>
                <c:pt idx="16">
                  <c:v>0.70650000000000002</c:v>
                </c:pt>
                <c:pt idx="21">
                  <c:v>0.55220000000000002</c:v>
                </c:pt>
                <c:pt idx="22">
                  <c:v>0.53490000000000004</c:v>
                </c:pt>
                <c:pt idx="24">
                  <c:v>0.58360000000000001</c:v>
                </c:pt>
                <c:pt idx="25">
                  <c:v>0.55059999999999998</c:v>
                </c:pt>
                <c:pt idx="27">
                  <c:v>0.62460000000000004</c:v>
                </c:pt>
                <c:pt idx="32">
                  <c:v>0.61870000000000003</c:v>
                </c:pt>
                <c:pt idx="34">
                  <c:v>0.58409999999999995</c:v>
                </c:pt>
                <c:pt idx="36">
                  <c:v>0.53769999999999996</c:v>
                </c:pt>
              </c:numCache>
            </c:numRef>
          </c:xVal>
          <c:yVal>
            <c:numRef>
              <c:f>'evi2'!$F$2:$F$38</c:f>
              <c:numCache>
                <c:formatCode>General</c:formatCode>
                <c:ptCount val="37"/>
                <c:pt idx="0">
                  <c:v>12.547723000000001</c:v>
                </c:pt>
                <c:pt idx="1">
                  <c:v>13.081268000000001</c:v>
                </c:pt>
                <c:pt idx="2">
                  <c:v>12.805080000000002</c:v>
                </c:pt>
                <c:pt idx="3">
                  <c:v>12.459845000000001</c:v>
                </c:pt>
                <c:pt idx="4">
                  <c:v>13.118930000000001</c:v>
                </c:pt>
                <c:pt idx="5">
                  <c:v>13.056160000000002</c:v>
                </c:pt>
                <c:pt idx="6">
                  <c:v>13.219362</c:v>
                </c:pt>
                <c:pt idx="7">
                  <c:v>13.476719000000001</c:v>
                </c:pt>
                <c:pt idx="8">
                  <c:v>13.093822000000001</c:v>
                </c:pt>
                <c:pt idx="9">
                  <c:v>11.643835000000001</c:v>
                </c:pt>
                <c:pt idx="10">
                  <c:v>12.849019</c:v>
                </c:pt>
                <c:pt idx="11">
                  <c:v>12.428460000000001</c:v>
                </c:pt>
                <c:pt idx="12">
                  <c:v>13.263301000000002</c:v>
                </c:pt>
                <c:pt idx="13">
                  <c:v>11.2986</c:v>
                </c:pt>
                <c:pt idx="14">
                  <c:v>12.541446000000002</c:v>
                </c:pt>
                <c:pt idx="15">
                  <c:v>13.382564</c:v>
                </c:pt>
                <c:pt idx="16">
                  <c:v>13.300963000000001</c:v>
                </c:pt>
                <c:pt idx="17">
                  <c:v>13.081268000000001</c:v>
                </c:pt>
                <c:pt idx="18">
                  <c:v>12.359413000000002</c:v>
                </c:pt>
                <c:pt idx="19">
                  <c:v>11.587342000000001</c:v>
                </c:pt>
                <c:pt idx="20">
                  <c:v>13.514381000000002</c:v>
                </c:pt>
                <c:pt idx="21">
                  <c:v>12.076948000000002</c:v>
                </c:pt>
                <c:pt idx="22">
                  <c:v>11.750544</c:v>
                </c:pt>
                <c:pt idx="23">
                  <c:v>13.639921000000003</c:v>
                </c:pt>
                <c:pt idx="24">
                  <c:v>12.215042</c:v>
                </c:pt>
                <c:pt idx="25">
                  <c:v>13.413949000000001</c:v>
                </c:pt>
                <c:pt idx="26">
                  <c:v>13.602259</c:v>
                </c:pt>
                <c:pt idx="27">
                  <c:v>12.842742000000001</c:v>
                </c:pt>
                <c:pt idx="28">
                  <c:v>11.072628000000002</c:v>
                </c:pt>
                <c:pt idx="29">
                  <c:v>10.865487</c:v>
                </c:pt>
                <c:pt idx="30">
                  <c:v>11.122844000000001</c:v>
                </c:pt>
                <c:pt idx="31">
                  <c:v>11.656389000000001</c:v>
                </c:pt>
                <c:pt idx="32">
                  <c:v>13.960048000000002</c:v>
                </c:pt>
                <c:pt idx="33">
                  <c:v>10.664623000000001</c:v>
                </c:pt>
                <c:pt idx="34">
                  <c:v>12.572831000000003</c:v>
                </c:pt>
                <c:pt idx="35">
                  <c:v>13.501827</c:v>
                </c:pt>
                <c:pt idx="36">
                  <c:v>12.572831000000003</c:v>
                </c:pt>
              </c:numCache>
            </c:numRef>
          </c:yVal>
          <c:smooth val="0"/>
          <c:extLst>
            <c:ext xmlns:c16="http://schemas.microsoft.com/office/drawing/2014/chart" uri="{C3380CC4-5D6E-409C-BE32-E72D297353CC}">
              <c16:uniqueId val="{00000001-0539-49D4-A625-168985437475}"/>
            </c:ext>
          </c:extLst>
        </c:ser>
        <c:ser>
          <c:idx val="2"/>
          <c:order val="2"/>
          <c:tx>
            <c:v>HLS</c:v>
          </c:tx>
          <c:spPr>
            <a:ln w="28575">
              <a:noFill/>
            </a:ln>
          </c:spPr>
          <c:marker>
            <c:symbol val="triangle"/>
            <c:size val="6"/>
          </c:marker>
          <c:xVal>
            <c:numRef>
              <c:f>'evi2'!$K$2:$K$38</c:f>
              <c:numCache>
                <c:formatCode>General</c:formatCode>
                <c:ptCount val="37"/>
                <c:pt idx="1">
                  <c:v>0.73599999999999999</c:v>
                </c:pt>
                <c:pt idx="2">
                  <c:v>0.71930000000000005</c:v>
                </c:pt>
                <c:pt idx="4">
                  <c:v>0.73309999999999997</c:v>
                </c:pt>
                <c:pt idx="5">
                  <c:v>0.69920000000000004</c:v>
                </c:pt>
                <c:pt idx="7">
                  <c:v>0.75980000000000003</c:v>
                </c:pt>
                <c:pt idx="12">
                  <c:v>0.73519999999999996</c:v>
                </c:pt>
                <c:pt idx="14">
                  <c:v>0.73660000000000003</c:v>
                </c:pt>
                <c:pt idx="16">
                  <c:v>0.74009999999999998</c:v>
                </c:pt>
                <c:pt idx="21">
                  <c:v>0.62</c:v>
                </c:pt>
                <c:pt idx="22">
                  <c:v>0.61339999999999995</c:v>
                </c:pt>
                <c:pt idx="24">
                  <c:v>0.6593</c:v>
                </c:pt>
                <c:pt idx="25">
                  <c:v>0.64729999999999999</c:v>
                </c:pt>
                <c:pt idx="27">
                  <c:v>0.64180000000000004</c:v>
                </c:pt>
                <c:pt idx="32">
                  <c:v>0.66169999999999995</c:v>
                </c:pt>
                <c:pt idx="34">
                  <c:v>0.61929999999999996</c:v>
                </c:pt>
                <c:pt idx="36">
                  <c:v>0.61499999999999999</c:v>
                </c:pt>
              </c:numCache>
            </c:numRef>
          </c:xVal>
          <c:yVal>
            <c:numRef>
              <c:f>'evi2'!$F$2:$F$38</c:f>
              <c:numCache>
                <c:formatCode>General</c:formatCode>
                <c:ptCount val="37"/>
                <c:pt idx="0">
                  <c:v>12.547723000000001</c:v>
                </c:pt>
                <c:pt idx="1">
                  <c:v>13.081268000000001</c:v>
                </c:pt>
                <c:pt idx="2">
                  <c:v>12.805080000000002</c:v>
                </c:pt>
                <c:pt idx="3">
                  <c:v>12.459845000000001</c:v>
                </c:pt>
                <c:pt idx="4">
                  <c:v>13.118930000000001</c:v>
                </c:pt>
                <c:pt idx="5">
                  <c:v>13.056160000000002</c:v>
                </c:pt>
                <c:pt idx="6">
                  <c:v>13.219362</c:v>
                </c:pt>
                <c:pt idx="7">
                  <c:v>13.476719000000001</c:v>
                </c:pt>
                <c:pt idx="8">
                  <c:v>13.093822000000001</c:v>
                </c:pt>
                <c:pt idx="9">
                  <c:v>11.643835000000001</c:v>
                </c:pt>
                <c:pt idx="10">
                  <c:v>12.849019</c:v>
                </c:pt>
                <c:pt idx="11">
                  <c:v>12.428460000000001</c:v>
                </c:pt>
                <c:pt idx="12">
                  <c:v>13.263301000000002</c:v>
                </c:pt>
                <c:pt idx="13">
                  <c:v>11.2986</c:v>
                </c:pt>
                <c:pt idx="14">
                  <c:v>12.541446000000002</c:v>
                </c:pt>
                <c:pt idx="15">
                  <c:v>13.382564</c:v>
                </c:pt>
                <c:pt idx="16">
                  <c:v>13.300963000000001</c:v>
                </c:pt>
                <c:pt idx="17">
                  <c:v>13.081268000000001</c:v>
                </c:pt>
                <c:pt idx="18">
                  <c:v>12.359413000000002</c:v>
                </c:pt>
                <c:pt idx="19">
                  <c:v>11.587342000000001</c:v>
                </c:pt>
                <c:pt idx="20">
                  <c:v>13.514381000000002</c:v>
                </c:pt>
                <c:pt idx="21">
                  <c:v>12.076948000000002</c:v>
                </c:pt>
                <c:pt idx="22">
                  <c:v>11.750544</c:v>
                </c:pt>
                <c:pt idx="23">
                  <c:v>13.639921000000003</c:v>
                </c:pt>
                <c:pt idx="24">
                  <c:v>12.215042</c:v>
                </c:pt>
                <c:pt idx="25">
                  <c:v>13.413949000000001</c:v>
                </c:pt>
                <c:pt idx="26">
                  <c:v>13.602259</c:v>
                </c:pt>
                <c:pt idx="27">
                  <c:v>12.842742000000001</c:v>
                </c:pt>
                <c:pt idx="28">
                  <c:v>11.072628000000002</c:v>
                </c:pt>
                <c:pt idx="29">
                  <c:v>10.865487</c:v>
                </c:pt>
                <c:pt idx="30">
                  <c:v>11.122844000000001</c:v>
                </c:pt>
                <c:pt idx="31">
                  <c:v>11.656389000000001</c:v>
                </c:pt>
                <c:pt idx="32">
                  <c:v>13.960048000000002</c:v>
                </c:pt>
                <c:pt idx="33">
                  <c:v>10.664623000000001</c:v>
                </c:pt>
                <c:pt idx="34">
                  <c:v>12.572831000000003</c:v>
                </c:pt>
                <c:pt idx="35">
                  <c:v>13.501827</c:v>
                </c:pt>
                <c:pt idx="36">
                  <c:v>12.572831000000003</c:v>
                </c:pt>
              </c:numCache>
            </c:numRef>
          </c:yVal>
          <c:smooth val="0"/>
          <c:extLst>
            <c:ext xmlns:c16="http://schemas.microsoft.com/office/drawing/2014/chart" uri="{C3380CC4-5D6E-409C-BE32-E72D297353CC}">
              <c16:uniqueId val="{00000002-0539-49D4-A625-168985437475}"/>
            </c:ext>
          </c:extLst>
        </c:ser>
        <c:ser>
          <c:idx val="3"/>
          <c:order val="3"/>
          <c:tx>
            <c:v>MLS</c:v>
          </c:tx>
          <c:spPr>
            <a:ln w="28575">
              <a:noFill/>
            </a:ln>
          </c:spPr>
          <c:marker>
            <c:symbol val="circle"/>
            <c:size val="6"/>
            <c:spPr>
              <a:solidFill>
                <a:schemeClr val="tx1"/>
              </a:solidFill>
              <a:ln>
                <a:solidFill>
                  <a:schemeClr val="tx1"/>
                </a:solidFill>
              </a:ln>
            </c:spPr>
          </c:marker>
          <c:xVal>
            <c:numRef>
              <c:f>'evi2'!$L$2:$L$41</c:f>
              <c:numCache>
                <c:formatCode>General</c:formatCode>
                <c:ptCount val="40"/>
                <c:pt idx="1">
                  <c:v>0.8004</c:v>
                </c:pt>
                <c:pt idx="2">
                  <c:v>0.78559999999999997</c:v>
                </c:pt>
                <c:pt idx="4">
                  <c:v>0.79379999999999995</c:v>
                </c:pt>
                <c:pt idx="5">
                  <c:v>0.82289999999999996</c:v>
                </c:pt>
                <c:pt idx="7">
                  <c:v>0.82989999999999997</c:v>
                </c:pt>
                <c:pt idx="12">
                  <c:v>0.82820000000000005</c:v>
                </c:pt>
                <c:pt idx="14">
                  <c:v>0.7944</c:v>
                </c:pt>
                <c:pt idx="16">
                  <c:v>0.80500000000000005</c:v>
                </c:pt>
                <c:pt idx="21">
                  <c:v>0.77880000000000005</c:v>
                </c:pt>
                <c:pt idx="22">
                  <c:v>0.75739999999999996</c:v>
                </c:pt>
                <c:pt idx="24">
                  <c:v>0.7661</c:v>
                </c:pt>
                <c:pt idx="25">
                  <c:v>0.75590000000000002</c:v>
                </c:pt>
                <c:pt idx="27">
                  <c:v>0.77459999999999996</c:v>
                </c:pt>
                <c:pt idx="32">
                  <c:v>0.79269999999999996</c:v>
                </c:pt>
                <c:pt idx="34">
                  <c:v>0.73970000000000002</c:v>
                </c:pt>
                <c:pt idx="36">
                  <c:v>0.77700000000000002</c:v>
                </c:pt>
              </c:numCache>
            </c:numRef>
          </c:xVal>
          <c:yVal>
            <c:numRef>
              <c:f>'evi2'!$F$2:$F$41</c:f>
              <c:numCache>
                <c:formatCode>General</c:formatCode>
                <c:ptCount val="40"/>
                <c:pt idx="0">
                  <c:v>12.547723000000001</c:v>
                </c:pt>
                <c:pt idx="1">
                  <c:v>13.081268000000001</c:v>
                </c:pt>
                <c:pt idx="2">
                  <c:v>12.805080000000002</c:v>
                </c:pt>
                <c:pt idx="3">
                  <c:v>12.459845000000001</c:v>
                </c:pt>
                <c:pt idx="4">
                  <c:v>13.118930000000001</c:v>
                </c:pt>
                <c:pt idx="5">
                  <c:v>13.056160000000002</c:v>
                </c:pt>
                <c:pt idx="6">
                  <c:v>13.219362</c:v>
                </c:pt>
                <c:pt idx="7">
                  <c:v>13.476719000000001</c:v>
                </c:pt>
                <c:pt idx="8">
                  <c:v>13.093822000000001</c:v>
                </c:pt>
                <c:pt idx="9">
                  <c:v>11.643835000000001</c:v>
                </c:pt>
                <c:pt idx="10">
                  <c:v>12.849019</c:v>
                </c:pt>
                <c:pt idx="11">
                  <c:v>12.428460000000001</c:v>
                </c:pt>
                <c:pt idx="12">
                  <c:v>13.263301000000002</c:v>
                </c:pt>
                <c:pt idx="13">
                  <c:v>11.2986</c:v>
                </c:pt>
                <c:pt idx="14">
                  <c:v>12.541446000000002</c:v>
                </c:pt>
                <c:pt idx="15">
                  <c:v>13.382564</c:v>
                </c:pt>
                <c:pt idx="16">
                  <c:v>13.300963000000001</c:v>
                </c:pt>
                <c:pt idx="17">
                  <c:v>13.081268000000001</c:v>
                </c:pt>
                <c:pt idx="18">
                  <c:v>12.359413000000002</c:v>
                </c:pt>
                <c:pt idx="19">
                  <c:v>11.587342000000001</c:v>
                </c:pt>
                <c:pt idx="20">
                  <c:v>13.514381000000002</c:v>
                </c:pt>
                <c:pt idx="21">
                  <c:v>12.076948000000002</c:v>
                </c:pt>
                <c:pt idx="22">
                  <c:v>11.750544</c:v>
                </c:pt>
                <c:pt idx="23">
                  <c:v>13.639921000000003</c:v>
                </c:pt>
                <c:pt idx="24">
                  <c:v>12.215042</c:v>
                </c:pt>
                <c:pt idx="25">
                  <c:v>13.413949000000001</c:v>
                </c:pt>
                <c:pt idx="26">
                  <c:v>13.602259</c:v>
                </c:pt>
                <c:pt idx="27">
                  <c:v>12.842742000000001</c:v>
                </c:pt>
                <c:pt idx="28">
                  <c:v>11.072628000000002</c:v>
                </c:pt>
                <c:pt idx="29">
                  <c:v>10.865487</c:v>
                </c:pt>
                <c:pt idx="30">
                  <c:v>11.122844000000001</c:v>
                </c:pt>
                <c:pt idx="31">
                  <c:v>11.656389000000001</c:v>
                </c:pt>
                <c:pt idx="32">
                  <c:v>13.960048000000002</c:v>
                </c:pt>
                <c:pt idx="33">
                  <c:v>10.664623000000001</c:v>
                </c:pt>
                <c:pt idx="34">
                  <c:v>12.572831000000003</c:v>
                </c:pt>
                <c:pt idx="35">
                  <c:v>13.501827</c:v>
                </c:pt>
                <c:pt idx="36">
                  <c:v>12.572831000000003</c:v>
                </c:pt>
                <c:pt idx="37">
                  <c:v>13.847062000000001</c:v>
                </c:pt>
                <c:pt idx="38">
                  <c:v>9.6038100000000011</c:v>
                </c:pt>
                <c:pt idx="39">
                  <c:v>11.499464</c:v>
                </c:pt>
              </c:numCache>
            </c:numRef>
          </c:yVal>
          <c:smooth val="0"/>
          <c:extLst>
            <c:ext xmlns:c16="http://schemas.microsoft.com/office/drawing/2014/chart" uri="{C3380CC4-5D6E-409C-BE32-E72D297353CC}">
              <c16:uniqueId val="{00000003-0539-49D4-A625-168985437475}"/>
            </c:ext>
          </c:extLst>
        </c:ser>
        <c:dLbls>
          <c:showLegendKey val="0"/>
          <c:showVal val="0"/>
          <c:showCatName val="0"/>
          <c:showSerName val="0"/>
          <c:showPercent val="0"/>
          <c:showBubbleSize val="0"/>
        </c:dLbls>
        <c:axId val="55191424"/>
        <c:axId val="55202176"/>
      </c:scatterChart>
      <c:valAx>
        <c:axId val="55191424"/>
        <c:scaling>
          <c:orientation val="minMax"/>
          <c:max val="0.9"/>
          <c:min val="0.5"/>
        </c:scaling>
        <c:delete val="0"/>
        <c:axPos val="b"/>
        <c:majorGridlines/>
        <c:title>
          <c:tx>
            <c:rich>
              <a:bodyPr/>
              <a:lstStyle/>
              <a:p>
                <a:pPr>
                  <a:defRPr sz="1200"/>
                </a:pPr>
                <a:r>
                  <a:rPr lang="en-US" sz="1200"/>
                  <a:t>Max_EVI2 (2016-2017)</a:t>
                </a:r>
              </a:p>
            </c:rich>
          </c:tx>
          <c:overlay val="0"/>
        </c:title>
        <c:numFmt formatCode="General" sourceLinked="1"/>
        <c:majorTickMark val="none"/>
        <c:minorTickMark val="none"/>
        <c:tickLblPos val="nextTo"/>
        <c:txPr>
          <a:bodyPr/>
          <a:lstStyle/>
          <a:p>
            <a:pPr>
              <a:defRPr sz="1200"/>
            </a:pPr>
            <a:endParaRPr lang="en-US"/>
          </a:p>
        </c:txPr>
        <c:crossAx val="55202176"/>
        <c:crosses val="autoZero"/>
        <c:crossBetween val="midCat"/>
      </c:valAx>
      <c:valAx>
        <c:axId val="55202176"/>
        <c:scaling>
          <c:orientation val="minMax"/>
          <c:max val="15"/>
          <c:min val="11"/>
        </c:scaling>
        <c:delete val="0"/>
        <c:axPos val="l"/>
        <c:majorGridlines/>
        <c:title>
          <c:tx>
            <c:rich>
              <a:bodyPr/>
              <a:lstStyle/>
              <a:p>
                <a:pPr>
                  <a:defRPr sz="1200"/>
                </a:pPr>
                <a:r>
                  <a:rPr lang="en-US" sz="1200"/>
                  <a:t>Corn</a:t>
                </a:r>
                <a:r>
                  <a:rPr lang="en-US" sz="1200" baseline="0"/>
                  <a:t> Yield (t/ha)</a:t>
                </a:r>
                <a:endParaRPr lang="en-US" sz="1200"/>
              </a:p>
            </c:rich>
          </c:tx>
          <c:overlay val="0"/>
        </c:title>
        <c:numFmt formatCode="General" sourceLinked="1"/>
        <c:majorTickMark val="none"/>
        <c:minorTickMark val="none"/>
        <c:tickLblPos val="nextTo"/>
        <c:txPr>
          <a:bodyPr/>
          <a:lstStyle/>
          <a:p>
            <a:pPr>
              <a:defRPr sz="1200"/>
            </a:pPr>
            <a:endParaRPr lang="en-US"/>
          </a:p>
        </c:txPr>
        <c:crossAx val="55191424"/>
        <c:crosses val="autoZero"/>
        <c:crossBetween val="midCat"/>
        <c:majorUnit val="1"/>
      </c:valAx>
    </c:plotArea>
    <c:legend>
      <c:legendPos val="r"/>
      <c:layout>
        <c:manualLayout>
          <c:xMode val="edge"/>
          <c:yMode val="edge"/>
          <c:x val="0.86716231752022732"/>
          <c:y val="0.34372521143190427"/>
          <c:w val="0.11020672002776512"/>
          <c:h val="0.37969524642752966"/>
        </c:manualLayout>
      </c:layout>
      <c:overlay val="0"/>
      <c:txPr>
        <a:bodyPr/>
        <a:lstStyle/>
        <a:p>
          <a:pPr>
            <a:defRPr sz="12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L8</c:v>
          </c:tx>
          <c:spPr>
            <a:ln w="28575">
              <a:noFill/>
            </a:ln>
          </c:spPr>
          <c:xVal>
            <c:numRef>
              <c:f>'evi2'!$I$46:$I$81</c:f>
              <c:numCache>
                <c:formatCode>General</c:formatCode>
                <c:ptCount val="36"/>
                <c:pt idx="0">
                  <c:v>0.76970000000000005</c:v>
                </c:pt>
                <c:pt idx="1">
                  <c:v>0.76139999999999997</c:v>
                </c:pt>
                <c:pt idx="3">
                  <c:v>0.76390000000000002</c:v>
                </c:pt>
                <c:pt idx="4">
                  <c:v>0.75839999999999996</c:v>
                </c:pt>
                <c:pt idx="6">
                  <c:v>0.68369999999999997</c:v>
                </c:pt>
                <c:pt idx="11">
                  <c:v>0.69299999999999995</c:v>
                </c:pt>
                <c:pt idx="13">
                  <c:v>0.78200000000000003</c:v>
                </c:pt>
                <c:pt idx="15">
                  <c:v>0.76859999999999995</c:v>
                </c:pt>
                <c:pt idx="20">
                  <c:v>0.61199999999999999</c:v>
                </c:pt>
                <c:pt idx="21">
                  <c:v>0.59499999999999997</c:v>
                </c:pt>
                <c:pt idx="23">
                  <c:v>0.67069999999999996</c:v>
                </c:pt>
                <c:pt idx="24">
                  <c:v>0.76580000000000004</c:v>
                </c:pt>
                <c:pt idx="26">
                  <c:v>0.66490000000000005</c:v>
                </c:pt>
                <c:pt idx="31">
                  <c:v>0.75780000000000003</c:v>
                </c:pt>
                <c:pt idx="33">
                  <c:v>0.50609999999999999</c:v>
                </c:pt>
                <c:pt idx="35">
                  <c:v>0.53029999999999999</c:v>
                </c:pt>
              </c:numCache>
            </c:numRef>
          </c:xVal>
          <c:yVal>
            <c:numRef>
              <c:f>'evi2'!$F$46:$F$81</c:f>
              <c:numCache>
                <c:formatCode>General</c:formatCode>
                <c:ptCount val="36"/>
                <c:pt idx="0">
                  <c:v>4.0820750000000006</c:v>
                </c:pt>
                <c:pt idx="1">
                  <c:v>3.9812000000000003</c:v>
                </c:pt>
                <c:pt idx="2">
                  <c:v>4.3981500000000002</c:v>
                </c:pt>
                <c:pt idx="3">
                  <c:v>4.1358750000000004</c:v>
                </c:pt>
                <c:pt idx="4">
                  <c:v>4.0619000000000005</c:v>
                </c:pt>
                <c:pt idx="5">
                  <c:v>3.8937750000000002</c:v>
                </c:pt>
                <c:pt idx="6">
                  <c:v>4.0888</c:v>
                </c:pt>
                <c:pt idx="7">
                  <c:v>3.8736000000000002</c:v>
                </c:pt>
                <c:pt idx="8">
                  <c:v>3.8668750000000003</c:v>
                </c:pt>
                <c:pt idx="9">
                  <c:v>4.0081000000000007</c:v>
                </c:pt>
                <c:pt idx="10">
                  <c:v>3.8399750000000004</c:v>
                </c:pt>
                <c:pt idx="11">
                  <c:v>4.2434750000000001</c:v>
                </c:pt>
                <c:pt idx="12">
                  <c:v>3.8803250000000005</c:v>
                </c:pt>
                <c:pt idx="13">
                  <c:v>3.7458250000000004</c:v>
                </c:pt>
                <c:pt idx="14">
                  <c:v>3.9005000000000001</c:v>
                </c:pt>
                <c:pt idx="15">
                  <c:v>3.9610250000000002</c:v>
                </c:pt>
                <c:pt idx="16">
                  <c:v>4.3040000000000003</c:v>
                </c:pt>
                <c:pt idx="17">
                  <c:v>3.9408500000000002</c:v>
                </c:pt>
                <c:pt idx="18">
                  <c:v>3.6853000000000002</c:v>
                </c:pt>
                <c:pt idx="19">
                  <c:v>3.8399750000000004</c:v>
                </c:pt>
                <c:pt idx="20">
                  <c:v>3.7794500000000006</c:v>
                </c:pt>
                <c:pt idx="21">
                  <c:v>3.6382250000000003</c:v>
                </c:pt>
                <c:pt idx="22">
                  <c:v>4.2367500000000007</c:v>
                </c:pt>
                <c:pt idx="23">
                  <c:v>3.8130750000000004</c:v>
                </c:pt>
                <c:pt idx="24">
                  <c:v>3.9812000000000003</c:v>
                </c:pt>
                <c:pt idx="25">
                  <c:v>3.7794500000000006</c:v>
                </c:pt>
                <c:pt idx="26">
                  <c:v>4.0282749999999998</c:v>
                </c:pt>
                <c:pt idx="27">
                  <c:v>3.4432000000000005</c:v>
                </c:pt>
                <c:pt idx="28">
                  <c:v>3.4970000000000003</c:v>
                </c:pt>
                <c:pt idx="29">
                  <c:v>3.6247750000000001</c:v>
                </c:pt>
                <c:pt idx="30">
                  <c:v>3.5306250000000001</c:v>
                </c:pt>
                <c:pt idx="31">
                  <c:v>4.2367500000000007</c:v>
                </c:pt>
                <c:pt idx="32">
                  <c:v>3.3961250000000001</c:v>
                </c:pt>
                <c:pt idx="33">
                  <c:v>3.8063500000000001</c:v>
                </c:pt>
                <c:pt idx="34">
                  <c:v>3.7727250000000003</c:v>
                </c:pt>
                <c:pt idx="35">
                  <c:v>3.86015</c:v>
                </c:pt>
              </c:numCache>
            </c:numRef>
          </c:yVal>
          <c:smooth val="0"/>
          <c:extLst>
            <c:ext xmlns:c16="http://schemas.microsoft.com/office/drawing/2014/chart" uri="{C3380CC4-5D6E-409C-BE32-E72D297353CC}">
              <c16:uniqueId val="{00000000-EDBE-44F0-B2F0-77ACD15BB923}"/>
            </c:ext>
          </c:extLst>
        </c:ser>
        <c:ser>
          <c:idx val="1"/>
          <c:order val="1"/>
          <c:tx>
            <c:v>S2</c:v>
          </c:tx>
          <c:spPr>
            <a:ln w="28575">
              <a:noFill/>
            </a:ln>
          </c:spPr>
          <c:marker>
            <c:symbol val="square"/>
            <c:size val="6"/>
            <c:spPr>
              <a:noFill/>
            </c:spPr>
          </c:marker>
          <c:xVal>
            <c:numRef>
              <c:f>'evi2'!$J$46:$J$81</c:f>
              <c:numCache>
                <c:formatCode>General</c:formatCode>
                <c:ptCount val="36"/>
                <c:pt idx="0">
                  <c:v>0.73580000000000001</c:v>
                </c:pt>
                <c:pt idx="1">
                  <c:v>0.70550000000000002</c:v>
                </c:pt>
                <c:pt idx="3">
                  <c:v>0.68879999999999997</c:v>
                </c:pt>
                <c:pt idx="4">
                  <c:v>0.53139999999999998</c:v>
                </c:pt>
                <c:pt idx="6">
                  <c:v>0.76</c:v>
                </c:pt>
                <c:pt idx="11">
                  <c:v>0.65190000000000003</c:v>
                </c:pt>
                <c:pt idx="13">
                  <c:v>0.71960000000000002</c:v>
                </c:pt>
                <c:pt idx="15">
                  <c:v>0.67730000000000001</c:v>
                </c:pt>
                <c:pt idx="20">
                  <c:v>0.5978</c:v>
                </c:pt>
                <c:pt idx="21">
                  <c:v>0.61399999999999999</c:v>
                </c:pt>
                <c:pt idx="23">
                  <c:v>0.52239999999999998</c:v>
                </c:pt>
                <c:pt idx="24">
                  <c:v>0.57350000000000001</c:v>
                </c:pt>
                <c:pt idx="26">
                  <c:v>0.50539999999999996</c:v>
                </c:pt>
                <c:pt idx="31">
                  <c:v>0.49509999999999998</c:v>
                </c:pt>
                <c:pt idx="33">
                  <c:v>0.53949999999999998</c:v>
                </c:pt>
                <c:pt idx="35">
                  <c:v>0.55359999999999998</c:v>
                </c:pt>
              </c:numCache>
            </c:numRef>
          </c:xVal>
          <c:yVal>
            <c:numRef>
              <c:f>'evi2'!$F$46:$F$81</c:f>
              <c:numCache>
                <c:formatCode>General</c:formatCode>
                <c:ptCount val="36"/>
                <c:pt idx="0">
                  <c:v>4.0820750000000006</c:v>
                </c:pt>
                <c:pt idx="1">
                  <c:v>3.9812000000000003</c:v>
                </c:pt>
                <c:pt idx="2">
                  <c:v>4.3981500000000002</c:v>
                </c:pt>
                <c:pt idx="3">
                  <c:v>4.1358750000000004</c:v>
                </c:pt>
                <c:pt idx="4">
                  <c:v>4.0619000000000005</c:v>
                </c:pt>
                <c:pt idx="5">
                  <c:v>3.8937750000000002</c:v>
                </c:pt>
                <c:pt idx="6">
                  <c:v>4.0888</c:v>
                </c:pt>
                <c:pt idx="7">
                  <c:v>3.8736000000000002</c:v>
                </c:pt>
                <c:pt idx="8">
                  <c:v>3.8668750000000003</c:v>
                </c:pt>
                <c:pt idx="9">
                  <c:v>4.0081000000000007</c:v>
                </c:pt>
                <c:pt idx="10">
                  <c:v>3.8399750000000004</c:v>
                </c:pt>
                <c:pt idx="11">
                  <c:v>4.2434750000000001</c:v>
                </c:pt>
                <c:pt idx="12">
                  <c:v>3.8803250000000005</c:v>
                </c:pt>
                <c:pt idx="13">
                  <c:v>3.7458250000000004</c:v>
                </c:pt>
                <c:pt idx="14">
                  <c:v>3.9005000000000001</c:v>
                </c:pt>
                <c:pt idx="15">
                  <c:v>3.9610250000000002</c:v>
                </c:pt>
                <c:pt idx="16">
                  <c:v>4.3040000000000003</c:v>
                </c:pt>
                <c:pt idx="17">
                  <c:v>3.9408500000000002</c:v>
                </c:pt>
                <c:pt idx="18">
                  <c:v>3.6853000000000002</c:v>
                </c:pt>
                <c:pt idx="19">
                  <c:v>3.8399750000000004</c:v>
                </c:pt>
                <c:pt idx="20">
                  <c:v>3.7794500000000006</c:v>
                </c:pt>
                <c:pt idx="21">
                  <c:v>3.6382250000000003</c:v>
                </c:pt>
                <c:pt idx="22">
                  <c:v>4.2367500000000007</c:v>
                </c:pt>
                <c:pt idx="23">
                  <c:v>3.8130750000000004</c:v>
                </c:pt>
                <c:pt idx="24">
                  <c:v>3.9812000000000003</c:v>
                </c:pt>
                <c:pt idx="25">
                  <c:v>3.7794500000000006</c:v>
                </c:pt>
                <c:pt idx="26">
                  <c:v>4.0282749999999998</c:v>
                </c:pt>
                <c:pt idx="27">
                  <c:v>3.4432000000000005</c:v>
                </c:pt>
                <c:pt idx="28">
                  <c:v>3.4970000000000003</c:v>
                </c:pt>
                <c:pt idx="29">
                  <c:v>3.6247750000000001</c:v>
                </c:pt>
                <c:pt idx="30">
                  <c:v>3.5306250000000001</c:v>
                </c:pt>
                <c:pt idx="31">
                  <c:v>4.2367500000000007</c:v>
                </c:pt>
                <c:pt idx="32">
                  <c:v>3.3961250000000001</c:v>
                </c:pt>
                <c:pt idx="33">
                  <c:v>3.8063500000000001</c:v>
                </c:pt>
                <c:pt idx="34">
                  <c:v>3.7727250000000003</c:v>
                </c:pt>
                <c:pt idx="35">
                  <c:v>3.86015</c:v>
                </c:pt>
              </c:numCache>
            </c:numRef>
          </c:yVal>
          <c:smooth val="0"/>
          <c:extLst>
            <c:ext xmlns:c16="http://schemas.microsoft.com/office/drawing/2014/chart" uri="{C3380CC4-5D6E-409C-BE32-E72D297353CC}">
              <c16:uniqueId val="{00000001-EDBE-44F0-B2F0-77ACD15BB923}"/>
            </c:ext>
          </c:extLst>
        </c:ser>
        <c:ser>
          <c:idx val="2"/>
          <c:order val="2"/>
          <c:tx>
            <c:v>HLS</c:v>
          </c:tx>
          <c:spPr>
            <a:ln w="28575">
              <a:noFill/>
            </a:ln>
          </c:spPr>
          <c:marker>
            <c:symbol val="triangle"/>
            <c:size val="6"/>
          </c:marker>
          <c:xVal>
            <c:numRef>
              <c:f>'evi2'!$K$46:$K$81</c:f>
              <c:numCache>
                <c:formatCode>General</c:formatCode>
                <c:ptCount val="36"/>
                <c:pt idx="0">
                  <c:v>0.80049999999999999</c:v>
                </c:pt>
                <c:pt idx="1">
                  <c:v>0.78910000000000002</c:v>
                </c:pt>
                <c:pt idx="3">
                  <c:v>0.78369999999999995</c:v>
                </c:pt>
                <c:pt idx="4">
                  <c:v>0.77490000000000003</c:v>
                </c:pt>
                <c:pt idx="6">
                  <c:v>0.8034</c:v>
                </c:pt>
                <c:pt idx="11">
                  <c:v>0.7722</c:v>
                </c:pt>
                <c:pt idx="13">
                  <c:v>0.8024</c:v>
                </c:pt>
                <c:pt idx="15">
                  <c:v>0.78849999999999998</c:v>
                </c:pt>
                <c:pt idx="20">
                  <c:v>0.68189999999999995</c:v>
                </c:pt>
                <c:pt idx="21">
                  <c:v>0.69489999999999996</c:v>
                </c:pt>
                <c:pt idx="23">
                  <c:v>0.7107</c:v>
                </c:pt>
                <c:pt idx="24">
                  <c:v>0.7762</c:v>
                </c:pt>
                <c:pt idx="26">
                  <c:v>0.69620000000000004</c:v>
                </c:pt>
                <c:pt idx="31">
                  <c:v>0.76439999999999997</c:v>
                </c:pt>
                <c:pt idx="33">
                  <c:v>0.6321</c:v>
                </c:pt>
                <c:pt idx="35">
                  <c:v>0.66410000000000002</c:v>
                </c:pt>
              </c:numCache>
            </c:numRef>
          </c:xVal>
          <c:yVal>
            <c:numRef>
              <c:f>'evi2'!$F$46:$F$81</c:f>
              <c:numCache>
                <c:formatCode>General</c:formatCode>
                <c:ptCount val="36"/>
                <c:pt idx="0">
                  <c:v>4.0820750000000006</c:v>
                </c:pt>
                <c:pt idx="1">
                  <c:v>3.9812000000000003</c:v>
                </c:pt>
                <c:pt idx="2">
                  <c:v>4.3981500000000002</c:v>
                </c:pt>
                <c:pt idx="3">
                  <c:v>4.1358750000000004</c:v>
                </c:pt>
                <c:pt idx="4">
                  <c:v>4.0619000000000005</c:v>
                </c:pt>
                <c:pt idx="5">
                  <c:v>3.8937750000000002</c:v>
                </c:pt>
                <c:pt idx="6">
                  <c:v>4.0888</c:v>
                </c:pt>
                <c:pt idx="7">
                  <c:v>3.8736000000000002</c:v>
                </c:pt>
                <c:pt idx="8">
                  <c:v>3.8668750000000003</c:v>
                </c:pt>
                <c:pt idx="9">
                  <c:v>4.0081000000000007</c:v>
                </c:pt>
                <c:pt idx="10">
                  <c:v>3.8399750000000004</c:v>
                </c:pt>
                <c:pt idx="11">
                  <c:v>4.2434750000000001</c:v>
                </c:pt>
                <c:pt idx="12">
                  <c:v>3.8803250000000005</c:v>
                </c:pt>
                <c:pt idx="13">
                  <c:v>3.7458250000000004</c:v>
                </c:pt>
                <c:pt idx="14">
                  <c:v>3.9005000000000001</c:v>
                </c:pt>
                <c:pt idx="15">
                  <c:v>3.9610250000000002</c:v>
                </c:pt>
                <c:pt idx="16">
                  <c:v>4.3040000000000003</c:v>
                </c:pt>
                <c:pt idx="17">
                  <c:v>3.9408500000000002</c:v>
                </c:pt>
                <c:pt idx="18">
                  <c:v>3.6853000000000002</c:v>
                </c:pt>
                <c:pt idx="19">
                  <c:v>3.8399750000000004</c:v>
                </c:pt>
                <c:pt idx="20">
                  <c:v>3.7794500000000006</c:v>
                </c:pt>
                <c:pt idx="21">
                  <c:v>3.6382250000000003</c:v>
                </c:pt>
                <c:pt idx="22">
                  <c:v>4.2367500000000007</c:v>
                </c:pt>
                <c:pt idx="23">
                  <c:v>3.8130750000000004</c:v>
                </c:pt>
                <c:pt idx="24">
                  <c:v>3.9812000000000003</c:v>
                </c:pt>
                <c:pt idx="25">
                  <c:v>3.7794500000000006</c:v>
                </c:pt>
                <c:pt idx="26">
                  <c:v>4.0282749999999998</c:v>
                </c:pt>
                <c:pt idx="27">
                  <c:v>3.4432000000000005</c:v>
                </c:pt>
                <c:pt idx="28">
                  <c:v>3.4970000000000003</c:v>
                </c:pt>
                <c:pt idx="29">
                  <c:v>3.6247750000000001</c:v>
                </c:pt>
                <c:pt idx="30">
                  <c:v>3.5306250000000001</c:v>
                </c:pt>
                <c:pt idx="31">
                  <c:v>4.2367500000000007</c:v>
                </c:pt>
                <c:pt idx="32">
                  <c:v>3.3961250000000001</c:v>
                </c:pt>
                <c:pt idx="33">
                  <c:v>3.8063500000000001</c:v>
                </c:pt>
                <c:pt idx="34">
                  <c:v>3.7727250000000003</c:v>
                </c:pt>
                <c:pt idx="35">
                  <c:v>3.86015</c:v>
                </c:pt>
              </c:numCache>
            </c:numRef>
          </c:yVal>
          <c:smooth val="0"/>
          <c:extLst>
            <c:ext xmlns:c16="http://schemas.microsoft.com/office/drawing/2014/chart" uri="{C3380CC4-5D6E-409C-BE32-E72D297353CC}">
              <c16:uniqueId val="{00000002-EDBE-44F0-B2F0-77ACD15BB923}"/>
            </c:ext>
          </c:extLst>
        </c:ser>
        <c:ser>
          <c:idx val="3"/>
          <c:order val="3"/>
          <c:tx>
            <c:v>MLS</c:v>
          </c:tx>
          <c:spPr>
            <a:ln w="28575">
              <a:noFill/>
            </a:ln>
          </c:spPr>
          <c:marker>
            <c:symbol val="circle"/>
            <c:size val="6"/>
            <c:spPr>
              <a:solidFill>
                <a:schemeClr val="tx1"/>
              </a:solidFill>
              <a:ln>
                <a:solidFill>
                  <a:schemeClr val="tx1"/>
                </a:solidFill>
              </a:ln>
            </c:spPr>
          </c:marker>
          <c:xVal>
            <c:numRef>
              <c:f>'evi2'!$L$46:$L$81</c:f>
              <c:numCache>
                <c:formatCode>General</c:formatCode>
                <c:ptCount val="36"/>
                <c:pt idx="0">
                  <c:v>0.83240000000000003</c:v>
                </c:pt>
                <c:pt idx="1">
                  <c:v>0.82299999999999995</c:v>
                </c:pt>
                <c:pt idx="3">
                  <c:v>0.8135</c:v>
                </c:pt>
                <c:pt idx="4">
                  <c:v>0.83479999999999999</c:v>
                </c:pt>
                <c:pt idx="6">
                  <c:v>0.84199999999999997</c:v>
                </c:pt>
                <c:pt idx="11">
                  <c:v>0.84060000000000001</c:v>
                </c:pt>
                <c:pt idx="13">
                  <c:v>0.82420000000000004</c:v>
                </c:pt>
                <c:pt idx="15">
                  <c:v>0.82030000000000003</c:v>
                </c:pt>
                <c:pt idx="20">
                  <c:v>0.78069999999999995</c:v>
                </c:pt>
                <c:pt idx="21">
                  <c:v>0.76990000000000003</c:v>
                </c:pt>
                <c:pt idx="23">
                  <c:v>0.78010000000000002</c:v>
                </c:pt>
                <c:pt idx="24">
                  <c:v>0.80549999999999999</c:v>
                </c:pt>
                <c:pt idx="26">
                  <c:v>0.77639999999999998</c:v>
                </c:pt>
                <c:pt idx="31">
                  <c:v>0.8115</c:v>
                </c:pt>
                <c:pt idx="33">
                  <c:v>0.73419999999999996</c:v>
                </c:pt>
                <c:pt idx="35">
                  <c:v>0.78159999999999996</c:v>
                </c:pt>
              </c:numCache>
            </c:numRef>
          </c:xVal>
          <c:yVal>
            <c:numRef>
              <c:f>'evi2'!$F$46:$F$81</c:f>
              <c:numCache>
                <c:formatCode>General</c:formatCode>
                <c:ptCount val="36"/>
                <c:pt idx="0">
                  <c:v>4.0820750000000006</c:v>
                </c:pt>
                <c:pt idx="1">
                  <c:v>3.9812000000000003</c:v>
                </c:pt>
                <c:pt idx="2">
                  <c:v>4.3981500000000002</c:v>
                </c:pt>
                <c:pt idx="3">
                  <c:v>4.1358750000000004</c:v>
                </c:pt>
                <c:pt idx="4">
                  <c:v>4.0619000000000005</c:v>
                </c:pt>
                <c:pt idx="5">
                  <c:v>3.8937750000000002</c:v>
                </c:pt>
                <c:pt idx="6">
                  <c:v>4.0888</c:v>
                </c:pt>
                <c:pt idx="7">
                  <c:v>3.8736000000000002</c:v>
                </c:pt>
                <c:pt idx="8">
                  <c:v>3.8668750000000003</c:v>
                </c:pt>
                <c:pt idx="9">
                  <c:v>4.0081000000000007</c:v>
                </c:pt>
                <c:pt idx="10">
                  <c:v>3.8399750000000004</c:v>
                </c:pt>
                <c:pt idx="11">
                  <c:v>4.2434750000000001</c:v>
                </c:pt>
                <c:pt idx="12">
                  <c:v>3.8803250000000005</c:v>
                </c:pt>
                <c:pt idx="13">
                  <c:v>3.7458250000000004</c:v>
                </c:pt>
                <c:pt idx="14">
                  <c:v>3.9005000000000001</c:v>
                </c:pt>
                <c:pt idx="15">
                  <c:v>3.9610250000000002</c:v>
                </c:pt>
                <c:pt idx="16">
                  <c:v>4.3040000000000003</c:v>
                </c:pt>
                <c:pt idx="17">
                  <c:v>3.9408500000000002</c:v>
                </c:pt>
                <c:pt idx="18">
                  <c:v>3.6853000000000002</c:v>
                </c:pt>
                <c:pt idx="19">
                  <c:v>3.8399750000000004</c:v>
                </c:pt>
                <c:pt idx="20">
                  <c:v>3.7794500000000006</c:v>
                </c:pt>
                <c:pt idx="21">
                  <c:v>3.6382250000000003</c:v>
                </c:pt>
                <c:pt idx="22">
                  <c:v>4.2367500000000007</c:v>
                </c:pt>
                <c:pt idx="23">
                  <c:v>3.8130750000000004</c:v>
                </c:pt>
                <c:pt idx="24">
                  <c:v>3.9812000000000003</c:v>
                </c:pt>
                <c:pt idx="25">
                  <c:v>3.7794500000000006</c:v>
                </c:pt>
                <c:pt idx="26">
                  <c:v>4.0282749999999998</c:v>
                </c:pt>
                <c:pt idx="27">
                  <c:v>3.4432000000000005</c:v>
                </c:pt>
                <c:pt idx="28">
                  <c:v>3.4970000000000003</c:v>
                </c:pt>
                <c:pt idx="29">
                  <c:v>3.6247750000000001</c:v>
                </c:pt>
                <c:pt idx="30">
                  <c:v>3.5306250000000001</c:v>
                </c:pt>
                <c:pt idx="31">
                  <c:v>4.2367500000000007</c:v>
                </c:pt>
                <c:pt idx="32">
                  <c:v>3.3961250000000001</c:v>
                </c:pt>
                <c:pt idx="33">
                  <c:v>3.8063500000000001</c:v>
                </c:pt>
                <c:pt idx="34">
                  <c:v>3.7727250000000003</c:v>
                </c:pt>
                <c:pt idx="35">
                  <c:v>3.86015</c:v>
                </c:pt>
              </c:numCache>
            </c:numRef>
          </c:yVal>
          <c:smooth val="0"/>
          <c:extLst>
            <c:ext xmlns:c16="http://schemas.microsoft.com/office/drawing/2014/chart" uri="{C3380CC4-5D6E-409C-BE32-E72D297353CC}">
              <c16:uniqueId val="{00000003-EDBE-44F0-B2F0-77ACD15BB923}"/>
            </c:ext>
          </c:extLst>
        </c:ser>
        <c:dLbls>
          <c:showLegendKey val="0"/>
          <c:showVal val="0"/>
          <c:showCatName val="0"/>
          <c:showSerName val="0"/>
          <c:showPercent val="0"/>
          <c:showBubbleSize val="0"/>
        </c:dLbls>
        <c:axId val="55221248"/>
        <c:axId val="55232000"/>
      </c:scatterChart>
      <c:valAx>
        <c:axId val="55221248"/>
        <c:scaling>
          <c:orientation val="minMax"/>
          <c:max val="0.9"/>
          <c:min val="0.5"/>
        </c:scaling>
        <c:delete val="0"/>
        <c:axPos val="b"/>
        <c:majorGridlines/>
        <c:title>
          <c:tx>
            <c:rich>
              <a:bodyPr/>
              <a:lstStyle/>
              <a:p>
                <a:pPr>
                  <a:defRPr sz="1200"/>
                </a:pPr>
                <a:r>
                  <a:rPr lang="en-US" sz="1200"/>
                  <a:t>Max_EVI2 (2016-2017)</a:t>
                </a:r>
              </a:p>
            </c:rich>
          </c:tx>
          <c:overlay val="0"/>
        </c:title>
        <c:numFmt formatCode="General" sourceLinked="1"/>
        <c:majorTickMark val="none"/>
        <c:minorTickMark val="none"/>
        <c:tickLblPos val="nextTo"/>
        <c:txPr>
          <a:bodyPr/>
          <a:lstStyle/>
          <a:p>
            <a:pPr>
              <a:defRPr sz="1200"/>
            </a:pPr>
            <a:endParaRPr lang="en-US"/>
          </a:p>
        </c:txPr>
        <c:crossAx val="55232000"/>
        <c:crosses val="autoZero"/>
        <c:crossBetween val="midCat"/>
      </c:valAx>
      <c:valAx>
        <c:axId val="55232000"/>
        <c:scaling>
          <c:orientation val="minMax"/>
          <c:max val="5"/>
          <c:min val="3"/>
        </c:scaling>
        <c:delete val="0"/>
        <c:axPos val="l"/>
        <c:majorGridlines/>
        <c:title>
          <c:tx>
            <c:rich>
              <a:bodyPr/>
              <a:lstStyle/>
              <a:p>
                <a:pPr>
                  <a:defRPr sz="1200"/>
                </a:pPr>
                <a:r>
                  <a:rPr lang="en-US" sz="1200" baseline="0"/>
                  <a:t>Soybean Yield (t/ha)</a:t>
                </a:r>
                <a:endParaRPr lang="en-US" sz="1200"/>
              </a:p>
            </c:rich>
          </c:tx>
          <c:overlay val="0"/>
        </c:title>
        <c:numFmt formatCode="#,##0.0" sourceLinked="0"/>
        <c:majorTickMark val="none"/>
        <c:minorTickMark val="none"/>
        <c:tickLblPos val="nextTo"/>
        <c:txPr>
          <a:bodyPr/>
          <a:lstStyle/>
          <a:p>
            <a:pPr>
              <a:defRPr sz="1200"/>
            </a:pPr>
            <a:endParaRPr lang="en-US"/>
          </a:p>
        </c:txPr>
        <c:crossAx val="55221248"/>
        <c:crosses val="autoZero"/>
        <c:crossBetween val="midCat"/>
        <c:majorUnit val="0.5"/>
      </c:valAx>
    </c:plotArea>
    <c:legend>
      <c:legendPos val="r"/>
      <c:layout>
        <c:manualLayout>
          <c:xMode val="edge"/>
          <c:yMode val="edge"/>
          <c:x val="0.86716231752022732"/>
          <c:y val="0.34372521143190427"/>
          <c:w val="0.11020672002776512"/>
          <c:h val="0.37969524642752966"/>
        </c:manualLayout>
      </c:layout>
      <c:overlay val="0"/>
      <c:txPr>
        <a:bodyPr/>
        <a:lstStyle/>
        <a:p>
          <a:pPr>
            <a:defRPr sz="1200"/>
          </a:pPr>
          <a:endParaRPr lang="en-US"/>
        </a:p>
      </c:txPr>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9B9713-8D13-4711-BC2B-0C0D5C2333E3}" type="datetimeFigureOut">
              <a:rPr lang="en-US" smtClean="0"/>
              <a:pPr/>
              <a:t>10/16/2018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874B2-4C1A-4208-863D-2941F18D30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A874B2-4C1A-4208-863D-2941F18D306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Corn and soybean yields and maximum two-band enhanced vegetation index (EVI2) for each county and year using Landsat only (</a:t>
            </a:r>
            <a:r>
              <a:rPr lang="en-US" sz="1200" b="1" kern="1200" dirty="0">
                <a:solidFill>
                  <a:schemeClr val="tx1"/>
                </a:solidFill>
                <a:effectLst/>
                <a:latin typeface="+mn-lt"/>
                <a:ea typeface="+mn-ea"/>
                <a:cs typeface="+mn-cs"/>
              </a:rPr>
              <a:t>left</a:t>
            </a:r>
            <a:r>
              <a:rPr lang="en-US" sz="1200" kern="1200" dirty="0">
                <a:solidFill>
                  <a:schemeClr val="tx1"/>
                </a:solidFill>
                <a:effectLst/>
                <a:latin typeface="+mn-lt"/>
                <a:ea typeface="+mn-ea"/>
                <a:cs typeface="+mn-cs"/>
              </a:rPr>
              <a:t>), MODIS only (</a:t>
            </a:r>
            <a:r>
              <a:rPr lang="en-US" sz="1200" b="1" kern="1200" dirty="0">
                <a:solidFill>
                  <a:schemeClr val="tx1"/>
                </a:solidFill>
                <a:effectLst/>
                <a:latin typeface="+mn-lt"/>
                <a:ea typeface="+mn-ea"/>
                <a:cs typeface="+mn-cs"/>
              </a:rPr>
              <a:t>middle</a:t>
            </a:r>
            <a:r>
              <a:rPr lang="en-US" sz="1200" kern="1200" dirty="0">
                <a:solidFill>
                  <a:schemeClr val="tx1"/>
                </a:solidFill>
                <a:effectLst/>
                <a:latin typeface="+mn-lt"/>
                <a:ea typeface="+mn-ea"/>
                <a:cs typeface="+mn-cs"/>
              </a:rPr>
              <a:t>), and Landsat–MODIS data fusion results (</a:t>
            </a:r>
            <a:r>
              <a:rPr lang="en-US" sz="1200" b="1" kern="1200" dirty="0">
                <a:solidFill>
                  <a:schemeClr val="tx1"/>
                </a:solidFill>
                <a:effectLst/>
                <a:latin typeface="+mn-lt"/>
                <a:ea typeface="+mn-ea"/>
                <a:cs typeface="+mn-cs"/>
              </a:rPr>
              <a:t>right</a:t>
            </a:r>
            <a:r>
              <a:rPr lang="en-US" sz="1200" kern="1200" dirty="0">
                <a:solidFill>
                  <a:schemeClr val="tx1"/>
                </a:solidFill>
                <a:effectLst/>
                <a:latin typeface="+mn-lt"/>
                <a:ea typeface="+mn-ea"/>
                <a:cs typeface="+mn-cs"/>
              </a:rPr>
              <a:t>). The fused data showed better explanatory ability even at the very coarse county level. The circles show samples from the flood year (2010) for corn (top) and the drought year (2003) for soybean (bottom). Statistics in the plots were computed using all available samples.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corn, the fused Landsat–MODIS data showed better relationships, especially compared to the Landsat data alone. For soybean, the results from Landsat and the fused Landsat–MODIS were similar when using all of the samples from 2001–2015. However, when the samples from 2003 (drought year) were excluded, statistics for MODIS and fused Landsat–MODIS were substantially improved. Even though 2003 for soybean was different from the rest of the years, the spatial variability for 2003 was still well captured by the data fusion results.</a:t>
            </a:r>
          </a:p>
          <a:p>
            <a:endParaRPr lang="en-US" dirty="0"/>
          </a:p>
        </p:txBody>
      </p:sp>
      <p:sp>
        <p:nvSpPr>
          <p:cNvPr id="4" name="Slide Number Placeholder 3"/>
          <p:cNvSpPr>
            <a:spLocks noGrp="1"/>
          </p:cNvSpPr>
          <p:nvPr>
            <p:ph type="sldNum" sz="quarter" idx="10"/>
          </p:nvPr>
        </p:nvSpPr>
        <p:spPr/>
        <p:txBody>
          <a:bodyPr/>
          <a:lstStyle/>
          <a:p>
            <a:fld id="{077760EC-46A5-456C-BB22-DB829C5CE675}" type="slidenum">
              <a:rPr lang="en-US" smtClean="0"/>
              <a:pPr/>
              <a:t>9</a:t>
            </a:fld>
            <a:endParaRPr lang="en-US"/>
          </a:p>
        </p:txBody>
      </p:sp>
    </p:spTree>
    <p:extLst>
      <p:ext uri="{BB962C8B-B14F-4D97-AF65-F5344CB8AC3E}">
        <p14:creationId xmlns:p14="http://schemas.microsoft.com/office/powerpoint/2010/main" val="157532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of the yield with the cumulative NDVI (</a:t>
            </a:r>
            <a:r>
              <a:rPr lang="en-US" sz="1200" b="1" kern="1200" dirty="0">
                <a:solidFill>
                  <a:schemeClr val="tx1"/>
                </a:solidFill>
                <a:effectLst/>
                <a:latin typeface="+mn-lt"/>
                <a:ea typeface="+mn-ea"/>
                <a:cs typeface="+mn-cs"/>
              </a:rPr>
              <a:t>left</a:t>
            </a:r>
            <a:r>
              <a:rPr lang="en-US" sz="1200" kern="1200" dirty="0">
                <a:solidFill>
                  <a:schemeClr val="tx1"/>
                </a:solidFill>
                <a:effectLst/>
                <a:latin typeface="+mn-lt"/>
                <a:ea typeface="+mn-ea"/>
                <a:cs typeface="+mn-cs"/>
              </a:rPr>
              <a:t>) and EVI2 (</a:t>
            </a:r>
            <a:r>
              <a:rPr lang="en-US" sz="1200" b="1" kern="1200" dirty="0">
                <a:solidFill>
                  <a:schemeClr val="tx1"/>
                </a:solidFill>
                <a:effectLst/>
                <a:latin typeface="+mn-lt"/>
                <a:ea typeface="+mn-ea"/>
                <a:cs typeface="+mn-cs"/>
              </a:rPr>
              <a:t>right</a:t>
            </a:r>
            <a:r>
              <a:rPr lang="en-US" sz="1200" kern="1200" dirty="0">
                <a:solidFill>
                  <a:schemeClr val="tx1"/>
                </a:solidFill>
                <a:effectLst/>
                <a:latin typeface="+mn-lt"/>
                <a:ea typeface="+mn-ea"/>
                <a:cs typeface="+mn-cs"/>
              </a:rPr>
              <a:t>) for corn and soybean. The </a:t>
            </a:r>
            <a:r>
              <a:rPr lang="en-US" sz="1200" i="1" kern="1200" dirty="0">
                <a:solidFill>
                  <a:schemeClr val="tx1"/>
                </a:solidFill>
                <a:effectLst/>
                <a:latin typeface="+mn-lt"/>
                <a:ea typeface="+mn-ea"/>
                <a:cs typeface="+mn-cs"/>
              </a:rPr>
              <a:t>x</a:t>
            </a:r>
            <a:r>
              <a:rPr lang="en-US" sz="1200" kern="1200" dirty="0">
                <a:solidFill>
                  <a:schemeClr val="tx1"/>
                </a:solidFill>
                <a:effectLst/>
                <a:latin typeface="+mn-lt"/>
                <a:ea typeface="+mn-ea"/>
                <a:cs typeface="+mn-cs"/>
              </a:rPr>
              <a:t>-axis represents the end date and the </a:t>
            </a:r>
            <a:r>
              <a:rPr lang="en-US" sz="1200" i="1" kern="1200" dirty="0">
                <a:solidFill>
                  <a:schemeClr val="tx1"/>
                </a:solidFill>
                <a:effectLst/>
                <a:latin typeface="+mn-lt"/>
                <a:ea typeface="+mn-ea"/>
                <a:cs typeface="+mn-cs"/>
              </a:rPr>
              <a:t>y</a:t>
            </a:r>
            <a:r>
              <a:rPr lang="en-US" sz="1200" kern="1200" dirty="0">
                <a:solidFill>
                  <a:schemeClr val="tx1"/>
                </a:solidFill>
                <a:effectLst/>
                <a:latin typeface="+mn-lt"/>
                <a:ea typeface="+mn-ea"/>
                <a:cs typeface="+mn-cs"/>
              </a:rPr>
              <a:t>-axis represents the interval. The high R</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areas (highest 10%) are highlighted by black contours.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u="none" strike="noStrike" kern="1200" baseline="0" dirty="0">
                <a:solidFill>
                  <a:schemeClr val="tx1"/>
                </a:solidFill>
                <a:latin typeface="+mn-lt"/>
                <a:ea typeface="+mn-ea"/>
                <a:cs typeface="+mn-cs"/>
              </a:rPr>
              <a:t>For central Iowa, the time window from day 180 (end of July) to 250 (early September) was good for both corn and soybean yield predictions.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E402FDC-5CE3-4C4D-8D5C-EE2C0F7EFEDD}" type="slidenum">
              <a:rPr lang="en-US" smtClean="0"/>
              <a:t>10</a:t>
            </a:fld>
            <a:endParaRPr lang="en-US"/>
          </a:p>
        </p:txBody>
      </p:sp>
    </p:spTree>
    <p:extLst>
      <p:ext uri="{BB962C8B-B14F-4D97-AF65-F5344CB8AC3E}">
        <p14:creationId xmlns:p14="http://schemas.microsoft.com/office/powerpoint/2010/main" val="444537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Relationship between yield and maximum EVI2 for Landsat-8 (L8), Sentinel-2 (S2), the Harmonized Landsat-8 and Sentinel-2 (HLS), and MODIS-L8-S2 (MLS) data fusion for corn and soybeans from 2016–2017.</a:t>
            </a:r>
            <a:endParaRPr lang="en-US" dirty="0"/>
          </a:p>
          <a:p>
            <a:endParaRPr lang="en-US" dirty="0"/>
          </a:p>
        </p:txBody>
      </p:sp>
      <p:sp>
        <p:nvSpPr>
          <p:cNvPr id="4" name="Slide Number Placeholder 3"/>
          <p:cNvSpPr>
            <a:spLocks noGrp="1"/>
          </p:cNvSpPr>
          <p:nvPr>
            <p:ph type="sldNum" sz="quarter" idx="10"/>
          </p:nvPr>
        </p:nvSpPr>
        <p:spPr/>
        <p:txBody>
          <a:bodyPr/>
          <a:lstStyle/>
          <a:p>
            <a:fld id="{077760EC-46A5-456C-BB22-DB829C5CE675}" type="slidenum">
              <a:rPr lang="en-US" smtClean="0"/>
              <a:pPr/>
              <a:t>11</a:t>
            </a:fld>
            <a:endParaRPr lang="en-US"/>
          </a:p>
        </p:txBody>
      </p:sp>
    </p:spTree>
    <p:extLst>
      <p:ext uri="{BB962C8B-B14F-4D97-AF65-F5344CB8AC3E}">
        <p14:creationId xmlns:p14="http://schemas.microsoft.com/office/powerpoint/2010/main" val="283808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02B18C72-CFE1-49D2-9745-AB96D08AA55C}" type="slidenum">
              <a:rPr lang="en-US" smtClean="0"/>
              <a:pPr/>
              <a:t>13</a:t>
            </a:fld>
            <a:endParaRPr lang="en-US"/>
          </a:p>
        </p:txBody>
      </p:sp>
      <p:sp>
        <p:nvSpPr>
          <p:cNvPr id="37891" name="Rectangle 2"/>
          <p:cNvSpPr>
            <a:spLocks noGrp="1" noRot="1" noChangeAspect="1" noChangeArrowheads="1" noTextEdit="1"/>
          </p:cNvSpPr>
          <p:nvPr>
            <p:ph type="sldImg"/>
          </p:nvPr>
        </p:nvSpPr>
        <p:spPr>
          <a:xfrm>
            <a:off x="1193800" y="722313"/>
            <a:ext cx="4473575" cy="3355975"/>
          </a:xfrm>
          <a:ln/>
        </p:spPr>
      </p:sp>
      <p:sp>
        <p:nvSpPr>
          <p:cNvPr id="37892"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fld id="{BB08B073-084C-4B6C-AAE6-02EB57DFCEBB}" type="slidenum">
              <a:rPr lang="en-US" smtClean="0"/>
              <a:pPr/>
              <a:t>17</a:t>
            </a:fld>
            <a:endParaRPr lang="en-US"/>
          </a:p>
        </p:txBody>
      </p:sp>
      <p:sp>
        <p:nvSpPr>
          <p:cNvPr id="47107" name="Rectangle 2"/>
          <p:cNvSpPr>
            <a:spLocks noGrp="1" noRot="1" noChangeAspect="1" noChangeArrowheads="1" noTextEdit="1"/>
          </p:cNvSpPr>
          <p:nvPr>
            <p:ph type="sldImg"/>
          </p:nvPr>
        </p:nvSpPr>
        <p:spPr>
          <a:xfrm>
            <a:off x="1193800" y="722313"/>
            <a:ext cx="4473575" cy="3355975"/>
          </a:xfrm>
          <a:ln/>
        </p:spPr>
      </p:sp>
      <p:sp>
        <p:nvSpPr>
          <p:cNvPr id="47108"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p:spPr>
        <p:txBody>
          <a:bodyPr/>
          <a:lstStyle/>
          <a:p>
            <a:fld id="{BB08B073-084C-4B6C-AAE6-02EB57DFCEBB}" type="slidenum">
              <a:rPr lang="en-US" smtClean="0"/>
              <a:pPr/>
              <a:t>18</a:t>
            </a:fld>
            <a:endParaRPr lang="en-US"/>
          </a:p>
        </p:txBody>
      </p:sp>
      <p:sp>
        <p:nvSpPr>
          <p:cNvPr id="47107" name="Rectangle 2"/>
          <p:cNvSpPr>
            <a:spLocks noGrp="1" noRot="1" noChangeAspect="1" noChangeArrowheads="1" noTextEdit="1"/>
          </p:cNvSpPr>
          <p:nvPr>
            <p:ph type="sldImg"/>
          </p:nvPr>
        </p:nvSpPr>
        <p:spPr>
          <a:xfrm>
            <a:off x="1193800" y="722313"/>
            <a:ext cx="4473575" cy="3355975"/>
          </a:xfrm>
          <a:ln/>
        </p:spPr>
      </p:sp>
      <p:sp>
        <p:nvSpPr>
          <p:cNvPr id="47108" name="Rectangle 3"/>
          <p:cNvSpPr>
            <a:spLocks noGrp="1" noChangeArrowheads="1"/>
          </p:cNvSpPr>
          <p:nvPr>
            <p:ph type="body" idx="1"/>
          </p:nvPr>
        </p:nvSpPr>
        <p:spPr>
          <a:noFill/>
          <a:ln/>
        </p:spPr>
        <p:txBody>
          <a:bodyPr/>
          <a:lstStyle/>
          <a:p>
            <a:r>
              <a:rPr lang="en-US" sz="1200" b="0" i="0" u="none" strike="noStrike" kern="1200" baseline="0" dirty="0">
                <a:solidFill>
                  <a:schemeClr val="tx1"/>
                </a:solidFill>
                <a:latin typeface="+mn-lt"/>
                <a:ea typeface="+mn-ea"/>
                <a:cs typeface="+mn-cs"/>
              </a:rPr>
              <a:t>Many of the largest changes in water use are associated with changes in crop type or land management. For example, decreases in ET are evidenced in areas where land use changed from alfalfa to fallow and from rice to corn. Fallowed fields in 2015 that were converted to crop production in 2016 show large increases in seasonal ET. A patch in the northeast corner of the subset area with &gt;200 mm increase in ET in 2016 was not associated with recorded land-use change (reported as corn in both years), which might indicate either an error in classification or a change in water management strategy.</a:t>
            </a:r>
            <a:endParaRPr lang="en-US" dirty="0"/>
          </a:p>
        </p:txBody>
      </p:sp>
    </p:spTree>
    <p:extLst>
      <p:ext uri="{BB962C8B-B14F-4D97-AF65-F5344CB8AC3E}">
        <p14:creationId xmlns:p14="http://schemas.microsoft.com/office/powerpoint/2010/main" val="217979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A874B2-4C1A-4208-863D-2941F18D3068}" type="slidenum">
              <a:rPr lang="en-US" smtClean="0"/>
              <a:pPr/>
              <a:t>19</a:t>
            </a:fld>
            <a:endParaRPr lang="en-US"/>
          </a:p>
        </p:txBody>
      </p:sp>
    </p:spTree>
    <p:extLst>
      <p:ext uri="{BB962C8B-B14F-4D97-AF65-F5344CB8AC3E}">
        <p14:creationId xmlns:p14="http://schemas.microsoft.com/office/powerpoint/2010/main" val="1742764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42A2F7-B25F-470E-BC88-A8A700EC0765}" type="datetimeFigureOut">
              <a:rPr lang="en-US" smtClean="0"/>
              <a:pPr/>
              <a:t>10/16/2018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AC7A1B-0BB5-4B7D-AF39-F6513E335D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2A2F7-B25F-470E-BC88-A8A700EC0765}" type="datetimeFigureOut">
              <a:rPr lang="en-US" smtClean="0"/>
              <a:pPr/>
              <a:t>10/16/2018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C7A1B-0BB5-4B7D-AF39-F6513E335D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jpeg"/><Relationship Id="rId3" Type="http://schemas.openxmlformats.org/officeDocument/2006/relationships/notesSlide" Target="../notesSlides/notesSlide6.xml"/><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jpeg"/><Relationship Id="rId2" Type="http://schemas.openxmlformats.org/officeDocument/2006/relationships/slideLayout" Target="../slideLayouts/slideLayout7.xml"/><Relationship Id="rId16" Type="http://schemas.openxmlformats.org/officeDocument/2006/relationships/image" Target="../media/image35.jpeg"/><Relationship Id="rId20" Type="http://schemas.openxmlformats.org/officeDocument/2006/relationships/image" Target="../media/image39.png"/><Relationship Id="rId1" Type="http://schemas.openxmlformats.org/officeDocument/2006/relationships/tags" Target="../tags/tag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jpe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0955"/>
            <a:ext cx="91440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otato-crops-720.jpg"/>
          <p:cNvPicPr>
            <a:picLocks noChangeAspect="1"/>
          </p:cNvPicPr>
          <p:nvPr/>
        </p:nvPicPr>
        <p:blipFill>
          <a:blip r:embed="rId2" cstate="print"/>
          <a:srcRect/>
          <a:stretch>
            <a:fillRect/>
          </a:stretch>
        </p:blipFill>
        <p:spPr>
          <a:xfrm>
            <a:off x="0" y="6172205"/>
            <a:ext cx="9144000" cy="692087"/>
          </a:xfrm>
          <a:prstGeom prst="rect">
            <a:avLst/>
          </a:prstGeom>
          <a:gradFill>
            <a:gsLst>
              <a:gs pos="0">
                <a:srgbClr val="DDEBCF"/>
              </a:gs>
              <a:gs pos="50000">
                <a:srgbClr val="9CB86E"/>
              </a:gs>
              <a:gs pos="100000">
                <a:srgbClr val="156B13"/>
              </a:gs>
            </a:gsLst>
            <a:lin ang="2700000" scaled="0"/>
          </a:gradFill>
        </p:spPr>
      </p:pic>
      <p:sp>
        <p:nvSpPr>
          <p:cNvPr id="2" name="Title 1"/>
          <p:cNvSpPr>
            <a:spLocks noGrp="1"/>
          </p:cNvSpPr>
          <p:nvPr>
            <p:ph type="ctrTitle"/>
          </p:nvPr>
        </p:nvSpPr>
        <p:spPr>
          <a:xfrm>
            <a:off x="64171" y="1574925"/>
            <a:ext cx="9079829" cy="1470025"/>
          </a:xfrm>
        </p:spPr>
        <p:txBody>
          <a:bodyPr>
            <a:noAutofit/>
          </a:bodyPr>
          <a:lstStyle/>
          <a:p>
            <a:r>
              <a:rPr lang="en-US" sz="3200" b="1" cap="small" dirty="0">
                <a:solidFill>
                  <a:srgbClr val="FFFF00"/>
                </a:solidFill>
                <a:effectLst>
                  <a:outerShdw blurRad="38100" dist="38100" dir="2700000" algn="tl">
                    <a:srgbClr val="000000">
                      <a:alpha val="43137"/>
                    </a:srgbClr>
                  </a:outerShdw>
                </a:effectLst>
              </a:rPr>
              <a:t>Mapping Water Use, Phenology and Productivity </a:t>
            </a:r>
            <a:br>
              <a:rPr lang="en-US" sz="3200" b="1" cap="small" dirty="0">
                <a:solidFill>
                  <a:srgbClr val="FFFF00"/>
                </a:solidFill>
                <a:effectLst>
                  <a:outerShdw blurRad="38100" dist="38100" dir="2700000" algn="tl">
                    <a:srgbClr val="000000">
                      <a:alpha val="43137"/>
                    </a:srgbClr>
                  </a:outerShdw>
                </a:effectLst>
              </a:rPr>
            </a:br>
            <a:r>
              <a:rPr lang="en-US" sz="3200" b="1" cap="small" dirty="0">
                <a:solidFill>
                  <a:srgbClr val="FFFF00"/>
                </a:solidFill>
                <a:effectLst>
                  <a:outerShdw blurRad="38100" dist="38100" dir="2700000" algn="tl">
                    <a:srgbClr val="000000">
                      <a:alpha val="43137"/>
                    </a:srgbClr>
                  </a:outerShdw>
                </a:effectLst>
              </a:rPr>
              <a:t>in Agricultural Landscapes </a:t>
            </a:r>
            <a:br>
              <a:rPr lang="en-US" sz="3200" b="1" cap="small" dirty="0">
                <a:solidFill>
                  <a:srgbClr val="FFFF00"/>
                </a:solidFill>
                <a:effectLst>
                  <a:outerShdw blurRad="38100" dist="38100" dir="2700000" algn="tl">
                    <a:srgbClr val="000000">
                      <a:alpha val="43137"/>
                    </a:srgbClr>
                  </a:outerShdw>
                </a:effectLst>
              </a:rPr>
            </a:br>
            <a:r>
              <a:rPr lang="en-US" sz="3200" b="1" cap="small" dirty="0">
                <a:solidFill>
                  <a:srgbClr val="FFFF00"/>
                </a:solidFill>
                <a:effectLst>
                  <a:outerShdw blurRad="38100" dist="38100" dir="2700000" algn="tl">
                    <a:srgbClr val="000000">
                      <a:alpha val="43137"/>
                    </a:srgbClr>
                  </a:outerShdw>
                </a:effectLst>
              </a:rPr>
              <a:t>by Fusing Multi-Sensor Data Products</a:t>
            </a:r>
            <a:br>
              <a:rPr lang="en-US" sz="3200" b="1" cap="small" dirty="0">
                <a:solidFill>
                  <a:srgbClr val="FFFF00"/>
                </a:solidFill>
              </a:rPr>
            </a:br>
            <a:endParaRPr lang="en-US" sz="3200" b="1" dirty="0">
              <a:solidFill>
                <a:srgbClr val="FFFF00"/>
              </a:solidFill>
            </a:endParaRPr>
          </a:p>
        </p:txBody>
      </p:sp>
      <p:sp>
        <p:nvSpPr>
          <p:cNvPr id="3" name="Subtitle 2"/>
          <p:cNvSpPr>
            <a:spLocks noGrp="1"/>
          </p:cNvSpPr>
          <p:nvPr>
            <p:ph type="subTitle" idx="1"/>
          </p:nvPr>
        </p:nvSpPr>
        <p:spPr>
          <a:xfrm>
            <a:off x="654690" y="3198570"/>
            <a:ext cx="8180265" cy="2227490"/>
          </a:xfrm>
        </p:spPr>
        <p:txBody>
          <a:bodyPr>
            <a:normAutofit fontScale="70000" lnSpcReduction="20000"/>
          </a:bodyPr>
          <a:lstStyle/>
          <a:p>
            <a:pPr algn="l"/>
            <a:r>
              <a:rPr lang="en-US" sz="2600" dirty="0">
                <a:solidFill>
                  <a:schemeClr val="bg1"/>
                </a:solidFill>
              </a:rPr>
              <a:t>P.I.:		Feng Gao, Hydrology and Remote Sensing Lab, USDA-ARS </a:t>
            </a:r>
          </a:p>
          <a:p>
            <a:pPr algn="l"/>
            <a:r>
              <a:rPr lang="en-US" sz="2600" dirty="0">
                <a:solidFill>
                  <a:schemeClr val="bg1"/>
                </a:solidFill>
              </a:rPr>
              <a:t>Science P.I.:	Martha Anderson, Hydrology and Remote Sensing Lab, USDA-ARS </a:t>
            </a:r>
          </a:p>
          <a:p>
            <a:pPr algn="l"/>
            <a:r>
              <a:rPr lang="en-US" sz="2600" dirty="0">
                <a:solidFill>
                  <a:schemeClr val="bg1"/>
                </a:solidFill>
              </a:rPr>
              <a:t>Co. I:		Bill Kustas, Hydrology and Remote Sensing Lab, USDA-ARS </a:t>
            </a:r>
          </a:p>
          <a:p>
            <a:pPr algn="l"/>
            <a:r>
              <a:rPr lang="en-US" sz="2600" dirty="0">
                <a:solidFill>
                  <a:schemeClr val="bg1"/>
                </a:solidFill>
              </a:rPr>
              <a:t>Co. I:		Joe Alfieri, Hydrology and Remote Sensing Lab, USDA-ARS </a:t>
            </a:r>
          </a:p>
          <a:p>
            <a:pPr algn="l"/>
            <a:r>
              <a:rPr lang="en-US" sz="2600" dirty="0">
                <a:solidFill>
                  <a:schemeClr val="bg1"/>
                </a:solidFill>
              </a:rPr>
              <a:t>Co. I:		Christopher Hain, NASA-Marshall Space Flight Center</a:t>
            </a:r>
          </a:p>
          <a:p>
            <a:pPr algn="l"/>
            <a:r>
              <a:rPr lang="en-US" sz="2600" dirty="0">
                <a:solidFill>
                  <a:schemeClr val="bg1"/>
                </a:solidFill>
              </a:rPr>
              <a:t>Co. I.:		Jason Otkin, University of Wisconsin</a:t>
            </a:r>
          </a:p>
          <a:p>
            <a:pPr algn="l"/>
            <a:r>
              <a:rPr lang="en-US" sz="2600" dirty="0">
                <a:solidFill>
                  <a:schemeClr val="bg1"/>
                </a:solidFill>
              </a:rPr>
              <a:t>Co. I.:		Hadi Jaafar, American University of Beirut </a:t>
            </a:r>
          </a:p>
          <a:p>
            <a:pPr algn="l"/>
            <a:endParaRPr lang="en-US" dirty="0">
              <a:solidFill>
                <a:schemeClr val="bg1"/>
              </a:solidFill>
            </a:endParaRPr>
          </a:p>
        </p:txBody>
      </p:sp>
      <p:sp>
        <p:nvSpPr>
          <p:cNvPr id="4" name="TextBox 3"/>
          <p:cNvSpPr txBox="1"/>
          <p:nvPr/>
        </p:nvSpPr>
        <p:spPr>
          <a:xfrm>
            <a:off x="1921250" y="5678835"/>
            <a:ext cx="5623399" cy="400110"/>
          </a:xfrm>
          <a:prstGeom prst="rect">
            <a:avLst/>
          </a:prstGeom>
          <a:noFill/>
        </p:spPr>
        <p:txBody>
          <a:bodyPr wrap="none" rtlCol="0">
            <a:spAutoFit/>
          </a:bodyPr>
          <a:lstStyle/>
          <a:p>
            <a:r>
              <a:rPr lang="en-US" sz="2000" i="1" dirty="0">
                <a:solidFill>
                  <a:schemeClr val="bg1"/>
                </a:solidFill>
              </a:rPr>
              <a:t>USDA is an equal opportunity provider and employer</a:t>
            </a:r>
          </a:p>
        </p:txBody>
      </p:sp>
      <p:sp>
        <p:nvSpPr>
          <p:cNvPr id="10" name="TextBox 9"/>
          <p:cNvSpPr txBox="1"/>
          <p:nvPr/>
        </p:nvSpPr>
        <p:spPr>
          <a:xfrm>
            <a:off x="1694780" y="309226"/>
            <a:ext cx="5556073" cy="738664"/>
          </a:xfrm>
          <a:prstGeom prst="rect">
            <a:avLst/>
          </a:prstGeom>
          <a:noFill/>
        </p:spPr>
        <p:txBody>
          <a:bodyPr wrap="none" rtlCol="0">
            <a:spAutoFit/>
          </a:bodyPr>
          <a:lstStyle/>
          <a:p>
            <a:pPr algn="ctr"/>
            <a:r>
              <a:rPr lang="en-US" sz="2400" b="1" i="1" dirty="0">
                <a:solidFill>
                  <a:schemeClr val="bg1"/>
                </a:solidFill>
              </a:rPr>
              <a:t>NASA MODIS/VIIRS Science Team Meeting</a:t>
            </a:r>
            <a:endParaRPr lang="en-US" sz="2400" i="1" dirty="0">
              <a:solidFill>
                <a:schemeClr val="bg1"/>
              </a:solidFill>
            </a:endParaRPr>
          </a:p>
          <a:p>
            <a:pPr algn="ctr"/>
            <a:r>
              <a:rPr lang="en-US" dirty="0">
                <a:solidFill>
                  <a:schemeClr val="bg1"/>
                </a:solidFill>
              </a:rPr>
              <a:t>Silver Spring, MD,</a:t>
            </a:r>
            <a:r>
              <a:rPr lang="en-US" i="1" dirty="0">
                <a:solidFill>
                  <a:schemeClr val="bg1"/>
                </a:solidFill>
              </a:rPr>
              <a:t> October 15-19, 2018</a:t>
            </a:r>
          </a:p>
        </p:txBody>
      </p:sp>
      <p:pic>
        <p:nvPicPr>
          <p:cNvPr id="8" name="Picture 7" descr="usda_logo.gif"/>
          <p:cNvPicPr>
            <a:picLocks noChangeAspect="1"/>
          </p:cNvPicPr>
          <p:nvPr/>
        </p:nvPicPr>
        <p:blipFill>
          <a:blip r:embed="rId3" cstate="print"/>
          <a:stretch>
            <a:fillRect/>
          </a:stretch>
        </p:blipFill>
        <p:spPr>
          <a:xfrm>
            <a:off x="7735946" y="2"/>
            <a:ext cx="1408059" cy="970681"/>
          </a:xfrm>
          <a:prstGeom prst="rect">
            <a:avLst/>
          </a:prstGeom>
        </p:spPr>
      </p:pic>
      <p:pic>
        <p:nvPicPr>
          <p:cNvPr id="9" name="Picture 8" descr="ars_logo.jpg"/>
          <p:cNvPicPr>
            <a:picLocks noChangeAspect="1"/>
          </p:cNvPicPr>
          <p:nvPr/>
        </p:nvPicPr>
        <p:blipFill>
          <a:blip r:embed="rId4" cstate="print"/>
          <a:stretch>
            <a:fillRect/>
          </a:stretch>
        </p:blipFill>
        <p:spPr>
          <a:xfrm>
            <a:off x="0" y="2"/>
            <a:ext cx="1413004" cy="93688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27" y="1062034"/>
            <a:ext cx="3105150" cy="2495550"/>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1062034"/>
            <a:ext cx="3105150" cy="2495550"/>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027" y="4055068"/>
            <a:ext cx="3105150" cy="2495550"/>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0" y="4044110"/>
            <a:ext cx="3105150" cy="2495550"/>
          </a:xfrm>
          <a:prstGeom prst="rect">
            <a:avLst/>
          </a:prstGeom>
        </p:spPr>
      </p:pic>
      <p:sp>
        <p:nvSpPr>
          <p:cNvPr id="42" name="TextBox 41"/>
          <p:cNvSpPr txBox="1"/>
          <p:nvPr/>
        </p:nvSpPr>
        <p:spPr>
          <a:xfrm>
            <a:off x="700027" y="4174556"/>
            <a:ext cx="5829224" cy="369332"/>
          </a:xfrm>
          <a:prstGeom prst="rect">
            <a:avLst/>
          </a:prstGeom>
          <a:noFill/>
        </p:spPr>
        <p:txBody>
          <a:bodyPr wrap="none" rtlCol="0">
            <a:spAutoFit/>
          </a:bodyPr>
          <a:lstStyle/>
          <a:p>
            <a:r>
              <a:rPr lang="en-US" dirty="0">
                <a:solidFill>
                  <a:srgbClr val="0070C0"/>
                </a:solidFill>
              </a:rPr>
              <a:t> R</a:t>
            </a:r>
            <a:r>
              <a:rPr lang="en-US" baseline="30000" dirty="0">
                <a:solidFill>
                  <a:srgbClr val="0070C0"/>
                </a:solidFill>
              </a:rPr>
              <a:t>2</a:t>
            </a:r>
            <a:r>
              <a:rPr lang="en-US" dirty="0">
                <a:solidFill>
                  <a:srgbClr val="0070C0"/>
                </a:solidFill>
              </a:rPr>
              <a:t>(soybean, NDVI)		                       R</a:t>
            </a:r>
            <a:r>
              <a:rPr lang="en-US" baseline="30000" dirty="0">
                <a:solidFill>
                  <a:srgbClr val="0070C0"/>
                </a:solidFill>
              </a:rPr>
              <a:t>2</a:t>
            </a:r>
            <a:r>
              <a:rPr lang="en-US" dirty="0">
                <a:solidFill>
                  <a:srgbClr val="0070C0"/>
                </a:solidFill>
              </a:rPr>
              <a:t>(soybean, EVI2)</a:t>
            </a:r>
          </a:p>
        </p:txBody>
      </p:sp>
      <p:sp>
        <p:nvSpPr>
          <p:cNvPr id="43" name="TextBox 42"/>
          <p:cNvSpPr txBox="1"/>
          <p:nvPr/>
        </p:nvSpPr>
        <p:spPr>
          <a:xfrm>
            <a:off x="805975" y="1125843"/>
            <a:ext cx="5411738" cy="369332"/>
          </a:xfrm>
          <a:prstGeom prst="rect">
            <a:avLst/>
          </a:prstGeom>
          <a:noFill/>
        </p:spPr>
        <p:txBody>
          <a:bodyPr wrap="none" rtlCol="0">
            <a:spAutoFit/>
          </a:bodyPr>
          <a:lstStyle/>
          <a:p>
            <a:r>
              <a:rPr lang="en-US" dirty="0">
                <a:solidFill>
                  <a:srgbClr val="0070C0"/>
                </a:solidFill>
              </a:rPr>
              <a:t>R</a:t>
            </a:r>
            <a:r>
              <a:rPr lang="en-US" baseline="30000" dirty="0">
                <a:solidFill>
                  <a:srgbClr val="0070C0"/>
                </a:solidFill>
              </a:rPr>
              <a:t>2</a:t>
            </a:r>
            <a:r>
              <a:rPr lang="en-US" dirty="0">
                <a:solidFill>
                  <a:srgbClr val="0070C0"/>
                </a:solidFill>
              </a:rPr>
              <a:t>(corn, NDVI)		                      R</a:t>
            </a:r>
            <a:r>
              <a:rPr lang="en-US" baseline="30000" dirty="0">
                <a:solidFill>
                  <a:srgbClr val="0070C0"/>
                </a:solidFill>
              </a:rPr>
              <a:t>2</a:t>
            </a:r>
            <a:r>
              <a:rPr lang="en-US" dirty="0">
                <a:solidFill>
                  <a:srgbClr val="0070C0"/>
                </a:solidFill>
              </a:rPr>
              <a:t>(corn, EVI2)</a:t>
            </a:r>
          </a:p>
        </p:txBody>
      </p:sp>
      <p:sp>
        <p:nvSpPr>
          <p:cNvPr id="44" name="TextBox 43"/>
          <p:cNvSpPr txBox="1"/>
          <p:nvPr/>
        </p:nvSpPr>
        <p:spPr>
          <a:xfrm rot="16200000">
            <a:off x="6457022" y="3735032"/>
            <a:ext cx="4370107" cy="369332"/>
          </a:xfrm>
          <a:prstGeom prst="rect">
            <a:avLst/>
          </a:prstGeom>
          <a:noFill/>
        </p:spPr>
        <p:txBody>
          <a:bodyPr wrap="none" rtlCol="0">
            <a:spAutoFit/>
          </a:bodyPr>
          <a:lstStyle/>
          <a:p>
            <a:r>
              <a:rPr lang="en-US" dirty="0"/>
              <a:t>0.0     0.1     0.2     0.3     0.4     0.5     0.6     0.7</a:t>
            </a:r>
          </a:p>
        </p:txBody>
      </p:sp>
      <p:sp>
        <p:nvSpPr>
          <p:cNvPr id="45" name="TextBox 44"/>
          <p:cNvSpPr txBox="1"/>
          <p:nvPr/>
        </p:nvSpPr>
        <p:spPr>
          <a:xfrm rot="16200000">
            <a:off x="6401465" y="2049415"/>
            <a:ext cx="2677336" cy="369332"/>
          </a:xfrm>
          <a:prstGeom prst="rect">
            <a:avLst/>
          </a:prstGeom>
          <a:noFill/>
        </p:spPr>
        <p:txBody>
          <a:bodyPr wrap="none" rtlCol="0">
            <a:spAutoFit/>
          </a:bodyPr>
          <a:lstStyle/>
          <a:p>
            <a:r>
              <a:rPr lang="en-US" dirty="0"/>
              <a:t>0       30      60      90     120</a:t>
            </a:r>
          </a:p>
        </p:txBody>
      </p:sp>
      <p:sp>
        <p:nvSpPr>
          <p:cNvPr id="46" name="TextBox 45"/>
          <p:cNvSpPr txBox="1"/>
          <p:nvPr/>
        </p:nvSpPr>
        <p:spPr>
          <a:xfrm>
            <a:off x="4419600" y="3420349"/>
            <a:ext cx="3401893" cy="369332"/>
          </a:xfrm>
          <a:prstGeom prst="rect">
            <a:avLst/>
          </a:prstGeom>
          <a:noFill/>
        </p:spPr>
        <p:txBody>
          <a:bodyPr wrap="none" rtlCol="0">
            <a:spAutoFit/>
          </a:bodyPr>
          <a:lstStyle/>
          <a:p>
            <a:r>
              <a:rPr lang="en-US" dirty="0"/>
              <a:t>150    180    210     240    270    300</a:t>
            </a:r>
          </a:p>
        </p:txBody>
      </p:sp>
      <p:sp>
        <p:nvSpPr>
          <p:cNvPr id="47" name="TextBox 46"/>
          <p:cNvSpPr txBox="1"/>
          <p:nvPr/>
        </p:nvSpPr>
        <p:spPr>
          <a:xfrm>
            <a:off x="533400" y="3408681"/>
            <a:ext cx="3401893" cy="369332"/>
          </a:xfrm>
          <a:prstGeom prst="rect">
            <a:avLst/>
          </a:prstGeom>
          <a:noFill/>
        </p:spPr>
        <p:txBody>
          <a:bodyPr wrap="none" rtlCol="0">
            <a:spAutoFit/>
          </a:bodyPr>
          <a:lstStyle/>
          <a:p>
            <a:r>
              <a:rPr lang="en-US" dirty="0"/>
              <a:t>150    180    210     240    270    300</a:t>
            </a:r>
          </a:p>
        </p:txBody>
      </p:sp>
      <p:sp>
        <p:nvSpPr>
          <p:cNvPr id="48" name="TextBox 47"/>
          <p:cNvSpPr txBox="1"/>
          <p:nvPr/>
        </p:nvSpPr>
        <p:spPr>
          <a:xfrm>
            <a:off x="4419600" y="6439308"/>
            <a:ext cx="3401893" cy="369332"/>
          </a:xfrm>
          <a:prstGeom prst="rect">
            <a:avLst/>
          </a:prstGeom>
          <a:noFill/>
        </p:spPr>
        <p:txBody>
          <a:bodyPr wrap="none" rtlCol="0">
            <a:spAutoFit/>
          </a:bodyPr>
          <a:lstStyle/>
          <a:p>
            <a:r>
              <a:rPr lang="en-US" dirty="0"/>
              <a:t>150    180    210     240    270    300</a:t>
            </a:r>
          </a:p>
        </p:txBody>
      </p:sp>
      <p:sp>
        <p:nvSpPr>
          <p:cNvPr id="49" name="TextBox 48"/>
          <p:cNvSpPr txBox="1"/>
          <p:nvPr/>
        </p:nvSpPr>
        <p:spPr>
          <a:xfrm>
            <a:off x="533400" y="6427640"/>
            <a:ext cx="3401893" cy="369332"/>
          </a:xfrm>
          <a:prstGeom prst="rect">
            <a:avLst/>
          </a:prstGeom>
          <a:noFill/>
        </p:spPr>
        <p:txBody>
          <a:bodyPr wrap="none" rtlCol="0">
            <a:spAutoFit/>
          </a:bodyPr>
          <a:lstStyle/>
          <a:p>
            <a:r>
              <a:rPr lang="en-US" dirty="0"/>
              <a:t>150    180    210     240    270    300</a:t>
            </a:r>
          </a:p>
        </p:txBody>
      </p:sp>
      <p:sp>
        <p:nvSpPr>
          <p:cNvPr id="50" name="TextBox 49"/>
          <p:cNvSpPr txBox="1"/>
          <p:nvPr/>
        </p:nvSpPr>
        <p:spPr>
          <a:xfrm rot="16200000">
            <a:off x="6389798" y="5017614"/>
            <a:ext cx="2677336" cy="369332"/>
          </a:xfrm>
          <a:prstGeom prst="rect">
            <a:avLst/>
          </a:prstGeom>
          <a:noFill/>
        </p:spPr>
        <p:txBody>
          <a:bodyPr wrap="none" rtlCol="0">
            <a:spAutoFit/>
          </a:bodyPr>
          <a:lstStyle/>
          <a:p>
            <a:r>
              <a:rPr lang="en-US" dirty="0"/>
              <a:t>0       30      60      90     120</a:t>
            </a:r>
          </a:p>
        </p:txBody>
      </p:sp>
      <p:pic>
        <p:nvPicPr>
          <p:cNvPr id="51" name="Picture 50" descr="Mac_style.jpg"/>
          <p:cNvPicPr/>
          <p:nvPr/>
        </p:nvPicPr>
        <p:blipFill>
          <a:blip r:embed="rId7" cstate="screen"/>
          <a:srcRect/>
          <a:stretch>
            <a:fillRect/>
          </a:stretch>
        </p:blipFill>
        <p:spPr>
          <a:xfrm rot="16200000">
            <a:off x="6356175" y="3807979"/>
            <a:ext cx="4042543" cy="295693"/>
          </a:xfrm>
          <a:prstGeom prst="rect">
            <a:avLst/>
          </a:prstGeom>
        </p:spPr>
      </p:pic>
      <p:sp>
        <p:nvSpPr>
          <p:cNvPr id="52" name="Freeform: Shape 51"/>
          <p:cNvSpPr/>
          <p:nvPr/>
        </p:nvSpPr>
        <p:spPr>
          <a:xfrm>
            <a:off x="5897880" y="2053760"/>
            <a:ext cx="740742" cy="1384349"/>
          </a:xfrm>
          <a:custGeom>
            <a:avLst/>
            <a:gdLst>
              <a:gd name="connsiteX0" fmla="*/ 11887 w 740742"/>
              <a:gd name="connsiteY0" fmla="*/ 1355400 h 1384349"/>
              <a:gd name="connsiteX1" fmla="*/ 40462 w 740742"/>
              <a:gd name="connsiteY1" fmla="*/ 1060125 h 1384349"/>
              <a:gd name="connsiteX2" fmla="*/ 207150 w 740742"/>
              <a:gd name="connsiteY2" fmla="*/ 631500 h 1384349"/>
              <a:gd name="connsiteX3" fmla="*/ 645300 w 740742"/>
              <a:gd name="connsiteY3" fmla="*/ 45712 h 1384349"/>
              <a:gd name="connsiteX4" fmla="*/ 740550 w 740742"/>
              <a:gd name="connsiteY4" fmla="*/ 83812 h 1384349"/>
              <a:gd name="connsiteX5" fmla="*/ 664350 w 740742"/>
              <a:gd name="connsiteY5" fmla="*/ 445762 h 1384349"/>
              <a:gd name="connsiteX6" fmla="*/ 483375 w 740742"/>
              <a:gd name="connsiteY6" fmla="*/ 817237 h 1384349"/>
              <a:gd name="connsiteX7" fmla="*/ 311925 w 740742"/>
              <a:gd name="connsiteY7" fmla="*/ 1160137 h 1384349"/>
              <a:gd name="connsiteX8" fmla="*/ 202387 w 740742"/>
              <a:gd name="connsiteY8" fmla="*/ 1350637 h 1384349"/>
              <a:gd name="connsiteX9" fmla="*/ 11887 w 740742"/>
              <a:gd name="connsiteY9" fmla="*/ 1355400 h 1384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742" h="1384349">
                <a:moveTo>
                  <a:pt x="11887" y="1355400"/>
                </a:moveTo>
                <a:cubicBezTo>
                  <a:pt x="-15100" y="1306981"/>
                  <a:pt x="7918" y="1180775"/>
                  <a:pt x="40462" y="1060125"/>
                </a:cubicBezTo>
                <a:cubicBezTo>
                  <a:pt x="73006" y="939475"/>
                  <a:pt x="106344" y="800569"/>
                  <a:pt x="207150" y="631500"/>
                </a:cubicBezTo>
                <a:cubicBezTo>
                  <a:pt x="307956" y="462431"/>
                  <a:pt x="556400" y="136993"/>
                  <a:pt x="645300" y="45712"/>
                </a:cubicBezTo>
                <a:cubicBezTo>
                  <a:pt x="734200" y="-45569"/>
                  <a:pt x="737375" y="17137"/>
                  <a:pt x="740550" y="83812"/>
                </a:cubicBezTo>
                <a:cubicBezTo>
                  <a:pt x="743725" y="150487"/>
                  <a:pt x="707213" y="323524"/>
                  <a:pt x="664350" y="445762"/>
                </a:cubicBezTo>
                <a:cubicBezTo>
                  <a:pt x="621488" y="567999"/>
                  <a:pt x="542112" y="698175"/>
                  <a:pt x="483375" y="817237"/>
                </a:cubicBezTo>
                <a:cubicBezTo>
                  <a:pt x="424638" y="936299"/>
                  <a:pt x="358756" y="1071237"/>
                  <a:pt x="311925" y="1160137"/>
                </a:cubicBezTo>
                <a:cubicBezTo>
                  <a:pt x="265094" y="1249037"/>
                  <a:pt x="244456" y="1317300"/>
                  <a:pt x="202387" y="1350637"/>
                </a:cubicBezTo>
                <a:cubicBezTo>
                  <a:pt x="160318" y="1383974"/>
                  <a:pt x="38874" y="1403819"/>
                  <a:pt x="11887" y="135540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p:cNvSpPr/>
          <p:nvPr/>
        </p:nvSpPr>
        <p:spPr>
          <a:xfrm>
            <a:off x="6019800" y="4804035"/>
            <a:ext cx="789355" cy="1623605"/>
          </a:xfrm>
          <a:custGeom>
            <a:avLst/>
            <a:gdLst>
              <a:gd name="connsiteX0" fmla="*/ 199 w 789355"/>
              <a:gd name="connsiteY0" fmla="*/ 1595623 h 1623605"/>
              <a:gd name="connsiteX1" fmla="*/ 128787 w 789355"/>
              <a:gd name="connsiteY1" fmla="*/ 1595623 h 1623605"/>
              <a:gd name="connsiteX2" fmla="*/ 219274 w 789355"/>
              <a:gd name="connsiteY2" fmla="*/ 1376548 h 1623605"/>
              <a:gd name="connsiteX3" fmla="*/ 462162 w 789355"/>
              <a:gd name="connsiteY3" fmla="*/ 962211 h 1623605"/>
              <a:gd name="connsiteX4" fmla="*/ 695524 w 789355"/>
              <a:gd name="connsiteY4" fmla="*/ 466911 h 1623605"/>
              <a:gd name="connsiteX5" fmla="*/ 776487 w 789355"/>
              <a:gd name="connsiteY5" fmla="*/ 238311 h 1623605"/>
              <a:gd name="connsiteX6" fmla="*/ 771724 w 789355"/>
              <a:gd name="connsiteY6" fmla="*/ 9711 h 1623605"/>
              <a:gd name="connsiteX7" fmla="*/ 609799 w 789355"/>
              <a:gd name="connsiteY7" fmla="*/ 81148 h 1623605"/>
              <a:gd name="connsiteX8" fmla="*/ 385962 w 789355"/>
              <a:gd name="connsiteY8" fmla="*/ 428811 h 1623605"/>
              <a:gd name="connsiteX9" fmla="*/ 228799 w 789355"/>
              <a:gd name="connsiteY9" fmla="*/ 752661 h 1623605"/>
              <a:gd name="connsiteX10" fmla="*/ 147837 w 789355"/>
              <a:gd name="connsiteY10" fmla="*/ 1052698 h 1623605"/>
              <a:gd name="connsiteX11" fmla="*/ 100212 w 789355"/>
              <a:gd name="connsiteY11" fmla="*/ 1367023 h 1623605"/>
              <a:gd name="connsiteX12" fmla="*/ 199 w 789355"/>
              <a:gd name="connsiteY12" fmla="*/ 1595623 h 1623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9355" h="1623605">
                <a:moveTo>
                  <a:pt x="199" y="1595623"/>
                </a:moveTo>
                <a:cubicBezTo>
                  <a:pt x="4962" y="1633723"/>
                  <a:pt x="92275" y="1632135"/>
                  <a:pt x="128787" y="1595623"/>
                </a:cubicBezTo>
                <a:cubicBezTo>
                  <a:pt x="165299" y="1559111"/>
                  <a:pt x="163712" y="1482117"/>
                  <a:pt x="219274" y="1376548"/>
                </a:cubicBezTo>
                <a:cubicBezTo>
                  <a:pt x="274836" y="1270979"/>
                  <a:pt x="382787" y="1113817"/>
                  <a:pt x="462162" y="962211"/>
                </a:cubicBezTo>
                <a:cubicBezTo>
                  <a:pt x="541537" y="810605"/>
                  <a:pt x="643136" y="587561"/>
                  <a:pt x="695524" y="466911"/>
                </a:cubicBezTo>
                <a:cubicBezTo>
                  <a:pt x="747912" y="346261"/>
                  <a:pt x="763787" y="314511"/>
                  <a:pt x="776487" y="238311"/>
                </a:cubicBezTo>
                <a:cubicBezTo>
                  <a:pt x="789187" y="162111"/>
                  <a:pt x="799505" y="35905"/>
                  <a:pt x="771724" y="9711"/>
                </a:cubicBezTo>
                <a:cubicBezTo>
                  <a:pt x="743943" y="-16483"/>
                  <a:pt x="674093" y="11298"/>
                  <a:pt x="609799" y="81148"/>
                </a:cubicBezTo>
                <a:cubicBezTo>
                  <a:pt x="545505" y="150998"/>
                  <a:pt x="449462" y="316892"/>
                  <a:pt x="385962" y="428811"/>
                </a:cubicBezTo>
                <a:cubicBezTo>
                  <a:pt x="322462" y="540730"/>
                  <a:pt x="268486" y="648680"/>
                  <a:pt x="228799" y="752661"/>
                </a:cubicBezTo>
                <a:cubicBezTo>
                  <a:pt x="189112" y="856642"/>
                  <a:pt x="169268" y="950304"/>
                  <a:pt x="147837" y="1052698"/>
                </a:cubicBezTo>
                <a:cubicBezTo>
                  <a:pt x="126406" y="1155092"/>
                  <a:pt x="123231" y="1278917"/>
                  <a:pt x="100212" y="1367023"/>
                </a:cubicBezTo>
                <a:cubicBezTo>
                  <a:pt x="77193" y="1455129"/>
                  <a:pt x="-4564" y="1557523"/>
                  <a:pt x="199" y="1595623"/>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p:cNvSpPr/>
          <p:nvPr/>
        </p:nvSpPr>
        <p:spPr>
          <a:xfrm>
            <a:off x="1828800" y="2163904"/>
            <a:ext cx="870452" cy="1256445"/>
          </a:xfrm>
          <a:custGeom>
            <a:avLst/>
            <a:gdLst>
              <a:gd name="connsiteX0" fmla="*/ 12952 w 870452"/>
              <a:gd name="connsiteY0" fmla="*/ 1278331 h 1291936"/>
              <a:gd name="connsiteX1" fmla="*/ 260602 w 870452"/>
              <a:gd name="connsiteY1" fmla="*/ 1278331 h 1291936"/>
              <a:gd name="connsiteX2" fmla="*/ 351089 w 870452"/>
              <a:gd name="connsiteY2" fmla="*/ 1130693 h 1291936"/>
              <a:gd name="connsiteX3" fmla="*/ 527302 w 870452"/>
              <a:gd name="connsiteY3" fmla="*/ 921143 h 1291936"/>
              <a:gd name="connsiteX4" fmla="*/ 655889 w 870452"/>
              <a:gd name="connsiteY4" fmla="*/ 644918 h 1291936"/>
              <a:gd name="connsiteX5" fmla="*/ 736852 w 870452"/>
              <a:gd name="connsiteY5" fmla="*/ 487756 h 1291936"/>
              <a:gd name="connsiteX6" fmla="*/ 832102 w 870452"/>
              <a:gd name="connsiteY6" fmla="*/ 235343 h 1291936"/>
              <a:gd name="connsiteX7" fmla="*/ 870202 w 870452"/>
              <a:gd name="connsiteY7" fmla="*/ 87706 h 1291936"/>
              <a:gd name="connsiteX8" fmla="*/ 841627 w 870452"/>
              <a:gd name="connsiteY8" fmla="*/ 1981 h 1291936"/>
              <a:gd name="connsiteX9" fmla="*/ 722564 w 870452"/>
              <a:gd name="connsiteY9" fmla="*/ 49606 h 1291936"/>
              <a:gd name="connsiteX10" fmla="*/ 546352 w 870452"/>
              <a:gd name="connsiteY10" fmla="*/ 282968 h 1291936"/>
              <a:gd name="connsiteX11" fmla="*/ 393952 w 870452"/>
              <a:gd name="connsiteY11" fmla="*/ 511568 h 1291936"/>
              <a:gd name="connsiteX12" fmla="*/ 279652 w 870452"/>
              <a:gd name="connsiteY12" fmla="*/ 683018 h 1291936"/>
              <a:gd name="connsiteX13" fmla="*/ 151064 w 870452"/>
              <a:gd name="connsiteY13" fmla="*/ 916381 h 1291936"/>
              <a:gd name="connsiteX14" fmla="*/ 98677 w 870452"/>
              <a:gd name="connsiteY14" fmla="*/ 1049731 h 1291936"/>
              <a:gd name="connsiteX15" fmla="*/ 41527 w 870452"/>
              <a:gd name="connsiteY15" fmla="*/ 1216418 h 1291936"/>
              <a:gd name="connsiteX16" fmla="*/ 12952 w 870452"/>
              <a:gd name="connsiteY16" fmla="*/ 1278331 h 129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70452" h="1291936">
                <a:moveTo>
                  <a:pt x="12952" y="1278331"/>
                </a:moveTo>
                <a:cubicBezTo>
                  <a:pt x="49465" y="1288650"/>
                  <a:pt x="204246" y="1302937"/>
                  <a:pt x="260602" y="1278331"/>
                </a:cubicBezTo>
                <a:cubicBezTo>
                  <a:pt x="316958" y="1253725"/>
                  <a:pt x="306639" y="1190224"/>
                  <a:pt x="351089" y="1130693"/>
                </a:cubicBezTo>
                <a:cubicBezTo>
                  <a:pt x="395539" y="1071162"/>
                  <a:pt x="476502" y="1002105"/>
                  <a:pt x="527302" y="921143"/>
                </a:cubicBezTo>
                <a:cubicBezTo>
                  <a:pt x="578102" y="840181"/>
                  <a:pt x="620964" y="717149"/>
                  <a:pt x="655889" y="644918"/>
                </a:cubicBezTo>
                <a:cubicBezTo>
                  <a:pt x="690814" y="572687"/>
                  <a:pt x="707483" y="556018"/>
                  <a:pt x="736852" y="487756"/>
                </a:cubicBezTo>
                <a:cubicBezTo>
                  <a:pt x="766221" y="419493"/>
                  <a:pt x="809877" y="302018"/>
                  <a:pt x="832102" y="235343"/>
                </a:cubicBezTo>
                <a:cubicBezTo>
                  <a:pt x="854327" y="168668"/>
                  <a:pt x="868614" y="126600"/>
                  <a:pt x="870202" y="87706"/>
                </a:cubicBezTo>
                <a:cubicBezTo>
                  <a:pt x="871790" y="48812"/>
                  <a:pt x="866233" y="8331"/>
                  <a:pt x="841627" y="1981"/>
                </a:cubicBezTo>
                <a:cubicBezTo>
                  <a:pt x="817021" y="-4369"/>
                  <a:pt x="771776" y="2775"/>
                  <a:pt x="722564" y="49606"/>
                </a:cubicBezTo>
                <a:cubicBezTo>
                  <a:pt x="673352" y="96437"/>
                  <a:pt x="601121" y="205974"/>
                  <a:pt x="546352" y="282968"/>
                </a:cubicBezTo>
                <a:cubicBezTo>
                  <a:pt x="491583" y="359962"/>
                  <a:pt x="393952" y="511568"/>
                  <a:pt x="393952" y="511568"/>
                </a:cubicBezTo>
                <a:cubicBezTo>
                  <a:pt x="349502" y="578243"/>
                  <a:pt x="320133" y="615549"/>
                  <a:pt x="279652" y="683018"/>
                </a:cubicBezTo>
                <a:cubicBezTo>
                  <a:pt x="239171" y="750487"/>
                  <a:pt x="181226" y="855262"/>
                  <a:pt x="151064" y="916381"/>
                </a:cubicBezTo>
                <a:cubicBezTo>
                  <a:pt x="120902" y="977500"/>
                  <a:pt x="116933" y="999725"/>
                  <a:pt x="98677" y="1049731"/>
                </a:cubicBezTo>
                <a:cubicBezTo>
                  <a:pt x="80421" y="1099737"/>
                  <a:pt x="55814" y="1182287"/>
                  <a:pt x="41527" y="1216418"/>
                </a:cubicBezTo>
                <a:cubicBezTo>
                  <a:pt x="27240" y="1250549"/>
                  <a:pt x="-23561" y="1268012"/>
                  <a:pt x="12952" y="12783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p:cNvSpPr/>
          <p:nvPr/>
        </p:nvSpPr>
        <p:spPr>
          <a:xfrm>
            <a:off x="2133600" y="4885799"/>
            <a:ext cx="762922" cy="1313241"/>
          </a:xfrm>
          <a:custGeom>
            <a:avLst/>
            <a:gdLst>
              <a:gd name="connsiteX0" fmla="*/ 19861 w 762922"/>
              <a:gd name="connsiteY0" fmla="*/ 1214618 h 1313241"/>
              <a:gd name="connsiteX1" fmla="*/ 19861 w 762922"/>
              <a:gd name="connsiteY1" fmla="*/ 1100318 h 1313241"/>
              <a:gd name="connsiteX2" fmla="*/ 210361 w 762922"/>
              <a:gd name="connsiteY2" fmla="*/ 671693 h 1313241"/>
              <a:gd name="connsiteX3" fmla="*/ 472298 w 762922"/>
              <a:gd name="connsiteY3" fmla="*/ 228780 h 1313241"/>
              <a:gd name="connsiteX4" fmla="*/ 700898 w 762922"/>
              <a:gd name="connsiteY4" fmla="*/ 14468 h 1313241"/>
              <a:gd name="connsiteX5" fmla="*/ 762811 w 762922"/>
              <a:gd name="connsiteY5" fmla="*/ 62093 h 1313241"/>
              <a:gd name="connsiteX6" fmla="*/ 691373 w 762922"/>
              <a:gd name="connsiteY6" fmla="*/ 404993 h 1313241"/>
              <a:gd name="connsiteX7" fmla="*/ 534211 w 762922"/>
              <a:gd name="connsiteY7" fmla="*/ 805043 h 1313241"/>
              <a:gd name="connsiteX8" fmla="*/ 386573 w 762922"/>
              <a:gd name="connsiteY8" fmla="*/ 1081268 h 1313241"/>
              <a:gd name="connsiteX9" fmla="*/ 267511 w 762922"/>
              <a:gd name="connsiteY9" fmla="*/ 1290818 h 1313241"/>
              <a:gd name="connsiteX10" fmla="*/ 243698 w 762922"/>
              <a:gd name="connsiteY10" fmla="*/ 1300343 h 1313241"/>
              <a:gd name="connsiteX11" fmla="*/ 143686 w 762922"/>
              <a:gd name="connsiteY11" fmla="*/ 1228905 h 1313241"/>
              <a:gd name="connsiteX12" fmla="*/ 19861 w 762922"/>
              <a:gd name="connsiteY12" fmla="*/ 1214618 h 131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2922" h="1313241">
                <a:moveTo>
                  <a:pt x="19861" y="1214618"/>
                </a:moveTo>
                <a:cubicBezTo>
                  <a:pt x="-777" y="1193187"/>
                  <a:pt x="-11889" y="1190805"/>
                  <a:pt x="19861" y="1100318"/>
                </a:cubicBezTo>
                <a:cubicBezTo>
                  <a:pt x="51611" y="1009831"/>
                  <a:pt x="134955" y="816949"/>
                  <a:pt x="210361" y="671693"/>
                </a:cubicBezTo>
                <a:cubicBezTo>
                  <a:pt x="285767" y="526437"/>
                  <a:pt x="390542" y="338317"/>
                  <a:pt x="472298" y="228780"/>
                </a:cubicBezTo>
                <a:cubicBezTo>
                  <a:pt x="554054" y="119243"/>
                  <a:pt x="652479" y="42249"/>
                  <a:pt x="700898" y="14468"/>
                </a:cubicBezTo>
                <a:cubicBezTo>
                  <a:pt x="749317" y="-13313"/>
                  <a:pt x="764398" y="-2994"/>
                  <a:pt x="762811" y="62093"/>
                </a:cubicBezTo>
                <a:cubicBezTo>
                  <a:pt x="761224" y="127180"/>
                  <a:pt x="729473" y="281168"/>
                  <a:pt x="691373" y="404993"/>
                </a:cubicBezTo>
                <a:cubicBezTo>
                  <a:pt x="653273" y="528818"/>
                  <a:pt x="585011" y="692331"/>
                  <a:pt x="534211" y="805043"/>
                </a:cubicBezTo>
                <a:cubicBezTo>
                  <a:pt x="483411" y="917755"/>
                  <a:pt x="431023" y="1000305"/>
                  <a:pt x="386573" y="1081268"/>
                </a:cubicBezTo>
                <a:cubicBezTo>
                  <a:pt x="342123" y="1162230"/>
                  <a:pt x="291323" y="1254306"/>
                  <a:pt x="267511" y="1290818"/>
                </a:cubicBezTo>
                <a:cubicBezTo>
                  <a:pt x="243699" y="1327330"/>
                  <a:pt x="264336" y="1310662"/>
                  <a:pt x="243698" y="1300343"/>
                </a:cubicBezTo>
                <a:cubicBezTo>
                  <a:pt x="223061" y="1290024"/>
                  <a:pt x="177817" y="1243192"/>
                  <a:pt x="143686" y="1228905"/>
                </a:cubicBezTo>
                <a:cubicBezTo>
                  <a:pt x="109555" y="1214618"/>
                  <a:pt x="40499" y="1236049"/>
                  <a:pt x="19861" y="1214618"/>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55"/>
          <p:cNvSpPr>
            <a:spLocks noGrp="1"/>
          </p:cNvSpPr>
          <p:nvPr>
            <p:ph type="title"/>
          </p:nvPr>
        </p:nvSpPr>
        <p:spPr>
          <a:xfrm>
            <a:off x="418795" y="-65855"/>
            <a:ext cx="8416160" cy="1143000"/>
          </a:xfrm>
        </p:spPr>
        <p:txBody>
          <a:bodyPr>
            <a:normAutofit fontScale="90000"/>
          </a:bodyPr>
          <a:lstStyle/>
          <a:p>
            <a:r>
              <a:rPr lang="en-US" b="1" dirty="0">
                <a:solidFill>
                  <a:srgbClr val="00B050"/>
                </a:solidFill>
                <a:effectLst>
                  <a:outerShdw blurRad="38100" dist="38100" dir="2700000" algn="tl">
                    <a:srgbClr val="000000">
                      <a:alpha val="43137"/>
                    </a:srgbClr>
                  </a:outerShdw>
                </a:effectLst>
              </a:rPr>
              <a:t> </a:t>
            </a:r>
            <a:r>
              <a:rPr lang="en-US" sz="4000" b="1" dirty="0">
                <a:solidFill>
                  <a:srgbClr val="00B050"/>
                </a:solidFill>
                <a:effectLst>
                  <a:outerShdw blurRad="38100" dist="38100" dir="2700000" algn="tl">
                    <a:srgbClr val="000000">
                      <a:alpha val="43137"/>
                    </a:srgbClr>
                  </a:outerShdw>
                </a:effectLst>
              </a:rPr>
              <a:t>Optimal Time Window for Yield Prediction</a:t>
            </a:r>
            <a:endParaRPr lang="en-US"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6448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672CE8B6-9FBF-4E9B-A52F-3FE4F2F7FF6F}"/>
              </a:ext>
            </a:extLst>
          </p:cNvPr>
          <p:cNvGraphicFramePr>
            <a:graphicFrameLocks/>
          </p:cNvGraphicFramePr>
          <p:nvPr>
            <p:extLst>
              <p:ext uri="{D42A27DB-BD31-4B8C-83A1-F6EECF244321}">
                <p14:modId xmlns:p14="http://schemas.microsoft.com/office/powerpoint/2010/main" val="2902074197"/>
              </p:ext>
            </p:extLst>
          </p:nvPr>
        </p:nvGraphicFramePr>
        <p:xfrm>
          <a:off x="38710" y="1053405"/>
          <a:ext cx="46101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27BFA70E-9EC0-47ED-B5B9-1C1E63A8DDB9}"/>
              </a:ext>
            </a:extLst>
          </p:cNvPr>
          <p:cNvGraphicFramePr>
            <a:graphicFrameLocks/>
          </p:cNvGraphicFramePr>
          <p:nvPr>
            <p:extLst>
              <p:ext uri="{D42A27DB-BD31-4B8C-83A1-F6EECF244321}">
                <p14:modId xmlns:p14="http://schemas.microsoft.com/office/powerpoint/2010/main" val="4082584484"/>
              </p:ext>
            </p:extLst>
          </p:nvPr>
        </p:nvGraphicFramePr>
        <p:xfrm>
          <a:off x="34864" y="3796605"/>
          <a:ext cx="46101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p:cNvSpPr txBox="1">
            <a:spLocks/>
          </p:cNvSpPr>
          <p:nvPr/>
        </p:nvSpPr>
        <p:spPr>
          <a:xfrm>
            <a:off x="222644" y="212130"/>
            <a:ext cx="8804336"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B050"/>
                </a:solidFill>
                <a:effectLst>
                  <a:outerShdw blurRad="38100" dist="38100" dir="2700000" algn="tl">
                    <a:srgbClr val="000000">
                      <a:alpha val="43137"/>
                    </a:srgbClr>
                  </a:outerShdw>
                </a:effectLst>
              </a:rPr>
              <a:t>Fusing Landsat, Sentinel-2 and MODIS/VIIRS</a:t>
            </a:r>
          </a:p>
        </p:txBody>
      </p:sp>
      <p:pic>
        <p:nvPicPr>
          <p:cNvPr id="5" name="Picture 4"/>
          <p:cNvPicPr>
            <a:picLocks noChangeAspect="1"/>
          </p:cNvPicPr>
          <p:nvPr/>
        </p:nvPicPr>
        <p:blipFill rotWithShape="1">
          <a:blip r:embed="rId5"/>
          <a:srcRect r="36027" b="21398"/>
          <a:stretch/>
        </p:blipFill>
        <p:spPr>
          <a:xfrm>
            <a:off x="4729466" y="1238149"/>
            <a:ext cx="4067084" cy="4379936"/>
          </a:xfrm>
          <a:prstGeom prst="rect">
            <a:avLst/>
          </a:prstGeom>
        </p:spPr>
      </p:pic>
      <p:sp>
        <p:nvSpPr>
          <p:cNvPr id="8" name="TextBox 7"/>
          <p:cNvSpPr txBox="1"/>
          <p:nvPr/>
        </p:nvSpPr>
        <p:spPr>
          <a:xfrm>
            <a:off x="5042011" y="5786423"/>
            <a:ext cx="3562514" cy="369332"/>
          </a:xfrm>
          <a:prstGeom prst="rect">
            <a:avLst/>
          </a:prstGeom>
          <a:noFill/>
        </p:spPr>
        <p:txBody>
          <a:bodyPr wrap="none" rtlCol="0">
            <a:spAutoFit/>
          </a:bodyPr>
          <a:lstStyle/>
          <a:p>
            <a:r>
              <a:rPr lang="en-US" dirty="0"/>
              <a:t>       Polk: 23% corn; Others: 38-55%</a:t>
            </a:r>
          </a:p>
        </p:txBody>
      </p:sp>
    </p:spTree>
    <p:extLst>
      <p:ext uri="{BB962C8B-B14F-4D97-AF65-F5344CB8AC3E}">
        <p14:creationId xmlns:p14="http://schemas.microsoft.com/office/powerpoint/2010/main" val="351386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0815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466" name="Picture 2"/>
          <p:cNvPicPr>
            <a:picLocks noChangeAspect="1" noChangeArrowheads="1"/>
          </p:cNvPicPr>
          <p:nvPr/>
        </p:nvPicPr>
        <p:blipFill>
          <a:blip r:embed="rId2" cstate="print"/>
          <a:srcRect l="4230" t="8791" r="61621" b="8571"/>
          <a:stretch>
            <a:fillRect/>
          </a:stretch>
        </p:blipFill>
        <p:spPr bwMode="auto">
          <a:xfrm>
            <a:off x="9832" y="624652"/>
            <a:ext cx="9144000" cy="6223511"/>
          </a:xfrm>
          <a:prstGeom prst="rect">
            <a:avLst/>
          </a:prstGeom>
          <a:noFill/>
          <a:ln w="9525">
            <a:noFill/>
            <a:miter lim="800000"/>
            <a:headEnd/>
            <a:tailEnd/>
          </a:ln>
        </p:spPr>
      </p:pic>
      <p:sp>
        <p:nvSpPr>
          <p:cNvPr id="5" name="Title 20"/>
          <p:cNvSpPr>
            <a:spLocks noGrp="1"/>
          </p:cNvSpPr>
          <p:nvPr>
            <p:ph type="title"/>
          </p:nvPr>
        </p:nvSpPr>
        <p:spPr>
          <a:xfrm>
            <a:off x="-75005" y="-266123"/>
            <a:ext cx="9285983" cy="1143000"/>
          </a:xfrm>
        </p:spPr>
        <p:txBody>
          <a:bodyPr>
            <a:noAutofit/>
          </a:bodyPr>
          <a:lstStyle/>
          <a:p>
            <a:r>
              <a:rPr lang="en-US" sz="2800" b="1" dirty="0">
                <a:solidFill>
                  <a:srgbClr val="00B050"/>
                </a:solidFill>
                <a:effectLst>
                  <a:outerShdw blurRad="38100" dist="38100" dir="2700000" algn="tl">
                    <a:srgbClr val="000000">
                      <a:alpha val="43137"/>
                    </a:srgbClr>
                  </a:outerShdw>
                </a:effectLst>
              </a:rPr>
              <a:t>Yield Variability from Landsat-8, Sentinel-2 and MODIS (GEE)</a:t>
            </a:r>
          </a:p>
        </p:txBody>
      </p:sp>
      <p:pic>
        <p:nvPicPr>
          <p:cNvPr id="2" name="Picture 1"/>
          <p:cNvPicPr>
            <a:picLocks noChangeAspect="1"/>
          </p:cNvPicPr>
          <p:nvPr/>
        </p:nvPicPr>
        <p:blipFill>
          <a:blip r:embed="rId3"/>
          <a:stretch>
            <a:fillRect/>
          </a:stretch>
        </p:blipFill>
        <p:spPr>
          <a:xfrm>
            <a:off x="404775" y="717528"/>
            <a:ext cx="8430180" cy="6014302"/>
          </a:xfrm>
          <a:prstGeom prst="rect">
            <a:avLst/>
          </a:prstGeom>
        </p:spPr>
      </p:pic>
    </p:spTree>
    <p:extLst>
      <p:ext uri="{BB962C8B-B14F-4D97-AF65-F5344CB8AC3E}">
        <p14:creationId xmlns:p14="http://schemas.microsoft.com/office/powerpoint/2010/main" val="343743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tarfm3"/>
          <p:cNvPicPr>
            <a:picLocks noChangeAspect="1" noChangeArrowheads="1"/>
          </p:cNvPicPr>
          <p:nvPr/>
        </p:nvPicPr>
        <p:blipFill>
          <a:blip r:embed="rId4" cstate="print"/>
          <a:srcRect t="41628"/>
          <a:stretch>
            <a:fillRect/>
          </a:stretch>
        </p:blipFill>
        <p:spPr bwMode="auto">
          <a:xfrm>
            <a:off x="776288" y="2579420"/>
            <a:ext cx="8062912" cy="1815315"/>
          </a:xfrm>
          <a:prstGeom prst="rect">
            <a:avLst/>
          </a:prstGeom>
          <a:noFill/>
          <a:ln w="9525">
            <a:noFill/>
            <a:miter lim="800000"/>
            <a:headEnd/>
            <a:tailEnd/>
          </a:ln>
        </p:spPr>
      </p:pic>
      <p:sp>
        <p:nvSpPr>
          <p:cNvPr id="1981443" name="Text Box 3"/>
          <p:cNvSpPr txBox="1">
            <a:spLocks noChangeArrowheads="1"/>
          </p:cNvSpPr>
          <p:nvPr/>
        </p:nvSpPr>
        <p:spPr bwMode="auto">
          <a:xfrm>
            <a:off x="963623" y="548625"/>
            <a:ext cx="7036735" cy="1200329"/>
          </a:xfrm>
          <a:prstGeom prst="rect">
            <a:avLst/>
          </a:prstGeom>
          <a:noFill/>
          <a:ln w="12700">
            <a:noFill/>
            <a:miter lim="800000"/>
            <a:headEnd type="none" w="sm" len="sm"/>
            <a:tailEnd type="none" w="sm" len="sm"/>
          </a:ln>
          <a:effectLst>
            <a:outerShdw blurRad="50800" dist="38100" dir="2700000" algn="tl" rotWithShape="0">
              <a:prstClr val="black">
                <a:alpha val="40000"/>
              </a:prstClr>
            </a:outerShdw>
          </a:effectLst>
        </p:spPr>
        <p:txBody>
          <a:bodyPr wrap="none">
            <a:spAutoFit/>
          </a:bodyPr>
          <a:lstStyle/>
          <a:p>
            <a:pPr algn="ctr" defTabSz="5121275" eaLnBrk="1" hangingPunct="1">
              <a:defRPr/>
            </a:pPr>
            <a:r>
              <a:rPr lang="en-US" sz="3600" b="1" dirty="0">
                <a:solidFill>
                  <a:srgbClr val="0070C0"/>
                </a:solidFill>
                <a:latin typeface="+mj-lt"/>
              </a:rPr>
              <a:t>Daily ET at 30m resolution by fusing</a:t>
            </a:r>
          </a:p>
          <a:p>
            <a:pPr algn="ctr" defTabSz="5121275" eaLnBrk="1" hangingPunct="1">
              <a:defRPr/>
            </a:pPr>
            <a:r>
              <a:rPr lang="en-US" sz="3600" b="1" dirty="0">
                <a:solidFill>
                  <a:srgbClr val="0070C0"/>
                </a:solidFill>
                <a:latin typeface="+mj-lt"/>
              </a:rPr>
              <a:t>VIIRS/Landsat/S2/ECOSTRESS</a:t>
            </a:r>
          </a:p>
        </p:txBody>
      </p:sp>
      <p:sp>
        <p:nvSpPr>
          <p:cNvPr id="12293" name="Text Box 5"/>
          <p:cNvSpPr txBox="1">
            <a:spLocks noChangeArrowheads="1"/>
          </p:cNvSpPr>
          <p:nvPr/>
        </p:nvSpPr>
        <p:spPr bwMode="auto">
          <a:xfrm rot="-5400000">
            <a:off x="222022" y="2819013"/>
            <a:ext cx="670376" cy="461665"/>
          </a:xfrm>
          <a:prstGeom prst="rect">
            <a:avLst/>
          </a:prstGeom>
          <a:noFill/>
          <a:ln w="12700">
            <a:noFill/>
            <a:miter lim="800000"/>
            <a:headEnd type="none" w="sm" len="sm"/>
            <a:tailEnd type="none" w="sm" len="sm"/>
          </a:ln>
        </p:spPr>
        <p:txBody>
          <a:bodyPr wrap="none">
            <a:spAutoFit/>
          </a:bodyPr>
          <a:lstStyle/>
          <a:p>
            <a:pPr algn="ctr"/>
            <a:r>
              <a:rPr lang="en-US" sz="1200" dirty="0">
                <a:solidFill>
                  <a:srgbClr val="000000"/>
                </a:solidFill>
                <a:latin typeface="Arial Black" pitchFamily="34" charset="0"/>
              </a:rPr>
              <a:t>VIIRS</a:t>
            </a:r>
          </a:p>
          <a:p>
            <a:pPr algn="ctr"/>
            <a:r>
              <a:rPr lang="en-US" sz="1200" dirty="0">
                <a:solidFill>
                  <a:srgbClr val="000000"/>
                </a:solidFill>
                <a:latin typeface="Arial" charset="0"/>
              </a:rPr>
              <a:t>(375m)</a:t>
            </a:r>
          </a:p>
        </p:txBody>
      </p:sp>
      <p:sp>
        <p:nvSpPr>
          <p:cNvPr id="12294" name="Text Box 6"/>
          <p:cNvSpPr txBox="1">
            <a:spLocks noChangeArrowheads="1"/>
          </p:cNvSpPr>
          <p:nvPr/>
        </p:nvSpPr>
        <p:spPr bwMode="auto">
          <a:xfrm rot="-5400000">
            <a:off x="137851" y="3725262"/>
            <a:ext cx="841897" cy="461665"/>
          </a:xfrm>
          <a:prstGeom prst="rect">
            <a:avLst/>
          </a:prstGeom>
          <a:noFill/>
          <a:ln w="12700">
            <a:noFill/>
            <a:miter lim="800000"/>
            <a:headEnd type="none" w="sm" len="sm"/>
            <a:tailEnd type="none" w="sm" len="sm"/>
          </a:ln>
        </p:spPr>
        <p:txBody>
          <a:bodyPr wrap="none">
            <a:spAutoFit/>
          </a:bodyPr>
          <a:lstStyle/>
          <a:p>
            <a:pPr algn="ctr"/>
            <a:r>
              <a:rPr lang="en-US" sz="1200" dirty="0">
                <a:solidFill>
                  <a:srgbClr val="000000"/>
                </a:solidFill>
                <a:latin typeface="Arial Black" pitchFamily="34" charset="0"/>
              </a:rPr>
              <a:t>FUSION</a:t>
            </a:r>
          </a:p>
          <a:p>
            <a:pPr algn="ctr"/>
            <a:r>
              <a:rPr lang="en-US" sz="1200" dirty="0">
                <a:solidFill>
                  <a:srgbClr val="000000"/>
                </a:solidFill>
                <a:latin typeface="Arial" charset="0"/>
              </a:rPr>
              <a:t>(30m)</a:t>
            </a:r>
          </a:p>
        </p:txBody>
      </p:sp>
      <p:sp>
        <p:nvSpPr>
          <p:cNvPr id="12295" name="Text Box 7"/>
          <p:cNvSpPr txBox="1">
            <a:spLocks noChangeArrowheads="1"/>
          </p:cNvSpPr>
          <p:nvPr/>
        </p:nvSpPr>
        <p:spPr bwMode="auto">
          <a:xfrm>
            <a:off x="709613" y="2392065"/>
            <a:ext cx="904875"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DOY 328</a:t>
            </a:r>
            <a:endParaRPr lang="en-US" sz="1200">
              <a:solidFill>
                <a:srgbClr val="000000"/>
              </a:solidFill>
              <a:latin typeface="Arial" charset="0"/>
            </a:endParaRPr>
          </a:p>
        </p:txBody>
      </p:sp>
      <p:sp>
        <p:nvSpPr>
          <p:cNvPr id="12296" name="Text Box 8"/>
          <p:cNvSpPr txBox="1">
            <a:spLocks noChangeArrowheads="1"/>
          </p:cNvSpPr>
          <p:nvPr/>
        </p:nvSpPr>
        <p:spPr bwMode="auto">
          <a:xfrm>
            <a:off x="1809750" y="2392065"/>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329</a:t>
            </a:r>
            <a:endParaRPr lang="en-US" sz="1200">
              <a:solidFill>
                <a:srgbClr val="000000"/>
              </a:solidFill>
              <a:latin typeface="Arial" charset="0"/>
            </a:endParaRPr>
          </a:p>
        </p:txBody>
      </p:sp>
      <p:sp>
        <p:nvSpPr>
          <p:cNvPr id="12297" name="Text Box 9"/>
          <p:cNvSpPr txBox="1">
            <a:spLocks noChangeArrowheads="1"/>
          </p:cNvSpPr>
          <p:nvPr/>
        </p:nvSpPr>
        <p:spPr bwMode="auto">
          <a:xfrm>
            <a:off x="2751138" y="2392065"/>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330</a:t>
            </a:r>
            <a:endParaRPr lang="en-US" sz="1200">
              <a:solidFill>
                <a:srgbClr val="000000"/>
              </a:solidFill>
              <a:latin typeface="Arial" charset="0"/>
            </a:endParaRPr>
          </a:p>
        </p:txBody>
      </p:sp>
      <p:sp>
        <p:nvSpPr>
          <p:cNvPr id="12298" name="Text Box 10"/>
          <p:cNvSpPr txBox="1">
            <a:spLocks noChangeArrowheads="1"/>
          </p:cNvSpPr>
          <p:nvPr/>
        </p:nvSpPr>
        <p:spPr bwMode="auto">
          <a:xfrm>
            <a:off x="3635375" y="2392065"/>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331</a:t>
            </a:r>
            <a:endParaRPr lang="en-US" sz="1200">
              <a:solidFill>
                <a:srgbClr val="000000"/>
              </a:solidFill>
              <a:latin typeface="Arial" charset="0"/>
            </a:endParaRPr>
          </a:p>
        </p:txBody>
      </p:sp>
      <p:sp>
        <p:nvSpPr>
          <p:cNvPr id="12299" name="Text Box 11"/>
          <p:cNvSpPr txBox="1">
            <a:spLocks noChangeArrowheads="1"/>
          </p:cNvSpPr>
          <p:nvPr/>
        </p:nvSpPr>
        <p:spPr bwMode="auto">
          <a:xfrm>
            <a:off x="4557713" y="2392065"/>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332</a:t>
            </a:r>
            <a:endParaRPr lang="en-US" sz="1200">
              <a:solidFill>
                <a:srgbClr val="000000"/>
              </a:solidFill>
              <a:latin typeface="Arial" charset="0"/>
            </a:endParaRPr>
          </a:p>
        </p:txBody>
      </p:sp>
      <p:sp>
        <p:nvSpPr>
          <p:cNvPr id="12300" name="Text Box 12"/>
          <p:cNvSpPr txBox="1">
            <a:spLocks noChangeArrowheads="1"/>
          </p:cNvSpPr>
          <p:nvPr/>
        </p:nvSpPr>
        <p:spPr bwMode="auto">
          <a:xfrm>
            <a:off x="5432425" y="2392065"/>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333</a:t>
            </a:r>
            <a:endParaRPr lang="en-US" sz="1200">
              <a:solidFill>
                <a:srgbClr val="000000"/>
              </a:solidFill>
              <a:latin typeface="Arial" charset="0"/>
            </a:endParaRPr>
          </a:p>
        </p:txBody>
      </p:sp>
      <p:sp>
        <p:nvSpPr>
          <p:cNvPr id="12301" name="Text Box 13"/>
          <p:cNvSpPr txBox="1">
            <a:spLocks noChangeArrowheads="1"/>
          </p:cNvSpPr>
          <p:nvPr/>
        </p:nvSpPr>
        <p:spPr bwMode="auto">
          <a:xfrm>
            <a:off x="6343650" y="2392065"/>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334</a:t>
            </a:r>
            <a:endParaRPr lang="en-US" sz="1200">
              <a:solidFill>
                <a:srgbClr val="000000"/>
              </a:solidFill>
              <a:latin typeface="Arial" charset="0"/>
            </a:endParaRPr>
          </a:p>
        </p:txBody>
      </p:sp>
      <p:sp>
        <p:nvSpPr>
          <p:cNvPr id="12302" name="Text Box 14"/>
          <p:cNvSpPr txBox="1">
            <a:spLocks noChangeArrowheads="1"/>
          </p:cNvSpPr>
          <p:nvPr/>
        </p:nvSpPr>
        <p:spPr bwMode="auto">
          <a:xfrm>
            <a:off x="7246938" y="2392065"/>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335</a:t>
            </a:r>
            <a:endParaRPr lang="en-US" sz="1200">
              <a:solidFill>
                <a:srgbClr val="000000"/>
              </a:solidFill>
              <a:latin typeface="Arial" charset="0"/>
            </a:endParaRPr>
          </a:p>
        </p:txBody>
      </p:sp>
      <p:sp>
        <p:nvSpPr>
          <p:cNvPr id="12303" name="Text Box 15"/>
          <p:cNvSpPr txBox="1">
            <a:spLocks noChangeArrowheads="1"/>
          </p:cNvSpPr>
          <p:nvPr/>
        </p:nvSpPr>
        <p:spPr bwMode="auto">
          <a:xfrm>
            <a:off x="8159750" y="2392065"/>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336</a:t>
            </a:r>
            <a:endParaRPr lang="en-US" sz="1200">
              <a:solidFill>
                <a:srgbClr val="000000"/>
              </a:solidFill>
              <a:latin typeface="Arial" charset="0"/>
            </a:endParaRPr>
          </a:p>
        </p:txBody>
      </p:sp>
      <p:sp>
        <p:nvSpPr>
          <p:cNvPr id="12304" name="Text Box 16"/>
          <p:cNvSpPr txBox="1">
            <a:spLocks noChangeArrowheads="1"/>
          </p:cNvSpPr>
          <p:nvPr/>
        </p:nvSpPr>
        <p:spPr bwMode="auto">
          <a:xfrm>
            <a:off x="782797" y="4653386"/>
            <a:ext cx="755335" cy="276999"/>
          </a:xfrm>
          <a:prstGeom prst="rect">
            <a:avLst/>
          </a:prstGeom>
          <a:noFill/>
          <a:ln w="12700">
            <a:noFill/>
            <a:miter lim="800000"/>
            <a:headEnd type="none" w="sm" len="sm"/>
            <a:tailEnd type="none" w="sm" len="sm"/>
          </a:ln>
        </p:spPr>
        <p:txBody>
          <a:bodyPr wrap="none">
            <a:spAutoFit/>
          </a:bodyPr>
          <a:lstStyle/>
          <a:p>
            <a:pPr algn="ctr"/>
            <a:r>
              <a:rPr lang="en-US" sz="1200" i="1" dirty="0">
                <a:solidFill>
                  <a:srgbClr val="C00000"/>
                </a:solidFill>
                <a:latin typeface="Arial" charset="0"/>
              </a:rPr>
              <a:t>L7(L7sr)</a:t>
            </a:r>
          </a:p>
        </p:txBody>
      </p:sp>
      <p:sp>
        <p:nvSpPr>
          <p:cNvPr id="12305" name="Text Box 17"/>
          <p:cNvSpPr txBox="1">
            <a:spLocks noChangeArrowheads="1"/>
          </p:cNvSpPr>
          <p:nvPr/>
        </p:nvSpPr>
        <p:spPr bwMode="auto">
          <a:xfrm>
            <a:off x="8008092" y="4653386"/>
            <a:ext cx="798617" cy="276999"/>
          </a:xfrm>
          <a:prstGeom prst="rect">
            <a:avLst/>
          </a:prstGeom>
          <a:noFill/>
          <a:ln w="12700">
            <a:noFill/>
            <a:miter lim="800000"/>
            <a:headEnd type="none" w="sm" len="sm"/>
            <a:tailEnd type="none" w="sm" len="sm"/>
          </a:ln>
        </p:spPr>
        <p:txBody>
          <a:bodyPr wrap="none">
            <a:spAutoFit/>
          </a:bodyPr>
          <a:lstStyle/>
          <a:p>
            <a:pPr algn="ctr"/>
            <a:r>
              <a:rPr lang="en-US" sz="1200" i="1" dirty="0">
                <a:solidFill>
                  <a:srgbClr val="C00000"/>
                </a:solidFill>
                <a:latin typeface="Arial" charset="0"/>
              </a:rPr>
              <a:t>L8(L8sr) </a:t>
            </a:r>
          </a:p>
        </p:txBody>
      </p:sp>
      <p:sp>
        <p:nvSpPr>
          <p:cNvPr id="12310" name="Text Box 22"/>
          <p:cNvSpPr txBox="1">
            <a:spLocks noChangeArrowheads="1"/>
          </p:cNvSpPr>
          <p:nvPr/>
        </p:nvSpPr>
        <p:spPr bwMode="auto">
          <a:xfrm>
            <a:off x="3395278" y="6124441"/>
            <a:ext cx="2712922" cy="338554"/>
          </a:xfrm>
          <a:prstGeom prst="rect">
            <a:avLst/>
          </a:prstGeom>
          <a:noFill/>
          <a:ln w="12700">
            <a:noFill/>
            <a:miter lim="800000"/>
            <a:headEnd type="none" w="sm" len="sm"/>
            <a:tailEnd type="none" w="sm" len="sm"/>
          </a:ln>
        </p:spPr>
        <p:txBody>
          <a:bodyPr wrap="none">
            <a:spAutoFit/>
          </a:bodyPr>
          <a:lstStyle/>
          <a:p>
            <a:r>
              <a:rPr lang="en-US" sz="1600" dirty="0">
                <a:solidFill>
                  <a:srgbClr val="000000"/>
                </a:solidFill>
                <a:latin typeface="Arial Black" pitchFamily="34" charset="0"/>
              </a:rPr>
              <a:t>Daily ET – Orlando, FL</a:t>
            </a:r>
          </a:p>
        </p:txBody>
      </p:sp>
      <p:sp>
        <p:nvSpPr>
          <p:cNvPr id="12313" name="Line 25"/>
          <p:cNvSpPr>
            <a:spLocks noChangeShapeType="1"/>
          </p:cNvSpPr>
          <p:nvPr/>
        </p:nvSpPr>
        <p:spPr bwMode="auto">
          <a:xfrm>
            <a:off x="1365250" y="5003502"/>
            <a:ext cx="1362075" cy="338138"/>
          </a:xfrm>
          <a:prstGeom prst="line">
            <a:avLst/>
          </a:prstGeom>
          <a:noFill/>
          <a:ln w="12700">
            <a:noFill/>
            <a:round/>
            <a:headEnd type="none" w="sm" len="sm"/>
            <a:tailEnd type="triangle" w="sm" len="sm"/>
          </a:ln>
        </p:spPr>
        <p:txBody>
          <a:bodyPr/>
          <a:lstStyle/>
          <a:p>
            <a:endParaRPr lang="en-US"/>
          </a:p>
        </p:txBody>
      </p:sp>
      <p:sp>
        <p:nvSpPr>
          <p:cNvPr id="25" name="Text Box 16"/>
          <p:cNvSpPr txBox="1">
            <a:spLocks noChangeArrowheads="1"/>
          </p:cNvSpPr>
          <p:nvPr/>
        </p:nvSpPr>
        <p:spPr bwMode="auto">
          <a:xfrm>
            <a:off x="225837" y="4653386"/>
            <a:ext cx="484428" cy="276999"/>
          </a:xfrm>
          <a:prstGeom prst="rect">
            <a:avLst/>
          </a:prstGeom>
          <a:noFill/>
          <a:ln w="12700">
            <a:noFill/>
            <a:miter lim="800000"/>
            <a:headEnd type="none" w="sm" len="sm"/>
            <a:tailEnd type="none" w="sm" len="sm"/>
          </a:ln>
        </p:spPr>
        <p:txBody>
          <a:bodyPr wrap="none">
            <a:spAutoFit/>
          </a:bodyPr>
          <a:lstStyle/>
          <a:p>
            <a:pPr algn="ctr"/>
            <a:r>
              <a:rPr lang="en-US" sz="1200" b="1" dirty="0">
                <a:solidFill>
                  <a:srgbClr val="C00000"/>
                </a:solidFill>
                <a:latin typeface="Arial" charset="0"/>
              </a:rPr>
              <a:t>TIR:</a:t>
            </a:r>
          </a:p>
        </p:txBody>
      </p:sp>
      <p:sp>
        <p:nvSpPr>
          <p:cNvPr id="26" name="Text Box 16"/>
          <p:cNvSpPr txBox="1">
            <a:spLocks noChangeArrowheads="1"/>
          </p:cNvSpPr>
          <p:nvPr/>
        </p:nvSpPr>
        <p:spPr bwMode="auto">
          <a:xfrm>
            <a:off x="261103" y="4879842"/>
            <a:ext cx="449162" cy="276999"/>
          </a:xfrm>
          <a:prstGeom prst="rect">
            <a:avLst/>
          </a:prstGeom>
          <a:noFill/>
          <a:ln w="12700">
            <a:noFill/>
            <a:miter lim="800000"/>
            <a:headEnd type="none" w="sm" len="sm"/>
            <a:tailEnd type="none" w="sm" len="sm"/>
          </a:ln>
        </p:spPr>
        <p:txBody>
          <a:bodyPr wrap="none">
            <a:spAutoFit/>
          </a:bodyPr>
          <a:lstStyle/>
          <a:p>
            <a:pPr algn="ctr"/>
            <a:r>
              <a:rPr lang="en-US" sz="1200" b="1" dirty="0">
                <a:solidFill>
                  <a:schemeClr val="accent3">
                    <a:lumMod val="50000"/>
                  </a:schemeClr>
                </a:solidFill>
                <a:latin typeface="Arial" charset="0"/>
              </a:rPr>
              <a:t>SR:</a:t>
            </a:r>
          </a:p>
        </p:txBody>
      </p:sp>
      <p:sp>
        <p:nvSpPr>
          <p:cNvPr id="27" name="Text Box 16"/>
          <p:cNvSpPr txBox="1">
            <a:spLocks noChangeArrowheads="1"/>
          </p:cNvSpPr>
          <p:nvPr/>
        </p:nvSpPr>
        <p:spPr bwMode="auto">
          <a:xfrm>
            <a:off x="974795" y="4879842"/>
            <a:ext cx="354584" cy="276999"/>
          </a:xfrm>
          <a:prstGeom prst="rect">
            <a:avLst/>
          </a:prstGeom>
          <a:noFill/>
          <a:ln w="12700">
            <a:noFill/>
            <a:miter lim="800000"/>
            <a:headEnd type="none" w="sm" len="sm"/>
            <a:tailEnd type="none" w="sm" len="sm"/>
          </a:ln>
        </p:spPr>
        <p:txBody>
          <a:bodyPr wrap="none">
            <a:spAutoFit/>
          </a:bodyPr>
          <a:lstStyle/>
          <a:p>
            <a:pPr algn="ctr"/>
            <a:r>
              <a:rPr lang="en-US" sz="1200" i="1" dirty="0">
                <a:solidFill>
                  <a:schemeClr val="accent3">
                    <a:lumMod val="50000"/>
                  </a:schemeClr>
                </a:solidFill>
                <a:latin typeface="Arial" charset="0"/>
              </a:rPr>
              <a:t>L7</a:t>
            </a:r>
          </a:p>
        </p:txBody>
      </p:sp>
      <p:sp>
        <p:nvSpPr>
          <p:cNvPr id="28" name="Text Box 16"/>
          <p:cNvSpPr txBox="1">
            <a:spLocks noChangeArrowheads="1"/>
          </p:cNvSpPr>
          <p:nvPr/>
        </p:nvSpPr>
        <p:spPr bwMode="auto">
          <a:xfrm>
            <a:off x="1536909" y="4653386"/>
            <a:ext cx="1107997" cy="276999"/>
          </a:xfrm>
          <a:prstGeom prst="rect">
            <a:avLst/>
          </a:prstGeom>
          <a:noFill/>
          <a:ln w="12700">
            <a:noFill/>
            <a:miter lim="800000"/>
            <a:headEnd type="none" w="sm" len="sm"/>
            <a:tailEnd type="none" w="sm" len="sm"/>
          </a:ln>
        </p:spPr>
        <p:txBody>
          <a:bodyPr wrap="none">
            <a:spAutoFit/>
          </a:bodyPr>
          <a:lstStyle/>
          <a:p>
            <a:pPr algn="ctr"/>
            <a:r>
              <a:rPr lang="en-US" sz="1200" i="1" dirty="0">
                <a:solidFill>
                  <a:srgbClr val="C00000"/>
                </a:solidFill>
                <a:latin typeface="Arial" charset="0"/>
              </a:rPr>
              <a:t>VIIRS(S2Asr)</a:t>
            </a:r>
          </a:p>
        </p:txBody>
      </p:sp>
      <p:sp>
        <p:nvSpPr>
          <p:cNvPr id="29" name="Text Box 16"/>
          <p:cNvSpPr txBox="1">
            <a:spLocks noChangeArrowheads="1"/>
          </p:cNvSpPr>
          <p:nvPr/>
        </p:nvSpPr>
        <p:spPr bwMode="auto">
          <a:xfrm>
            <a:off x="1814982" y="4879842"/>
            <a:ext cx="474809" cy="276999"/>
          </a:xfrm>
          <a:prstGeom prst="rect">
            <a:avLst/>
          </a:prstGeom>
          <a:noFill/>
          <a:ln w="12700">
            <a:noFill/>
            <a:miter lim="800000"/>
            <a:headEnd type="none" w="sm" len="sm"/>
            <a:tailEnd type="none" w="sm" len="sm"/>
          </a:ln>
        </p:spPr>
        <p:txBody>
          <a:bodyPr wrap="none">
            <a:spAutoFit/>
          </a:bodyPr>
          <a:lstStyle/>
          <a:p>
            <a:pPr algn="ctr"/>
            <a:r>
              <a:rPr lang="en-US" sz="1200" i="1" dirty="0">
                <a:solidFill>
                  <a:schemeClr val="accent3">
                    <a:lumMod val="50000"/>
                  </a:schemeClr>
                </a:solidFill>
                <a:latin typeface="Arial" charset="0"/>
              </a:rPr>
              <a:t>S2A</a:t>
            </a:r>
          </a:p>
        </p:txBody>
      </p:sp>
      <p:sp>
        <p:nvSpPr>
          <p:cNvPr id="30" name="Text Box 16"/>
          <p:cNvSpPr txBox="1">
            <a:spLocks noChangeArrowheads="1"/>
          </p:cNvSpPr>
          <p:nvPr/>
        </p:nvSpPr>
        <p:spPr bwMode="auto">
          <a:xfrm>
            <a:off x="5954651" y="4653386"/>
            <a:ext cx="1107997" cy="276999"/>
          </a:xfrm>
          <a:prstGeom prst="rect">
            <a:avLst/>
          </a:prstGeom>
          <a:noFill/>
          <a:ln w="12700">
            <a:noFill/>
            <a:miter lim="800000"/>
            <a:headEnd type="none" w="sm" len="sm"/>
            <a:tailEnd type="none" w="sm" len="sm"/>
          </a:ln>
        </p:spPr>
        <p:txBody>
          <a:bodyPr wrap="none">
            <a:spAutoFit/>
          </a:bodyPr>
          <a:lstStyle/>
          <a:p>
            <a:pPr algn="ctr"/>
            <a:r>
              <a:rPr lang="en-US" sz="1200" i="1" dirty="0">
                <a:solidFill>
                  <a:srgbClr val="C00000"/>
                </a:solidFill>
                <a:latin typeface="Arial" charset="0"/>
              </a:rPr>
              <a:t>VIIRS(S2Bsr)</a:t>
            </a:r>
          </a:p>
        </p:txBody>
      </p:sp>
      <p:sp>
        <p:nvSpPr>
          <p:cNvPr id="31" name="Text Box 16"/>
          <p:cNvSpPr txBox="1">
            <a:spLocks noChangeArrowheads="1"/>
          </p:cNvSpPr>
          <p:nvPr/>
        </p:nvSpPr>
        <p:spPr bwMode="auto">
          <a:xfrm>
            <a:off x="6297623" y="4879842"/>
            <a:ext cx="474810" cy="276999"/>
          </a:xfrm>
          <a:prstGeom prst="rect">
            <a:avLst/>
          </a:prstGeom>
          <a:noFill/>
          <a:ln w="12700">
            <a:noFill/>
            <a:miter lim="800000"/>
            <a:headEnd type="none" w="sm" len="sm"/>
            <a:tailEnd type="none" w="sm" len="sm"/>
          </a:ln>
        </p:spPr>
        <p:txBody>
          <a:bodyPr wrap="none">
            <a:spAutoFit/>
          </a:bodyPr>
          <a:lstStyle/>
          <a:p>
            <a:pPr algn="ctr"/>
            <a:r>
              <a:rPr lang="en-US" sz="1200" i="1" dirty="0">
                <a:solidFill>
                  <a:schemeClr val="accent3">
                    <a:lumMod val="50000"/>
                  </a:schemeClr>
                </a:solidFill>
                <a:latin typeface="Arial" charset="0"/>
              </a:rPr>
              <a:t>S2B</a:t>
            </a:r>
          </a:p>
        </p:txBody>
      </p:sp>
      <p:sp>
        <p:nvSpPr>
          <p:cNvPr id="32" name="Text Box 16"/>
          <p:cNvSpPr txBox="1">
            <a:spLocks noChangeArrowheads="1"/>
          </p:cNvSpPr>
          <p:nvPr/>
        </p:nvSpPr>
        <p:spPr bwMode="auto">
          <a:xfrm>
            <a:off x="8201235" y="4879842"/>
            <a:ext cx="354584" cy="276999"/>
          </a:xfrm>
          <a:prstGeom prst="rect">
            <a:avLst/>
          </a:prstGeom>
          <a:noFill/>
          <a:ln w="12700">
            <a:noFill/>
            <a:miter lim="800000"/>
            <a:headEnd type="none" w="sm" len="sm"/>
            <a:tailEnd type="none" w="sm" len="sm"/>
          </a:ln>
        </p:spPr>
        <p:txBody>
          <a:bodyPr wrap="none">
            <a:spAutoFit/>
          </a:bodyPr>
          <a:lstStyle/>
          <a:p>
            <a:pPr algn="ctr"/>
            <a:r>
              <a:rPr lang="en-US" sz="1200" i="1" dirty="0">
                <a:solidFill>
                  <a:schemeClr val="accent3">
                    <a:lumMod val="50000"/>
                  </a:schemeClr>
                </a:solidFill>
                <a:latin typeface="Arial" charset="0"/>
              </a:rPr>
              <a:t>L8</a:t>
            </a:r>
          </a:p>
        </p:txBody>
      </p:sp>
      <p:sp>
        <p:nvSpPr>
          <p:cNvPr id="33" name="Text Box 16"/>
          <p:cNvSpPr txBox="1">
            <a:spLocks noChangeArrowheads="1"/>
          </p:cNvSpPr>
          <p:nvPr/>
        </p:nvSpPr>
        <p:spPr bwMode="auto">
          <a:xfrm>
            <a:off x="1649509" y="4402186"/>
            <a:ext cx="756938" cy="276999"/>
          </a:xfrm>
          <a:prstGeom prst="rect">
            <a:avLst/>
          </a:prstGeom>
          <a:noFill/>
          <a:ln w="12700">
            <a:noFill/>
            <a:miter lim="800000"/>
            <a:headEnd type="none" w="sm" len="sm"/>
            <a:tailEnd type="none" w="sm" len="sm"/>
          </a:ln>
        </p:spPr>
        <p:txBody>
          <a:bodyPr wrap="none">
            <a:spAutoFit/>
          </a:bodyPr>
          <a:lstStyle/>
          <a:p>
            <a:pPr algn="ctr"/>
            <a:r>
              <a:rPr lang="en-US" sz="1200" b="1" dirty="0">
                <a:latin typeface="Arial" charset="0"/>
              </a:rPr>
              <a:t>DIRECT</a:t>
            </a:r>
          </a:p>
        </p:txBody>
      </p:sp>
      <p:sp>
        <p:nvSpPr>
          <p:cNvPr id="34" name="Text Box 16"/>
          <p:cNvSpPr txBox="1">
            <a:spLocks noChangeArrowheads="1"/>
          </p:cNvSpPr>
          <p:nvPr/>
        </p:nvSpPr>
        <p:spPr bwMode="auto">
          <a:xfrm>
            <a:off x="2510685" y="4402186"/>
            <a:ext cx="806439" cy="276999"/>
          </a:xfrm>
          <a:prstGeom prst="rect">
            <a:avLst/>
          </a:prstGeom>
          <a:noFill/>
          <a:ln w="12700">
            <a:noFill/>
            <a:miter lim="800000"/>
            <a:headEnd type="none" w="sm" len="sm"/>
            <a:tailEnd type="none" w="sm" len="sm"/>
          </a:ln>
        </p:spPr>
        <p:txBody>
          <a:bodyPr wrap="none">
            <a:spAutoFit/>
          </a:bodyPr>
          <a:lstStyle/>
          <a:p>
            <a:pPr algn="ctr"/>
            <a:r>
              <a:rPr lang="en-US" sz="1200" dirty="0">
                <a:latin typeface="Arial" charset="0"/>
              </a:rPr>
              <a:t>STARFM</a:t>
            </a:r>
          </a:p>
        </p:txBody>
      </p:sp>
      <p:sp>
        <p:nvSpPr>
          <p:cNvPr id="35" name="Text Box 16"/>
          <p:cNvSpPr txBox="1">
            <a:spLocks noChangeArrowheads="1"/>
          </p:cNvSpPr>
          <p:nvPr/>
        </p:nvSpPr>
        <p:spPr bwMode="auto">
          <a:xfrm>
            <a:off x="4391401" y="4402186"/>
            <a:ext cx="806439" cy="276999"/>
          </a:xfrm>
          <a:prstGeom prst="rect">
            <a:avLst/>
          </a:prstGeom>
          <a:noFill/>
          <a:ln w="12700">
            <a:noFill/>
            <a:miter lim="800000"/>
            <a:headEnd type="none" w="sm" len="sm"/>
            <a:tailEnd type="none" w="sm" len="sm"/>
          </a:ln>
        </p:spPr>
        <p:txBody>
          <a:bodyPr wrap="none">
            <a:spAutoFit/>
          </a:bodyPr>
          <a:lstStyle/>
          <a:p>
            <a:pPr algn="ctr"/>
            <a:r>
              <a:rPr lang="en-US" sz="1200" dirty="0">
                <a:latin typeface="Arial" charset="0"/>
              </a:rPr>
              <a:t>STARFM</a:t>
            </a:r>
          </a:p>
        </p:txBody>
      </p:sp>
      <p:sp>
        <p:nvSpPr>
          <p:cNvPr id="36" name="Text Box 16"/>
          <p:cNvSpPr txBox="1">
            <a:spLocks noChangeArrowheads="1"/>
          </p:cNvSpPr>
          <p:nvPr/>
        </p:nvSpPr>
        <p:spPr bwMode="auto">
          <a:xfrm>
            <a:off x="6166244" y="4402186"/>
            <a:ext cx="756938" cy="276999"/>
          </a:xfrm>
          <a:prstGeom prst="rect">
            <a:avLst/>
          </a:prstGeom>
          <a:noFill/>
          <a:ln w="12700">
            <a:noFill/>
            <a:miter lim="800000"/>
            <a:headEnd type="none" w="sm" len="sm"/>
            <a:tailEnd type="none" w="sm" len="sm"/>
          </a:ln>
        </p:spPr>
        <p:txBody>
          <a:bodyPr wrap="none">
            <a:spAutoFit/>
          </a:bodyPr>
          <a:lstStyle/>
          <a:p>
            <a:pPr algn="ctr"/>
            <a:r>
              <a:rPr lang="en-US" sz="1200" b="1" dirty="0">
                <a:latin typeface="Arial" charset="0"/>
              </a:rPr>
              <a:t>DIRECT</a:t>
            </a:r>
          </a:p>
        </p:txBody>
      </p:sp>
      <p:sp>
        <p:nvSpPr>
          <p:cNvPr id="37" name="Text Box 16"/>
          <p:cNvSpPr txBox="1">
            <a:spLocks noChangeArrowheads="1"/>
          </p:cNvSpPr>
          <p:nvPr/>
        </p:nvSpPr>
        <p:spPr bwMode="auto">
          <a:xfrm>
            <a:off x="5279003" y="4402186"/>
            <a:ext cx="806439" cy="276999"/>
          </a:xfrm>
          <a:prstGeom prst="rect">
            <a:avLst/>
          </a:prstGeom>
          <a:noFill/>
          <a:ln w="12700">
            <a:noFill/>
            <a:miter lim="800000"/>
            <a:headEnd type="none" w="sm" len="sm"/>
            <a:tailEnd type="none" w="sm" len="sm"/>
          </a:ln>
        </p:spPr>
        <p:txBody>
          <a:bodyPr wrap="none">
            <a:spAutoFit/>
          </a:bodyPr>
          <a:lstStyle/>
          <a:p>
            <a:pPr algn="ctr"/>
            <a:r>
              <a:rPr lang="en-US" sz="1200" dirty="0">
                <a:latin typeface="Arial" charset="0"/>
              </a:rPr>
              <a:t>STARFM</a:t>
            </a:r>
          </a:p>
        </p:txBody>
      </p:sp>
      <p:sp>
        <p:nvSpPr>
          <p:cNvPr id="38" name="Text Box 16"/>
          <p:cNvSpPr txBox="1">
            <a:spLocks noChangeArrowheads="1"/>
          </p:cNvSpPr>
          <p:nvPr/>
        </p:nvSpPr>
        <p:spPr bwMode="auto">
          <a:xfrm>
            <a:off x="787029" y="4402186"/>
            <a:ext cx="756938" cy="276999"/>
          </a:xfrm>
          <a:prstGeom prst="rect">
            <a:avLst/>
          </a:prstGeom>
          <a:noFill/>
          <a:ln w="12700">
            <a:noFill/>
            <a:miter lim="800000"/>
            <a:headEnd type="none" w="sm" len="sm"/>
            <a:tailEnd type="none" w="sm" len="sm"/>
          </a:ln>
        </p:spPr>
        <p:txBody>
          <a:bodyPr wrap="none">
            <a:spAutoFit/>
          </a:bodyPr>
          <a:lstStyle/>
          <a:p>
            <a:pPr algn="ctr"/>
            <a:r>
              <a:rPr lang="en-US" sz="1200" b="1" dirty="0">
                <a:latin typeface="Arial" charset="0"/>
              </a:rPr>
              <a:t>DIRECT</a:t>
            </a:r>
          </a:p>
        </p:txBody>
      </p:sp>
      <p:sp>
        <p:nvSpPr>
          <p:cNvPr id="39" name="Text Box 16"/>
          <p:cNvSpPr txBox="1">
            <a:spLocks noChangeArrowheads="1"/>
          </p:cNvSpPr>
          <p:nvPr/>
        </p:nvSpPr>
        <p:spPr bwMode="auto">
          <a:xfrm>
            <a:off x="3501280" y="4402186"/>
            <a:ext cx="756938" cy="276999"/>
          </a:xfrm>
          <a:prstGeom prst="rect">
            <a:avLst/>
          </a:prstGeom>
          <a:noFill/>
          <a:ln w="12700">
            <a:noFill/>
            <a:miter lim="800000"/>
            <a:headEnd type="none" w="sm" len="sm"/>
            <a:tailEnd type="none" w="sm" len="sm"/>
          </a:ln>
        </p:spPr>
        <p:txBody>
          <a:bodyPr wrap="none">
            <a:spAutoFit/>
          </a:bodyPr>
          <a:lstStyle/>
          <a:p>
            <a:pPr algn="ctr"/>
            <a:r>
              <a:rPr lang="en-US" sz="1200" b="1" dirty="0">
                <a:latin typeface="Arial" charset="0"/>
              </a:rPr>
              <a:t>DIRECT</a:t>
            </a:r>
          </a:p>
        </p:txBody>
      </p:sp>
      <p:sp>
        <p:nvSpPr>
          <p:cNvPr id="40" name="Text Box 16"/>
          <p:cNvSpPr txBox="1">
            <a:spLocks noChangeArrowheads="1"/>
          </p:cNvSpPr>
          <p:nvPr/>
        </p:nvSpPr>
        <p:spPr bwMode="auto">
          <a:xfrm>
            <a:off x="7135628" y="4402186"/>
            <a:ext cx="756938" cy="276999"/>
          </a:xfrm>
          <a:prstGeom prst="rect">
            <a:avLst/>
          </a:prstGeom>
          <a:noFill/>
          <a:ln w="12700">
            <a:noFill/>
            <a:miter lim="800000"/>
            <a:headEnd type="none" w="sm" len="sm"/>
            <a:tailEnd type="none" w="sm" len="sm"/>
          </a:ln>
        </p:spPr>
        <p:txBody>
          <a:bodyPr wrap="none">
            <a:spAutoFit/>
          </a:bodyPr>
          <a:lstStyle/>
          <a:p>
            <a:pPr algn="ctr"/>
            <a:r>
              <a:rPr lang="en-US" sz="1200" b="1" dirty="0">
                <a:latin typeface="Arial" charset="0"/>
              </a:rPr>
              <a:t>DIRECT</a:t>
            </a:r>
          </a:p>
        </p:txBody>
      </p:sp>
      <p:sp>
        <p:nvSpPr>
          <p:cNvPr id="41" name="Text Box 16"/>
          <p:cNvSpPr txBox="1">
            <a:spLocks noChangeArrowheads="1"/>
          </p:cNvSpPr>
          <p:nvPr/>
        </p:nvSpPr>
        <p:spPr bwMode="auto">
          <a:xfrm>
            <a:off x="8013877" y="4402186"/>
            <a:ext cx="756938" cy="276999"/>
          </a:xfrm>
          <a:prstGeom prst="rect">
            <a:avLst/>
          </a:prstGeom>
          <a:noFill/>
          <a:ln w="12700">
            <a:noFill/>
            <a:miter lim="800000"/>
            <a:headEnd type="none" w="sm" len="sm"/>
            <a:tailEnd type="none" w="sm" len="sm"/>
          </a:ln>
        </p:spPr>
        <p:txBody>
          <a:bodyPr wrap="none">
            <a:spAutoFit/>
          </a:bodyPr>
          <a:lstStyle/>
          <a:p>
            <a:pPr algn="ctr"/>
            <a:r>
              <a:rPr lang="en-US" sz="1200" b="1" dirty="0">
                <a:latin typeface="Arial" charset="0"/>
              </a:rPr>
              <a:t>DIRECT</a:t>
            </a:r>
          </a:p>
        </p:txBody>
      </p:sp>
      <p:sp>
        <p:nvSpPr>
          <p:cNvPr id="42" name="Line 23"/>
          <p:cNvSpPr>
            <a:spLocks noChangeShapeType="1"/>
          </p:cNvSpPr>
          <p:nvPr/>
        </p:nvSpPr>
        <p:spPr bwMode="auto">
          <a:xfrm>
            <a:off x="1205977" y="3083936"/>
            <a:ext cx="0" cy="814388"/>
          </a:xfrm>
          <a:prstGeom prst="line">
            <a:avLst/>
          </a:prstGeom>
          <a:noFill/>
          <a:ln w="28575">
            <a:solidFill>
              <a:srgbClr val="000000"/>
            </a:solidFill>
            <a:round/>
            <a:headEnd type="triangle" w="lg" len="med"/>
            <a:tailEnd type="triangle" w="lg" len="med"/>
          </a:ln>
        </p:spPr>
        <p:txBody>
          <a:bodyPr/>
          <a:lstStyle/>
          <a:p>
            <a:endParaRPr lang="en-US"/>
          </a:p>
        </p:txBody>
      </p:sp>
      <p:sp>
        <p:nvSpPr>
          <p:cNvPr id="43" name="Line 23"/>
          <p:cNvSpPr>
            <a:spLocks noChangeShapeType="1"/>
          </p:cNvSpPr>
          <p:nvPr/>
        </p:nvSpPr>
        <p:spPr bwMode="auto">
          <a:xfrm>
            <a:off x="2080721" y="3083936"/>
            <a:ext cx="0" cy="814388"/>
          </a:xfrm>
          <a:prstGeom prst="line">
            <a:avLst/>
          </a:prstGeom>
          <a:noFill/>
          <a:ln w="28575">
            <a:solidFill>
              <a:srgbClr val="000000"/>
            </a:solidFill>
            <a:round/>
            <a:headEnd type="triangle" w="lg" len="med"/>
            <a:tailEnd type="triangle" w="lg" len="med"/>
          </a:ln>
        </p:spPr>
        <p:txBody>
          <a:bodyPr/>
          <a:lstStyle/>
          <a:p>
            <a:endParaRPr lang="en-US"/>
          </a:p>
        </p:txBody>
      </p:sp>
      <p:sp>
        <p:nvSpPr>
          <p:cNvPr id="44" name="Line 23"/>
          <p:cNvSpPr>
            <a:spLocks noChangeShapeType="1"/>
          </p:cNvSpPr>
          <p:nvPr/>
        </p:nvSpPr>
        <p:spPr bwMode="auto">
          <a:xfrm>
            <a:off x="6594689" y="3083936"/>
            <a:ext cx="0" cy="814388"/>
          </a:xfrm>
          <a:prstGeom prst="line">
            <a:avLst/>
          </a:prstGeom>
          <a:noFill/>
          <a:ln w="28575">
            <a:solidFill>
              <a:srgbClr val="000000"/>
            </a:solidFill>
            <a:round/>
            <a:headEnd type="triangle" w="lg" len="med"/>
            <a:tailEnd type="triangle" w="lg" len="med"/>
          </a:ln>
        </p:spPr>
        <p:txBody>
          <a:bodyPr/>
          <a:lstStyle/>
          <a:p>
            <a:endParaRPr lang="en-US"/>
          </a:p>
        </p:txBody>
      </p:sp>
      <p:sp>
        <p:nvSpPr>
          <p:cNvPr id="45" name="Line 23"/>
          <p:cNvSpPr>
            <a:spLocks noChangeShapeType="1"/>
          </p:cNvSpPr>
          <p:nvPr/>
        </p:nvSpPr>
        <p:spPr bwMode="auto">
          <a:xfrm>
            <a:off x="8329527" y="3083936"/>
            <a:ext cx="0" cy="814388"/>
          </a:xfrm>
          <a:prstGeom prst="line">
            <a:avLst/>
          </a:prstGeom>
          <a:noFill/>
          <a:ln w="28575">
            <a:solidFill>
              <a:srgbClr val="000000"/>
            </a:solidFill>
            <a:round/>
            <a:headEnd type="triangle" w="lg" len="med"/>
            <a:tailEnd type="triangle" w="lg" len="med"/>
          </a:ln>
        </p:spPr>
        <p:txBody>
          <a:bodyPr/>
          <a:lstStyle/>
          <a:p>
            <a:endParaRPr lang="en-US"/>
          </a:p>
        </p:txBody>
      </p:sp>
      <p:sp>
        <p:nvSpPr>
          <p:cNvPr id="46" name="Left Brace 45"/>
          <p:cNvSpPr/>
          <p:nvPr/>
        </p:nvSpPr>
        <p:spPr>
          <a:xfrm rot="-5400000">
            <a:off x="4679569" y="1639399"/>
            <a:ext cx="192024" cy="7205472"/>
          </a:xfrm>
          <a:prstGeom prst="leftBrace">
            <a:avLst/>
          </a:prstGeom>
          <a:ln w="19050">
            <a:solidFill>
              <a:schemeClr val="accent3">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 Box 16"/>
          <p:cNvSpPr txBox="1">
            <a:spLocks noChangeArrowheads="1"/>
          </p:cNvSpPr>
          <p:nvPr/>
        </p:nvSpPr>
        <p:spPr bwMode="auto">
          <a:xfrm>
            <a:off x="3888740" y="5284556"/>
            <a:ext cx="1771640" cy="276999"/>
          </a:xfrm>
          <a:prstGeom prst="rect">
            <a:avLst/>
          </a:prstGeom>
          <a:noFill/>
          <a:ln w="12700">
            <a:noFill/>
            <a:miter lim="800000"/>
            <a:headEnd type="none" w="sm" len="sm"/>
            <a:tailEnd type="none" w="sm" len="sm"/>
          </a:ln>
        </p:spPr>
        <p:txBody>
          <a:bodyPr wrap="none">
            <a:spAutoFit/>
          </a:bodyPr>
          <a:lstStyle/>
          <a:p>
            <a:pPr algn="ctr"/>
            <a:r>
              <a:rPr lang="en-US" sz="1200" i="1" dirty="0">
                <a:solidFill>
                  <a:schemeClr val="accent3">
                    <a:lumMod val="50000"/>
                  </a:schemeClr>
                </a:solidFill>
                <a:latin typeface="Arial" charset="0"/>
              </a:rPr>
              <a:t>Harmonized with VIIRS</a:t>
            </a:r>
          </a:p>
        </p:txBody>
      </p:sp>
      <p:sp>
        <p:nvSpPr>
          <p:cNvPr id="48" name="Text Box 16"/>
          <p:cNvSpPr txBox="1">
            <a:spLocks noChangeArrowheads="1"/>
          </p:cNvSpPr>
          <p:nvPr/>
        </p:nvSpPr>
        <p:spPr bwMode="auto">
          <a:xfrm>
            <a:off x="3325192" y="4653386"/>
            <a:ext cx="1159293" cy="276999"/>
          </a:xfrm>
          <a:prstGeom prst="rect">
            <a:avLst/>
          </a:prstGeom>
          <a:noFill/>
          <a:ln w="12700">
            <a:noFill/>
            <a:miter lim="800000"/>
            <a:headEnd type="none" w="sm" len="sm"/>
            <a:tailEnd type="none" w="sm" len="sm"/>
          </a:ln>
        </p:spPr>
        <p:txBody>
          <a:bodyPr wrap="none">
            <a:spAutoFit/>
          </a:bodyPr>
          <a:lstStyle/>
          <a:p>
            <a:pPr algn="ctr"/>
            <a:r>
              <a:rPr lang="en-US" sz="1200" i="1" dirty="0">
                <a:solidFill>
                  <a:srgbClr val="C00000"/>
                </a:solidFill>
                <a:latin typeface="Arial" charset="0"/>
              </a:rPr>
              <a:t>ECO(</a:t>
            </a:r>
            <a:r>
              <a:rPr lang="en-US" sz="1200" i="1" dirty="0" err="1">
                <a:solidFill>
                  <a:srgbClr val="C00000"/>
                </a:solidFill>
                <a:latin typeface="Arial" charset="0"/>
              </a:rPr>
              <a:t>FUSEsr</a:t>
            </a:r>
            <a:r>
              <a:rPr lang="en-US" sz="1200" i="1" dirty="0">
                <a:solidFill>
                  <a:srgbClr val="C00000"/>
                </a:solidFill>
                <a:latin typeface="Arial" charset="0"/>
              </a:rPr>
              <a:t>)</a:t>
            </a:r>
          </a:p>
        </p:txBody>
      </p:sp>
      <p:sp>
        <p:nvSpPr>
          <p:cNvPr id="49" name="Text Box 16"/>
          <p:cNvSpPr txBox="1">
            <a:spLocks noChangeArrowheads="1"/>
          </p:cNvSpPr>
          <p:nvPr/>
        </p:nvSpPr>
        <p:spPr bwMode="auto">
          <a:xfrm>
            <a:off x="3543955" y="4879842"/>
            <a:ext cx="644728" cy="276999"/>
          </a:xfrm>
          <a:prstGeom prst="rect">
            <a:avLst/>
          </a:prstGeom>
          <a:noFill/>
          <a:ln w="12700">
            <a:noFill/>
            <a:miter lim="800000"/>
            <a:headEnd type="none" w="sm" len="sm"/>
            <a:tailEnd type="none" w="sm" len="sm"/>
          </a:ln>
        </p:spPr>
        <p:txBody>
          <a:bodyPr wrap="none">
            <a:spAutoFit/>
          </a:bodyPr>
          <a:lstStyle/>
          <a:p>
            <a:pPr algn="ctr"/>
            <a:r>
              <a:rPr lang="en-US" sz="1200" i="1" dirty="0">
                <a:solidFill>
                  <a:schemeClr val="accent3">
                    <a:lumMod val="50000"/>
                  </a:schemeClr>
                </a:solidFill>
                <a:latin typeface="Arial" charset="0"/>
              </a:rPr>
              <a:t>Fusion</a:t>
            </a:r>
          </a:p>
        </p:txBody>
      </p:sp>
      <p:sp>
        <p:nvSpPr>
          <p:cNvPr id="50" name="Text Box 16"/>
          <p:cNvSpPr txBox="1">
            <a:spLocks noChangeArrowheads="1"/>
          </p:cNvSpPr>
          <p:nvPr/>
        </p:nvSpPr>
        <p:spPr bwMode="auto">
          <a:xfrm>
            <a:off x="6945622" y="4653386"/>
            <a:ext cx="1159292" cy="276999"/>
          </a:xfrm>
          <a:prstGeom prst="rect">
            <a:avLst/>
          </a:prstGeom>
          <a:noFill/>
          <a:ln w="12700">
            <a:noFill/>
            <a:miter lim="800000"/>
            <a:headEnd type="none" w="sm" len="sm"/>
            <a:tailEnd type="none" w="sm" len="sm"/>
          </a:ln>
        </p:spPr>
        <p:txBody>
          <a:bodyPr wrap="none">
            <a:spAutoFit/>
          </a:bodyPr>
          <a:lstStyle/>
          <a:p>
            <a:pPr algn="ctr"/>
            <a:r>
              <a:rPr lang="en-US" sz="1200" i="1" dirty="0">
                <a:solidFill>
                  <a:srgbClr val="C00000"/>
                </a:solidFill>
                <a:latin typeface="Arial" charset="0"/>
              </a:rPr>
              <a:t>ECO(</a:t>
            </a:r>
            <a:r>
              <a:rPr lang="en-US" sz="1200" i="1" dirty="0" err="1">
                <a:solidFill>
                  <a:srgbClr val="C00000"/>
                </a:solidFill>
                <a:latin typeface="Arial" charset="0"/>
              </a:rPr>
              <a:t>FUSEsr</a:t>
            </a:r>
            <a:r>
              <a:rPr lang="en-US" sz="1200" i="1" dirty="0">
                <a:solidFill>
                  <a:srgbClr val="C00000"/>
                </a:solidFill>
                <a:latin typeface="Arial" charset="0"/>
              </a:rPr>
              <a:t>)</a:t>
            </a:r>
          </a:p>
        </p:txBody>
      </p:sp>
      <p:sp>
        <p:nvSpPr>
          <p:cNvPr id="51" name="Text Box 16"/>
          <p:cNvSpPr txBox="1">
            <a:spLocks noChangeArrowheads="1"/>
          </p:cNvSpPr>
          <p:nvPr/>
        </p:nvSpPr>
        <p:spPr bwMode="auto">
          <a:xfrm>
            <a:off x="7208989" y="4879842"/>
            <a:ext cx="644728" cy="276999"/>
          </a:xfrm>
          <a:prstGeom prst="rect">
            <a:avLst/>
          </a:prstGeom>
          <a:noFill/>
          <a:ln w="12700">
            <a:noFill/>
            <a:miter lim="800000"/>
            <a:headEnd type="none" w="sm" len="sm"/>
            <a:tailEnd type="none" w="sm" len="sm"/>
          </a:ln>
        </p:spPr>
        <p:txBody>
          <a:bodyPr wrap="none">
            <a:spAutoFit/>
          </a:bodyPr>
          <a:lstStyle/>
          <a:p>
            <a:pPr algn="ctr"/>
            <a:r>
              <a:rPr lang="en-US" sz="1200" i="1" dirty="0">
                <a:solidFill>
                  <a:schemeClr val="accent3">
                    <a:lumMod val="50000"/>
                  </a:schemeClr>
                </a:solidFill>
                <a:latin typeface="Arial" charset="0"/>
              </a:rPr>
              <a:t>Fusion</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ECOSTRES and Sentinel-2</a:t>
            </a:r>
          </a:p>
        </p:txBody>
      </p:sp>
      <p:sp>
        <p:nvSpPr>
          <p:cNvPr id="3" name="Content Placeholder 2"/>
          <p:cNvSpPr>
            <a:spLocks noGrp="1"/>
          </p:cNvSpPr>
          <p:nvPr>
            <p:ph idx="1"/>
          </p:nvPr>
        </p:nvSpPr>
        <p:spPr/>
        <p:txBody>
          <a:bodyPr>
            <a:normAutofit fontScale="92500"/>
          </a:bodyPr>
          <a:lstStyle/>
          <a:p>
            <a:pPr lvl="0"/>
            <a:r>
              <a:rPr lang="en-US" dirty="0"/>
              <a:t>ECOSTRESS: 5 TIRS bands, no VNIR, ~3 days repeat at ~60m</a:t>
            </a:r>
          </a:p>
          <a:p>
            <a:pPr lvl="0"/>
            <a:r>
              <a:rPr lang="en-US" dirty="0"/>
              <a:t>Sentinel-2: no TIRS, 13 VNIR and SWIR bands, 5 days repeat at 10-20m</a:t>
            </a:r>
          </a:p>
          <a:p>
            <a:pPr lvl="0"/>
            <a:r>
              <a:rPr lang="en-US" dirty="0"/>
              <a:t>Combining ECOSTRESS and Sentinel-2 data allows more frequent ET estimation at field scales</a:t>
            </a:r>
          </a:p>
          <a:p>
            <a:pPr lvl="0"/>
            <a:r>
              <a:rPr lang="en-US" dirty="0"/>
              <a:t>Sharpening LST imagery using VNIR and SWIR images (modified Data Mining Sharpening approach) </a:t>
            </a:r>
          </a:p>
        </p:txBody>
      </p:sp>
    </p:spTree>
    <p:extLst>
      <p:ext uri="{BB962C8B-B14F-4D97-AF65-F5344CB8AC3E}">
        <p14:creationId xmlns:p14="http://schemas.microsoft.com/office/powerpoint/2010/main" val="260792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662" y="1223962"/>
            <a:ext cx="6924675" cy="44100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410" y="5908410"/>
            <a:ext cx="5530320" cy="285750"/>
          </a:xfrm>
          <a:prstGeom prst="rect">
            <a:avLst/>
          </a:prstGeom>
          <a:ln>
            <a:solidFill>
              <a:schemeClr val="tx1"/>
            </a:solidFill>
          </a:ln>
        </p:spPr>
      </p:pic>
      <p:sp>
        <p:nvSpPr>
          <p:cNvPr id="4" name="TextBox 3"/>
          <p:cNvSpPr txBox="1"/>
          <p:nvPr/>
        </p:nvSpPr>
        <p:spPr>
          <a:xfrm>
            <a:off x="1331319" y="6155755"/>
            <a:ext cx="6389891" cy="369332"/>
          </a:xfrm>
          <a:prstGeom prst="rect">
            <a:avLst/>
          </a:prstGeom>
          <a:noFill/>
        </p:spPr>
        <p:txBody>
          <a:bodyPr wrap="none" rtlCol="0">
            <a:spAutoFit/>
          </a:bodyPr>
          <a:lstStyle/>
          <a:p>
            <a:r>
              <a:rPr lang="en-US" dirty="0"/>
              <a:t>305		315		325		335 (K)</a:t>
            </a:r>
          </a:p>
        </p:txBody>
      </p:sp>
      <p:sp>
        <p:nvSpPr>
          <p:cNvPr id="7" name="Title 1"/>
          <p:cNvSpPr txBox="1">
            <a:spLocks/>
          </p:cNvSpPr>
          <p:nvPr/>
        </p:nvSpPr>
        <p:spPr>
          <a:xfrm>
            <a:off x="49014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70C0"/>
                </a:solidFill>
                <a:effectLst>
                  <a:outerShdw blurRad="38100" dist="38100" dir="2700000" algn="tl">
                    <a:srgbClr val="000000">
                      <a:alpha val="43137"/>
                    </a:srgbClr>
                  </a:outerShdw>
                </a:effectLst>
              </a:rPr>
              <a:t>ECOSTRES LST (GRAPEX </a:t>
            </a:r>
            <a:r>
              <a:rPr lang="en-US" sz="3600" b="1" dirty="0" err="1">
                <a:solidFill>
                  <a:srgbClr val="0070C0"/>
                </a:solidFill>
                <a:effectLst>
                  <a:outerShdw blurRad="38100" dist="38100" dir="2700000" algn="tl">
                    <a:srgbClr val="000000">
                      <a:alpha val="43137"/>
                    </a:srgbClr>
                  </a:outerShdw>
                </a:effectLst>
              </a:rPr>
              <a:t>Ripperdan</a:t>
            </a:r>
            <a:r>
              <a:rPr lang="en-US" sz="3600" b="1" dirty="0">
                <a:solidFill>
                  <a:srgbClr val="0070C0"/>
                </a:solidFill>
                <a:effectLst>
                  <a:outerShdw blurRad="38100" dist="38100" dir="2700000" algn="tl">
                    <a:srgbClr val="000000">
                      <a:alpha val="43137"/>
                    </a:srgbClr>
                  </a:outerShdw>
                </a:effectLst>
              </a:rPr>
              <a:t> site)</a:t>
            </a:r>
          </a:p>
        </p:txBody>
      </p:sp>
      <p:sp>
        <p:nvSpPr>
          <p:cNvPr id="6" name="TextBox 5"/>
          <p:cNvSpPr txBox="1"/>
          <p:nvPr/>
        </p:nvSpPr>
        <p:spPr>
          <a:xfrm>
            <a:off x="8027041" y="6318404"/>
            <a:ext cx="1066318" cy="369332"/>
          </a:xfrm>
          <a:prstGeom prst="rect">
            <a:avLst/>
          </a:prstGeom>
          <a:noFill/>
        </p:spPr>
        <p:txBody>
          <a:bodyPr wrap="none" rtlCol="0">
            <a:spAutoFit/>
          </a:bodyPr>
          <a:lstStyle/>
          <a:p>
            <a:r>
              <a:rPr lang="en-US" dirty="0"/>
              <a:t>8/5/2018</a:t>
            </a:r>
          </a:p>
        </p:txBody>
      </p:sp>
    </p:spTree>
    <p:extLst>
      <p:ext uri="{BB962C8B-B14F-4D97-AF65-F5344CB8AC3E}">
        <p14:creationId xmlns:p14="http://schemas.microsoft.com/office/powerpoint/2010/main" val="1292212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9662" y="1223962"/>
            <a:ext cx="6924675" cy="44100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410" y="5908410"/>
            <a:ext cx="5530320" cy="285750"/>
          </a:xfrm>
          <a:prstGeom prst="rect">
            <a:avLst/>
          </a:prstGeom>
          <a:ln>
            <a:solidFill>
              <a:schemeClr val="tx1"/>
            </a:solidFill>
          </a:ln>
        </p:spPr>
      </p:pic>
      <p:sp>
        <p:nvSpPr>
          <p:cNvPr id="4" name="TextBox 3"/>
          <p:cNvSpPr txBox="1"/>
          <p:nvPr/>
        </p:nvSpPr>
        <p:spPr>
          <a:xfrm>
            <a:off x="1331319" y="6155755"/>
            <a:ext cx="6389891" cy="369332"/>
          </a:xfrm>
          <a:prstGeom prst="rect">
            <a:avLst/>
          </a:prstGeom>
          <a:noFill/>
        </p:spPr>
        <p:txBody>
          <a:bodyPr wrap="none" rtlCol="0">
            <a:spAutoFit/>
          </a:bodyPr>
          <a:lstStyle/>
          <a:p>
            <a:r>
              <a:rPr lang="en-US" dirty="0"/>
              <a:t>305		315		325		335 (K)</a:t>
            </a:r>
          </a:p>
        </p:txBody>
      </p:sp>
      <p:sp>
        <p:nvSpPr>
          <p:cNvPr id="5" name="Title 1"/>
          <p:cNvSpPr txBox="1">
            <a:spLocks/>
          </p:cNvSpPr>
          <p:nvPr/>
        </p:nvSpPr>
        <p:spPr>
          <a:xfrm>
            <a:off x="49014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70C0"/>
                </a:solidFill>
                <a:effectLst>
                  <a:outerShdw blurRad="38100" dist="38100" dir="2700000" algn="tl">
                    <a:srgbClr val="000000">
                      <a:alpha val="43137"/>
                    </a:srgbClr>
                  </a:outerShdw>
                </a:effectLst>
              </a:rPr>
              <a:t>Sharpened LST (30m)</a:t>
            </a:r>
          </a:p>
        </p:txBody>
      </p:sp>
    </p:spTree>
    <p:extLst>
      <p:ext uri="{BB962C8B-B14F-4D97-AF65-F5344CB8AC3E}">
        <p14:creationId xmlns:p14="http://schemas.microsoft.com/office/powerpoint/2010/main" val="323066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8" name="Picture 37"/>
          <p:cNvPicPr>
            <a:picLocks/>
          </p:cNvPicPr>
          <p:nvPr/>
        </p:nvPicPr>
        <p:blipFill>
          <a:blip r:embed="rId4" cstate="print">
            <a:extLst>
              <a:ext uri="{28A0092B-C50C-407E-A947-70E740481C1C}">
                <a14:useLocalDpi xmlns:a14="http://schemas.microsoft.com/office/drawing/2010/main" val="0"/>
              </a:ext>
            </a:extLst>
          </a:blip>
          <a:srcRect l="15604" t="14130" r="26840" b="11385"/>
          <a:stretch>
            <a:fillRect/>
          </a:stretch>
        </p:blipFill>
        <p:spPr>
          <a:xfrm>
            <a:off x="621894" y="2836597"/>
            <a:ext cx="1600200" cy="1600200"/>
          </a:xfrm>
          <a:prstGeom prst="rect">
            <a:avLst/>
          </a:prstGeom>
        </p:spPr>
      </p:pic>
      <p:pic>
        <p:nvPicPr>
          <p:cNvPr id="39" name="Picture 38"/>
          <p:cNvPicPr>
            <a:picLocks/>
          </p:cNvPicPr>
          <p:nvPr/>
        </p:nvPicPr>
        <p:blipFill>
          <a:blip r:embed="rId5" cstate="print"/>
          <a:srcRect l="15878" t="14624" r="26735" b="11254"/>
          <a:stretch>
            <a:fillRect/>
          </a:stretch>
        </p:blipFill>
        <p:spPr>
          <a:xfrm>
            <a:off x="2275250" y="2836597"/>
            <a:ext cx="1600200" cy="1600200"/>
          </a:xfrm>
          <a:prstGeom prst="rect">
            <a:avLst/>
          </a:prstGeom>
        </p:spPr>
      </p:pic>
      <p:pic>
        <p:nvPicPr>
          <p:cNvPr id="40" name="Picture 39"/>
          <p:cNvPicPr>
            <a:picLocks/>
          </p:cNvPicPr>
          <p:nvPr/>
        </p:nvPicPr>
        <p:blipFill>
          <a:blip r:embed="rId6" cstate="print">
            <a:extLst>
              <a:ext uri="{28A0092B-C50C-407E-A947-70E740481C1C}">
                <a14:useLocalDpi xmlns:a14="http://schemas.microsoft.com/office/drawing/2010/main" val="0"/>
              </a:ext>
            </a:extLst>
          </a:blip>
          <a:srcRect l="15989" t="14624" r="26846" b="11398"/>
          <a:stretch>
            <a:fillRect/>
          </a:stretch>
        </p:blipFill>
        <p:spPr>
          <a:xfrm>
            <a:off x="3928606" y="2836597"/>
            <a:ext cx="1600200" cy="1600200"/>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rcRect l="15989" t="14624" r="27067" b="11685"/>
          <a:stretch>
            <a:fillRect/>
          </a:stretch>
        </p:blipFill>
        <p:spPr>
          <a:xfrm>
            <a:off x="5581962" y="2836597"/>
            <a:ext cx="1603883" cy="1603856"/>
          </a:xfrm>
          <a:prstGeom prst="rect">
            <a:avLst/>
          </a:prstGeom>
        </p:spPr>
      </p:pic>
      <p:pic>
        <p:nvPicPr>
          <p:cNvPr id="42" name="Picture 41"/>
          <p:cNvPicPr>
            <a:picLocks/>
          </p:cNvPicPr>
          <p:nvPr/>
        </p:nvPicPr>
        <p:blipFill>
          <a:blip r:embed="rId8" cstate="print">
            <a:extLst>
              <a:ext uri="{28A0092B-C50C-407E-A947-70E740481C1C}">
                <a14:useLocalDpi xmlns:a14="http://schemas.microsoft.com/office/drawing/2010/main" val="0"/>
              </a:ext>
            </a:extLst>
          </a:blip>
          <a:srcRect l="15989" t="14480" r="26957" b="11255"/>
          <a:stretch>
            <a:fillRect/>
          </a:stretch>
        </p:blipFill>
        <p:spPr>
          <a:xfrm>
            <a:off x="7239000" y="2836597"/>
            <a:ext cx="1600200" cy="1600200"/>
          </a:xfrm>
          <a:prstGeom prst="rect">
            <a:avLst/>
          </a:prstGeom>
        </p:spPr>
      </p:pic>
      <p:pic>
        <p:nvPicPr>
          <p:cNvPr id="43" name="Picture 42"/>
          <p:cNvPicPr>
            <a:picLocks/>
          </p:cNvPicPr>
          <p:nvPr/>
        </p:nvPicPr>
        <p:blipFill>
          <a:blip r:embed="rId9" cstate="print"/>
          <a:srcRect l="11225" t="14910" r="33715" b="13548"/>
          <a:stretch>
            <a:fillRect/>
          </a:stretch>
        </p:blipFill>
        <p:spPr>
          <a:xfrm>
            <a:off x="621894" y="4498255"/>
            <a:ext cx="1600200" cy="1600200"/>
          </a:xfrm>
          <a:prstGeom prst="rect">
            <a:avLst/>
          </a:prstGeom>
        </p:spPr>
      </p:pic>
      <p:pic>
        <p:nvPicPr>
          <p:cNvPr id="45" name="Picture 44"/>
          <p:cNvPicPr>
            <a:picLocks/>
          </p:cNvPicPr>
          <p:nvPr/>
        </p:nvPicPr>
        <p:blipFill>
          <a:blip r:embed="rId10" cstate="print"/>
          <a:srcRect l="11225" t="15054" r="33715" b="13548"/>
          <a:stretch>
            <a:fillRect/>
          </a:stretch>
        </p:blipFill>
        <p:spPr>
          <a:xfrm>
            <a:off x="2276170" y="4498255"/>
            <a:ext cx="1600200" cy="1600200"/>
          </a:xfrm>
          <a:prstGeom prst="rect">
            <a:avLst/>
          </a:prstGeom>
        </p:spPr>
      </p:pic>
      <p:pic>
        <p:nvPicPr>
          <p:cNvPr id="46" name="Picture 45"/>
          <p:cNvPicPr>
            <a:picLocks/>
          </p:cNvPicPr>
          <p:nvPr/>
        </p:nvPicPr>
        <p:blipFill>
          <a:blip r:embed="rId11" cstate="print">
            <a:extLst>
              <a:ext uri="{28A0092B-C50C-407E-A947-70E740481C1C}">
                <a14:useLocalDpi xmlns:a14="http://schemas.microsoft.com/office/drawing/2010/main" val="0"/>
              </a:ext>
            </a:extLst>
          </a:blip>
          <a:srcRect l="11004" t="15054" r="33825" b="13548"/>
          <a:stretch>
            <a:fillRect/>
          </a:stretch>
        </p:blipFill>
        <p:spPr>
          <a:xfrm>
            <a:off x="3930446" y="4498254"/>
            <a:ext cx="1600200" cy="1600200"/>
          </a:xfrm>
          <a:prstGeom prst="rect">
            <a:avLst/>
          </a:prstGeom>
        </p:spPr>
      </p:pic>
      <p:pic>
        <p:nvPicPr>
          <p:cNvPr id="47" name="Picture 46"/>
          <p:cNvPicPr>
            <a:picLocks/>
          </p:cNvPicPr>
          <p:nvPr/>
        </p:nvPicPr>
        <p:blipFill>
          <a:blip r:embed="rId12" cstate="print"/>
          <a:srcRect l="11225" t="15054" r="33825" b="13978"/>
          <a:stretch>
            <a:fillRect/>
          </a:stretch>
        </p:blipFill>
        <p:spPr>
          <a:xfrm>
            <a:off x="5584722" y="4498255"/>
            <a:ext cx="1600200" cy="1600200"/>
          </a:xfrm>
          <a:prstGeom prst="rect">
            <a:avLst/>
          </a:prstGeom>
        </p:spPr>
      </p:pic>
      <p:pic>
        <p:nvPicPr>
          <p:cNvPr id="48" name="Picture 47"/>
          <p:cNvPicPr>
            <a:picLocks/>
          </p:cNvPicPr>
          <p:nvPr/>
        </p:nvPicPr>
        <p:blipFill>
          <a:blip r:embed="rId13" cstate="print"/>
          <a:srcRect l="11336" t="15197" r="33825" b="13835"/>
          <a:stretch>
            <a:fillRect/>
          </a:stretch>
        </p:blipFill>
        <p:spPr>
          <a:xfrm>
            <a:off x="7239000" y="4498255"/>
            <a:ext cx="1600200" cy="1600200"/>
          </a:xfrm>
          <a:prstGeom prst="rect">
            <a:avLst/>
          </a:prstGeom>
        </p:spPr>
      </p:pic>
      <p:pic>
        <p:nvPicPr>
          <p:cNvPr id="52" name="Picture 51" descr="ETcum_2010300_bare.jpg"/>
          <p:cNvPicPr>
            <a:picLocks/>
          </p:cNvPicPr>
          <p:nvPr/>
        </p:nvPicPr>
        <p:blipFill>
          <a:blip r:embed="rId14" cstate="print"/>
          <a:stretch>
            <a:fillRect/>
          </a:stretch>
        </p:blipFill>
        <p:spPr>
          <a:xfrm>
            <a:off x="621894" y="1181920"/>
            <a:ext cx="1600200" cy="1600200"/>
          </a:xfrm>
          <a:prstGeom prst="rect">
            <a:avLst/>
          </a:prstGeom>
        </p:spPr>
      </p:pic>
      <p:pic>
        <p:nvPicPr>
          <p:cNvPr id="53" name="Picture 52" descr="ETcum_2011300_bare.jpg"/>
          <p:cNvPicPr>
            <a:picLocks/>
          </p:cNvPicPr>
          <p:nvPr/>
        </p:nvPicPr>
        <p:blipFill>
          <a:blip r:embed="rId15" cstate="print"/>
          <a:stretch>
            <a:fillRect/>
          </a:stretch>
        </p:blipFill>
        <p:spPr>
          <a:xfrm>
            <a:off x="2276170" y="1181920"/>
            <a:ext cx="1600200" cy="1600200"/>
          </a:xfrm>
          <a:prstGeom prst="rect">
            <a:avLst/>
          </a:prstGeom>
        </p:spPr>
      </p:pic>
      <p:pic>
        <p:nvPicPr>
          <p:cNvPr id="54" name="Picture 53" descr="ETcum_2012300_bare.jpg"/>
          <p:cNvPicPr>
            <a:picLocks/>
          </p:cNvPicPr>
          <p:nvPr/>
        </p:nvPicPr>
        <p:blipFill>
          <a:blip r:embed="rId16" cstate="print"/>
          <a:stretch>
            <a:fillRect/>
          </a:stretch>
        </p:blipFill>
        <p:spPr>
          <a:xfrm>
            <a:off x="3930446" y="1181920"/>
            <a:ext cx="1600200" cy="1600200"/>
          </a:xfrm>
          <a:prstGeom prst="rect">
            <a:avLst/>
          </a:prstGeom>
        </p:spPr>
      </p:pic>
      <p:pic>
        <p:nvPicPr>
          <p:cNvPr id="55" name="Picture 54" descr="ETcum_2013300_bare.jpg"/>
          <p:cNvPicPr>
            <a:picLocks/>
          </p:cNvPicPr>
          <p:nvPr/>
        </p:nvPicPr>
        <p:blipFill>
          <a:blip r:embed="rId17" cstate="print"/>
          <a:stretch>
            <a:fillRect/>
          </a:stretch>
        </p:blipFill>
        <p:spPr>
          <a:xfrm>
            <a:off x="5584722" y="1181920"/>
            <a:ext cx="1600200" cy="1600200"/>
          </a:xfrm>
          <a:prstGeom prst="rect">
            <a:avLst/>
          </a:prstGeom>
        </p:spPr>
      </p:pic>
      <p:pic>
        <p:nvPicPr>
          <p:cNvPr id="56" name="Picture 55" descr="ETcum_2014300_bare.jpg"/>
          <p:cNvPicPr>
            <a:picLocks/>
          </p:cNvPicPr>
          <p:nvPr/>
        </p:nvPicPr>
        <p:blipFill>
          <a:blip r:embed="rId18" cstate="print"/>
          <a:stretch>
            <a:fillRect/>
          </a:stretch>
        </p:blipFill>
        <p:spPr>
          <a:xfrm>
            <a:off x="7239000" y="1181920"/>
            <a:ext cx="1600200" cy="1600200"/>
          </a:xfrm>
          <a:prstGeom prst="rect">
            <a:avLst/>
          </a:prstGeom>
        </p:spPr>
      </p:pic>
      <p:sp>
        <p:nvSpPr>
          <p:cNvPr id="57" name="TextBox 56"/>
          <p:cNvSpPr txBox="1"/>
          <p:nvPr/>
        </p:nvSpPr>
        <p:spPr>
          <a:xfrm>
            <a:off x="700550" y="1273275"/>
            <a:ext cx="487634"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a:solidFill>
                  <a:schemeClr val="bg1"/>
                </a:solidFill>
              </a:rPr>
              <a:t>ET</a:t>
            </a:r>
          </a:p>
        </p:txBody>
      </p:sp>
      <p:sp>
        <p:nvSpPr>
          <p:cNvPr id="58" name="TextBox 57"/>
          <p:cNvSpPr txBox="1"/>
          <p:nvPr/>
        </p:nvSpPr>
        <p:spPr>
          <a:xfrm>
            <a:off x="700550" y="2910346"/>
            <a:ext cx="811569"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a:solidFill>
                  <a:schemeClr val="bg1"/>
                </a:solidFill>
              </a:rPr>
              <a:t>Yield</a:t>
            </a:r>
          </a:p>
        </p:txBody>
      </p:sp>
      <p:sp>
        <p:nvSpPr>
          <p:cNvPr id="59" name="TextBox 58"/>
          <p:cNvSpPr txBox="1"/>
          <p:nvPr/>
        </p:nvSpPr>
        <p:spPr>
          <a:xfrm>
            <a:off x="700550" y="4547417"/>
            <a:ext cx="627095"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b="1" dirty="0">
                <a:solidFill>
                  <a:schemeClr val="bg1"/>
                </a:solidFill>
              </a:rPr>
              <a:t>WP</a:t>
            </a:r>
          </a:p>
        </p:txBody>
      </p:sp>
      <p:sp>
        <p:nvSpPr>
          <p:cNvPr id="60" name="TextBox 59"/>
          <p:cNvSpPr txBox="1"/>
          <p:nvPr/>
        </p:nvSpPr>
        <p:spPr>
          <a:xfrm>
            <a:off x="1093840" y="830825"/>
            <a:ext cx="697627" cy="369332"/>
          </a:xfrm>
          <a:prstGeom prst="rect">
            <a:avLst/>
          </a:prstGeom>
          <a:noFill/>
        </p:spPr>
        <p:txBody>
          <a:bodyPr wrap="none" rtlCol="0">
            <a:spAutoFit/>
          </a:bodyPr>
          <a:lstStyle/>
          <a:p>
            <a:r>
              <a:rPr lang="en-US" dirty="0">
                <a:latin typeface="Century Gothic" pitchFamily="34" charset="0"/>
              </a:rPr>
              <a:t>2010</a:t>
            </a:r>
          </a:p>
        </p:txBody>
      </p:sp>
      <p:sp>
        <p:nvSpPr>
          <p:cNvPr id="61" name="TextBox 60"/>
          <p:cNvSpPr txBox="1"/>
          <p:nvPr/>
        </p:nvSpPr>
        <p:spPr>
          <a:xfrm>
            <a:off x="2711246" y="830825"/>
            <a:ext cx="697627" cy="369332"/>
          </a:xfrm>
          <a:prstGeom prst="rect">
            <a:avLst/>
          </a:prstGeom>
          <a:noFill/>
        </p:spPr>
        <p:txBody>
          <a:bodyPr wrap="none" rtlCol="0">
            <a:spAutoFit/>
          </a:bodyPr>
          <a:lstStyle/>
          <a:p>
            <a:r>
              <a:rPr lang="en-US" dirty="0">
                <a:latin typeface="Century Gothic" pitchFamily="34" charset="0"/>
              </a:rPr>
              <a:t>2011</a:t>
            </a:r>
          </a:p>
        </p:txBody>
      </p:sp>
      <p:sp>
        <p:nvSpPr>
          <p:cNvPr id="62" name="TextBox 61"/>
          <p:cNvSpPr txBox="1"/>
          <p:nvPr/>
        </p:nvSpPr>
        <p:spPr>
          <a:xfrm>
            <a:off x="4387644" y="830825"/>
            <a:ext cx="697627" cy="369332"/>
          </a:xfrm>
          <a:prstGeom prst="rect">
            <a:avLst/>
          </a:prstGeom>
          <a:noFill/>
        </p:spPr>
        <p:txBody>
          <a:bodyPr wrap="none" rtlCol="0">
            <a:spAutoFit/>
          </a:bodyPr>
          <a:lstStyle/>
          <a:p>
            <a:r>
              <a:rPr lang="en-US" dirty="0">
                <a:latin typeface="Century Gothic" pitchFamily="34" charset="0"/>
              </a:rPr>
              <a:t>2012</a:t>
            </a:r>
          </a:p>
        </p:txBody>
      </p:sp>
      <p:sp>
        <p:nvSpPr>
          <p:cNvPr id="63" name="TextBox 62"/>
          <p:cNvSpPr txBox="1"/>
          <p:nvPr/>
        </p:nvSpPr>
        <p:spPr>
          <a:xfrm>
            <a:off x="6034546" y="830825"/>
            <a:ext cx="697627" cy="369332"/>
          </a:xfrm>
          <a:prstGeom prst="rect">
            <a:avLst/>
          </a:prstGeom>
          <a:noFill/>
        </p:spPr>
        <p:txBody>
          <a:bodyPr wrap="none" rtlCol="0">
            <a:spAutoFit/>
          </a:bodyPr>
          <a:lstStyle/>
          <a:p>
            <a:r>
              <a:rPr lang="en-US" dirty="0">
                <a:latin typeface="Century Gothic" pitchFamily="34" charset="0"/>
              </a:rPr>
              <a:t>2013</a:t>
            </a:r>
          </a:p>
        </p:txBody>
      </p:sp>
      <p:sp>
        <p:nvSpPr>
          <p:cNvPr id="64" name="TextBox 63"/>
          <p:cNvSpPr txBox="1"/>
          <p:nvPr/>
        </p:nvSpPr>
        <p:spPr>
          <a:xfrm>
            <a:off x="7710944" y="830825"/>
            <a:ext cx="697627" cy="369332"/>
          </a:xfrm>
          <a:prstGeom prst="rect">
            <a:avLst/>
          </a:prstGeom>
          <a:noFill/>
        </p:spPr>
        <p:txBody>
          <a:bodyPr wrap="none" rtlCol="0">
            <a:spAutoFit/>
          </a:bodyPr>
          <a:lstStyle/>
          <a:p>
            <a:r>
              <a:rPr lang="en-US" dirty="0">
                <a:latin typeface="Century Gothic" pitchFamily="34" charset="0"/>
              </a:rPr>
              <a:t>2014</a:t>
            </a:r>
          </a:p>
        </p:txBody>
      </p:sp>
      <p:pic>
        <p:nvPicPr>
          <p:cNvPr id="65" name="Picture 64"/>
          <p:cNvPicPr>
            <a:picLocks noChangeAspect="1"/>
          </p:cNvPicPr>
          <p:nvPr/>
        </p:nvPicPr>
        <p:blipFill>
          <a:blip r:embed="rId19" cstate="print"/>
          <a:srcRect l="67172" t="80287" r="26403" b="12975"/>
          <a:stretch>
            <a:fillRect/>
          </a:stretch>
        </p:blipFill>
        <p:spPr>
          <a:xfrm>
            <a:off x="4112346" y="6282813"/>
            <a:ext cx="570271" cy="462116"/>
          </a:xfrm>
          <a:prstGeom prst="rect">
            <a:avLst/>
          </a:prstGeom>
        </p:spPr>
      </p:pic>
      <p:pic>
        <p:nvPicPr>
          <p:cNvPr id="66" name="Picture 65"/>
          <p:cNvPicPr>
            <a:picLocks noChangeAspect="1"/>
          </p:cNvPicPr>
          <p:nvPr/>
        </p:nvPicPr>
        <p:blipFill>
          <a:blip r:embed="rId19" cstate="print"/>
          <a:srcRect l="67172" t="80287" r="26403" b="12975"/>
          <a:stretch>
            <a:fillRect/>
          </a:stretch>
        </p:blipFill>
        <p:spPr>
          <a:xfrm>
            <a:off x="6378678" y="6282813"/>
            <a:ext cx="570271" cy="462116"/>
          </a:xfrm>
          <a:prstGeom prst="rect">
            <a:avLst/>
          </a:prstGeom>
        </p:spPr>
      </p:pic>
      <p:pic>
        <p:nvPicPr>
          <p:cNvPr id="1026" name="Picture 2"/>
          <p:cNvPicPr>
            <a:picLocks noChangeAspect="1" noChangeArrowheads="1"/>
          </p:cNvPicPr>
          <p:nvPr/>
        </p:nvPicPr>
        <p:blipFill>
          <a:blip r:embed="rId20" cstate="print"/>
          <a:srcRect l="86106" t="35298" r="6004" b="51732"/>
          <a:stretch>
            <a:fillRect/>
          </a:stretch>
        </p:blipFill>
        <p:spPr bwMode="auto">
          <a:xfrm>
            <a:off x="1231487" y="6237552"/>
            <a:ext cx="629265" cy="620448"/>
          </a:xfrm>
          <a:prstGeom prst="rect">
            <a:avLst/>
          </a:prstGeom>
          <a:noFill/>
          <a:ln w="9525">
            <a:noFill/>
            <a:miter lim="800000"/>
            <a:headEnd/>
            <a:tailEnd/>
          </a:ln>
        </p:spPr>
      </p:pic>
      <p:sp>
        <p:nvSpPr>
          <p:cNvPr id="67" name="TextBox 66"/>
          <p:cNvSpPr txBox="1"/>
          <p:nvPr/>
        </p:nvSpPr>
        <p:spPr>
          <a:xfrm>
            <a:off x="1841089" y="6159908"/>
            <a:ext cx="1837362" cy="692497"/>
          </a:xfrm>
          <a:prstGeom prst="rect">
            <a:avLst/>
          </a:prstGeom>
          <a:noFill/>
        </p:spPr>
        <p:txBody>
          <a:bodyPr wrap="none" rtlCol="0">
            <a:spAutoFit/>
          </a:bodyPr>
          <a:lstStyle/>
          <a:p>
            <a:r>
              <a:rPr lang="en-US" sz="1400" b="1" dirty="0">
                <a:latin typeface="Century Gothic" pitchFamily="34" charset="0"/>
              </a:rPr>
              <a:t>Seasonal</a:t>
            </a:r>
          </a:p>
          <a:p>
            <a:r>
              <a:rPr lang="en-US" sz="1400" b="1" dirty="0">
                <a:latin typeface="Century Gothic" pitchFamily="34" charset="0"/>
              </a:rPr>
              <a:t>evapotranspiration</a:t>
            </a:r>
          </a:p>
          <a:p>
            <a:r>
              <a:rPr lang="en-US" sz="1100" dirty="0">
                <a:latin typeface="Century Gothic" pitchFamily="34" charset="0"/>
              </a:rPr>
              <a:t>(mm)</a:t>
            </a:r>
          </a:p>
        </p:txBody>
      </p:sp>
      <p:sp>
        <p:nvSpPr>
          <p:cNvPr id="68" name="TextBox 67"/>
          <p:cNvSpPr txBox="1"/>
          <p:nvPr/>
        </p:nvSpPr>
        <p:spPr>
          <a:xfrm>
            <a:off x="1020089" y="6194322"/>
            <a:ext cx="420308" cy="261610"/>
          </a:xfrm>
          <a:prstGeom prst="rect">
            <a:avLst/>
          </a:prstGeom>
          <a:noFill/>
        </p:spPr>
        <p:txBody>
          <a:bodyPr wrap="none" rtlCol="0">
            <a:spAutoFit/>
          </a:bodyPr>
          <a:lstStyle/>
          <a:p>
            <a:r>
              <a:rPr lang="en-US" sz="1100" dirty="0">
                <a:latin typeface="Century Gothic" pitchFamily="34" charset="0"/>
              </a:rPr>
              <a:t>800</a:t>
            </a:r>
          </a:p>
        </p:txBody>
      </p:sp>
      <p:sp>
        <p:nvSpPr>
          <p:cNvPr id="69" name="TextBox 68"/>
          <p:cNvSpPr txBox="1"/>
          <p:nvPr/>
        </p:nvSpPr>
        <p:spPr>
          <a:xfrm>
            <a:off x="1020089" y="6543362"/>
            <a:ext cx="420308" cy="261610"/>
          </a:xfrm>
          <a:prstGeom prst="rect">
            <a:avLst/>
          </a:prstGeom>
          <a:noFill/>
        </p:spPr>
        <p:txBody>
          <a:bodyPr wrap="none" rtlCol="0">
            <a:spAutoFit/>
          </a:bodyPr>
          <a:lstStyle/>
          <a:p>
            <a:r>
              <a:rPr lang="en-US" sz="1100" dirty="0">
                <a:latin typeface="Century Gothic" pitchFamily="34" charset="0"/>
              </a:rPr>
              <a:t>200</a:t>
            </a:r>
          </a:p>
        </p:txBody>
      </p:sp>
      <p:sp>
        <p:nvSpPr>
          <p:cNvPr id="70" name="TextBox 69"/>
          <p:cNvSpPr txBox="1"/>
          <p:nvPr/>
        </p:nvSpPr>
        <p:spPr>
          <a:xfrm>
            <a:off x="4628546" y="6159908"/>
            <a:ext cx="755335" cy="692497"/>
          </a:xfrm>
          <a:prstGeom prst="rect">
            <a:avLst/>
          </a:prstGeom>
          <a:noFill/>
        </p:spPr>
        <p:txBody>
          <a:bodyPr wrap="none" rtlCol="0">
            <a:spAutoFit/>
          </a:bodyPr>
          <a:lstStyle/>
          <a:p>
            <a:r>
              <a:rPr lang="en-US" sz="1400" b="1" dirty="0">
                <a:latin typeface="Century Gothic" pitchFamily="34" charset="0"/>
              </a:rPr>
              <a:t>Corn</a:t>
            </a:r>
          </a:p>
          <a:p>
            <a:r>
              <a:rPr lang="en-US" sz="1400" b="1" dirty="0">
                <a:latin typeface="Century Gothic" pitchFamily="34" charset="0"/>
              </a:rPr>
              <a:t>yield</a:t>
            </a:r>
          </a:p>
          <a:p>
            <a:r>
              <a:rPr lang="en-US" sz="1100" dirty="0">
                <a:latin typeface="Century Gothic" pitchFamily="34" charset="0"/>
              </a:rPr>
              <a:t>(Mg/ha)</a:t>
            </a:r>
          </a:p>
        </p:txBody>
      </p:sp>
      <p:sp>
        <p:nvSpPr>
          <p:cNvPr id="71" name="TextBox 70"/>
          <p:cNvSpPr txBox="1"/>
          <p:nvPr/>
        </p:nvSpPr>
        <p:spPr>
          <a:xfrm>
            <a:off x="3886202" y="6194322"/>
            <a:ext cx="341760" cy="261610"/>
          </a:xfrm>
          <a:prstGeom prst="rect">
            <a:avLst/>
          </a:prstGeom>
          <a:noFill/>
        </p:spPr>
        <p:txBody>
          <a:bodyPr wrap="none" rtlCol="0">
            <a:spAutoFit/>
          </a:bodyPr>
          <a:lstStyle/>
          <a:p>
            <a:r>
              <a:rPr lang="en-US" sz="1100" dirty="0">
                <a:latin typeface="Century Gothic" pitchFamily="34" charset="0"/>
              </a:rPr>
              <a:t>15</a:t>
            </a:r>
          </a:p>
        </p:txBody>
      </p:sp>
      <p:sp>
        <p:nvSpPr>
          <p:cNvPr id="72" name="TextBox 71"/>
          <p:cNvSpPr txBox="1"/>
          <p:nvPr/>
        </p:nvSpPr>
        <p:spPr>
          <a:xfrm>
            <a:off x="3964748" y="6543362"/>
            <a:ext cx="263214" cy="261610"/>
          </a:xfrm>
          <a:prstGeom prst="rect">
            <a:avLst/>
          </a:prstGeom>
          <a:noFill/>
        </p:spPr>
        <p:txBody>
          <a:bodyPr wrap="none" rtlCol="0">
            <a:spAutoFit/>
          </a:bodyPr>
          <a:lstStyle/>
          <a:p>
            <a:r>
              <a:rPr lang="en-US" sz="1100" dirty="0">
                <a:latin typeface="Century Gothic" pitchFamily="34" charset="0"/>
              </a:rPr>
              <a:t>2</a:t>
            </a:r>
          </a:p>
        </p:txBody>
      </p:sp>
      <p:sp>
        <p:nvSpPr>
          <p:cNvPr id="73" name="TextBox 72"/>
          <p:cNvSpPr txBox="1"/>
          <p:nvPr/>
        </p:nvSpPr>
        <p:spPr>
          <a:xfrm>
            <a:off x="6924374" y="6159908"/>
            <a:ext cx="1213794" cy="692497"/>
          </a:xfrm>
          <a:prstGeom prst="rect">
            <a:avLst/>
          </a:prstGeom>
          <a:noFill/>
        </p:spPr>
        <p:txBody>
          <a:bodyPr wrap="none" rtlCol="0">
            <a:spAutoFit/>
          </a:bodyPr>
          <a:lstStyle/>
          <a:p>
            <a:r>
              <a:rPr lang="en-US" sz="1400" b="1" dirty="0">
                <a:latin typeface="Century Gothic" pitchFamily="34" charset="0"/>
              </a:rPr>
              <a:t>Crop water</a:t>
            </a:r>
          </a:p>
          <a:p>
            <a:r>
              <a:rPr lang="en-US" sz="1400" b="1" dirty="0">
                <a:latin typeface="Century Gothic" pitchFamily="34" charset="0"/>
              </a:rPr>
              <a:t>productivity</a:t>
            </a:r>
          </a:p>
          <a:p>
            <a:r>
              <a:rPr lang="en-US" sz="1100" dirty="0">
                <a:latin typeface="Century Gothic" pitchFamily="34" charset="0"/>
              </a:rPr>
              <a:t>(Mg/ha-mm)</a:t>
            </a:r>
          </a:p>
        </p:txBody>
      </p:sp>
      <p:sp>
        <p:nvSpPr>
          <p:cNvPr id="74" name="TextBox 73"/>
          <p:cNvSpPr txBox="1"/>
          <p:nvPr/>
        </p:nvSpPr>
        <p:spPr>
          <a:xfrm>
            <a:off x="6063936" y="6194322"/>
            <a:ext cx="458780" cy="261610"/>
          </a:xfrm>
          <a:prstGeom prst="rect">
            <a:avLst/>
          </a:prstGeom>
          <a:noFill/>
        </p:spPr>
        <p:txBody>
          <a:bodyPr wrap="none" rtlCol="0">
            <a:spAutoFit/>
          </a:bodyPr>
          <a:lstStyle/>
          <a:p>
            <a:r>
              <a:rPr lang="en-US" sz="1100" dirty="0">
                <a:latin typeface="Century Gothic" pitchFamily="34" charset="0"/>
              </a:rPr>
              <a:t>0.02</a:t>
            </a:r>
          </a:p>
        </p:txBody>
      </p:sp>
      <p:sp>
        <p:nvSpPr>
          <p:cNvPr id="75" name="TextBox 74"/>
          <p:cNvSpPr txBox="1"/>
          <p:nvPr/>
        </p:nvSpPr>
        <p:spPr>
          <a:xfrm>
            <a:off x="6063936" y="6543362"/>
            <a:ext cx="458780" cy="261610"/>
          </a:xfrm>
          <a:prstGeom prst="rect">
            <a:avLst/>
          </a:prstGeom>
          <a:noFill/>
        </p:spPr>
        <p:txBody>
          <a:bodyPr wrap="none" rtlCol="0">
            <a:spAutoFit/>
          </a:bodyPr>
          <a:lstStyle/>
          <a:p>
            <a:r>
              <a:rPr lang="en-US" sz="1100" dirty="0">
                <a:latin typeface="Century Gothic" pitchFamily="34" charset="0"/>
              </a:rPr>
              <a:t>0.01</a:t>
            </a:r>
          </a:p>
        </p:txBody>
      </p:sp>
      <p:sp>
        <p:nvSpPr>
          <p:cNvPr id="44" name="Rectangle 43"/>
          <p:cNvSpPr/>
          <p:nvPr/>
        </p:nvSpPr>
        <p:spPr>
          <a:xfrm>
            <a:off x="1828800" y="76200"/>
            <a:ext cx="5666167" cy="646331"/>
          </a:xfrm>
          <a:prstGeom prst="rect">
            <a:avLst/>
          </a:prstGeom>
        </p:spPr>
        <p:txBody>
          <a:bodyPr wrap="none">
            <a:spAutoFit/>
          </a:bodyPr>
          <a:lstStyle/>
          <a:p>
            <a:r>
              <a:rPr lang="en-US" sz="3600" b="1" dirty="0">
                <a:solidFill>
                  <a:srgbClr val="0070C0"/>
                </a:solidFill>
                <a:effectLst>
                  <a:outerShdw blurRad="38100" dist="38100" dir="2700000" algn="tl">
                    <a:srgbClr val="000000">
                      <a:alpha val="43137"/>
                    </a:srgbClr>
                  </a:outerShdw>
                </a:effectLst>
                <a:latin typeface="+mj-lt"/>
              </a:rPr>
              <a:t>Yield and Water Productivity</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84385" y="32764"/>
            <a:ext cx="7713240" cy="707886"/>
          </a:xfrm>
          <a:prstGeom prst="rect">
            <a:avLst/>
          </a:prstGeom>
        </p:spPr>
        <p:txBody>
          <a:bodyPr wrap="square">
            <a:spAutoFit/>
          </a:bodyPr>
          <a:lstStyle/>
          <a:p>
            <a:r>
              <a:rPr lang="en-US" sz="4000" b="1" dirty="0">
                <a:solidFill>
                  <a:schemeClr val="accent1"/>
                </a:solidFill>
                <a:latin typeface="+mj-lt"/>
              </a:rPr>
              <a:t>Land-use &amp; Water-use Change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548" y="740649"/>
            <a:ext cx="7788357" cy="5952775"/>
          </a:xfrm>
          <a:prstGeom prst="rect">
            <a:avLst/>
          </a:prstGeom>
        </p:spPr>
      </p:pic>
    </p:spTree>
    <p:custDataLst>
      <p:tags r:id="rId1"/>
    </p:custDataLst>
    <p:extLst>
      <p:ext uri="{BB962C8B-B14F-4D97-AF65-F5344CB8AC3E}">
        <p14:creationId xmlns:p14="http://schemas.microsoft.com/office/powerpoint/2010/main" val="338525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170" y="202980"/>
            <a:ext cx="8763000" cy="1143000"/>
          </a:xfrm>
        </p:spPr>
        <p:txBody>
          <a:bodyPr>
            <a:noAutofit/>
          </a:bodyPr>
          <a:lstStyle/>
          <a:p>
            <a:r>
              <a:rPr lang="en-US" sz="4000" b="1" dirty="0">
                <a:solidFill>
                  <a:srgbClr val="FFFF00"/>
                </a:solidFill>
                <a:effectLst>
                  <a:outerShdw blurRad="38100" dist="38100" dir="2700000" algn="tl">
                    <a:srgbClr val="000000">
                      <a:alpha val="43137"/>
                    </a:srgbClr>
                  </a:outerShdw>
                </a:effectLst>
              </a:rPr>
              <a:t>Expected Contributions to MOIDS/VIIRS</a:t>
            </a:r>
          </a:p>
        </p:txBody>
      </p:sp>
      <p:sp>
        <p:nvSpPr>
          <p:cNvPr id="3" name="Content Placeholder 2"/>
          <p:cNvSpPr>
            <a:spLocks noGrp="1"/>
          </p:cNvSpPr>
          <p:nvPr>
            <p:ph idx="1"/>
          </p:nvPr>
        </p:nvSpPr>
        <p:spPr>
          <a:xfrm>
            <a:off x="491970" y="1547155"/>
            <a:ext cx="8342985" cy="4301360"/>
          </a:xfrm>
        </p:spPr>
        <p:txBody>
          <a:bodyPr>
            <a:normAutofit fontScale="55000" lnSpcReduction="20000"/>
          </a:bodyPr>
          <a:lstStyle/>
          <a:p>
            <a:pPr>
              <a:buFont typeface="Wingdings" panose="05000000000000000000" pitchFamily="2" charset="2"/>
              <a:buChar char="q"/>
            </a:pPr>
            <a:r>
              <a:rPr lang="en-US" sz="4500" dirty="0">
                <a:solidFill>
                  <a:schemeClr val="bg1"/>
                </a:solidFill>
              </a:rPr>
              <a:t>Demonstrate synergistic value of multiple sensors for research and operational uses</a:t>
            </a:r>
          </a:p>
          <a:p>
            <a:pPr lvl="0">
              <a:buFont typeface="Wingdings" panose="05000000000000000000" pitchFamily="2" charset="2"/>
              <a:buChar char="q"/>
            </a:pPr>
            <a:endParaRPr lang="en-US" sz="3800" dirty="0">
              <a:solidFill>
                <a:schemeClr val="bg1"/>
              </a:solidFill>
            </a:endParaRPr>
          </a:p>
          <a:p>
            <a:pPr lvl="1">
              <a:buFont typeface="Wingdings" panose="05000000000000000000" pitchFamily="2" charset="2"/>
              <a:buChar char="Ø"/>
            </a:pPr>
            <a:r>
              <a:rPr lang="en-US" sz="3200" dirty="0">
                <a:solidFill>
                  <a:schemeClr val="bg1"/>
                </a:solidFill>
              </a:rPr>
              <a:t>Daily 30-m SR and VI, combining Landsat, S2 and MODIS/VIIRS SR data  </a:t>
            </a:r>
          </a:p>
          <a:p>
            <a:pPr lvl="1">
              <a:buFont typeface="Wingdings" panose="05000000000000000000" pitchFamily="2" charset="2"/>
              <a:buChar char="Ø"/>
            </a:pPr>
            <a:r>
              <a:rPr lang="en-US" sz="3200" dirty="0">
                <a:solidFill>
                  <a:schemeClr val="bg1"/>
                </a:solidFill>
              </a:rPr>
              <a:t>Phenology extraction tools for crop and rangeland</a:t>
            </a:r>
          </a:p>
          <a:p>
            <a:pPr lvl="1">
              <a:buFont typeface="Wingdings" panose="05000000000000000000" pitchFamily="2" charset="2"/>
              <a:buChar char="Ø"/>
            </a:pPr>
            <a:r>
              <a:rPr lang="en-US" sz="3200" dirty="0">
                <a:solidFill>
                  <a:schemeClr val="bg1"/>
                </a:solidFill>
              </a:rPr>
              <a:t>A streamlined 30-m, daily ET and water stress mapping algorithm, utilizing sharpened TIR products from Landsat, MODIS/VIIRS and ECOSTRESS</a:t>
            </a:r>
          </a:p>
          <a:p>
            <a:pPr lvl="1">
              <a:buFont typeface="Wingdings" panose="05000000000000000000" pitchFamily="2" charset="2"/>
              <a:buChar char="Ø"/>
            </a:pPr>
            <a:r>
              <a:rPr lang="en-US" sz="3200" dirty="0">
                <a:solidFill>
                  <a:schemeClr val="bg1"/>
                </a:solidFill>
              </a:rPr>
              <a:t>A prototype field-scale yield mapping tool, combining information from the phenology, VI, ET and water stress </a:t>
            </a:r>
            <a:r>
              <a:rPr lang="en-US" sz="3200" dirty="0" err="1">
                <a:solidFill>
                  <a:schemeClr val="bg1"/>
                </a:solidFill>
              </a:rPr>
              <a:t>datacubes</a:t>
            </a:r>
            <a:endParaRPr lang="en-US" sz="3200" dirty="0">
              <a:solidFill>
                <a:schemeClr val="bg1"/>
              </a:solidFill>
            </a:endParaRPr>
          </a:p>
          <a:p>
            <a:pPr lvl="1">
              <a:buFont typeface="Wingdings" panose="05000000000000000000" pitchFamily="2" charset="2"/>
              <a:buChar char="Ø"/>
            </a:pPr>
            <a:r>
              <a:rPr lang="en-US" sz="3200" dirty="0">
                <a:solidFill>
                  <a:schemeClr val="bg1"/>
                </a:solidFill>
              </a:rPr>
              <a:t>Field-scale water productivity maps for evaluating crop water use efficiency and yield gaps over agricultural landscapes</a:t>
            </a:r>
          </a:p>
          <a:p>
            <a:pPr marL="457200" lvl="1" indent="0">
              <a:buNone/>
            </a:pPr>
            <a:endParaRPr lang="en-US" sz="3200" dirty="0">
              <a:solidFill>
                <a:schemeClr val="bg1"/>
              </a:solidFill>
            </a:endParaRPr>
          </a:p>
          <a:p>
            <a:pPr>
              <a:buFont typeface="Wingdings" panose="05000000000000000000" pitchFamily="2" charset="2"/>
              <a:buChar char="q"/>
            </a:pPr>
            <a:r>
              <a:rPr lang="en-US" sz="4500" dirty="0">
                <a:solidFill>
                  <a:schemeClr val="bg1"/>
                </a:solidFill>
              </a:rPr>
              <a:t>Provide inputs to the MODIS/VIIRS program relevant for agricultural applications</a:t>
            </a:r>
          </a:p>
          <a:p>
            <a:endParaRPr lang="en-US" dirty="0"/>
          </a:p>
        </p:txBody>
      </p:sp>
      <p:pic>
        <p:nvPicPr>
          <p:cNvPr id="4" name="Picture 3" descr="potato-crops-720.jpg"/>
          <p:cNvPicPr>
            <a:picLocks noChangeAspect="1"/>
          </p:cNvPicPr>
          <p:nvPr/>
        </p:nvPicPr>
        <p:blipFill>
          <a:blip r:embed="rId3" cstate="print"/>
          <a:srcRect/>
          <a:stretch>
            <a:fillRect/>
          </a:stretch>
        </p:blipFill>
        <p:spPr>
          <a:xfrm>
            <a:off x="0" y="6172205"/>
            <a:ext cx="9144000" cy="692087"/>
          </a:xfrm>
          <a:prstGeom prst="rect">
            <a:avLst/>
          </a:prstGeom>
          <a:gradFill>
            <a:gsLst>
              <a:gs pos="0">
                <a:srgbClr val="DDEBCF"/>
              </a:gs>
              <a:gs pos="50000">
                <a:srgbClr val="9CB86E"/>
              </a:gs>
              <a:gs pos="100000">
                <a:srgbClr val="156B13"/>
              </a:gs>
            </a:gsLst>
            <a:lin ang="2700000" scaled="0"/>
          </a:grad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r="4312" b="4444"/>
          <a:stretch>
            <a:fillRect/>
          </a:stretch>
        </p:blipFill>
        <p:spPr bwMode="auto">
          <a:xfrm>
            <a:off x="2895600" y="0"/>
            <a:ext cx="6324600" cy="6858000"/>
          </a:xfrm>
          <a:prstGeom prst="rect">
            <a:avLst/>
          </a:prstGeom>
          <a:noFill/>
          <a:ln w="9525">
            <a:noFill/>
            <a:miter lim="800000"/>
            <a:headEnd/>
            <a:tailEnd/>
          </a:ln>
          <a:effectLst/>
        </p:spPr>
      </p:pic>
      <p:sp>
        <p:nvSpPr>
          <p:cNvPr id="6" name="Rectangle 5"/>
          <p:cNvSpPr/>
          <p:nvPr/>
        </p:nvSpPr>
        <p:spPr>
          <a:xfrm>
            <a:off x="76200" y="457200"/>
            <a:ext cx="2895600" cy="5816977"/>
          </a:xfrm>
          <a:prstGeom prst="rect">
            <a:avLst/>
          </a:prstGeom>
          <a:noFill/>
        </p:spPr>
        <p:txBody>
          <a:bodyPr wrap="square">
            <a:spAutoFit/>
          </a:bodyPr>
          <a:lstStyle/>
          <a:p>
            <a:r>
              <a:rPr lang="en-US" sz="3600" b="1" dirty="0">
                <a:solidFill>
                  <a:srgbClr val="FFFF00"/>
                </a:solidFill>
                <a:effectLst>
                  <a:outerShdw blurRad="38100" dist="38100" dir="2700000" algn="tl">
                    <a:srgbClr val="000000">
                      <a:alpha val="43137"/>
                    </a:srgbClr>
                  </a:outerShdw>
                </a:effectLst>
              </a:rPr>
              <a:t>Objectives:</a:t>
            </a:r>
          </a:p>
          <a:p>
            <a:endParaRPr lang="en-US" sz="2400" dirty="0">
              <a:solidFill>
                <a:schemeClr val="bg1"/>
              </a:solidFill>
            </a:endParaRPr>
          </a:p>
          <a:p>
            <a:r>
              <a:rPr lang="en-US" sz="2400" dirty="0">
                <a:solidFill>
                  <a:schemeClr val="bg1"/>
                </a:solidFill>
              </a:rPr>
              <a:t>Prototype methods for routine production of high spatiotemporal resolution</a:t>
            </a:r>
          </a:p>
          <a:p>
            <a:endParaRPr lang="en-US" sz="2400" dirty="0">
              <a:solidFill>
                <a:schemeClr val="bg1"/>
              </a:solidFill>
            </a:endParaRPr>
          </a:p>
          <a:p>
            <a:pPr>
              <a:buFont typeface="Wingdings" pitchFamily="2" charset="2"/>
              <a:buChar char="Ø"/>
            </a:pPr>
            <a:r>
              <a:rPr lang="en-US" sz="2400" dirty="0" err="1">
                <a:solidFill>
                  <a:srgbClr val="FFFF00"/>
                </a:solidFill>
              </a:rPr>
              <a:t>evapotranspiration</a:t>
            </a:r>
            <a:r>
              <a:rPr lang="en-US" sz="2400" dirty="0">
                <a:solidFill>
                  <a:srgbClr val="FFFF00"/>
                </a:solidFill>
              </a:rPr>
              <a:t> </a:t>
            </a:r>
          </a:p>
          <a:p>
            <a:pPr>
              <a:buFont typeface="Wingdings" pitchFamily="2" charset="2"/>
              <a:buChar char="Ø"/>
            </a:pPr>
            <a:r>
              <a:rPr lang="en-US" sz="2400" dirty="0">
                <a:solidFill>
                  <a:srgbClr val="FFFF00"/>
                </a:solidFill>
              </a:rPr>
              <a:t>vegetation index </a:t>
            </a:r>
          </a:p>
          <a:p>
            <a:pPr>
              <a:buFont typeface="Wingdings" pitchFamily="2" charset="2"/>
              <a:buChar char="Ø"/>
            </a:pPr>
            <a:r>
              <a:rPr lang="en-US" sz="2400" dirty="0">
                <a:solidFill>
                  <a:srgbClr val="FFFF00"/>
                </a:solidFill>
              </a:rPr>
              <a:t>phenology </a:t>
            </a:r>
          </a:p>
          <a:p>
            <a:pPr>
              <a:buFont typeface="Wingdings" pitchFamily="2" charset="2"/>
              <a:buChar char="Ø"/>
            </a:pPr>
            <a:r>
              <a:rPr lang="en-US" sz="2400" dirty="0">
                <a:solidFill>
                  <a:srgbClr val="FFFF00"/>
                </a:solidFill>
              </a:rPr>
              <a:t>yield products </a:t>
            </a:r>
          </a:p>
          <a:p>
            <a:pPr>
              <a:buFontTx/>
              <a:buChar char="-"/>
            </a:pPr>
            <a:endParaRPr lang="en-US" sz="2400" dirty="0">
              <a:solidFill>
                <a:schemeClr val="bg1"/>
              </a:solidFill>
            </a:endParaRPr>
          </a:p>
          <a:p>
            <a:r>
              <a:rPr lang="en-US" sz="2400" dirty="0">
                <a:solidFill>
                  <a:schemeClr val="bg1"/>
                </a:solidFill>
              </a:rPr>
              <a:t>using a multi-sensor data fusion approach </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Summary of Previous Work</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Surface Reflectance Data Fusion System</a:t>
            </a:r>
          </a:p>
          <a:p>
            <a:pPr>
              <a:buNone/>
            </a:pPr>
            <a:r>
              <a:rPr lang="en-US" dirty="0">
                <a:solidFill>
                  <a:schemeClr val="bg1"/>
                </a:solidFill>
              </a:rPr>
              <a:t> 	Landsat, MODIS</a:t>
            </a:r>
          </a:p>
          <a:p>
            <a:r>
              <a:rPr lang="en-US" dirty="0" err="1">
                <a:solidFill>
                  <a:schemeClr val="bg1"/>
                </a:solidFill>
              </a:rPr>
              <a:t>Evapotranspiration</a:t>
            </a:r>
            <a:r>
              <a:rPr lang="en-US" dirty="0">
                <a:solidFill>
                  <a:schemeClr val="bg1"/>
                </a:solidFill>
              </a:rPr>
              <a:t> Data Fusion System</a:t>
            </a:r>
          </a:p>
          <a:p>
            <a:pPr>
              <a:buNone/>
            </a:pPr>
            <a:r>
              <a:rPr lang="en-US" dirty="0">
                <a:solidFill>
                  <a:schemeClr val="bg1"/>
                </a:solidFill>
              </a:rPr>
              <a:t>	GOES, MODIS and Landsat</a:t>
            </a:r>
          </a:p>
          <a:p>
            <a:r>
              <a:rPr lang="en-US" dirty="0">
                <a:solidFill>
                  <a:schemeClr val="bg1"/>
                </a:solidFill>
              </a:rPr>
              <a:t>Crop Phenology Mapping</a:t>
            </a:r>
          </a:p>
          <a:p>
            <a:pPr>
              <a:buNone/>
            </a:pPr>
            <a:r>
              <a:rPr lang="en-US" dirty="0">
                <a:solidFill>
                  <a:schemeClr val="bg1"/>
                </a:solidFill>
              </a:rPr>
              <a:t>	retroactive phenology using full year of Landsat and MODIS</a:t>
            </a:r>
          </a:p>
          <a:p>
            <a:r>
              <a:rPr lang="en-US" dirty="0">
                <a:solidFill>
                  <a:schemeClr val="bg1"/>
                </a:solidFill>
              </a:rPr>
              <a:t>Yield Anomaly and ESI</a:t>
            </a:r>
          </a:p>
          <a:p>
            <a:pPr>
              <a:buNone/>
            </a:pP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Proposed Improvements</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Surface Reflectance Data Fusion System</a:t>
            </a:r>
          </a:p>
          <a:p>
            <a:pPr>
              <a:buNone/>
            </a:pPr>
            <a:r>
              <a:rPr lang="en-US" dirty="0">
                <a:solidFill>
                  <a:schemeClr val="bg1"/>
                </a:solidFill>
              </a:rPr>
              <a:t> 	Landsat, MODIS</a:t>
            </a:r>
            <a:r>
              <a:rPr lang="en-US" dirty="0">
                <a:solidFill>
                  <a:srgbClr val="FFFF00"/>
                </a:solidFill>
              </a:rPr>
              <a:t>, Sentinel-2, VIIRS</a:t>
            </a:r>
          </a:p>
          <a:p>
            <a:r>
              <a:rPr lang="en-US" dirty="0" err="1">
                <a:solidFill>
                  <a:schemeClr val="bg1"/>
                </a:solidFill>
              </a:rPr>
              <a:t>Evapotranspiration</a:t>
            </a:r>
            <a:r>
              <a:rPr lang="en-US" dirty="0">
                <a:solidFill>
                  <a:schemeClr val="bg1"/>
                </a:solidFill>
              </a:rPr>
              <a:t> Data Fusion System</a:t>
            </a:r>
          </a:p>
          <a:p>
            <a:pPr>
              <a:buNone/>
            </a:pPr>
            <a:r>
              <a:rPr lang="en-US" dirty="0">
                <a:solidFill>
                  <a:schemeClr val="bg1"/>
                </a:solidFill>
              </a:rPr>
              <a:t>	Landsat</a:t>
            </a:r>
            <a:r>
              <a:rPr lang="en-US" dirty="0">
                <a:solidFill>
                  <a:srgbClr val="FFFF00"/>
                </a:solidFill>
              </a:rPr>
              <a:t>, Sentinel-2, VIIRS, ECOSTRESS</a:t>
            </a:r>
          </a:p>
          <a:p>
            <a:r>
              <a:rPr lang="en-US" dirty="0">
                <a:solidFill>
                  <a:schemeClr val="bg1"/>
                </a:solidFill>
              </a:rPr>
              <a:t>Crop Phenology Mapping</a:t>
            </a:r>
          </a:p>
          <a:p>
            <a:pPr>
              <a:buNone/>
            </a:pPr>
            <a:r>
              <a:rPr lang="en-US" dirty="0">
                <a:solidFill>
                  <a:schemeClr val="bg1"/>
                </a:solidFill>
              </a:rPr>
              <a:t>	</a:t>
            </a:r>
            <a:r>
              <a:rPr lang="en-US" dirty="0">
                <a:solidFill>
                  <a:srgbClr val="FFFF00"/>
                </a:solidFill>
              </a:rPr>
              <a:t>real-time crop growth stages using partial year of L8, S2, MODIS/VIIRS </a:t>
            </a:r>
          </a:p>
          <a:p>
            <a:r>
              <a:rPr lang="en-US" dirty="0">
                <a:solidFill>
                  <a:schemeClr val="bg1"/>
                </a:solidFill>
              </a:rPr>
              <a:t>Yield </a:t>
            </a:r>
            <a:r>
              <a:rPr lang="en-US" dirty="0">
                <a:solidFill>
                  <a:srgbClr val="FFFF00"/>
                </a:solidFill>
              </a:rPr>
              <a:t>Products using VI, ET and phenology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Technical Approach</a:t>
            </a:r>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a:spcBef>
                <a:spcPts val="0"/>
              </a:spcBef>
              <a:spcAft>
                <a:spcPts val="1200"/>
              </a:spcAft>
            </a:pPr>
            <a:r>
              <a:rPr lang="en-US" dirty="0">
                <a:solidFill>
                  <a:schemeClr val="bg1"/>
                </a:solidFill>
              </a:rPr>
              <a:t>Extend applications to more crop types (e.g., wheat, cotton, hay, vineyards etc.)</a:t>
            </a:r>
          </a:p>
          <a:p>
            <a:pPr>
              <a:spcBef>
                <a:spcPts val="0"/>
              </a:spcBef>
              <a:spcAft>
                <a:spcPts val="1200"/>
              </a:spcAft>
            </a:pPr>
            <a:r>
              <a:rPr lang="en-US" dirty="0">
                <a:solidFill>
                  <a:schemeClr val="bg1"/>
                </a:solidFill>
              </a:rPr>
              <a:t>Adapt ET and SR data fusion system to rangeland and pasture ecosystems</a:t>
            </a:r>
          </a:p>
          <a:p>
            <a:pPr>
              <a:spcBef>
                <a:spcPts val="0"/>
              </a:spcBef>
              <a:spcAft>
                <a:spcPts val="1200"/>
              </a:spcAft>
            </a:pPr>
            <a:r>
              <a:rPr lang="en-US" dirty="0">
                <a:solidFill>
                  <a:schemeClr val="bg1"/>
                </a:solidFill>
              </a:rPr>
              <a:t>Focus primarily on the USDA-ARS LTAR sites</a:t>
            </a:r>
          </a:p>
          <a:p>
            <a:pPr>
              <a:spcBef>
                <a:spcPts val="0"/>
              </a:spcBef>
              <a:spcAft>
                <a:spcPts val="1200"/>
              </a:spcAft>
            </a:pPr>
            <a:r>
              <a:rPr lang="en-US" dirty="0">
                <a:solidFill>
                  <a:schemeClr val="bg1"/>
                </a:solidFill>
              </a:rPr>
              <a:t>Supply irrigation management for vineyard operation in California (GRAPEX experiment)</a:t>
            </a:r>
          </a:p>
          <a:p>
            <a:pPr>
              <a:spcBef>
                <a:spcPts val="0"/>
              </a:spcBef>
              <a:spcAft>
                <a:spcPts val="1200"/>
              </a:spcAft>
            </a:pPr>
            <a:r>
              <a:rPr lang="en-US" dirty="0">
                <a:solidFill>
                  <a:schemeClr val="bg1"/>
                </a:solidFill>
              </a:rPr>
              <a:t>Collaborate on international studies (Czech Republic, Lebanon, Brazil and Spain) </a:t>
            </a:r>
          </a:p>
          <a:p>
            <a:pPr>
              <a:spcBef>
                <a:spcPts val="0"/>
              </a:spcBef>
              <a:spcAft>
                <a:spcPts val="1200"/>
              </a:spcAft>
            </a:pPr>
            <a:r>
              <a:rPr lang="en-US" dirty="0">
                <a:solidFill>
                  <a:schemeClr val="bg1"/>
                </a:solidFill>
              </a:rPr>
              <a:t>Utilize cloud computing (USDA-ARS SCINet, Google Earth Engine, Amazon Web Services etc.) for large area mapping</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TAR_Sites_Map_by_FarmResourceRegions-(with-new-sites).jpg"/>
          <p:cNvPicPr>
            <a:picLocks noChangeAspect="1"/>
          </p:cNvPicPr>
          <p:nvPr/>
        </p:nvPicPr>
        <p:blipFill>
          <a:blip r:embed="rId2" cstate="print"/>
          <a:stretch>
            <a:fillRect/>
          </a:stretch>
        </p:blipFill>
        <p:spPr>
          <a:xfrm>
            <a:off x="0" y="3063"/>
            <a:ext cx="9144000" cy="6306312"/>
          </a:xfrm>
          <a:prstGeom prst="rect">
            <a:avLst/>
          </a:prstGeom>
        </p:spPr>
      </p:pic>
      <p:sp>
        <p:nvSpPr>
          <p:cNvPr id="5" name="Rectangle 4"/>
          <p:cNvSpPr/>
          <p:nvPr/>
        </p:nvSpPr>
        <p:spPr>
          <a:xfrm>
            <a:off x="7825338" y="2634050"/>
            <a:ext cx="182880" cy="182880"/>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054738" y="2632450"/>
            <a:ext cx="182880" cy="182880"/>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344078" y="2326042"/>
            <a:ext cx="686919"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solidFill>
                  <a:srgbClr val="C00000"/>
                </a:solidFill>
              </a:rPr>
              <a:t>BARC</a:t>
            </a:r>
          </a:p>
        </p:txBody>
      </p:sp>
      <p:sp>
        <p:nvSpPr>
          <p:cNvPr id="9" name="TextBox 8"/>
          <p:cNvSpPr txBox="1"/>
          <p:nvPr/>
        </p:nvSpPr>
        <p:spPr>
          <a:xfrm>
            <a:off x="7929616" y="2314813"/>
            <a:ext cx="1083310"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err="1">
                <a:solidFill>
                  <a:srgbClr val="C00000"/>
                </a:solidFill>
              </a:rPr>
              <a:t>Choptank</a:t>
            </a:r>
            <a:endParaRPr lang="en-US" dirty="0">
              <a:solidFill>
                <a:srgbClr val="C00000"/>
              </a:solidFill>
            </a:endParaRPr>
          </a:p>
        </p:txBody>
      </p:sp>
      <p:sp>
        <p:nvSpPr>
          <p:cNvPr id="12" name="Rectangle 11"/>
          <p:cNvSpPr/>
          <p:nvPr/>
        </p:nvSpPr>
        <p:spPr>
          <a:xfrm>
            <a:off x="4935906" y="2086656"/>
            <a:ext cx="182880" cy="182880"/>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333899" y="2472136"/>
            <a:ext cx="707245"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solidFill>
                  <a:srgbClr val="C00000"/>
                </a:solidFill>
              </a:rPr>
              <a:t>Ames</a:t>
            </a:r>
          </a:p>
        </p:txBody>
      </p:sp>
      <p:sp>
        <p:nvSpPr>
          <p:cNvPr id="15" name="Rectangle 14"/>
          <p:cNvSpPr/>
          <p:nvPr/>
        </p:nvSpPr>
        <p:spPr>
          <a:xfrm>
            <a:off x="5001473" y="2565591"/>
            <a:ext cx="182880" cy="182880"/>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707294" y="2005098"/>
            <a:ext cx="1256626"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solidFill>
                  <a:srgbClr val="C00000"/>
                </a:solidFill>
              </a:rPr>
              <a:t>Rosemount</a:t>
            </a:r>
          </a:p>
        </p:txBody>
      </p:sp>
      <p:sp>
        <p:nvSpPr>
          <p:cNvPr id="17" name="Rectangle 16"/>
          <p:cNvSpPr/>
          <p:nvPr/>
        </p:nvSpPr>
        <p:spPr>
          <a:xfrm>
            <a:off x="4472960" y="2881824"/>
            <a:ext cx="182880" cy="182880"/>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02891" y="2506545"/>
            <a:ext cx="729687"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solidFill>
                  <a:srgbClr val="C00000"/>
                </a:solidFill>
              </a:rPr>
              <a:t>Mead</a:t>
            </a:r>
          </a:p>
        </p:txBody>
      </p:sp>
      <p:sp>
        <p:nvSpPr>
          <p:cNvPr id="19" name="Rectangle 18"/>
          <p:cNvSpPr/>
          <p:nvPr/>
        </p:nvSpPr>
        <p:spPr>
          <a:xfrm>
            <a:off x="5781479" y="2814241"/>
            <a:ext cx="182880" cy="182880"/>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956649" y="2848663"/>
            <a:ext cx="1053494"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err="1">
                <a:solidFill>
                  <a:srgbClr val="C00000"/>
                </a:solidFill>
              </a:rPr>
              <a:t>Bondville</a:t>
            </a:r>
            <a:endParaRPr lang="en-US" dirty="0">
              <a:solidFill>
                <a:srgbClr val="C00000"/>
              </a:solidFill>
            </a:endParaRPr>
          </a:p>
        </p:txBody>
      </p:sp>
      <p:sp>
        <p:nvSpPr>
          <p:cNvPr id="23" name="Rectangle 22"/>
          <p:cNvSpPr/>
          <p:nvPr/>
        </p:nvSpPr>
        <p:spPr>
          <a:xfrm>
            <a:off x="3232645" y="2927311"/>
            <a:ext cx="182880" cy="182880"/>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767682" y="3121065"/>
            <a:ext cx="663964" cy="369332"/>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a:solidFill>
                  <a:schemeClr val="accent5">
                    <a:lumMod val="75000"/>
                  </a:schemeClr>
                </a:solidFill>
              </a:rPr>
              <a:t>CPER</a:t>
            </a:r>
          </a:p>
        </p:txBody>
      </p:sp>
      <p:sp>
        <p:nvSpPr>
          <p:cNvPr id="25" name="Rectangle 24"/>
          <p:cNvSpPr/>
          <p:nvPr/>
        </p:nvSpPr>
        <p:spPr>
          <a:xfrm>
            <a:off x="667670" y="3522473"/>
            <a:ext cx="182880" cy="182880"/>
          </a:xfrm>
          <a:prstGeom prst="rect">
            <a:avLst/>
          </a:prstGeom>
          <a:no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73649" y="3725853"/>
            <a:ext cx="1465145"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solidFill>
                  <a:srgbClr val="C00000"/>
                </a:solidFill>
              </a:rPr>
              <a:t>Central Valley</a:t>
            </a:r>
          </a:p>
        </p:txBody>
      </p:sp>
      <p:sp>
        <p:nvSpPr>
          <p:cNvPr id="29" name="TextBox 28"/>
          <p:cNvSpPr txBox="1"/>
          <p:nvPr/>
        </p:nvSpPr>
        <p:spPr>
          <a:xfrm>
            <a:off x="2091656" y="5017007"/>
            <a:ext cx="925253" cy="369332"/>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err="1">
                <a:solidFill>
                  <a:schemeClr val="accent5">
                    <a:lumMod val="75000"/>
                  </a:schemeClr>
                </a:solidFill>
              </a:rPr>
              <a:t>Jornada</a:t>
            </a:r>
            <a:endParaRPr lang="en-US" dirty="0">
              <a:solidFill>
                <a:schemeClr val="accent5">
                  <a:lumMod val="75000"/>
                </a:schemeClr>
              </a:solidFill>
            </a:endParaRPr>
          </a:p>
        </p:txBody>
      </p:sp>
      <p:sp>
        <p:nvSpPr>
          <p:cNvPr id="34" name="TextBox 33"/>
          <p:cNvSpPr txBox="1"/>
          <p:nvPr/>
        </p:nvSpPr>
        <p:spPr>
          <a:xfrm>
            <a:off x="223523" y="19931"/>
            <a:ext cx="1745158" cy="646331"/>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solidFill>
                  <a:srgbClr val="C00000"/>
                </a:solidFill>
              </a:rPr>
              <a:t>Agricultural sites</a:t>
            </a:r>
          </a:p>
          <a:p>
            <a:r>
              <a:rPr lang="en-US" dirty="0">
                <a:solidFill>
                  <a:schemeClr val="accent5">
                    <a:lumMod val="75000"/>
                  </a:schemeClr>
                </a:solidFill>
              </a:rPr>
              <a:t>Rangeland sites</a:t>
            </a:r>
          </a:p>
        </p:txBody>
      </p:sp>
      <p:sp>
        <p:nvSpPr>
          <p:cNvPr id="35" name="Rectangle 34"/>
          <p:cNvSpPr/>
          <p:nvPr/>
        </p:nvSpPr>
        <p:spPr>
          <a:xfrm>
            <a:off x="2851156" y="4708102"/>
            <a:ext cx="182880" cy="182880"/>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564824" y="2177134"/>
            <a:ext cx="182880" cy="182880"/>
          </a:xfrm>
          <a:prstGeom prst="rect">
            <a:avLst/>
          </a:prstGeom>
          <a:noFill/>
          <a:ln>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513851" y="1772099"/>
            <a:ext cx="1212191" cy="369332"/>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a:solidFill>
                  <a:schemeClr val="accent5">
                    <a:lumMod val="75000"/>
                  </a:schemeClr>
                </a:solidFill>
              </a:rPr>
              <a:t>High Plains</a:t>
            </a:r>
          </a:p>
        </p:txBody>
      </p:sp>
      <p:pic>
        <p:nvPicPr>
          <p:cNvPr id="30" name="Picture 3"/>
          <p:cNvPicPr>
            <a:picLocks noChangeAspect="1" noChangeArrowheads="1"/>
          </p:cNvPicPr>
          <p:nvPr/>
        </p:nvPicPr>
        <p:blipFill>
          <a:blip r:embed="rId3" cstate="print"/>
          <a:srcRect/>
          <a:stretch>
            <a:fillRect/>
          </a:stretch>
        </p:blipFill>
        <p:spPr bwMode="auto">
          <a:xfrm>
            <a:off x="1116459" y="5262937"/>
            <a:ext cx="7180826" cy="1584108"/>
          </a:xfrm>
          <a:prstGeom prst="rect">
            <a:avLst/>
          </a:prstGeom>
          <a:noFill/>
          <a:ln w="25400">
            <a:solidFill>
              <a:schemeClr val="tx1"/>
            </a:solidFill>
            <a:miter lim="800000"/>
            <a:headEnd/>
            <a:tailEnd/>
          </a:ln>
          <a:effectLst/>
        </p:spPr>
      </p:pic>
    </p:spTree>
    <p:extLst>
      <p:ext uri="{BB962C8B-B14F-4D97-AF65-F5344CB8AC3E}">
        <p14:creationId xmlns:p14="http://schemas.microsoft.com/office/powerpoint/2010/main" val="274011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effectLst>
                  <a:outerShdw blurRad="38100" dist="38100" dir="2700000" algn="tl">
                    <a:srgbClr val="000000">
                      <a:alpha val="43137"/>
                    </a:srgbClr>
                  </a:outerShdw>
                </a:effectLst>
              </a:rPr>
              <a:t>First Year Progress</a:t>
            </a:r>
          </a:p>
        </p:txBody>
      </p:sp>
      <p:sp>
        <p:nvSpPr>
          <p:cNvPr id="3" name="Content Placeholder 2"/>
          <p:cNvSpPr>
            <a:spLocks noGrp="1"/>
          </p:cNvSpPr>
          <p:nvPr>
            <p:ph idx="1"/>
          </p:nvPr>
        </p:nvSpPr>
        <p:spPr>
          <a:xfrm>
            <a:off x="457200" y="1600200"/>
            <a:ext cx="8686800" cy="4525963"/>
          </a:xfrm>
        </p:spPr>
        <p:txBody>
          <a:bodyPr>
            <a:normAutofit/>
          </a:bodyPr>
          <a:lstStyle/>
          <a:p>
            <a:r>
              <a:rPr lang="en-US" dirty="0">
                <a:solidFill>
                  <a:schemeClr val="bg1"/>
                </a:solidFill>
              </a:rPr>
              <a:t>Refine tools and methods for new data products</a:t>
            </a:r>
          </a:p>
          <a:p>
            <a:pPr lvl="1"/>
            <a:r>
              <a:rPr lang="en-US" dirty="0">
                <a:solidFill>
                  <a:schemeClr val="bg1"/>
                </a:solidFill>
              </a:rPr>
              <a:t>VIIRS</a:t>
            </a:r>
          </a:p>
          <a:p>
            <a:pPr lvl="1"/>
            <a:r>
              <a:rPr lang="en-US" dirty="0">
                <a:solidFill>
                  <a:schemeClr val="bg1"/>
                </a:solidFill>
              </a:rPr>
              <a:t>Sentinel-2 </a:t>
            </a:r>
          </a:p>
          <a:p>
            <a:pPr lvl="1"/>
            <a:r>
              <a:rPr lang="en-US" dirty="0">
                <a:solidFill>
                  <a:schemeClr val="bg1"/>
                </a:solidFill>
              </a:rPr>
              <a:t>ECOSTRESS </a:t>
            </a:r>
          </a:p>
          <a:p>
            <a:r>
              <a:rPr lang="en-US" dirty="0">
                <a:solidFill>
                  <a:schemeClr val="bg1"/>
                </a:solidFill>
              </a:rPr>
              <a:t>Apply data fusion results for assessing </a:t>
            </a:r>
          </a:p>
          <a:p>
            <a:pPr lvl="1"/>
            <a:r>
              <a:rPr lang="en-US" dirty="0">
                <a:solidFill>
                  <a:schemeClr val="bg1"/>
                </a:solidFill>
              </a:rPr>
              <a:t>yield variability </a:t>
            </a:r>
          </a:p>
          <a:p>
            <a:pPr lvl="1"/>
            <a:r>
              <a:rPr lang="en-US" dirty="0">
                <a:solidFill>
                  <a:schemeClr val="bg1"/>
                </a:solidFill>
              </a:rPr>
              <a:t>water productivity</a:t>
            </a:r>
          </a:p>
          <a:p>
            <a:pPr lvl="1"/>
            <a:r>
              <a:rPr lang="en-US" dirty="0">
                <a:solidFill>
                  <a:schemeClr val="bg1"/>
                </a:solidFill>
              </a:rPr>
              <a:t>Land use and water use change</a:t>
            </a:r>
          </a:p>
          <a:p>
            <a:pPr marL="0" indent="0">
              <a:buNone/>
            </a:pPr>
            <a:endParaRPr lang="en-US" dirty="0"/>
          </a:p>
        </p:txBody>
      </p:sp>
    </p:spTree>
    <p:extLst>
      <p:ext uri="{BB962C8B-B14F-4D97-AF65-F5344CB8AC3E}">
        <p14:creationId xmlns:p14="http://schemas.microsoft.com/office/powerpoint/2010/main" val="273443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19" y="189455"/>
            <a:ext cx="9449434" cy="1280890"/>
          </a:xfrm>
        </p:spPr>
        <p:txBody>
          <a:bodyPr>
            <a:normAutofit/>
          </a:bodyPr>
          <a:lstStyle/>
          <a:p>
            <a:r>
              <a:rPr lang="en-US" sz="3600" b="1" dirty="0">
                <a:solidFill>
                  <a:srgbClr val="00B050"/>
                </a:solidFill>
                <a:effectLst>
                  <a:outerShdw blurRad="38100" dist="38100" dir="2700000" algn="tl">
                    <a:srgbClr val="000000">
                      <a:alpha val="43137"/>
                    </a:srgbClr>
                  </a:outerShdw>
                </a:effectLst>
              </a:rPr>
              <a:t>Assessing the Variability of Corn </a:t>
            </a:r>
            <a:br>
              <a:rPr lang="en-US" sz="3600" b="1" dirty="0">
                <a:solidFill>
                  <a:srgbClr val="00B050"/>
                </a:solidFill>
                <a:effectLst>
                  <a:outerShdw blurRad="38100" dist="38100" dir="2700000" algn="tl">
                    <a:srgbClr val="000000">
                      <a:alpha val="43137"/>
                    </a:srgbClr>
                  </a:outerShdw>
                </a:effectLst>
              </a:rPr>
            </a:br>
            <a:r>
              <a:rPr lang="en-US" sz="3600" b="1" dirty="0">
                <a:solidFill>
                  <a:srgbClr val="00B050"/>
                </a:solidFill>
                <a:effectLst>
                  <a:outerShdw blurRad="38100" dist="38100" dir="2700000" algn="tl">
                    <a:srgbClr val="000000">
                      <a:alpha val="43137"/>
                    </a:srgbClr>
                  </a:outerShdw>
                </a:effectLst>
              </a:rPr>
              <a:t>and Soybean Yields in Central Iowa</a:t>
            </a:r>
          </a:p>
        </p:txBody>
      </p:sp>
      <p:grpSp>
        <p:nvGrpSpPr>
          <p:cNvPr id="4" name="Group 40"/>
          <p:cNvGrpSpPr/>
          <p:nvPr/>
        </p:nvGrpSpPr>
        <p:grpSpPr>
          <a:xfrm>
            <a:off x="5603632" y="4408929"/>
            <a:ext cx="3552559" cy="2050642"/>
            <a:chOff x="4167956" y="1446023"/>
            <a:chExt cx="4641847" cy="2679411"/>
          </a:xfrm>
          <a:effectLst>
            <a:outerShdw blurRad="50800" dist="38100" dir="2700000" algn="tl" rotWithShape="0">
              <a:prstClr val="black">
                <a:alpha val="40000"/>
              </a:prstClr>
            </a:outerShdw>
          </a:effectLst>
        </p:grpSpPr>
        <p:grpSp>
          <p:nvGrpSpPr>
            <p:cNvPr id="5" name="Group 63"/>
            <p:cNvGrpSpPr/>
            <p:nvPr/>
          </p:nvGrpSpPr>
          <p:grpSpPr>
            <a:xfrm>
              <a:off x="4167956" y="1446023"/>
              <a:ext cx="4572001" cy="2679411"/>
              <a:chOff x="4316819" y="1446022"/>
              <a:chExt cx="4572002" cy="2679411"/>
            </a:xfrm>
          </p:grpSpPr>
          <p:grpSp>
            <p:nvGrpSpPr>
              <p:cNvPr id="8" name="Group 61"/>
              <p:cNvGrpSpPr/>
              <p:nvPr/>
            </p:nvGrpSpPr>
            <p:grpSpPr>
              <a:xfrm>
                <a:off x="4316819" y="1446022"/>
                <a:ext cx="4572002" cy="2679411"/>
                <a:chOff x="4316819" y="1446022"/>
                <a:chExt cx="4572002" cy="2679411"/>
              </a:xfrm>
            </p:grpSpPr>
            <p:grpSp>
              <p:nvGrpSpPr>
                <p:cNvPr id="10" name="Group 49"/>
                <p:cNvGrpSpPr/>
                <p:nvPr/>
              </p:nvGrpSpPr>
              <p:grpSpPr>
                <a:xfrm>
                  <a:off x="4316819" y="1446022"/>
                  <a:ext cx="4572002" cy="2679411"/>
                  <a:chOff x="4316819" y="1446022"/>
                  <a:chExt cx="4572002" cy="2679411"/>
                </a:xfrm>
              </p:grpSpPr>
              <p:grpSp>
                <p:nvGrpSpPr>
                  <p:cNvPr id="12" name="Group 6"/>
                  <p:cNvGrpSpPr/>
                  <p:nvPr/>
                </p:nvGrpSpPr>
                <p:grpSpPr>
                  <a:xfrm>
                    <a:off x="4316819" y="1446022"/>
                    <a:ext cx="4572002" cy="2679411"/>
                    <a:chOff x="5845053" y="4109942"/>
                    <a:chExt cx="3320144" cy="2198914"/>
                  </a:xfrm>
                </p:grpSpPr>
                <p:sp>
                  <p:nvSpPr>
                    <p:cNvPr id="17" name="TextBox 7"/>
                    <p:cNvSpPr txBox="1"/>
                    <p:nvPr/>
                  </p:nvSpPr>
                  <p:spPr>
                    <a:xfrm>
                      <a:off x="6587370" y="4245015"/>
                      <a:ext cx="2018501" cy="1785104"/>
                    </a:xfrm>
                    <a:prstGeom prst="rect">
                      <a:avLst/>
                    </a:prstGeom>
                    <a:effectLst>
                      <a:innerShdw blurRad="63500" dist="508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u="sng" dirty="0">
                          <a:solidFill>
                            <a:srgbClr val="000000"/>
                          </a:solidFill>
                          <a:latin typeface="Century Gothic" pitchFamily="34" charset="0"/>
                        </a:rPr>
                        <a:t>Phenology</a:t>
                      </a:r>
                    </a:p>
                    <a:p>
                      <a:pPr>
                        <a:buFont typeface="Arial" pitchFamily="34" charset="0"/>
                        <a:buChar char="•"/>
                      </a:pPr>
                      <a:r>
                        <a:rPr lang="en-US" sz="2000" dirty="0">
                          <a:solidFill>
                            <a:srgbClr val="000000"/>
                          </a:solidFill>
                          <a:latin typeface="Century Gothic" pitchFamily="34" charset="0"/>
                        </a:rPr>
                        <a:t>  </a:t>
                      </a:r>
                      <a:r>
                        <a:rPr lang="en-US" sz="1800" dirty="0">
                          <a:solidFill>
                            <a:srgbClr val="000000"/>
                          </a:solidFill>
                          <a:latin typeface="Century Gothic" pitchFamily="34" charset="0"/>
                        </a:rPr>
                        <a:t>start of season</a:t>
                      </a:r>
                    </a:p>
                    <a:p>
                      <a:pPr>
                        <a:buFont typeface="Arial" pitchFamily="34" charset="0"/>
                        <a:buChar char="•"/>
                      </a:pPr>
                      <a:r>
                        <a:rPr lang="en-US" sz="1800" dirty="0">
                          <a:solidFill>
                            <a:srgbClr val="000000"/>
                          </a:solidFill>
                          <a:latin typeface="Century Gothic" pitchFamily="34" charset="0"/>
                        </a:rPr>
                        <a:t>  end of season</a:t>
                      </a:r>
                    </a:p>
                    <a:p>
                      <a:pPr>
                        <a:buFont typeface="Arial" pitchFamily="34" charset="0"/>
                        <a:buChar char="•"/>
                      </a:pPr>
                      <a:r>
                        <a:rPr lang="en-US" sz="1800" dirty="0">
                          <a:solidFill>
                            <a:srgbClr val="000000"/>
                          </a:solidFill>
                          <a:latin typeface="Century Gothic" pitchFamily="34" charset="0"/>
                        </a:rPr>
                        <a:t>  emerged</a:t>
                      </a:r>
                    </a:p>
                    <a:p>
                      <a:pPr>
                        <a:buFont typeface="Arial" pitchFamily="34" charset="0"/>
                        <a:buChar char="•"/>
                      </a:pPr>
                      <a:r>
                        <a:rPr lang="en-US" sz="1800" dirty="0">
                          <a:solidFill>
                            <a:srgbClr val="000000"/>
                          </a:solidFill>
                          <a:latin typeface="Century Gothic" pitchFamily="34" charset="0"/>
                        </a:rPr>
                        <a:t>  </a:t>
                      </a:r>
                      <a:r>
                        <a:rPr lang="en-US" sz="1800" dirty="0" err="1">
                          <a:solidFill>
                            <a:srgbClr val="000000"/>
                          </a:solidFill>
                          <a:latin typeface="Century Gothic" pitchFamily="34" charset="0"/>
                        </a:rPr>
                        <a:t>silked</a:t>
                      </a:r>
                      <a:endParaRPr lang="en-US" sz="1800" dirty="0">
                        <a:solidFill>
                          <a:srgbClr val="000000"/>
                        </a:solidFill>
                        <a:latin typeface="Century Gothic" pitchFamily="34" charset="0"/>
                      </a:endParaRPr>
                    </a:p>
                    <a:p>
                      <a:pPr>
                        <a:buFont typeface="Arial" pitchFamily="34" charset="0"/>
                        <a:buChar char="•"/>
                      </a:pPr>
                      <a:r>
                        <a:rPr lang="en-US" sz="1800" dirty="0">
                          <a:solidFill>
                            <a:srgbClr val="000000"/>
                          </a:solidFill>
                          <a:latin typeface="Century Gothic" pitchFamily="34" charset="0"/>
                        </a:rPr>
                        <a:t>  … …</a:t>
                      </a:r>
                    </a:p>
                  </p:txBody>
                </p:sp>
                <p:pic>
                  <p:nvPicPr>
                    <p:cNvPr id="18" name="Picture 17"/>
                    <p:cNvPicPr>
                      <a:picLocks noChangeAspect="1" noChangeArrowheads="1"/>
                    </p:cNvPicPr>
                    <p:nvPr/>
                  </p:nvPicPr>
                  <p:blipFill>
                    <a:blip r:embed="rId2" cstate="screen"/>
                    <a:srcRect/>
                    <a:stretch>
                      <a:fillRect/>
                    </a:stretch>
                  </p:blipFill>
                  <p:spPr bwMode="auto">
                    <a:xfrm>
                      <a:off x="5845053" y="4109942"/>
                      <a:ext cx="3320144" cy="2198914"/>
                    </a:xfrm>
                    <a:prstGeom prst="rect">
                      <a:avLst/>
                    </a:prstGeom>
                    <a:noFill/>
                    <a:ln w="9525">
                      <a:noFill/>
                      <a:miter lim="800000"/>
                      <a:headEnd/>
                      <a:tailEnd/>
                    </a:ln>
                    <a:effectLst/>
                  </p:spPr>
                </p:pic>
              </p:grpSp>
              <p:sp useBgFill="1">
                <p:nvSpPr>
                  <p:cNvPr id="13" name="Freeform 51"/>
                  <p:cNvSpPr/>
                  <p:nvPr/>
                </p:nvSpPr>
                <p:spPr>
                  <a:xfrm>
                    <a:off x="5408497" y="2010780"/>
                    <a:ext cx="2724161" cy="1539992"/>
                  </a:xfrm>
                  <a:custGeom>
                    <a:avLst/>
                    <a:gdLst>
                      <a:gd name="connsiteX0" fmla="*/ 0 w 3040912"/>
                      <a:gd name="connsiteY0" fmla="*/ 1371600 h 1871330"/>
                      <a:gd name="connsiteX1" fmla="*/ 0 w 3040912"/>
                      <a:gd name="connsiteY1" fmla="*/ 1871330 h 1871330"/>
                      <a:gd name="connsiteX2" fmla="*/ 3019647 w 3040912"/>
                      <a:gd name="connsiteY2" fmla="*/ 1871330 h 1871330"/>
                      <a:gd name="connsiteX3" fmla="*/ 3040912 w 3040912"/>
                      <a:gd name="connsiteY3" fmla="*/ 1244009 h 1871330"/>
                      <a:gd name="connsiteX4" fmla="*/ 2817628 w 3040912"/>
                      <a:gd name="connsiteY4" fmla="*/ 946297 h 1871330"/>
                      <a:gd name="connsiteX5" fmla="*/ 2562447 w 3040912"/>
                      <a:gd name="connsiteY5" fmla="*/ 563525 h 1871330"/>
                      <a:gd name="connsiteX6" fmla="*/ 2307265 w 3040912"/>
                      <a:gd name="connsiteY6" fmla="*/ 265814 h 1871330"/>
                      <a:gd name="connsiteX7" fmla="*/ 1977656 w 3040912"/>
                      <a:gd name="connsiteY7" fmla="*/ 63795 h 1871330"/>
                      <a:gd name="connsiteX8" fmla="*/ 1541721 w 3040912"/>
                      <a:gd name="connsiteY8" fmla="*/ 0 h 1871330"/>
                      <a:gd name="connsiteX9" fmla="*/ 1116419 w 3040912"/>
                      <a:gd name="connsiteY9" fmla="*/ 31897 h 1871330"/>
                      <a:gd name="connsiteX10" fmla="*/ 797442 w 3040912"/>
                      <a:gd name="connsiteY10" fmla="*/ 148855 h 1871330"/>
                      <a:gd name="connsiteX11" fmla="*/ 520996 w 3040912"/>
                      <a:gd name="connsiteY11" fmla="*/ 478465 h 1871330"/>
                      <a:gd name="connsiteX12" fmla="*/ 329610 w 3040912"/>
                      <a:gd name="connsiteY12" fmla="*/ 903767 h 1871330"/>
                      <a:gd name="connsiteX13" fmla="*/ 170121 w 3040912"/>
                      <a:gd name="connsiteY13" fmla="*/ 1105786 h 1871330"/>
                      <a:gd name="connsiteX14" fmla="*/ 0 w 3040912"/>
                      <a:gd name="connsiteY14" fmla="*/ 1371600 h 187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0912" h="1871330">
                        <a:moveTo>
                          <a:pt x="0" y="1371600"/>
                        </a:moveTo>
                        <a:lnTo>
                          <a:pt x="0" y="1871330"/>
                        </a:lnTo>
                        <a:lnTo>
                          <a:pt x="3019647" y="1871330"/>
                        </a:lnTo>
                        <a:lnTo>
                          <a:pt x="3040912" y="1244009"/>
                        </a:lnTo>
                        <a:lnTo>
                          <a:pt x="2817628" y="946297"/>
                        </a:lnTo>
                        <a:lnTo>
                          <a:pt x="2562447" y="563525"/>
                        </a:lnTo>
                        <a:lnTo>
                          <a:pt x="2307265" y="265814"/>
                        </a:lnTo>
                        <a:lnTo>
                          <a:pt x="1977656" y="63795"/>
                        </a:lnTo>
                        <a:lnTo>
                          <a:pt x="1541721" y="0"/>
                        </a:lnTo>
                        <a:lnTo>
                          <a:pt x="1116419" y="31897"/>
                        </a:lnTo>
                        <a:lnTo>
                          <a:pt x="797442" y="148855"/>
                        </a:lnTo>
                        <a:lnTo>
                          <a:pt x="520996" y="478465"/>
                        </a:lnTo>
                        <a:lnTo>
                          <a:pt x="329610" y="903767"/>
                        </a:lnTo>
                        <a:lnTo>
                          <a:pt x="170121" y="1105786"/>
                        </a:lnTo>
                        <a:lnTo>
                          <a:pt x="0" y="13716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4" name="Oval 13"/>
                  <p:cNvSpPr/>
                  <p:nvPr/>
                </p:nvSpPr>
                <p:spPr>
                  <a:xfrm>
                    <a:off x="8078900" y="2948675"/>
                    <a:ext cx="125917" cy="111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28675" y="3040658"/>
                    <a:ext cx="125917" cy="111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632435" y="1963507"/>
                    <a:ext cx="125917" cy="1114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230677" y="2041465"/>
                  <a:ext cx="907345" cy="361933"/>
                </a:xfrm>
                <a:prstGeom prst="rect">
                  <a:avLst/>
                </a:prstGeom>
                <a:noFill/>
              </p:spPr>
              <p:txBody>
                <a:bodyPr wrap="none" rtlCol="0">
                  <a:spAutoFit/>
                </a:bodyPr>
                <a:lstStyle/>
                <a:p>
                  <a:r>
                    <a:rPr lang="en-US" sz="1200" dirty="0"/>
                    <a:t>max VI</a:t>
                  </a:r>
                </a:p>
              </p:txBody>
            </p:sp>
          </p:grpSp>
          <p:sp>
            <p:nvSpPr>
              <p:cNvPr id="9" name="TextBox 8"/>
              <p:cNvSpPr txBox="1"/>
              <p:nvPr/>
            </p:nvSpPr>
            <p:spPr>
              <a:xfrm>
                <a:off x="6000290" y="2778680"/>
                <a:ext cx="1573401" cy="361933"/>
              </a:xfrm>
              <a:prstGeom prst="rect">
                <a:avLst/>
              </a:prstGeom>
              <a:noFill/>
            </p:spPr>
            <p:txBody>
              <a:bodyPr wrap="none" rtlCol="0">
                <a:spAutoFit/>
              </a:bodyPr>
              <a:lstStyle/>
              <a:p>
                <a:r>
                  <a:rPr lang="en-US" sz="1200" dirty="0"/>
                  <a:t>cumulative VI</a:t>
                </a:r>
              </a:p>
            </p:txBody>
          </p:sp>
        </p:grpSp>
        <p:sp>
          <p:nvSpPr>
            <p:cNvPr id="6" name="TextBox 5"/>
            <p:cNvSpPr txBox="1"/>
            <p:nvPr/>
          </p:nvSpPr>
          <p:spPr>
            <a:xfrm>
              <a:off x="4876799" y="2740227"/>
              <a:ext cx="1079095" cy="361933"/>
            </a:xfrm>
            <a:prstGeom prst="rect">
              <a:avLst/>
            </a:prstGeom>
            <a:noFill/>
          </p:spPr>
          <p:txBody>
            <a:bodyPr wrap="none" rtlCol="0">
              <a:spAutoFit/>
            </a:bodyPr>
            <a:lstStyle/>
            <a:p>
              <a:r>
                <a:rPr lang="en-US" sz="1200" i="1" dirty="0" err="1"/>
                <a:t>greenup</a:t>
              </a:r>
              <a:endParaRPr lang="en-US" sz="1200" i="1" dirty="0"/>
            </a:p>
          </p:txBody>
        </p:sp>
        <p:sp>
          <p:nvSpPr>
            <p:cNvPr id="7" name="TextBox 6"/>
            <p:cNvSpPr txBox="1"/>
            <p:nvPr/>
          </p:nvSpPr>
          <p:spPr>
            <a:xfrm>
              <a:off x="7550580" y="2667000"/>
              <a:ext cx="1259223" cy="361933"/>
            </a:xfrm>
            <a:prstGeom prst="rect">
              <a:avLst/>
            </a:prstGeom>
            <a:noFill/>
          </p:spPr>
          <p:txBody>
            <a:bodyPr wrap="none" rtlCol="0">
              <a:spAutoFit/>
            </a:bodyPr>
            <a:lstStyle/>
            <a:p>
              <a:r>
                <a:rPr lang="en-US" sz="1200" i="1" dirty="0"/>
                <a:t>dormancy</a:t>
              </a:r>
            </a:p>
          </p:txBody>
        </p:sp>
      </p:grpSp>
      <p:pic>
        <p:nvPicPr>
          <p:cNvPr id="20" name="Picture 5"/>
          <p:cNvPicPr>
            <a:picLocks noChangeAspect="1" noChangeArrowheads="1"/>
          </p:cNvPicPr>
          <p:nvPr/>
        </p:nvPicPr>
        <p:blipFill>
          <a:blip r:embed="rId3" cstate="print"/>
          <a:srcRect/>
          <a:stretch>
            <a:fillRect/>
          </a:stretch>
        </p:blipFill>
        <p:spPr bwMode="auto">
          <a:xfrm>
            <a:off x="5615824" y="1878261"/>
            <a:ext cx="3422933" cy="1819574"/>
          </a:xfrm>
          <a:prstGeom prst="rect">
            <a:avLst/>
          </a:prstGeom>
          <a:noFill/>
          <a:ln w="9525">
            <a:solidFill>
              <a:schemeClr val="tx1"/>
            </a:solidFill>
            <a:miter lim="800000"/>
            <a:headEnd/>
            <a:tailEnd/>
          </a:ln>
          <a:effectLst>
            <a:outerShdw blurRad="50800" dist="38100" dir="5400000" algn="t" rotWithShape="0">
              <a:prstClr val="black">
                <a:alpha val="40000"/>
              </a:prstClr>
            </a:outerShdw>
          </a:effectLst>
        </p:spPr>
      </p:pic>
      <p:sp>
        <p:nvSpPr>
          <p:cNvPr id="24" name="Arrow: Down 23"/>
          <p:cNvSpPr/>
          <p:nvPr/>
        </p:nvSpPr>
        <p:spPr>
          <a:xfrm>
            <a:off x="7130496" y="3862254"/>
            <a:ext cx="343098" cy="526871"/>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4"/>
          <a:stretch>
            <a:fillRect/>
          </a:stretch>
        </p:blipFill>
        <p:spPr>
          <a:xfrm>
            <a:off x="69083" y="1751481"/>
            <a:ext cx="5463042" cy="4788324"/>
          </a:xfrm>
          <a:prstGeom prst="rect">
            <a:avLst/>
          </a:prstGeom>
        </p:spPr>
      </p:pic>
    </p:spTree>
    <p:extLst>
      <p:ext uri="{BB962C8B-B14F-4D97-AF65-F5344CB8AC3E}">
        <p14:creationId xmlns:p14="http://schemas.microsoft.com/office/powerpoint/2010/main" val="552613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386602"/>
            <a:ext cx="9144000" cy="53452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a:xfrm>
            <a:off x="232235" y="529389"/>
            <a:ext cx="8520883" cy="565566"/>
          </a:xfrm>
        </p:spPr>
        <p:txBody>
          <a:bodyPr>
            <a:noAutofit/>
          </a:bodyPr>
          <a:lstStyle/>
          <a:p>
            <a:r>
              <a:rPr lang="en-US" sz="3200" b="1" dirty="0">
                <a:solidFill>
                  <a:srgbClr val="00B050"/>
                </a:solidFill>
                <a:effectLst>
                  <a:outerShdw blurRad="38100" dist="38100" dir="2700000" algn="tl">
                    <a:srgbClr val="000000">
                      <a:alpha val="43137"/>
                    </a:srgbClr>
                  </a:outerShdw>
                </a:effectLst>
              </a:rPr>
              <a:t>Added-value from Landsat-MODIS data fusion </a:t>
            </a:r>
            <a:endParaRPr lang="en-US" sz="3600" b="1" dirty="0">
              <a:solidFill>
                <a:srgbClr val="00B05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stretch>
            <a:fillRect/>
          </a:stretch>
        </p:blipFill>
        <p:spPr>
          <a:xfrm>
            <a:off x="35102" y="1508769"/>
            <a:ext cx="4660506" cy="4416555"/>
          </a:xfrm>
          <a:prstGeom prst="rect">
            <a:avLst/>
          </a:prstGeom>
        </p:spPr>
      </p:pic>
      <p:grpSp>
        <p:nvGrpSpPr>
          <p:cNvPr id="6" name="Group 5"/>
          <p:cNvGrpSpPr/>
          <p:nvPr/>
        </p:nvGrpSpPr>
        <p:grpSpPr>
          <a:xfrm>
            <a:off x="4695606" y="1547155"/>
            <a:ext cx="2519177" cy="4370996"/>
            <a:chOff x="5920740" y="1495044"/>
            <a:chExt cx="3057804" cy="4770120"/>
          </a:xfrm>
        </p:grpSpPr>
        <p:pic>
          <p:nvPicPr>
            <p:cNvPr id="4" name="Picture 3"/>
            <p:cNvPicPr>
              <a:picLocks noChangeAspect="1"/>
            </p:cNvPicPr>
            <p:nvPr/>
          </p:nvPicPr>
          <p:blipFill>
            <a:blip r:embed="rId4"/>
            <a:stretch>
              <a:fillRect/>
            </a:stretch>
          </p:blipFill>
          <p:spPr>
            <a:xfrm>
              <a:off x="5920740" y="1495044"/>
              <a:ext cx="3032760" cy="4770120"/>
            </a:xfrm>
            <a:prstGeom prst="rect">
              <a:avLst/>
            </a:prstGeom>
          </p:spPr>
        </p:pic>
        <p:sp>
          <p:nvSpPr>
            <p:cNvPr id="27" name="TextBox 26"/>
            <p:cNvSpPr txBox="1"/>
            <p:nvPr/>
          </p:nvSpPr>
          <p:spPr>
            <a:xfrm>
              <a:off x="5957171" y="3717774"/>
              <a:ext cx="3021373" cy="369468"/>
            </a:xfrm>
            <a:prstGeom prst="rect">
              <a:avLst/>
            </a:prstGeom>
            <a:noFill/>
          </p:spPr>
          <p:txBody>
            <a:bodyPr wrap="square" rtlCol="0">
              <a:spAutoFit/>
            </a:bodyPr>
            <a:lstStyle/>
            <a:p>
              <a:r>
                <a:rPr lang="en-US" sz="1600" dirty="0">
                  <a:solidFill>
                    <a:srgbClr val="FF0000"/>
                  </a:solidFill>
                </a:rPr>
                <a:t>Landsat-MODIS Data Fusion</a:t>
              </a:r>
            </a:p>
          </p:txBody>
        </p:sp>
      </p:grpSp>
      <p:sp>
        <p:nvSpPr>
          <p:cNvPr id="5" name="TextBox 4"/>
          <p:cNvSpPr txBox="1"/>
          <p:nvPr/>
        </p:nvSpPr>
        <p:spPr>
          <a:xfrm>
            <a:off x="1133856" y="3590193"/>
            <a:ext cx="3110147" cy="369332"/>
          </a:xfrm>
          <a:prstGeom prst="rect">
            <a:avLst/>
          </a:prstGeom>
          <a:noFill/>
        </p:spPr>
        <p:txBody>
          <a:bodyPr wrap="none" rtlCol="0">
            <a:spAutoFit/>
          </a:bodyPr>
          <a:lstStyle/>
          <a:p>
            <a:r>
              <a:rPr lang="en-US" dirty="0">
                <a:solidFill>
                  <a:srgbClr val="0070C0"/>
                </a:solidFill>
              </a:rPr>
              <a:t>Landsat		      MODIS</a:t>
            </a:r>
          </a:p>
        </p:txBody>
      </p:sp>
      <p:graphicFrame>
        <p:nvGraphicFramePr>
          <p:cNvPr id="7" name="Table 6"/>
          <p:cNvGraphicFramePr>
            <a:graphicFrameLocks noGrp="1"/>
          </p:cNvGraphicFramePr>
          <p:nvPr>
            <p:extLst>
              <p:ext uri="{D42A27DB-BD31-4B8C-83A1-F6EECF244321}">
                <p14:modId xmlns:p14="http://schemas.microsoft.com/office/powerpoint/2010/main" val="3730391136"/>
              </p:ext>
            </p:extLst>
          </p:nvPr>
        </p:nvGraphicFramePr>
        <p:xfrm>
          <a:off x="7145136" y="1508768"/>
          <a:ext cx="1958654" cy="4416554"/>
        </p:xfrm>
        <a:graphic>
          <a:graphicData uri="http://schemas.openxmlformats.org/drawingml/2006/table">
            <a:tbl>
              <a:tblPr firstRow="1" firstCol="1" bandRow="1">
                <a:tableStyleId>{5C22544A-7EE6-4342-B048-85BDC9FD1C3A}</a:tableStyleId>
              </a:tblPr>
              <a:tblGrid>
                <a:gridCol w="861807">
                  <a:extLst>
                    <a:ext uri="{9D8B030D-6E8A-4147-A177-3AD203B41FA5}">
                      <a16:colId xmlns:a16="http://schemas.microsoft.com/office/drawing/2014/main" val="1059555568"/>
                    </a:ext>
                  </a:extLst>
                </a:gridCol>
                <a:gridCol w="520144">
                  <a:extLst>
                    <a:ext uri="{9D8B030D-6E8A-4147-A177-3AD203B41FA5}">
                      <a16:colId xmlns:a16="http://schemas.microsoft.com/office/drawing/2014/main" val="123465392"/>
                    </a:ext>
                  </a:extLst>
                </a:gridCol>
                <a:gridCol w="576703">
                  <a:extLst>
                    <a:ext uri="{9D8B030D-6E8A-4147-A177-3AD203B41FA5}">
                      <a16:colId xmlns:a16="http://schemas.microsoft.com/office/drawing/2014/main" val="2904235309"/>
                    </a:ext>
                  </a:extLst>
                </a:gridCol>
              </a:tblGrid>
              <a:tr h="245364">
                <a:tc rowSpan="2">
                  <a:txBody>
                    <a:bodyPr/>
                    <a:lstStyle/>
                    <a:p>
                      <a:pPr marL="0" marR="0" algn="ctr">
                        <a:lnSpc>
                          <a:spcPts val="1300"/>
                        </a:lnSpc>
                        <a:spcBef>
                          <a:spcPts val="0"/>
                        </a:spcBef>
                        <a:spcAft>
                          <a:spcPts val="0"/>
                        </a:spcAft>
                      </a:pPr>
                      <a:r>
                        <a:rPr lang="en-US" sz="800" dirty="0">
                          <a:effectLst/>
                        </a:rPr>
                        <a:t>Dataset</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R</a:t>
                      </a:r>
                      <a:r>
                        <a:rPr lang="en-US" sz="800" baseline="30000" dirty="0">
                          <a:effectLst/>
                        </a:rPr>
                        <a:t>2</a:t>
                      </a:r>
                      <a:r>
                        <a:rPr lang="en-US" sz="800" dirty="0">
                          <a:effectLst/>
                        </a:rPr>
                        <a:t>_t</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err="1">
                          <a:effectLst/>
                        </a:rPr>
                        <a:t>RMAE_t</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1165854297"/>
                  </a:ext>
                </a:extLst>
              </a:tr>
              <a:tr h="245364">
                <a:tc vMerge="1">
                  <a:txBody>
                    <a:bodyPr/>
                    <a:lstStyle/>
                    <a:p>
                      <a:endParaRPr lang="en-US"/>
                    </a:p>
                  </a:txBody>
                  <a:tcPr/>
                </a:tc>
                <a:tc gridSpan="2">
                  <a:txBody>
                    <a:bodyPr/>
                    <a:lstStyle/>
                    <a:p>
                      <a:pPr marL="0" marR="0" algn="ctr">
                        <a:lnSpc>
                          <a:spcPts val="1300"/>
                        </a:lnSpc>
                        <a:spcBef>
                          <a:spcPts val="0"/>
                        </a:spcBef>
                        <a:spcAft>
                          <a:spcPts val="0"/>
                        </a:spcAft>
                      </a:pPr>
                      <a:r>
                        <a:rPr lang="en-US" sz="800" dirty="0">
                          <a:effectLst/>
                        </a:rPr>
                        <a:t>Corn (2001–2015)</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hMerge="1">
                  <a:txBody>
                    <a:bodyPr/>
                    <a:lstStyle/>
                    <a:p>
                      <a:endParaRPr lang="en-US"/>
                    </a:p>
                  </a:txBody>
                  <a:tcPr/>
                </a:tc>
                <a:extLst>
                  <a:ext uri="{0D108BD9-81ED-4DB2-BD59-A6C34878D82A}">
                    <a16:rowId xmlns:a16="http://schemas.microsoft.com/office/drawing/2014/main" val="2131984993"/>
                  </a:ext>
                </a:extLst>
              </a:tr>
              <a:tr h="245364">
                <a:tc>
                  <a:txBody>
                    <a:bodyPr/>
                    <a:lstStyle/>
                    <a:p>
                      <a:pPr marL="0" marR="0" algn="ctr">
                        <a:lnSpc>
                          <a:spcPts val="1300"/>
                        </a:lnSpc>
                        <a:spcBef>
                          <a:spcPts val="0"/>
                        </a:spcBef>
                        <a:spcAft>
                          <a:spcPts val="0"/>
                        </a:spcAft>
                      </a:pPr>
                      <a:r>
                        <a:rPr lang="en-US" sz="800">
                          <a:effectLst/>
                        </a:rPr>
                        <a:t>Landsat</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0.46</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7.41</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617358656"/>
                  </a:ext>
                </a:extLst>
              </a:tr>
              <a:tr h="245364">
                <a:tc>
                  <a:txBody>
                    <a:bodyPr/>
                    <a:lstStyle/>
                    <a:p>
                      <a:pPr marL="0" marR="0" algn="ctr">
                        <a:lnSpc>
                          <a:spcPts val="1300"/>
                        </a:lnSpc>
                        <a:spcBef>
                          <a:spcPts val="0"/>
                        </a:spcBef>
                        <a:spcAft>
                          <a:spcPts val="0"/>
                        </a:spcAft>
                      </a:pPr>
                      <a:r>
                        <a:rPr lang="en-US" sz="800">
                          <a:effectLst/>
                        </a:rPr>
                        <a:t>MODIS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0.56</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a:effectLst/>
                        </a:rPr>
                        <a:t>6.09</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69340983"/>
                  </a:ext>
                </a:extLst>
              </a:tr>
              <a:tr h="245364">
                <a:tc>
                  <a:txBody>
                    <a:bodyPr/>
                    <a:lstStyle/>
                    <a:p>
                      <a:pPr marL="0" marR="0" algn="ctr">
                        <a:lnSpc>
                          <a:spcPts val="1300"/>
                        </a:lnSpc>
                        <a:spcBef>
                          <a:spcPts val="0"/>
                        </a:spcBef>
                        <a:spcAft>
                          <a:spcPts val="0"/>
                        </a:spcAft>
                      </a:pPr>
                      <a:r>
                        <a:rPr lang="en-US" sz="800">
                          <a:effectLst/>
                        </a:rPr>
                        <a:t>Landsat–MODIS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0.62</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solidFill>
                            <a:schemeClr val="dk1"/>
                          </a:solidFill>
                          <a:effectLst/>
                          <a:latin typeface="+mn-lt"/>
                          <a:ea typeface="+mn-ea"/>
                          <a:cs typeface="+mn-cs"/>
                        </a:rPr>
                        <a:t>6.00</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3841812953"/>
                  </a:ext>
                </a:extLst>
              </a:tr>
              <a:tr h="245364">
                <a:tc>
                  <a:txBody>
                    <a:bodyPr/>
                    <a:lstStyle/>
                    <a:p>
                      <a:pPr marL="0" marR="0" algn="ctr">
                        <a:lnSpc>
                          <a:spcPts val="1300"/>
                        </a:lnSpc>
                        <a:spcBef>
                          <a:spcPts val="0"/>
                        </a:spcBef>
                        <a:spcAft>
                          <a:spcPts val="0"/>
                        </a:spcAft>
                      </a:pPr>
                      <a:r>
                        <a:rPr lang="en-US" sz="800" dirty="0">
                          <a:effectLst/>
                        </a:rPr>
                        <a:t> </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gridSpan="2">
                  <a:txBody>
                    <a:bodyPr/>
                    <a:lstStyle/>
                    <a:p>
                      <a:pPr marL="0" marR="0" algn="ctr">
                        <a:lnSpc>
                          <a:spcPts val="1300"/>
                        </a:lnSpc>
                        <a:spcBef>
                          <a:spcPts val="0"/>
                        </a:spcBef>
                        <a:spcAft>
                          <a:spcPts val="0"/>
                        </a:spcAft>
                      </a:pPr>
                      <a:r>
                        <a:rPr lang="en-US" sz="800" dirty="0">
                          <a:effectLst/>
                        </a:rPr>
                        <a:t>Soybean (2001–2015)</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hMerge="1">
                  <a:txBody>
                    <a:bodyPr/>
                    <a:lstStyle/>
                    <a:p>
                      <a:endParaRPr lang="en-US"/>
                    </a:p>
                  </a:txBody>
                  <a:tcPr/>
                </a:tc>
                <a:extLst>
                  <a:ext uri="{0D108BD9-81ED-4DB2-BD59-A6C34878D82A}">
                    <a16:rowId xmlns:a16="http://schemas.microsoft.com/office/drawing/2014/main" val="2565430657"/>
                  </a:ext>
                </a:extLst>
              </a:tr>
              <a:tr h="245364">
                <a:tc>
                  <a:txBody>
                    <a:bodyPr/>
                    <a:lstStyle/>
                    <a:p>
                      <a:pPr marL="0" marR="0" algn="ctr">
                        <a:lnSpc>
                          <a:spcPts val="1300"/>
                        </a:lnSpc>
                        <a:spcBef>
                          <a:spcPts val="0"/>
                        </a:spcBef>
                        <a:spcAft>
                          <a:spcPts val="0"/>
                        </a:spcAft>
                      </a:pPr>
                      <a:r>
                        <a:rPr lang="en-US" sz="800">
                          <a:effectLst/>
                        </a:rPr>
                        <a:t>Landsat</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0.39</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solidFill>
                            <a:schemeClr val="dk1"/>
                          </a:solidFill>
                          <a:effectLst/>
                          <a:latin typeface="+mn-lt"/>
                          <a:ea typeface="+mn-ea"/>
                          <a:cs typeface="+mn-cs"/>
                        </a:rPr>
                        <a:t>9.12</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3734341376"/>
                  </a:ext>
                </a:extLst>
              </a:tr>
              <a:tr h="245364">
                <a:tc>
                  <a:txBody>
                    <a:bodyPr/>
                    <a:lstStyle/>
                    <a:p>
                      <a:pPr marL="0" marR="0" algn="ctr">
                        <a:lnSpc>
                          <a:spcPts val="1300"/>
                        </a:lnSpc>
                        <a:spcBef>
                          <a:spcPts val="0"/>
                        </a:spcBef>
                        <a:spcAft>
                          <a:spcPts val="0"/>
                        </a:spcAft>
                      </a:pPr>
                      <a:r>
                        <a:rPr lang="en-US" sz="800">
                          <a:effectLst/>
                        </a:rPr>
                        <a:t>MODIS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0.29</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9.32</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2772683400"/>
                  </a:ext>
                </a:extLst>
              </a:tr>
              <a:tr h="245364">
                <a:tc>
                  <a:txBody>
                    <a:bodyPr/>
                    <a:lstStyle/>
                    <a:p>
                      <a:pPr marL="0" marR="0" algn="ctr">
                        <a:lnSpc>
                          <a:spcPts val="1300"/>
                        </a:lnSpc>
                        <a:spcBef>
                          <a:spcPts val="0"/>
                        </a:spcBef>
                        <a:spcAft>
                          <a:spcPts val="0"/>
                        </a:spcAft>
                      </a:pPr>
                      <a:r>
                        <a:rPr lang="en-US" sz="800">
                          <a:effectLst/>
                        </a:rPr>
                        <a:t>Landsat–MODIS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0.38</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solidFill>
                            <a:schemeClr val="dk1"/>
                          </a:solidFill>
                          <a:effectLst/>
                          <a:latin typeface="+mn-lt"/>
                          <a:ea typeface="+mn-ea"/>
                          <a:cs typeface="+mn-cs"/>
                        </a:rPr>
                        <a:t>9.02</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416669421"/>
                  </a:ext>
                </a:extLst>
              </a:tr>
              <a:tr h="490730">
                <a:tc>
                  <a:txBody>
                    <a:bodyPr/>
                    <a:lstStyle/>
                    <a:p>
                      <a:pPr marL="0" marR="0" algn="ctr">
                        <a:lnSpc>
                          <a:spcPts val="1300"/>
                        </a:lnSpc>
                        <a:spcBef>
                          <a:spcPts val="0"/>
                        </a:spcBef>
                        <a:spcAft>
                          <a:spcPts val="0"/>
                        </a:spcAft>
                      </a:pPr>
                      <a:r>
                        <a:rPr lang="en-US" sz="800">
                          <a:effectLst/>
                        </a:rPr>
                        <a:t> </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gridSpan="2">
                  <a:txBody>
                    <a:bodyPr/>
                    <a:lstStyle/>
                    <a:p>
                      <a:pPr marL="0" marR="0" algn="ctr">
                        <a:lnSpc>
                          <a:spcPts val="1300"/>
                        </a:lnSpc>
                        <a:spcBef>
                          <a:spcPts val="0"/>
                        </a:spcBef>
                        <a:spcAft>
                          <a:spcPts val="0"/>
                        </a:spcAft>
                      </a:pPr>
                      <a:r>
                        <a:rPr lang="en-US" sz="800" dirty="0">
                          <a:effectLst/>
                        </a:rPr>
                        <a:t>Soybean (2001–2015, excluding 2003)</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hMerge="1">
                  <a:txBody>
                    <a:bodyPr/>
                    <a:lstStyle/>
                    <a:p>
                      <a:endParaRPr lang="en-US"/>
                    </a:p>
                  </a:txBody>
                  <a:tcPr/>
                </a:tc>
                <a:extLst>
                  <a:ext uri="{0D108BD9-81ED-4DB2-BD59-A6C34878D82A}">
                    <a16:rowId xmlns:a16="http://schemas.microsoft.com/office/drawing/2014/main" val="2713342051"/>
                  </a:ext>
                </a:extLst>
              </a:tr>
              <a:tr h="245364">
                <a:tc>
                  <a:txBody>
                    <a:bodyPr/>
                    <a:lstStyle/>
                    <a:p>
                      <a:pPr marL="0" marR="0" algn="ctr">
                        <a:lnSpc>
                          <a:spcPts val="1300"/>
                        </a:lnSpc>
                        <a:spcBef>
                          <a:spcPts val="0"/>
                        </a:spcBef>
                        <a:spcAft>
                          <a:spcPts val="0"/>
                        </a:spcAft>
                      </a:pPr>
                      <a:r>
                        <a:rPr lang="en-US" sz="800">
                          <a:effectLst/>
                        </a:rPr>
                        <a:t>Landsat</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0.47</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a:effectLst/>
                        </a:rPr>
                        <a:t>6.14</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1343667782"/>
                  </a:ext>
                </a:extLst>
              </a:tr>
              <a:tr h="245364">
                <a:tc>
                  <a:txBody>
                    <a:bodyPr/>
                    <a:lstStyle/>
                    <a:p>
                      <a:pPr marL="0" marR="0" algn="ctr">
                        <a:lnSpc>
                          <a:spcPts val="1300"/>
                        </a:lnSpc>
                        <a:spcBef>
                          <a:spcPts val="0"/>
                        </a:spcBef>
                        <a:spcAft>
                          <a:spcPts val="0"/>
                        </a:spcAft>
                      </a:pPr>
                      <a:r>
                        <a:rPr lang="en-US" sz="800">
                          <a:effectLst/>
                        </a:rPr>
                        <a:t>MODIS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a:effectLst/>
                        </a:rPr>
                        <a:t>0.63</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a:effectLst/>
                        </a:rPr>
                        <a:t>5.28</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3081671265"/>
                  </a:ext>
                </a:extLst>
              </a:tr>
              <a:tr h="245364">
                <a:tc>
                  <a:txBody>
                    <a:bodyPr/>
                    <a:lstStyle/>
                    <a:p>
                      <a:pPr marL="0" marR="0" algn="ctr">
                        <a:lnSpc>
                          <a:spcPts val="1300"/>
                        </a:lnSpc>
                        <a:spcBef>
                          <a:spcPts val="0"/>
                        </a:spcBef>
                        <a:spcAft>
                          <a:spcPts val="0"/>
                        </a:spcAft>
                      </a:pPr>
                      <a:r>
                        <a:rPr lang="en-US" sz="800">
                          <a:effectLst/>
                        </a:rPr>
                        <a:t>Landsat–MODIS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0.58</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a:effectLst/>
                        </a:rPr>
                        <a:t>5.45</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3927618054"/>
                  </a:ext>
                </a:extLst>
              </a:tr>
              <a:tr h="245364">
                <a:tc>
                  <a:txBody>
                    <a:bodyPr/>
                    <a:lstStyle/>
                    <a:p>
                      <a:pPr marL="0" marR="0" algn="ctr">
                        <a:lnSpc>
                          <a:spcPts val="1300"/>
                        </a:lnSpc>
                        <a:spcBef>
                          <a:spcPts val="0"/>
                        </a:spcBef>
                        <a:spcAft>
                          <a:spcPts val="0"/>
                        </a:spcAft>
                      </a:pPr>
                      <a:r>
                        <a:rPr lang="en-US" sz="800">
                          <a:effectLst/>
                        </a:rPr>
                        <a:t> </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gridSpan="2">
                  <a:txBody>
                    <a:bodyPr/>
                    <a:lstStyle/>
                    <a:p>
                      <a:pPr marL="0" marR="0" algn="ctr">
                        <a:lnSpc>
                          <a:spcPts val="1300"/>
                        </a:lnSpc>
                        <a:spcBef>
                          <a:spcPts val="0"/>
                        </a:spcBef>
                        <a:spcAft>
                          <a:spcPts val="0"/>
                        </a:spcAft>
                      </a:pPr>
                      <a:r>
                        <a:rPr lang="en-US" sz="800" dirty="0">
                          <a:effectLst/>
                        </a:rPr>
                        <a:t>Soybean (2003 only)</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hMerge="1">
                  <a:txBody>
                    <a:bodyPr/>
                    <a:lstStyle/>
                    <a:p>
                      <a:endParaRPr lang="en-US"/>
                    </a:p>
                  </a:txBody>
                  <a:tcPr/>
                </a:tc>
                <a:extLst>
                  <a:ext uri="{0D108BD9-81ED-4DB2-BD59-A6C34878D82A}">
                    <a16:rowId xmlns:a16="http://schemas.microsoft.com/office/drawing/2014/main" val="1284279041"/>
                  </a:ext>
                </a:extLst>
              </a:tr>
              <a:tr h="245364">
                <a:tc>
                  <a:txBody>
                    <a:bodyPr/>
                    <a:lstStyle/>
                    <a:p>
                      <a:pPr marL="0" marR="0" algn="ctr">
                        <a:lnSpc>
                          <a:spcPts val="1300"/>
                        </a:lnSpc>
                        <a:spcBef>
                          <a:spcPts val="0"/>
                        </a:spcBef>
                        <a:spcAft>
                          <a:spcPts val="0"/>
                        </a:spcAft>
                      </a:pPr>
                      <a:r>
                        <a:rPr lang="en-US" sz="800">
                          <a:effectLst/>
                        </a:rPr>
                        <a:t>Landsat</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a:effectLst/>
                        </a:rPr>
                        <a:t>0.34</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a:effectLst/>
                        </a:rPr>
                        <a:t>6.49</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3902290008"/>
                  </a:ext>
                </a:extLst>
              </a:tr>
              <a:tr h="245364">
                <a:tc>
                  <a:txBody>
                    <a:bodyPr/>
                    <a:lstStyle/>
                    <a:p>
                      <a:pPr marL="0" marR="0" algn="ctr">
                        <a:lnSpc>
                          <a:spcPts val="1300"/>
                        </a:lnSpc>
                        <a:spcBef>
                          <a:spcPts val="0"/>
                        </a:spcBef>
                        <a:spcAft>
                          <a:spcPts val="0"/>
                        </a:spcAft>
                      </a:pPr>
                      <a:r>
                        <a:rPr lang="en-US" sz="800">
                          <a:effectLst/>
                        </a:rPr>
                        <a:t>MODIS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a:effectLst/>
                        </a:rPr>
                        <a:t>0.46</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a:effectLst/>
                        </a:rPr>
                        <a:t>5.65</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2581038291"/>
                  </a:ext>
                </a:extLst>
              </a:tr>
              <a:tr h="245364">
                <a:tc>
                  <a:txBody>
                    <a:bodyPr/>
                    <a:lstStyle/>
                    <a:p>
                      <a:pPr marL="0" marR="0" algn="ctr">
                        <a:lnSpc>
                          <a:spcPts val="1300"/>
                        </a:lnSpc>
                        <a:spcBef>
                          <a:spcPts val="0"/>
                        </a:spcBef>
                        <a:spcAft>
                          <a:spcPts val="0"/>
                        </a:spcAft>
                      </a:pPr>
                      <a:r>
                        <a:rPr lang="en-US" sz="800">
                          <a:effectLst/>
                        </a:rPr>
                        <a:t>Landsat–MODIS</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a:effectLst/>
                        </a:rPr>
                        <a:t>0.72</a:t>
                      </a: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tc>
                  <a:txBody>
                    <a:bodyPr/>
                    <a:lstStyle/>
                    <a:p>
                      <a:pPr marL="0" marR="0" algn="ctr">
                        <a:lnSpc>
                          <a:spcPts val="1300"/>
                        </a:lnSpc>
                        <a:spcBef>
                          <a:spcPts val="0"/>
                        </a:spcBef>
                        <a:spcAft>
                          <a:spcPts val="0"/>
                        </a:spcAft>
                      </a:pPr>
                      <a:r>
                        <a:rPr lang="en-US" sz="800" dirty="0">
                          <a:effectLst/>
                        </a:rPr>
                        <a:t>3.82</a:t>
                      </a: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82982" marR="82982" marT="0" marB="0" anchor="ctr"/>
                </a:tc>
                <a:extLst>
                  <a:ext uri="{0D108BD9-81ED-4DB2-BD59-A6C34878D82A}">
                    <a16:rowId xmlns:a16="http://schemas.microsoft.com/office/drawing/2014/main" val="1043366194"/>
                  </a:ext>
                </a:extLst>
              </a:tr>
            </a:tbl>
          </a:graphicData>
        </a:graphic>
      </p:graphicFrame>
      <p:sp>
        <p:nvSpPr>
          <p:cNvPr id="8" name="TextBox 7"/>
          <p:cNvSpPr txBox="1"/>
          <p:nvPr/>
        </p:nvSpPr>
        <p:spPr>
          <a:xfrm>
            <a:off x="3521950" y="1616911"/>
            <a:ext cx="631904" cy="369332"/>
          </a:xfrm>
          <a:prstGeom prst="rect">
            <a:avLst/>
          </a:prstGeom>
          <a:noFill/>
        </p:spPr>
        <p:txBody>
          <a:bodyPr wrap="none" rtlCol="0">
            <a:spAutoFit/>
          </a:bodyPr>
          <a:lstStyle/>
          <a:p>
            <a:r>
              <a:rPr lang="en-US" dirty="0">
                <a:solidFill>
                  <a:srgbClr val="0070C0"/>
                </a:solidFill>
              </a:rPr>
              <a:t>Corn</a:t>
            </a:r>
          </a:p>
        </p:txBody>
      </p:sp>
      <p:sp>
        <p:nvSpPr>
          <p:cNvPr id="9" name="TextBox 8"/>
          <p:cNvSpPr txBox="1"/>
          <p:nvPr/>
        </p:nvSpPr>
        <p:spPr>
          <a:xfrm>
            <a:off x="3395062" y="4035633"/>
            <a:ext cx="984950" cy="369332"/>
          </a:xfrm>
          <a:prstGeom prst="rect">
            <a:avLst/>
          </a:prstGeom>
          <a:noFill/>
        </p:spPr>
        <p:txBody>
          <a:bodyPr wrap="none" rtlCol="0">
            <a:spAutoFit/>
          </a:bodyPr>
          <a:lstStyle/>
          <a:p>
            <a:r>
              <a:rPr lang="en-US" dirty="0">
                <a:solidFill>
                  <a:srgbClr val="0070C0"/>
                </a:solidFill>
              </a:rPr>
              <a:t>Soybean</a:t>
            </a:r>
          </a:p>
        </p:txBody>
      </p:sp>
    </p:spTree>
    <p:extLst>
      <p:ext uri="{BB962C8B-B14F-4D97-AF65-F5344CB8AC3E}">
        <p14:creationId xmlns:p14="http://schemas.microsoft.com/office/powerpoint/2010/main" val="213158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6|13.6"/>
</p:tagLst>
</file>

<file path=ppt/tags/tag2.xml><?xml version="1.0" encoding="utf-8"?>
<p:tagLst xmlns:a="http://schemas.openxmlformats.org/drawingml/2006/main" xmlns:r="http://schemas.openxmlformats.org/officeDocument/2006/relationships" xmlns:p="http://schemas.openxmlformats.org/presentationml/2006/main">
  <p:tag name="TIMING" val="|14.5|7.6"/>
</p:tagLst>
</file>

<file path=ppt/tags/tag3.xml><?xml version="1.0" encoding="utf-8"?>
<p:tagLst xmlns:a="http://schemas.openxmlformats.org/drawingml/2006/main" xmlns:r="http://schemas.openxmlformats.org/officeDocument/2006/relationships" xmlns:p="http://schemas.openxmlformats.org/presentationml/2006/main">
  <p:tag name="TIMING" val="|11|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4737</TotalTime>
  <Words>1017</Words>
  <Application>Microsoft Office PowerPoint</Application>
  <PresentationFormat>On-screen Show (4:3)</PresentationFormat>
  <Paragraphs>245</Paragraphs>
  <Slides>19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Century Gothic</vt:lpstr>
      <vt:lpstr>Palatino Linotype</vt:lpstr>
      <vt:lpstr>Times New Roman</vt:lpstr>
      <vt:lpstr>Wingdings</vt:lpstr>
      <vt:lpstr>Office Theme</vt:lpstr>
      <vt:lpstr>Mapping Water Use, Phenology and Productivity  in Agricultural Landscapes  by Fusing Multi-Sensor Data Products </vt:lpstr>
      <vt:lpstr>PowerPoint Presentation</vt:lpstr>
      <vt:lpstr>Summary of Previous Work</vt:lpstr>
      <vt:lpstr>Proposed Improvements</vt:lpstr>
      <vt:lpstr>Technical Approach</vt:lpstr>
      <vt:lpstr>PowerPoint Presentation</vt:lpstr>
      <vt:lpstr>First Year Progress</vt:lpstr>
      <vt:lpstr>Assessing the Variability of Corn  and Soybean Yields in Central Iowa</vt:lpstr>
      <vt:lpstr>Added-value from Landsat-MODIS data fusion </vt:lpstr>
      <vt:lpstr> Optimal Time Window for Yield Prediction</vt:lpstr>
      <vt:lpstr>PowerPoint Presentation</vt:lpstr>
      <vt:lpstr>Yield Variability from Landsat-8, Sentinel-2 and MODIS (GEE)</vt:lpstr>
      <vt:lpstr>PowerPoint Presentation</vt:lpstr>
      <vt:lpstr>ECOSTRES and Sentinel-2</vt:lpstr>
      <vt:lpstr>PowerPoint Presentation</vt:lpstr>
      <vt:lpstr>PowerPoint Presentation</vt:lpstr>
      <vt:lpstr>PowerPoint Presentation</vt:lpstr>
      <vt:lpstr>PowerPoint Presentation</vt:lpstr>
      <vt:lpstr>Expected Contributions to MOIDS/VIIRS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fgao</dc:creator>
  <cp:lastModifiedBy>Gao, Feng</cp:lastModifiedBy>
  <cp:revision>124</cp:revision>
  <dcterms:created xsi:type="dcterms:W3CDTF">2018-01-10T20:25:09Z</dcterms:created>
  <dcterms:modified xsi:type="dcterms:W3CDTF">2018-10-17T00:42:10Z</dcterms:modified>
</cp:coreProperties>
</file>