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1"/>
    <p:sldMasterId id="2147483843" r:id="rId2"/>
  </p:sldMasterIdLst>
  <p:notesMasterIdLst>
    <p:notesMasterId r:id="rId22"/>
  </p:notesMasterIdLst>
  <p:handoutMasterIdLst>
    <p:handoutMasterId r:id="rId23"/>
  </p:handoutMasterIdLst>
  <p:sldIdLst>
    <p:sldId id="1406" r:id="rId3"/>
    <p:sldId id="1265" r:id="rId4"/>
    <p:sldId id="1393" r:id="rId5"/>
    <p:sldId id="1326" r:id="rId6"/>
    <p:sldId id="1333" r:id="rId7"/>
    <p:sldId id="1325" r:id="rId8"/>
    <p:sldId id="1409" r:id="rId9"/>
    <p:sldId id="1376" r:id="rId10"/>
    <p:sldId id="1407" r:id="rId11"/>
    <p:sldId id="1408" r:id="rId12"/>
    <p:sldId id="1394" r:id="rId13"/>
    <p:sldId id="1395" r:id="rId14"/>
    <p:sldId id="1396" r:id="rId15"/>
    <p:sldId id="1397" r:id="rId16"/>
    <p:sldId id="1398" r:id="rId17"/>
    <p:sldId id="1370" r:id="rId18"/>
    <p:sldId id="1405" r:id="rId19"/>
    <p:sldId id="1320" r:id="rId20"/>
    <p:sldId id="1319" r:id="rId21"/>
  </p:sldIdLst>
  <p:sldSz cx="9144000" cy="6858000" type="screen4x3"/>
  <p:notesSz cx="6735763" cy="9869488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黑体" pitchFamily="2" charset="-122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黑体" pitchFamily="2" charset="-122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黑体" pitchFamily="2" charset="-122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黑体" pitchFamily="2" charset="-122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黑体" pitchFamily="2" charset="-122"/>
        <a:cs typeface="+mn-cs"/>
      </a:defRPr>
    </a:lvl5pPr>
    <a:lvl6pPr marL="2286000" algn="l" defTabSz="914400" rtl="0" eaLnBrk="1" latinLnBrk="0" hangingPunct="1">
      <a:defRPr kumimoji="1" sz="2400" b="1" kern="1200">
        <a:solidFill>
          <a:schemeClr val="tx1"/>
        </a:solidFill>
        <a:latin typeface="Times New Roman" pitchFamily="18" charset="0"/>
        <a:ea typeface="黑体" pitchFamily="2" charset="-122"/>
        <a:cs typeface="+mn-cs"/>
      </a:defRPr>
    </a:lvl6pPr>
    <a:lvl7pPr marL="2743200" algn="l" defTabSz="914400" rtl="0" eaLnBrk="1" latinLnBrk="0" hangingPunct="1">
      <a:defRPr kumimoji="1" sz="2400" b="1" kern="1200">
        <a:solidFill>
          <a:schemeClr val="tx1"/>
        </a:solidFill>
        <a:latin typeface="Times New Roman" pitchFamily="18" charset="0"/>
        <a:ea typeface="黑体" pitchFamily="2" charset="-122"/>
        <a:cs typeface="+mn-cs"/>
      </a:defRPr>
    </a:lvl7pPr>
    <a:lvl8pPr marL="3200400" algn="l" defTabSz="914400" rtl="0" eaLnBrk="1" latinLnBrk="0" hangingPunct="1">
      <a:defRPr kumimoji="1" sz="2400" b="1" kern="1200">
        <a:solidFill>
          <a:schemeClr val="tx1"/>
        </a:solidFill>
        <a:latin typeface="Times New Roman" pitchFamily="18" charset="0"/>
        <a:ea typeface="黑体" pitchFamily="2" charset="-122"/>
        <a:cs typeface="+mn-cs"/>
      </a:defRPr>
    </a:lvl8pPr>
    <a:lvl9pPr marL="3657600" algn="l" defTabSz="914400" rtl="0" eaLnBrk="1" latinLnBrk="0" hangingPunct="1">
      <a:defRPr kumimoji="1" sz="2400" b="1" kern="1200">
        <a:solidFill>
          <a:schemeClr val="tx1"/>
        </a:solidFill>
        <a:latin typeface="Times New Roman" pitchFamily="18" charset="0"/>
        <a:ea typeface="黑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12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EE"/>
    <a:srgbClr val="4677BF"/>
    <a:srgbClr val="EA0000"/>
    <a:srgbClr val="FFFFCC"/>
    <a:srgbClr val="4FE7F7"/>
    <a:srgbClr val="0899A8"/>
    <a:srgbClr val="EAF9E3"/>
    <a:srgbClr val="EBF1EE"/>
    <a:srgbClr val="DDF2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主题样式 1 - 强调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CAF9ED-07DC-4A11-8D7F-57B35C25682E}" styleName="中度样式 1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7292A2E-F333-43FB-9621-5CBBE7FDCDCB}" styleName="浅色样式 2 - 强调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876" autoAdjust="0"/>
    <p:restoredTop sz="78151" autoAdjust="0"/>
  </p:normalViewPr>
  <p:slideViewPr>
    <p:cSldViewPr>
      <p:cViewPr varScale="1">
        <p:scale>
          <a:sx n="71" d="100"/>
          <a:sy n="71" d="100"/>
        </p:scale>
        <p:origin x="46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196"/>
    </p:cViewPr>
  </p:sorterViewPr>
  <p:notesViewPr>
    <p:cSldViewPr>
      <p:cViewPr varScale="1">
        <p:scale>
          <a:sx n="52" d="100"/>
          <a:sy n="52" d="100"/>
        </p:scale>
        <p:origin x="-1884" y="-96"/>
      </p:cViewPr>
      <p:guideLst>
        <p:guide orient="horz" pos="3108"/>
        <p:guide pos="212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 b="0" smtClean="0">
                <a:ea typeface="MS PGothic" pitchFamily="34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350" y="0"/>
            <a:ext cx="2919413" cy="49371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 b="0" smtClean="0"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5775"/>
            <a:ext cx="2919413" cy="49371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 b="0" smtClean="0"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350" y="9375775"/>
            <a:ext cx="2919413" cy="49371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 b="0" smtClean="0">
                <a:ea typeface="MS PGothic" pitchFamily="34" charset="-128"/>
              </a:defRPr>
            </a:lvl1pPr>
          </a:lstStyle>
          <a:p>
            <a:pPr>
              <a:defRPr/>
            </a:pPr>
            <a:fld id="{FC20B9BC-6F86-4CA8-98A8-9BF3F6BB026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502860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 b="0" smtClean="0">
                <a:ea typeface="MS PGothic" pitchFamily="34" charset="-128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 b="0" smtClean="0"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0113" y="739775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7888"/>
            <a:ext cx="5389563" cy="44418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4188"/>
            <a:ext cx="2919413" cy="493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 b="0" smtClean="0"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1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4188"/>
            <a:ext cx="2919412" cy="493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 b="0" smtClean="0">
                <a:ea typeface="MS PGothic" pitchFamily="34" charset="-128"/>
              </a:defRPr>
            </a:lvl1pPr>
          </a:lstStyle>
          <a:p>
            <a:pPr>
              <a:defRPr/>
            </a:pPr>
            <a:fld id="{4AE67CF5-F046-418B-A865-71F427AD52C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590737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MS PMincho" charset="0"/>
        <a:cs typeface="MS PMincho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MS PMincho" charset="0"/>
        <a:cs typeface="MS PMincho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MS PMincho" charset="0"/>
        <a:cs typeface="MS PMincho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MS PMincho" charset="0"/>
        <a:cs typeface="MS PMincho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MS PMincho" charset="0"/>
        <a:cs typeface="MS PMincho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65250" y="922338"/>
            <a:ext cx="4214813" cy="31607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59212" y="4389742"/>
            <a:ext cx="4833249" cy="350672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baseline="0" dirty="0" smtClean="0"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17389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E67CF5-F046-418B-A865-71F427AD52C6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4555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E67CF5-F046-418B-A865-71F427AD52C6}" type="slidenum">
              <a:rPr lang="zh-CN" altLang="en-US" smtClean="0"/>
              <a:pPr>
                <a:defRPr/>
              </a:pPr>
              <a:t>11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917300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E67CF5-F046-418B-A865-71F427AD52C6}" type="slidenum">
              <a:rPr lang="zh-CN" altLang="en-US" smtClean="0"/>
              <a:pPr>
                <a:defRPr/>
              </a:pPr>
              <a:t>12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17294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E67CF5-F046-418B-A865-71F427AD52C6}" type="slidenum">
              <a:rPr lang="zh-CN" altLang="en-US" smtClean="0"/>
              <a:pPr>
                <a:defRPr/>
              </a:pPr>
              <a:t>13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53289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E67CF5-F046-418B-A865-71F427AD52C6}" type="slidenum">
              <a:rPr lang="zh-CN" altLang="en-US" smtClean="0"/>
              <a:pPr>
                <a:defRPr/>
              </a:pPr>
              <a:t>14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130600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E67CF5-F046-418B-A865-71F427AD52C6}" type="slidenum">
              <a:rPr lang="zh-CN" altLang="en-US" smtClean="0"/>
              <a:pPr>
                <a:defRPr/>
              </a:pPr>
              <a:t>15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451446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E67CF5-F046-418B-A865-71F427AD52C6}" type="slidenum">
              <a:rPr lang="zh-CN" altLang="en-US" smtClean="0"/>
              <a:pPr>
                <a:defRPr/>
              </a:pPr>
              <a:t>16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269106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E67CF5-F046-418B-A865-71F427AD52C6}" type="slidenum">
              <a:rPr lang="zh-CN" altLang="en-US" smtClean="0"/>
              <a:pPr>
                <a:defRPr/>
              </a:pPr>
              <a:t>17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575548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E67CF5-F046-418B-A865-71F427AD52C6}" type="slidenum">
              <a:rPr lang="zh-CN" altLang="en-US" smtClean="0"/>
              <a:pPr>
                <a:defRPr/>
              </a:pPr>
              <a:t>19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00835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E67CF5-F046-418B-A865-71F427AD52C6}" type="slidenum">
              <a:rPr lang="zh-CN" altLang="en-US" smtClean="0"/>
              <a:pPr>
                <a:defRPr/>
              </a:pPr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10928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E67CF5-F046-418B-A865-71F427AD52C6}" type="slidenum">
              <a:rPr lang="zh-CN" altLang="en-US" smtClean="0"/>
              <a:pPr>
                <a:defRPr/>
              </a:pPr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96796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E67CF5-F046-418B-A865-71F427AD52C6}" type="slidenum">
              <a:rPr lang="zh-CN" altLang="en-US" smtClean="0"/>
              <a:pPr>
                <a:defRPr/>
              </a:pPr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01249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E67CF5-F046-418B-A865-71F427AD52C6}" type="slidenum">
              <a:rPr lang="zh-CN" altLang="en-US" smtClean="0"/>
              <a:pPr>
                <a:defRPr/>
              </a:pPr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447531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E67CF5-F046-418B-A865-71F427AD52C6}" type="slidenum">
              <a:rPr lang="zh-CN" altLang="en-US" smtClean="0"/>
              <a:pPr>
                <a:defRPr/>
              </a:pPr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086636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E67CF5-F046-418B-A865-71F427AD52C6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7162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E67CF5-F046-418B-A865-71F427AD52C6}" type="slidenum">
              <a:rPr lang="zh-CN" altLang="en-US" smtClean="0"/>
              <a:pPr>
                <a:defRPr/>
              </a:pPr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501171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E67CF5-F046-418B-A865-71F427AD52C6}" type="slidenum">
              <a:rPr lang="zh-CN" altLang="en-US" smtClean="0"/>
              <a:pPr>
                <a:defRPr/>
              </a:pPr>
              <a:t>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0098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noProof="0" dirty="0"/>
              <a:t>单击此处编辑母版标题样式</a:t>
            </a:r>
          </a:p>
        </p:txBody>
      </p:sp>
      <p:sp>
        <p:nvSpPr>
          <p:cNvPr id="69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zh-CN" altLang="en-US" noProof="0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E4AA9A98-C114-4FEA-A164-A2599C0F231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advTm="9200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 bwMode="auto">
          <a:xfrm>
            <a:off x="0" y="0"/>
            <a:ext cx="9167373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35921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黑体" charset="0"/>
              <a:cs typeface="黑体" charset="0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zh-CN" altLang="zh-CN"/>
          </a:p>
        </p:txBody>
      </p:sp>
      <p:sp>
        <p:nvSpPr>
          <p:cNvPr id="7" name="Rectangle 3"/>
          <p:cNvSpPr>
            <a:spLocks noChangeArrowheads="1"/>
          </p:cNvSpPr>
          <p:nvPr userDrawn="1"/>
        </p:nvSpPr>
        <p:spPr bwMode="auto">
          <a:xfrm>
            <a:off x="0" y="836613"/>
            <a:ext cx="755650" cy="38877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zh-CN" altLang="zh-C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08F99344-B523-4CC5-A3E1-139ABE405F6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4" name="Rectangle 8"/>
          <p:cNvSpPr>
            <a:spLocks noChangeArrowheads="1"/>
          </p:cNvSpPr>
          <p:nvPr userDrawn="1"/>
        </p:nvSpPr>
        <p:spPr bwMode="auto">
          <a:xfrm>
            <a:off x="0" y="-27384"/>
            <a:ext cx="9167373" cy="836613"/>
          </a:xfrm>
          <a:prstGeom prst="rect">
            <a:avLst/>
          </a:prstGeom>
          <a:solidFill>
            <a:srgbClr val="34349C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zh-CN" altLang="zh-CN" sz="4400">
              <a:latin typeface="黑体" pitchFamily="2" charset="-122"/>
            </a:endParaRPr>
          </a:p>
        </p:txBody>
      </p:sp>
    </p:spTree>
  </p:cSld>
  <p:clrMapOvr>
    <a:masterClrMapping/>
  </p:clrMapOvr>
  <p:transition advTm="9200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 bwMode="auto">
          <a:xfrm>
            <a:off x="0" y="0"/>
            <a:ext cx="9167373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35921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黑体" charset="0"/>
              <a:cs typeface="黑体" charset="0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zh-CN" altLang="zh-CN"/>
          </a:p>
        </p:txBody>
      </p:sp>
      <p:sp>
        <p:nvSpPr>
          <p:cNvPr id="7" name="Rectangle 3"/>
          <p:cNvSpPr>
            <a:spLocks noChangeArrowheads="1"/>
          </p:cNvSpPr>
          <p:nvPr userDrawn="1"/>
        </p:nvSpPr>
        <p:spPr bwMode="auto">
          <a:xfrm>
            <a:off x="0" y="836613"/>
            <a:ext cx="755650" cy="38877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zh-CN" altLang="zh-CN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C1CFBB3C-BA7C-4FEE-B95C-76C88FDE8E2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4" name="Rectangle 8"/>
          <p:cNvSpPr>
            <a:spLocks noChangeArrowheads="1"/>
          </p:cNvSpPr>
          <p:nvPr userDrawn="1"/>
        </p:nvSpPr>
        <p:spPr bwMode="auto">
          <a:xfrm>
            <a:off x="0" y="-27384"/>
            <a:ext cx="9167373" cy="836613"/>
          </a:xfrm>
          <a:prstGeom prst="rect">
            <a:avLst/>
          </a:prstGeom>
          <a:solidFill>
            <a:srgbClr val="34349C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zh-CN" altLang="zh-CN" sz="4400">
              <a:latin typeface="黑体" pitchFamily="2" charset="-122"/>
            </a:endParaRPr>
          </a:p>
        </p:txBody>
      </p:sp>
    </p:spTree>
  </p:cSld>
  <p:clrMapOvr>
    <a:masterClrMapping/>
  </p:clrMapOvr>
  <p:transition advTm="9200"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/>
        </p:nvSpPr>
        <p:spPr bwMode="auto">
          <a:xfrm>
            <a:off x="0" y="0"/>
            <a:ext cx="9167373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35921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黑体" charset="0"/>
              <a:cs typeface="黑体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zh-CN" altLang="zh-CN"/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0" y="836613"/>
            <a:ext cx="755650" cy="38877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zh-CN" altLang="zh-C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6D3E238D-AF6D-4EB8-B3A7-2BA1D54571E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5" name="Rectangle 8"/>
          <p:cNvSpPr>
            <a:spLocks noChangeArrowheads="1"/>
          </p:cNvSpPr>
          <p:nvPr userDrawn="1"/>
        </p:nvSpPr>
        <p:spPr bwMode="auto">
          <a:xfrm>
            <a:off x="0" y="-27384"/>
            <a:ext cx="9167373" cy="836613"/>
          </a:xfrm>
          <a:prstGeom prst="rect">
            <a:avLst/>
          </a:prstGeom>
          <a:solidFill>
            <a:srgbClr val="34349C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zh-CN" altLang="zh-CN" sz="4400">
              <a:latin typeface="黑体" pitchFamily="2" charset="-122"/>
            </a:endParaRPr>
          </a:p>
        </p:txBody>
      </p:sp>
    </p:spTree>
  </p:cSld>
  <p:clrMapOvr>
    <a:masterClrMapping/>
  </p:clrMapOvr>
  <p:transition advTm="9200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 userDrawn="1"/>
        </p:nvSpPr>
        <p:spPr bwMode="auto">
          <a:xfrm>
            <a:off x="0" y="0"/>
            <a:ext cx="9167373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35921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黑体" charset="0"/>
              <a:cs typeface="黑体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zh-CN" altLang="zh-CN"/>
          </a:p>
        </p:txBody>
      </p:sp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0" y="836613"/>
            <a:ext cx="755650" cy="38877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zh-CN" altLang="zh-C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11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12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3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A74FD96C-CE85-40FA-AB6A-6F7DF3436B7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6" name="Rectangle 8"/>
          <p:cNvSpPr>
            <a:spLocks noChangeArrowheads="1"/>
          </p:cNvSpPr>
          <p:nvPr userDrawn="1"/>
        </p:nvSpPr>
        <p:spPr bwMode="auto">
          <a:xfrm>
            <a:off x="0" y="-27384"/>
            <a:ext cx="9167373" cy="836613"/>
          </a:xfrm>
          <a:prstGeom prst="rect">
            <a:avLst/>
          </a:prstGeom>
          <a:solidFill>
            <a:srgbClr val="34349C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zh-CN" altLang="zh-CN" sz="4400">
              <a:latin typeface="黑体" pitchFamily="2" charset="-122"/>
            </a:endParaRPr>
          </a:p>
        </p:txBody>
      </p:sp>
    </p:spTree>
  </p:cSld>
  <p:clrMapOvr>
    <a:masterClrMapping/>
  </p:clrMapOvr>
  <p:transition advTm="9200"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76318" y="332656"/>
            <a:ext cx="5791048" cy="533386"/>
          </a:xfrm>
          <a:prstGeom prst="rect">
            <a:avLst/>
          </a:prstGeom>
        </p:spPr>
        <p:txBody>
          <a:bodyPr/>
          <a:lstStyle>
            <a:lvl1pPr>
              <a:defRPr lang="zh-CN" altLang="en-US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9875717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A1A8-5159-9343-A934-2FB1609000C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7D2A-484A-FE43-821F-C39C504DA1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761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C810F-0E09-724F-BED2-32D0245FB47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7D2A-484A-FE43-821F-C39C504DA1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6626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2910-5FDA-F445-B9E6-86AA85EBB15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7D2A-484A-FE43-821F-C39C504DA1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3636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D1A9E-3C9A-B543-9F72-D59D8DEA283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7D2A-484A-FE43-821F-C39C504DA1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4742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6BD98-BFD3-1847-B3F4-F3AD0FCBDAD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7D2A-484A-FE43-821F-C39C504DA1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381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 bwMode="auto">
          <a:xfrm>
            <a:off x="0" y="0"/>
            <a:ext cx="9167373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35921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黑体" charset="0"/>
              <a:cs typeface="黑体" charset="0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zh-CN" altLang="zh-CN"/>
          </a:p>
        </p:txBody>
      </p:sp>
      <p:sp>
        <p:nvSpPr>
          <p:cNvPr id="7" name="Rectangle 3"/>
          <p:cNvSpPr>
            <a:spLocks noChangeArrowheads="1"/>
          </p:cNvSpPr>
          <p:nvPr userDrawn="1"/>
        </p:nvSpPr>
        <p:spPr bwMode="auto">
          <a:xfrm>
            <a:off x="0" y="836613"/>
            <a:ext cx="755650" cy="38877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zh-CN" altLang="zh-C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AE2C1661-1762-4AB0-B859-7B52ADBFF14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4" name="Rectangle 8"/>
          <p:cNvSpPr>
            <a:spLocks noChangeArrowheads="1"/>
          </p:cNvSpPr>
          <p:nvPr userDrawn="1"/>
        </p:nvSpPr>
        <p:spPr bwMode="auto">
          <a:xfrm>
            <a:off x="13139" y="-27384"/>
            <a:ext cx="9167373" cy="836613"/>
          </a:xfrm>
          <a:prstGeom prst="rect">
            <a:avLst/>
          </a:prstGeom>
          <a:solidFill>
            <a:srgbClr val="34349C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zh-CN" altLang="zh-CN" sz="4400">
              <a:latin typeface="黑体" pitchFamily="2" charset="-122"/>
            </a:endParaRPr>
          </a:p>
        </p:txBody>
      </p:sp>
    </p:spTree>
  </p:cSld>
  <p:clrMapOvr>
    <a:masterClrMapping/>
  </p:clrMapOvr>
  <p:transition advTm="9200">
    <p:zo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25E93-30A9-394C-A589-E387155DADB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7D2A-484A-FE43-821F-C39C504DA1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461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B83C-B287-EC40-B78E-FFA3E5B4491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7D2A-484A-FE43-821F-C39C504DA1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6264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3FF30-6247-F447-B267-C215AAF7B0C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7D2A-484A-FE43-821F-C39C504DA1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4359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7AB8-37EF-B24D-B043-12A5A90E518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7D2A-484A-FE43-821F-C39C504DA1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8653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14499-2086-BB41-91EB-07385B657DB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7D2A-484A-FE43-821F-C39C504DA1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5764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57AAA-CE54-AE43-867A-AD96C142E0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7D2A-484A-FE43-821F-C39C504DA1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36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 bwMode="auto">
          <a:xfrm>
            <a:off x="0" y="0"/>
            <a:ext cx="9167373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35921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黑体" charset="0"/>
              <a:cs typeface="黑体" charset="0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zh-CN" altLang="zh-CN"/>
          </a:p>
        </p:txBody>
      </p:sp>
      <p:sp>
        <p:nvSpPr>
          <p:cNvPr id="7" name="Rectangle 3"/>
          <p:cNvSpPr>
            <a:spLocks noChangeArrowheads="1"/>
          </p:cNvSpPr>
          <p:nvPr userDrawn="1"/>
        </p:nvSpPr>
        <p:spPr bwMode="auto">
          <a:xfrm>
            <a:off x="0" y="836613"/>
            <a:ext cx="755650" cy="38877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zh-CN" altLang="zh-C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FF176A2A-98C6-401A-8086-A58C6387232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4" name="Rectangle 8"/>
          <p:cNvSpPr>
            <a:spLocks noChangeArrowheads="1"/>
          </p:cNvSpPr>
          <p:nvPr userDrawn="1"/>
        </p:nvSpPr>
        <p:spPr bwMode="auto">
          <a:xfrm>
            <a:off x="0" y="-27384"/>
            <a:ext cx="9167373" cy="836613"/>
          </a:xfrm>
          <a:prstGeom prst="rect">
            <a:avLst/>
          </a:prstGeom>
          <a:solidFill>
            <a:srgbClr val="34349C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zh-CN" altLang="zh-CN" sz="4400">
              <a:latin typeface="黑体" pitchFamily="2" charset="-122"/>
            </a:endParaRPr>
          </a:p>
        </p:txBody>
      </p:sp>
    </p:spTree>
  </p:cSld>
  <p:clrMapOvr>
    <a:masterClrMapping/>
  </p:clrMapOvr>
  <p:transition advTm="9200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/>
        </p:nvSpPr>
        <p:spPr bwMode="auto">
          <a:xfrm>
            <a:off x="0" y="0"/>
            <a:ext cx="9167373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35921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黑体" charset="0"/>
              <a:cs typeface="黑体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zh-CN" altLang="zh-CN"/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0" y="836613"/>
            <a:ext cx="755650" cy="38877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zh-CN" altLang="zh-C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6ECAF871-868E-498F-B6CE-4ED3996BDDD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5" name="Rectangle 8"/>
          <p:cNvSpPr>
            <a:spLocks noChangeArrowheads="1"/>
          </p:cNvSpPr>
          <p:nvPr userDrawn="1"/>
        </p:nvSpPr>
        <p:spPr bwMode="auto">
          <a:xfrm>
            <a:off x="0" y="-27384"/>
            <a:ext cx="9167373" cy="836613"/>
          </a:xfrm>
          <a:prstGeom prst="rect">
            <a:avLst/>
          </a:prstGeom>
          <a:solidFill>
            <a:srgbClr val="34349C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zh-CN" altLang="zh-CN" sz="4400">
              <a:latin typeface="黑体" pitchFamily="2" charset="-122"/>
            </a:endParaRPr>
          </a:p>
        </p:txBody>
      </p:sp>
    </p:spTree>
  </p:cSld>
  <p:clrMapOvr>
    <a:masterClrMapping/>
  </p:clrMapOvr>
  <p:transition advTm="9200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 userDrawn="1"/>
        </p:nvSpPr>
        <p:spPr bwMode="auto">
          <a:xfrm>
            <a:off x="0" y="0"/>
            <a:ext cx="9167373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35921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黑体" charset="0"/>
              <a:cs typeface="黑体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zh-CN" altLang="zh-CN"/>
          </a:p>
        </p:txBody>
      </p:sp>
      <p:sp>
        <p:nvSpPr>
          <p:cNvPr id="10" name="Rectangle 3"/>
          <p:cNvSpPr>
            <a:spLocks noChangeArrowheads="1"/>
          </p:cNvSpPr>
          <p:nvPr userDrawn="1"/>
        </p:nvSpPr>
        <p:spPr bwMode="auto">
          <a:xfrm>
            <a:off x="0" y="836613"/>
            <a:ext cx="755650" cy="38877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zh-CN" altLang="zh-C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E3BDAF86-4973-43EC-A436-F2D3A2224EF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7" name="Rectangle 8"/>
          <p:cNvSpPr>
            <a:spLocks noChangeArrowheads="1"/>
          </p:cNvSpPr>
          <p:nvPr userDrawn="1"/>
        </p:nvSpPr>
        <p:spPr bwMode="auto">
          <a:xfrm>
            <a:off x="0" y="-27384"/>
            <a:ext cx="9167373" cy="836613"/>
          </a:xfrm>
          <a:prstGeom prst="rect">
            <a:avLst/>
          </a:prstGeom>
          <a:solidFill>
            <a:srgbClr val="34349C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zh-CN" altLang="zh-CN" sz="4400">
              <a:latin typeface="黑体" pitchFamily="2" charset="-122"/>
            </a:endParaRPr>
          </a:p>
        </p:txBody>
      </p:sp>
    </p:spTree>
  </p:cSld>
  <p:clrMapOvr>
    <a:masterClrMapping/>
  </p:clrMapOvr>
  <p:transition advTm="9200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/>
        </p:nvSpPr>
        <p:spPr bwMode="auto">
          <a:xfrm>
            <a:off x="0" y="0"/>
            <a:ext cx="9167373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35921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黑体" charset="0"/>
              <a:cs typeface="黑体" charset="0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zh-CN" altLang="zh-CN"/>
          </a:p>
        </p:txBody>
      </p:sp>
      <p:sp>
        <p:nvSpPr>
          <p:cNvPr id="6" name="Rectangle 3"/>
          <p:cNvSpPr>
            <a:spLocks noChangeArrowheads="1"/>
          </p:cNvSpPr>
          <p:nvPr userDrawn="1"/>
        </p:nvSpPr>
        <p:spPr bwMode="auto">
          <a:xfrm>
            <a:off x="0" y="836613"/>
            <a:ext cx="755650" cy="38877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zh-CN" altLang="zh-C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394438A9-060F-4C04-B487-2D206E9BCEA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3" name="Rectangle 8"/>
          <p:cNvSpPr>
            <a:spLocks noChangeArrowheads="1"/>
          </p:cNvSpPr>
          <p:nvPr userDrawn="1"/>
        </p:nvSpPr>
        <p:spPr bwMode="auto">
          <a:xfrm>
            <a:off x="0" y="-27384"/>
            <a:ext cx="9167373" cy="836613"/>
          </a:xfrm>
          <a:prstGeom prst="rect">
            <a:avLst/>
          </a:prstGeom>
          <a:solidFill>
            <a:srgbClr val="34349C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l">
              <a:defRPr/>
            </a:pPr>
            <a:endParaRPr lang="zh-CN" altLang="zh-CN" sz="4400" b="0" dirty="0">
              <a:latin typeface="黑体" pitchFamily="2" charset="-122"/>
            </a:endParaRPr>
          </a:p>
        </p:txBody>
      </p:sp>
    </p:spTree>
  </p:cSld>
  <p:clrMapOvr>
    <a:masterClrMapping/>
  </p:clrMapOvr>
  <p:transition advTm="9200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 bwMode="auto">
          <a:xfrm>
            <a:off x="-1" y="836613"/>
            <a:ext cx="9167373" cy="60213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35921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黑体" charset="0"/>
              <a:cs typeface="黑体" charset="0"/>
            </a:endParaRPr>
          </a:p>
        </p:txBody>
      </p:sp>
      <p:sp>
        <p:nvSpPr>
          <p:cNvPr id="11" name="矩形 10"/>
          <p:cNvSpPr/>
          <p:nvPr userDrawn="1"/>
        </p:nvSpPr>
        <p:spPr bwMode="auto">
          <a:xfrm>
            <a:off x="0" y="0"/>
            <a:ext cx="9167373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35921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黑体" charset="0"/>
              <a:cs typeface="黑体" charset="0"/>
            </a:endParaRP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zh-CN" altLang="zh-CN"/>
          </a:p>
        </p:txBody>
      </p:sp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0" y="836613"/>
            <a:ext cx="755650" cy="38877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zh-CN" altLang="zh-CN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92BFD1D0-D9EE-4BD1-AFB4-47719F4C7C6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0" y="-27384"/>
            <a:ext cx="9167373" cy="836613"/>
          </a:xfrm>
          <a:prstGeom prst="rect">
            <a:avLst/>
          </a:prstGeom>
          <a:solidFill>
            <a:srgbClr val="34349C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zh-CN" altLang="zh-CN" sz="4400">
              <a:latin typeface="黑体" pitchFamily="2" charset="-122"/>
            </a:endParaRPr>
          </a:p>
        </p:txBody>
      </p:sp>
    </p:spTree>
  </p:cSld>
  <p:clrMapOvr>
    <a:masterClrMapping/>
  </p:clrMapOvr>
  <p:transition advTm="9200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/>
        </p:nvSpPr>
        <p:spPr bwMode="auto">
          <a:xfrm>
            <a:off x="0" y="0"/>
            <a:ext cx="9167373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35921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黑体" charset="0"/>
              <a:cs typeface="黑体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zh-CN" altLang="zh-CN"/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0" y="836613"/>
            <a:ext cx="755650" cy="38877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zh-CN" altLang="zh-C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7C88690D-0EC2-4073-B3A7-D600013EDF9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5" name="Rectangle 8"/>
          <p:cNvSpPr>
            <a:spLocks noChangeArrowheads="1"/>
          </p:cNvSpPr>
          <p:nvPr userDrawn="1"/>
        </p:nvSpPr>
        <p:spPr bwMode="auto">
          <a:xfrm>
            <a:off x="0" y="-27384"/>
            <a:ext cx="9167373" cy="836613"/>
          </a:xfrm>
          <a:prstGeom prst="rect">
            <a:avLst/>
          </a:prstGeom>
          <a:solidFill>
            <a:srgbClr val="34349C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zh-CN" altLang="zh-CN" sz="4400">
              <a:latin typeface="黑体" pitchFamily="2" charset="-122"/>
            </a:endParaRPr>
          </a:p>
        </p:txBody>
      </p:sp>
    </p:spTree>
  </p:cSld>
  <p:clrMapOvr>
    <a:masterClrMapping/>
  </p:clrMapOvr>
  <p:transition advTm="9200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/>
        </p:nvSpPr>
        <p:spPr bwMode="auto">
          <a:xfrm>
            <a:off x="0" y="0"/>
            <a:ext cx="9167373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35921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黑体" charset="0"/>
              <a:cs typeface="黑体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zh-CN" altLang="zh-CN"/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0" y="836613"/>
            <a:ext cx="755650" cy="38877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zh-CN" altLang="zh-C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F352427D-31AD-4E24-A472-BBC093802DA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5" name="Rectangle 8"/>
          <p:cNvSpPr>
            <a:spLocks noChangeArrowheads="1"/>
          </p:cNvSpPr>
          <p:nvPr userDrawn="1"/>
        </p:nvSpPr>
        <p:spPr bwMode="auto">
          <a:xfrm>
            <a:off x="0" y="-27384"/>
            <a:ext cx="9167373" cy="836613"/>
          </a:xfrm>
          <a:prstGeom prst="rect">
            <a:avLst/>
          </a:prstGeom>
          <a:solidFill>
            <a:srgbClr val="34349C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zh-CN" altLang="zh-CN" sz="4400">
              <a:latin typeface="黑体" pitchFamily="2" charset="-122"/>
            </a:endParaRPr>
          </a:p>
        </p:txBody>
      </p:sp>
    </p:spTree>
  </p:cSld>
  <p:clrMapOvr>
    <a:masterClrMapping/>
  </p:clrMapOvr>
  <p:transition advTm="9200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0" y="0"/>
            <a:ext cx="9167373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35921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黑体" charset="0"/>
              <a:cs typeface="黑体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125538"/>
            <a:ext cx="8229600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91207" name="Rectangle 7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zh-CN" altLang="zh-CN"/>
          </a:p>
        </p:txBody>
      </p:sp>
      <p:sp>
        <p:nvSpPr>
          <p:cNvPr id="1031" name="Rectangle 3"/>
          <p:cNvSpPr>
            <a:spLocks noChangeArrowheads="1"/>
          </p:cNvSpPr>
          <p:nvPr/>
        </p:nvSpPr>
        <p:spPr bwMode="auto">
          <a:xfrm>
            <a:off x="0" y="836613"/>
            <a:ext cx="755650" cy="38877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zh-CN" altLang="zh-CN"/>
          </a:p>
        </p:txBody>
      </p:sp>
      <p:sp>
        <p:nvSpPr>
          <p:cNvPr id="691208" name="Rectangle 8"/>
          <p:cNvSpPr>
            <a:spLocks noChangeArrowheads="1"/>
          </p:cNvSpPr>
          <p:nvPr/>
        </p:nvSpPr>
        <p:spPr bwMode="auto">
          <a:xfrm>
            <a:off x="0" y="-27384"/>
            <a:ext cx="9167373" cy="836613"/>
          </a:xfrm>
          <a:prstGeom prst="rect">
            <a:avLst/>
          </a:prstGeom>
          <a:solidFill>
            <a:srgbClr val="34349C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zh-CN" altLang="zh-CN" sz="4400">
              <a:latin typeface="黑体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  <p:sldLayoutId id="2147483841" r:id="rId14"/>
  </p:sldLayoutIdLst>
  <p:transition advTm="9200"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黑体" charset="0"/>
          <a:cs typeface="黑体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黑体" charset="0"/>
          <a:cs typeface="黑体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黑体" charset="0"/>
          <a:cs typeface="黑体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黑体" charset="0"/>
          <a:cs typeface="黑体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  <a:ea typeface="黑体" charset="0"/>
          <a:cs typeface="黑体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  <a:ea typeface="黑体" charset="0"/>
          <a:cs typeface="黑体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  <a:ea typeface="黑体" charset="0"/>
          <a:cs typeface="黑体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  <a:ea typeface="黑体" charset="0"/>
          <a:cs typeface="黑体" charset="0"/>
        </a:defRPr>
      </a:lvl9pPr>
    </p:titleStyle>
    <p:bodyStyle>
      <a:lvl1pPr marL="536575" indent="-536575" algn="l" rtl="0" eaLnBrk="0" fontAlgn="base" hangingPunct="0">
        <a:spcBef>
          <a:spcPct val="20000"/>
        </a:spcBef>
        <a:spcAft>
          <a:spcPct val="0"/>
        </a:spcAft>
        <a:buClr>
          <a:srgbClr val="660066"/>
        </a:buClr>
        <a:buFont typeface="Wingdings" pitchFamily="2" charset="2"/>
        <a:buChar char="u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1001713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  <a:ea typeface="+mn-ea"/>
          <a:cs typeface="+mn-cs"/>
        </a:defRPr>
      </a:lvl2pPr>
      <a:lvl3pPr marL="14097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ü"/>
        <a:defRPr sz="2200" b="1">
          <a:solidFill>
            <a:schemeClr val="tx1"/>
          </a:solidFill>
          <a:latin typeface="+mn-lt"/>
          <a:ea typeface="+mn-ea"/>
          <a:cs typeface="+mn-cs"/>
        </a:defRPr>
      </a:lvl3pPr>
      <a:lvl4pPr marL="1817688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sz="2000" b="1">
          <a:solidFill>
            <a:schemeClr val="tx1"/>
          </a:solidFill>
          <a:latin typeface="+mn-lt"/>
          <a:ea typeface="+mn-ea"/>
          <a:cs typeface="+mn-cs"/>
        </a:defRPr>
      </a:lvl4pPr>
      <a:lvl5pPr marL="222567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defRPr sz="2000" b="1">
          <a:solidFill>
            <a:schemeClr val="tx1"/>
          </a:solidFill>
          <a:latin typeface="+mn-lt"/>
          <a:ea typeface="+mn-ea"/>
          <a:cs typeface="+mn-cs"/>
        </a:defRPr>
      </a:lvl5pPr>
      <a:lvl6pPr marL="268287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2000" b="1">
          <a:solidFill>
            <a:schemeClr val="tx1"/>
          </a:solidFill>
          <a:latin typeface="+mn-lt"/>
          <a:ea typeface="+mn-ea"/>
          <a:cs typeface="+mn-cs"/>
        </a:defRPr>
      </a:lvl6pPr>
      <a:lvl7pPr marL="314007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2000" b="1">
          <a:solidFill>
            <a:schemeClr val="tx1"/>
          </a:solidFill>
          <a:latin typeface="+mn-lt"/>
          <a:ea typeface="+mn-ea"/>
          <a:cs typeface="+mn-cs"/>
        </a:defRPr>
      </a:lvl7pPr>
      <a:lvl8pPr marL="359727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2000" b="1">
          <a:solidFill>
            <a:schemeClr val="tx1"/>
          </a:solidFill>
          <a:latin typeface="+mn-lt"/>
          <a:ea typeface="+mn-ea"/>
          <a:cs typeface="+mn-cs"/>
        </a:defRPr>
      </a:lvl8pPr>
      <a:lvl9pPr marL="405447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2000" b="1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F35CC80D-54B2-8A4F-8796-D45FB45A7E93}" type="datetime1">
              <a:rPr kumimoji="0" lang="en-US" b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10/12/2018</a:t>
            </a:fld>
            <a:endParaRPr kumimoji="0" lang="en-US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en-US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000000"/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C0137D2A-484A-FE43-821F-C39C504DA1E2}" type="slidenum">
              <a:rPr kumimoji="0" lang="en-US" smtClean="0">
                <a:latin typeface="Calibri"/>
                <a:ea typeface="+mn-ea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7478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jpeg"/><Relationship Id="rId4" Type="http://schemas.openxmlformats.org/officeDocument/2006/relationships/image" Target="../media/image3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png"/><Relationship Id="rId4" Type="http://schemas.openxmlformats.org/officeDocument/2006/relationships/image" Target="../media/image43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hyperlink" Target="http://www.jifresse.ucla.edu/default.htm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5" y="228600"/>
            <a:ext cx="925685" cy="76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600" y="2"/>
            <a:ext cx="914400" cy="1028700"/>
          </a:xfrm>
          <a:prstGeom prst="rect">
            <a:avLst/>
          </a:prstGeom>
        </p:spPr>
      </p:pic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762000" y="-1"/>
            <a:ext cx="7578091" cy="103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 anchor="ctr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/>
            </a:pPr>
            <a:r>
              <a:rPr kumimoji="0" lang="en-US" sz="2000" dirty="0">
                <a:solidFill>
                  <a:srgbClr val="000000"/>
                </a:solidFill>
                <a:latin typeface="Calibri"/>
                <a:ea typeface="+mn-ea"/>
              </a:rPr>
              <a:t>Investigation of anthropogenic aerosol effects on ice and mixed-phase clouds and associated precipitation based on satellite observations</a:t>
            </a:r>
            <a:r>
              <a:rPr kumimoji="0" lang="en-GB" sz="1200" dirty="0">
                <a:solidFill>
                  <a:srgbClr val="000000"/>
                </a:solidFill>
                <a:latin typeface="Calibri"/>
                <a:ea typeface="+mn-ea"/>
              </a:rPr>
              <a:t/>
            </a:r>
            <a:br>
              <a:rPr kumimoji="0" lang="en-GB" sz="1200" dirty="0">
                <a:solidFill>
                  <a:srgbClr val="000000"/>
                </a:solidFill>
                <a:latin typeface="Calibri"/>
                <a:ea typeface="+mn-ea"/>
              </a:rPr>
            </a:br>
            <a:endParaRPr kumimoji="0" lang="en-GB" sz="600" dirty="0">
              <a:solidFill>
                <a:srgbClr val="000000"/>
              </a:solidFill>
              <a:latin typeface="Calibri"/>
              <a:ea typeface="+mn-ea"/>
            </a:endParaRP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/>
            </a:pPr>
            <a:r>
              <a:rPr kumimoji="0" lang="en-GB" sz="1600" dirty="0" smtClean="0">
                <a:solidFill>
                  <a:srgbClr val="000000"/>
                </a:solidFill>
                <a:latin typeface="Calibri"/>
                <a:ea typeface="+mn-ea"/>
              </a:rPr>
              <a:t>PI: Yu Gu    Co-I: Kuo-Nan </a:t>
            </a:r>
            <a:r>
              <a:rPr kumimoji="0" lang="en-GB" sz="1600" dirty="0">
                <a:solidFill>
                  <a:srgbClr val="000000"/>
                </a:solidFill>
                <a:latin typeface="Calibri"/>
                <a:ea typeface="+mn-ea"/>
              </a:rPr>
              <a:t>Liou, Bin Zhao (University of California Los Angeles)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14235" y="1662421"/>
            <a:ext cx="4558556" cy="2554545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sz="2000" dirty="0">
                <a:solidFill>
                  <a:prstClr val="black"/>
                </a:solidFill>
                <a:latin typeface="Calibri"/>
                <a:ea typeface="+mn-ea"/>
              </a:rPr>
              <a:t>Objective</a:t>
            </a:r>
            <a:r>
              <a:rPr kumimoji="0" lang="en-US" sz="2000" b="0" dirty="0">
                <a:solidFill>
                  <a:prstClr val="black"/>
                </a:solidFill>
                <a:latin typeface="Calibri"/>
                <a:ea typeface="+mn-ea"/>
              </a:rPr>
              <a:t>:</a:t>
            </a:r>
          </a:p>
          <a:p>
            <a:pPr algn="just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sz="2000" b="0" dirty="0">
                <a:solidFill>
                  <a:prstClr val="black"/>
                </a:solidFill>
                <a:latin typeface="Calibri"/>
                <a:ea typeface="+mn-ea"/>
              </a:rPr>
              <a:t>This project will provide a comprehensive assessment of the impact of aerosols, especially anthropogenic aerosols, on properties of ice and mixed-phase clouds and the associated precipitation, using </a:t>
            </a:r>
            <a:r>
              <a:rPr kumimoji="0" lang="en-US" sz="2000" b="0" dirty="0" smtClean="0">
                <a:solidFill>
                  <a:prstClr val="black"/>
                </a:solidFill>
                <a:latin typeface="Calibri"/>
                <a:ea typeface="+mn-ea"/>
              </a:rPr>
              <a:t>observations </a:t>
            </a:r>
            <a:r>
              <a:rPr kumimoji="0" lang="en-US" sz="2000" b="0" dirty="0">
                <a:solidFill>
                  <a:prstClr val="black"/>
                </a:solidFill>
                <a:latin typeface="Calibri"/>
                <a:ea typeface="+mn-ea"/>
              </a:rPr>
              <a:t>from multiple </a:t>
            </a:r>
            <a:r>
              <a:rPr kumimoji="0" lang="en-US" sz="2000" b="0" dirty="0" smtClean="0">
                <a:solidFill>
                  <a:prstClr val="black"/>
                </a:solidFill>
                <a:latin typeface="Calibri"/>
                <a:ea typeface="+mn-ea"/>
              </a:rPr>
              <a:t>satellites, including MODIS, CALIPSO, and </a:t>
            </a:r>
            <a:r>
              <a:rPr kumimoji="0" lang="en-US" sz="2000" b="0" dirty="0" err="1" smtClean="0">
                <a:solidFill>
                  <a:prstClr val="black"/>
                </a:solidFill>
                <a:latin typeface="Calibri"/>
                <a:ea typeface="+mn-ea"/>
              </a:rPr>
              <a:t>CloudSat</a:t>
            </a:r>
            <a:r>
              <a:rPr kumimoji="0" lang="en-US" sz="2000" b="0" dirty="0" smtClean="0">
                <a:solidFill>
                  <a:prstClr val="black"/>
                </a:solidFill>
                <a:latin typeface="Calibri"/>
                <a:ea typeface="+mn-ea"/>
              </a:rPr>
              <a:t>.</a:t>
            </a:r>
            <a:endParaRPr kumimoji="0" lang="en-US" sz="2000" b="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295166" y="1116823"/>
            <a:ext cx="8458200" cy="0"/>
          </a:xfrm>
          <a:prstGeom prst="line">
            <a:avLst/>
          </a:prstGeom>
          <a:ln>
            <a:solidFill>
              <a:srgbClr val="519A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 txBox="1">
            <a:spLocks/>
          </p:cNvSpPr>
          <p:nvPr/>
        </p:nvSpPr>
        <p:spPr>
          <a:xfrm>
            <a:off x="276173" y="1195784"/>
            <a:ext cx="3726689" cy="356299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/>
              <a:buNone/>
            </a:pPr>
            <a:r>
              <a:rPr kumimoji="0" lang="en-US" sz="3100" dirty="0">
                <a:solidFill>
                  <a:prstClr val="black"/>
                </a:solidFill>
                <a:cs typeface="Cambria"/>
              </a:rPr>
              <a:t>Status: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kumimoji="0" lang="en-US" sz="2600" b="0" dirty="0">
                <a:solidFill>
                  <a:prstClr val="black"/>
                </a:solidFill>
                <a:cs typeface="Cambria"/>
              </a:rPr>
              <a:t>Investigated the impact of aerosols on micro- and macro-physical properties of ice clouds.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kumimoji="0" lang="en-US" sz="2600" b="0" dirty="0">
                <a:solidFill>
                  <a:prstClr val="black"/>
                </a:solidFill>
                <a:cs typeface="Cambria"/>
              </a:rPr>
              <a:t>Elucidated the modulation of the aerosol impacts by meteorological conditions, aerosol type, and ice cloud type.</a:t>
            </a:r>
          </a:p>
          <a:p>
            <a:pPr marL="0" lvl="1" indent="0" fontAlgn="auto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kumimoji="0" lang="en-US" altLang="zh-CN" sz="500" b="0" dirty="0">
              <a:solidFill>
                <a:srgbClr val="0000FF"/>
              </a:solidFill>
            </a:endParaRPr>
          </a:p>
          <a:p>
            <a:pPr marL="0" indent="0" fontAlgn="auto">
              <a:spcAft>
                <a:spcPts val="0"/>
              </a:spcAft>
              <a:buFont typeface="Arial"/>
              <a:buNone/>
            </a:pPr>
            <a:r>
              <a:rPr kumimoji="0" lang="en-US" sz="3100" dirty="0">
                <a:solidFill>
                  <a:prstClr val="black"/>
                </a:solidFill>
                <a:cs typeface="Cambria"/>
              </a:rPr>
              <a:t>Needed Products:</a:t>
            </a:r>
          </a:p>
          <a:p>
            <a:pPr fontAlgn="auto">
              <a:spcAft>
                <a:spcPts val="0"/>
              </a:spcAft>
            </a:pPr>
            <a:r>
              <a:rPr kumimoji="0" lang="en-US" sz="2600" dirty="0">
                <a:solidFill>
                  <a:prstClr val="black"/>
                </a:solidFill>
                <a:cs typeface="Cambria"/>
              </a:rPr>
              <a:t> </a:t>
            </a:r>
            <a:r>
              <a:rPr kumimoji="0" lang="en-US" sz="2600" b="0" dirty="0">
                <a:solidFill>
                  <a:prstClr val="black"/>
                </a:solidFill>
              </a:rPr>
              <a:t>MODIS, CALIPSO, </a:t>
            </a:r>
            <a:r>
              <a:rPr kumimoji="0" lang="en-US" sz="2600" b="0" dirty="0" err="1" smtClean="0">
                <a:solidFill>
                  <a:prstClr val="black"/>
                </a:solidFill>
              </a:rPr>
              <a:t>CloudSat</a:t>
            </a:r>
            <a:endParaRPr kumimoji="0" lang="en-US" sz="2600" b="0" dirty="0">
              <a:solidFill>
                <a:prstClr val="black"/>
              </a:solidFill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87546" y="4758781"/>
            <a:ext cx="8627854" cy="209921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/>
              <a:buNone/>
            </a:pPr>
            <a:r>
              <a:rPr kumimoji="0" lang="en-US" sz="3400" dirty="0" smtClean="0">
                <a:solidFill>
                  <a:prstClr val="black"/>
                </a:solidFill>
                <a:cs typeface="Cambria"/>
              </a:rPr>
              <a:t>Related </a:t>
            </a:r>
            <a:r>
              <a:rPr kumimoji="0" lang="en-US" sz="3400" dirty="0">
                <a:solidFill>
                  <a:prstClr val="black"/>
                </a:solidFill>
                <a:cs typeface="Cambria"/>
              </a:rPr>
              <a:t>Publications: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kumimoji="0" lang="en-US" sz="2600" b="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Zhao, B</a:t>
            </a:r>
            <a:r>
              <a:rPr kumimoji="0" lang="en-US" sz="2600" b="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.*, </a:t>
            </a:r>
            <a:r>
              <a:rPr kumimoji="0" lang="en-US" sz="2600" b="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Y. Gu*, K. N. Liou, Y. Wang, X. Liu, L. Huang, J. H. Jiang, and H. Su, 2018: Type-dependent responses of ice cloud properties to aerosols from satellite retrievals. </a:t>
            </a:r>
            <a:r>
              <a:rPr kumimoji="0" lang="en-US" sz="2600" b="0" i="1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Geophys</a:t>
            </a:r>
            <a:r>
              <a:rPr kumimoji="0" lang="en-US" sz="2600" b="0" i="1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 Res. Lett</a:t>
            </a:r>
            <a:r>
              <a:rPr kumimoji="0" lang="en-US" sz="2600" b="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., </a:t>
            </a:r>
            <a:r>
              <a:rPr kumimoji="0" 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45</a:t>
            </a:r>
            <a:r>
              <a:rPr kumimoji="0" lang="en-US" sz="2600" b="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3297-3306, DOI 10.1002/2018GL077261 (*corresponding author</a:t>
            </a:r>
            <a:r>
              <a:rPr kumimoji="0" lang="en-US" sz="2600" b="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)</a:t>
            </a:r>
            <a:r>
              <a:rPr kumimoji="0" lang="en-US" altLang="zh-CN" sz="2600" b="0" dirty="0" smtClean="0">
                <a:solidFill>
                  <a:prstClr val="black"/>
                </a:solidFill>
              </a:rPr>
              <a:t>.</a:t>
            </a:r>
            <a:endParaRPr kumimoji="0" lang="en-US" altLang="zh-CN" sz="2600" b="0" dirty="0">
              <a:solidFill>
                <a:prstClr val="black"/>
              </a:solidFill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kumimoji="0" lang="en-US" sz="2600" b="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Zhao</a:t>
            </a:r>
            <a:r>
              <a:rPr kumimoji="0" lang="en-US" sz="2600" b="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B</a:t>
            </a:r>
            <a:r>
              <a:rPr kumimoji="0" lang="en-US" sz="2600" b="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.*, </a:t>
            </a:r>
            <a:r>
              <a:rPr kumimoji="0" lang="en-US" sz="2600" b="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K. N. Liou, Y. </a:t>
            </a:r>
            <a:r>
              <a:rPr kumimoji="0" lang="en-US" sz="2600" b="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Gu*, </a:t>
            </a:r>
            <a:r>
              <a:rPr kumimoji="0" lang="en-US" sz="2600" b="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J. Jiang, Q. Li, R. Fu, L. Huang, X. Liu, X. Shi, H. Su, and C. He, 2018: </a:t>
            </a:r>
            <a:r>
              <a:rPr kumimoji="0" lang="en-US" sz="2600" b="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Impact of aerosols on ice crystal size. </a:t>
            </a:r>
            <a:r>
              <a:rPr kumimoji="0" lang="en-US" sz="2600" b="0" i="1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Atmos</a:t>
            </a:r>
            <a:r>
              <a:rPr kumimoji="0" lang="en-US" sz="2600" b="0" i="1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kumimoji="0" lang="en-US" sz="2600" b="0" i="1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Chem</a:t>
            </a:r>
            <a:r>
              <a:rPr kumimoji="0" lang="en-US" sz="2600" b="0" i="1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Phys, </a:t>
            </a:r>
            <a:r>
              <a:rPr kumimoji="0" lang="en-US" sz="2600" i="1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18,</a:t>
            </a:r>
            <a:r>
              <a:rPr kumimoji="0" lang="en-US" sz="2600" b="0" i="1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1065-1078, </a:t>
            </a:r>
            <a:r>
              <a:rPr kumimoji="0" lang="en-US" sz="2600" b="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DOI </a:t>
            </a:r>
            <a:r>
              <a:rPr kumimoji="0" lang="en-US" sz="2600" b="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10.5194/acp-18-1065-2018 </a:t>
            </a:r>
            <a:r>
              <a:rPr kumimoji="0" lang="en-US" sz="2600" b="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(*corresponding author)</a:t>
            </a:r>
            <a:r>
              <a:rPr kumimoji="0" lang="en-US" altLang="zh-CN" sz="2600" b="0" dirty="0">
                <a:solidFill>
                  <a:prstClr val="black"/>
                </a:solidFill>
                <a:latin typeface="Times New Roman" pitchFamily="18" charset="0"/>
                <a:ea typeface="黑体" pitchFamily="2" charset="-122"/>
              </a:rPr>
              <a:t>.</a:t>
            </a:r>
          </a:p>
          <a:p>
            <a:pPr algn="just" fontAlgn="auto">
              <a:spcBef>
                <a:spcPts val="60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kumimoji="0" lang="en-US" sz="2600" b="0" dirty="0">
              <a:solidFill>
                <a:prstClr val="black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745890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Modeling support for the water vapor modulation</a:t>
            </a:r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457200" y="838200"/>
            <a:ext cx="8686800" cy="1905000"/>
          </a:xfrm>
          <a:prstGeom prst="rect">
            <a:avLst/>
          </a:prstGeom>
        </p:spPr>
        <p:txBody>
          <a:bodyPr/>
          <a:lstStyle>
            <a:lvl1pPr marL="536575" indent="-536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0066"/>
              </a:buClr>
              <a:buFont typeface="Wingdings" pitchFamily="2" charset="2"/>
              <a:buChar char="u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01713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l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097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ü"/>
              <a:defRPr sz="2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176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56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87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007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727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5447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>
              <a:spcBef>
                <a:spcPts val="600"/>
              </a:spcBef>
              <a:buFont typeface="Wingdings" pitchFamily="2" charset="2"/>
              <a:buChar char="q"/>
            </a:pPr>
            <a:r>
              <a:rPr kumimoji="0"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Cloud parcel model simulation</a:t>
            </a:r>
          </a:p>
          <a:p>
            <a:pPr marL="566738" lvl="1">
              <a:spcBef>
                <a:spcPts val="0"/>
              </a:spcBef>
              <a:buClr>
                <a:srgbClr val="333399"/>
              </a:buClr>
              <a:buFont typeface="Wingdings" pitchFamily="2" charset="2"/>
              <a:buChar char="Ø"/>
            </a:pPr>
            <a:r>
              <a:rPr kumimoji="0" lang="en-US" sz="17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Homogeneous nucleation </a:t>
            </a:r>
            <a:r>
              <a:rPr kumimoji="0" lang="en-US" sz="1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sulfate solution droplets</a:t>
            </a:r>
          </a:p>
          <a:p>
            <a:pPr marL="566738" lvl="1">
              <a:spcBef>
                <a:spcPts val="0"/>
              </a:spcBef>
              <a:buClr>
                <a:srgbClr val="333399"/>
              </a:buClr>
              <a:buFont typeface="Wingdings" pitchFamily="2" charset="2"/>
              <a:buChar char="Ø"/>
            </a:pPr>
            <a:r>
              <a:rPr kumimoji="0" lang="en-US" sz="17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Deposition nucleation</a:t>
            </a:r>
            <a:r>
              <a:rPr kumimoji="0" lang="en-US" sz="1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externally mixed dust (prescribed to be 0.0075% of sulfate)</a:t>
            </a:r>
          </a:p>
          <a:p>
            <a:pPr marL="566738" lvl="1">
              <a:spcBef>
                <a:spcPts val="0"/>
              </a:spcBef>
              <a:buClr>
                <a:srgbClr val="333399"/>
              </a:buClr>
              <a:buFont typeface="Wingdings" pitchFamily="2" charset="2"/>
              <a:buChar char="Ø"/>
            </a:pPr>
            <a:r>
              <a:rPr kumimoji="0" lang="en-US" sz="17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Immersion nucleation </a:t>
            </a:r>
            <a:r>
              <a:rPr kumimoji="0" lang="en-US" sz="1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coated dust droplets (prescribed to be 0.0025% of sulfate)</a:t>
            </a:r>
          </a:p>
          <a:p>
            <a:pPr marL="566738" lvl="1">
              <a:spcBef>
                <a:spcPts val="0"/>
              </a:spcBef>
              <a:buClr>
                <a:srgbClr val="333399"/>
              </a:buClr>
              <a:buFont typeface="Wingdings" pitchFamily="2" charset="2"/>
              <a:buChar char="Ø"/>
            </a:pPr>
            <a:r>
              <a:rPr kumimoji="0" lang="en-US" sz="1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processes: depositional growth, sublimation, and sedimentation</a:t>
            </a:r>
          </a:p>
          <a:p>
            <a:pPr marL="347663" indent="-347663">
              <a:spcBef>
                <a:spcPts val="0"/>
              </a:spcBef>
              <a:buFont typeface="Wingdings" pitchFamily="2" charset="2"/>
              <a:buChar char="q"/>
            </a:pPr>
            <a:r>
              <a:rPr kumimoji="0"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Finding: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 vapor modulates the relative importance of different ice nucleation modes, leading to the opposite aerosol impacts between moist and dry conditions</a:t>
            </a:r>
            <a:endParaRPr kumimoji="0" lang="en-US" sz="20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057400" y="6509084"/>
            <a:ext cx="392588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pv</a:t>
            </a:r>
            <a:r>
              <a:rPr lang="en-US" sz="1500" dirty="0">
                <a:solidFill>
                  <a:srgbClr val="000000"/>
                </a:solidFill>
                <a:cs typeface="Times New Roman" panose="02020603050405020304" pitchFamily="18" charset="0"/>
              </a:rPr>
              <a:t>: initial water vapor mass mixing ratios</a:t>
            </a:r>
            <a:endParaRPr lang="en-US" sz="15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0" y="6519446"/>
            <a:ext cx="20461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EA0000"/>
                </a:solidFill>
              </a:rPr>
              <a:t>Zhao et al., </a:t>
            </a:r>
            <a:r>
              <a:rPr lang="en-US" sz="1600" i="1" dirty="0" smtClean="0">
                <a:solidFill>
                  <a:srgbClr val="EA0000"/>
                </a:solidFill>
              </a:rPr>
              <a:t>2018 ACP</a:t>
            </a:r>
            <a:endParaRPr lang="en-US" sz="1600" i="1" dirty="0">
              <a:solidFill>
                <a:srgbClr val="EA0000"/>
              </a:solidFill>
            </a:endParaRPr>
          </a:p>
        </p:txBody>
      </p:sp>
      <p:pic>
        <p:nvPicPr>
          <p:cNvPr id="8" name="图片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24200"/>
            <a:ext cx="3962400" cy="3308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图片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119720"/>
            <a:ext cx="4364421" cy="343348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5029200" y="3352800"/>
            <a:ext cx="17716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600" dirty="0">
                <a:solidFill>
                  <a:srgbClr val="000000"/>
                </a:solidFill>
              </a:rPr>
              <a:t>Dash: het fraction</a:t>
            </a:r>
          </a:p>
          <a:p>
            <a:pPr>
              <a:spcBef>
                <a:spcPts val="0"/>
              </a:spcBef>
            </a:pPr>
            <a:r>
              <a:rPr lang="en-US" sz="1600" dirty="0">
                <a:solidFill>
                  <a:srgbClr val="000000"/>
                </a:solidFill>
              </a:rPr>
              <a:t>Solid: N</a:t>
            </a:r>
            <a:r>
              <a:rPr lang="en-US" sz="1600" baseline="-25000" dirty="0">
                <a:solidFill>
                  <a:srgbClr val="000000"/>
                </a:solidFill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2981164414"/>
      </p:ext>
    </p:extLst>
  </p:cSld>
  <p:clrMapOvr>
    <a:masterClrMapping/>
  </p:clrMapOvr>
  <p:transition advTm="9200"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Classification of ice clouds using CALIPSO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6200" y="828675"/>
            <a:ext cx="8915400" cy="1990725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000" b="0" dirty="0"/>
              <a:t>Classify ice clouds based on their </a:t>
            </a:r>
            <a:r>
              <a:rPr lang="en-US" sz="2000" b="0" dirty="0">
                <a:solidFill>
                  <a:srgbClr val="FF0000"/>
                </a:solidFill>
              </a:rPr>
              <a:t>connection to deep convective clouds</a:t>
            </a:r>
          </a:p>
          <a:p>
            <a:pPr lvl="1">
              <a:spcBef>
                <a:spcPts val="600"/>
              </a:spcBef>
            </a:pPr>
            <a:r>
              <a:rPr lang="en-US" sz="1900" b="0" dirty="0"/>
              <a:t>Convection-generated ice clouds: consist of ice cloud profiles that are directly connected to deep convective profiles. </a:t>
            </a:r>
          </a:p>
          <a:p>
            <a:pPr lvl="1">
              <a:spcBef>
                <a:spcPts val="600"/>
              </a:spcBef>
            </a:pPr>
            <a:r>
              <a:rPr lang="en-US" sz="1900" b="0" dirty="0"/>
              <a:t>In-situ ice clouds: at least 95% of the cloud consists of continuous ice cloud profiles which are at least 25 km in horizontal direction, and none of the remaining profiles are deep convection type.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971800"/>
            <a:ext cx="6807028" cy="3669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85705" y="6472309"/>
            <a:ext cx="49058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EA0000"/>
                </a:solidFill>
              </a:rPr>
              <a:t>Zhao et al., </a:t>
            </a:r>
            <a:r>
              <a:rPr lang="en-US" sz="1600" i="1" dirty="0" smtClean="0">
                <a:solidFill>
                  <a:srgbClr val="EA0000"/>
                </a:solidFill>
              </a:rPr>
              <a:t>2018 ACP; </a:t>
            </a:r>
            <a:r>
              <a:rPr lang="en-US" sz="1600" i="1" dirty="0" err="1">
                <a:solidFill>
                  <a:srgbClr val="EA0000"/>
                </a:solidFill>
              </a:rPr>
              <a:t>Riihimaki</a:t>
            </a:r>
            <a:r>
              <a:rPr lang="en-US" sz="1600" i="1" dirty="0">
                <a:solidFill>
                  <a:srgbClr val="EA0000"/>
                </a:solidFill>
              </a:rPr>
              <a:t> and McFarlane, 2010</a:t>
            </a:r>
          </a:p>
        </p:txBody>
      </p:sp>
    </p:spTree>
    <p:extLst>
      <p:ext uri="{BB962C8B-B14F-4D97-AF65-F5344CB8AC3E}">
        <p14:creationId xmlns:p14="http://schemas.microsoft.com/office/powerpoint/2010/main" val="3274994500"/>
      </p:ext>
    </p:extLst>
  </p:cSld>
  <p:clrMapOvr>
    <a:masterClrMapping/>
  </p:clrMapOvr>
  <p:transition advTm="9200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1320800" algn="l"/>
              </a:tabLst>
            </a:pPr>
            <a:r>
              <a:rPr lang="en-US" sz="2800" dirty="0"/>
              <a:t>Distribution of properties of two ice cloud types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779520"/>
            <a:ext cx="3642908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810000"/>
            <a:ext cx="3642907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62800" y="1905000"/>
            <a:ext cx="1981200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/>
              <a:t>Profile number:</a:t>
            </a:r>
          </a:p>
          <a:p>
            <a:r>
              <a:rPr lang="en-US" sz="1900" b="0" u="sng" dirty="0"/>
              <a:t>Convection-generated</a:t>
            </a:r>
          </a:p>
          <a:p>
            <a:r>
              <a:rPr lang="en-US" sz="1900" b="0" dirty="0"/>
              <a:t>1407104 (51.1%)</a:t>
            </a:r>
          </a:p>
          <a:p>
            <a:r>
              <a:rPr lang="en-US" sz="1900" b="0" u="sng" dirty="0"/>
              <a:t>In-situ formed</a:t>
            </a:r>
          </a:p>
          <a:p>
            <a:r>
              <a:rPr lang="en-US" sz="1900" b="0" dirty="0"/>
              <a:t>1269272 (46.1%)</a:t>
            </a:r>
          </a:p>
          <a:p>
            <a:r>
              <a:rPr lang="en-US" sz="1900" b="0" u="sng" dirty="0"/>
              <a:t>Others</a:t>
            </a:r>
          </a:p>
          <a:p>
            <a:r>
              <a:rPr lang="en-US" sz="1900" b="0" dirty="0"/>
              <a:t>75471 (2.7%)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838200"/>
            <a:ext cx="3642907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38200"/>
            <a:ext cx="3642907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010399" y="6443246"/>
            <a:ext cx="20461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EA0000"/>
                </a:solidFill>
              </a:rPr>
              <a:t>Zhao et al., </a:t>
            </a:r>
            <a:r>
              <a:rPr lang="en-US" sz="1600" i="1" dirty="0" smtClean="0">
                <a:solidFill>
                  <a:srgbClr val="EA0000"/>
                </a:solidFill>
              </a:rPr>
              <a:t>2018 ACP</a:t>
            </a:r>
            <a:endParaRPr lang="en-US" sz="1600" i="1" dirty="0">
              <a:solidFill>
                <a:srgbClr val="EA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547791"/>
      </p:ext>
    </p:extLst>
  </p:cSld>
  <p:clrMapOvr>
    <a:masterClrMapping/>
  </p:clrMapOvr>
  <p:transition advTm="9200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r>
              <a:rPr lang="en-US" sz="2800" dirty="0"/>
              <a:t>Responses of properties of two ice cloud types to aerosol loading</a:t>
            </a:r>
          </a:p>
        </p:txBody>
      </p:sp>
      <p:pic>
        <p:nvPicPr>
          <p:cNvPr id="16" name="图片 15" descr="K:\research\aerosol-macro paper\originfigures\type1_rev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" t="4565" r="47298" b="43071"/>
          <a:stretch/>
        </p:blipFill>
        <p:spPr bwMode="auto">
          <a:xfrm>
            <a:off x="304800" y="1447800"/>
            <a:ext cx="4071620" cy="3200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图片 16" descr="K:\research\aerosol-macro paper\originfigures\type2_rev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" t="4423" r="47078" b="42500"/>
          <a:stretch/>
        </p:blipFill>
        <p:spPr bwMode="auto">
          <a:xfrm>
            <a:off x="4813301" y="1447800"/>
            <a:ext cx="4025899" cy="3200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33400" y="895290"/>
            <a:ext cx="37144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Convection-generated ice clouds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86400" y="871638"/>
            <a:ext cx="28937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In-situ formed ice clouds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" y="4937373"/>
            <a:ext cx="807720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dirty="0"/>
              <a:t>For convection-generated ice clouds, COT, cloud thickness, and ICF increase with small-to-moderate aerosol loadings (AOD &lt; 0.3), and decrease with further aerosol increase.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dirty="0"/>
              <a:t>For in-situ formed ice clouds, however, these cloud properties increase monotonically and more sharply with aerosol loadings.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31681" y="4648200"/>
            <a:ext cx="20649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EA0000"/>
                </a:solidFill>
              </a:rPr>
              <a:t>Zhao et al., </a:t>
            </a:r>
            <a:r>
              <a:rPr lang="en-US" sz="1600" i="1" dirty="0" smtClean="0">
                <a:solidFill>
                  <a:srgbClr val="EA0000"/>
                </a:solidFill>
              </a:rPr>
              <a:t>2018 GRL</a:t>
            </a:r>
            <a:endParaRPr lang="en-US" sz="1600" i="1" dirty="0">
              <a:solidFill>
                <a:srgbClr val="EA0000"/>
              </a:solidFill>
            </a:endParaRPr>
          </a:p>
        </p:txBody>
      </p:sp>
      <p:cxnSp>
        <p:nvCxnSpPr>
          <p:cNvPr id="4" name="直接连接符 3"/>
          <p:cNvCxnSpPr/>
          <p:nvPr/>
        </p:nvCxnSpPr>
        <p:spPr bwMode="auto">
          <a:xfrm>
            <a:off x="1981200" y="4648200"/>
            <a:ext cx="1219200" cy="0"/>
          </a:xfrm>
          <a:prstGeom prst="line">
            <a:avLst/>
          </a:prstGeom>
          <a:solidFill>
            <a:srgbClr val="AAF0F4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</p:cxnSp>
      <p:cxnSp>
        <p:nvCxnSpPr>
          <p:cNvPr id="12" name="直接连接符 11"/>
          <p:cNvCxnSpPr/>
          <p:nvPr/>
        </p:nvCxnSpPr>
        <p:spPr bwMode="auto">
          <a:xfrm>
            <a:off x="6553200" y="4648200"/>
            <a:ext cx="1066800" cy="0"/>
          </a:xfrm>
          <a:prstGeom prst="line">
            <a:avLst/>
          </a:prstGeom>
          <a:solidFill>
            <a:srgbClr val="AAF0F4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</p:cxnSp>
    </p:spTree>
    <p:extLst>
      <p:ext uri="{BB962C8B-B14F-4D97-AF65-F5344CB8AC3E}">
        <p14:creationId xmlns:p14="http://schemas.microsoft.com/office/powerpoint/2010/main" val="1681714992"/>
      </p:ext>
    </p:extLst>
  </p:cSld>
  <p:clrMapOvr>
    <a:masterClrMapping/>
  </p:clrMapOvr>
  <p:transition advTm="9200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r>
              <a:rPr lang="en-US" sz="2800" dirty="0"/>
              <a:t>Mechanisms for the aerosol impact: convection-generated ice clouds</a:t>
            </a:r>
          </a:p>
        </p:txBody>
      </p:sp>
      <p:pic>
        <p:nvPicPr>
          <p:cNvPr id="16" name="图片 15" descr="K:\research\aerosol-macro paper\originfigures\type1_rev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" t="4565" r="47298" b="43071"/>
          <a:stretch/>
        </p:blipFill>
        <p:spPr bwMode="auto">
          <a:xfrm>
            <a:off x="644706" y="1143000"/>
            <a:ext cx="3373628" cy="26517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图片 17" descr="K:\research\aerosol-macro paper\originfigures\dcc_rev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5" t="4709" r="47850" b="42928"/>
          <a:stretch/>
        </p:blipFill>
        <p:spPr bwMode="auto">
          <a:xfrm>
            <a:off x="5181600" y="1166652"/>
            <a:ext cx="2990596" cy="26517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33400" y="766542"/>
            <a:ext cx="37144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Convection-generated ice clouds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34000" y="766542"/>
            <a:ext cx="2704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Deep convective clouds</a:t>
            </a:r>
          </a:p>
        </p:txBody>
      </p:sp>
      <p:sp>
        <p:nvSpPr>
          <p:cNvPr id="3" name="圆角矩形 2"/>
          <p:cNvSpPr/>
          <p:nvPr/>
        </p:nvSpPr>
        <p:spPr bwMode="auto">
          <a:xfrm>
            <a:off x="609600" y="4038600"/>
            <a:ext cx="2936694" cy="40862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  <a:ea typeface="黑体" charset="0"/>
                <a:cs typeface="黑体" charset="0"/>
              </a:rPr>
              <a:t>Small aerosol loading</a:t>
            </a:r>
          </a:p>
        </p:txBody>
      </p:sp>
      <p:sp>
        <p:nvSpPr>
          <p:cNvPr id="11" name="圆角矩形 10"/>
          <p:cNvSpPr/>
          <p:nvPr/>
        </p:nvSpPr>
        <p:spPr bwMode="auto">
          <a:xfrm>
            <a:off x="5042740" y="4038600"/>
            <a:ext cx="2936694" cy="40862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solidFill>
                  <a:schemeClr val="bg1"/>
                </a:solidFill>
                <a:latin typeface="Times New Roman" charset="0"/>
                <a:ea typeface="黑体" charset="0"/>
                <a:cs typeface="黑体" charset="0"/>
              </a:rPr>
              <a:t>Large</a:t>
            </a:r>
            <a:r>
              <a:rPr kumimoji="1" 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  <a:ea typeface="黑体" charset="0"/>
                <a:cs typeface="黑体" charset="0"/>
              </a:rPr>
              <a:t> aerosol loading</a:t>
            </a:r>
          </a:p>
        </p:txBody>
      </p:sp>
      <p:sp>
        <p:nvSpPr>
          <p:cNvPr id="12" name="圆角矩形 11"/>
          <p:cNvSpPr/>
          <p:nvPr/>
        </p:nvSpPr>
        <p:spPr bwMode="auto">
          <a:xfrm>
            <a:off x="797106" y="4845844"/>
            <a:ext cx="2555694" cy="102155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solidFill>
                  <a:schemeClr val="bg1"/>
                </a:solidFill>
                <a:latin typeface="Times New Roman" charset="0"/>
                <a:ea typeface="黑体" charset="0"/>
                <a:cs typeface="黑体" charset="0"/>
              </a:rPr>
              <a:t>I</a:t>
            </a:r>
            <a:r>
              <a:rPr kumimoji="1" 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  <a:ea typeface="黑体" charset="0"/>
                <a:cs typeface="黑体" charset="0"/>
              </a:rPr>
              <a:t>nvigoration of</a:t>
            </a:r>
            <a:r>
              <a:rPr kumimoji="1" lang="en-US" sz="18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  <a:ea typeface="黑体" charset="0"/>
                <a:cs typeface="黑体" charset="0"/>
              </a:rPr>
              <a:t> deep convection</a:t>
            </a:r>
            <a:r>
              <a:rPr kumimoji="1" 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  <a:ea typeface="黑体" charset="0"/>
                <a:cs typeface="黑体" charset="0"/>
              </a:rPr>
              <a:t> (Rosenfeld et al.,</a:t>
            </a:r>
            <a:r>
              <a:rPr kumimoji="1" lang="en-US" sz="18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  <a:ea typeface="黑体" charset="0"/>
                <a:cs typeface="黑体" charset="0"/>
              </a:rPr>
              <a:t> 2008)</a:t>
            </a:r>
            <a:endParaRPr kumimoji="1" lang="en-US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  <a:ea typeface="黑体" charset="0"/>
              <a:cs typeface="黑体" charset="0"/>
            </a:endParaRPr>
          </a:p>
        </p:txBody>
      </p:sp>
      <p:sp>
        <p:nvSpPr>
          <p:cNvPr id="13" name="圆角矩形 12"/>
          <p:cNvSpPr/>
          <p:nvPr/>
        </p:nvSpPr>
        <p:spPr bwMode="auto">
          <a:xfrm>
            <a:off x="4038600" y="4824073"/>
            <a:ext cx="2562098" cy="102155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  <a:ea typeface="黑体" charset="0"/>
                <a:cs typeface="黑体" charset="0"/>
              </a:rPr>
              <a:t>Inhibition of deep convection (Rosenfeld</a:t>
            </a:r>
            <a:r>
              <a:rPr kumimoji="1" lang="en-US" sz="18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  <a:ea typeface="黑体" charset="0"/>
                <a:cs typeface="黑体" charset="0"/>
              </a:rPr>
              <a:t> et al., 2008)</a:t>
            </a:r>
            <a:endParaRPr kumimoji="1" lang="en-US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  <a:ea typeface="黑体" charset="0"/>
              <a:cs typeface="黑体" charset="0"/>
            </a:endParaRPr>
          </a:p>
        </p:txBody>
      </p:sp>
      <p:sp>
        <p:nvSpPr>
          <p:cNvPr id="15" name="圆角矩形 14"/>
          <p:cNvSpPr/>
          <p:nvPr/>
        </p:nvSpPr>
        <p:spPr bwMode="auto">
          <a:xfrm>
            <a:off x="6676898" y="4814888"/>
            <a:ext cx="2299411" cy="102155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  <a:ea typeface="黑体" charset="0"/>
                <a:cs typeface="黑体" charset="0"/>
              </a:rPr>
              <a:t>Evaporation</a:t>
            </a:r>
            <a:r>
              <a:rPr kumimoji="1" lang="en-US" sz="18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  <a:ea typeface="黑体" charset="0"/>
                <a:cs typeface="黑体" charset="0"/>
              </a:rPr>
              <a:t> due to absorptive heating (</a:t>
            </a:r>
            <a:r>
              <a:rPr kumimoji="1" lang="en-US" sz="1800" b="1" i="0" u="none" strike="noStrike" cap="none" normalizeH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  <a:ea typeface="黑体" charset="0"/>
                <a:cs typeface="黑体" charset="0"/>
              </a:rPr>
              <a:t>Koren</a:t>
            </a:r>
            <a:r>
              <a:rPr kumimoji="1" lang="en-US" sz="18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  <a:ea typeface="黑体" charset="0"/>
                <a:cs typeface="黑体" charset="0"/>
              </a:rPr>
              <a:t> et al., 2008)</a:t>
            </a:r>
            <a:endParaRPr kumimoji="1" lang="en-US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  <a:ea typeface="黑体" charset="0"/>
              <a:cs typeface="黑体" charset="0"/>
            </a:endParaRPr>
          </a:p>
        </p:txBody>
      </p:sp>
      <p:sp>
        <p:nvSpPr>
          <p:cNvPr id="22" name="圆角矩形 21"/>
          <p:cNvSpPr/>
          <p:nvPr/>
        </p:nvSpPr>
        <p:spPr bwMode="auto">
          <a:xfrm>
            <a:off x="598714" y="6144577"/>
            <a:ext cx="2947580" cy="40862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  <a:ea typeface="黑体" charset="0"/>
                <a:cs typeface="黑体" charset="0"/>
              </a:rPr>
              <a:t>Clouds</a:t>
            </a:r>
            <a:r>
              <a:rPr kumimoji="1" lang="en-US" sz="18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  <a:ea typeface="黑体" charset="0"/>
                <a:cs typeface="黑体" charset="0"/>
              </a:rPr>
              <a:t> increase with AOD</a:t>
            </a:r>
            <a:endParaRPr kumimoji="1" lang="en-US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  <a:ea typeface="黑体" charset="0"/>
              <a:cs typeface="黑体" charset="0"/>
            </a:endParaRPr>
          </a:p>
        </p:txBody>
      </p:sp>
      <p:sp>
        <p:nvSpPr>
          <p:cNvPr id="23" name="圆角矩形 22"/>
          <p:cNvSpPr/>
          <p:nvPr/>
        </p:nvSpPr>
        <p:spPr bwMode="auto">
          <a:xfrm>
            <a:off x="5031854" y="6092665"/>
            <a:ext cx="2947580" cy="40862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  <a:ea typeface="黑体" charset="0"/>
                <a:cs typeface="黑体" charset="0"/>
              </a:rPr>
              <a:t>Clouds</a:t>
            </a:r>
            <a:r>
              <a:rPr kumimoji="1" lang="en-US" sz="18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  <a:ea typeface="黑体" charset="0"/>
                <a:cs typeface="黑体" charset="0"/>
              </a:rPr>
              <a:t> decrease with AOD</a:t>
            </a:r>
            <a:endParaRPr kumimoji="1" lang="en-US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  <a:ea typeface="黑体" charset="0"/>
              <a:cs typeface="黑体" charset="0"/>
            </a:endParaRPr>
          </a:p>
        </p:txBody>
      </p:sp>
      <p:cxnSp>
        <p:nvCxnSpPr>
          <p:cNvPr id="7" name="直接箭头连接符 6"/>
          <p:cNvCxnSpPr>
            <a:stCxn id="3" idx="2"/>
            <a:endCxn id="12" idx="0"/>
          </p:cNvCxnSpPr>
          <p:nvPr/>
        </p:nvCxnSpPr>
        <p:spPr bwMode="auto">
          <a:xfrm flipH="1">
            <a:off x="2074953" y="4447223"/>
            <a:ext cx="2994" cy="398621"/>
          </a:xfrm>
          <a:prstGeom prst="straightConnector1">
            <a:avLst/>
          </a:prstGeom>
          <a:solidFill>
            <a:srgbClr val="AAF0F4"/>
          </a:solidFill>
          <a:ln w="317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  <a:extLst/>
        </p:spPr>
      </p:cxnSp>
      <p:cxnSp>
        <p:nvCxnSpPr>
          <p:cNvPr id="24" name="直接箭头连接符 23"/>
          <p:cNvCxnSpPr>
            <a:stCxn id="12" idx="2"/>
            <a:endCxn id="22" idx="0"/>
          </p:cNvCxnSpPr>
          <p:nvPr/>
        </p:nvCxnSpPr>
        <p:spPr bwMode="auto">
          <a:xfrm flipH="1">
            <a:off x="2072504" y="5867400"/>
            <a:ext cx="2449" cy="277177"/>
          </a:xfrm>
          <a:prstGeom prst="straightConnector1">
            <a:avLst/>
          </a:prstGeom>
          <a:solidFill>
            <a:srgbClr val="AAF0F4"/>
          </a:solidFill>
          <a:ln w="317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  <a:extLst/>
        </p:spPr>
      </p:cxnSp>
      <p:cxnSp>
        <p:nvCxnSpPr>
          <p:cNvPr id="25" name="直接箭头连接符 24"/>
          <p:cNvCxnSpPr>
            <a:stCxn id="11" idx="2"/>
            <a:endCxn id="13" idx="0"/>
          </p:cNvCxnSpPr>
          <p:nvPr/>
        </p:nvCxnSpPr>
        <p:spPr bwMode="auto">
          <a:xfrm flipH="1">
            <a:off x="5319649" y="4447223"/>
            <a:ext cx="1191438" cy="376850"/>
          </a:xfrm>
          <a:prstGeom prst="straightConnector1">
            <a:avLst/>
          </a:prstGeom>
          <a:solidFill>
            <a:srgbClr val="AAF0F4"/>
          </a:solidFill>
          <a:ln w="317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  <a:extLst/>
        </p:spPr>
      </p:cxnSp>
      <p:cxnSp>
        <p:nvCxnSpPr>
          <p:cNvPr id="27" name="直接箭头连接符 26"/>
          <p:cNvCxnSpPr>
            <a:stCxn id="11" idx="2"/>
            <a:endCxn id="15" idx="0"/>
          </p:cNvCxnSpPr>
          <p:nvPr/>
        </p:nvCxnSpPr>
        <p:spPr bwMode="auto">
          <a:xfrm>
            <a:off x="6511087" y="4447223"/>
            <a:ext cx="1315517" cy="367665"/>
          </a:xfrm>
          <a:prstGeom prst="straightConnector1">
            <a:avLst/>
          </a:prstGeom>
          <a:solidFill>
            <a:srgbClr val="AAF0F4"/>
          </a:solidFill>
          <a:ln w="317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  <a:extLst/>
        </p:spPr>
      </p:cxnSp>
      <p:cxnSp>
        <p:nvCxnSpPr>
          <p:cNvPr id="30" name="直接箭头连接符 29"/>
          <p:cNvCxnSpPr>
            <a:stCxn id="13" idx="2"/>
          </p:cNvCxnSpPr>
          <p:nvPr/>
        </p:nvCxnSpPr>
        <p:spPr bwMode="auto">
          <a:xfrm>
            <a:off x="5319649" y="5845629"/>
            <a:ext cx="823849" cy="247036"/>
          </a:xfrm>
          <a:prstGeom prst="straightConnector1">
            <a:avLst/>
          </a:prstGeom>
          <a:solidFill>
            <a:srgbClr val="AAF0F4"/>
          </a:solidFill>
          <a:ln w="317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  <a:extLst/>
        </p:spPr>
      </p:cxnSp>
      <p:cxnSp>
        <p:nvCxnSpPr>
          <p:cNvPr id="33" name="直接箭头连接符 32"/>
          <p:cNvCxnSpPr>
            <a:stCxn id="15" idx="2"/>
          </p:cNvCxnSpPr>
          <p:nvPr/>
        </p:nvCxnSpPr>
        <p:spPr bwMode="auto">
          <a:xfrm flipH="1">
            <a:off x="6981698" y="5836444"/>
            <a:ext cx="844906" cy="256221"/>
          </a:xfrm>
          <a:prstGeom prst="straightConnector1">
            <a:avLst/>
          </a:prstGeom>
          <a:solidFill>
            <a:srgbClr val="AAF0F4"/>
          </a:solidFill>
          <a:ln w="317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  <a:extLst/>
        </p:spPr>
      </p:cxnSp>
      <p:sp>
        <p:nvSpPr>
          <p:cNvPr id="2" name="右箭头 1"/>
          <p:cNvSpPr/>
          <p:nvPr/>
        </p:nvSpPr>
        <p:spPr bwMode="auto">
          <a:xfrm rot="10800000">
            <a:off x="4155844" y="2133600"/>
            <a:ext cx="949556" cy="358932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>
            <a:outerShdw blurRad="63500" dist="35921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黑体" charset="0"/>
              <a:cs typeface="黑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055188"/>
      </p:ext>
    </p:extLst>
  </p:cSld>
  <p:clrMapOvr>
    <a:masterClrMapping/>
  </p:clrMapOvr>
  <p:transition advTm="9200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445" y="4142232"/>
            <a:ext cx="1654555" cy="1344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880" y="4142423"/>
            <a:ext cx="1654320" cy="1343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r>
              <a:rPr lang="en-US" sz="2800" dirty="0"/>
              <a:t>Mechanisms for the aerosol impact: in-situ ice clouds</a:t>
            </a:r>
          </a:p>
        </p:txBody>
      </p:sp>
      <p:sp>
        <p:nvSpPr>
          <p:cNvPr id="11" name="圆角矩形 10"/>
          <p:cNvSpPr/>
          <p:nvPr/>
        </p:nvSpPr>
        <p:spPr bwMode="auto">
          <a:xfrm>
            <a:off x="5369107" y="1371600"/>
            <a:ext cx="2936694" cy="40862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solidFill>
                  <a:schemeClr val="bg1"/>
                </a:solidFill>
                <a:latin typeface="Times New Roman" charset="0"/>
                <a:ea typeface="黑体" charset="0"/>
                <a:cs typeface="黑体" charset="0"/>
              </a:rPr>
              <a:t>Increased a</a:t>
            </a:r>
            <a:r>
              <a:rPr kumimoji="1" 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  <a:ea typeface="黑体" charset="0"/>
                <a:cs typeface="黑体" charset="0"/>
              </a:rPr>
              <a:t>erosol loading</a:t>
            </a:r>
          </a:p>
        </p:txBody>
      </p:sp>
      <p:sp>
        <p:nvSpPr>
          <p:cNvPr id="13" name="圆角矩形 12"/>
          <p:cNvSpPr/>
          <p:nvPr/>
        </p:nvSpPr>
        <p:spPr bwMode="auto">
          <a:xfrm>
            <a:off x="4546847" y="2819400"/>
            <a:ext cx="2311154" cy="132802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8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  <a:ea typeface="黑体" charset="0"/>
                <a:cs typeface="黑体" charset="0"/>
              </a:rPr>
              <a:t>Mor</a:t>
            </a:r>
            <a:r>
              <a:rPr lang="en-US" sz="1800">
                <a:solidFill>
                  <a:schemeClr val="bg1"/>
                </a:solidFill>
                <a:latin typeface="Times New Roman" charset="0"/>
                <a:ea typeface="黑体" charset="0"/>
                <a:cs typeface="黑体" charset="0"/>
              </a:rPr>
              <a:t>e numerous and </a:t>
            </a:r>
            <a:r>
              <a:rPr lang="en-US" sz="1800" dirty="0">
                <a:solidFill>
                  <a:schemeClr val="bg1"/>
                </a:solidFill>
                <a:latin typeface="Times New Roman" charset="0"/>
                <a:ea typeface="黑体" charset="0"/>
                <a:cs typeface="黑体" charset="0"/>
              </a:rPr>
              <a:t>smaller ice crystals, therefore reduced sedimentation rates</a:t>
            </a:r>
            <a:endParaRPr kumimoji="1" lang="en-US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  <a:ea typeface="黑体" charset="0"/>
              <a:cs typeface="黑体" charset="0"/>
            </a:endParaRPr>
          </a:p>
        </p:txBody>
      </p:sp>
      <p:sp>
        <p:nvSpPr>
          <p:cNvPr id="15" name="圆角矩形 14"/>
          <p:cNvSpPr/>
          <p:nvPr/>
        </p:nvSpPr>
        <p:spPr bwMode="auto">
          <a:xfrm>
            <a:off x="7010401" y="2819400"/>
            <a:ext cx="2057399" cy="132802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  <a:ea typeface="黑体" charset="0"/>
              <a:cs typeface="黑体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  <a:ea typeface="黑体" charset="0"/>
                <a:cs typeface="黑体" charset="0"/>
              </a:rPr>
              <a:t>More ice crystals at similar size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  <a:ea typeface="黑体" charset="0"/>
              <a:cs typeface="黑体" charset="0"/>
            </a:endParaRPr>
          </a:p>
        </p:txBody>
      </p:sp>
      <p:sp>
        <p:nvSpPr>
          <p:cNvPr id="23" name="圆角矩形 22"/>
          <p:cNvSpPr/>
          <p:nvPr/>
        </p:nvSpPr>
        <p:spPr bwMode="auto">
          <a:xfrm>
            <a:off x="5434420" y="5915977"/>
            <a:ext cx="2947580" cy="40862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  <a:ea typeface="黑体" charset="0"/>
                <a:cs typeface="黑体" charset="0"/>
              </a:rPr>
              <a:t>Increased ice water content</a:t>
            </a:r>
          </a:p>
        </p:txBody>
      </p:sp>
      <p:cxnSp>
        <p:nvCxnSpPr>
          <p:cNvPr id="25" name="直接箭头连接符 24"/>
          <p:cNvCxnSpPr>
            <a:stCxn id="11" idx="2"/>
            <a:endCxn id="13" idx="0"/>
          </p:cNvCxnSpPr>
          <p:nvPr/>
        </p:nvCxnSpPr>
        <p:spPr bwMode="auto">
          <a:xfrm flipH="1">
            <a:off x="5702424" y="1780223"/>
            <a:ext cx="1135030" cy="1039177"/>
          </a:xfrm>
          <a:prstGeom prst="straightConnector1">
            <a:avLst/>
          </a:prstGeom>
          <a:solidFill>
            <a:srgbClr val="AAF0F4"/>
          </a:solidFill>
          <a:ln w="317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  <a:extLst/>
        </p:spPr>
      </p:cxnSp>
      <p:cxnSp>
        <p:nvCxnSpPr>
          <p:cNvPr id="27" name="直接箭头连接符 26"/>
          <p:cNvCxnSpPr>
            <a:stCxn id="11" idx="2"/>
            <a:endCxn id="15" idx="0"/>
          </p:cNvCxnSpPr>
          <p:nvPr/>
        </p:nvCxnSpPr>
        <p:spPr bwMode="auto">
          <a:xfrm>
            <a:off x="6837454" y="1780223"/>
            <a:ext cx="1201647" cy="1039177"/>
          </a:xfrm>
          <a:prstGeom prst="straightConnector1">
            <a:avLst/>
          </a:prstGeom>
          <a:solidFill>
            <a:srgbClr val="AAF0F4"/>
          </a:solidFill>
          <a:ln w="317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  <a:extLst/>
        </p:spPr>
      </p:cxnSp>
      <p:cxnSp>
        <p:nvCxnSpPr>
          <p:cNvPr id="30" name="直接箭头连接符 29"/>
          <p:cNvCxnSpPr>
            <a:stCxn id="13" idx="2"/>
          </p:cNvCxnSpPr>
          <p:nvPr/>
        </p:nvCxnSpPr>
        <p:spPr bwMode="auto">
          <a:xfrm>
            <a:off x="5702424" y="4147423"/>
            <a:ext cx="926976" cy="1768554"/>
          </a:xfrm>
          <a:prstGeom prst="straightConnector1">
            <a:avLst/>
          </a:prstGeom>
          <a:solidFill>
            <a:srgbClr val="AAF0F4"/>
          </a:solidFill>
          <a:ln w="317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  <a:extLst/>
        </p:spPr>
      </p:cxnSp>
      <p:cxnSp>
        <p:nvCxnSpPr>
          <p:cNvPr id="33" name="直接箭头连接符 32"/>
          <p:cNvCxnSpPr>
            <a:stCxn id="15" idx="2"/>
          </p:cNvCxnSpPr>
          <p:nvPr/>
        </p:nvCxnSpPr>
        <p:spPr bwMode="auto">
          <a:xfrm flipH="1">
            <a:off x="7239000" y="4147423"/>
            <a:ext cx="800101" cy="1768554"/>
          </a:xfrm>
          <a:prstGeom prst="straightConnector1">
            <a:avLst/>
          </a:prstGeom>
          <a:solidFill>
            <a:srgbClr val="AAF0F4"/>
          </a:solidFill>
          <a:ln w="317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  <a:extLst/>
        </p:spPr>
      </p:cxnSp>
      <p:pic>
        <p:nvPicPr>
          <p:cNvPr id="20" name="图片 19" descr="K:\research\aerosol-macro paper\originfigures\type2_rev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" t="4423" r="47078" b="42500"/>
          <a:stretch/>
        </p:blipFill>
        <p:spPr bwMode="auto">
          <a:xfrm>
            <a:off x="152400" y="2057400"/>
            <a:ext cx="4217608" cy="3352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914400" y="1557438"/>
            <a:ext cx="28937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In-situ formed ice clouds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31597" y="1981200"/>
            <a:ext cx="1326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if homo dominates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055597" y="1981200"/>
            <a:ext cx="1326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if </a:t>
            </a:r>
            <a:r>
              <a:rPr lang="en-US" sz="1800" dirty="0" err="1"/>
              <a:t>hete</a:t>
            </a:r>
            <a:r>
              <a:rPr lang="en-US" sz="1800" dirty="0"/>
              <a:t> dominates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34637" y="4369713"/>
            <a:ext cx="5245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R</a:t>
            </a:r>
            <a:r>
              <a:rPr lang="en-US" altLang="zh-CN" sz="2200" baseline="-25000" dirty="0"/>
              <a:t>ei</a:t>
            </a:r>
            <a:endParaRPr lang="en-US" sz="2200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8315142" y="4600813"/>
            <a:ext cx="5245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R</a:t>
            </a:r>
            <a:r>
              <a:rPr lang="en-US" altLang="zh-CN" sz="2200" baseline="-25000" dirty="0"/>
              <a:t>ei</a:t>
            </a:r>
            <a:endParaRPr lang="en-US" sz="2200" baseline="-25000" dirty="0"/>
          </a:p>
        </p:txBody>
      </p:sp>
    </p:spTree>
    <p:extLst>
      <p:ext uri="{BB962C8B-B14F-4D97-AF65-F5344CB8AC3E}">
        <p14:creationId xmlns:p14="http://schemas.microsoft.com/office/powerpoint/2010/main" val="2405986075"/>
      </p:ext>
    </p:extLst>
  </p:cSld>
  <p:clrMapOvr>
    <a:masterClrMapping/>
  </p:clrMapOvr>
  <p:transition advTm="9200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786560"/>
            <a:ext cx="4572000" cy="1995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838200"/>
            <a:ext cx="4572000" cy="1995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805360"/>
            <a:ext cx="4572000" cy="1995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Impact of different aerosol types on COT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0573" y="901225"/>
            <a:ext cx="16353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All ice clouds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2667000"/>
            <a:ext cx="27751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Convection-generated ice clouds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0573" y="4633089"/>
            <a:ext cx="27751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In-situ ice clouds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35040" y="2247290"/>
            <a:ext cx="3048000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dirty="0"/>
              <a:t>For convection-generated ice clouds, an increase in loadings of dust and anthropogenic pollution aerosols generally enhances COT; </a:t>
            </a:r>
            <a:r>
              <a:rPr lang="en-US" sz="1800" dirty="0">
                <a:solidFill>
                  <a:srgbClr val="FF0000"/>
                </a:solidFill>
              </a:rPr>
              <a:t>however, an increase in smoke reduces COT</a:t>
            </a:r>
            <a:r>
              <a:rPr lang="en-US" sz="1800" dirty="0"/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dirty="0"/>
              <a:t>For in-situ ice clouds, an increase in layer AOD of any aerosol type results in significant increase in COT.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10200" y="6519446"/>
            <a:ext cx="20649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EA0000"/>
                </a:solidFill>
              </a:rPr>
              <a:t>Zhao et al., </a:t>
            </a:r>
            <a:r>
              <a:rPr lang="en-US" sz="1600" i="1" dirty="0" smtClean="0">
                <a:solidFill>
                  <a:srgbClr val="EA0000"/>
                </a:solidFill>
              </a:rPr>
              <a:t>2018 GRL</a:t>
            </a:r>
            <a:endParaRPr lang="en-US" sz="1600" i="1" dirty="0">
              <a:solidFill>
                <a:srgbClr val="EA0000"/>
              </a:solidFill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1600200" y="3141093"/>
            <a:ext cx="4487859" cy="738664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05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黑体" charset="0"/>
              <a:cs typeface="黑体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50" dirty="0">
              <a:latin typeface="Times New Roman" charset="0"/>
              <a:ea typeface="黑体" charset="0"/>
              <a:cs typeface="黑体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05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黑体" charset="0"/>
              <a:cs typeface="黑体" charset="0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1600200" y="3886200"/>
            <a:ext cx="4487859" cy="276999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黑体" charset="0"/>
              <a:cs typeface="黑体" charset="0"/>
            </a:endParaRPr>
          </a:p>
        </p:txBody>
      </p:sp>
      <p:sp>
        <p:nvSpPr>
          <p:cNvPr id="14" name="矩形 11"/>
          <p:cNvSpPr/>
          <p:nvPr/>
        </p:nvSpPr>
        <p:spPr bwMode="auto">
          <a:xfrm>
            <a:off x="1600199" y="5404387"/>
            <a:ext cx="4487859" cy="276999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黑体" charset="0"/>
              <a:cs typeface="黑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815550"/>
      </p:ext>
    </p:extLst>
  </p:cSld>
  <p:clrMapOvr>
    <a:masterClrMapping/>
  </p:clrMapOvr>
  <p:transition advTm="92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Impact of different </a:t>
            </a:r>
            <a:r>
              <a:rPr lang="en-US" sz="2800" dirty="0"/>
              <a:t>a</a:t>
            </a:r>
            <a:r>
              <a:rPr lang="en-US" sz="2800" dirty="0" smtClean="0"/>
              <a:t>erosol types on R</a:t>
            </a:r>
            <a:r>
              <a:rPr lang="en-US" sz="2800" baseline="-25000" dirty="0" smtClean="0"/>
              <a:t>ei</a:t>
            </a:r>
            <a:endParaRPr lang="en-US" sz="2800" baseline="-250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932" y="839788"/>
            <a:ext cx="4759468" cy="2196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4759468" cy="2196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" y="928003"/>
            <a:ext cx="1727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dirty="0"/>
              <a:t>h</a:t>
            </a:r>
            <a:r>
              <a:rPr lang="en-US" sz="1800" dirty="0" smtClean="0"/>
              <a:t>igh 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RH</a:t>
            </a:r>
            <a:r>
              <a:rPr lang="en-US" sz="1800" baseline="-25000" dirty="0" smtClean="0"/>
              <a:t>100-440hPa</a:t>
            </a:r>
            <a:endParaRPr lang="en-US" sz="1800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7924800" y="882752"/>
            <a:ext cx="1727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dirty="0" smtClean="0"/>
              <a:t>low 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RH</a:t>
            </a:r>
            <a:r>
              <a:rPr lang="en-US" sz="1800" baseline="-25000" dirty="0" smtClean="0"/>
              <a:t>100-440hPa</a:t>
            </a:r>
            <a:endParaRPr lang="en-US" sz="1800" baseline="-25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700" y="3012798"/>
            <a:ext cx="5292868" cy="23650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0186" y="5181600"/>
            <a:ext cx="8661414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1800" dirty="0" smtClean="0"/>
              <a:t>An increase in loadings of dust, anthropogenic pollution aerosols, or polluted dust reduces R</a:t>
            </a:r>
            <a:r>
              <a:rPr lang="en-US" sz="1800" baseline="-25000" dirty="0" smtClean="0"/>
              <a:t>ei </a:t>
            </a:r>
            <a:r>
              <a:rPr lang="en-US" sz="1800" dirty="0" smtClean="0"/>
              <a:t>under moist conditions, but enlarges R</a:t>
            </a:r>
            <a:r>
              <a:rPr lang="en-US" sz="1800" baseline="-25000" dirty="0" smtClean="0"/>
              <a:t>ei</a:t>
            </a:r>
            <a:r>
              <a:rPr lang="en-US" sz="1800" dirty="0" smtClean="0"/>
              <a:t> under dry conditions.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1800" dirty="0"/>
              <a:t>C</a:t>
            </a:r>
            <a:r>
              <a:rPr lang="en-US" sz="1800" dirty="0" smtClean="0"/>
              <a:t>onsidering the similar frequenc</a:t>
            </a:r>
            <a:r>
              <a:rPr lang="en-US" altLang="zh-CN" sz="1800" dirty="0" smtClean="0"/>
              <a:t>ies</a:t>
            </a:r>
            <a:r>
              <a:rPr lang="en-US" sz="1800" dirty="0" smtClean="0"/>
              <a:t> of these aerosol types coexisting with ice clouds, </a:t>
            </a:r>
            <a:r>
              <a:rPr lang="en-US" sz="1800" dirty="0" smtClean="0">
                <a:solidFill>
                  <a:srgbClr val="C00000"/>
                </a:solidFill>
              </a:rPr>
              <a:t>it is very likely that dust and anthropogenic pollution aerosols have similar ice nucleating abilities.</a:t>
            </a:r>
            <a:endParaRPr lang="en-US" sz="1800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540375" y="3200236"/>
            <a:ext cx="3451225" cy="1815882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8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8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8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8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8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/>
            <a:r>
              <a:rPr lang="en-US" altLang="en-US" sz="1400" dirty="0"/>
              <a:t>Occurrence frequencies of different aerosol types distinguished by CALIPSO. The red columns are calculated based on all profiles with valid AOD during 2007-2015, and the blue columns are calculated based on only the profiles with coexisting aerosols and single-layer ice clouds.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676400" y="3581400"/>
            <a:ext cx="2209800" cy="914400"/>
          </a:xfrm>
          <a:prstGeom prst="rect">
            <a:avLst/>
          </a:prstGeom>
          <a:noFill/>
          <a:ln w="12700">
            <a:solidFill>
              <a:srgbClr val="FFC000"/>
            </a:solidFill>
          </a:ln>
          <a:effectLst>
            <a:outerShdw blurRad="63500" dist="35921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黑体" charset="0"/>
              <a:cs typeface="黑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071036"/>
      </p:ext>
    </p:extLst>
  </p:cSld>
  <p:clrMapOvr>
    <a:masterClrMapping/>
  </p:clrMapOvr>
  <p:transition advTm="92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Take-home message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029200"/>
          </a:xfrm>
        </p:spPr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en-US" sz="2200" b="0" u="sng" dirty="0">
                <a:cs typeface="Times New Roman" panose="02020603050405020304" pitchFamily="18" charset="0"/>
              </a:rPr>
              <a:t>What’s the impact of various aerosol types on the physical properties of two ice cloud types?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en-US" sz="1800" b="0" dirty="0">
                <a:cs typeface="Times New Roman" panose="02020603050405020304" pitchFamily="18" charset="0"/>
              </a:rPr>
              <a:t>Cloud fraction and optical thickness of convection-generated ice clouds increase with small-to-moderate aerosol loadings (&lt;0.3 AOD), but decrease with further aerosol increase. For in-situ formed ice clouds, however, these cloud properties increase monotonically and more sharply with aerosol loadings. </a:t>
            </a:r>
            <a:endParaRPr lang="en-US" sz="1800" b="0" dirty="0" smtClean="0">
              <a:cs typeface="Times New Roman" panose="02020603050405020304" pitchFamily="18" charset="0"/>
            </a:endParaRP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en-US" sz="1800" b="0" dirty="0" smtClean="0">
                <a:cs typeface="Times New Roman" panose="02020603050405020304" pitchFamily="18" charset="0"/>
              </a:rPr>
              <a:t>The responses </a:t>
            </a:r>
            <a:r>
              <a:rPr lang="en-US" sz="1800" b="0" dirty="0">
                <a:cs typeface="Times New Roman" panose="02020603050405020304" pitchFamily="18" charset="0"/>
              </a:rPr>
              <a:t>of </a:t>
            </a:r>
            <a:r>
              <a:rPr lang="en-US" sz="1800" b="0" i="1" dirty="0">
                <a:cs typeface="Times New Roman" panose="02020603050405020304" pitchFamily="18" charset="0"/>
              </a:rPr>
              <a:t>R</a:t>
            </a:r>
            <a:r>
              <a:rPr lang="en-US" sz="1800" b="0" i="1" baseline="-25000" dirty="0">
                <a:cs typeface="Times New Roman" panose="02020603050405020304" pitchFamily="18" charset="0"/>
              </a:rPr>
              <a:t>ei</a:t>
            </a:r>
            <a:r>
              <a:rPr lang="en-US" sz="1800" b="0" dirty="0">
                <a:cs typeface="Times New Roman" panose="02020603050405020304" pitchFamily="18" charset="0"/>
              </a:rPr>
              <a:t> to aerosol loadings are modulated by water vapor </a:t>
            </a:r>
            <a:r>
              <a:rPr lang="en-US" sz="1800" b="0" dirty="0" smtClean="0">
                <a:cs typeface="Times New Roman" panose="02020603050405020304" pitchFamily="18" charset="0"/>
              </a:rPr>
              <a:t>amount: A signiﬁcant negative correlation between </a:t>
            </a:r>
            <a:r>
              <a:rPr lang="en-US" sz="1800" b="0" dirty="0">
                <a:cs typeface="Times New Roman" panose="02020603050405020304" pitchFamily="18" charset="0"/>
              </a:rPr>
              <a:t>Rei </a:t>
            </a:r>
            <a:r>
              <a:rPr lang="en-US" sz="1800" b="0" dirty="0" smtClean="0">
                <a:cs typeface="Times New Roman" panose="02020603050405020304" pitchFamily="18" charset="0"/>
              </a:rPr>
              <a:t>and aerosol loading in moist conditions, consistent </a:t>
            </a:r>
            <a:r>
              <a:rPr lang="en-US" sz="1800" b="0" dirty="0">
                <a:cs typeface="Times New Roman" panose="02020603050405020304" pitchFamily="18" charset="0"/>
              </a:rPr>
              <a:t>with the “</a:t>
            </a:r>
            <a:r>
              <a:rPr lang="en-US" sz="1800" b="0" dirty="0" err="1">
                <a:cs typeface="Times New Roman" panose="02020603050405020304" pitchFamily="18" charset="0"/>
              </a:rPr>
              <a:t>Twomey</a:t>
            </a:r>
            <a:r>
              <a:rPr lang="en-US" sz="1800" b="0" dirty="0">
                <a:cs typeface="Times New Roman" panose="02020603050405020304" pitchFamily="18" charset="0"/>
              </a:rPr>
              <a:t> effect” for liquid </a:t>
            </a:r>
            <a:r>
              <a:rPr lang="en-US" sz="1800" b="0" dirty="0" smtClean="0">
                <a:cs typeface="Times New Roman" panose="02020603050405020304" pitchFamily="18" charset="0"/>
              </a:rPr>
              <a:t>clouds; A </a:t>
            </a:r>
            <a:r>
              <a:rPr lang="en-US" sz="1800" b="0" dirty="0">
                <a:cs typeface="Times New Roman" panose="02020603050405020304" pitchFamily="18" charset="0"/>
              </a:rPr>
              <a:t>strong positive correlation between the two </a:t>
            </a:r>
            <a:r>
              <a:rPr lang="en-US" sz="1800" b="0" dirty="0" smtClean="0">
                <a:cs typeface="Times New Roman" panose="02020603050405020304" pitchFamily="18" charset="0"/>
              </a:rPr>
              <a:t>in </a:t>
            </a:r>
            <a:r>
              <a:rPr lang="en-US" sz="1800" b="0" dirty="0">
                <a:cs typeface="Times New Roman" panose="02020603050405020304" pitchFamily="18" charset="0"/>
              </a:rPr>
              <a:t>dry conditions. 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en-US" sz="1800" b="0" dirty="0">
                <a:cs typeface="Times New Roman" panose="02020603050405020304" pitchFamily="18" charset="0"/>
              </a:rPr>
              <a:t>An increase in loadings of dust, anthropogenic pollution aerosols, and their mixture generally enhances COT of both ice cloud types. These aerosol types also exert similar effects on R</a:t>
            </a:r>
            <a:r>
              <a:rPr lang="en-US" sz="1800" b="0" baseline="-25000" dirty="0">
                <a:cs typeface="Times New Roman" panose="02020603050405020304" pitchFamily="18" charset="0"/>
              </a:rPr>
              <a:t>ei</a:t>
            </a:r>
            <a:r>
              <a:rPr lang="en-US" sz="1800" b="0" dirty="0">
                <a:cs typeface="Times New Roman" panose="02020603050405020304" pitchFamily="18" charset="0"/>
              </a:rPr>
              <a:t>, implying that they all contain substantial amount of INPs.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en-US" sz="1800" b="0" dirty="0">
                <a:cs typeface="Times New Roman" panose="02020603050405020304" pitchFamily="18" charset="0"/>
              </a:rPr>
              <a:t>An increase in loadings of smoke aerosols reduces COT of convection-generated ice clouds.</a:t>
            </a:r>
          </a:p>
        </p:txBody>
      </p:sp>
    </p:spTree>
    <p:extLst>
      <p:ext uri="{BB962C8B-B14F-4D97-AF65-F5344CB8AC3E}">
        <p14:creationId xmlns:p14="http://schemas.microsoft.com/office/powerpoint/2010/main" val="3939560245"/>
      </p:ext>
    </p:extLst>
  </p:cSld>
  <p:clrMapOvr>
    <a:masterClrMapping/>
  </p:clrMapOvr>
  <p:transition advTm="9200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1812" y="1378769"/>
            <a:ext cx="8078788" cy="712903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CN" sz="3600" dirty="0"/>
              <a:t>Thank you for your attention!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3472985"/>
            <a:ext cx="80772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References:</a:t>
            </a:r>
          </a:p>
          <a:p>
            <a:pPr marL="465138" indent="-465138"/>
            <a:r>
              <a:rPr lang="en-US" sz="2000" b="0" dirty="0"/>
              <a:t>Zhao, B</a:t>
            </a:r>
            <a:r>
              <a:rPr lang="en-US" sz="2000" b="0" dirty="0" smtClean="0"/>
              <a:t>.*, </a:t>
            </a:r>
            <a:r>
              <a:rPr lang="en-US" sz="2000" b="0" dirty="0"/>
              <a:t>Y. Gu*, K. N. Liou, Y. Wang, X. Liu, L. Huang, J. H. Jiang, and H. Su, 2018: Type-dependent responses of ice cloud properties to aerosols from satellite retrievals. </a:t>
            </a:r>
            <a:r>
              <a:rPr lang="en-US" sz="2000" b="0" dirty="0" err="1"/>
              <a:t>Geophys</a:t>
            </a:r>
            <a:r>
              <a:rPr lang="en-US" sz="2000" b="0" dirty="0"/>
              <a:t>. Res. Lett., 45, 3297-3306, DOI 10.1002/2018GL077261 (*corresponding author).</a:t>
            </a:r>
          </a:p>
          <a:p>
            <a:pPr marL="465138" indent="-465138"/>
            <a:r>
              <a:rPr lang="en-US" sz="2000" b="0" dirty="0"/>
              <a:t>Zhao, B</a:t>
            </a:r>
            <a:r>
              <a:rPr lang="en-US" sz="2000" b="0" dirty="0" smtClean="0"/>
              <a:t>.*, </a:t>
            </a:r>
            <a:r>
              <a:rPr lang="en-US" sz="2000" b="0" dirty="0"/>
              <a:t>K. N. Liou, Y. </a:t>
            </a:r>
            <a:r>
              <a:rPr lang="en-US" sz="2000" b="0" dirty="0" smtClean="0"/>
              <a:t>Gu*, </a:t>
            </a:r>
            <a:r>
              <a:rPr lang="en-US" sz="2000" b="0" dirty="0"/>
              <a:t>J. Jiang, Q. Li, R. Fu, L. Huang, X. Liu, X. Shi, H. Su, and C. He, 2018: Impact of aerosols on ice crystal size. </a:t>
            </a:r>
            <a:r>
              <a:rPr lang="en-US" sz="2000" b="0" dirty="0" err="1"/>
              <a:t>Atmos</a:t>
            </a:r>
            <a:r>
              <a:rPr lang="en-US" sz="2000" b="0" dirty="0"/>
              <a:t> </a:t>
            </a:r>
            <a:r>
              <a:rPr lang="en-US" sz="2000" b="0" dirty="0" err="1"/>
              <a:t>Chem</a:t>
            </a:r>
            <a:r>
              <a:rPr lang="en-US" sz="2000" b="0" dirty="0"/>
              <a:t> Phys, 18, 1065-1078, DOI </a:t>
            </a:r>
            <a:r>
              <a:rPr lang="en-US" sz="2000" b="0" dirty="0" smtClean="0"/>
              <a:t>10.5194/acp-18-1065-2018 </a:t>
            </a:r>
            <a:r>
              <a:rPr lang="en-US" sz="2000" b="0" dirty="0">
                <a:solidFill>
                  <a:srgbClr val="000000"/>
                </a:solidFill>
              </a:rPr>
              <a:t>(*corresponding author)</a:t>
            </a:r>
            <a:r>
              <a:rPr lang="en-US" sz="2000" b="0" dirty="0" smtClean="0"/>
              <a:t>.</a:t>
            </a:r>
            <a:endParaRPr lang="en-US" sz="2000" b="0" dirty="0"/>
          </a:p>
        </p:txBody>
      </p:sp>
      <p:sp>
        <p:nvSpPr>
          <p:cNvPr id="6" name="TextBox 5"/>
          <p:cNvSpPr txBox="1"/>
          <p:nvPr/>
        </p:nvSpPr>
        <p:spPr>
          <a:xfrm>
            <a:off x="208577" y="2502789"/>
            <a:ext cx="89085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9438" indent="-579438">
              <a:buFont typeface="Wingdings" panose="05000000000000000000" pitchFamily="2" charset="2"/>
              <a:buChar char="q"/>
            </a:pPr>
            <a:r>
              <a:rPr lang="en-US" sz="2800" dirty="0">
                <a:latin typeface="+mn-lt"/>
              </a:rPr>
              <a:t>NASA ROSES </a:t>
            </a:r>
            <a:r>
              <a:rPr lang="en-US" sz="2800" dirty="0" smtClean="0">
                <a:latin typeface="+mn-lt"/>
              </a:rPr>
              <a:t>TASNPP (Grant 80NSSC18K0985)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409803"/>
      </p:ext>
    </p:extLst>
  </p:cSld>
  <p:clrMapOvr>
    <a:masterClrMapping/>
  </p:clrMapOvr>
  <p:transition advTm="9200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991600" cy="1143000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en-US" sz="3000" dirty="0">
                <a:solidFill>
                  <a:srgbClr val="002060"/>
                </a:solidFill>
              </a:rPr>
              <a:t>Type-dependent Aerosol Impact on Ice Clouds from Satellite Retrievals</a:t>
            </a:r>
          </a:p>
        </p:txBody>
      </p:sp>
      <p:sp>
        <p:nvSpPr>
          <p:cNvPr id="4" name="文本占位符 2"/>
          <p:cNvSpPr txBox="1">
            <a:spLocks/>
          </p:cNvSpPr>
          <p:nvPr/>
        </p:nvSpPr>
        <p:spPr bwMode="auto">
          <a:xfrm>
            <a:off x="327660" y="3581400"/>
            <a:ext cx="8686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0066"/>
              </a:buClr>
              <a:buFont typeface="Wingdings" pitchFamily="2" charset="2"/>
              <a:buNone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None/>
              <a:defRPr sz="1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None/>
              <a:defRPr sz="1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None/>
              <a:defRPr sz="1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None/>
              <a:defRPr sz="1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None/>
              <a:defRPr sz="1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None/>
              <a:defRPr sz="1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None/>
              <a:defRPr sz="1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0" lang="en-US" sz="1900" kern="0" dirty="0">
                <a:solidFill>
                  <a:srgbClr val="002060"/>
                </a:solidFill>
              </a:rPr>
              <a:t>Yu </a:t>
            </a:r>
            <a:r>
              <a:rPr kumimoji="0" lang="en-US" sz="1900" kern="0" dirty="0" smtClean="0">
                <a:solidFill>
                  <a:srgbClr val="002060"/>
                </a:solidFill>
              </a:rPr>
              <a:t>Gu</a:t>
            </a:r>
            <a:r>
              <a:rPr kumimoji="0" lang="en-US" sz="1900" b="0" kern="0" dirty="0" smtClean="0">
                <a:solidFill>
                  <a:srgbClr val="002060"/>
                </a:solidFill>
              </a:rPr>
              <a:t>, </a:t>
            </a:r>
            <a:r>
              <a:rPr kumimoji="0" lang="en-US" sz="1900" b="0" kern="0" dirty="0">
                <a:solidFill>
                  <a:srgbClr val="002060"/>
                </a:solidFill>
              </a:rPr>
              <a:t>Bin </a:t>
            </a:r>
            <a:r>
              <a:rPr kumimoji="0" lang="en-US" sz="1900" b="0" kern="0" dirty="0" smtClean="0">
                <a:solidFill>
                  <a:srgbClr val="002060"/>
                </a:solidFill>
              </a:rPr>
              <a:t>Zhao, and </a:t>
            </a:r>
            <a:r>
              <a:rPr kumimoji="0" lang="en-US" sz="1900" b="0" kern="0" dirty="0">
                <a:solidFill>
                  <a:srgbClr val="002060"/>
                </a:solidFill>
              </a:rPr>
              <a:t>Kuo-Nan </a:t>
            </a:r>
            <a:r>
              <a:rPr kumimoji="0" lang="en-US" sz="1900" b="0" kern="0" dirty="0" smtClean="0">
                <a:solidFill>
                  <a:srgbClr val="002060"/>
                </a:solidFill>
              </a:rPr>
              <a:t>Liou </a:t>
            </a:r>
          </a:p>
          <a:p>
            <a:pPr algn="ctr"/>
            <a:endParaRPr kumimoji="0" lang="en-US" sz="1900" b="0" kern="0" dirty="0">
              <a:solidFill>
                <a:srgbClr val="002060"/>
              </a:solidFill>
            </a:endParaRPr>
          </a:p>
          <a:p>
            <a:pPr algn="ctr"/>
            <a:endParaRPr kumimoji="0" lang="en-US" sz="1900" b="0" kern="0" dirty="0">
              <a:solidFill>
                <a:srgbClr val="002060"/>
              </a:solidFill>
            </a:endParaRPr>
          </a:p>
          <a:p>
            <a:pPr algn="ctr"/>
            <a:endParaRPr kumimoji="0" lang="en-US" sz="1900" b="0" kern="0" dirty="0" smtClean="0">
              <a:solidFill>
                <a:srgbClr val="002060"/>
              </a:solidFill>
            </a:endParaRPr>
          </a:p>
          <a:p>
            <a:pPr algn="ctr"/>
            <a:r>
              <a:rPr kumimoji="0" lang="en-US" altLang="zh-CN" sz="1600" b="0" kern="0" dirty="0" smtClean="0">
                <a:solidFill>
                  <a:srgbClr val="002060"/>
                </a:solidFill>
              </a:rPr>
              <a:t>Joint </a:t>
            </a:r>
            <a:r>
              <a:rPr kumimoji="0" lang="en-US" altLang="zh-CN" sz="1600" b="0" kern="0" dirty="0">
                <a:solidFill>
                  <a:srgbClr val="002060"/>
                </a:solidFill>
              </a:rPr>
              <a:t>Institute for Regional Earth System Science and Engineering </a:t>
            </a:r>
            <a:endParaRPr kumimoji="0" lang="en-US" altLang="zh-CN" sz="1600" b="0" kern="0" dirty="0" smtClean="0">
              <a:solidFill>
                <a:srgbClr val="002060"/>
              </a:solidFill>
            </a:endParaRPr>
          </a:p>
          <a:p>
            <a:pPr algn="ctr"/>
            <a:r>
              <a:rPr kumimoji="0" lang="en-US" altLang="zh-CN" sz="1600" b="0" kern="0" dirty="0" smtClean="0">
                <a:solidFill>
                  <a:srgbClr val="002060"/>
                </a:solidFill>
              </a:rPr>
              <a:t>Department </a:t>
            </a:r>
            <a:r>
              <a:rPr kumimoji="0" lang="en-US" altLang="zh-CN" sz="1600" b="0" kern="0" dirty="0">
                <a:solidFill>
                  <a:srgbClr val="002060"/>
                </a:solidFill>
              </a:rPr>
              <a:t>of Atmospheric and Oceanic Sciences, </a:t>
            </a:r>
            <a:endParaRPr kumimoji="0" lang="en-US" altLang="zh-CN" sz="1600" b="0" kern="0" dirty="0" smtClean="0">
              <a:solidFill>
                <a:srgbClr val="002060"/>
              </a:solidFill>
            </a:endParaRPr>
          </a:p>
          <a:p>
            <a:pPr algn="ctr"/>
            <a:r>
              <a:rPr kumimoji="0" lang="en-US" altLang="zh-CN" sz="1600" b="0" kern="0" dirty="0" smtClean="0">
                <a:solidFill>
                  <a:srgbClr val="002060"/>
                </a:solidFill>
              </a:rPr>
              <a:t>University </a:t>
            </a:r>
            <a:r>
              <a:rPr kumimoji="0" lang="en-US" altLang="zh-CN" sz="1600" b="0" kern="0" dirty="0">
                <a:solidFill>
                  <a:srgbClr val="002060"/>
                </a:solidFill>
              </a:rPr>
              <a:t>of California, Los Angeles, California 90095, </a:t>
            </a:r>
            <a:r>
              <a:rPr kumimoji="0" lang="en-US" altLang="zh-CN" sz="1600" b="0" kern="0" dirty="0" smtClean="0">
                <a:solidFill>
                  <a:srgbClr val="002060"/>
                </a:solidFill>
              </a:rPr>
              <a:t>USA</a:t>
            </a:r>
          </a:p>
          <a:p>
            <a:pPr algn="ctr"/>
            <a:endParaRPr kumimoji="0" lang="en-US" altLang="zh-CN" sz="1600" b="0" kern="0" dirty="0" smtClean="0">
              <a:solidFill>
                <a:srgbClr val="002060"/>
              </a:solidFill>
            </a:endParaRPr>
          </a:p>
          <a:p>
            <a:pPr algn="ctr"/>
            <a:endParaRPr kumimoji="0" lang="en-US" altLang="zh-CN" sz="1600" b="0" kern="0" dirty="0"/>
          </a:p>
          <a:p>
            <a:pPr algn="ctr"/>
            <a:r>
              <a:rPr kumimoji="0" lang="en-US" altLang="zh-CN" sz="1600" b="0" kern="0" dirty="0" smtClean="0">
                <a:solidFill>
                  <a:srgbClr val="0070C0"/>
                </a:solidFill>
              </a:rPr>
              <a:t>MODIS/VIIRS Science Team Meeting, 10/15/2018</a:t>
            </a:r>
            <a:endParaRPr kumimoji="0" lang="en-US" altLang="zh-CN" sz="1600" b="0" kern="0" dirty="0">
              <a:solidFill>
                <a:srgbClr val="0070C0"/>
              </a:solidFill>
            </a:endParaRPr>
          </a:p>
        </p:txBody>
      </p:sp>
      <p:sp>
        <p:nvSpPr>
          <p:cNvPr id="2" name="矩形 1"/>
          <p:cNvSpPr/>
          <p:nvPr/>
        </p:nvSpPr>
        <p:spPr bwMode="auto">
          <a:xfrm>
            <a:off x="0" y="-76200"/>
            <a:ext cx="9220200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黑体" charset="0"/>
              <a:cs typeface="黑体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黑体" charset="0"/>
              <a:cs typeface="黑体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96269"/>
            <a:ext cx="1219200" cy="1199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518" y="76200"/>
            <a:ext cx="1487282" cy="1233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UCLA JIFRESSE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8" r="1412" b="11015"/>
          <a:stretch/>
        </p:blipFill>
        <p:spPr bwMode="auto">
          <a:xfrm>
            <a:off x="7696201" y="0"/>
            <a:ext cx="1219199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7147276"/>
      </p:ext>
    </p:extLst>
  </p:cSld>
  <p:clrMapOvr>
    <a:masterClrMapping/>
  </p:clrMapOvr>
  <p:transition advTm="9200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836613"/>
          </a:xfrm>
        </p:spPr>
        <p:txBody>
          <a:bodyPr/>
          <a:lstStyle/>
          <a:p>
            <a:r>
              <a:rPr lang="en-US" sz="2800" dirty="0"/>
              <a:t>Limited and conflicting observational evidence for the aerosol impact on </a:t>
            </a:r>
            <a:r>
              <a:rPr lang="en-US" sz="2800" dirty="0" smtClean="0"/>
              <a:t>ice </a:t>
            </a:r>
            <a:r>
              <a:rPr lang="en-US" sz="2800" dirty="0"/>
              <a:t>clouds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23085" y="838200"/>
            <a:ext cx="8363715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en-US" sz="2200" dirty="0"/>
              <a:t>Global aerosol-ice cloud radiative forcing: [-0.67, 0.70 W/m</a:t>
            </a:r>
            <a:r>
              <a:rPr lang="en-US" sz="2200" baseline="30000" dirty="0"/>
              <a:t>2</a:t>
            </a:r>
            <a:r>
              <a:rPr lang="en-US" sz="2200" dirty="0"/>
              <a:t>]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3297" y="4027944"/>
            <a:ext cx="8916806" cy="2677656"/>
            <a:chOff x="76200" y="1600200"/>
            <a:chExt cx="8916806" cy="2677656"/>
          </a:xfrm>
        </p:grpSpPr>
        <p:grpSp>
          <p:nvGrpSpPr>
            <p:cNvPr id="7" name="组合 6"/>
            <p:cNvGrpSpPr/>
            <p:nvPr/>
          </p:nvGrpSpPr>
          <p:grpSpPr>
            <a:xfrm>
              <a:off x="4800600" y="1687891"/>
              <a:ext cx="4114800" cy="2327611"/>
              <a:chOff x="4191000" y="3886200"/>
              <a:chExt cx="4516129" cy="2592363"/>
            </a:xfrm>
          </p:grpSpPr>
          <p:pic>
            <p:nvPicPr>
              <p:cNvPr id="2053" name="Picture 5" descr="C:\Users\zhaob\Desktop\Chylek et al.2006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91000" y="3886200"/>
                <a:ext cx="4516129" cy="25923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4274632" y="5630533"/>
                <a:ext cx="1932670" cy="3764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Relatively clean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6699961" y="5630533"/>
                <a:ext cx="1106467" cy="3764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Polluted</a:t>
                </a:r>
              </a:p>
            </p:txBody>
          </p:sp>
        </p:grpSp>
        <p:pic>
          <p:nvPicPr>
            <p:cNvPr id="2050" name="Picture 2" descr="C:\Users\zhaob\Desktop\Jiang et al.2008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710"/>
            <a:stretch/>
          </p:blipFill>
          <p:spPr bwMode="auto">
            <a:xfrm>
              <a:off x="762000" y="1687891"/>
              <a:ext cx="3048000" cy="2251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2362200" y="3939302"/>
              <a:ext cx="16514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>
                  <a:solidFill>
                    <a:srgbClr val="EA0000"/>
                  </a:solidFill>
                </a:rPr>
                <a:t>Jiang et al., 2008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237594" y="3905548"/>
              <a:ext cx="17540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err="1">
                  <a:solidFill>
                    <a:srgbClr val="EA0000"/>
                  </a:solidFill>
                </a:rPr>
                <a:t>Chylek</a:t>
              </a:r>
              <a:r>
                <a:rPr lang="en-US" sz="1600" i="1" dirty="0">
                  <a:solidFill>
                    <a:srgbClr val="EA0000"/>
                  </a:solidFill>
                </a:rPr>
                <a:t> et al., 2006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063448" y="3647919"/>
              <a:ext cx="77938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R</a:t>
              </a:r>
              <a:r>
                <a:rPr lang="en-US" sz="1600" baseline="-25000" dirty="0"/>
                <a:t>ei</a:t>
              </a:r>
              <a:r>
                <a:rPr lang="en-US" sz="1600" dirty="0"/>
                <a:t>/</a:t>
              </a:r>
              <a:r>
                <a:rPr lang="en-US" sz="1600" dirty="0">
                  <a:latin typeface="Symbol" panose="05050102010706020507" pitchFamily="18" charset="2"/>
                </a:rPr>
                <a:t>m</a:t>
              </a:r>
              <a:r>
                <a:rPr lang="en-US" sz="1600" dirty="0"/>
                <a:t>m</a:t>
              </a:r>
            </a:p>
          </p:txBody>
        </p:sp>
        <p:sp>
          <p:nvSpPr>
            <p:cNvPr id="12" name="矩形 11"/>
            <p:cNvSpPr/>
            <p:nvPr/>
          </p:nvSpPr>
          <p:spPr bwMode="auto">
            <a:xfrm>
              <a:off x="152400" y="1600200"/>
              <a:ext cx="3867351" cy="267765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黑体" charset="0"/>
                <a:cs typeface="黑体" charset="0"/>
              </a:endParaRP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Times New Roman" charset="0"/>
                <a:ea typeface="黑体" charset="0"/>
                <a:cs typeface="黑体" charset="0"/>
              </a:endParaRP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黑体" charset="0"/>
                <a:cs typeface="黑体" charset="0"/>
              </a:endParaRP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Times New Roman" charset="0"/>
                <a:ea typeface="黑体" charset="0"/>
                <a:cs typeface="黑体" charset="0"/>
              </a:endParaRP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黑体" charset="0"/>
                <a:cs typeface="黑体" charset="0"/>
              </a:endParaRPr>
            </a:p>
          </p:txBody>
        </p:sp>
        <p:sp>
          <p:nvSpPr>
            <p:cNvPr id="31" name="矩形 30"/>
            <p:cNvSpPr/>
            <p:nvPr/>
          </p:nvSpPr>
          <p:spPr bwMode="auto">
            <a:xfrm>
              <a:off x="4027669" y="1600200"/>
              <a:ext cx="4965337" cy="267765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黑体" charset="0"/>
                <a:cs typeface="黑体" charset="0"/>
              </a:endParaRP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Times New Roman" charset="0"/>
                <a:ea typeface="黑体" charset="0"/>
                <a:cs typeface="黑体" charset="0"/>
              </a:endParaRP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黑体" charset="0"/>
                <a:cs typeface="黑体" charset="0"/>
              </a:endParaRP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Times New Roman" charset="0"/>
                <a:ea typeface="黑体" charset="0"/>
                <a:cs typeface="黑体" charset="0"/>
              </a:endParaRP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黑体" charset="0"/>
                <a:cs typeface="黑体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6200" y="1763256"/>
              <a:ext cx="6848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</a:t>
              </a:r>
              <a:r>
                <a:rPr lang="en-US" baseline="-25000" dirty="0"/>
                <a:t>ei </a:t>
              </a:r>
              <a:r>
                <a:rPr lang="en-US" dirty="0"/>
                <a:t> </a:t>
              </a:r>
            </a:p>
          </p:txBody>
        </p:sp>
        <p:cxnSp>
          <p:nvCxnSpPr>
            <p:cNvPr id="30" name="直接箭头连接符 29"/>
            <p:cNvCxnSpPr/>
            <p:nvPr/>
          </p:nvCxnSpPr>
          <p:spPr bwMode="auto">
            <a:xfrm flipV="1">
              <a:off x="4495800" y="1763255"/>
              <a:ext cx="0" cy="461665"/>
            </a:xfrm>
            <a:prstGeom prst="straightConnector1">
              <a:avLst/>
            </a:prstGeom>
            <a:solidFill>
              <a:srgbClr val="AAF0F4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/>
          </p:spPr>
        </p:cxnSp>
        <p:sp>
          <p:nvSpPr>
            <p:cNvPr id="38" name="TextBox 37"/>
            <p:cNvSpPr txBox="1"/>
            <p:nvPr/>
          </p:nvSpPr>
          <p:spPr>
            <a:xfrm>
              <a:off x="3962400" y="1763256"/>
              <a:ext cx="6848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</a:t>
              </a:r>
              <a:r>
                <a:rPr lang="en-US" baseline="-25000" dirty="0"/>
                <a:t>ei </a:t>
              </a:r>
              <a:r>
                <a:rPr lang="en-US" dirty="0"/>
                <a:t> </a:t>
              </a:r>
            </a:p>
          </p:txBody>
        </p:sp>
        <p:cxnSp>
          <p:nvCxnSpPr>
            <p:cNvPr id="39" name="直接箭头连接符 38"/>
            <p:cNvCxnSpPr/>
            <p:nvPr/>
          </p:nvCxnSpPr>
          <p:spPr bwMode="auto">
            <a:xfrm>
              <a:off x="685800" y="1834991"/>
              <a:ext cx="0" cy="461665"/>
            </a:xfrm>
            <a:prstGeom prst="straightConnector1">
              <a:avLst/>
            </a:prstGeom>
            <a:solidFill>
              <a:srgbClr val="AAF0F4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/>
          </p:spPr>
        </p:cxnSp>
      </p:grpSp>
      <p:grpSp>
        <p:nvGrpSpPr>
          <p:cNvPr id="8" name="Group 7"/>
          <p:cNvGrpSpPr/>
          <p:nvPr/>
        </p:nvGrpSpPr>
        <p:grpSpPr>
          <a:xfrm>
            <a:off x="83297" y="1537891"/>
            <a:ext cx="8985509" cy="2472154"/>
            <a:chOff x="76200" y="4244102"/>
            <a:chExt cx="8985509" cy="2472154"/>
          </a:xfrm>
        </p:grpSpPr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7202" y="4320302"/>
              <a:ext cx="4414507" cy="2229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4366923"/>
              <a:ext cx="3173916" cy="20788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2286000" y="6377702"/>
              <a:ext cx="173515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err="1">
                  <a:solidFill>
                    <a:srgbClr val="EA0000"/>
                  </a:solidFill>
                </a:rPr>
                <a:t>Tesche</a:t>
              </a:r>
              <a:r>
                <a:rPr lang="en-US" sz="1600" i="1" dirty="0">
                  <a:solidFill>
                    <a:srgbClr val="EA0000"/>
                  </a:solidFill>
                </a:rPr>
                <a:t> et al., 2016</a:t>
              </a:r>
            </a:p>
          </p:txBody>
        </p:sp>
        <p:sp>
          <p:nvSpPr>
            <p:cNvPr id="17" name="矩形 16"/>
            <p:cNvSpPr/>
            <p:nvPr/>
          </p:nvSpPr>
          <p:spPr bwMode="auto">
            <a:xfrm>
              <a:off x="2412999" y="4429142"/>
              <a:ext cx="440871" cy="179279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黑体" charset="0"/>
                <a:cs typeface="黑体" charset="0"/>
              </a:endParaRP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300" dirty="0">
                <a:latin typeface="Times New Roman" charset="0"/>
                <a:ea typeface="黑体" charset="0"/>
                <a:cs typeface="黑体" charset="0"/>
              </a:endParaRP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黑体" charset="0"/>
                <a:cs typeface="黑体" charset="0"/>
              </a:endParaRP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300" dirty="0">
                <a:latin typeface="Times New Roman" charset="0"/>
                <a:ea typeface="黑体" charset="0"/>
                <a:cs typeface="黑体" charset="0"/>
              </a:endParaRP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黑体" charset="0"/>
                <a:cs typeface="黑体" charset="0"/>
              </a:endParaRP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黑体" charset="0"/>
                <a:cs typeface="黑体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63845" y="6276493"/>
              <a:ext cx="114595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w/ aerosols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237594" y="6377702"/>
              <a:ext cx="17540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>
                  <a:solidFill>
                    <a:srgbClr val="EA0000"/>
                  </a:solidFill>
                </a:rPr>
                <a:t>Huang et al., 2006</a:t>
              </a:r>
            </a:p>
          </p:txBody>
        </p:sp>
        <p:sp>
          <p:nvSpPr>
            <p:cNvPr id="21" name="矩形 20"/>
            <p:cNvSpPr/>
            <p:nvPr/>
          </p:nvSpPr>
          <p:spPr bwMode="auto">
            <a:xfrm>
              <a:off x="7543800" y="4445296"/>
              <a:ext cx="1219200" cy="184666"/>
            </a:xfrm>
            <a:prstGeom prst="rect">
              <a:avLst/>
            </a:prstGeom>
            <a:noFill/>
            <a:ln w="28575">
              <a:solidFill>
                <a:srgbClr val="0000EE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黑体" charset="0"/>
                <a:cs typeface="黑体" charset="0"/>
              </a:endParaRPr>
            </a:p>
          </p:txBody>
        </p:sp>
        <p:sp>
          <p:nvSpPr>
            <p:cNvPr id="22" name="矩形 21"/>
            <p:cNvSpPr/>
            <p:nvPr/>
          </p:nvSpPr>
          <p:spPr bwMode="auto">
            <a:xfrm>
              <a:off x="7543800" y="4633847"/>
              <a:ext cx="1219200" cy="33855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黑体" charset="0"/>
                <a:cs typeface="黑体" charset="0"/>
              </a:endParaRPr>
            </a:p>
          </p:txBody>
        </p:sp>
        <p:cxnSp>
          <p:nvCxnSpPr>
            <p:cNvPr id="23" name="直接连接符 22"/>
            <p:cNvCxnSpPr>
              <a:endCxn id="21" idx="1"/>
            </p:cNvCxnSpPr>
            <p:nvPr/>
          </p:nvCxnSpPr>
          <p:spPr bwMode="auto">
            <a:xfrm flipV="1">
              <a:off x="7239000" y="4537629"/>
              <a:ext cx="304800" cy="21967"/>
            </a:xfrm>
            <a:prstGeom prst="line">
              <a:avLst/>
            </a:prstGeom>
            <a:solidFill>
              <a:srgbClr val="AAF0F4"/>
            </a:solidFill>
            <a:ln>
              <a:noFill/>
            </a:ln>
            <a:effectLst>
              <a:outerShdw blurRad="63500" dist="35921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9900CC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</p:cxnSp>
        <p:cxnSp>
          <p:nvCxnSpPr>
            <p:cNvPr id="24" name="直接箭头连接符 23"/>
            <p:cNvCxnSpPr/>
            <p:nvPr/>
          </p:nvCxnSpPr>
          <p:spPr bwMode="auto">
            <a:xfrm flipH="1">
              <a:off x="7168362" y="4559596"/>
              <a:ext cx="383383" cy="0"/>
            </a:xfrm>
            <a:prstGeom prst="straightConnector1">
              <a:avLst/>
            </a:prstGeom>
            <a:solidFill>
              <a:srgbClr val="AAF0F4"/>
            </a:solidFill>
            <a:ln w="31750" cap="flat" cmpd="sng" algn="ctr">
              <a:solidFill>
                <a:srgbClr val="0000EE"/>
              </a:solidFill>
              <a:prstDash val="solid"/>
              <a:round/>
              <a:headEnd type="arrow" w="med" len="med"/>
              <a:tailEnd type="none" w="med" len="med"/>
            </a:ln>
            <a:effectLst/>
            <a:extLst/>
          </p:spPr>
        </p:cxnSp>
        <p:sp>
          <p:nvSpPr>
            <p:cNvPr id="25" name="TextBox 24"/>
            <p:cNvSpPr txBox="1"/>
            <p:nvPr/>
          </p:nvSpPr>
          <p:spPr>
            <a:xfrm>
              <a:off x="5990453" y="4369096"/>
              <a:ext cx="12485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00EE"/>
                  </a:solidFill>
                </a:rPr>
                <a:t>w/o aerosols</a:t>
              </a:r>
            </a:p>
          </p:txBody>
        </p:sp>
        <p:cxnSp>
          <p:nvCxnSpPr>
            <p:cNvPr id="26" name="直接箭头连接符 25"/>
            <p:cNvCxnSpPr/>
            <p:nvPr/>
          </p:nvCxnSpPr>
          <p:spPr bwMode="auto">
            <a:xfrm flipH="1">
              <a:off x="7170745" y="4826296"/>
              <a:ext cx="383383" cy="0"/>
            </a:xfrm>
            <a:prstGeom prst="straightConnector1">
              <a:avLst/>
            </a:prstGeom>
            <a:solidFill>
              <a:srgbClr val="AAF0F4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arrow" w="med" len="med"/>
              <a:tailEnd type="none" w="med" len="med"/>
            </a:ln>
            <a:effectLst/>
            <a:extLst/>
          </p:spPr>
        </p:cxnSp>
        <p:sp>
          <p:nvSpPr>
            <p:cNvPr id="27" name="TextBox 26"/>
            <p:cNvSpPr txBox="1"/>
            <p:nvPr/>
          </p:nvSpPr>
          <p:spPr>
            <a:xfrm>
              <a:off x="6029669" y="4633847"/>
              <a:ext cx="114595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w/ aerosols</a:t>
              </a:r>
            </a:p>
          </p:txBody>
        </p:sp>
        <p:cxnSp>
          <p:nvCxnSpPr>
            <p:cNvPr id="28" name="直接箭头连接符 27"/>
            <p:cNvCxnSpPr/>
            <p:nvPr/>
          </p:nvCxnSpPr>
          <p:spPr bwMode="auto">
            <a:xfrm flipH="1">
              <a:off x="2094309" y="6221940"/>
              <a:ext cx="318690" cy="160622"/>
            </a:xfrm>
            <a:prstGeom prst="straightConnector1">
              <a:avLst/>
            </a:prstGeom>
            <a:solidFill>
              <a:srgbClr val="AAF0F4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arrow" w="med" len="med"/>
              <a:tailEnd type="none" w="med" len="med"/>
            </a:ln>
            <a:effectLst/>
            <a:extLst/>
          </p:spPr>
        </p:cxnSp>
        <p:sp>
          <p:nvSpPr>
            <p:cNvPr id="32" name="矩形 31"/>
            <p:cNvSpPr/>
            <p:nvPr/>
          </p:nvSpPr>
          <p:spPr bwMode="auto">
            <a:xfrm>
              <a:off x="152399" y="4244102"/>
              <a:ext cx="3867351" cy="2462213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黑体" charset="0"/>
                <a:cs typeface="黑体" charset="0"/>
              </a:endParaRP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200" dirty="0">
                <a:latin typeface="Times New Roman" charset="0"/>
                <a:ea typeface="黑体" charset="0"/>
                <a:cs typeface="黑体" charset="0"/>
              </a:endParaRP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黑体" charset="0"/>
                <a:cs typeface="黑体" charset="0"/>
              </a:endParaRP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200" dirty="0">
                <a:latin typeface="Times New Roman" charset="0"/>
                <a:ea typeface="黑体" charset="0"/>
                <a:cs typeface="黑体" charset="0"/>
              </a:endParaRP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黑体" charset="0"/>
                <a:cs typeface="黑体" charset="0"/>
              </a:endParaRPr>
            </a:p>
          </p:txBody>
        </p:sp>
        <p:sp>
          <p:nvSpPr>
            <p:cNvPr id="33" name="矩形 32"/>
            <p:cNvSpPr/>
            <p:nvPr/>
          </p:nvSpPr>
          <p:spPr bwMode="auto">
            <a:xfrm>
              <a:off x="4027669" y="4244102"/>
              <a:ext cx="4965337" cy="2462213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黑体" charset="0"/>
                <a:cs typeface="黑体" charset="0"/>
              </a:endParaRP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200" dirty="0">
                <a:latin typeface="Times New Roman" charset="0"/>
                <a:ea typeface="黑体" charset="0"/>
                <a:cs typeface="黑体" charset="0"/>
              </a:endParaRP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黑体" charset="0"/>
                <a:cs typeface="黑体" charset="0"/>
              </a:endParaRP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200" dirty="0">
                <a:latin typeface="Times New Roman" charset="0"/>
                <a:ea typeface="黑体" charset="0"/>
                <a:cs typeface="黑体" charset="0"/>
              </a:endParaRP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黑体" charset="0"/>
                <a:cs typeface="黑体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6200" y="4476817"/>
              <a:ext cx="8436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COT</a:t>
              </a:r>
              <a:r>
                <a:rPr lang="en-US" sz="2000" baseline="-25000" dirty="0"/>
                <a:t> </a:t>
              </a:r>
              <a:r>
                <a:rPr lang="en-US" sz="2000" dirty="0"/>
                <a:t> </a:t>
              </a:r>
            </a:p>
          </p:txBody>
        </p:sp>
        <p:cxnSp>
          <p:nvCxnSpPr>
            <p:cNvPr id="44" name="直接箭头连接符 43"/>
            <p:cNvCxnSpPr/>
            <p:nvPr/>
          </p:nvCxnSpPr>
          <p:spPr bwMode="auto">
            <a:xfrm flipV="1">
              <a:off x="762000" y="4430256"/>
              <a:ext cx="0" cy="461665"/>
            </a:xfrm>
            <a:prstGeom prst="straightConnector1">
              <a:avLst/>
            </a:prstGeom>
            <a:solidFill>
              <a:srgbClr val="AAF0F4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/>
          </p:spPr>
        </p:cxnSp>
        <p:sp>
          <p:nvSpPr>
            <p:cNvPr id="52" name="TextBox 51"/>
            <p:cNvSpPr txBox="1"/>
            <p:nvPr/>
          </p:nvSpPr>
          <p:spPr>
            <a:xfrm>
              <a:off x="3956907" y="4387489"/>
              <a:ext cx="8436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COT</a:t>
              </a:r>
              <a:r>
                <a:rPr lang="en-US" sz="2000" baseline="-25000" dirty="0"/>
                <a:t> </a:t>
              </a:r>
              <a:r>
                <a:rPr lang="en-US" sz="2000" dirty="0"/>
                <a:t> </a:t>
              </a:r>
            </a:p>
          </p:txBody>
        </p:sp>
        <p:cxnSp>
          <p:nvCxnSpPr>
            <p:cNvPr id="53" name="直接箭头连接符 52"/>
            <p:cNvCxnSpPr/>
            <p:nvPr/>
          </p:nvCxnSpPr>
          <p:spPr bwMode="auto">
            <a:xfrm>
              <a:off x="4648200" y="4354056"/>
              <a:ext cx="0" cy="472240"/>
            </a:xfrm>
            <a:prstGeom prst="straightConnector1">
              <a:avLst/>
            </a:prstGeom>
            <a:solidFill>
              <a:srgbClr val="AAF0F4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/>
          </p:spPr>
        </p:cxnSp>
      </p:grpSp>
      <p:sp>
        <p:nvSpPr>
          <p:cNvPr id="40" name="TextBox 39"/>
          <p:cNvSpPr txBox="1"/>
          <p:nvPr/>
        </p:nvSpPr>
        <p:spPr>
          <a:xfrm>
            <a:off x="4304801" y="1219200"/>
            <a:ext cx="46867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EA0000"/>
                </a:solidFill>
              </a:rPr>
              <a:t>(Fan et al., 2016; IPCC, 2013; Liu et al., 2009)</a:t>
            </a:r>
          </a:p>
        </p:txBody>
      </p:sp>
    </p:spTree>
    <p:extLst>
      <p:ext uri="{BB962C8B-B14F-4D97-AF65-F5344CB8AC3E}">
        <p14:creationId xmlns:p14="http://schemas.microsoft.com/office/powerpoint/2010/main" val="4094861277"/>
      </p:ext>
    </p:extLst>
  </p:cSld>
  <p:clrMapOvr>
    <a:masterClrMapping/>
  </p:clrMapOvr>
  <p:transition advTm="9200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836613"/>
          </a:xfrm>
        </p:spPr>
        <p:txBody>
          <a:bodyPr/>
          <a:lstStyle/>
          <a:p>
            <a:r>
              <a:rPr lang="en-US" sz="2800" dirty="0"/>
              <a:t>Possible reasons for disagreement: aerosol and ice cloud types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47459" y="1062335"/>
            <a:ext cx="289654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dirty="0"/>
              <a:t>Most aerosol types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06352" y="4027802"/>
            <a:ext cx="349560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dirty="0"/>
              <a:t>Absorbing vs. </a:t>
            </a:r>
            <a:r>
              <a:rPr lang="en-US" dirty="0" err="1"/>
              <a:t>nonabsorbing</a:t>
            </a:r>
            <a:r>
              <a:rPr lang="en-US" dirty="0"/>
              <a:t> aerosols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dirty="0"/>
              <a:t>Convection-generated vs. in-situ formed ice clouds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217714" y="3763089"/>
            <a:ext cx="5388638" cy="2823865"/>
            <a:chOff x="217714" y="3763089"/>
            <a:chExt cx="5388638" cy="2637711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714" y="3778742"/>
              <a:ext cx="5388638" cy="2622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990600" y="3949261"/>
              <a:ext cx="1085850" cy="12218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50" dirty="0"/>
                <a:t>                                                                                                                                                           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743200" y="3763089"/>
              <a:ext cx="1675459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300" dirty="0"/>
                <a:t>                                                                                                                                                           </a:t>
              </a:r>
            </a:p>
          </p:txBody>
        </p:sp>
      </p:grpSp>
      <p:sp>
        <p:nvSpPr>
          <p:cNvPr id="8" name="椭圆 7"/>
          <p:cNvSpPr/>
          <p:nvPr/>
        </p:nvSpPr>
        <p:spPr bwMode="auto">
          <a:xfrm>
            <a:off x="1066800" y="4058417"/>
            <a:ext cx="762000" cy="314493"/>
          </a:xfrm>
          <a:prstGeom prst="ellipse">
            <a:avLst/>
          </a:prstGeom>
          <a:noFill/>
          <a:ln w="28575">
            <a:solidFill>
              <a:srgbClr val="0000EE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黑体" charset="0"/>
              <a:cs typeface="黑体" charset="0"/>
            </a:endParaRPr>
          </a:p>
        </p:txBody>
      </p:sp>
      <p:sp>
        <p:nvSpPr>
          <p:cNvPr id="13" name="椭圆 12"/>
          <p:cNvSpPr/>
          <p:nvPr/>
        </p:nvSpPr>
        <p:spPr bwMode="auto">
          <a:xfrm>
            <a:off x="1676400" y="3733800"/>
            <a:ext cx="1266284" cy="319597"/>
          </a:xfrm>
          <a:prstGeom prst="ellipse">
            <a:avLst/>
          </a:prstGeom>
          <a:noFill/>
          <a:ln w="28575">
            <a:solidFill>
              <a:srgbClr val="0000EE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黑体" charset="0"/>
              <a:cs typeface="黑体" charset="0"/>
            </a:endParaRPr>
          </a:p>
        </p:txBody>
      </p:sp>
      <p:cxnSp>
        <p:nvCxnSpPr>
          <p:cNvPr id="16" name="直接箭头连接符 15"/>
          <p:cNvCxnSpPr>
            <a:endCxn id="8" idx="6"/>
          </p:cNvCxnSpPr>
          <p:nvPr/>
        </p:nvCxnSpPr>
        <p:spPr bwMode="auto">
          <a:xfrm flipH="1" flipV="1">
            <a:off x="1828800" y="4215664"/>
            <a:ext cx="495300" cy="157246"/>
          </a:xfrm>
          <a:prstGeom prst="straightConnector1">
            <a:avLst/>
          </a:prstGeom>
          <a:solidFill>
            <a:srgbClr val="AAF0F4"/>
          </a:solidFill>
          <a:ln w="31750" cap="flat" cmpd="sng" algn="ctr">
            <a:solidFill>
              <a:srgbClr val="0000EE"/>
            </a:solidFill>
            <a:prstDash val="solid"/>
            <a:round/>
            <a:headEnd type="none" w="med" len="med"/>
            <a:tailEnd type="arrow" w="med" len="med"/>
          </a:ln>
          <a:effectLst/>
          <a:extLst/>
        </p:spPr>
      </p:cxnSp>
      <p:sp>
        <p:nvSpPr>
          <p:cNvPr id="19" name="TextBox 18"/>
          <p:cNvSpPr txBox="1"/>
          <p:nvPr/>
        </p:nvSpPr>
        <p:spPr>
          <a:xfrm>
            <a:off x="2262840" y="4267200"/>
            <a:ext cx="228299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>
                <a:solidFill>
                  <a:srgbClr val="0000EE"/>
                </a:solidFill>
              </a:rPr>
              <a:t>Convection-generated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884061" y="3886200"/>
            <a:ext cx="158889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>
                <a:solidFill>
                  <a:srgbClr val="0000EE"/>
                </a:solidFill>
              </a:rPr>
              <a:t>In-situ formed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45121" y="176213"/>
            <a:ext cx="866775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378"/>
          <a:stretch/>
        </p:blipFill>
        <p:spPr bwMode="auto">
          <a:xfrm rot="5400000">
            <a:off x="2873038" y="1234823"/>
            <a:ext cx="60840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90808" y="983159"/>
            <a:ext cx="20713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Homogeneous nucleation</a:t>
            </a: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4" r="38050"/>
          <a:stretch/>
        </p:blipFill>
        <p:spPr bwMode="auto">
          <a:xfrm rot="5400000">
            <a:off x="4948252" y="1215393"/>
            <a:ext cx="769614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98456" y="1973317"/>
            <a:ext cx="777766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26" t="1396" b="-1"/>
          <a:stretch/>
        </p:blipFill>
        <p:spPr bwMode="auto">
          <a:xfrm rot="5400000">
            <a:off x="2802920" y="1974520"/>
            <a:ext cx="74864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289578" y="2126159"/>
            <a:ext cx="20713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Heterogeneous nucleation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248400" y="2253370"/>
            <a:ext cx="76256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dirty="0"/>
              <a:t>INP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70062" y="1676400"/>
            <a:ext cx="2026338" cy="178510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2000" dirty="0"/>
              <a:t>Dust            √</a:t>
            </a:r>
          </a:p>
          <a:p>
            <a:pPr>
              <a:spcBef>
                <a:spcPts val="300"/>
              </a:spcBef>
            </a:pPr>
            <a:r>
              <a:rPr lang="en-US" sz="2000" dirty="0"/>
              <a:t>Biological   √</a:t>
            </a:r>
          </a:p>
          <a:p>
            <a:pPr>
              <a:spcBef>
                <a:spcPts val="300"/>
              </a:spcBef>
            </a:pPr>
            <a:r>
              <a:rPr lang="en-US" sz="2000" dirty="0"/>
              <a:t>BC               ?</a:t>
            </a:r>
          </a:p>
          <a:p>
            <a:pPr>
              <a:spcBef>
                <a:spcPts val="300"/>
              </a:spcBef>
            </a:pPr>
            <a:r>
              <a:rPr lang="en-US" sz="2000" dirty="0"/>
              <a:t>OA               ?</a:t>
            </a:r>
          </a:p>
          <a:p>
            <a:pPr>
              <a:spcBef>
                <a:spcPts val="300"/>
              </a:spcBef>
            </a:pPr>
            <a:r>
              <a:rPr lang="en-US" sz="2000" dirty="0"/>
              <a:t>……</a:t>
            </a:r>
          </a:p>
        </p:txBody>
      </p:sp>
      <p:sp>
        <p:nvSpPr>
          <p:cNvPr id="14" name="左大括号 13"/>
          <p:cNvSpPr/>
          <p:nvPr/>
        </p:nvSpPr>
        <p:spPr bwMode="auto">
          <a:xfrm>
            <a:off x="6934200" y="1752600"/>
            <a:ext cx="290724" cy="1632704"/>
          </a:xfrm>
          <a:prstGeom prst="leftBrace">
            <a:avLst/>
          </a:prstGeom>
          <a:noFill/>
          <a:ln w="38100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黑体" charset="0"/>
              <a:cs typeface="黑体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400" y="2807576"/>
            <a:ext cx="8305800" cy="181588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Key scientific question:</a:t>
            </a:r>
          </a:p>
          <a:p>
            <a:r>
              <a:rPr lang="en-US" sz="3200" dirty="0">
                <a:solidFill>
                  <a:schemeClr val="bg1"/>
                </a:solidFill>
              </a:rPr>
              <a:t>What’s the impact of various aerosol types on the physical properties of two ice cloud types?</a:t>
            </a:r>
          </a:p>
        </p:txBody>
      </p:sp>
    </p:spTree>
    <p:extLst>
      <p:ext uri="{BB962C8B-B14F-4D97-AF65-F5344CB8AC3E}">
        <p14:creationId xmlns:p14="http://schemas.microsoft.com/office/powerpoint/2010/main" val="3137711450"/>
      </p:ext>
    </p:extLst>
  </p:cSld>
  <p:clrMapOvr>
    <a:masterClrMapping/>
  </p:clrMapOvr>
  <p:transition advTm="92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>
            <a:spLocks/>
          </p:cNvSpPr>
          <p:nvPr/>
        </p:nvSpPr>
        <p:spPr>
          <a:xfrm>
            <a:off x="304800" y="0"/>
            <a:ext cx="5410200" cy="836613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黑体" charset="0"/>
                <a:cs typeface="黑体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黑体" charset="0"/>
                <a:cs typeface="黑体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黑体" charset="0"/>
                <a:cs typeface="黑体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/>
                </a:solidFill>
                <a:latin typeface="Arial" charset="0"/>
                <a:ea typeface="黑体" charset="0"/>
                <a:cs typeface="黑体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/>
                </a:solidFill>
                <a:latin typeface="Arial" charset="0"/>
                <a:ea typeface="黑体" charset="0"/>
                <a:cs typeface="黑体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/>
                </a:solidFill>
                <a:latin typeface="Arial" charset="0"/>
                <a:ea typeface="黑体" charset="0"/>
                <a:cs typeface="黑体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r>
              <a:rPr kumimoji="0" lang="en-US" sz="3000" b="0" kern="0" dirty="0"/>
              <a:t>Sources of satellite data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99186"/>
              </p:ext>
            </p:extLst>
          </p:nvPr>
        </p:nvGraphicFramePr>
        <p:xfrm>
          <a:off x="571500" y="1905000"/>
          <a:ext cx="8269288" cy="479827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569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435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2687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79623"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Satellite/</a:t>
                      </a:r>
                    </a:p>
                    <a:p>
                      <a:pPr marL="0" marR="0" algn="ctr" fontAlgn="b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Sensor</a:t>
                      </a:r>
                      <a:endParaRPr lang="en-US" sz="18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Product</a:t>
                      </a:r>
                      <a:endParaRPr lang="en-US" sz="18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Variable</a:t>
                      </a:r>
                      <a:endParaRPr lang="en-US" sz="18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9623">
                <a:tc rowSpan="2">
                  <a:txBody>
                    <a:bodyPr/>
                    <a:lstStyle/>
                    <a:p>
                      <a:pPr marL="0" marR="0" fontAlgn="b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Aqua/</a:t>
                      </a:r>
                    </a:p>
                    <a:p>
                      <a:pPr marL="0" marR="0" fontAlgn="b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MODIS</a:t>
                      </a:r>
                      <a:endParaRPr lang="en-US" sz="18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MYD04 (Level 2, Collection 6)</a:t>
                      </a:r>
                      <a:endParaRPr lang="en-US" sz="18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AOD</a:t>
                      </a:r>
                      <a:endParaRPr lang="en-US" sz="18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79623">
                <a:tc vMerge="1">
                  <a:txBody>
                    <a:bodyPr/>
                    <a:lstStyle/>
                    <a:p>
                      <a:pPr marL="0" marR="0" fontAlgn="b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MYD06 (Level 2, Collection 6)</a:t>
                      </a:r>
                      <a:endParaRPr lang="en-US" sz="18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</a:t>
                      </a:r>
                      <a:r>
                        <a:rPr lang="en-US" sz="1800" baseline="-25000" dirty="0">
                          <a:effectLst/>
                        </a:rPr>
                        <a:t>ei</a:t>
                      </a:r>
                      <a:r>
                        <a:rPr lang="en-US" sz="1800" dirty="0">
                          <a:effectLst/>
                        </a:rPr>
                        <a:t>,</a:t>
                      </a:r>
                      <a:r>
                        <a:rPr lang="en-US" sz="1800" baseline="0" dirty="0">
                          <a:effectLst/>
                        </a:rPr>
                        <a:t> ice cloud fraction (ICF), cloud phase, etc.</a:t>
                      </a:r>
                      <a:endParaRPr lang="en-US" sz="18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07865">
                <a:tc rowSpan="2">
                  <a:txBody>
                    <a:bodyPr/>
                    <a:lstStyle/>
                    <a:p>
                      <a:pPr marL="0" marR="0" fontAlgn="b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CALIPSO/</a:t>
                      </a:r>
                    </a:p>
                    <a:p>
                      <a:pPr marL="0" marR="0" fontAlgn="b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CALIOP</a:t>
                      </a:r>
                      <a:endParaRPr lang="en-US" sz="18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05kmMLay (Level 2, V4.10)</a:t>
                      </a:r>
                      <a:endParaRPr lang="en-US" sz="18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Aerosol/cloud layer number, feature classification flags, QA flags, cloud top/base height, layer base temperature, layer aerosol/cloud optical depth</a:t>
                      </a:r>
                      <a:endParaRPr lang="en-US" sz="18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1796">
                <a:tc vMerge="1">
                  <a:txBody>
                    <a:bodyPr/>
                    <a:lstStyle/>
                    <a:p>
                      <a:pPr marL="0" marR="0" fontAlgn="b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05kmAPro (Level 2, V 4.10)</a:t>
                      </a:r>
                      <a:endParaRPr lang="en-US" sz="18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Meteorological parameters</a:t>
                      </a:r>
                      <a:endParaRPr lang="en-US" sz="18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1338"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CloudSat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  <a:p>
                      <a:pPr marL="0" marR="0" fontAlgn="b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CPR</a:t>
                      </a:r>
                      <a:endParaRPr lang="en-US" sz="18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2C-ICE (Level 2, Version P1_R04)</a:t>
                      </a:r>
                      <a:endParaRPr lang="en-US" sz="18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Ice water path (IWP), vertically resolved ice water content</a:t>
                      </a:r>
                      <a:endParaRPr lang="en-US" sz="18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4532"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--</a:t>
                      </a:r>
                      <a:endParaRPr lang="en-US" sz="180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NCEP ds083.2</a:t>
                      </a:r>
                      <a:endParaRPr lang="en-US" sz="18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Meteorological parameters</a:t>
                      </a:r>
                      <a:endParaRPr lang="en-US" sz="18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5" name="内容占位符 2"/>
          <p:cNvSpPr txBox="1">
            <a:spLocks/>
          </p:cNvSpPr>
          <p:nvPr/>
        </p:nvSpPr>
        <p:spPr>
          <a:xfrm>
            <a:off x="24539" y="977027"/>
            <a:ext cx="6071461" cy="1093787"/>
          </a:xfrm>
          <a:prstGeom prst="rect">
            <a:avLst/>
          </a:prstGeom>
        </p:spPr>
        <p:txBody>
          <a:bodyPr/>
          <a:lstStyle>
            <a:lvl1pPr marL="536575" indent="-536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0066"/>
              </a:buClr>
              <a:buFont typeface="Wingdings" pitchFamily="2" charset="2"/>
              <a:buChar char="u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01713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l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097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ü"/>
              <a:defRPr sz="2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176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56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87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007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727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5447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</a:pPr>
            <a:r>
              <a:rPr kumimoji="0" lang="en-US" sz="1800" b="0" kern="0" dirty="0"/>
              <a:t>Time period: 2007-2015 (9 years)</a:t>
            </a:r>
          </a:p>
          <a:p>
            <a:pPr>
              <a:spcBef>
                <a:spcPts val="300"/>
              </a:spcBef>
            </a:pPr>
            <a:r>
              <a:rPr kumimoji="0" lang="en-US" sz="1800" b="0" kern="0" dirty="0"/>
              <a:t>Spatial coverage: East Asia (15º-55º N, 70º-135º E)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-1"/>
            <a:ext cx="3029919" cy="182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20207"/>
      </p:ext>
    </p:extLst>
  </p:cSld>
  <p:clrMapOvr>
    <a:masterClrMapping/>
  </p:clrMapOvr>
  <p:transition advTm="9200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K:\research\aerosol-macro paper\originfigures\typeall_rev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73" t="46763"/>
          <a:stretch/>
        </p:blipFill>
        <p:spPr bwMode="auto">
          <a:xfrm>
            <a:off x="5257800" y="1127760"/>
            <a:ext cx="3785871" cy="32918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r>
              <a:rPr lang="en-US" altLang="zh-CN" sz="2800" dirty="0"/>
              <a:t>Overall changes in ice cloud properties with aerosols</a:t>
            </a:r>
            <a:endParaRPr lang="en-US" sz="2800" dirty="0"/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264694" y="4681954"/>
            <a:ext cx="8879306" cy="2176046"/>
          </a:xfrm>
          <a:prstGeom prst="rect">
            <a:avLst/>
          </a:prstGeom>
        </p:spPr>
        <p:txBody>
          <a:bodyPr/>
          <a:lstStyle>
            <a:lvl1pPr marL="536575" indent="-536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0066"/>
              </a:buClr>
              <a:buFont typeface="Wingdings" pitchFamily="2" charset="2"/>
              <a:buChar char="u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01713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l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097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ü"/>
              <a:defRPr sz="2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176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56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87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007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727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5447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kumimoji="0" lang="en-US" sz="19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Cloud thickness, COT, ice cloud fraction (ICF), ice water path (IWP), and ice water content (IWC) all increase rapidly with AOD &lt; 0.3, and level off at higher AOD.</a:t>
            </a:r>
          </a:p>
          <a:p>
            <a:pPr marL="347663" indent="-347663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kumimoji="0" lang="en-US" sz="19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kumimoji="0" lang="en-US" sz="1900" kern="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</a:t>
            </a:r>
            <a:r>
              <a:rPr kumimoji="0" lang="en-US" sz="19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increases with AOD &lt; 0.5, and decreases slightly with further AOD increase.</a:t>
            </a:r>
          </a:p>
          <a:p>
            <a:pPr marL="347663" indent="-347663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kumimoji="0" lang="en-US" sz="19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Exclude the impact of meteorological covariation and cloud contamination of aerosol retrievals.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07482" y="4343400"/>
            <a:ext cx="30439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EA0000"/>
                </a:solidFill>
              </a:rPr>
              <a:t>Zhao et al., </a:t>
            </a:r>
            <a:r>
              <a:rPr lang="en-US" sz="1600" i="1" dirty="0" smtClean="0">
                <a:solidFill>
                  <a:srgbClr val="EA0000"/>
                </a:solidFill>
              </a:rPr>
              <a:t>2018 ACP; </a:t>
            </a:r>
            <a:r>
              <a:rPr lang="en-US" altLang="zh-CN" sz="1600" i="1" dirty="0" smtClean="0">
                <a:solidFill>
                  <a:srgbClr val="EA0000"/>
                </a:solidFill>
              </a:rPr>
              <a:t>2018 GRL</a:t>
            </a:r>
            <a:endParaRPr lang="en-US" sz="1600" i="1" dirty="0">
              <a:solidFill>
                <a:srgbClr val="EA0000"/>
              </a:solidFill>
            </a:endParaRPr>
          </a:p>
        </p:txBody>
      </p:sp>
      <p:pic>
        <p:nvPicPr>
          <p:cNvPr id="4" name="Picture 2" descr="C:\Users\zhaob\Desktop\fig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1" r="37980" b="42888"/>
          <a:stretch/>
        </p:blipFill>
        <p:spPr bwMode="auto">
          <a:xfrm>
            <a:off x="152400" y="1127760"/>
            <a:ext cx="4974625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626781"/>
      </p:ext>
    </p:extLst>
  </p:cSld>
  <p:clrMapOvr>
    <a:masterClrMapping/>
  </p:clrMapOvr>
  <p:transition advTm="9200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Aerosol effects or meteorological effects?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1295400"/>
            <a:ext cx="8382000" cy="4881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30000"/>
              </a:spcBef>
              <a:buFont typeface="Wingdings" panose="05000000000000000000" pitchFamily="2" charset="2"/>
              <a:buChar char="q"/>
              <a:defRPr/>
            </a:pPr>
            <a:r>
              <a:rPr lang="en-US" sz="2600" dirty="0">
                <a:solidFill>
                  <a:srgbClr val="000000"/>
                </a:solidFill>
              </a:rPr>
              <a:t>M</a:t>
            </a:r>
            <a:r>
              <a:rPr lang="en-US" sz="2600" dirty="0" smtClean="0">
                <a:solidFill>
                  <a:srgbClr val="000000"/>
                </a:solidFill>
              </a:rPr>
              <a:t>eteorological </a:t>
            </a:r>
            <a:r>
              <a:rPr lang="en-US" sz="2600" dirty="0">
                <a:solidFill>
                  <a:srgbClr val="000000"/>
                </a:solidFill>
              </a:rPr>
              <a:t>parameters that can potentially affect ice cloud formation and </a:t>
            </a:r>
            <a:r>
              <a:rPr lang="en-US" sz="2600" dirty="0" smtClean="0">
                <a:solidFill>
                  <a:srgbClr val="000000"/>
                </a:solidFill>
              </a:rPr>
              <a:t>evolution</a:t>
            </a:r>
            <a:r>
              <a:rPr lang="en-US" dirty="0" smtClean="0">
                <a:solidFill>
                  <a:srgbClr val="000000"/>
                </a:solidFill>
              </a:rPr>
              <a:t>:</a:t>
            </a:r>
          </a:p>
          <a:p>
            <a:pPr marL="800100" lvl="1" indent="-342900">
              <a:spcBef>
                <a:spcPct val="30000"/>
              </a:spcBef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C00000"/>
                </a:solidFill>
              </a:rPr>
              <a:t>R</a:t>
            </a:r>
            <a:r>
              <a:rPr lang="en-US" dirty="0" smtClean="0">
                <a:solidFill>
                  <a:srgbClr val="C00000"/>
                </a:solidFill>
              </a:rPr>
              <a:t>elative </a:t>
            </a:r>
            <a:r>
              <a:rPr lang="en-US" dirty="0">
                <a:solidFill>
                  <a:srgbClr val="C00000"/>
                </a:solidFill>
              </a:rPr>
              <a:t>humidity </a:t>
            </a:r>
            <a:r>
              <a:rPr lang="en-US" dirty="0" smtClean="0">
                <a:solidFill>
                  <a:srgbClr val="C00000"/>
                </a:solidFill>
              </a:rPr>
              <a:t>averaged </a:t>
            </a:r>
            <a:r>
              <a:rPr lang="en-US" dirty="0">
                <a:solidFill>
                  <a:srgbClr val="C00000"/>
                </a:solidFill>
              </a:rPr>
              <a:t>between 100 and 440 </a:t>
            </a:r>
            <a:r>
              <a:rPr lang="en-US" dirty="0" err="1">
                <a:solidFill>
                  <a:srgbClr val="C00000"/>
                </a:solidFill>
              </a:rPr>
              <a:t>hPa</a:t>
            </a:r>
            <a:r>
              <a:rPr lang="en-US" dirty="0">
                <a:solidFill>
                  <a:srgbClr val="C00000"/>
                </a:solidFill>
              </a:rPr>
              <a:t> (RH100−</a:t>
            </a:r>
            <a:r>
              <a:rPr lang="en-US" dirty="0" smtClean="0">
                <a:solidFill>
                  <a:srgbClr val="C00000"/>
                </a:solidFill>
              </a:rPr>
              <a:t>440hPa)</a:t>
            </a:r>
          </a:p>
          <a:p>
            <a:pPr marL="800100" lvl="1" indent="-342900">
              <a:spcBef>
                <a:spcPct val="30000"/>
              </a:spcBef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000000"/>
                </a:solidFill>
              </a:rPr>
              <a:t>C</a:t>
            </a:r>
            <a:r>
              <a:rPr lang="en-US" dirty="0" smtClean="0">
                <a:solidFill>
                  <a:srgbClr val="000000"/>
                </a:solidFill>
              </a:rPr>
              <a:t>onvective </a:t>
            </a:r>
            <a:r>
              <a:rPr lang="en-US" dirty="0">
                <a:solidFill>
                  <a:srgbClr val="000000"/>
                </a:solidFill>
              </a:rPr>
              <a:t>available potential energy (</a:t>
            </a:r>
            <a:r>
              <a:rPr lang="en-US" dirty="0" smtClean="0">
                <a:solidFill>
                  <a:srgbClr val="000000"/>
                </a:solidFill>
              </a:rPr>
              <a:t>CAPE): an </a:t>
            </a:r>
            <a:r>
              <a:rPr lang="en-US" dirty="0">
                <a:solidFill>
                  <a:srgbClr val="000000"/>
                </a:solidFill>
              </a:rPr>
              <a:t>indicator of convective </a:t>
            </a:r>
            <a:r>
              <a:rPr lang="en-US" dirty="0" smtClean="0">
                <a:solidFill>
                  <a:srgbClr val="000000"/>
                </a:solidFill>
              </a:rPr>
              <a:t>strength</a:t>
            </a:r>
          </a:p>
          <a:p>
            <a:pPr marL="800100" lvl="1" indent="-342900">
              <a:spcBef>
                <a:spcPct val="30000"/>
              </a:spcBef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000000"/>
                </a:solidFill>
              </a:rPr>
              <a:t>M</a:t>
            </a:r>
            <a:r>
              <a:rPr lang="en-US" dirty="0" smtClean="0">
                <a:solidFill>
                  <a:srgbClr val="000000"/>
                </a:solidFill>
              </a:rPr>
              <a:t>iddle </a:t>
            </a:r>
            <a:r>
              <a:rPr lang="en-US" dirty="0">
                <a:solidFill>
                  <a:srgbClr val="000000"/>
                </a:solidFill>
              </a:rPr>
              <a:t>cloud layer temperature </a:t>
            </a:r>
            <a:endParaRPr lang="en-US" dirty="0" smtClean="0">
              <a:solidFill>
                <a:srgbClr val="000000"/>
              </a:solidFill>
            </a:endParaRPr>
          </a:p>
          <a:p>
            <a:pPr marL="800100" lvl="1" indent="-342900">
              <a:spcBef>
                <a:spcPct val="30000"/>
              </a:spcBef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solidFill>
                  <a:srgbClr val="000000"/>
                </a:solidFill>
              </a:rPr>
              <a:t>Wind </a:t>
            </a:r>
            <a:r>
              <a:rPr lang="en-US" dirty="0">
                <a:solidFill>
                  <a:srgbClr val="000000"/>
                </a:solidFill>
              </a:rPr>
              <a:t>speed and direction at ice cloud height and at </a:t>
            </a:r>
            <a:r>
              <a:rPr lang="en-US" dirty="0" smtClean="0">
                <a:solidFill>
                  <a:srgbClr val="000000"/>
                </a:solidFill>
              </a:rPr>
              <a:t>surface</a:t>
            </a:r>
          </a:p>
          <a:p>
            <a:pPr marL="800100" lvl="1" indent="-342900">
              <a:spcBef>
                <a:spcPct val="30000"/>
              </a:spcBef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000000"/>
                </a:solidFill>
              </a:rPr>
              <a:t>V</a:t>
            </a:r>
            <a:r>
              <a:rPr lang="en-US" dirty="0" smtClean="0">
                <a:solidFill>
                  <a:srgbClr val="000000"/>
                </a:solidFill>
              </a:rPr>
              <a:t>ertical </a:t>
            </a:r>
            <a:r>
              <a:rPr lang="en-US" dirty="0">
                <a:solidFill>
                  <a:srgbClr val="000000"/>
                </a:solidFill>
              </a:rPr>
              <a:t>velocity below and at ice cloud </a:t>
            </a:r>
            <a:r>
              <a:rPr lang="en-US" dirty="0" smtClean="0">
                <a:solidFill>
                  <a:srgbClr val="000000"/>
                </a:solidFill>
              </a:rPr>
              <a:t>height</a:t>
            </a:r>
          </a:p>
          <a:p>
            <a:pPr marL="800100" lvl="1" indent="-342900">
              <a:spcBef>
                <a:spcPct val="30000"/>
              </a:spcBef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000000"/>
                </a:solidFill>
              </a:rPr>
              <a:t>V</a:t>
            </a:r>
            <a:r>
              <a:rPr lang="en-US" dirty="0" smtClean="0">
                <a:solidFill>
                  <a:srgbClr val="000000"/>
                </a:solidFill>
              </a:rPr>
              <a:t>ertical </a:t>
            </a:r>
            <a:r>
              <a:rPr lang="en-US" dirty="0">
                <a:solidFill>
                  <a:srgbClr val="000000"/>
                </a:solidFill>
              </a:rPr>
              <a:t>wind shear. </a:t>
            </a:r>
          </a:p>
        </p:txBody>
      </p:sp>
    </p:spTree>
    <p:extLst>
      <p:ext uri="{BB962C8B-B14F-4D97-AF65-F5344CB8AC3E}">
        <p14:creationId xmlns:p14="http://schemas.microsoft.com/office/powerpoint/2010/main" val="2560327601"/>
      </p:ext>
    </p:extLst>
  </p:cSld>
  <p:clrMapOvr>
    <a:masterClrMapping/>
  </p:clrMapOvr>
  <p:transition advTm="9200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Aerosol effects or meteorological effects?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6737" y="892314"/>
            <a:ext cx="19287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Cloud thickness</a:t>
            </a:r>
            <a:endParaRPr lang="en-US" sz="2000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3200400" y="739914"/>
            <a:ext cx="32619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000" dirty="0"/>
              <a:t>Cloud optical thickness (COT)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62371" y="732473"/>
            <a:ext cx="2453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000" dirty="0"/>
              <a:t>Ice cloud fraction (ICF)</a:t>
            </a:r>
          </a:p>
        </p:txBody>
      </p:sp>
      <p:pic>
        <p:nvPicPr>
          <p:cNvPr id="19" name="图片 18" descr="C:\Users\zhaob\Desktop\satellite\modis_L2_v01-CALIPSO-iceValpha1lyrtypeall-hmlRHU\Binned_Annual_Column_AOD_Thick_TOT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1" b="2084"/>
          <a:stretch/>
        </p:blipFill>
        <p:spPr bwMode="auto">
          <a:xfrm>
            <a:off x="370114" y="1374607"/>
            <a:ext cx="2743200" cy="26193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图片 19" descr="C:\Users\zhaob\Desktop\satellite\modis_L2_v01-CALIPSO-iceValpha1lyrtypeall-hmlRHU\Binned_Annual_Column_AOD_COT_TOT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1" b="2084"/>
          <a:stretch/>
        </p:blipFill>
        <p:spPr bwMode="auto">
          <a:xfrm>
            <a:off x="3200400" y="1374607"/>
            <a:ext cx="2743200" cy="26193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图片 20" descr="C:\Users\zhaob\Desktop\satellite\modis_L2_v01-modis_L2_v01-iceV1lyrtypeall-hmlRHU\Binned_Annual_Column_AOD_ICF_TOT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" b="2084"/>
          <a:stretch/>
        </p:blipFill>
        <p:spPr bwMode="auto">
          <a:xfrm>
            <a:off x="6019800" y="1371600"/>
            <a:ext cx="2743200" cy="26003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图片 21" descr="C:\Users\zhaob\Desktop\satellite\modis_L2_v01-CALIPSO-iceValpha1lyrtypeall-hlAOD\Binned_Annual_RHU_Thick_TOT.pn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" b="3125"/>
          <a:stretch/>
        </p:blipFill>
        <p:spPr bwMode="auto">
          <a:xfrm>
            <a:off x="370114" y="4038600"/>
            <a:ext cx="2743200" cy="25717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图片 22" descr="C:\Users\zhaob\Desktop\satellite\modis_L2_v01-CALIPSO-iceValpha1lyrtypeall-hlAOD\Binned_Annual_RHU_COT_TOT.pn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" b="3125"/>
          <a:stretch/>
        </p:blipFill>
        <p:spPr bwMode="auto">
          <a:xfrm>
            <a:off x="3285666" y="4038600"/>
            <a:ext cx="2743200" cy="25717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图片 23" descr="C:\Users\zhaob\Desktop\satellite\modis_L2_v01-modis_L2_v01-iceV1lyrtypeall-h2l2AOD\Binned_Annual_RHU_ICF_TOT.pn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7" b="3473"/>
          <a:stretch/>
        </p:blipFill>
        <p:spPr bwMode="auto">
          <a:xfrm>
            <a:off x="6019800" y="4038600"/>
            <a:ext cx="2743200" cy="25717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010400" y="6510754"/>
            <a:ext cx="20649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EA0000"/>
                </a:solidFill>
              </a:rPr>
              <a:t>Zhao et al., </a:t>
            </a:r>
            <a:r>
              <a:rPr lang="en-US" sz="1600" i="1" dirty="0" smtClean="0">
                <a:solidFill>
                  <a:srgbClr val="EA0000"/>
                </a:solidFill>
              </a:rPr>
              <a:t>2018 GRL</a:t>
            </a:r>
            <a:endParaRPr lang="en-US" sz="1600" i="1" dirty="0">
              <a:solidFill>
                <a:srgbClr val="EA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971398"/>
      </p:ext>
    </p:extLst>
  </p:cSld>
  <p:clrMapOvr>
    <a:masterClrMapping/>
  </p:clrMapOvr>
  <p:transition advTm="9200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066800"/>
            <a:ext cx="27432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400" y="1066800"/>
            <a:ext cx="27432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9800" y="1062789"/>
            <a:ext cx="2743200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297085" y="762000"/>
            <a:ext cx="159851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0000"/>
                </a:solidFill>
              </a:rPr>
              <a:t>RH</a:t>
            </a:r>
            <a:r>
              <a:rPr lang="en-US" sz="2200" baseline="-25000" dirty="0">
                <a:solidFill>
                  <a:srgbClr val="000000"/>
                </a:solidFill>
              </a:rPr>
              <a:t>100-440 </a:t>
            </a:r>
            <a:r>
              <a:rPr lang="en-US" sz="2200" baseline="-25000" dirty="0" err="1">
                <a:solidFill>
                  <a:srgbClr val="000000"/>
                </a:solidFill>
              </a:rPr>
              <a:t>hPa</a:t>
            </a:r>
            <a:endParaRPr lang="en-US" sz="2200" baseline="-2500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05295" y="762000"/>
            <a:ext cx="10470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0000"/>
                </a:solidFill>
              </a:rPr>
              <a:t>CAPE</a:t>
            </a:r>
            <a:r>
              <a:rPr lang="en-US" sz="2200" baseline="30000" dirty="0">
                <a:solidFill>
                  <a:srgbClr val="000000"/>
                </a:solidFill>
              </a:rPr>
              <a:t>*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41959" y="762000"/>
            <a:ext cx="90601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0000"/>
                </a:solidFill>
              </a:rPr>
              <a:t>U200</a:t>
            </a:r>
            <a:r>
              <a:rPr lang="en-US" sz="2200" baseline="30000" dirty="0">
                <a:solidFill>
                  <a:srgbClr val="000000"/>
                </a:solidFill>
              </a:rPr>
              <a:t>*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62600" y="6320135"/>
            <a:ext cx="3246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>
                <a:solidFill>
                  <a:srgbClr val="000000"/>
                </a:solidFill>
              </a:rPr>
              <a:t>*CAPE: convective available potential energy</a:t>
            </a:r>
          </a:p>
          <a:p>
            <a:pPr>
              <a:spcBef>
                <a:spcPts val="0"/>
              </a:spcBef>
            </a:pPr>
            <a:r>
              <a:rPr lang="en-US" sz="1200">
                <a:solidFill>
                  <a:srgbClr val="000000"/>
                </a:solidFill>
              </a:rPr>
              <a:t>  U200</a:t>
            </a:r>
            <a:r>
              <a:rPr lang="en-US" sz="1200" dirty="0">
                <a:solidFill>
                  <a:srgbClr val="000000"/>
                </a:solidFill>
              </a:rPr>
              <a:t>: U-component of wind speed at 200 </a:t>
            </a:r>
            <a:r>
              <a:rPr lang="en-US" sz="1200" dirty="0" err="1">
                <a:solidFill>
                  <a:srgbClr val="000000"/>
                </a:solidFill>
              </a:rPr>
              <a:t>hPa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6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r>
              <a:rPr lang="en-US" sz="2800" dirty="0"/>
              <a:t>R</a:t>
            </a:r>
            <a:r>
              <a:rPr lang="en-US" sz="2800" baseline="-25000" dirty="0"/>
              <a:t>ei</a:t>
            </a:r>
            <a:r>
              <a:rPr lang="en-US" sz="2800" dirty="0"/>
              <a:t>-AOD relationships modulated by meteorology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10400" y="3657600"/>
            <a:ext cx="20461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EA0000"/>
                </a:solidFill>
              </a:rPr>
              <a:t>Zhao et al., </a:t>
            </a:r>
            <a:r>
              <a:rPr lang="en-US" sz="1600" i="1" dirty="0" smtClean="0">
                <a:solidFill>
                  <a:srgbClr val="EA0000"/>
                </a:solidFill>
              </a:rPr>
              <a:t>2018 ACP</a:t>
            </a:r>
            <a:endParaRPr lang="en-US" sz="1600" i="1" dirty="0">
              <a:solidFill>
                <a:srgbClr val="EA0000"/>
              </a:solidFill>
            </a:endParaRPr>
          </a:p>
        </p:txBody>
      </p:sp>
      <p:sp>
        <p:nvSpPr>
          <p:cNvPr id="14" name="内容占位符 2"/>
          <p:cNvSpPr txBox="1">
            <a:spLocks/>
          </p:cNvSpPr>
          <p:nvPr/>
        </p:nvSpPr>
        <p:spPr>
          <a:xfrm>
            <a:off x="152400" y="3962400"/>
            <a:ext cx="8839200" cy="2681550"/>
          </a:xfrm>
          <a:prstGeom prst="rect">
            <a:avLst/>
          </a:prstGeom>
        </p:spPr>
        <p:txBody>
          <a:bodyPr/>
          <a:lstStyle>
            <a:lvl1pPr marL="536575" indent="-536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0066"/>
              </a:buClr>
              <a:buFont typeface="Wingdings" pitchFamily="2" charset="2"/>
              <a:buChar char="u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01713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l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097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ü"/>
              <a:defRPr sz="2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176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56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87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007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727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5447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>
              <a:spcBef>
                <a:spcPts val="600"/>
              </a:spcBef>
              <a:buFont typeface="Wingdings" pitchFamily="2" charset="2"/>
              <a:buChar char="q"/>
            </a:pPr>
            <a:r>
              <a:rPr kumimoji="0"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kumimoji="0" lang="en-US" sz="2000" kern="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</a:t>
            </a:r>
            <a:r>
              <a:rPr kumimoji="0"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decreases significantly with increasing AOD for high-RH</a:t>
            </a:r>
            <a:r>
              <a:rPr kumimoji="0" lang="en-US" sz="2000" kern="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100-440 </a:t>
            </a:r>
            <a:r>
              <a:rPr kumimoji="0" lang="en-US" sz="2000" kern="0" baseline="-2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hPa</a:t>
            </a:r>
            <a:r>
              <a:rPr kumimoji="0"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/high-CAPE/negative-U200, consistent with the rule of “</a:t>
            </a:r>
            <a:r>
              <a:rPr kumimoji="0"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Twomey</a:t>
            </a:r>
            <a:r>
              <a:rPr kumimoji="0"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effect”. In contrast, however, for low-RH</a:t>
            </a:r>
            <a:r>
              <a:rPr kumimoji="0" lang="en-US" sz="2000" kern="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100-440 </a:t>
            </a:r>
            <a:r>
              <a:rPr kumimoji="0" lang="en-US" sz="2000" kern="0" baseline="-2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hPa</a:t>
            </a:r>
            <a:r>
              <a:rPr kumimoji="0"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/low-CAPE/positive-U200, R</a:t>
            </a:r>
            <a:r>
              <a:rPr kumimoji="0" lang="en-US" sz="2000" kern="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</a:t>
            </a:r>
            <a:r>
              <a:rPr kumimoji="0"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increases rapidly with AOD. </a:t>
            </a:r>
            <a:endParaRPr kumimoji="0" lang="en-US" sz="2000" kern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663" indent="-347663">
              <a:spcBef>
                <a:spcPts val="600"/>
              </a:spcBef>
              <a:buFont typeface="Wingdings" pitchFamily="2" charset="2"/>
              <a:buChar char="q"/>
            </a:pPr>
            <a:r>
              <a:rPr kumimoji="0" lang="en-US" sz="20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Both </a:t>
            </a:r>
            <a:r>
              <a:rPr kumimoji="0"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positive and negative correlations between R</a:t>
            </a:r>
            <a:r>
              <a:rPr kumimoji="0" lang="en-US" sz="2000" kern="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</a:t>
            </a:r>
            <a:r>
              <a:rPr kumimoji="0"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AOD </a:t>
            </a:r>
            <a:r>
              <a:rPr kumimoji="0" lang="en-US" sz="20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kumimoji="0"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primarily attributed to the aerosol </a:t>
            </a:r>
            <a:r>
              <a:rPr kumimoji="0" lang="en-US" sz="20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effect.</a:t>
            </a:r>
            <a:endParaRPr kumimoji="0" lang="en-US" sz="20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663" indent="-347663">
              <a:spcBef>
                <a:spcPts val="600"/>
              </a:spcBef>
              <a:buFont typeface="Wingdings" pitchFamily="2" charset="2"/>
              <a:buChar char="q"/>
            </a:pPr>
            <a:r>
              <a:rPr kumimoji="0"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RH</a:t>
            </a:r>
            <a:r>
              <a:rPr kumimoji="0" lang="en-US" sz="2000" kern="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100-440hPa</a:t>
            </a:r>
            <a:r>
              <a:rPr kumimoji="0"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CAPE, and U200 are all closely related to the amount of water vapor in the upper atmosphere.</a:t>
            </a:r>
          </a:p>
        </p:txBody>
      </p:sp>
    </p:spTree>
    <p:extLst>
      <p:ext uri="{BB962C8B-B14F-4D97-AF65-F5344CB8AC3E}">
        <p14:creationId xmlns:p14="http://schemas.microsoft.com/office/powerpoint/2010/main" val="3308059423"/>
      </p:ext>
    </p:extLst>
  </p:cSld>
  <p:clrMapOvr>
    <a:masterClrMapping/>
  </p:clrMapOvr>
  <p:transition advTm="9200">
    <p:zoom/>
  </p:transition>
</p:sld>
</file>

<file path=ppt/theme/theme1.xml><?xml version="1.0" encoding="utf-8"?>
<a:theme xmlns:a="http://schemas.openxmlformats.org/drawingml/2006/main" name="模版">
  <a:themeElements>
    <a:clrScheme name="模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模版">
      <a:majorFont>
        <a:latin typeface="Arial"/>
        <a:ea typeface="黑体"/>
        <a:cs typeface="黑体"/>
      </a:majorFont>
      <a:minorFont>
        <a:latin typeface="Arial"/>
        <a:ea typeface="黑体"/>
        <a:cs typeface="黑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AF0F4"/>
        </a:solidFill>
        <a:ln>
          <a:noFill/>
        </a:ln>
        <a:effectLst>
          <a:outerShdw blurRad="63500" dist="35921" dir="2700000" algn="ctr" rotWithShape="0">
            <a:schemeClr val="bg2"/>
          </a:outerShdw>
        </a:effectLst>
        <a:extLst>
          <a:ext uri="{91240B29-F687-4F45-9708-019B960494DF}">
            <a14:hiddenLine xmlns:a14="http://schemas.microsoft.com/office/drawing/2010/main" w="31750" cap="flat" cmpd="sng" algn="ctr">
              <a:solidFill>
                <a:srgbClr val="9900CC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黑体" charset="0"/>
            <a:cs typeface="黑体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AF0F4"/>
        </a:solidFill>
        <a:ln>
          <a:noFill/>
        </a:ln>
        <a:effectLst>
          <a:outerShdw blurRad="63500" dist="35921" dir="2700000" algn="ctr" rotWithShape="0">
            <a:schemeClr val="bg2"/>
          </a:outerShdw>
        </a:effectLst>
        <a:extLst>
          <a:ext uri="{91240B29-F687-4F45-9708-019B960494DF}">
            <a14:hiddenLine xmlns:a14="http://schemas.microsoft.com/office/drawing/2010/main" w="31750" cap="flat" cmpd="sng" algn="ctr">
              <a:solidFill>
                <a:srgbClr val="9900CC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黑体" charset="0"/>
            <a:cs typeface="黑体" charset="0"/>
          </a:defRPr>
        </a:defPPr>
      </a:lstStyle>
    </a:lnDef>
  </a:objectDefaults>
  <a:extraClrSchemeLst>
    <a:extraClrScheme>
      <a:clrScheme name="模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模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模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模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模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模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模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模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模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模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模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模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46822</TotalTime>
  <Words>1784</Words>
  <Application>Microsoft Office PowerPoint</Application>
  <PresentationFormat>On-screen Show (4:3)</PresentationFormat>
  <Paragraphs>226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4" baseType="lpstr">
      <vt:lpstr>MS PGothic</vt:lpstr>
      <vt:lpstr>MS PGothic</vt:lpstr>
      <vt:lpstr>MS PMincho</vt:lpstr>
      <vt:lpstr>New York</vt:lpstr>
      <vt:lpstr>黑体</vt:lpstr>
      <vt:lpstr>宋体</vt:lpstr>
      <vt:lpstr>宋体</vt:lpstr>
      <vt:lpstr>Arial</vt:lpstr>
      <vt:lpstr>Calibri</vt:lpstr>
      <vt:lpstr>Cambria</vt:lpstr>
      <vt:lpstr>Symbol</vt:lpstr>
      <vt:lpstr>Times New Roman</vt:lpstr>
      <vt:lpstr>Wingdings</vt:lpstr>
      <vt:lpstr>模版</vt:lpstr>
      <vt:lpstr>Office Theme</vt:lpstr>
      <vt:lpstr>PowerPoint Presentation</vt:lpstr>
      <vt:lpstr>PowerPoint Presentation</vt:lpstr>
      <vt:lpstr>Limited and conflicting observational evidence for the aerosol impact on ice clouds</vt:lpstr>
      <vt:lpstr>Possible reasons for disagreement: aerosol and ice cloud types</vt:lpstr>
      <vt:lpstr>PowerPoint Presentation</vt:lpstr>
      <vt:lpstr>Overall changes in ice cloud properties with aerosols</vt:lpstr>
      <vt:lpstr>Aerosol effects or meteorological effects?</vt:lpstr>
      <vt:lpstr>Aerosol effects or meteorological effects?</vt:lpstr>
      <vt:lpstr>Rei-AOD relationships modulated by meteorology</vt:lpstr>
      <vt:lpstr>Modeling support for the water vapor modulation</vt:lpstr>
      <vt:lpstr>Classification of ice clouds using CALIPSO</vt:lpstr>
      <vt:lpstr>Distribution of properties of two ice cloud types</vt:lpstr>
      <vt:lpstr>Responses of properties of two ice cloud types to aerosol loading</vt:lpstr>
      <vt:lpstr>Mechanisms for the aerosol impact: convection-generated ice clouds</vt:lpstr>
      <vt:lpstr>Mechanisms for the aerosol impact: in-situ ice clouds</vt:lpstr>
      <vt:lpstr>Impact of different aerosol types on COT</vt:lpstr>
      <vt:lpstr>Impact of different aerosol types on Rei</vt:lpstr>
      <vt:lpstr>Take-home message</vt:lpstr>
      <vt:lpstr>Acknowledgment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shx-wang</dc:creator>
  <cp:lastModifiedBy>Yu Gu</cp:lastModifiedBy>
  <cp:revision>4028</cp:revision>
  <dcterms:created xsi:type="dcterms:W3CDTF">1601-01-01T00:00:00Z</dcterms:created>
  <dcterms:modified xsi:type="dcterms:W3CDTF">2018-10-12T21:07:47Z</dcterms:modified>
</cp:coreProperties>
</file>