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1"/>
  </p:notesMasterIdLst>
  <p:sldIdLst>
    <p:sldId id="395" r:id="rId2"/>
    <p:sldId id="272" r:id="rId3"/>
    <p:sldId id="476" r:id="rId4"/>
    <p:sldId id="459" r:id="rId5"/>
    <p:sldId id="468" r:id="rId6"/>
    <p:sldId id="483" r:id="rId7"/>
    <p:sldId id="469" r:id="rId8"/>
    <p:sldId id="470" r:id="rId9"/>
    <p:sldId id="461" r:id="rId10"/>
    <p:sldId id="460" r:id="rId11"/>
    <p:sldId id="462" r:id="rId12"/>
    <p:sldId id="477" r:id="rId13"/>
    <p:sldId id="484" r:id="rId14"/>
    <p:sldId id="458" r:id="rId15"/>
    <p:sldId id="465" r:id="rId16"/>
    <p:sldId id="464" r:id="rId17"/>
    <p:sldId id="466" r:id="rId18"/>
    <p:sldId id="467" r:id="rId19"/>
    <p:sldId id="485" r:id="rId20"/>
    <p:sldId id="396" r:id="rId21"/>
    <p:sldId id="472" r:id="rId22"/>
    <p:sldId id="486" r:id="rId23"/>
    <p:sldId id="479" r:id="rId24"/>
    <p:sldId id="480" r:id="rId25"/>
    <p:sldId id="478" r:id="rId26"/>
    <p:sldId id="381" r:id="rId27"/>
    <p:sldId id="453" r:id="rId28"/>
    <p:sldId id="473" r:id="rId29"/>
    <p:sldId id="474" r:id="rId30"/>
    <p:sldId id="481" r:id="rId31"/>
    <p:sldId id="482" r:id="rId32"/>
    <p:sldId id="436" r:id="rId33"/>
    <p:sldId id="426" r:id="rId34"/>
    <p:sldId id="451" r:id="rId35"/>
    <p:sldId id="435" r:id="rId36"/>
    <p:sldId id="424" r:id="rId37"/>
    <p:sldId id="372" r:id="rId38"/>
    <p:sldId id="471" r:id="rId39"/>
    <p:sldId id="475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33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86130" autoAdjust="0"/>
  </p:normalViewPr>
  <p:slideViewPr>
    <p:cSldViewPr>
      <p:cViewPr>
        <p:scale>
          <a:sx n="61" d="100"/>
          <a:sy n="61" d="100"/>
        </p:scale>
        <p:origin x="1046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0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malakar\Dropbox\atJPL\materials_write\MOD21ATBD\Rval_ATB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spc="0" normalizeH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pPr>
            <a:r>
              <a:rPr lang="en-US">
                <a:solidFill>
                  <a:schemeClr val="tx1"/>
                </a:solidFill>
                <a:latin typeface="Arial Narrow" panose="020B0606020202030204" pitchFamily="34" charset="0"/>
              </a:rPr>
              <a:t>RMSE (K)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none" spc="0" normalizeH="0" baseline="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MOD21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Algodones</c:v>
                </c:pt>
                <c:pt idx="1">
                  <c:v>Great Sands</c:v>
                </c:pt>
                <c:pt idx="2">
                  <c:v>Kelso</c:v>
                </c:pt>
                <c:pt idx="3">
                  <c:v>Killpecker</c:v>
                </c:pt>
                <c:pt idx="4">
                  <c:v>Little Sahara</c:v>
                </c:pt>
                <c:pt idx="5">
                  <c:v>White Sands</c:v>
                </c:pt>
                <c:pt idx="6">
                  <c:v>RedWood</c:v>
                </c:pt>
                <c:pt idx="7">
                  <c:v>Txgrass</c:v>
                </c:pt>
                <c:pt idx="8">
                  <c:v>SaltonSea</c:v>
                </c:pt>
                <c:pt idx="9">
                  <c:v>Tahoe</c:v>
                </c:pt>
              </c:strCache>
            </c:strRef>
          </c:cat>
          <c:val>
            <c:numRef>
              <c:f>Sheet1!$B$2:$B$11</c:f>
              <c:numCache>
                <c:formatCode>0.0</c:formatCode>
                <c:ptCount val="10"/>
                <c:pt idx="0">
                  <c:v>1.1000000000000001</c:v>
                </c:pt>
                <c:pt idx="1">
                  <c:v>0.7</c:v>
                </c:pt>
                <c:pt idx="2">
                  <c:v>1.5</c:v>
                </c:pt>
                <c:pt idx="3">
                  <c:v>0.8</c:v>
                </c:pt>
                <c:pt idx="4">
                  <c:v>0.5</c:v>
                </c:pt>
                <c:pt idx="5">
                  <c:v>1.1000000000000001</c:v>
                </c:pt>
                <c:pt idx="6">
                  <c:v>1.3</c:v>
                </c:pt>
                <c:pt idx="7">
                  <c:v>1</c:v>
                </c:pt>
                <c:pt idx="8">
                  <c:v>1.2</c:v>
                </c:pt>
                <c:pt idx="9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47-424E-B030-934593D783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MOD11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9.2165898617511521E-3"/>
                  <c:y val="9.27643784786641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47-424E-B030-934593D783BB}"/>
                </c:ext>
              </c:extLst>
            </c:dLbl>
            <c:dLbl>
              <c:idx val="7"/>
              <c:layout>
                <c:manualLayout>
                  <c:x val="1.0802469135802356E-2"/>
                  <c:y val="1.55327741534636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47-424E-B030-934593D78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Algodones</c:v>
                </c:pt>
                <c:pt idx="1">
                  <c:v>Great Sands</c:v>
                </c:pt>
                <c:pt idx="2">
                  <c:v>Kelso</c:v>
                </c:pt>
                <c:pt idx="3">
                  <c:v>Killpecker</c:v>
                </c:pt>
                <c:pt idx="4">
                  <c:v>Little Sahara</c:v>
                </c:pt>
                <c:pt idx="5">
                  <c:v>White Sands</c:v>
                </c:pt>
                <c:pt idx="6">
                  <c:v>RedWood</c:v>
                </c:pt>
                <c:pt idx="7">
                  <c:v>Txgrass</c:v>
                </c:pt>
                <c:pt idx="8">
                  <c:v>SaltonSea</c:v>
                </c:pt>
                <c:pt idx="9">
                  <c:v>Tahoe</c:v>
                </c:pt>
              </c:strCache>
            </c:strRef>
          </c:cat>
          <c:val>
            <c:numRef>
              <c:f>Sheet1!$C$2:$C$11</c:f>
              <c:numCache>
                <c:formatCode>0.0</c:formatCode>
                <c:ptCount val="10"/>
                <c:pt idx="0">
                  <c:v>2.8</c:v>
                </c:pt>
                <c:pt idx="1">
                  <c:v>4</c:v>
                </c:pt>
                <c:pt idx="2">
                  <c:v>4.0999999999999996</c:v>
                </c:pt>
                <c:pt idx="3">
                  <c:v>3.9</c:v>
                </c:pt>
                <c:pt idx="4">
                  <c:v>3.2</c:v>
                </c:pt>
                <c:pt idx="5">
                  <c:v>1.1000000000000001</c:v>
                </c:pt>
                <c:pt idx="6">
                  <c:v>0.9</c:v>
                </c:pt>
                <c:pt idx="7">
                  <c:v>1.2</c:v>
                </c:pt>
                <c:pt idx="8">
                  <c:v>1.5</c:v>
                </c:pt>
                <c:pt idx="9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47-424E-B030-934593D783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328286768"/>
        <c:axId val="328535192"/>
      </c:barChart>
      <c:catAx>
        <c:axId val="328286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535192"/>
        <c:crosses val="autoZero"/>
        <c:auto val="1"/>
        <c:lblAlgn val="ctr"/>
        <c:lblOffset val="100"/>
        <c:noMultiLvlLbl val="0"/>
      </c:catAx>
      <c:valAx>
        <c:axId val="328535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286768"/>
        <c:crosses val="autoZero"/>
        <c:crossBetween val="between"/>
        <c:majorUnit val="1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73491238942354431"/>
          <c:y val="4.6598322460391424E-2"/>
          <c:w val="0.16104221347331585"/>
          <c:h val="0.197828102335297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5B57A0A-A5BA-476D-80FC-38827C6CE032}" type="datetimeFigureOut">
              <a:rPr lang="en-US"/>
              <a:pPr>
                <a:defRPr/>
              </a:pPr>
              <a:t>10/15/2018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1639644-EDF5-45EA-A07C-E7F75D10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37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67F0F0-6CAE-449D-AD95-B980D06EB74C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51137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Converted lawns</a:t>
            </a:r>
            <a:r>
              <a:rPr lang="en-US" baseline="0" dirty="0" smtClean="0"/>
              <a:t> into more drought-tolerant, sustainable plants and land cover (less irrigation)– resulting in increased temperature</a:t>
            </a:r>
          </a:p>
          <a:p>
            <a:r>
              <a:rPr lang="en-US" baseline="0" dirty="0" smtClean="0"/>
              <a:t>Illustrates why emissivity – multispectral information is critical for retrieving accurate temperature – and provides information on land cover land use 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1774-2EA5-407A-912F-05877B88E8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15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Shrinking</a:t>
            </a:r>
            <a:r>
              <a:rPr lang="en-US" baseline="0" dirty="0" smtClean="0"/>
              <a:t> of diurnal cycle is typical global warming signal.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1774-2EA5-407A-912F-05877B88E8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54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65250" y="922338"/>
            <a:ext cx="4214813" cy="31607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9212" y="4389742"/>
            <a:ext cx="4833249" cy="350672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6740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HVI values fall within distinct regions or hotspot vulnerable</a:t>
            </a:r>
            <a:r>
              <a:rPr lang="en-US" baseline="0" dirty="0" smtClean="0"/>
              <a:t> areas, where exposure and sensitivity together are maximized.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1774-2EA5-407A-912F-05877B88E8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63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B4199C-AA61-414F-B667-C39AFDD32929}" type="slidenum">
              <a:rPr lang="en-US" smtClean="0"/>
              <a:pPr eaLnBrk="1" hangingPunct="1"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7832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B4199C-AA61-414F-B667-C39AFDD32929}" type="slidenum">
              <a:rPr lang="en-US" smtClean="0"/>
              <a:pPr eaLnBrk="1" hangingPunct="1"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0033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B4199C-AA61-414F-B667-C39AFDD32929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831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Physical TES algorithm</a:t>
            </a:r>
            <a:r>
              <a:rPr lang="en-US" baseline="0" dirty="0" smtClean="0"/>
              <a:t> fully exploit all thermal bands of MODIS/VIIRS and produce LST and dynamic emissivity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639644-EDF5-45EA-A07C-E7F75D10958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5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Ensuring continuity with MODIS LST we use the same product</a:t>
            </a:r>
            <a:r>
              <a:rPr lang="en-US" baseline="0" dirty="0" smtClean="0"/>
              <a:t> data 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639644-EDF5-45EA-A07C-E7F75D1095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30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B4199C-AA61-414F-B667-C39AFDD32929}" type="slidenum">
              <a:rPr lang="en-US" smtClean="0"/>
              <a:pPr eaLnBrk="1" hangingPunct="1"/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44931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B4199C-AA61-414F-B667-C39AFDD32929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8431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looked at seasonal differences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639644-EDF5-45EA-A07C-E7F75D10958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16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B4199C-AA61-414F-B667-C39AFDD32929}" type="slidenum">
              <a:rPr lang="en-US" smtClean="0"/>
              <a:pPr eaLnBrk="1" hangingPunct="1"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87673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Urban class does not change relevant to droughts, urban expansion/changes, soil moisture changes, vegetation </a:t>
            </a:r>
            <a:r>
              <a:rPr lang="en-US" dirty="0" smtClean="0"/>
              <a:t>health, state etc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1774-2EA5-407A-912F-05877B88E8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28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51121-5AE1-4218-9505-C42F19F88D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0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493F41-FE61-485F-8F9E-61B2910A20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6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031B5-FE57-423D-A83D-2719EFBD3E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04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B2EBB-E11E-4CFF-B6E1-9E277BF318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18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32FC6-4F17-4743-97B9-B711AE1689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60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14B22-4F54-4CDD-B1EE-364A72375B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7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FB8C4-D5C2-475C-8D82-A351F58CA7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1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B6D28B-8B39-4FC4-B01B-5B211976F7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6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FD945-53AC-4665-8A0C-493C0E554A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74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0413A9-218F-4802-B1CB-E7980F3D28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73222-D7F0-4320-8B24-296152AB68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31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B0B7CC-B6CF-4B1C-9E1A-132098BB15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G"/><Relationship Id="rId9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package" Target="../embeddings/Microsoft_Word_Document.docx"/><Relationship Id="rId7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jpeg"/><Relationship Id="rId4" Type="http://schemas.openxmlformats.org/officeDocument/2006/relationships/image" Target="../media/image48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2010_0210_alt-v1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1" b="8299"/>
          <a:stretch/>
        </p:blipFill>
        <p:spPr>
          <a:xfrm>
            <a:off x="-27972" y="-9039"/>
            <a:ext cx="9188973" cy="6867039"/>
          </a:xfrm>
          <a:prstGeom prst="rect">
            <a:avLst/>
          </a:prstGeom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81000" y="1171313"/>
            <a:ext cx="9188973" cy="99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VIIRS Land Surface Temperature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Emissivity Continuity</a:t>
            </a:r>
          </a:p>
          <a:p>
            <a:pPr>
              <a:defRPr/>
            </a:pP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81000" y="1828800"/>
            <a:ext cx="8822267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b="1" dirty="0">
                <a:latin typeface="+mn-lt"/>
              </a:rPr>
              <a:t>Glynn </a:t>
            </a:r>
            <a:r>
              <a:rPr lang="en-US" sz="2000" b="1" dirty="0" smtClean="0">
                <a:latin typeface="+mn-lt"/>
              </a:rPr>
              <a:t>Hulley, Robert Freepartner</a:t>
            </a:r>
          </a:p>
          <a:p>
            <a:pPr>
              <a:lnSpc>
                <a:spcPct val="150000"/>
              </a:lnSpc>
              <a:defRPr/>
            </a:pPr>
            <a:r>
              <a:rPr lang="en-US" sz="2000" b="1" dirty="0" smtClean="0">
                <a:latin typeface="+mn-lt"/>
              </a:rPr>
              <a:t>MODAPS and LSIPS Team</a:t>
            </a:r>
          </a:p>
          <a:p>
            <a:pPr>
              <a:lnSpc>
                <a:spcPct val="150000"/>
              </a:lnSpc>
              <a:defRPr/>
            </a:pPr>
            <a:r>
              <a:rPr lang="en-US" sz="1600" b="1" i="1" dirty="0" smtClean="0">
                <a:latin typeface="+mn-lt"/>
              </a:rPr>
              <a:t>Jet </a:t>
            </a:r>
            <a:r>
              <a:rPr lang="en-US" sz="1600" b="1" i="1" dirty="0">
                <a:latin typeface="+mn-lt"/>
              </a:rPr>
              <a:t>Propulsion Laboratory, California Institute of Technology, Pasadena, CA</a:t>
            </a:r>
          </a:p>
          <a:p>
            <a:pPr>
              <a:lnSpc>
                <a:spcPct val="80000"/>
              </a:lnSpc>
              <a:defRPr/>
            </a:pPr>
            <a:endParaRPr lang="en-US" sz="1600" b="1" dirty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r>
              <a:rPr lang="en-US" sz="1200" i="1" dirty="0"/>
              <a:t>(c) </a:t>
            </a:r>
            <a:r>
              <a:rPr lang="en-US" sz="1200" i="1" dirty="0" smtClean="0"/>
              <a:t>2018 </a:t>
            </a:r>
            <a:r>
              <a:rPr lang="en-US" sz="1200" i="1" dirty="0"/>
              <a:t>California Institute of Technology. Government sponsorship acknowledged.</a:t>
            </a:r>
          </a:p>
          <a:p>
            <a:pPr>
              <a:lnSpc>
                <a:spcPct val="80000"/>
              </a:lnSpc>
              <a:defRPr/>
            </a:pPr>
            <a:endParaRPr lang="en-US" sz="1200" dirty="0"/>
          </a:p>
          <a:p>
            <a:pPr>
              <a:lnSpc>
                <a:spcPct val="80000"/>
              </a:lnSpc>
              <a:defRPr/>
            </a:pPr>
            <a:endParaRPr lang="en-US" sz="1200" dirty="0"/>
          </a:p>
          <a:p>
            <a:pPr>
              <a:lnSpc>
                <a:spcPct val="80000"/>
              </a:lnSpc>
              <a:defRPr/>
            </a:pPr>
            <a:endParaRPr lang="en-US" sz="1400" dirty="0"/>
          </a:p>
          <a:p>
            <a:pPr>
              <a:lnSpc>
                <a:spcPct val="80000"/>
              </a:lnSpc>
              <a:defRPr/>
            </a:pP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6148" name="Picture 8" descr="nasa-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4133" y="23337"/>
            <a:ext cx="101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27486" y="6470202"/>
            <a:ext cx="533400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sz="1200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Arial" charset="0"/>
              </a:rPr>
              <a:t>MODIS/VIIRS Science Team Meeting, Silver Spring, MD, 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</a:rPr>
              <a:t>Oct 2018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0"/>
            <a:ext cx="3200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>
                <a:cs typeface="Arial" pitchFamily="34" charset="0"/>
              </a:rPr>
              <a:t>National Aeronautics and Space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4049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9600"/>
            <a:ext cx="8921055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3915207"/>
            <a:ext cx="8921055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103136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VNP21A1 Daily </a:t>
            </a:r>
            <a:r>
              <a:rPr lang="en-US" b="1" dirty="0" smtClean="0"/>
              <a:t>Emissivity (h08v05)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3478264"/>
            <a:ext cx="472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VNP21A2 8-day </a:t>
            </a:r>
            <a:r>
              <a:rPr lang="en-US" b="1" dirty="0" smtClean="0"/>
              <a:t>Emissivity (h08v05)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073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8991600" cy="4366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Climate Modeling Grid (CMG) Products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573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8991600" cy="4349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Climate Modeling Grid (CMG) Products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568125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8.55 micron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0332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305800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Algorithm and product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status</a:t>
            </a:r>
            <a:endParaRPr lang="en-US" sz="32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/>
              <a:t>Validation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VIIRS-MODIS Continuity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New Science</a:t>
            </a:r>
            <a:endParaRPr lang="en-US" sz="32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>
              <a:buNone/>
              <a:defRPr/>
            </a:pPr>
            <a:endParaRPr lang="en-US" sz="2400" dirty="0"/>
          </a:p>
          <a:p>
            <a:pPr marL="914400" lvl="1" indent="-514350">
              <a:buNone/>
              <a:defRPr/>
            </a:pPr>
            <a:endParaRPr lang="en-US" sz="2000" dirty="0"/>
          </a:p>
          <a:p>
            <a:pPr marL="914400" lvl="1" indent="-514350"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864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" y="553187"/>
            <a:ext cx="9144000" cy="6304813"/>
          </a:xfrm>
          <a:prstGeom prst="rect">
            <a:avLst/>
          </a:prstGeom>
        </p:spPr>
      </p:pic>
      <p:pic>
        <p:nvPicPr>
          <p:cNvPr id="5" name="Picture 2" descr="P00041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6663" y="1041119"/>
            <a:ext cx="2360625" cy="177828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2079" y="3692089"/>
            <a:ext cx="2371041" cy="177828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Redwoo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101" y="2320534"/>
            <a:ext cx="2114930" cy="20572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145108" y="24423"/>
            <a:ext cx="6160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Stage-1 Validation Sites: California</a:t>
            </a:r>
            <a:endParaRPr lang="en-US" sz="24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301205" y="3692089"/>
            <a:ext cx="947195" cy="16901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257800" y="5410200"/>
            <a:ext cx="993413" cy="958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514600" y="1037260"/>
            <a:ext cx="1230708" cy="1819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540643" y="1221129"/>
            <a:ext cx="1213265" cy="16185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14102" y="1219200"/>
            <a:ext cx="316857" cy="11013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42572" y="1295400"/>
            <a:ext cx="1693899" cy="979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45729" y="3646379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Algodones</a:t>
            </a:r>
            <a:r>
              <a:rPr lang="en-US" sz="1600" b="1" dirty="0" smtClean="0"/>
              <a:t> Dunes</a:t>
            </a:r>
            <a:endParaRPr lang="en-US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745308" y="103726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Tahoe</a:t>
            </a:r>
            <a:endParaRPr lang="en-US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36063" y="2262472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Redwood NP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1565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112237" cy="6582256"/>
          </a:xfrm>
          <a:prstGeom prst="rect">
            <a:avLst/>
          </a:prstGeom>
        </p:spPr>
      </p:pic>
      <p:pic>
        <p:nvPicPr>
          <p:cNvPr id="3" name="Picture 2" descr="Redwoo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752600"/>
            <a:ext cx="2114930" cy="20572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86802" y="1724249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Redwood NP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8920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52400"/>
            <a:ext cx="8113992" cy="6583680"/>
          </a:xfrm>
          <a:prstGeom prst="rect">
            <a:avLst/>
          </a:prstGeom>
        </p:spPr>
      </p:pic>
      <p:pic>
        <p:nvPicPr>
          <p:cNvPr id="3" name="Picture 2" descr="P00041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2360625" cy="17782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11645" y="1748741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Tahoe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97883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55448"/>
            <a:ext cx="8113992" cy="6583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676400"/>
            <a:ext cx="2371041" cy="17782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06650" y="163069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Algodones</a:t>
            </a:r>
            <a:r>
              <a:rPr lang="en-US" sz="1600" b="1" dirty="0" smtClean="0"/>
              <a:t> Dunes</a:t>
            </a:r>
            <a:endParaRPr lang="en-US" sz="16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400800" y="1828800"/>
            <a:ext cx="4572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91200" y="26670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SVA = 65˚</a:t>
            </a:r>
          </a:p>
          <a:p>
            <a:r>
              <a:rPr lang="en-US" dirty="0" smtClean="0"/>
              <a:t>PWV = 4.5 cm</a:t>
            </a:r>
          </a:p>
          <a:p>
            <a:r>
              <a:rPr lang="en-US" dirty="0" smtClean="0"/>
              <a:t>Smoke from wildfires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56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7707902" cy="6176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5150" y="731510"/>
            <a:ext cx="2371041" cy="17782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6858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Algodones</a:t>
            </a:r>
            <a:r>
              <a:rPr lang="en-US" sz="1600" b="1" dirty="0" smtClean="0"/>
              <a:t> Dunes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6671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305800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Algorithm and product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status</a:t>
            </a:r>
            <a:endParaRPr lang="en-US" sz="32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Validation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/>
              <a:t>VIIRS-MODIS Continuity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New Science</a:t>
            </a:r>
            <a:endParaRPr lang="en-US" sz="32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>
              <a:buNone/>
              <a:defRPr/>
            </a:pPr>
            <a:endParaRPr lang="en-US" sz="2400" dirty="0"/>
          </a:p>
          <a:p>
            <a:pPr marL="914400" lvl="1" indent="-514350">
              <a:buNone/>
              <a:defRPr/>
            </a:pPr>
            <a:endParaRPr lang="en-US" sz="2000" dirty="0"/>
          </a:p>
          <a:p>
            <a:pPr marL="914400" lvl="1" indent="-514350"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76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305800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/>
              <a:t>Algorithm and product </a:t>
            </a:r>
            <a:r>
              <a:rPr lang="en-US" sz="3200" dirty="0" smtClean="0"/>
              <a:t>status</a:t>
            </a:r>
            <a:endParaRPr lang="en-US" sz="32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/>
              <a:t>Validation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/>
              <a:t>VIIRS-MODIS Continuity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/>
              <a:t>New Science</a:t>
            </a:r>
            <a:endParaRPr lang="en-US" sz="3200" dirty="0" smtClean="0"/>
          </a:p>
          <a:p>
            <a:pPr marL="514350" indent="-514350">
              <a:buNone/>
              <a:defRPr/>
            </a:pPr>
            <a:endParaRPr lang="en-US" sz="2400" dirty="0"/>
          </a:p>
          <a:p>
            <a:pPr marL="914400" lvl="1" indent="-514350">
              <a:buNone/>
              <a:defRPr/>
            </a:pPr>
            <a:endParaRPr lang="en-US" sz="2000" dirty="0"/>
          </a:p>
          <a:p>
            <a:pPr marL="914400" lvl="1" indent="-514350"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IS_VIIRS_TES_LSTdiff_histogram_AllMonth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8992" y="1175266"/>
            <a:ext cx="6376781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51130"/>
            <a:ext cx="6904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Arial" panose="020B0604020202020204" pitchFamily="34" charset="0"/>
              </a:rPr>
              <a:t>LST continuity VIIRS/MODIS Aqua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8770" y="2336075"/>
            <a:ext cx="1959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MYD21/VNP21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58790" y="3737038"/>
            <a:ext cx="2085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MYD11/VLSTO</a:t>
            </a:r>
            <a:endParaRPr lang="en-US" sz="20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387285" y="2358870"/>
            <a:ext cx="270933" cy="2116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708483" y="4067201"/>
            <a:ext cx="266851" cy="5221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77446" y="102325"/>
            <a:ext cx="2286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54 scenes CONUS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JFM, ASO 2012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SNO’s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286000" y="1066800"/>
            <a:ext cx="4114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1600" y="5638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kern="0" dirty="0" err="1">
                <a:cs typeface="Arial" panose="020B0604020202020204" pitchFamily="34" charset="0"/>
              </a:rPr>
              <a:t>Hulley</a:t>
            </a:r>
            <a:r>
              <a:rPr lang="en-US" i="1" kern="0" dirty="0">
                <a:cs typeface="Arial" panose="020B0604020202020204" pitchFamily="34" charset="0"/>
              </a:rPr>
              <a:t> et al. </a:t>
            </a:r>
            <a:r>
              <a:rPr lang="en-US" i="1" kern="0" dirty="0" smtClean="0">
                <a:cs typeface="Arial" panose="020B0604020202020204" pitchFamily="34" charset="0"/>
              </a:rPr>
              <a:t>2018</a:t>
            </a:r>
            <a:endParaRPr lang="en-US" i="1" kern="0" dirty="0"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152400"/>
            <a:ext cx="5620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cs typeface="Arial" panose="020B0604020202020204" pitchFamily="34" charset="0"/>
              </a:rPr>
              <a:t>Emissivity Continuity</a:t>
            </a:r>
            <a:endParaRPr lang="en-US" sz="3600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6951689" cy="5406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57912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kern="0" dirty="0" err="1">
                <a:cs typeface="Arial" panose="020B0604020202020204" pitchFamily="34" charset="0"/>
              </a:rPr>
              <a:t>Hulley</a:t>
            </a:r>
            <a:r>
              <a:rPr lang="en-US" i="1" kern="0" dirty="0">
                <a:cs typeface="Arial" panose="020B0604020202020204" pitchFamily="34" charset="0"/>
              </a:rPr>
              <a:t> et al. </a:t>
            </a:r>
            <a:r>
              <a:rPr lang="en-US" i="1" kern="0" dirty="0" smtClean="0">
                <a:cs typeface="Arial" panose="020B0604020202020204" pitchFamily="34" charset="0"/>
              </a:rPr>
              <a:t>2018</a:t>
            </a:r>
            <a:endParaRPr lang="en-US" i="1" kern="0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4992" y="4059365"/>
            <a:ext cx="20857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Reduced grassland cover due to low winter rainfall 2013</a:t>
            </a:r>
            <a:endParaRPr lang="en-US" sz="20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33926" y="3092768"/>
            <a:ext cx="742874" cy="14073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94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305800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Algorithm and product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status</a:t>
            </a:r>
            <a:endParaRPr lang="en-US" sz="32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Validation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VIIRS-MODIS Continuity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/>
              <a:t>New Science</a:t>
            </a:r>
            <a:endParaRPr lang="en-US" sz="3200" dirty="0" smtClean="0"/>
          </a:p>
          <a:p>
            <a:pPr marL="514350" indent="-514350">
              <a:buNone/>
              <a:defRPr/>
            </a:pPr>
            <a:endParaRPr lang="en-US" sz="2400" dirty="0"/>
          </a:p>
          <a:p>
            <a:pPr marL="914400" lvl="1" indent="-514350">
              <a:buNone/>
              <a:defRPr/>
            </a:pPr>
            <a:endParaRPr lang="en-US" sz="2000" dirty="0"/>
          </a:p>
          <a:p>
            <a:pPr marL="914400" lvl="1" indent="-514350"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69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88" y="1524001"/>
            <a:ext cx="4727281" cy="3276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4001"/>
            <a:ext cx="472728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5207168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Split-window approaches, e.g. MYD11 </a:t>
            </a:r>
            <a:r>
              <a:rPr lang="en-US" sz="2000" b="1" dirty="0"/>
              <a:t>a</a:t>
            </a:r>
            <a:r>
              <a:rPr lang="en-US" sz="2000" b="1" dirty="0" smtClean="0"/>
              <a:t>ssume </a:t>
            </a:r>
            <a:r>
              <a:rPr lang="en-US" sz="2000" b="1" u="sng" dirty="0" smtClean="0"/>
              <a:t>fixed emissivity</a:t>
            </a:r>
            <a:r>
              <a:rPr lang="en-US" sz="2000" b="1" dirty="0" smtClean="0"/>
              <a:t> over different land classes, e.g. Urban emissivity = 0.97 (green</a:t>
            </a:r>
            <a:r>
              <a:rPr lang="en-US" sz="2000" b="1" dirty="0" smtClean="0"/>
              <a:t>)</a:t>
            </a:r>
          </a:p>
          <a:p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MYD21 </a:t>
            </a:r>
            <a:r>
              <a:rPr lang="en-US" sz="2000" b="1" dirty="0" smtClean="0"/>
              <a:t>physically </a:t>
            </a:r>
            <a:r>
              <a:rPr lang="en-US" sz="2000" b="1" dirty="0" smtClean="0"/>
              <a:t>retrieves </a:t>
            </a:r>
            <a:r>
              <a:rPr lang="en-US" sz="2000" b="1" dirty="0" smtClean="0"/>
              <a:t>the emissivity state of </a:t>
            </a:r>
            <a:r>
              <a:rPr lang="en-US" sz="2000" b="1" dirty="0" smtClean="0"/>
              <a:t>land surface</a:t>
            </a:r>
            <a:endParaRPr lang="en-US" sz="2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4145-B231-4E97-BA91-22040B1B49BD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8800" y="24384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Los Angeles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64010"/>
            <a:ext cx="6989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Urban Emissivity Variation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8839" y="924811"/>
            <a:ext cx="4737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MxD11 Classification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930594"/>
            <a:ext cx="3469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MxD21 TES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1326401"/>
            <a:ext cx="878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11 µm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769524" y="1326401"/>
            <a:ext cx="878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11 µm</a:t>
            </a:r>
            <a:endParaRPr lang="en-US" sz="2000" dirty="0"/>
          </a:p>
        </p:txBody>
      </p:sp>
      <p:sp>
        <p:nvSpPr>
          <p:cNvPr id="12" name="Oval 11"/>
          <p:cNvSpPr/>
          <p:nvPr/>
        </p:nvSpPr>
        <p:spPr>
          <a:xfrm>
            <a:off x="5486400" y="1815695"/>
            <a:ext cx="1109456" cy="5924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2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1" y="202626"/>
            <a:ext cx="8520488" cy="6518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9621" y="2628991"/>
            <a:ext cx="31699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San Fernando Valley</a:t>
            </a:r>
          </a:p>
          <a:p>
            <a:r>
              <a:rPr lang="en-US" dirty="0" smtClean="0"/>
              <a:t>Turf Removal Program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4145-B231-4E97-BA91-22040B1B49BD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58799" y="787538"/>
            <a:ext cx="3004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1.5 </a:t>
            </a:r>
            <a:r>
              <a:rPr lang="en-US" sz="2400" b="1" dirty="0" smtClean="0"/>
              <a:t>˚C </a:t>
            </a:r>
            <a:r>
              <a:rPr lang="en-US" sz="2400" b="1" dirty="0" smtClean="0"/>
              <a:t>temperature rise since </a:t>
            </a:r>
            <a:r>
              <a:rPr lang="en-US" sz="2400" b="1" dirty="0" smtClean="0"/>
              <a:t>turf removal program started in 2014</a:t>
            </a:r>
            <a:endParaRPr lang="en-US" sz="2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629400" y="1219200"/>
            <a:ext cx="1066800" cy="32766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20" y="570527"/>
            <a:ext cx="3246180" cy="19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5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28"/>
            <a:ext cx="9067800" cy="6575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17" y="2373715"/>
            <a:ext cx="4738993" cy="381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4533900" y="3657600"/>
            <a:ext cx="21717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4145-B231-4E97-BA91-22040B1B49BD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66410" y="6255434"/>
            <a:ext cx="278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Hulley</a:t>
            </a:r>
            <a:r>
              <a:rPr lang="en-US" sz="2000" b="1" i="1" dirty="0" smtClean="0"/>
              <a:t> et al. 2018</a:t>
            </a:r>
            <a:endParaRPr lang="en-US" sz="20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609600"/>
            <a:ext cx="340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MODIS Aqua LST 2002-2018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906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4482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53340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MxD21 </a:t>
            </a:r>
            <a:r>
              <a:rPr lang="en-US" dirty="0" smtClean="0"/>
              <a:t>and VNP21 algorithms implemented at MODAPS and Land-SIPS </a:t>
            </a:r>
            <a:r>
              <a:rPr lang="en-US" dirty="0" smtClean="0"/>
              <a:t>and in reprocessing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MxD21/VNP21 </a:t>
            </a:r>
            <a:r>
              <a:rPr lang="en-US" dirty="0" smtClean="0"/>
              <a:t>uncertainties at ~1 K level for LST and ~</a:t>
            </a:r>
            <a:r>
              <a:rPr lang="en-US" dirty="0" smtClean="0"/>
              <a:t>1.5% </a:t>
            </a:r>
            <a:r>
              <a:rPr lang="en-US" dirty="0" smtClean="0"/>
              <a:t>for emissivity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MXD21/VNP21 continuity demonstrated at the ~0.5 K level </a:t>
            </a:r>
            <a:endParaRPr lang="en-US" dirty="0" smtClean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Urgent user need to reduce overall number of MODIS LST products (currently 10 product types including MxD11 and MxD21)</a:t>
            </a:r>
            <a:endParaRPr lang="en-US" dirty="0" smtClean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9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438458"/>
              </p:ext>
            </p:extLst>
          </p:nvPr>
        </p:nvGraphicFramePr>
        <p:xfrm>
          <a:off x="82446" y="157397"/>
          <a:ext cx="8761750" cy="668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473956743"/>
                    </a:ext>
                  </a:extLst>
                </a:gridCol>
                <a:gridCol w="6932950">
                  <a:extLst>
                    <a:ext uri="{9D8B030D-6E8A-4147-A177-3AD203B41FA5}">
                      <a16:colId xmlns:a16="http://schemas.microsoft.com/office/drawing/2014/main" val="3179821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C000"/>
                          </a:solidFill>
                        </a:rPr>
                        <a:t>VNP21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FFC000"/>
                          </a:solidFill>
                        </a:rPr>
                        <a:t>Land Surface Temperature and Emissivity (LST&amp;E) Product Status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370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Undergoing final science test at LSIPS.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Once</a:t>
                      </a:r>
                      <a:r>
                        <a:rPr lang="en-US" baseline="0" dirty="0" smtClean="0"/>
                        <a:t> complete, review by LDOPE, science team, and LPDAAC</a:t>
                      </a:r>
                      <a:endParaRPr lang="en-US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Reprocessing to begin after review.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Note: VNP21 LST&amp;E algorithm is identical to MxD21 LST&amp;E algorithm.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Hulley</a:t>
                      </a:r>
                      <a:r>
                        <a:rPr kumimoji="0" lang="en-US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et al. 2017,  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NASA’s MODIS and VIIRS Land Surface Temperature and Emissivity Products: A Long-Term and Consistent Earth System Data Record</a:t>
                      </a:r>
                      <a:endParaRPr kumimoji="0" lang="en-US" sz="1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328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Documentation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Complete; ATBD and User Guide</a:t>
                      </a:r>
                    </a:p>
                    <a:p>
                      <a:r>
                        <a:rPr lang="en-US" dirty="0" smtClean="0"/>
                        <a:t>https://viirsland.gsfc.nasa.gov/Products/NASA/LSTESDR.html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619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LST&amp;E Products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Daily 5-min L2 Swath 1km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Daily L3 Global 1km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8-day L3 Global 1km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118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Validation Status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Stage 1: https://lpvs.gsfc.nasa.gov/LSTE/LSTE_home.html</a:t>
                      </a:r>
                    </a:p>
                    <a:p>
                      <a:r>
                        <a:rPr lang="en-US" baseline="0" dirty="0" smtClean="0"/>
                        <a:t>±1 K accuracy demonstrated over U.S. sites </a:t>
                      </a:r>
                      <a:r>
                        <a:rPr lang="en-US" sz="1600" i="1" baseline="0" dirty="0" smtClean="0"/>
                        <a:t>(Islam et al. 2017)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984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Future plans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 Produce Climate Modeling Grid (CMG) products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VNP21C1 –</a:t>
                      </a:r>
                      <a:r>
                        <a:rPr lang="en-US" baseline="0" dirty="0" smtClean="0"/>
                        <a:t> Daily 0.05 </a:t>
                      </a:r>
                      <a:r>
                        <a:rPr lang="en-US" baseline="0" dirty="0" err="1" smtClean="0"/>
                        <a:t>deg</a:t>
                      </a:r>
                      <a:r>
                        <a:rPr lang="en-US" baseline="0" dirty="0" smtClean="0"/>
                        <a:t> gridded LST&amp;E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 smtClean="0"/>
                        <a:t>VNP21</a:t>
                      </a:r>
                      <a:r>
                        <a:rPr lang="en-US" baseline="0" dirty="0" smtClean="0"/>
                        <a:t>C2 – 8-day 0.05 </a:t>
                      </a:r>
                      <a:r>
                        <a:rPr lang="en-US" baseline="0" dirty="0" err="1" smtClean="0"/>
                        <a:t>deg</a:t>
                      </a:r>
                      <a:r>
                        <a:rPr lang="en-US" baseline="0" dirty="0" smtClean="0"/>
                        <a:t> gridded LST&amp;E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 smtClean="0"/>
                        <a:t>VNP21</a:t>
                      </a:r>
                      <a:r>
                        <a:rPr lang="en-US" baseline="0" dirty="0" smtClean="0"/>
                        <a:t>C3 – Monthly 0.05 </a:t>
                      </a:r>
                      <a:r>
                        <a:rPr lang="en-US" baseline="0" dirty="0" err="1" smtClean="0"/>
                        <a:t>deg</a:t>
                      </a:r>
                      <a:r>
                        <a:rPr lang="en-US" baseline="0" dirty="0" smtClean="0"/>
                        <a:t> gridded LST&amp;E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2. Produce Emissivity products for mid-IR bands M12, M13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 smtClean="0"/>
                        <a:t>Ensure continuation of LST&amp;E </a:t>
                      </a:r>
                      <a:r>
                        <a:rPr lang="en-US" baseline="0" dirty="0" err="1" smtClean="0"/>
                        <a:t>MEaSUREs</a:t>
                      </a:r>
                      <a:r>
                        <a:rPr lang="en-US" baseline="0" dirty="0" smtClean="0"/>
                        <a:t> products (JPL)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 smtClean="0"/>
                        <a:t>Used by atmospheric sounding community as first guess in air temperature/water vapor retrievals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472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3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Jornado_NM_Emis_NDVI_norm_2001-2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118993"/>
            <a:ext cx="8257446" cy="417992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515573" y="1531348"/>
            <a:ext cx="1065827" cy="4563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81155" y="914556"/>
            <a:ext cx="39676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+mj-lt"/>
              </a:rPr>
              <a:t>MOD21 Band 29 (8.55 µm) Emissivity, Jornada Experimental Range</a:t>
            </a:r>
          </a:p>
        </p:txBody>
      </p:sp>
      <p:sp>
        <p:nvSpPr>
          <p:cNvPr id="15" name="TextBox 14"/>
          <p:cNvSpPr txBox="1"/>
          <p:nvPr/>
        </p:nvSpPr>
        <p:spPr>
          <a:xfrm rot="1227181">
            <a:off x="2459801" y="1478577"/>
            <a:ext cx="199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Overgrazing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149573" y="1514392"/>
            <a:ext cx="700424" cy="54009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9395133">
            <a:off x="5723178" y="1146991"/>
            <a:ext cx="201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Recovery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258343"/>
            <a:ext cx="2174840" cy="1447257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4585923" y="2743200"/>
            <a:ext cx="0" cy="25151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301484" y="1987688"/>
            <a:ext cx="84733" cy="321736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077" y="5241978"/>
            <a:ext cx="1951495" cy="1463622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 rot="960472">
            <a:off x="5646154" y="3021285"/>
            <a:ext cx="187982" cy="56090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5375618" y="2877596"/>
            <a:ext cx="189914" cy="14771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417820" y="3256545"/>
            <a:ext cx="211016" cy="6945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 flipV="1">
            <a:off x="6230230" y="3494818"/>
            <a:ext cx="500282" cy="11078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6594231" y="3157193"/>
            <a:ext cx="152108" cy="32092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046857" y="188298"/>
            <a:ext cx="6904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Arial" panose="020B0604020202020204" pitchFamily="34" charset="0"/>
              </a:rPr>
              <a:t>Land Cover Change Detection</a:t>
            </a:r>
            <a:endParaRPr lang="en-US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3800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31_minus_MOD32_ClassColorbar_Aug2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445452"/>
            <a:ext cx="6094277" cy="5251207"/>
          </a:xfrm>
          <a:prstGeom prst="rect">
            <a:avLst/>
          </a:prstGeom>
        </p:spPr>
      </p:pic>
      <p:pic>
        <p:nvPicPr>
          <p:cNvPr id="3" name="Picture 2" descr="EmisColorbar_Aug2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80720" y="1433586"/>
            <a:ext cx="568281" cy="5351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2274" y="1139361"/>
            <a:ext cx="47434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+mj-lt"/>
              </a:rPr>
              <a:t>MOD21 Band 32 (12 µm) Emissivity, Greenland, August 2004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7144" y="3778669"/>
            <a:ext cx="147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Extreme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</a:rPr>
              <a:t>Melt Zones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139063" y="3509976"/>
            <a:ext cx="526535" cy="28341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99274" y="4342133"/>
            <a:ext cx="661983" cy="45189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1" y="5421515"/>
            <a:ext cx="1217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Incipient</a:t>
            </a:r>
          </a:p>
          <a:p>
            <a:r>
              <a:rPr lang="en-US" sz="1600" dirty="0">
                <a:solidFill>
                  <a:schemeClr val="bg1"/>
                </a:solidFill>
              </a:rPr>
              <a:t>Melt Zones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233999" y="5219699"/>
            <a:ext cx="752936" cy="53113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130812" y="3390899"/>
            <a:ext cx="498504" cy="205621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999530" y="4609545"/>
            <a:ext cx="359409" cy="87572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571517" y="6324600"/>
            <a:ext cx="1625766" cy="3159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85"/>
              </a:lnSpc>
              <a:buClr>
                <a:srgbClr val="000000"/>
              </a:buClr>
              <a:buSzPct val="45000"/>
              <a:tabLst>
                <a:tab pos="0" algn="l"/>
                <a:tab pos="310754" algn="l"/>
                <a:tab pos="621506" algn="l"/>
                <a:tab pos="932260" algn="l"/>
                <a:tab pos="1243013" algn="l"/>
                <a:tab pos="1554956" algn="l"/>
                <a:tab pos="1865710" algn="l"/>
                <a:tab pos="2176463" algn="l"/>
                <a:tab pos="2487216" algn="l"/>
                <a:tab pos="2799160" algn="l"/>
                <a:tab pos="3109913" algn="l"/>
                <a:tab pos="3420666" algn="l"/>
                <a:tab pos="3731419" algn="l"/>
                <a:tab pos="4043363" algn="l"/>
                <a:tab pos="4354116" algn="l"/>
                <a:tab pos="4664869" algn="l"/>
                <a:tab pos="4975622" algn="l"/>
                <a:tab pos="5287566" algn="l"/>
                <a:tab pos="5598319" algn="l"/>
                <a:tab pos="5909072" algn="l"/>
                <a:tab pos="6219825" algn="l"/>
              </a:tabLst>
              <a:defRPr/>
            </a:pPr>
            <a:r>
              <a:rPr lang="en-GB" sz="1400" b="1" i="1" dirty="0">
                <a:solidFill>
                  <a:schemeClr val="bg1"/>
                </a:solidFill>
              </a:rPr>
              <a:t>Hulley et al. 2014</a:t>
            </a:r>
            <a:endParaRPr lang="en-GB" sz="12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61257" y="188298"/>
            <a:ext cx="6904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Arial" panose="020B0604020202020204" pitchFamily="34" charset="0"/>
              </a:rPr>
              <a:t>Cryosphere Studies</a:t>
            </a:r>
            <a:endParaRPr lang="en-US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741676"/>
              </p:ext>
            </p:extLst>
          </p:nvPr>
        </p:nvGraphicFramePr>
        <p:xfrm>
          <a:off x="152400" y="76200"/>
          <a:ext cx="8839200" cy="670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232">
                  <a:extLst>
                    <a:ext uri="{9D8B030D-6E8A-4147-A177-3AD203B41FA5}">
                      <a16:colId xmlns:a16="http://schemas.microsoft.com/office/drawing/2014/main" val="4099739469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3681575839"/>
                    </a:ext>
                  </a:extLst>
                </a:gridCol>
                <a:gridCol w="3721768">
                  <a:extLst>
                    <a:ext uri="{9D8B030D-6E8A-4147-A177-3AD203B41FA5}">
                      <a16:colId xmlns:a16="http://schemas.microsoft.com/office/drawing/2014/main" val="2050792026"/>
                    </a:ext>
                  </a:extLst>
                </a:gridCol>
              </a:tblGrid>
              <a:tr h="605971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C000"/>
                          </a:solidFill>
                        </a:rPr>
                        <a:t>Proposed development/refinement</a:t>
                      </a:r>
                      <a:endParaRPr lang="en-US" sz="20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C000"/>
                          </a:solidFill>
                        </a:rPr>
                        <a:t>Product(s)</a:t>
                      </a:r>
                      <a:endParaRPr lang="en-US" sz="20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C000"/>
                          </a:solidFill>
                        </a:rPr>
                        <a:t>Status</a:t>
                      </a:r>
                      <a:endParaRPr lang="en-US" sz="20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4689"/>
                  </a:ext>
                </a:extLst>
              </a:tr>
              <a:tr h="605971">
                <a:tc>
                  <a:txBody>
                    <a:bodyPr/>
                    <a:lstStyle/>
                    <a:p>
                      <a:r>
                        <a:rPr lang="en-US" dirty="0" smtClean="0"/>
                        <a:t>Implement</a:t>
                      </a:r>
                      <a:r>
                        <a:rPr lang="en-US" baseline="0" dirty="0" smtClean="0"/>
                        <a:t> new</a:t>
                      </a:r>
                      <a:r>
                        <a:rPr lang="en-US" dirty="0" smtClean="0"/>
                        <a:t> L2</a:t>
                      </a:r>
                      <a:r>
                        <a:rPr lang="en-US" baseline="0" dirty="0" smtClean="0"/>
                        <a:t> and L3 gridded LST&amp;E algorithms (2014-2018)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MxD21</a:t>
                      </a:r>
                    </a:p>
                    <a:p>
                      <a:r>
                        <a:rPr lang="en-US" dirty="0" smtClean="0"/>
                        <a:t>VNP21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Complete</a:t>
                      </a:r>
                    </a:p>
                    <a:p>
                      <a:r>
                        <a:rPr lang="en-US" dirty="0" smtClean="0"/>
                        <a:t>In processing at MODAPS/LSIPS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254652"/>
                  </a:ext>
                </a:extLst>
              </a:tr>
              <a:tr h="60597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Produce L3</a:t>
                      </a:r>
                      <a:r>
                        <a:rPr lang="en-US" b="1" baseline="0" dirty="0" smtClean="0"/>
                        <a:t> Climate Modeling Grid (CMG) products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MxD21C1-C3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VNP21C1-C3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On schedule for </a:t>
                      </a:r>
                      <a:r>
                        <a:rPr lang="en-US" baseline="0" dirty="0" smtClean="0"/>
                        <a:t>MODIS </a:t>
                      </a:r>
                      <a:r>
                        <a:rPr lang="en-US" baseline="0" dirty="0" smtClean="0"/>
                        <a:t>C6.1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479726"/>
                  </a:ext>
                </a:extLst>
              </a:tr>
              <a:tr h="124968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Improve</a:t>
                      </a:r>
                      <a:r>
                        <a:rPr lang="en-US" b="1" baseline="0" dirty="0" smtClean="0"/>
                        <a:t> atmospheric correction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Replace MERRA2 with GEOS5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Higher resolution and latency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MxD21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VNP21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On schedule for </a:t>
                      </a:r>
                      <a:r>
                        <a:rPr lang="en-US" baseline="0" dirty="0" smtClean="0"/>
                        <a:t>MODIS C6.1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521991"/>
                  </a:ext>
                </a:extLst>
              </a:tr>
              <a:tr h="60597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Produce</a:t>
                      </a:r>
                      <a:r>
                        <a:rPr lang="en-US" b="1" baseline="0" dirty="0" smtClean="0"/>
                        <a:t> emissivity product for </a:t>
                      </a:r>
                      <a:r>
                        <a:rPr lang="en-US" b="1" baseline="0" dirty="0" err="1" smtClean="0"/>
                        <a:t>midwave</a:t>
                      </a:r>
                      <a:r>
                        <a:rPr lang="en-US" b="1" baseline="0" dirty="0" smtClean="0"/>
                        <a:t> IR bands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Critical for sounding </a:t>
                      </a:r>
                      <a:r>
                        <a:rPr lang="en-US" baseline="0" dirty="0" smtClean="0"/>
                        <a:t>community (e.g. CLIMCAPS)</a:t>
                      </a:r>
                      <a:endParaRPr lang="en-US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Continuity of </a:t>
                      </a:r>
                      <a:r>
                        <a:rPr lang="en-US" baseline="0" dirty="0" err="1" smtClean="0"/>
                        <a:t>MEaSUREs</a:t>
                      </a:r>
                      <a:r>
                        <a:rPr lang="en-US" baseline="0" dirty="0" smtClean="0"/>
                        <a:t> LST&amp;E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MxD21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VNP21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 smtClean="0"/>
                    </a:p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692054"/>
                  </a:ext>
                </a:extLst>
              </a:tr>
              <a:tr h="60597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Reduce</a:t>
                      </a:r>
                      <a:r>
                        <a:rPr lang="en-US" b="1" baseline="0" dirty="0" smtClean="0"/>
                        <a:t> overall number of MODIS LST </a:t>
                      </a:r>
                      <a:r>
                        <a:rPr lang="en-US" b="1" baseline="0" dirty="0" smtClean="0"/>
                        <a:t>products (currently 10)</a:t>
                      </a:r>
                      <a:endParaRPr lang="en-US" b="1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Retire MxD11 suite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Complete analysis study on differences between MxD21/MxD11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MxD21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MxD11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 smtClean="0"/>
                    </a:p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418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06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8877300" cy="6429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392" y="2971800"/>
            <a:ext cx="869608" cy="820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88" y="4953000"/>
            <a:ext cx="820812" cy="820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88" y="1118855"/>
            <a:ext cx="990601" cy="96878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4145-B231-4E97-BA91-22040B1B49BD}" type="slidenum">
              <a:rPr lang="en-US" smtClean="0"/>
              <a:t>30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8540" y="5605817"/>
            <a:ext cx="2890536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85"/>
              </a:lnSpc>
              <a:buClr>
                <a:srgbClr val="000000"/>
              </a:buClr>
              <a:buSzPct val="45000"/>
              <a:tabLst>
                <a:tab pos="0" algn="l"/>
                <a:tab pos="310754" algn="l"/>
                <a:tab pos="621506" algn="l"/>
                <a:tab pos="932260" algn="l"/>
                <a:tab pos="1243013" algn="l"/>
                <a:tab pos="1554956" algn="l"/>
                <a:tab pos="1865710" algn="l"/>
                <a:tab pos="2176463" algn="l"/>
                <a:tab pos="2487216" algn="l"/>
                <a:tab pos="2799160" algn="l"/>
                <a:tab pos="3109913" algn="l"/>
                <a:tab pos="3420666" algn="l"/>
                <a:tab pos="3731419" algn="l"/>
                <a:tab pos="4043363" algn="l"/>
                <a:tab pos="4354116" algn="l"/>
                <a:tab pos="4664869" algn="l"/>
                <a:tab pos="4975622" algn="l"/>
                <a:tab pos="5287566" algn="l"/>
                <a:tab pos="5598319" algn="l"/>
                <a:tab pos="5909072" algn="l"/>
                <a:tab pos="6219825" algn="l"/>
              </a:tabLst>
              <a:defRPr/>
            </a:pPr>
            <a:r>
              <a:rPr lang="en-GB" b="1" i="1" dirty="0" err="1"/>
              <a:t>Hulley</a:t>
            </a:r>
            <a:r>
              <a:rPr lang="en-GB" b="1" i="1" dirty="0"/>
              <a:t> </a:t>
            </a:r>
            <a:r>
              <a:rPr lang="en-GB" b="1" i="1" dirty="0" smtClean="0"/>
              <a:t>and Shivers, 2018</a:t>
            </a:r>
            <a:endParaRPr lang="en-GB" sz="16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88134" y="65929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MODIS Heat Vulnerability Index (HVI)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61672" y="4708724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NASA LCLUC</a:t>
            </a:r>
          </a:p>
          <a:p>
            <a:r>
              <a:rPr lang="en-US" dirty="0" smtClean="0"/>
              <a:t>ECOSTRESS Applications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32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1200" y="199293"/>
            <a:ext cx="703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Heat advisories and </a:t>
            </a:r>
            <a:r>
              <a:rPr lang="en-US" sz="2800" b="1" dirty="0" smtClean="0"/>
              <a:t>mitigation</a:t>
            </a:r>
            <a:endParaRPr lang="en-US" sz="1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71405"/>
            <a:ext cx="4030263" cy="25827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63" y="5177743"/>
            <a:ext cx="6636578" cy="1593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36" y="199293"/>
            <a:ext cx="1596452" cy="5796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" y="57933"/>
            <a:ext cx="1800026" cy="14419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68965" y="2032957"/>
            <a:ext cx="2085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Heat mitigation</a:t>
            </a:r>
            <a:endParaRPr lang="en-US" sz="2000" b="1" dirty="0"/>
          </a:p>
          <a:p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70" y="2009767"/>
            <a:ext cx="2114082" cy="6304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86000" y="4798082"/>
            <a:ext cx="7219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  <a:r>
              <a:rPr lang="en-US" sz="2000" b="1" dirty="0" smtClean="0"/>
              <a:t>dvise </a:t>
            </a:r>
            <a:r>
              <a:rPr lang="en-US" sz="2000" b="1" dirty="0" smtClean="0"/>
              <a:t>on realistic </a:t>
            </a:r>
            <a:r>
              <a:rPr lang="en-US" sz="2000" b="1" dirty="0" smtClean="0"/>
              <a:t>health advisories</a:t>
            </a:r>
            <a:endParaRPr lang="en-US" sz="16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1" y="3092765"/>
            <a:ext cx="1539493" cy="10268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4" y="1905000"/>
            <a:ext cx="1533040" cy="1149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07" y="2555919"/>
            <a:ext cx="2540455" cy="15636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4056605" y="1554266"/>
            <a:ext cx="5564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</a:t>
            </a:r>
            <a:r>
              <a:rPr lang="en-US" b="1" dirty="0" smtClean="0"/>
              <a:t>dentify </a:t>
            </a:r>
            <a:r>
              <a:rPr lang="en-US" b="1" dirty="0"/>
              <a:t>optimal locations for cooling centers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12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305800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Algorithm and product updates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Validation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/>
              <a:t>Product unification (MOD11+MOD21)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Continuity</a:t>
            </a:r>
          </a:p>
          <a:p>
            <a:pPr marL="514350" indent="-514350">
              <a:buNone/>
              <a:defRPr/>
            </a:pPr>
            <a:endParaRPr lang="en-US" sz="2400" dirty="0"/>
          </a:p>
          <a:p>
            <a:pPr marL="914400" lvl="1" indent="-514350">
              <a:buNone/>
              <a:defRPr/>
            </a:pPr>
            <a:endParaRPr lang="en-US" sz="2000" dirty="0"/>
          </a:p>
          <a:p>
            <a:pPr marL="914400" lvl="1" indent="-514350"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116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96757"/>
            <a:ext cx="7391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latin typeface="+mj-lt"/>
                <a:ea typeface="+mj-ea"/>
                <a:cs typeface="+mj-cs"/>
              </a:rPr>
              <a:t>LST Uncertainty Model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Hulley</a:t>
            </a:r>
            <a:r>
              <a:rPr kumimoji="0" lang="en-US" sz="200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et al. 2012</a:t>
            </a:r>
            <a:endParaRPr kumimoji="0" lang="en-US" sz="110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96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731831"/>
              </p:ext>
            </p:extLst>
          </p:nvPr>
        </p:nvGraphicFramePr>
        <p:xfrm>
          <a:off x="152400" y="1667424"/>
          <a:ext cx="96043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31" name="Document" r:id="rId3" imgW="6112609" imgH="534109" progId="Word.Document.12">
                  <p:embed/>
                </p:oleObj>
              </mc:Choice>
              <mc:Fallback>
                <p:oleObj name="Document" r:id="rId3" imgW="6112609" imgH="534109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67424"/>
                        <a:ext cx="9604375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66800" y="224913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=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egression coefficients dependent on surface type (gray, bare, transition)</a:t>
            </a: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SVA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= Sensor view angle</a:t>
            </a: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TCW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Total column water estimate (cm), e.g. from MOD07, NCEP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0" y="6345157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86400" y="6116557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TCW</a:t>
            </a:r>
            <a:endParaRPr lang="en-US" sz="1100" dirty="0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264298"/>
              </p:ext>
            </p:extLst>
          </p:nvPr>
        </p:nvGraphicFramePr>
        <p:xfrm>
          <a:off x="0" y="4678795"/>
          <a:ext cx="8686894" cy="1032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32" name="Document" r:id="rId5" imgW="6102369" imgH="728932" progId="Word.Document.12">
                  <p:embed/>
                </p:oleObj>
              </mc:Choice>
              <mc:Fallback>
                <p:oleObj name="Document" r:id="rId5" imgW="6102369" imgH="728932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78795"/>
                        <a:ext cx="8686894" cy="10324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606177"/>
              </p:ext>
            </p:extLst>
          </p:nvPr>
        </p:nvGraphicFramePr>
        <p:xfrm>
          <a:off x="-228601" y="5435709"/>
          <a:ext cx="9067801" cy="275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33" name="Document" r:id="rId7" imgW="5956042" imgH="180316" progId="Word.Document.12">
                  <p:embed/>
                </p:oleObj>
              </mc:Choice>
              <mc:Fallback>
                <p:oleObj name="Document" r:id="rId7" imgW="5956042" imgH="180316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1" y="5435709"/>
                        <a:ext cx="9067801" cy="275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762000" y="3913485"/>
            <a:ext cx="7391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latin typeface="+mj-lt"/>
                <a:ea typeface="+mj-ea"/>
                <a:cs typeface="+mj-cs"/>
              </a:rPr>
              <a:t>Combined LST is weighted mean:</a:t>
            </a:r>
            <a:endParaRPr kumimoji="0" lang="en-US" sz="110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3792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524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MODIS LST Validation Summary 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848866137"/>
              </p:ext>
            </p:extLst>
          </p:nvPr>
        </p:nvGraphicFramePr>
        <p:xfrm>
          <a:off x="457200" y="1295400"/>
          <a:ext cx="8229600" cy="4177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/>
          <p:cNvSpPr/>
          <p:nvPr/>
        </p:nvSpPr>
        <p:spPr>
          <a:xfrm>
            <a:off x="609600" y="1981200"/>
            <a:ext cx="4876800" cy="3168234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5149434"/>
            <a:ext cx="3200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33CC"/>
                </a:solidFill>
              </a:rPr>
              <a:t>MOD11 larger uncertainty over bare regions</a:t>
            </a:r>
          </a:p>
          <a:p>
            <a:r>
              <a:rPr lang="en-US" sz="2400" dirty="0" smtClean="0">
                <a:solidFill>
                  <a:srgbClr val="0033CC"/>
                </a:solidFill>
              </a:rPr>
              <a:t>(3-5 K)</a:t>
            </a:r>
            <a:endParaRPr lang="en-US" sz="2400" dirty="0">
              <a:solidFill>
                <a:srgbClr val="0033CC"/>
              </a:solidFill>
            </a:endParaRPr>
          </a:p>
          <a:p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486400" y="2590801"/>
            <a:ext cx="3352800" cy="2558634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10200" y="5323025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33CC"/>
                </a:solidFill>
              </a:rPr>
              <a:t>MOD11 more stable over </a:t>
            </a:r>
            <a:r>
              <a:rPr lang="en-US" sz="2400" dirty="0" err="1" smtClean="0">
                <a:solidFill>
                  <a:srgbClr val="0033CC"/>
                </a:solidFill>
              </a:rPr>
              <a:t>graybodies</a:t>
            </a:r>
            <a:r>
              <a:rPr lang="en-US" sz="2400" dirty="0" smtClean="0">
                <a:solidFill>
                  <a:srgbClr val="0033CC"/>
                </a:solidFill>
              </a:rPr>
              <a:t> (higher precision)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5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305800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Algorithm and product updates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/>
              <a:t>Validation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Product unification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Continuity</a:t>
            </a:r>
          </a:p>
          <a:p>
            <a:pPr marL="514350" indent="-514350">
              <a:buNone/>
              <a:defRPr/>
            </a:pPr>
            <a:endParaRPr lang="en-US" sz="2400" dirty="0"/>
          </a:p>
          <a:p>
            <a:pPr marL="914400" lvl="1" indent="-514350">
              <a:buNone/>
              <a:defRPr/>
            </a:pPr>
            <a:endParaRPr lang="en-US" sz="2000" dirty="0"/>
          </a:p>
          <a:p>
            <a:pPr marL="914400" lvl="1" indent="-514350"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54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IS_VIIRS_S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19" y="0"/>
            <a:ext cx="69017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600200"/>
            <a:ext cx="6629400" cy="2585323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MODIS Aqua/VIIRS Matchups for 2012 over Contiguous US:</a:t>
            </a:r>
          </a:p>
          <a:p>
            <a:endParaRPr lang="en-US" dirty="0" smtClean="0"/>
          </a:p>
          <a:p>
            <a:r>
              <a:rPr lang="en-US" dirty="0" smtClean="0"/>
              <a:t>Winter (Jan, Feb):     24 granules</a:t>
            </a:r>
          </a:p>
          <a:p>
            <a:r>
              <a:rPr lang="en-US" dirty="0" smtClean="0"/>
              <a:t>Summer (Aug, Sep): 30 granules</a:t>
            </a:r>
          </a:p>
          <a:p>
            <a:endParaRPr lang="en-US" dirty="0" smtClean="0"/>
          </a:p>
          <a:p>
            <a:r>
              <a:rPr lang="en-US" u="sng" dirty="0" smtClean="0"/>
              <a:t>Observation Criteria:</a:t>
            </a:r>
          </a:p>
          <a:p>
            <a:pPr marL="342900" indent="-342900">
              <a:buAutoNum type="arabicPeriod"/>
            </a:pPr>
            <a:r>
              <a:rPr lang="en-US" dirty="0" smtClean="0"/>
              <a:t>Time: &lt;10 min</a:t>
            </a:r>
          </a:p>
          <a:p>
            <a:pPr marL="342900" indent="-342900">
              <a:buAutoNum type="arabicPeriod"/>
            </a:pPr>
            <a:r>
              <a:rPr lang="en-US" dirty="0" smtClean="0"/>
              <a:t>Angular separation: &lt;2</a:t>
            </a:r>
            <a:r>
              <a:rPr lang="en-US" dirty="0" smtClean="0">
                <a:sym typeface="Symbol"/>
              </a:rPr>
              <a:t>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View angles &lt; 10º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96202"/>
            <a:ext cx="6389914" cy="505552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90800" y="2372602"/>
            <a:ext cx="107576" cy="107576"/>
          </a:xfrm>
          <a:prstGeom prst="ellipse">
            <a:avLst/>
          </a:prstGeom>
          <a:solidFill>
            <a:srgbClr val="00B050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477000" y="2982202"/>
            <a:ext cx="107576" cy="107576"/>
          </a:xfrm>
          <a:prstGeom prst="ellipse">
            <a:avLst/>
          </a:prstGeom>
          <a:solidFill>
            <a:srgbClr val="00B050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06360" y="2076293"/>
            <a:ext cx="2008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Redwood</a:t>
            </a:r>
            <a:endParaRPr lang="en-US" sz="16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2643648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Texas Grassland</a:t>
            </a:r>
            <a:endParaRPr lang="en-US" sz="1600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970" y="73998"/>
            <a:ext cx="6991350" cy="9941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LST&amp;E Validation Sites (Stage 1)</a:t>
            </a:r>
            <a:endParaRPr lang="en-US" sz="28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87406" y="5894308"/>
            <a:ext cx="9372600" cy="9941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solidFill>
                  <a:schemeClr val="tx1"/>
                </a:solidFill>
              </a:rPr>
              <a:t>Temperature-based and Radiance-based validation methods</a:t>
            </a:r>
            <a:endParaRPr lang="en-US" sz="2800" kern="0" dirty="0">
              <a:solidFill>
                <a:schemeClr val="tx1"/>
              </a:solidFill>
            </a:endParaRPr>
          </a:p>
          <a:p>
            <a:r>
              <a:rPr lang="en-US" sz="1800" i="1" kern="0" dirty="0" smtClean="0">
                <a:solidFill>
                  <a:schemeClr val="tx1"/>
                </a:solidFill>
              </a:rPr>
              <a:t>(Wan et al. 2008, </a:t>
            </a:r>
            <a:r>
              <a:rPr lang="en-US" sz="1800" i="1" kern="0" dirty="0" err="1" smtClean="0">
                <a:solidFill>
                  <a:schemeClr val="tx1"/>
                </a:solidFill>
              </a:rPr>
              <a:t>Guillevic</a:t>
            </a:r>
            <a:r>
              <a:rPr lang="en-US" sz="1800" i="1" kern="0" dirty="0" smtClean="0">
                <a:solidFill>
                  <a:schemeClr val="tx1"/>
                </a:solidFill>
              </a:rPr>
              <a:t> et al. 2012, Schneider et al. 2013, </a:t>
            </a:r>
            <a:r>
              <a:rPr lang="en-US" sz="1800" i="1" kern="0" dirty="0" err="1" smtClean="0">
                <a:solidFill>
                  <a:schemeClr val="tx1"/>
                </a:solidFill>
              </a:rPr>
              <a:t>Hulley</a:t>
            </a:r>
            <a:r>
              <a:rPr lang="en-US" sz="1800" i="1" kern="0" dirty="0" smtClean="0">
                <a:solidFill>
                  <a:schemeClr val="tx1"/>
                </a:solidFill>
              </a:rPr>
              <a:t> et al. 2012, Hook et al. 2007)</a:t>
            </a:r>
            <a:endParaRPr lang="en-US" sz="1800" i="1" kern="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216435" y="3683726"/>
            <a:ext cx="107576" cy="107576"/>
          </a:xfrm>
          <a:prstGeom prst="ellipse">
            <a:avLst/>
          </a:prstGeom>
          <a:solidFill>
            <a:srgbClr val="FFC000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25293" y="3026229"/>
            <a:ext cx="107576" cy="107576"/>
          </a:xfrm>
          <a:prstGeom prst="ellipse">
            <a:avLst/>
          </a:prstGeom>
          <a:solidFill>
            <a:srgbClr val="FFC000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94069" y="2451463"/>
            <a:ext cx="107576" cy="107576"/>
          </a:xfrm>
          <a:prstGeom prst="ellipse">
            <a:avLst/>
          </a:prstGeom>
          <a:solidFill>
            <a:srgbClr val="FFC000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97680" y="2764971"/>
            <a:ext cx="107576" cy="107576"/>
          </a:xfrm>
          <a:prstGeom prst="ellipse">
            <a:avLst/>
          </a:prstGeom>
          <a:solidFill>
            <a:srgbClr val="FFC000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10001" y="3418114"/>
            <a:ext cx="107576" cy="107576"/>
          </a:xfrm>
          <a:prstGeom prst="ellipse">
            <a:avLst/>
          </a:prstGeom>
          <a:solidFill>
            <a:srgbClr val="FFC000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905795" y="3670663"/>
            <a:ext cx="107576" cy="107576"/>
          </a:xfrm>
          <a:prstGeom prst="ellipse">
            <a:avLst/>
          </a:prstGeom>
          <a:solidFill>
            <a:srgbClr val="FFC000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4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314554"/>
            <a:ext cx="8343900" cy="6858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ea typeface="+mj-ea"/>
                <a:cs typeface="Arial" panose="020B0604020202020204" pitchFamily="34" charset="0"/>
              </a:rPr>
              <a:t>Uncertainty </a:t>
            </a:r>
            <a:r>
              <a:rPr lang="en-US" sz="4000" kern="0" dirty="0" smtClean="0">
                <a:ea typeface="+mj-ea"/>
                <a:cs typeface="Arial" panose="020B0604020202020204" pitchFamily="34" charset="0"/>
              </a:rPr>
              <a:t>Analysis</a:t>
            </a:r>
            <a:endParaRPr lang="en-US" sz="4000" kern="0" dirty="0">
              <a:ea typeface="+mj-ea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err="1" smtClean="0">
                <a:ea typeface="+mj-ea"/>
                <a:cs typeface="Arial" panose="020B0604020202020204" pitchFamily="34" charset="0"/>
              </a:rPr>
              <a:t>Hulley</a:t>
            </a:r>
            <a:r>
              <a:rPr lang="en-US" sz="2000" i="1" kern="0" dirty="0" smtClean="0">
                <a:ea typeface="+mj-ea"/>
                <a:cs typeface="Arial" panose="020B0604020202020204" pitchFamily="34" charset="0"/>
              </a:rPr>
              <a:t> et al. 2012</a:t>
            </a:r>
            <a:endParaRPr lang="en-US" sz="2000" i="1" kern="0" dirty="0"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696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414217"/>
              </p:ext>
            </p:extLst>
          </p:nvPr>
        </p:nvGraphicFramePr>
        <p:xfrm>
          <a:off x="152400" y="1903730"/>
          <a:ext cx="9484314" cy="827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04" name="Document" r:id="rId3" imgW="6112609" imgH="534109" progId="Word.Document.12">
                  <p:embed/>
                </p:oleObj>
              </mc:Choice>
              <mc:Fallback>
                <p:oleObj name="Document" r:id="rId3" imgW="6112609" imgH="534109" progId="Word.Document.12">
                  <p:embed/>
                  <p:pic>
                    <p:nvPicPr>
                      <p:cNvPr id="696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03730"/>
                        <a:ext cx="9484314" cy="8277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0575" y="2441236"/>
            <a:ext cx="7524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     =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regression coefficients dependent on surface type (gray, bare, transition)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SVA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= sensor view angle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TCW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total column water estimate (cm), e.g. from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MERRA2,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NCEP</a:t>
            </a:r>
          </a:p>
        </p:txBody>
      </p:sp>
      <p:pic>
        <p:nvPicPr>
          <p:cNvPr id="7" name="Picture 6" descr="MODTES_WVS_fit_allspect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660871"/>
            <a:ext cx="40386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6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"/>
            <a:ext cx="7493360" cy="62484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1828800" y="4876800"/>
            <a:ext cx="30480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2362200" y="4495800"/>
            <a:ext cx="30480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2743200" y="4191000"/>
            <a:ext cx="30480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581400" y="3505200"/>
            <a:ext cx="30480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038600" y="3124200"/>
            <a:ext cx="30480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43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569"/>
              </p:ext>
            </p:extLst>
          </p:nvPr>
        </p:nvGraphicFramePr>
        <p:xfrm>
          <a:off x="304800" y="685800"/>
          <a:ext cx="8458200" cy="5810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3184">
                  <a:extLst>
                    <a:ext uri="{9D8B030D-6E8A-4147-A177-3AD203B41FA5}">
                      <a16:colId xmlns:a16="http://schemas.microsoft.com/office/drawing/2014/main" val="1242561131"/>
                    </a:ext>
                  </a:extLst>
                </a:gridCol>
                <a:gridCol w="1163499">
                  <a:extLst>
                    <a:ext uri="{9D8B030D-6E8A-4147-A177-3AD203B41FA5}">
                      <a16:colId xmlns:a16="http://schemas.microsoft.com/office/drawing/2014/main" val="2141928727"/>
                    </a:ext>
                  </a:extLst>
                </a:gridCol>
                <a:gridCol w="1502417">
                  <a:extLst>
                    <a:ext uri="{9D8B030D-6E8A-4147-A177-3AD203B41FA5}">
                      <a16:colId xmlns:a16="http://schemas.microsoft.com/office/drawing/2014/main" val="4074939367"/>
                    </a:ext>
                  </a:extLst>
                </a:gridCol>
                <a:gridCol w="1542378">
                  <a:extLst>
                    <a:ext uri="{9D8B030D-6E8A-4147-A177-3AD203B41FA5}">
                      <a16:colId xmlns:a16="http://schemas.microsoft.com/office/drawing/2014/main" val="3708671337"/>
                    </a:ext>
                  </a:extLst>
                </a:gridCol>
                <a:gridCol w="1276419">
                  <a:extLst>
                    <a:ext uri="{9D8B030D-6E8A-4147-A177-3AD203B41FA5}">
                      <a16:colId xmlns:a16="http://schemas.microsoft.com/office/drawing/2014/main" val="3773402048"/>
                    </a:ext>
                  </a:extLst>
                </a:gridCol>
                <a:gridCol w="1410303">
                  <a:extLst>
                    <a:ext uri="{9D8B030D-6E8A-4147-A177-3AD203B41FA5}">
                      <a16:colId xmlns:a16="http://schemas.microsoft.com/office/drawing/2014/main" val="1270432077"/>
                    </a:ext>
                  </a:extLst>
                </a:gridCol>
              </a:tblGrid>
              <a:tr h="996215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b="1" dirty="0">
                          <a:solidFill>
                            <a:schemeClr val="accent4"/>
                          </a:solidFill>
                          <a:effectLst/>
                        </a:rPr>
                        <a:t>Earth Science Data Type (ESDT) </a:t>
                      </a:r>
                      <a:endParaRPr lang="en-US" sz="1800" b="1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</a:rPr>
                        <a:t>Product Level</a:t>
                      </a:r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</a:rPr>
                        <a:t>Data Dimension</a:t>
                      </a:r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</a:rPr>
                        <a:t>Spatial Resolution</a:t>
                      </a:r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</a:rPr>
                        <a:t>Temporal Resolution</a:t>
                      </a:r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solidFill>
                            <a:schemeClr val="accent4"/>
                          </a:solidFill>
                          <a:effectLst/>
                        </a:rPr>
                        <a:t>Map Projection</a:t>
                      </a:r>
                      <a:endParaRPr lang="en-US" sz="180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751767"/>
                  </a:ext>
                </a:extLst>
              </a:tr>
              <a:tr h="832585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b="1" dirty="0" smtClean="0">
                          <a:solidFill>
                            <a:schemeClr val="accent4"/>
                          </a:solidFill>
                          <a:effectLst/>
                        </a:rPr>
                        <a:t>VNP21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L2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3232 lines by 3200 </a:t>
                      </a:r>
                      <a:r>
                        <a:rPr lang="en-US" sz="1800" dirty="0" smtClean="0">
                          <a:effectLst/>
                        </a:rPr>
                        <a:t>pixels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750m at nadir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Swath, Twice-daily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None, (lat, lon tagged)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8770511"/>
                  </a:ext>
                </a:extLst>
              </a:tr>
              <a:tr h="848628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b="1">
                          <a:solidFill>
                            <a:schemeClr val="accent4"/>
                          </a:solidFill>
                          <a:effectLst/>
                        </a:rPr>
                        <a:t>VNP21A1D/</a:t>
                      </a:r>
                    </a:p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b="1">
                          <a:solidFill>
                            <a:schemeClr val="accent4"/>
                          </a:solidFill>
                          <a:effectLst/>
                        </a:rPr>
                        <a:t>VNP21A1N</a:t>
                      </a:r>
                      <a:endParaRPr lang="en-US" sz="1800" b="1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L3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1200 rows by 1200 columns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1 km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Day and Night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Sinusoidal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8362332"/>
                  </a:ext>
                </a:extLst>
              </a:tr>
              <a:tr h="664143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b="1" dirty="0">
                          <a:solidFill>
                            <a:schemeClr val="accent4"/>
                          </a:solidFill>
                          <a:effectLst/>
                        </a:rPr>
                        <a:t>VNP21A2</a:t>
                      </a:r>
                      <a:endParaRPr lang="en-US" sz="1800" b="1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L3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1200 rows by 1200 columns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1 km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Eight day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Sinusoidal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247972"/>
                  </a:ext>
                </a:extLst>
              </a:tr>
              <a:tr h="664143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b="1" dirty="0" smtClean="0">
                          <a:solidFill>
                            <a:schemeClr val="accent4"/>
                          </a:solidFill>
                          <a:effectLst/>
                        </a:rPr>
                        <a:t>VNP21C1</a:t>
                      </a:r>
                      <a:endParaRPr lang="en-US" sz="1800" b="1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L3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3600</a:t>
                      </a:r>
                      <a:r>
                        <a:rPr lang="en-US" sz="1800" baseline="0" dirty="0" smtClean="0">
                          <a:effectLst/>
                        </a:rPr>
                        <a:t> by 7200 </a:t>
                      </a:r>
                      <a:r>
                        <a:rPr lang="en-US" sz="1800" dirty="0" smtClean="0">
                          <a:effectLst/>
                        </a:rPr>
                        <a:t>global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0.05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deg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Daily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Climate Modeling Grid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1415810"/>
                  </a:ext>
                </a:extLst>
              </a:tr>
              <a:tr h="664143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b="1" dirty="0" smtClean="0">
                          <a:solidFill>
                            <a:schemeClr val="accent4"/>
                          </a:solidFill>
                          <a:effectLst/>
                        </a:rPr>
                        <a:t>VNP21C2</a:t>
                      </a:r>
                      <a:endParaRPr lang="en-US" sz="1800" b="1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L3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3600</a:t>
                      </a:r>
                      <a:r>
                        <a:rPr lang="en-US" sz="1800" baseline="0" dirty="0" smtClean="0">
                          <a:effectLst/>
                        </a:rPr>
                        <a:t> by 7200 </a:t>
                      </a:r>
                      <a:r>
                        <a:rPr lang="en-US" sz="1800" dirty="0" smtClean="0">
                          <a:effectLst/>
                        </a:rPr>
                        <a:t>global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0.05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deg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Eight day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Climate Modeling Grid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2212103"/>
                  </a:ext>
                </a:extLst>
              </a:tr>
              <a:tr h="664143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b="1" dirty="0" smtClean="0">
                          <a:solidFill>
                            <a:schemeClr val="accent4"/>
                          </a:solidFill>
                          <a:effectLst/>
                        </a:rPr>
                        <a:t>VNP21C3</a:t>
                      </a:r>
                      <a:endParaRPr lang="en-US" sz="1800" b="1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L3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3600</a:t>
                      </a:r>
                      <a:r>
                        <a:rPr lang="en-US" sz="1800" baseline="0" dirty="0" smtClean="0">
                          <a:effectLst/>
                        </a:rPr>
                        <a:t> by 7200 </a:t>
                      </a:r>
                      <a:r>
                        <a:rPr lang="en-US" sz="1800" dirty="0" smtClean="0">
                          <a:effectLst/>
                        </a:rPr>
                        <a:t>global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0.05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deg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Monthly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Climate Modeling Grid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68274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00400" y="103136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VNP21 Product Suite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289367" y="4021198"/>
            <a:ext cx="8458200" cy="24384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9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1656"/>
            <a:ext cx="3320755" cy="38642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263030" cy="3865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"/>
            <a:ext cx="7315200" cy="1352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715000"/>
            <a:ext cx="83058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Hulley, G. C., Malakar, N., Islam, T., Freepartner, R, (</a:t>
            </a:r>
            <a:r>
              <a:rPr lang="en-US" sz="1100" i="1" dirty="0" smtClean="0"/>
              <a:t>2018), </a:t>
            </a:r>
            <a:r>
              <a:rPr lang="en-US" sz="1100" i="1" dirty="0"/>
              <a:t>NASA’s MODIS and VIIRS Land Surface Temperature and Emissivity Products: A Consistent and High Quality Earth System Data Record, IEEE TGRS, DOI: 10.1109/JSTARS.2017.2779330</a:t>
            </a:r>
            <a:r>
              <a:rPr lang="en-US" sz="1100" i="1" dirty="0" smtClean="0"/>
              <a:t>.</a:t>
            </a:r>
          </a:p>
          <a:p>
            <a:endParaRPr lang="en-US" sz="1100" i="1" dirty="0" smtClean="0"/>
          </a:p>
          <a:p>
            <a:r>
              <a:rPr lang="en-US" sz="1100" i="1" dirty="0" smtClean="0"/>
              <a:t>Islam</a:t>
            </a:r>
            <a:r>
              <a:rPr lang="en-US" sz="1100" i="1" dirty="0"/>
              <a:t>, T. G. C. Hulley, N. Malakar, R. </a:t>
            </a:r>
            <a:r>
              <a:rPr lang="en-US" sz="1100" i="1" dirty="0" err="1"/>
              <a:t>Radocinski</a:t>
            </a:r>
            <a:r>
              <a:rPr lang="en-US" sz="1100" i="1" dirty="0"/>
              <a:t>, S. Hook, P. </a:t>
            </a:r>
            <a:r>
              <a:rPr lang="en-US" sz="1100" i="1" dirty="0" err="1"/>
              <a:t>Guillevic</a:t>
            </a:r>
            <a:r>
              <a:rPr lang="en-US" sz="1100" i="1" dirty="0"/>
              <a:t> (</a:t>
            </a:r>
            <a:r>
              <a:rPr lang="en-US" sz="1100" i="1" dirty="0" smtClean="0"/>
              <a:t>2017), </a:t>
            </a:r>
            <a:r>
              <a:rPr lang="en-US" sz="1100" i="1" dirty="0"/>
              <a:t>A physics-based algorithm for the simultaneous retrieval of land surface temperature and emissivity from VIIRS thermal infrared data, IEEE Transactions on Geoscience and Remote Sensing, 55, 563-576</a:t>
            </a:r>
          </a:p>
          <a:p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13529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8686800" cy="6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7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8706649" cy="64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75413"/>
            <a:ext cx="4343400" cy="3538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1200"/>
            <a:ext cx="4343400" cy="3538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4572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VNP21A1/A2 Daily (left) and 8-day (right) </a:t>
            </a:r>
          </a:p>
          <a:p>
            <a:r>
              <a:rPr lang="en-US" sz="2400" b="1" dirty="0" smtClean="0"/>
              <a:t>Daytime Land Surface Temperature (LST</a:t>
            </a:r>
            <a:r>
              <a:rPr lang="en-US" sz="2400" b="1" dirty="0" smtClean="0"/>
              <a:t>)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h08v05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4448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18220</TotalTime>
  <Words>1300</Words>
  <Application>Microsoft Office PowerPoint</Application>
  <PresentationFormat>On-screen Show (4:3)</PresentationFormat>
  <Paragraphs>290</Paragraphs>
  <Slides>39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MS PGothic</vt:lpstr>
      <vt:lpstr>Arial</vt:lpstr>
      <vt:lpstr>Arial Narrow</vt:lpstr>
      <vt:lpstr>Calibri</vt:lpstr>
      <vt:lpstr>Calibri Light</vt:lpstr>
      <vt:lpstr>Symbol</vt:lpstr>
      <vt:lpstr>Times</vt:lpstr>
      <vt:lpstr>Times New Roman</vt:lpstr>
      <vt:lpstr>Office Theme</vt:lpstr>
      <vt:lpstr>Document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MODIS LST Validation Summary </vt:lpstr>
      <vt:lpstr>Outline</vt:lpstr>
      <vt:lpstr>PowerPoint Presentation</vt:lpstr>
      <vt:lpstr>PowerPoint Presentation</vt:lpstr>
      <vt:lpstr>PowerPoint Presentation</vt:lpstr>
      <vt:lpstr>PowerPoint Presentation</vt:lpstr>
    </vt:vector>
  </TitlesOfParts>
  <Company>JPL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Landsat LST Product</dc:title>
  <dc:creator>Jet Propulsion Laboratory</dc:creator>
  <cp:lastModifiedBy>Hulley, Glynn C (329G)</cp:lastModifiedBy>
  <cp:revision>364</cp:revision>
  <dcterms:created xsi:type="dcterms:W3CDTF">2010-11-16T01:21:54Z</dcterms:created>
  <dcterms:modified xsi:type="dcterms:W3CDTF">2018-10-16T12:47:42Z</dcterms:modified>
</cp:coreProperties>
</file>