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2" r:id="rId5"/>
    <p:sldId id="272" r:id="rId6"/>
    <p:sldId id="271" r:id="rId7"/>
    <p:sldId id="264" r:id="rId8"/>
    <p:sldId id="265" r:id="rId9"/>
    <p:sldId id="266" r:id="rId10"/>
    <p:sldId id="274" r:id="rId11"/>
    <p:sldId id="268" r:id="rId12"/>
    <p:sldId id="276" r:id="rId13"/>
    <p:sldId id="277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44"/>
    <p:restoredTop sz="94659"/>
  </p:normalViewPr>
  <p:slideViewPr>
    <p:cSldViewPr snapToGrid="0" snapToObjects="1">
      <p:cViewPr>
        <p:scale>
          <a:sx n="98" d="100"/>
          <a:sy n="98" d="100"/>
        </p:scale>
        <p:origin x="20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0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3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7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01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EF93-870E-8243-8A7C-3F085F3338EC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DF8C-CEC8-8C42-97A3-50B438CF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2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7274" y="276910"/>
            <a:ext cx="99917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-Roman" charset="0"/>
              </a:rPr>
              <a:t>Investigating the influence of volcanic sulfate aerosol on </a:t>
            </a:r>
            <a:r>
              <a:rPr lang="en-US" sz="3200" b="1" dirty="0" smtClean="0">
                <a:solidFill>
                  <a:prstClr val="black"/>
                </a:solidFill>
                <a:latin typeface="Times-Roman" charset="0"/>
              </a:rPr>
              <a:t>cloud properties </a:t>
            </a:r>
            <a:r>
              <a:rPr lang="en-US" sz="3200" b="1" dirty="0">
                <a:solidFill>
                  <a:prstClr val="black"/>
                </a:solidFill>
                <a:latin typeface="Times-Roman" charset="0"/>
              </a:rPr>
              <a:t>using MODIS data along A-Train </a:t>
            </a:r>
            <a:r>
              <a:rPr lang="en-US" sz="3200" b="1" dirty="0" smtClean="0">
                <a:solidFill>
                  <a:prstClr val="black"/>
                </a:solidFill>
                <a:latin typeface="Times-Roman" charset="0"/>
              </a:rPr>
              <a:t>tracks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Jay Mace, Sally Benson, Adam Abernathy</a:t>
            </a:r>
            <a:endParaRPr lang="en-US" sz="2000" b="1" dirty="0">
              <a:solidFill>
                <a:prstClr val="black"/>
              </a:solidFill>
              <a:latin typeface="Times-Roman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5" t="55426" r="2"/>
          <a:stretch>
            <a:fillRect/>
          </a:stretch>
        </p:blipFill>
        <p:spPr bwMode="auto">
          <a:xfrm>
            <a:off x="-278914" y="2171701"/>
            <a:ext cx="12470914" cy="361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0025" y="5452646"/>
            <a:ext cx="29787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Helvetica" charset="0"/>
              </a:rPr>
              <a:t>Photo </a:t>
            </a:r>
            <a:r>
              <a:rPr lang="en-US" sz="1600" smtClean="0">
                <a:solidFill>
                  <a:srgbClr val="FFFF00"/>
                </a:solidFill>
                <a:latin typeface="Helvetica" charset="0"/>
              </a:rPr>
              <a:t>Credit: Brocken </a:t>
            </a:r>
            <a:r>
              <a:rPr lang="en-US" sz="1600" dirty="0" err="1" smtClean="0">
                <a:solidFill>
                  <a:srgbClr val="FFFF00"/>
                </a:solidFill>
                <a:latin typeface="Helvetica" charset="0"/>
              </a:rPr>
              <a:t>Inaglory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175" y="5808554"/>
            <a:ext cx="1145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marine volcanoes often emit varying amounts of SO2 into the MBL over periods of many years.  Example:  Kilauea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9761" y="6488668"/>
            <a:ext cx="580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 on work by Yuan et al. (2011) and </a:t>
            </a:r>
            <a:r>
              <a:rPr lang="en-US" dirty="0" err="1" smtClean="0"/>
              <a:t>Eguchi</a:t>
            </a:r>
            <a:r>
              <a:rPr lang="en-US" dirty="0" smtClean="0"/>
              <a:t> et al. (2011)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2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32943" y="1728384"/>
            <a:ext cx="5709184" cy="4968553"/>
            <a:chOff x="1519518" y="437640"/>
            <a:chExt cx="4009293" cy="36233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9518" y="437640"/>
              <a:ext cx="4009293" cy="362337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1765" y="712694"/>
              <a:ext cx="1479177" cy="49093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222" y="1679382"/>
            <a:ext cx="5654639" cy="4968553"/>
            <a:chOff x="585523" y="826766"/>
            <a:chExt cx="3710237" cy="3611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523" y="826766"/>
              <a:ext cx="3710237" cy="36111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8498" y="1266036"/>
              <a:ext cx="1418665" cy="40013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1082" y="181087"/>
            <a:ext cx="10725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– control for 250 m cloud fraction </a:t>
            </a:r>
          </a:p>
          <a:p>
            <a:endParaRPr lang="en-US" dirty="0" smtClean="0"/>
          </a:p>
          <a:p>
            <a:r>
              <a:rPr lang="en-US" b="1" dirty="0" smtClean="0"/>
              <a:t>We find that the reflectance in sub overcast pixels is nearly insensitive to AOD - nearly entirely explained by 250 m cloud fraction </a:t>
            </a:r>
            <a:r>
              <a:rPr lang="en-US" b="1" dirty="0" smtClean="0">
                <a:solidFill>
                  <a:srgbClr val="FF0000"/>
                </a:solidFill>
              </a:rPr>
              <a:t>until</a:t>
            </a:r>
            <a:r>
              <a:rPr lang="en-US" b="1" dirty="0" smtClean="0"/>
              <a:t> the pixel is overcast</a:t>
            </a:r>
            <a:endParaRPr lang="en-US" b="1" dirty="0"/>
          </a:p>
        </p:txBody>
      </p:sp>
      <p:sp>
        <p:nvSpPr>
          <p:cNvPr id="11" name="Right Brace 10"/>
          <p:cNvSpPr/>
          <p:nvPr/>
        </p:nvSpPr>
        <p:spPr>
          <a:xfrm>
            <a:off x="11107203" y="1877092"/>
            <a:ext cx="95250" cy="598238"/>
          </a:xfrm>
          <a:prstGeom prst="rightBrac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11154828" y="4144057"/>
            <a:ext cx="95250" cy="598238"/>
          </a:xfrm>
          <a:prstGeom prst="rightBrac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81499" y="2259069"/>
            <a:ext cx="698922" cy="91007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202453" y="3840623"/>
            <a:ext cx="677968" cy="67060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106748" y="3238164"/>
            <a:ext cx="1167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1st AID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3467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064" y="-51357"/>
            <a:ext cx="10564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Summary:  </a:t>
            </a:r>
          </a:p>
          <a:p>
            <a:endParaRPr lang="en-US" dirty="0"/>
          </a:p>
          <a:p>
            <a:r>
              <a:rPr lang="en-US" dirty="0" smtClean="0"/>
              <a:t>Partially cloudy 1km domains show increasing coverage fraction with AOD.</a:t>
            </a:r>
          </a:p>
          <a:p>
            <a:endParaRPr lang="en-US" dirty="0"/>
          </a:p>
          <a:p>
            <a:r>
              <a:rPr lang="en-US" dirty="0" smtClean="0"/>
              <a:t>Evidence for 1st AID can be identified in the overcast 1km pixels but not in the partially cloudy pixels  </a:t>
            </a:r>
          </a:p>
          <a:p>
            <a:endParaRPr lang="en-US" dirty="0"/>
          </a:p>
          <a:p>
            <a:r>
              <a:rPr lang="en-US" dirty="0" smtClean="0"/>
              <a:t>We also find a distinct deepening of the clouds with increasing AOD</a:t>
            </a:r>
          </a:p>
          <a:p>
            <a:endParaRPr lang="en-US" dirty="0"/>
          </a:p>
          <a:p>
            <a:r>
              <a:rPr lang="en-US" b="1" dirty="0" smtClean="0"/>
              <a:t>No increase in Z in the deeper clouds</a:t>
            </a:r>
            <a:r>
              <a:rPr lang="en-US" dirty="0" smtClean="0"/>
              <a:t>.  </a:t>
            </a:r>
            <a:r>
              <a:rPr lang="en-US" b="1" i="1" dirty="0" smtClean="0"/>
              <a:t>Suggests</a:t>
            </a:r>
            <a:r>
              <a:rPr lang="en-US" dirty="0" smtClean="0"/>
              <a:t> that the polluted clouds deepened just enough to overcome the inhibition of the </a:t>
            </a:r>
            <a:r>
              <a:rPr lang="en-US" dirty="0" err="1" smtClean="0"/>
              <a:t>autoconversion</a:t>
            </a:r>
            <a:r>
              <a:rPr lang="en-US" dirty="0" smtClean="0"/>
              <a:t> process.  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085227" y="2686050"/>
            <a:ext cx="7053943" cy="3959126"/>
            <a:chOff x="-866152" y="-447675"/>
            <a:chExt cx="7053943" cy="39591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b="50139"/>
            <a:stretch/>
          </p:blipFill>
          <p:spPr>
            <a:xfrm>
              <a:off x="776965" y="-447675"/>
              <a:ext cx="3994695" cy="3581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t="95556"/>
            <a:stretch/>
          </p:blipFill>
          <p:spPr>
            <a:xfrm>
              <a:off x="-866152" y="3206651"/>
              <a:ext cx="7053943" cy="3048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76325" y="317524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 of 1 km pixels that have </a:t>
            </a:r>
            <a:r>
              <a:rPr lang="en-US" smtClean="0"/>
              <a:t>MYD06 Retrieval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795061" y="2856088"/>
            <a:ext cx="4317726" cy="3623625"/>
            <a:chOff x="1519518" y="437640"/>
            <a:chExt cx="4009293" cy="36233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9518" y="437640"/>
              <a:ext cx="4009293" cy="362337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1765" y="712694"/>
              <a:ext cx="1479177" cy="490934"/>
            </a:xfrm>
            <a:prstGeom prst="rect">
              <a:avLst/>
            </a:prstGeom>
          </p:spPr>
        </p:pic>
      </p:grpSp>
      <p:sp>
        <p:nvSpPr>
          <p:cNvPr id="4" name="Right Brace 3"/>
          <p:cNvSpPr/>
          <p:nvPr/>
        </p:nvSpPr>
        <p:spPr>
          <a:xfrm>
            <a:off x="9738411" y="2856088"/>
            <a:ext cx="95250" cy="598238"/>
          </a:xfrm>
          <a:prstGeom prst="rightBrac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9728886" y="4427713"/>
            <a:ext cx="95250" cy="598238"/>
          </a:xfrm>
          <a:prstGeom prst="rightBrac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934832" y="3168270"/>
            <a:ext cx="840260" cy="74882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832220" y="4069280"/>
            <a:ext cx="942872" cy="61168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713307" y="3743722"/>
            <a:ext cx="1167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1st AID 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48676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6408935"/>
            <a:ext cx="437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Photo Credit:  CSIRO Marine National Facility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560" y="4654609"/>
            <a:ext cx="99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Future: 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Expand to other island volcanoes that offer unique opportunity to learn about A-C-P interaction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Develop trajectory approach to track the volcanic plumes (especially important in mid latitudes)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Use </a:t>
            </a:r>
            <a:r>
              <a:rPr lang="en-US" dirty="0" err="1" smtClean="0">
                <a:solidFill>
                  <a:srgbClr val="FFFF00"/>
                </a:solidFill>
              </a:rPr>
              <a:t>CloudSat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Calipso</a:t>
            </a:r>
            <a:r>
              <a:rPr lang="en-US" dirty="0" smtClean="0">
                <a:solidFill>
                  <a:srgbClr val="FFFF00"/>
                </a:solidFill>
              </a:rPr>
              <a:t>, MODIS, VIIRS, to examine sensitivity of precipitation processes in downstream clouds.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Virtual Volcanoes???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560" y="118872"/>
            <a:ext cx="308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Heard Island, 53 South, 73 East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72" y="0"/>
            <a:ext cx="105304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6408935"/>
            <a:ext cx="437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Photo Credit:  CSIRO Marine National Facility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560" y="118872"/>
            <a:ext cx="308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Heard Island, 53 South, 73 East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49952" y="3133725"/>
            <a:ext cx="7053944" cy="3724275"/>
            <a:chOff x="2569027" y="0"/>
            <a:chExt cx="7053944" cy="3724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50139"/>
            <a:stretch/>
          </p:blipFill>
          <p:spPr>
            <a:xfrm>
              <a:off x="2569028" y="0"/>
              <a:ext cx="7053943" cy="34194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95556"/>
            <a:stretch/>
          </p:blipFill>
          <p:spPr>
            <a:xfrm>
              <a:off x="2569027" y="3419475"/>
              <a:ext cx="7053943" cy="3048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49952" y="400050"/>
            <a:ext cx="7317923" cy="3056692"/>
            <a:chOff x="1519518" y="437640"/>
            <a:chExt cx="4009293" cy="36233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9518" y="437640"/>
              <a:ext cx="4009293" cy="36233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1765" y="712694"/>
              <a:ext cx="1479177" cy="490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14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80" y="0"/>
            <a:ext cx="7791222" cy="389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5789" y="467814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 series of MOD04 AOD from Kilauea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165"/>
          <a:stretch/>
        </p:blipFill>
        <p:spPr>
          <a:xfrm>
            <a:off x="1885663" y="3788228"/>
            <a:ext cx="9313800" cy="3174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2949" y="3895611"/>
            <a:ext cx="634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MOD04 AOD </a:t>
            </a:r>
            <a:r>
              <a:rPr lang="en-US" smtClean="0"/>
              <a:t>from Heard Island (53 South, 75 East)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1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698501" y="1460499"/>
            <a:ext cx="382587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1</a:t>
            </a:r>
            <a:r>
              <a:rPr lang="en-US" altLang="en-US" sz="2400" b="1" u="sng" baseline="30000" dirty="0"/>
              <a:t>st</a:t>
            </a:r>
            <a:r>
              <a:rPr lang="en-US" altLang="en-US" sz="2400" b="1" u="sng" dirty="0"/>
              <a:t> Aerosol Indirect Effect: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Twomey</a:t>
            </a:r>
            <a:r>
              <a:rPr lang="en-US" altLang="en-US" sz="2400" dirty="0"/>
              <a:t> (1974)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Holding water content fixed, increased CCN results in a cloud with a higher droplet number and smaller droplets.  This results in a cloud that is more reflective.  The cloud field then has a higher albedo. 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6635749" y="1546226"/>
            <a:ext cx="392747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2</a:t>
            </a:r>
            <a:r>
              <a:rPr lang="en-US" altLang="en-US" sz="2400" b="1" u="sng" baseline="30000" dirty="0"/>
              <a:t>nd</a:t>
            </a:r>
            <a:r>
              <a:rPr lang="en-US" altLang="en-US" sz="2400" b="1" u="sng" dirty="0"/>
              <a:t> Aerosol Indirect Effect: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Albrecht (1989)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The </a:t>
            </a:r>
            <a:r>
              <a:rPr lang="en-US" altLang="en-US" sz="2400" dirty="0" err="1"/>
              <a:t>Twomey</a:t>
            </a:r>
            <a:r>
              <a:rPr lang="en-US" altLang="en-US" sz="2400" dirty="0"/>
              <a:t> effect interrupts the formation of precipitation in clouds resulting in clouds that rain less and live longer resulting ultimately in higher cloud fraction and higher albedo.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1559" y="504825"/>
            <a:ext cx="647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we want to know something about</a:t>
            </a:r>
            <a:r>
              <a:rPr lang="is-IS" sz="2800" dirty="0" smtClean="0"/>
              <a:t>….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438" y="1897804"/>
            <a:ext cx="4955425" cy="35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4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4" y="0"/>
            <a:ext cx="6332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30175" y="0"/>
            <a:ext cx="409098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Our thinking (Mace and Abernathy, 2016, GRL):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Look at the data </a:t>
            </a:r>
            <a:r>
              <a:rPr lang="en-US" altLang="en-US" sz="1800" b="1" dirty="0" smtClean="0"/>
              <a:t>within</a:t>
            </a:r>
            <a:r>
              <a:rPr lang="en-US" altLang="en-US" sz="1800" dirty="0" smtClean="0"/>
              <a:t> the plume and use the natural variability of the volcanic AOD.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Take </a:t>
            </a:r>
            <a:r>
              <a:rPr lang="en-US" altLang="en-US" sz="1800" dirty="0"/>
              <a:t>advantage of the </a:t>
            </a:r>
            <a:r>
              <a:rPr lang="en-US" altLang="en-US" sz="1800" dirty="0" err="1"/>
              <a:t>cloudsat</a:t>
            </a:r>
            <a:r>
              <a:rPr lang="en-US" altLang="en-US" sz="1800" dirty="0"/>
              <a:t> radar and </a:t>
            </a:r>
            <a:r>
              <a:rPr lang="en-US" altLang="en-US" sz="1800" dirty="0" err="1"/>
              <a:t>calipso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lidar</a:t>
            </a:r>
            <a:r>
              <a:rPr lang="en-US" altLang="en-US" sz="1800" dirty="0" smtClean="0"/>
              <a:t> to characterize cloud boundaries, </a:t>
            </a:r>
            <a:r>
              <a:rPr lang="en-US" altLang="en-US" sz="1800" dirty="0"/>
              <a:t>we examined the statistics of </a:t>
            </a:r>
            <a:endParaRPr lang="en-US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 smtClean="0"/>
              <a:t>MYD AOD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 smtClean="0"/>
              <a:t>L1B radiances (1km)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 smtClean="0"/>
              <a:t>250 m cloud fraction (recorded in MYD35 Cloud Mask) 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 smtClean="0"/>
              <a:t>Microwave (AMSR) Wind Speed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 err="1" smtClean="0"/>
              <a:t>CloudSat</a:t>
            </a:r>
            <a:r>
              <a:rPr lang="en-US" altLang="en-US" sz="1800" dirty="0" smtClean="0"/>
              <a:t> Z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 err="1" smtClean="0"/>
              <a:t>Calipso</a:t>
            </a:r>
            <a:r>
              <a:rPr lang="en-US" altLang="en-US" sz="1800" dirty="0" smtClean="0"/>
              <a:t> Cloud top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Along overpasses of the analysis domain over 3 years – </a:t>
            </a:r>
            <a:r>
              <a:rPr lang="en-US" altLang="en-US" sz="1800" b="1" dirty="0" smtClean="0"/>
              <a:t>tested for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decorrelation of the events from the meteorology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6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624" y="0"/>
            <a:ext cx="78690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5631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smtClean="0"/>
              <a:t>Photo Credit: </a:t>
            </a:r>
            <a:r>
              <a:rPr lang="en-US" sz="1200" dirty="0"/>
              <a:t>NASA / GSFC / Jeff Schmaltz / MODIS Land Rapid Response </a:t>
            </a:r>
            <a:r>
              <a:rPr lang="en-US" sz="1200" dirty="0" smtClean="0"/>
              <a:t>Team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101000" y="0"/>
            <a:ext cx="308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Heard Island, 53 South, 73 East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425"/>
            <a:ext cx="5954433" cy="3380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87" y="1114424"/>
            <a:ext cx="5915338" cy="3380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8643" y="652758"/>
            <a:ext cx="417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Kilauea </a:t>
            </a:r>
            <a:r>
              <a:rPr lang="en-US" sz="2400" b="1" dirty="0" smtClean="0"/>
              <a:t>AOD and cloud top PDF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6879" y="652759"/>
            <a:ext cx="5500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Ambrym-Vanuatu AOD and cloud top PDF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29325" y="352425"/>
            <a:ext cx="14785" cy="467677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4357" y="5029200"/>
            <a:ext cx="8907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2 distinct cloud populations – shallow (not seen by </a:t>
            </a:r>
            <a:r>
              <a:rPr lang="en-US" dirty="0" err="1" smtClean="0"/>
              <a:t>CloudSat</a:t>
            </a:r>
            <a:r>
              <a:rPr lang="en-US" dirty="0" smtClean="0"/>
              <a:t>) and deeper (precipitating)</a:t>
            </a:r>
          </a:p>
          <a:p>
            <a:endParaRPr lang="en-US" dirty="0"/>
          </a:p>
          <a:p>
            <a:r>
              <a:rPr lang="en-US" dirty="0" smtClean="0"/>
              <a:t>Kilauea has more range in AOD than Ambrym-Vanuatu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3"/>
          <a:stretch/>
        </p:blipFill>
        <p:spPr bwMode="auto">
          <a:xfrm>
            <a:off x="-86497" y="1340537"/>
            <a:ext cx="1247696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88123" y="140387"/>
            <a:ext cx="9311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Tabular Results: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Shallow Mode Clouds:  Those not observed by </a:t>
            </a:r>
            <a:r>
              <a:rPr lang="en-US" altLang="en-US" sz="1800" dirty="0" err="1" smtClean="0"/>
              <a:t>CloudSat</a:t>
            </a:r>
            <a:r>
              <a:rPr lang="en-US" altLang="en-US" sz="1800" dirty="0" smtClean="0"/>
              <a:t> (precipitation not yet developed)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Deep Mode Clouds: Those that were observed by </a:t>
            </a:r>
            <a:r>
              <a:rPr lang="en-US" altLang="en-US" sz="1800" dirty="0" err="1" smtClean="0"/>
              <a:t>CloudSat</a:t>
            </a:r>
            <a:r>
              <a:rPr lang="en-US" altLang="en-US" sz="1800" dirty="0" smtClean="0"/>
              <a:t> (usually precipitating)</a:t>
            </a:r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211860" y="4777941"/>
            <a:ext cx="6524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see systematic changes from Quartile 1 to 4: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Overall cloud fraction increases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MODIS-only clouds decrease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Shallow mode clouds increase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Deep mode clouds don’t change in coverage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0951" y="1680519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Kilauea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237465" y="3138616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233845" y="4242487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960070" y="3150973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956450" y="4254844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9173460" y="3157151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9169840" y="4261022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1283336" y="3163330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1279716" y="4267201"/>
            <a:ext cx="580768" cy="12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33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54" y="3331433"/>
            <a:ext cx="7648832" cy="2850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454" y="406607"/>
            <a:ext cx="7648832" cy="2837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281" y="2384855"/>
            <a:ext cx="35046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Q1 to Q4:</a:t>
            </a:r>
          </a:p>
          <a:p>
            <a:endParaRPr lang="en-US" dirty="0"/>
          </a:p>
          <a:p>
            <a:r>
              <a:rPr lang="en-US" dirty="0" smtClean="0"/>
              <a:t>Deep clouds get deeper</a:t>
            </a:r>
          </a:p>
          <a:p>
            <a:endParaRPr lang="en-US" dirty="0"/>
          </a:p>
          <a:p>
            <a:r>
              <a:rPr lang="en-US" dirty="0" smtClean="0"/>
              <a:t>MODIS/CALIPSO clouds get deeper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26411" y="1433384"/>
            <a:ext cx="1087389" cy="12358"/>
          </a:xfrm>
          <a:prstGeom prst="straightConnector1">
            <a:avLst/>
          </a:prstGeom>
          <a:ln w="793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821828" y="4756500"/>
            <a:ext cx="923131" cy="8236"/>
          </a:xfrm>
          <a:prstGeom prst="straightConnector1">
            <a:avLst/>
          </a:prstGeom>
          <a:ln w="793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73852" y="1869989"/>
            <a:ext cx="1087389" cy="12358"/>
          </a:xfrm>
          <a:prstGeom prst="straightConnector1">
            <a:avLst/>
          </a:prstGeom>
          <a:ln w="793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569269" y="5193105"/>
            <a:ext cx="923131" cy="8236"/>
          </a:xfrm>
          <a:prstGeom prst="straightConnector1">
            <a:avLst/>
          </a:prstGeom>
          <a:ln w="793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66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8233" y="714244"/>
            <a:ext cx="5264665" cy="4439948"/>
            <a:chOff x="1532218" y="3980330"/>
            <a:chExt cx="3683000" cy="317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2218" y="3980330"/>
              <a:ext cx="3683000" cy="3175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877823" y="4487725"/>
              <a:ext cx="993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Ambrym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50392" y="748287"/>
            <a:ext cx="5112140" cy="4538802"/>
            <a:chOff x="1532218" y="779930"/>
            <a:chExt cx="36322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2218" y="779930"/>
              <a:ext cx="3632200" cy="3200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39988" y="1102659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Kilauea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0068" y="1764002"/>
              <a:ext cx="1206500" cy="8509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26347" y="5419986"/>
            <a:ext cx="830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low to high aerosol the 0.55 um reflectance increases.  Similar increase in near 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655</Words>
  <Application>Microsoft Macintosh PowerPoint</Application>
  <PresentationFormat>Custom</PresentationFormat>
  <Paragraphs>82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Mace</dc:creator>
  <cp:lastModifiedBy>EndUser</cp:lastModifiedBy>
  <cp:revision>33</cp:revision>
  <dcterms:created xsi:type="dcterms:W3CDTF">2017-12-13T13:05:54Z</dcterms:created>
  <dcterms:modified xsi:type="dcterms:W3CDTF">2018-10-15T19:04:20Z</dcterms:modified>
</cp:coreProperties>
</file>