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57" r:id="rId8"/>
    <p:sldId id="266" r:id="rId9"/>
    <p:sldId id="269" r:id="rId10"/>
    <p:sldId id="270" r:id="rId11"/>
    <p:sldId id="272" r:id="rId12"/>
    <p:sldId id="271" r:id="rId13"/>
    <p:sldId id="268" r:id="rId14"/>
    <p:sldId id="26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5"/>
    <p:restoredTop sz="94643"/>
  </p:normalViewPr>
  <p:slideViewPr>
    <p:cSldViewPr snapToGrid="0" snapToObjects="1" showGuides="1">
      <p:cViewPr varScale="1">
        <p:scale>
          <a:sx n="120" d="100"/>
          <a:sy n="120" d="100"/>
        </p:scale>
        <p:origin x="392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92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3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69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0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8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F718-FE0C-7349-BE2D-D415AA28D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E514-D59A-E348-B250-E53C0F5A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Palatino Linotype" charset="0"/>
          <a:ea typeface="Palatino Linotype" charset="0"/>
          <a:cs typeface="Palatino Linotyp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3FB1-9C0D-8F46-A03F-7E8199684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of Relative Shortwave Radiometry between S-NPP VIIRS and Aqua MODIS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3ABB3-3B98-B948-B63B-302568614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347"/>
            <a:ext cx="9144000" cy="2389328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NASA Goddard Space Flight Center</a:t>
            </a:r>
          </a:p>
          <a:p>
            <a:r>
              <a:rPr lang="en-US" sz="2800" i="1" dirty="0"/>
              <a:t>Kerry Meyer, Steven </a:t>
            </a:r>
            <a:r>
              <a:rPr lang="en-US" sz="2800" i="1" dirty="0" err="1"/>
              <a:t>Platnick</a:t>
            </a:r>
            <a:endParaRPr lang="en-US" sz="2800" i="1" dirty="0"/>
          </a:p>
          <a:p>
            <a:endParaRPr lang="en-US" sz="2800" i="1" baseline="30000" dirty="0"/>
          </a:p>
          <a:p>
            <a:r>
              <a:rPr lang="en-US" sz="2800" u="sng" dirty="0"/>
              <a:t>CIMSS/SSEC, University of Wisconsin</a:t>
            </a:r>
          </a:p>
          <a:p>
            <a:r>
              <a:rPr lang="en-US" sz="2800" i="1" dirty="0"/>
              <a:t>Robert </a:t>
            </a:r>
            <a:r>
              <a:rPr lang="en-US" sz="2800" i="1" dirty="0" err="1"/>
              <a:t>Holz</a:t>
            </a:r>
            <a:r>
              <a:rPr lang="en-US" sz="2800" i="1" baseline="30000" dirty="0"/>
              <a:t> </a:t>
            </a:r>
            <a:r>
              <a:rPr lang="en-US" sz="2800" i="1" dirty="0"/>
              <a:t>and the Atmosphere SIPS Team</a:t>
            </a:r>
          </a:p>
        </p:txBody>
      </p:sp>
    </p:spTree>
    <p:extLst>
      <p:ext uri="{BB962C8B-B14F-4D97-AF65-F5344CB8AC3E}">
        <p14:creationId xmlns:p14="http://schemas.microsoft.com/office/powerpoint/2010/main" val="236020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CFE6-2B3C-DA40-827A-AC008FED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Radiometric Adjustments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364C7E-8B10-434D-B1DF-F280A9688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12201"/>
              </p:ext>
            </p:extLst>
          </p:nvPr>
        </p:nvGraphicFramePr>
        <p:xfrm>
          <a:off x="119598" y="2120436"/>
          <a:ext cx="5943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516">
                  <a:extLst>
                    <a:ext uri="{9D8B030D-6E8A-4147-A177-3AD203B41FA5}">
                      <a16:colId xmlns:a16="http://schemas.microsoft.com/office/drawing/2014/main" val="3678575598"/>
                    </a:ext>
                  </a:extLst>
                </a:gridCol>
                <a:gridCol w="588959">
                  <a:extLst>
                    <a:ext uri="{9D8B030D-6E8A-4147-A177-3AD203B41FA5}">
                      <a16:colId xmlns:a16="http://schemas.microsoft.com/office/drawing/2014/main" val="936495406"/>
                    </a:ext>
                  </a:extLst>
                </a:gridCol>
                <a:gridCol w="783425">
                  <a:extLst>
                    <a:ext uri="{9D8B030D-6E8A-4147-A177-3AD203B41FA5}">
                      <a16:colId xmlns:a16="http://schemas.microsoft.com/office/drawing/2014/main" val="2430895376"/>
                    </a:ext>
                  </a:extLst>
                </a:gridCol>
                <a:gridCol w="783425">
                  <a:extLst>
                    <a:ext uri="{9D8B030D-6E8A-4147-A177-3AD203B41FA5}">
                      <a16:colId xmlns:a16="http://schemas.microsoft.com/office/drawing/2014/main" val="4006412943"/>
                    </a:ext>
                  </a:extLst>
                </a:gridCol>
                <a:gridCol w="783425">
                  <a:extLst>
                    <a:ext uri="{9D8B030D-6E8A-4147-A177-3AD203B41FA5}">
                      <a16:colId xmlns:a16="http://schemas.microsoft.com/office/drawing/2014/main" val="1086129977"/>
                    </a:ext>
                  </a:extLst>
                </a:gridCol>
                <a:gridCol w="783425">
                  <a:extLst>
                    <a:ext uri="{9D8B030D-6E8A-4147-A177-3AD203B41FA5}">
                      <a16:colId xmlns:a16="http://schemas.microsoft.com/office/drawing/2014/main" val="3769922127"/>
                    </a:ext>
                  </a:extLst>
                </a:gridCol>
                <a:gridCol w="783425">
                  <a:extLst>
                    <a:ext uri="{9D8B030D-6E8A-4147-A177-3AD203B41FA5}">
                      <a16:colId xmlns:a16="http://schemas.microsoft.com/office/drawing/2014/main" val="2686871997"/>
                    </a:ext>
                  </a:extLst>
                </a:gridCol>
              </a:tblGrid>
              <a:tr h="76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tima" panose="02000503060000020004" pitchFamily="2" charset="0"/>
                        </a:rPr>
                        <a:t>VIIRS Channel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M5
(0.67µm)</a:t>
                      </a:r>
                    </a:p>
                  </a:txBody>
                  <a:tcPr marL="36611" marR="36611" marT="36611" marB="36611"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M7
(0.87µm)</a:t>
                      </a:r>
                    </a:p>
                  </a:txBody>
                  <a:tcPr marL="36611" marR="36611" marT="36611" marB="36611"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M8
(1.24µm)</a:t>
                      </a:r>
                    </a:p>
                  </a:txBody>
                  <a:tcPr marL="36611" marR="36611" marT="36611" marB="36611"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M10
(1.61µm)</a:t>
                      </a:r>
                    </a:p>
                  </a:txBody>
                  <a:tcPr marL="36611" marR="36611" marT="36611" marB="36611"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M11
(2.25µm)</a:t>
                      </a:r>
                    </a:p>
                  </a:txBody>
                  <a:tcPr marL="36611" marR="36611" marT="36611" marB="36611"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53314"/>
                  </a:ext>
                </a:extLst>
              </a:tr>
              <a:tr h="762000">
                <a:tc rowSpan="2"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Radiometric Adjustment</a:t>
                      </a:r>
                    </a:p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Optima"/>
                          <a:cs typeface="Optima"/>
                          <a:sym typeface="Optima"/>
                        </a:rPr>
                        <a:t>(Expected VIIRS TOC/Observed)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</a:rPr>
                        <a:t>vs C6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0.94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0.96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0.98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0.98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0.97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08387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</a:rPr>
                        <a:t>vs C6.1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i="0" dirty="0">
                          <a:solidFill>
                            <a:schemeClr val="tx1"/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0.9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Optima"/>
                          <a:ea typeface="Optima"/>
                          <a:cs typeface="Optima"/>
                          <a:sym typeface="Optima"/>
                        </a:rPr>
                        <a:t>5</a:t>
                      </a:r>
                      <a:endParaRPr sz="1400" b="1" i="0" dirty="0">
                        <a:solidFill>
                          <a:schemeClr val="tx1"/>
                        </a:solidFill>
                        <a:latin typeface="Optima"/>
                        <a:ea typeface="Optima"/>
                        <a:cs typeface="Optima"/>
                        <a:sym typeface="Optima"/>
                      </a:endParaRP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latin typeface="Optima"/>
                          <a:ea typeface="Optima"/>
                          <a:cs typeface="Optima"/>
                          <a:sym typeface="Optima"/>
                        </a:rPr>
                        <a:t>0.9</a:t>
                      </a:r>
                      <a:r>
                        <a:rPr lang="en-US" sz="1400" b="1" dirty="0">
                          <a:latin typeface="Optima"/>
                          <a:ea typeface="Optima"/>
                          <a:cs typeface="Optima"/>
                          <a:sym typeface="Optima"/>
                        </a:rPr>
                        <a:t>7</a:t>
                      </a:r>
                      <a:endParaRPr sz="1400" b="1" dirty="0">
                        <a:latin typeface="Optima"/>
                        <a:ea typeface="Optima"/>
                        <a:cs typeface="Optima"/>
                        <a:sym typeface="Optima"/>
                      </a:endParaRP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latin typeface="Optima"/>
                          <a:ea typeface="Optima"/>
                          <a:cs typeface="Optima"/>
                          <a:sym typeface="Optima"/>
                        </a:rPr>
                        <a:t>0.9</a:t>
                      </a:r>
                      <a:r>
                        <a:rPr lang="en-US" sz="1400" b="1" dirty="0">
                          <a:latin typeface="Optima"/>
                          <a:ea typeface="Optima"/>
                          <a:cs typeface="Optima"/>
                          <a:sym typeface="Optima"/>
                        </a:rPr>
                        <a:t>9</a:t>
                      </a:r>
                      <a:endParaRPr sz="1400" b="1" dirty="0">
                        <a:latin typeface="Optima"/>
                        <a:ea typeface="Optima"/>
                        <a:cs typeface="Optima"/>
                        <a:sym typeface="Optima"/>
                      </a:endParaRP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latin typeface="Optima"/>
                          <a:ea typeface="Optima"/>
                          <a:cs typeface="Optima"/>
                          <a:sym typeface="Optima"/>
                        </a:rPr>
                        <a:t>0.98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 dirty="0">
                          <a:latin typeface="Optima"/>
                          <a:ea typeface="Optima"/>
                          <a:cs typeface="Optima"/>
                          <a:sym typeface="Optima"/>
                        </a:rPr>
                        <a:t>0.97</a:t>
                      </a:r>
                    </a:p>
                  </a:txBody>
                  <a:tcPr marL="36611" marR="36611" marT="36611" marB="36611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9635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EE75968-C35D-5D4E-924B-52BE29C3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78" y="2120429"/>
            <a:ext cx="5669280" cy="2907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55F63-77A9-F74E-AAAE-5250E05A51BF}"/>
              </a:ext>
            </a:extLst>
          </p:cNvPr>
          <p:cNvSpPr txBox="1"/>
          <p:nvPr/>
        </p:nvSpPr>
        <p:spPr>
          <a:xfrm>
            <a:off x="119598" y="1751104"/>
            <a:ext cx="504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Cloud Team Adjustments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0E340-4074-AA4F-8073-7A6DEE703686}"/>
              </a:ext>
            </a:extLst>
          </p:cNvPr>
          <p:cNvSpPr txBox="1"/>
          <p:nvPr/>
        </p:nvSpPr>
        <p:spPr>
          <a:xfrm>
            <a:off x="6350979" y="1555582"/>
            <a:ext cx="504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Aerosol DB Team Adjustments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(vs C6, including trends)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9DB41-1DCF-1C40-8799-E3ED4C781ADA}"/>
              </a:ext>
            </a:extLst>
          </p:cNvPr>
          <p:cNvSpPr txBox="1"/>
          <p:nvPr/>
        </p:nvSpPr>
        <p:spPr>
          <a:xfrm>
            <a:off x="9181140" y="5027525"/>
            <a:ext cx="283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Sayer et al.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[2017]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1DE39-59A7-A344-AD5C-0BD4ADB3B5F5}"/>
              </a:ext>
            </a:extLst>
          </p:cNvPr>
          <p:cNvSpPr txBox="1"/>
          <p:nvPr/>
        </p:nvSpPr>
        <p:spPr>
          <a:xfrm>
            <a:off x="152400" y="5408728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Radiometric adjustments are applied to VIIRS L1B internally by each algorithm.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cloud products, this occurs prior to cloud mask → cloud top → cloud optical property algorithm chain.</a:t>
            </a:r>
          </a:p>
        </p:txBody>
      </p:sp>
    </p:spTree>
    <p:extLst>
      <p:ext uri="{BB962C8B-B14F-4D97-AF65-F5344CB8AC3E}">
        <p14:creationId xmlns:p14="http://schemas.microsoft.com/office/powerpoint/2010/main" val="415089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21A7-D4CE-1244-86D3-482AB8A6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Adjustments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8DAAB-BD5F-2A4C-AF49-41D2CE3D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02" y="1531620"/>
            <a:ext cx="4572000" cy="5064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A76B8-1914-C04E-8F83-09BD178D1657}"/>
              </a:ext>
            </a:extLst>
          </p:cNvPr>
          <p:cNvSpPr txBox="1"/>
          <p:nvPr/>
        </p:nvSpPr>
        <p:spPr>
          <a:xfrm>
            <a:off x="1210355" y="5780454"/>
            <a:ext cx="347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Aqua MODIS (B7-B2-B1)</a:t>
            </a:r>
          </a:p>
          <a:p>
            <a:r>
              <a:rPr lang="en-US" dirty="0"/>
              <a:t>0200 UTC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BD717-1849-1944-BC07-C503B085E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49" y="1225869"/>
            <a:ext cx="5212080" cy="5212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3C75B-CA4B-B749-83CB-53AEF9BA81D7}"/>
              </a:ext>
            </a:extLst>
          </p:cNvPr>
          <p:cNvSpPr txBox="1"/>
          <p:nvPr/>
        </p:nvSpPr>
        <p:spPr>
          <a:xfrm>
            <a:off x="7421546" y="5013946"/>
            <a:ext cx="347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COT</a:t>
            </a:r>
          </a:p>
        </p:txBody>
      </p:sp>
    </p:spTree>
    <p:extLst>
      <p:ext uri="{BB962C8B-B14F-4D97-AF65-F5344CB8AC3E}">
        <p14:creationId xmlns:p14="http://schemas.microsoft.com/office/powerpoint/2010/main" val="309439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5338-6D80-6E47-8E94-0E4DD62D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Adjustments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AF600-EE61-DB49-9BD9-EBC4C887EC05}"/>
              </a:ext>
            </a:extLst>
          </p:cNvPr>
          <p:cNvSpPr/>
          <p:nvPr/>
        </p:nvSpPr>
        <p:spPr>
          <a:xfrm>
            <a:off x="1106073" y="1391533"/>
            <a:ext cx="9973049" cy="540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6BFFD-9827-D04B-AE91-4163A939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37" y="4084231"/>
            <a:ext cx="47879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20B4C-3B5B-7B4A-A36E-B095062A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37" y="1455331"/>
            <a:ext cx="4584700" cy="2628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B07CA8-3332-6646-B16C-6CE342DEC609}"/>
              </a:ext>
            </a:extLst>
          </p:cNvPr>
          <p:cNvSpPr txBox="1"/>
          <p:nvPr/>
        </p:nvSpPr>
        <p:spPr>
          <a:xfrm>
            <a:off x="6100862" y="1847856"/>
            <a:ext cx="495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CLDPROP Liquid Phase COT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2014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(Data from initial C6-based adjustment factor test)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26AAA-FF7A-A741-9196-90CDB8694D93}"/>
              </a:ext>
            </a:extLst>
          </p:cNvPr>
          <p:cNvSpPr txBox="1"/>
          <p:nvPr/>
        </p:nvSpPr>
        <p:spPr>
          <a:xfrm>
            <a:off x="3300414" y="3386361"/>
            <a:ext cx="1900237" cy="369332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CLDPROP MODIS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0DE39-2F18-424C-B0D3-DAFB53F7390C}"/>
              </a:ext>
            </a:extLst>
          </p:cNvPr>
          <p:cNvSpPr txBox="1"/>
          <p:nvPr/>
        </p:nvSpPr>
        <p:spPr>
          <a:xfrm>
            <a:off x="3308885" y="6021722"/>
            <a:ext cx="1900237" cy="369332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MODIS – VIIRS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D14478-4C59-8F41-81AC-4642D622F88B}"/>
              </a:ext>
            </a:extLst>
          </p:cNvPr>
          <p:cNvGrpSpPr/>
          <p:nvPr/>
        </p:nvGrpSpPr>
        <p:grpSpPr>
          <a:xfrm>
            <a:off x="6212963" y="4084231"/>
            <a:ext cx="4787900" cy="2628900"/>
            <a:chOff x="6212963" y="4084231"/>
            <a:chExt cx="4787900" cy="2628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F7806F-5280-2C45-A801-761A87CC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2963" y="4084231"/>
              <a:ext cx="4787900" cy="26289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0783C-8E69-5B4F-82DE-28D5D17F2254}"/>
                </a:ext>
              </a:extLst>
            </p:cNvPr>
            <p:cNvSpPr txBox="1"/>
            <p:nvPr/>
          </p:nvSpPr>
          <p:spPr>
            <a:xfrm>
              <a:off x="8337530" y="6018471"/>
              <a:ext cx="1900237" cy="369332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MODIS – </a:t>
              </a:r>
              <a:r>
                <a:rPr lang="en-US" b="1" dirty="0" err="1">
                  <a:solidFill>
                    <a:schemeClr val="bg1"/>
                  </a:solidFill>
                </a:rPr>
                <a:t>VIIRS</a:t>
              </a:r>
              <a:r>
                <a:rPr lang="en-US" b="1" baseline="-25000" dirty="0" err="1">
                  <a:solidFill>
                    <a:schemeClr val="bg1"/>
                  </a:solidFill>
                </a:rPr>
                <a:t>adj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5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CC26-24FD-A445-A0CF-63ADD680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6587-3D30-DA43-83F8-567CA198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Radiometric adjustment factors to key solar reflectance channels necessary to reconcile observed retrieval differences</a:t>
            </a:r>
          </a:p>
          <a:p>
            <a:pPr lvl="1"/>
            <a:r>
              <a:rPr lang="en-US" dirty="0"/>
              <a:t>Important to note that both instruments can be within their absolute calibration specifications yet still exhibit a radiometric offset that can impact inter-sensor geophysical product continuity</a:t>
            </a:r>
          </a:p>
          <a:p>
            <a:r>
              <a:rPr lang="en-US" dirty="0"/>
              <a:t>Cloud Team derived VIIRS adjustment factors using Atmosphere SIPS-produced match files</a:t>
            </a:r>
          </a:p>
          <a:p>
            <a:pPr lvl="1"/>
            <a:r>
              <a:rPr lang="en-US" dirty="0"/>
              <a:t>Adjustments generally consistent with Aerosol DB team for overlapping channels</a:t>
            </a:r>
          </a:p>
          <a:p>
            <a:pPr lvl="1"/>
            <a:r>
              <a:rPr lang="en-US" dirty="0"/>
              <a:t>Applied to VIIRS since MODIS is the reference record</a:t>
            </a:r>
          </a:p>
          <a:p>
            <a:r>
              <a:rPr lang="en-US" dirty="0"/>
              <a:t>Improvement seen in COT retrieval continuity, though other factors continue to confound</a:t>
            </a:r>
          </a:p>
          <a:p>
            <a:pPr lvl="1"/>
            <a:r>
              <a:rPr lang="en-US" dirty="0"/>
              <a:t>See Steve </a:t>
            </a:r>
            <a:r>
              <a:rPr lang="en-US" dirty="0" err="1"/>
              <a:t>Platnick’s</a:t>
            </a:r>
            <a:r>
              <a:rPr lang="en-US" dirty="0"/>
              <a:t> talk this afternoon for additional CLDPROP details</a:t>
            </a:r>
          </a:p>
        </p:txBody>
      </p:sp>
    </p:spTree>
    <p:extLst>
      <p:ext uri="{BB962C8B-B14F-4D97-AF65-F5344CB8AC3E}">
        <p14:creationId xmlns:p14="http://schemas.microsoft.com/office/powerpoint/2010/main" val="404099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735C-3C35-9240-B6FC-DF49A5A0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B96A-EC2B-5B46-9E28-9532A22F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Potential disconnects between different L2 algorithm teams who are applying independent radiometric adjustments</a:t>
            </a:r>
          </a:p>
          <a:p>
            <a:r>
              <a:rPr lang="en-US" dirty="0"/>
              <a:t>MODIS and VIIRS stability cannot be assessed independently, as changes to one or both instruments can adversely affect product continuity</a:t>
            </a:r>
          </a:p>
          <a:p>
            <a:pPr lvl="1"/>
            <a:r>
              <a:rPr lang="en-US" dirty="0"/>
              <a:t>Updates to relative radiometric adjustments should be derived and applied as necessary.</a:t>
            </a:r>
          </a:p>
          <a:p>
            <a:pPr lvl="1"/>
            <a:r>
              <a:rPr lang="en-US" dirty="0"/>
              <a:t>Note: We’re also tracking absolute sensor stability via independent L1B aggregations (see Starry </a:t>
            </a:r>
            <a:r>
              <a:rPr lang="en-US" dirty="0" err="1"/>
              <a:t>Manoharan’s</a:t>
            </a:r>
            <a:r>
              <a:rPr lang="en-US" dirty="0"/>
              <a:t> poster).</a:t>
            </a:r>
          </a:p>
          <a:p>
            <a:r>
              <a:rPr lang="en-US" dirty="0"/>
              <a:t>For the cloud products, processing paradigm may need rethinking</a:t>
            </a:r>
          </a:p>
          <a:p>
            <a:pPr lvl="1"/>
            <a:r>
              <a:rPr lang="en-US" dirty="0"/>
              <a:t>Forward processing near real-time (NRT) only, climate archive processing replacing NRT following periodic radiometric assessments?</a:t>
            </a:r>
          </a:p>
        </p:txBody>
      </p:sp>
    </p:spTree>
    <p:extLst>
      <p:ext uri="{BB962C8B-B14F-4D97-AF65-F5344CB8AC3E}">
        <p14:creationId xmlns:p14="http://schemas.microsoft.com/office/powerpoint/2010/main" val="279970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3F70D-3F53-AF40-9404-9E2D9EB7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498"/>
            <a:ext cx="4041648" cy="237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4A5BD-D6C7-634F-BF60-A95123C9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76" y="335498"/>
            <a:ext cx="4041648" cy="2377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4BFA7-0907-A442-8EAA-84BE9A45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352" y="335498"/>
            <a:ext cx="4041648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CD50C-B8D0-1948-8B35-862A30099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918"/>
            <a:ext cx="4041648" cy="2377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9E79B-B101-C144-8B54-9DFA38EFB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176" y="2873918"/>
            <a:ext cx="4041648" cy="2377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C14D3-966F-E647-8B0E-16DAA3A3A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352" y="2873918"/>
            <a:ext cx="4041648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B8C797-6D21-F64A-9454-5AC632DFF25E}"/>
              </a:ext>
            </a:extLst>
          </p:cNvPr>
          <p:cNvSpPr txBox="1"/>
          <p:nvPr/>
        </p:nvSpPr>
        <p:spPr>
          <a:xfrm>
            <a:off x="286447" y="5357664"/>
            <a:ext cx="970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Ongoing Challenge: Accounting for temporal radiometric drifts in one or both instruments.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E2DB3-6CCF-8F45-8C48-47397FC45083}"/>
              </a:ext>
            </a:extLst>
          </p:cNvPr>
          <p:cNvGrpSpPr/>
          <p:nvPr/>
        </p:nvGrpSpPr>
        <p:grpSpPr>
          <a:xfrm>
            <a:off x="2316937" y="314232"/>
            <a:ext cx="8487015" cy="886443"/>
            <a:chOff x="2316937" y="601323"/>
            <a:chExt cx="8487015" cy="8864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296C1F-2E83-014D-9E05-7A03E30FB1F5}"/>
                </a:ext>
              </a:extLst>
            </p:cNvPr>
            <p:cNvCxnSpPr/>
            <p:nvPr/>
          </p:nvCxnSpPr>
          <p:spPr>
            <a:xfrm>
              <a:off x="6273209" y="744279"/>
              <a:ext cx="552893" cy="552893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109F04-FF6C-BD44-ACC9-C3E6053D3439}"/>
                </a:ext>
              </a:extLst>
            </p:cNvPr>
            <p:cNvCxnSpPr/>
            <p:nvPr/>
          </p:nvCxnSpPr>
          <p:spPr>
            <a:xfrm>
              <a:off x="10251059" y="601323"/>
              <a:ext cx="552893" cy="552893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D979E9F-F882-B344-86BB-6E5217C00CB4}"/>
                </a:ext>
              </a:extLst>
            </p:cNvPr>
            <p:cNvCxnSpPr/>
            <p:nvPr/>
          </p:nvCxnSpPr>
          <p:spPr>
            <a:xfrm>
              <a:off x="2316937" y="934873"/>
              <a:ext cx="552893" cy="552893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729DC8D-A0A4-C045-A53B-0F7901EFE03A}"/>
              </a:ext>
            </a:extLst>
          </p:cNvPr>
          <p:cNvSpPr txBox="1"/>
          <p:nvPr/>
        </p:nvSpPr>
        <p:spPr>
          <a:xfrm>
            <a:off x="1258187" y="1934157"/>
            <a:ext cx="92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 C6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2CF75-B0E8-BE4E-8C15-9127EEA505FA}"/>
              </a:ext>
            </a:extLst>
          </p:cNvPr>
          <p:cNvSpPr txBox="1"/>
          <p:nvPr/>
        </p:nvSpPr>
        <p:spPr>
          <a:xfrm>
            <a:off x="1258187" y="1685279"/>
            <a:ext cx="92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 C6.1</a:t>
            </a:r>
          </a:p>
        </p:txBody>
      </p:sp>
    </p:spTree>
    <p:extLst>
      <p:ext uri="{BB962C8B-B14F-4D97-AF65-F5344CB8AC3E}">
        <p14:creationId xmlns:p14="http://schemas.microsoft.com/office/powerpoint/2010/main" val="14166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735C-3C35-9240-B6FC-DF49A5A0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B96A-EC2B-5B46-9E28-9532A22F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Potential disconnects between different L2 algorithm teams who are applying independent radiometric adjustments</a:t>
            </a:r>
          </a:p>
          <a:p>
            <a:r>
              <a:rPr lang="en-US" dirty="0"/>
              <a:t>MODIS and VIIRS stability cannot be assessed independently, as changes to one or both instruments can adversely affect product continuity</a:t>
            </a:r>
          </a:p>
          <a:p>
            <a:pPr lvl="1"/>
            <a:r>
              <a:rPr lang="en-US" dirty="0"/>
              <a:t>Updates to relative radiometric adjustments should be derived and applied as necessary.</a:t>
            </a:r>
          </a:p>
          <a:p>
            <a:pPr lvl="1"/>
            <a:r>
              <a:rPr lang="en-US" dirty="0"/>
              <a:t>Note: We’re also tracking absolute sensor stability via independent L1B aggregations (see Starry </a:t>
            </a:r>
            <a:r>
              <a:rPr lang="en-US" dirty="0" err="1"/>
              <a:t>Manoharan’s</a:t>
            </a:r>
            <a:r>
              <a:rPr lang="en-US" dirty="0"/>
              <a:t> poster).</a:t>
            </a:r>
          </a:p>
          <a:p>
            <a:r>
              <a:rPr lang="en-US" dirty="0"/>
              <a:t>For the cloud products, processing paradigm may need rethinking</a:t>
            </a:r>
          </a:p>
          <a:p>
            <a:pPr lvl="1"/>
            <a:r>
              <a:rPr lang="en-US" dirty="0"/>
              <a:t>Forward processing near real-time (NRT) only, climate archive processing replacing NRT following periodic radiometric assessments?</a:t>
            </a:r>
          </a:p>
        </p:txBody>
      </p:sp>
    </p:spTree>
    <p:extLst>
      <p:ext uri="{BB962C8B-B14F-4D97-AF65-F5344CB8AC3E}">
        <p14:creationId xmlns:p14="http://schemas.microsoft.com/office/powerpoint/2010/main" val="133527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A3BB-3612-F944-9CE9-2F29A56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F9EE-D6B8-0D46-9DD5-89BBB38D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Long-term climate data records require merging the observational records of multiple instruments (e.g., MODIS/VIIRS)</a:t>
            </a:r>
          </a:p>
          <a:p>
            <a:r>
              <a:rPr lang="en-US" dirty="0"/>
              <a:t>Many remote sensing geophysical products are physically based and rely on absolute radiometry</a:t>
            </a:r>
          </a:p>
          <a:p>
            <a:pPr lvl="1"/>
            <a:r>
              <a:rPr lang="en-US" dirty="0"/>
              <a:t>E.g., cloud top/optical properties, aerosol optical properties, etc.</a:t>
            </a:r>
          </a:p>
          <a:p>
            <a:r>
              <a:rPr lang="en-US" dirty="0"/>
              <a:t>For geophysical product continuity between sensors, relative radiometry (and radiometric stability) is fundamental</a:t>
            </a:r>
          </a:p>
          <a:p>
            <a:pPr lvl="1"/>
            <a:r>
              <a:rPr lang="en-US" dirty="0"/>
              <a:t>Much more challenging for solar channels where the absolute reflectance specifications can be greater than the expected climate change signals</a:t>
            </a:r>
          </a:p>
          <a:p>
            <a:r>
              <a:rPr lang="en-US" dirty="0"/>
              <a:t>For cloud optical properties, relative radiometric offsets (even those within specified instrument uncertainties) have induced large non-linear inter-sensor retrieval differences</a:t>
            </a:r>
          </a:p>
        </p:txBody>
      </p:sp>
    </p:spTree>
    <p:extLst>
      <p:ext uri="{BB962C8B-B14F-4D97-AF65-F5344CB8AC3E}">
        <p14:creationId xmlns:p14="http://schemas.microsoft.com/office/powerpoint/2010/main" val="366078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ED73C-74DE-6D4D-81AB-F43DA7C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MODIS/VIIRS Cloud Optical Property Comparisons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3236E-E27F-7F45-B12B-70B3CED57F87}"/>
              </a:ext>
            </a:extLst>
          </p:cNvPr>
          <p:cNvSpPr/>
          <p:nvPr/>
        </p:nvSpPr>
        <p:spPr>
          <a:xfrm>
            <a:off x="946297" y="1998923"/>
            <a:ext cx="10241280" cy="466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47802F-C269-D846-AEE3-94C579E8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3" y="2132271"/>
            <a:ext cx="3840480" cy="42538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F53208-A3C7-D242-8BE3-E61A96BA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38" y="2132271"/>
            <a:ext cx="3840480" cy="42538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E71BB5-160B-5541-BA3B-0451B5D26EEC}"/>
              </a:ext>
            </a:extLst>
          </p:cNvPr>
          <p:cNvSpPr txBox="1"/>
          <p:nvPr/>
        </p:nvSpPr>
        <p:spPr>
          <a:xfrm>
            <a:off x="1624013" y="5739804"/>
            <a:ext cx="347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Aqua MODIS (B7-B2-B1)</a:t>
            </a:r>
          </a:p>
          <a:p>
            <a:r>
              <a:rPr lang="en-US" dirty="0"/>
              <a:t>0200 UTC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EB4996-6B4C-6247-B57A-83BC063E4E58}"/>
              </a:ext>
            </a:extLst>
          </p:cNvPr>
          <p:cNvSpPr txBox="1"/>
          <p:nvPr/>
        </p:nvSpPr>
        <p:spPr>
          <a:xfrm>
            <a:off x="7107556" y="5739803"/>
            <a:ext cx="347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SNPP VIIRS (M11-M7-M5)</a:t>
            </a:r>
          </a:p>
          <a:p>
            <a:pPr algn="r"/>
            <a:r>
              <a:rPr lang="en-US" dirty="0"/>
              <a:t>0154, 0200 UTC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234C60-17AE-1A46-8838-21BADA851665}"/>
              </a:ext>
            </a:extLst>
          </p:cNvPr>
          <p:cNvSpPr txBox="1"/>
          <p:nvPr/>
        </p:nvSpPr>
        <p:spPr>
          <a:xfrm>
            <a:off x="7586663" y="1588872"/>
            <a:ext cx="360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July 2014</a:t>
            </a:r>
          </a:p>
        </p:txBody>
      </p:sp>
    </p:spTree>
    <p:extLst>
      <p:ext uri="{BB962C8B-B14F-4D97-AF65-F5344CB8AC3E}">
        <p14:creationId xmlns:p14="http://schemas.microsoft.com/office/powerpoint/2010/main" val="274694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ED73C-74DE-6D4D-81AB-F43DA7C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MODIS/VIIRS Cloud Optical Property Comparisons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7C8E06-341D-6C49-8280-D0FE092A415E}"/>
              </a:ext>
            </a:extLst>
          </p:cNvPr>
          <p:cNvGrpSpPr/>
          <p:nvPr/>
        </p:nvGrpSpPr>
        <p:grpSpPr>
          <a:xfrm>
            <a:off x="946297" y="1998923"/>
            <a:ext cx="10241280" cy="4663440"/>
            <a:chOff x="946297" y="1998923"/>
            <a:chExt cx="10241280" cy="4663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33236E-E27F-7F45-B12B-70B3CED57F87}"/>
                </a:ext>
              </a:extLst>
            </p:cNvPr>
            <p:cNvSpPr/>
            <p:nvPr/>
          </p:nvSpPr>
          <p:spPr>
            <a:xfrm>
              <a:off x="946297" y="1998923"/>
              <a:ext cx="10241280" cy="4663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A64722-7E1F-D548-85F7-0EB6A7A04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46" y="2108695"/>
              <a:ext cx="9900307" cy="438070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CAA612-8C3D-2B42-A1C4-8D3D30A788F8}"/>
                </a:ext>
              </a:extLst>
            </p:cNvPr>
            <p:cNvSpPr txBox="1"/>
            <p:nvPr/>
          </p:nvSpPr>
          <p:spPr>
            <a:xfrm>
              <a:off x="2328534" y="6198782"/>
              <a:ext cx="2711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MODIS COT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593541-E960-4C4F-9E48-2C1AA0189E56}"/>
                </a:ext>
              </a:extLst>
            </p:cNvPr>
            <p:cNvSpPr txBox="1"/>
            <p:nvPr/>
          </p:nvSpPr>
          <p:spPr>
            <a:xfrm>
              <a:off x="7191153" y="6198782"/>
              <a:ext cx="2711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MODIS COT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38C4FF-FC65-5F48-B6FC-2AB93329AAF1}"/>
                </a:ext>
              </a:extLst>
            </p:cNvPr>
            <p:cNvSpPr txBox="1"/>
            <p:nvPr/>
          </p:nvSpPr>
          <p:spPr>
            <a:xfrm>
              <a:off x="2254103" y="6198782"/>
              <a:ext cx="2711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MODIS COT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FBFB3-F7DC-564D-B151-B9772903C234}"/>
                </a:ext>
              </a:extLst>
            </p:cNvPr>
            <p:cNvSpPr txBox="1"/>
            <p:nvPr/>
          </p:nvSpPr>
          <p:spPr>
            <a:xfrm rot="16200000">
              <a:off x="4554286" y="3913916"/>
              <a:ext cx="34768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MODIS COT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(R[0.86µm] × 1.03)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E6595F-D394-1F4C-86A4-BECD1934C9B9}"/>
                </a:ext>
              </a:extLst>
            </p:cNvPr>
            <p:cNvSpPr txBox="1"/>
            <p:nvPr/>
          </p:nvSpPr>
          <p:spPr>
            <a:xfrm rot="16200000">
              <a:off x="-212450" y="4052414"/>
              <a:ext cx="34768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VIIRS COT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852013-3179-A242-8229-62147C6087A9}"/>
              </a:ext>
            </a:extLst>
          </p:cNvPr>
          <p:cNvSpPr txBox="1"/>
          <p:nvPr/>
        </p:nvSpPr>
        <p:spPr>
          <a:xfrm>
            <a:off x="7586663" y="1588872"/>
            <a:ext cx="360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July 2014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0203C2-64DD-4345-901C-CF2A426B8FF0}"/>
              </a:ext>
            </a:extLst>
          </p:cNvPr>
          <p:cNvGrpSpPr/>
          <p:nvPr/>
        </p:nvGrpSpPr>
        <p:grpSpPr>
          <a:xfrm>
            <a:off x="5772150" y="2108695"/>
            <a:ext cx="5274003" cy="4459419"/>
            <a:chOff x="5772150" y="2108695"/>
            <a:chExt cx="5274003" cy="44594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AD4623B-E104-0C4E-96B6-F5E5907395AB}"/>
                </a:ext>
              </a:extLst>
            </p:cNvPr>
            <p:cNvSpPr/>
            <p:nvPr/>
          </p:nvSpPr>
          <p:spPr>
            <a:xfrm>
              <a:off x="5772150" y="2108695"/>
              <a:ext cx="5274003" cy="4459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2D684A-FE1E-E946-BD61-DF5B8E21E9BC}"/>
                </a:ext>
              </a:extLst>
            </p:cNvPr>
            <p:cNvSpPr txBox="1"/>
            <p:nvPr/>
          </p:nvSpPr>
          <p:spPr>
            <a:xfrm>
              <a:off x="6083176" y="5715945"/>
              <a:ext cx="464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COT = Cloud Optical Thickness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0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E5A29-4A0A-0F43-A7E8-C4BE6064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F1296-9415-834F-8977-03BA843DB9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COT retrieval differences strongly imply radiometric offsets between Aqua MODIS and SNPP VIIRS solar reflectance channels</a:t>
            </a:r>
          </a:p>
          <a:p>
            <a:pPr lvl="1"/>
            <a:r>
              <a:rPr lang="en-US" dirty="0"/>
              <a:t>Relative radiometric differences can also impact cloud particle size retrievals (CER) and thermodynamic phase determination as well as certain cloud mask tests</a:t>
            </a:r>
          </a:p>
          <a:p>
            <a:r>
              <a:rPr lang="en-US" dirty="0"/>
              <a:t>Offsets also found by other Atmosphere algorithm teams (e.g., Aerosol Deep Blue [</a:t>
            </a:r>
            <a:r>
              <a:rPr lang="en-US" i="1" dirty="0"/>
              <a:t>Sayer et al.</a:t>
            </a:r>
            <a:r>
              <a:rPr lang="en-US" dirty="0"/>
              <a:t>, 2017])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1745AD5-198C-6345-B604-AA6EB35BBF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1077986"/>
              </p:ext>
            </p:extLst>
          </p:nvPr>
        </p:nvGraphicFramePr>
        <p:xfrm>
          <a:off x="6172199" y="1866579"/>
          <a:ext cx="5586414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1">
                  <a:extLst>
                    <a:ext uri="{9D8B030D-6E8A-4147-A177-3AD203B41FA5}">
                      <a16:colId xmlns:a16="http://schemas.microsoft.com/office/drawing/2014/main" val="3619885947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552010341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137665825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Cloud Optical Property Solar Spectral Channels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8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VIIRS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Primary Retrieval Parameter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3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0.66µm (B1)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0.67µm (M5)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 over land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5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0.86µm (B2)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0.87µm (M7)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 over water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9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1.24µm (B5)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1.24µm (M8)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 over snow/ice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9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1.64µm (B6)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1.61µm (M10)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CER; supplemental COT over snow/ice coupled with 2.13/2.25µm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69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2.13µm (B7)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2.25µm (M11)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3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2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AB2E8C-998A-4E4A-899D-BF7DEC9B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1A68B-207B-DC44-BF75-66DD8F8B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Cloud and Aerosol algorithm team consensus</a:t>
            </a:r>
            <a:r>
              <a:rPr lang="en-US" dirty="0"/>
              <a:t>: </a:t>
            </a:r>
            <a:r>
              <a:rPr lang="en-US" i="1" dirty="0"/>
              <a:t>Radiometric adjustment factors to either MODIS or VIIRS are necessary in order to reconcile observed retrieval differences</a:t>
            </a:r>
          </a:p>
          <a:p>
            <a:r>
              <a:rPr lang="en-US" dirty="0"/>
              <a:t>Each algorithm team pursued independent radiometric adjustment analyses, though closely collaborated with each other</a:t>
            </a:r>
          </a:p>
          <a:p>
            <a:pPr lvl="1"/>
            <a:r>
              <a:rPr lang="en-US" i="1" dirty="0"/>
              <a:t>Adjustment factors derived by all teams applied to VIIRS since MODIS is the reference record</a:t>
            </a:r>
          </a:p>
          <a:p>
            <a:r>
              <a:rPr lang="en-US" dirty="0"/>
              <a:t>Atmosphere SIPS offered critical support for these efforts via creation of MODIS-VIIRS match files</a:t>
            </a:r>
          </a:p>
        </p:txBody>
      </p:sp>
    </p:spTree>
    <p:extLst>
      <p:ext uri="{BB962C8B-B14F-4D97-AF65-F5344CB8AC3E}">
        <p14:creationId xmlns:p14="http://schemas.microsoft.com/office/powerpoint/2010/main" val="170634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4D03-7537-DA4C-8774-4033B2F2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Atmosphere SIPS Match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B594-CDEE-A547-9479-21B5A3DD2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contain co-located MODIS and VIIRS data</a:t>
            </a:r>
          </a:p>
          <a:p>
            <a:pPr lvl="1"/>
            <a:r>
              <a:rPr lang="en-US" dirty="0"/>
              <a:t>March 2012 – April 2018</a:t>
            </a:r>
          </a:p>
          <a:p>
            <a:pPr lvl="1"/>
            <a:r>
              <a:rPr lang="en-US" dirty="0"/>
              <a:t>MYD02 L1B vs NASA VIIRS L1B v2</a:t>
            </a:r>
          </a:p>
          <a:p>
            <a:pPr lvl="2"/>
            <a:r>
              <a:rPr lang="en-US" dirty="0"/>
              <a:t>All spectral channels included (solar + IR)</a:t>
            </a:r>
          </a:p>
          <a:p>
            <a:pPr lvl="1"/>
            <a:r>
              <a:rPr lang="en-US" dirty="0"/>
              <a:t>Key MYD35 and MYD06 geophysical parameters (cloud mask, cloud top and optical properties)</a:t>
            </a:r>
          </a:p>
          <a:p>
            <a:pPr lvl="1"/>
            <a:r>
              <a:rPr lang="en-US" i="1" dirty="0"/>
              <a:t>Includes only those co-located pixels having similar observations times and sun-satellite view geometries</a:t>
            </a:r>
          </a:p>
          <a:p>
            <a:r>
              <a:rPr lang="en-US" dirty="0"/>
              <a:t>For further details on Atmosphere SIPS match file support – see poster by Greg Quinn.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A8B4-4DAB-C74E-8C99-0386D642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Algorithm Team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861D-B255-3942-A73C-6842AA980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Stricter co-located pixel filtering:</a:t>
            </a:r>
          </a:p>
          <a:p>
            <a:pPr lvl="1"/>
            <a:r>
              <a:rPr lang="en-US" dirty="0"/>
              <a:t>MODIS and VIIRS view zenith and scattering angles match to within ±1</a:t>
            </a:r>
            <a:r>
              <a:rPr lang="en-US" baseline="30000" dirty="0"/>
              <a:t>o</a:t>
            </a:r>
            <a:endParaRPr lang="en-US" dirty="0"/>
          </a:p>
          <a:p>
            <a:pPr lvl="1"/>
            <a:r>
              <a:rPr lang="en-US" i="1" u="sng" dirty="0"/>
              <a:t>Liquid phase clouds</a:t>
            </a:r>
            <a:r>
              <a:rPr lang="en-US" dirty="0"/>
              <a:t> over oceans, ±60</a:t>
            </a:r>
            <a:r>
              <a:rPr lang="en-US" baseline="30000" dirty="0"/>
              <a:t>o</a:t>
            </a:r>
            <a:r>
              <a:rPr lang="en-US" dirty="0"/>
              <a:t> latitude, low heterogeneity scenes</a:t>
            </a:r>
          </a:p>
          <a:p>
            <a:r>
              <a:rPr lang="en-US" dirty="0"/>
              <a:t>Methodology:</a:t>
            </a:r>
          </a:p>
          <a:p>
            <a:pPr lvl="1"/>
            <a:r>
              <a:rPr lang="en-US" dirty="0"/>
              <a:t>MODIS COT,CER + VIIRS reflectance LUT =&gt; </a:t>
            </a:r>
            <a:r>
              <a:rPr lang="en-US" b="1" dirty="0"/>
              <a:t>VIIRS expected top-of-cloud reflectance at pixel-level</a:t>
            </a:r>
          </a:p>
          <a:p>
            <a:pPr lvl="1"/>
            <a:r>
              <a:rPr lang="en-US" dirty="0"/>
              <a:t>MODIS (MYD06) CTP + VIIRS L1B + atmospheric correction =&gt; </a:t>
            </a:r>
            <a:r>
              <a:rPr lang="en-US" b="1" dirty="0"/>
              <a:t>VIIRS observed top-of-cloud reflectance at pixel-level</a:t>
            </a:r>
          </a:p>
          <a:p>
            <a:pPr lvl="1"/>
            <a:r>
              <a:rPr lang="en-US" dirty="0"/>
              <a:t>Monthly VIIRS expected vs VIIRS observed spectral top-of-cloud reflectance joint histograms =&gt; Monthly VIIRS radiometric adjustment factors</a:t>
            </a:r>
          </a:p>
          <a:p>
            <a:pPr lvl="1"/>
            <a:r>
              <a:rPr lang="en-US" dirty="0"/>
              <a:t>Final VIIRS radiometric adjustment factors derived from time series of monthly values</a:t>
            </a:r>
          </a:p>
        </p:txBody>
      </p:sp>
    </p:spTree>
    <p:extLst>
      <p:ext uri="{BB962C8B-B14F-4D97-AF65-F5344CB8AC3E}">
        <p14:creationId xmlns:p14="http://schemas.microsoft.com/office/powerpoint/2010/main" val="279559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F85B-4B4E-5B43-B04E-09B301BF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MODIS B2 vs VIIRS M7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8F60B-03AD-074D-927B-4392E388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5" y="1371600"/>
            <a:ext cx="5486400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B7268-FFA8-094A-989E-9076CB38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42" y="1690688"/>
            <a:ext cx="6400800" cy="376518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2F07E59D-4845-F841-925C-21A0EA921A7D}"/>
              </a:ext>
            </a:extLst>
          </p:cNvPr>
          <p:cNvSpPr/>
          <p:nvPr/>
        </p:nvSpPr>
        <p:spPr>
          <a:xfrm>
            <a:off x="5595210" y="3062233"/>
            <a:ext cx="914400" cy="8080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B1911-0F7D-D44E-B134-4A10E9FE7587}"/>
              </a:ext>
            </a:extLst>
          </p:cNvPr>
          <p:cNvSpPr txBox="1"/>
          <p:nvPr/>
        </p:nvSpPr>
        <p:spPr>
          <a:xfrm>
            <a:off x="8878187" y="4274288"/>
            <a:ext cx="9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 C6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78292-B207-BE49-A6FF-8C40FF61330E}"/>
              </a:ext>
            </a:extLst>
          </p:cNvPr>
          <p:cNvSpPr txBox="1"/>
          <p:nvPr/>
        </p:nvSpPr>
        <p:spPr>
          <a:xfrm>
            <a:off x="8878187" y="3908867"/>
            <a:ext cx="92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 C6.1</a:t>
            </a:r>
          </a:p>
        </p:txBody>
      </p:sp>
    </p:spTree>
    <p:extLst>
      <p:ext uri="{BB962C8B-B14F-4D97-AF65-F5344CB8AC3E}">
        <p14:creationId xmlns:p14="http://schemas.microsoft.com/office/powerpoint/2010/main" val="2535058329"/>
      </p:ext>
    </p:extLst>
  </p:cSld>
  <p:clrMapOvr>
    <a:masterClrMapping/>
  </p:clrMapOvr>
</p:sld>
</file>

<file path=ppt/theme/theme1.xml><?xml version="1.0" encoding="utf-8"?>
<a:theme xmlns:a="http://schemas.openxmlformats.org/drawingml/2006/main" name="AMS_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_2018" id="{13F905F1-9827-C94A-B702-6FC9303497B5}" vid="{8F01CF40-FBDE-3E40-ACB8-86379D1655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AMS_2018</Template>
  <TotalTime>1177</TotalTime>
  <Words>1042</Words>
  <Application>Microsoft Macintosh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Optima</vt:lpstr>
      <vt:lpstr>Palatino Linotype</vt:lpstr>
      <vt:lpstr>AMS_2018</vt:lpstr>
      <vt:lpstr>Assessment of Relative Shortwave Radiometry between S-NPP VIIRS and Aqua MODIS</vt:lpstr>
      <vt:lpstr>Statement of Need</vt:lpstr>
      <vt:lpstr>Initial MODIS/VIIRS Cloud Optical Property Comparisons</vt:lpstr>
      <vt:lpstr>Initial MODIS/VIIRS Cloud Optical Property Comparisons</vt:lpstr>
      <vt:lpstr>Statement of Problem</vt:lpstr>
      <vt:lpstr>Plan of Action</vt:lpstr>
      <vt:lpstr>Starting Point: Atmosphere SIPS Match Files</vt:lpstr>
      <vt:lpstr>Cloud Algorithm Team Analysis</vt:lpstr>
      <vt:lpstr>Example: MODIS B2 vs VIIRS M7</vt:lpstr>
      <vt:lpstr>Final Radiometric Adjustments</vt:lpstr>
      <vt:lpstr>Impacts of Adjustments</vt:lpstr>
      <vt:lpstr>Impacts of Adjustments</vt:lpstr>
      <vt:lpstr>Summary</vt:lpstr>
      <vt:lpstr>Challenges Moving Forward</vt:lpstr>
      <vt:lpstr>PowerPoint Presentation</vt:lpstr>
      <vt:lpstr>Challenges Moving Forward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Relative Shortwave Radiometry between S-NPP VIIRS and Aqua MODIS</dc:title>
  <dc:creator>Kerry Meyer</dc:creator>
  <cp:lastModifiedBy>Kerry Meyer</cp:lastModifiedBy>
  <cp:revision>123</cp:revision>
  <dcterms:created xsi:type="dcterms:W3CDTF">2018-10-05T20:02:39Z</dcterms:created>
  <dcterms:modified xsi:type="dcterms:W3CDTF">2018-10-15T13:44:53Z</dcterms:modified>
</cp:coreProperties>
</file>