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9" r:id="rId3"/>
    <p:sldId id="286" r:id="rId4"/>
    <p:sldId id="258" r:id="rId5"/>
    <p:sldId id="297" r:id="rId6"/>
    <p:sldId id="298" r:id="rId7"/>
    <p:sldId id="261" r:id="rId8"/>
    <p:sldId id="266" r:id="rId9"/>
    <p:sldId id="267" r:id="rId10"/>
    <p:sldId id="270" r:id="rId11"/>
    <p:sldId id="262" r:id="rId12"/>
    <p:sldId id="277" r:id="rId13"/>
    <p:sldId id="268" r:id="rId14"/>
    <p:sldId id="281" r:id="rId15"/>
    <p:sldId id="282" r:id="rId16"/>
    <p:sldId id="283" r:id="rId17"/>
    <p:sldId id="276" r:id="rId18"/>
    <p:sldId id="264" r:id="rId19"/>
    <p:sldId id="290" r:id="rId20"/>
    <p:sldId id="301" r:id="rId21"/>
    <p:sldId id="289" r:id="rId22"/>
    <p:sldId id="292" r:id="rId23"/>
    <p:sldId id="280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E0"/>
    <a:srgbClr val="8484B4"/>
    <a:srgbClr val="1E4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11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30B51-9273-425F-86AF-1F91F4D506F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7CCC4-6A90-47BA-BC3A-599E6AF6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9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7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32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54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1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8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54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3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1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8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35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35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9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8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6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6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5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4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7CCC4-6A90-47BA-BC3A-599E6AF605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08870-5774-44DA-BC26-A1C770BA4608}" type="slidenum">
              <a:rPr lang="en-US">
                <a:latin typeface="Arial" pitchFamily="34" charset="0"/>
              </a:rPr>
              <a:pPr/>
              <a:t>9</a:t>
            </a:fld>
            <a:endParaRPr lang="en-US"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89650" cy="342582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0225"/>
            <a:ext cx="5026025" cy="411162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5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9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0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6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0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2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6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4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8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1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6CCA6-C356-4B00-8FF5-04C3C4FFCB1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7E630-421D-46FC-BCDC-F6E84117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461" y="673529"/>
            <a:ext cx="724098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cs typeface="Cambria"/>
              </a:rPr>
              <a:t>TIR-Based Volcanic SO</a:t>
            </a:r>
            <a:r>
              <a:rPr lang="en-US" sz="4400" b="1" baseline="-25000" dirty="0">
                <a:cs typeface="Cambria"/>
              </a:rPr>
              <a:t>2</a:t>
            </a:r>
            <a:r>
              <a:rPr lang="en-US" sz="4400" b="1" dirty="0">
                <a:cs typeface="Cambria"/>
              </a:rPr>
              <a:t> Science Products for Terra, Aqua, and Suomi NPP</a:t>
            </a:r>
          </a:p>
          <a:p>
            <a:pPr algn="ctr"/>
            <a:endParaRPr lang="en-US" sz="3200" b="1" dirty="0">
              <a:cs typeface="Cambria"/>
            </a:endParaRPr>
          </a:p>
          <a:p>
            <a:pPr algn="ctr"/>
            <a:r>
              <a:rPr lang="en-US" sz="3600" b="1" dirty="0">
                <a:cs typeface="Cambria"/>
              </a:rPr>
              <a:t>Vincent J. Realmuto, </a:t>
            </a:r>
            <a:r>
              <a:rPr lang="en-US" sz="3600" b="1" dirty="0" smtClean="0">
                <a:cs typeface="Cambria"/>
              </a:rPr>
              <a:t/>
            </a:r>
            <a:br>
              <a:rPr lang="en-US" sz="3600" b="1" dirty="0" smtClean="0">
                <a:cs typeface="Cambria"/>
              </a:rPr>
            </a:br>
            <a:r>
              <a:rPr lang="en-US" sz="3600" b="1" dirty="0" smtClean="0">
                <a:cs typeface="Cambria"/>
              </a:rPr>
              <a:t>Jet </a:t>
            </a:r>
            <a:r>
              <a:rPr lang="en-US" sz="3600" b="1" dirty="0">
                <a:cs typeface="Cambria"/>
              </a:rPr>
              <a:t>Propulsion </a:t>
            </a:r>
            <a:r>
              <a:rPr lang="en-US" sz="3600" b="1" dirty="0" smtClean="0">
                <a:cs typeface="Cambria"/>
              </a:rPr>
              <a:t>Laboratory,</a:t>
            </a:r>
            <a:br>
              <a:rPr lang="en-US" sz="3600" b="1" dirty="0" smtClean="0">
                <a:cs typeface="Cambria"/>
              </a:rPr>
            </a:br>
            <a:r>
              <a:rPr lang="en-US" sz="3600" b="1" dirty="0" smtClean="0">
                <a:cs typeface="Cambria"/>
              </a:rPr>
              <a:t>California Institute of Technology</a:t>
            </a:r>
            <a:endParaRPr lang="en-US" sz="3600" b="1" dirty="0"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7" y="4835949"/>
            <a:ext cx="2150253" cy="1797081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7861955" y="5968426"/>
            <a:ext cx="4614734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i="1" dirty="0">
                <a:latin typeface="+mn-lt"/>
                <a:cs typeface="+mn-cs"/>
              </a:rPr>
              <a:t>© 2018, </a:t>
            </a:r>
            <a:r>
              <a:rPr lang="en-US" sz="1800" b="1" i="1" dirty="0" smtClean="0">
                <a:latin typeface="+mn-lt"/>
                <a:cs typeface="+mn-cs"/>
              </a:rPr>
              <a:t>California Institute of Technology. </a:t>
            </a:r>
            <a:endParaRPr lang="en-US" sz="1800" b="1" i="1" dirty="0">
              <a:latin typeface="+mn-lt"/>
              <a:cs typeface="+mn-cs"/>
            </a:endParaRPr>
          </a:p>
          <a:p>
            <a:pPr algn="l" fontAlgn="auto"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i="1" dirty="0">
                <a:latin typeface="+mn-lt"/>
                <a:cs typeface="+mn-cs"/>
              </a:rPr>
              <a:t>Government sponsorship acknowledged. </a:t>
            </a:r>
          </a:p>
        </p:txBody>
      </p:sp>
    </p:spTree>
    <p:extLst>
      <p:ext uri="{BB962C8B-B14F-4D97-AF65-F5344CB8AC3E}">
        <p14:creationId xmlns:p14="http://schemas.microsoft.com/office/powerpoint/2010/main" val="32584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0828" y="136852"/>
            <a:ext cx="11980489" cy="5076025"/>
            <a:chOff x="100828" y="260677"/>
            <a:chExt cx="11980489" cy="50760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28" y="273377"/>
              <a:ext cx="5391150" cy="5054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656" y="273377"/>
              <a:ext cx="5391150" cy="5054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167" y="282102"/>
              <a:ext cx="5391150" cy="50546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411656" y="273377"/>
              <a:ext cx="0" cy="50633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700956" y="260677"/>
              <a:ext cx="0" cy="50633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6855202" y="5221602"/>
            <a:ext cx="5066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spcBef>
                <a:spcPts val="600"/>
              </a:spcBef>
              <a:spcAft>
                <a:spcPts val="600"/>
              </a:spcAft>
              <a:buFont typeface="+mj-lt"/>
              <a:buAutoNum type="alphaLcParenR" startAt="3"/>
            </a:pPr>
            <a:r>
              <a:rPr lang="en-US" sz="2000" dirty="0"/>
              <a:t>False-color composite of TIR data designed to accentuate emissivity variations within </a:t>
            </a:r>
            <a:r>
              <a:rPr lang="en-US" sz="2000" dirty="0" smtClean="0"/>
              <a:t>lava flows</a:t>
            </a:r>
            <a:r>
              <a:rPr lang="en-US" sz="2000" dirty="0"/>
              <a:t>. The </a:t>
            </a:r>
            <a:r>
              <a:rPr lang="en-US" sz="2000" dirty="0" smtClean="0"/>
              <a:t>spectral variations </a:t>
            </a:r>
            <a:r>
              <a:rPr lang="en-US" sz="2000" dirty="0"/>
              <a:t>in emissivity </a:t>
            </a:r>
            <a:r>
              <a:rPr lang="en-US" sz="2000" dirty="0" smtClean="0"/>
              <a:t>overlap </a:t>
            </a:r>
            <a:r>
              <a:rPr lang="en-US" sz="2000" dirty="0"/>
              <a:t>the SO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absorption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357" y="5225690"/>
            <a:ext cx="2929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2000" dirty="0" smtClean="0"/>
              <a:t>False-color composite </a:t>
            </a:r>
            <a:r>
              <a:rPr lang="en-US" sz="2000" dirty="0"/>
              <a:t>of ASTER VNIR </a:t>
            </a:r>
            <a:r>
              <a:rPr lang="en-US" sz="2000" dirty="0" smtClean="0"/>
              <a:t>data 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286313" y="5200978"/>
            <a:ext cx="3515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buFont typeface="+mj-lt"/>
              <a:buAutoNum type="alphaLcParenR" startAt="2"/>
            </a:pPr>
            <a:r>
              <a:rPr lang="en-US" sz="2000" dirty="0" smtClean="0"/>
              <a:t>False-color </a:t>
            </a:r>
            <a:r>
              <a:rPr lang="en-US" sz="2000" dirty="0"/>
              <a:t>composite of TIR data designed to detect SO</a:t>
            </a:r>
            <a:r>
              <a:rPr lang="en-US" sz="2000" baseline="-25000" dirty="0"/>
              <a:t>2</a:t>
            </a:r>
            <a:r>
              <a:rPr lang="en-US" sz="2000" dirty="0"/>
              <a:t> absorption. </a:t>
            </a:r>
            <a:r>
              <a:rPr lang="en-US" sz="2000" dirty="0" smtClean="0"/>
              <a:t>SO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plume appears in </a:t>
            </a:r>
            <a:r>
              <a:rPr lang="en-US" sz="2000" dirty="0" smtClean="0"/>
              <a:t>yellow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44135" y="531214"/>
            <a:ext cx="98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2185" y="526857"/>
            <a:ext cx="98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53870" y="524400"/>
            <a:ext cx="98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23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84" y="141732"/>
            <a:ext cx="3424428" cy="6574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6452" y="92872"/>
            <a:ext cx="6747065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Surface </a:t>
            </a:r>
            <a:r>
              <a:rPr lang="en-US" sz="2800" b="1" dirty="0" smtClean="0"/>
              <a:t>Emissivity </a:t>
            </a:r>
            <a:r>
              <a:rPr lang="en-US" sz="2800" b="1" dirty="0"/>
              <a:t>is </a:t>
            </a:r>
            <a:r>
              <a:rPr lang="en-US" sz="2800" b="1" dirty="0" smtClean="0"/>
              <a:t>a Confounding </a:t>
            </a:r>
            <a:br>
              <a:rPr lang="en-US" sz="2800" b="1" dirty="0" smtClean="0"/>
            </a:br>
            <a:r>
              <a:rPr lang="en-US" sz="2800" b="1" dirty="0" smtClean="0"/>
              <a:t>Factor </a:t>
            </a:r>
            <a:r>
              <a:rPr lang="en-US" sz="2800" b="1" dirty="0"/>
              <a:t>for </a:t>
            </a:r>
            <a:r>
              <a:rPr lang="en-US" sz="2800" b="1" dirty="0" smtClean="0"/>
              <a:t>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Detection</a:t>
            </a:r>
          </a:p>
          <a:p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 smtClean="0"/>
          </a:p>
          <a:p>
            <a:r>
              <a:rPr lang="en-US" sz="2000" b="1" dirty="0" smtClean="0"/>
              <a:t>As </a:t>
            </a:r>
            <a:r>
              <a:rPr lang="en-US" sz="2000" b="1" dirty="0"/>
              <a:t>a rule, the assumption of </a:t>
            </a:r>
            <a:r>
              <a:rPr lang="en-US" sz="2000" b="1" dirty="0" smtClean="0"/>
              <a:t>Blackbody </a:t>
            </a:r>
            <a:r>
              <a:rPr lang="en-US" sz="2000" b="1" dirty="0"/>
              <a:t>emissivity for exposed (non-vegetated) surfaces will lead to false detections of SO</a:t>
            </a:r>
            <a:r>
              <a:rPr lang="en-US" sz="2000" b="1" baseline="-25000" dirty="0"/>
              <a:t>2</a:t>
            </a:r>
            <a:endParaRPr lang="en-US" sz="2000" b="1" dirty="0"/>
          </a:p>
          <a:p>
            <a:endParaRPr lang="en-US" sz="1000" dirty="0" smtClean="0"/>
          </a:p>
          <a:p>
            <a:r>
              <a:rPr lang="en-US" sz="2000" b="1" dirty="0" smtClean="0"/>
              <a:t>Solid Lines: Model spectra generated </a:t>
            </a:r>
            <a:r>
              <a:rPr lang="en-US" sz="2000" b="1" dirty="0"/>
              <a:t>for </a:t>
            </a:r>
            <a:r>
              <a:rPr lang="en-US" sz="2000" b="1" dirty="0" smtClean="0"/>
              <a:t>SO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-free atmospheric </a:t>
            </a:r>
            <a:r>
              <a:rPr lang="en-US" sz="2000" b="1" dirty="0"/>
              <a:t>profiles </a:t>
            </a:r>
            <a:r>
              <a:rPr lang="en-US" sz="2000" b="1" dirty="0" smtClean="0"/>
              <a:t>over simulated </a:t>
            </a:r>
            <a:r>
              <a:rPr lang="en-US" sz="2000" b="1" dirty="0"/>
              <a:t>surface </a:t>
            </a:r>
            <a:r>
              <a:rPr lang="en-US" sz="2000" b="1" dirty="0" smtClean="0"/>
              <a:t>compositions of </a:t>
            </a:r>
            <a:r>
              <a:rPr lang="en-US" sz="2000" b="1" dirty="0"/>
              <a:t>(a) quartz sand-stone, (</a:t>
            </a:r>
            <a:r>
              <a:rPr lang="en-US" sz="2000" b="1" dirty="0" smtClean="0"/>
              <a:t>b) </a:t>
            </a:r>
            <a:r>
              <a:rPr lang="en-US" sz="2000" b="1" dirty="0" err="1" smtClean="0"/>
              <a:t>pahoehoe</a:t>
            </a:r>
            <a:r>
              <a:rPr lang="en-US" sz="2000" b="1" dirty="0" smtClean="0"/>
              <a:t> </a:t>
            </a:r>
            <a:r>
              <a:rPr lang="en-US" sz="2000" b="1" dirty="0"/>
              <a:t>lava from </a:t>
            </a:r>
            <a:r>
              <a:rPr lang="en-US" sz="2000" b="1" dirty="0" smtClean="0"/>
              <a:t>Kilauea Volcano</a:t>
            </a:r>
            <a:r>
              <a:rPr lang="en-US" sz="2000" b="1" dirty="0"/>
              <a:t>, and (c) </a:t>
            </a:r>
            <a:r>
              <a:rPr lang="en-US" sz="2000" b="1" dirty="0" smtClean="0"/>
              <a:t>gypsum</a:t>
            </a:r>
            <a:endParaRPr lang="en-US" sz="2000" b="1" dirty="0"/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Dashed Lines: Attempts </a:t>
            </a:r>
            <a:r>
              <a:rPr lang="en-US" sz="2000" b="1" dirty="0"/>
              <a:t>to fit the model </a:t>
            </a:r>
            <a:r>
              <a:rPr lang="en-US" sz="2000" b="1" dirty="0" smtClean="0"/>
              <a:t>spectra, assuming </a:t>
            </a:r>
            <a:r>
              <a:rPr lang="en-US" sz="2000" b="1" dirty="0"/>
              <a:t>the surfaces are </a:t>
            </a:r>
            <a:r>
              <a:rPr lang="en-US" sz="2000" b="1" dirty="0" smtClean="0"/>
              <a:t>Blackbodies </a:t>
            </a:r>
            <a:r>
              <a:rPr lang="en-US" sz="2000" b="1" dirty="0"/>
              <a:t>(emissivity = 1),</a:t>
            </a:r>
            <a:r>
              <a:rPr lang="en-US" sz="2000" b="1" dirty="0" smtClean="0"/>
              <a:t> by </a:t>
            </a:r>
            <a:r>
              <a:rPr lang="en-US" sz="2000" b="1" dirty="0"/>
              <a:t>varying only </a:t>
            </a:r>
            <a:r>
              <a:rPr lang="en-US" sz="2000" b="1" dirty="0" smtClean="0"/>
              <a:t>surface temperature fail </a:t>
            </a:r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Broken Lines: The fit improves </a:t>
            </a:r>
            <a:r>
              <a:rPr lang="en-US" sz="2000" b="1" dirty="0"/>
              <a:t>if SO</a:t>
            </a:r>
            <a:r>
              <a:rPr lang="en-US" sz="2000" b="1" baseline="-25000" dirty="0"/>
              <a:t>2</a:t>
            </a:r>
            <a:r>
              <a:rPr lang="en-US" sz="2000" b="1" dirty="0"/>
              <a:t> is introduced </a:t>
            </a:r>
            <a:r>
              <a:rPr lang="en-US" sz="2000" b="1" dirty="0" smtClean="0"/>
              <a:t>as a </a:t>
            </a:r>
            <a:r>
              <a:rPr lang="en-US" sz="2000" b="1" dirty="0"/>
              <a:t>free </a:t>
            </a:r>
            <a:r>
              <a:rPr lang="en-US" sz="2000" b="1" dirty="0" smtClean="0"/>
              <a:t>parameter, with </a:t>
            </a:r>
            <a:r>
              <a:rPr lang="en-US" sz="2000" b="1" dirty="0"/>
              <a:t>the penalty of false, </a:t>
            </a:r>
            <a:r>
              <a:rPr lang="en-US" sz="2000" b="1" dirty="0" smtClean="0"/>
              <a:t>or apparent</a:t>
            </a:r>
            <a:r>
              <a:rPr lang="en-US" sz="2000" b="1" dirty="0"/>
              <a:t>, SO</a:t>
            </a:r>
            <a:r>
              <a:rPr lang="en-US" sz="2000" b="1" baseline="-25000" dirty="0"/>
              <a:t>2</a:t>
            </a:r>
            <a:r>
              <a:rPr lang="en-US" sz="2000" b="1" dirty="0"/>
              <a:t> </a:t>
            </a:r>
            <a:r>
              <a:rPr lang="en-US" sz="2000" b="1" dirty="0" smtClean="0"/>
              <a:t>detections </a:t>
            </a:r>
          </a:p>
          <a:p>
            <a:r>
              <a:rPr lang="en-US" sz="2000" b="1" dirty="0" smtClean="0"/>
              <a:t>The false </a:t>
            </a:r>
            <a:r>
              <a:rPr lang="en-US" sz="2000" b="1" dirty="0"/>
              <a:t>detections are largest </a:t>
            </a:r>
            <a:r>
              <a:rPr lang="en-US" sz="2000" b="1" dirty="0" smtClean="0"/>
              <a:t>for sandstone </a:t>
            </a:r>
            <a:r>
              <a:rPr lang="en-US" sz="2000" b="1" dirty="0"/>
              <a:t>and gypsum, due </a:t>
            </a:r>
            <a:r>
              <a:rPr lang="en-US" sz="2000" b="1" dirty="0" smtClean="0"/>
              <a:t>to the </a:t>
            </a:r>
            <a:r>
              <a:rPr lang="en-US" sz="2000" b="1" dirty="0"/>
              <a:t>overlap between </a:t>
            </a:r>
            <a:r>
              <a:rPr lang="en-US" sz="2000" b="1" dirty="0" smtClean="0"/>
              <a:t>emissivity minima </a:t>
            </a:r>
            <a:r>
              <a:rPr lang="en-US" sz="2000" b="1" dirty="0"/>
              <a:t>and SO</a:t>
            </a:r>
            <a:r>
              <a:rPr lang="en-US" sz="2000" b="1" baseline="-25000" dirty="0"/>
              <a:t>2</a:t>
            </a:r>
            <a:r>
              <a:rPr lang="en-US" sz="2000" b="1" dirty="0"/>
              <a:t> </a:t>
            </a:r>
            <a:r>
              <a:rPr lang="en-US" sz="2000" b="1" dirty="0" smtClean="0"/>
              <a:t>absorption </a:t>
            </a:r>
          </a:p>
        </p:txBody>
      </p:sp>
    </p:spTree>
    <p:extLst>
      <p:ext uri="{BB962C8B-B14F-4D97-AF65-F5344CB8AC3E}">
        <p14:creationId xmlns:p14="http://schemas.microsoft.com/office/powerpoint/2010/main" val="300156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6523" y="2825530"/>
            <a:ext cx="8341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Temperature and Gas Concentration Retrieval Procedures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6304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15" y="170934"/>
            <a:ext cx="4366605" cy="6511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22" y="293992"/>
            <a:ext cx="5637655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cs typeface="Arial" pitchFamily="34" charset="0"/>
              </a:rPr>
              <a:t>Misfit Calculation: </a:t>
            </a:r>
          </a:p>
          <a:p>
            <a:pPr algn="ctr">
              <a:defRPr/>
            </a:pPr>
            <a:r>
              <a:rPr lang="en-US" sz="2800" b="1" dirty="0">
                <a:cs typeface="Arial" pitchFamily="34" charset="0"/>
              </a:rPr>
              <a:t>Least Squares vs. Weighted </a:t>
            </a:r>
            <a:r>
              <a:rPr lang="en-US" sz="2800" b="1" dirty="0" smtClean="0">
                <a:cs typeface="Arial" pitchFamily="34" charset="0"/>
              </a:rPr>
              <a:t/>
            </a:r>
            <a:br>
              <a:rPr lang="en-US" sz="2800" b="1" dirty="0" smtClean="0">
                <a:cs typeface="Arial" pitchFamily="34" charset="0"/>
              </a:rPr>
            </a:br>
            <a:r>
              <a:rPr lang="en-US" sz="2800" b="1" dirty="0" smtClean="0">
                <a:cs typeface="Arial" pitchFamily="34" charset="0"/>
              </a:rPr>
              <a:t>Spectral Angle</a:t>
            </a:r>
            <a:endParaRPr lang="en-US" sz="2800" b="1" dirty="0">
              <a:cs typeface="Arial" pitchFamily="34" charset="0"/>
            </a:endParaRPr>
          </a:p>
          <a:p>
            <a:pPr algn="ctr">
              <a:defRPr/>
            </a:pPr>
            <a:endParaRPr lang="en-US" sz="1400" b="1" dirty="0">
              <a:cs typeface="Arial" pitchFamily="34" charset="0"/>
            </a:endParaRPr>
          </a:p>
          <a:p>
            <a:pPr>
              <a:defRPr/>
            </a:pPr>
            <a:endParaRPr lang="en-US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2000" b="1" dirty="0" smtClean="0">
                <a:cs typeface="Arial" pitchFamily="34" charset="0"/>
              </a:rPr>
              <a:t>Least </a:t>
            </a:r>
            <a:r>
              <a:rPr lang="en-US" sz="2000" b="1" dirty="0">
                <a:cs typeface="Arial" pitchFamily="34" charset="0"/>
              </a:rPr>
              <a:t>Squares (LS):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Designed to Fit Noisy Data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Equal Weight to Outliers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Not Ideal for Temperature Estimation  </a:t>
            </a:r>
            <a:endParaRPr lang="en-US" sz="2000" b="1" dirty="0" smtClean="0">
              <a:cs typeface="Arial" pitchFamily="34" charset="0"/>
            </a:endParaRPr>
          </a:p>
          <a:p>
            <a:pPr lvl="1">
              <a:defRPr/>
            </a:pPr>
            <a:endParaRPr lang="en-US" sz="1400" b="1" dirty="0"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cs typeface="Arial" pitchFamily="34" charset="0"/>
              </a:rPr>
              <a:t>Weighted Spectral Angle (WSA):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Observed and Model Radiance Spectra Represented as Vectors in Data Space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Minimize Angle Between Vectors (</a:t>
            </a:r>
            <a:r>
              <a:rPr lang="en-US" sz="2000" b="1" i="1" dirty="0">
                <a:cs typeface="Arial" pitchFamily="34" charset="0"/>
              </a:rPr>
              <a:t>Spectral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i="1" dirty="0">
                <a:cs typeface="Arial" pitchFamily="34" charset="0"/>
              </a:rPr>
              <a:t>Angle</a:t>
            </a:r>
            <a:r>
              <a:rPr lang="en-US" sz="2000" b="1" dirty="0">
                <a:cs typeface="Arial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Minimization Weighted to Favor Solutions with Model Spectrum &gt; Observed Spectrum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Optimum Temperature Estimate Given Imperfect Knowledge of Atmospheric Composition </a:t>
            </a:r>
          </a:p>
        </p:txBody>
      </p:sp>
    </p:spTree>
    <p:extLst>
      <p:ext uri="{BB962C8B-B14F-4D97-AF65-F5344CB8AC3E}">
        <p14:creationId xmlns:p14="http://schemas.microsoft.com/office/powerpoint/2010/main" val="962284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32" y="181444"/>
            <a:ext cx="4857750" cy="364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2" y="3219812"/>
            <a:ext cx="4653183" cy="3489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50" y="3608855"/>
            <a:ext cx="3999752" cy="3093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50" y="169083"/>
            <a:ext cx="4359145" cy="3368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7" y="13134"/>
            <a:ext cx="261259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smtClean="0"/>
              <a:t>Comparison with Field Measurements</a:t>
            </a:r>
          </a:p>
          <a:p>
            <a:pPr algn="ctr">
              <a:spcBef>
                <a:spcPts val="600"/>
              </a:spcBef>
            </a:pP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2800" b="1" dirty="0" smtClean="0"/>
              <a:t> </a:t>
            </a:r>
            <a:r>
              <a:rPr lang="en-US" sz="2800" dirty="0" smtClean="0"/>
              <a:t>Kilauea Eruption</a:t>
            </a:r>
          </a:p>
          <a:p>
            <a:pPr algn="ctr">
              <a:spcBef>
                <a:spcPts val="600"/>
              </a:spcBef>
            </a:pPr>
            <a:r>
              <a:rPr lang="en-US" sz="2800" dirty="0" smtClean="0"/>
              <a:t>22 </a:t>
            </a:r>
            <a:r>
              <a:rPr lang="en-US" sz="2800" dirty="0"/>
              <a:t>May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4114" y="4887974"/>
            <a:ext cx="21568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cs typeface="Arial" panose="020B0604020202020204" pitchFamily="34" charset="0"/>
              </a:rPr>
              <a:t>Data courtesy of USGS/HVO. </a:t>
            </a:r>
            <a:br>
              <a:rPr lang="en-US" b="1" i="1" dirty="0" smtClean="0">
                <a:cs typeface="Arial" panose="020B0604020202020204" pitchFamily="34" charset="0"/>
              </a:rPr>
            </a:br>
            <a:r>
              <a:rPr lang="en-US" b="1" i="1" dirty="0" smtClean="0">
                <a:cs typeface="Arial" panose="020B0604020202020204" pitchFamily="34" charset="0"/>
              </a:rPr>
              <a:t>Data </a:t>
            </a:r>
            <a:r>
              <a:rPr lang="en-US" b="1" i="1" dirty="0">
                <a:cs typeface="Arial" panose="020B0604020202020204" pitchFamily="34" charset="0"/>
              </a:rPr>
              <a:t>analyses are preliminary, and </a:t>
            </a:r>
            <a:br>
              <a:rPr lang="en-US" b="1" i="1" dirty="0">
                <a:cs typeface="Arial" panose="020B0604020202020204" pitchFamily="34" charset="0"/>
              </a:rPr>
            </a:br>
            <a:r>
              <a:rPr lang="en-US" b="1" i="1" dirty="0">
                <a:cs typeface="Arial" panose="020B0604020202020204" pitchFamily="34" charset="0"/>
              </a:rPr>
              <a:t>not for </a:t>
            </a:r>
            <a:r>
              <a:rPr lang="en-US" b="1" i="1" dirty="0" smtClean="0">
                <a:cs typeface="Arial" panose="020B0604020202020204" pitchFamily="34" charset="0"/>
              </a:rPr>
              <a:t>distribution.</a:t>
            </a:r>
            <a:endParaRPr lang="en-US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77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27484" y="262965"/>
            <a:ext cx="4122420" cy="5634990"/>
            <a:chOff x="1327484" y="262965"/>
            <a:chExt cx="4122420" cy="56349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484" y="262965"/>
              <a:ext cx="4122420" cy="56349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27484" y="262965"/>
              <a:ext cx="14043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ASTER </a:t>
              </a: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VNIR</a:t>
              </a: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928528" y="6070140"/>
            <a:ext cx="4340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 smtClean="0"/>
              <a:t>2018-05-22 / 21:01 </a:t>
            </a:r>
            <a:r>
              <a:rPr lang="en-US" sz="3200" b="1" dirty="0"/>
              <a:t>UTC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22123" y="250921"/>
            <a:ext cx="4149576" cy="5647034"/>
            <a:chOff x="7081617" y="250921"/>
            <a:chExt cx="4149576" cy="56470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773" y="262965"/>
              <a:ext cx="4122420" cy="56349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1617" y="250921"/>
              <a:ext cx="1259190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ASTER </a:t>
              </a:r>
              <a:endPara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Bef>
                  <a:spcPts val="600"/>
                </a:spcBef>
              </a:pP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TIR</a:t>
              </a: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2547978">
              <a:off x="8238174" y="507460"/>
              <a:ext cx="1710952" cy="48969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350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75" y="155390"/>
            <a:ext cx="4809490" cy="657415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50752"/>
              </p:ext>
            </p:extLst>
          </p:nvPr>
        </p:nvGraphicFramePr>
        <p:xfrm>
          <a:off x="1122843" y="3207431"/>
          <a:ext cx="3942938" cy="3586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469">
                  <a:extLst>
                    <a:ext uri="{9D8B030D-6E8A-4147-A177-3AD203B41FA5}">
                      <a16:colId xmlns:a16="http://schemas.microsoft.com/office/drawing/2014/main" val="4251715404"/>
                    </a:ext>
                  </a:extLst>
                </a:gridCol>
                <a:gridCol w="1971469">
                  <a:extLst>
                    <a:ext uri="{9D8B030D-6E8A-4147-A177-3AD203B41FA5}">
                      <a16:colId xmlns:a16="http://schemas.microsoft.com/office/drawing/2014/main" val="315102747"/>
                    </a:ext>
                  </a:extLst>
                </a:gridCol>
              </a:tblGrid>
              <a:tr h="6195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HVO Integrated Transects (kg/m)*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ASTER Integrated Transects (kg/m)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3016531"/>
                  </a:ext>
                </a:extLst>
              </a:tr>
              <a:tr h="3708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37.52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T1: 25.37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392430"/>
                  </a:ext>
                </a:extLst>
              </a:tr>
              <a:tr h="3708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T2: 20.75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5249326"/>
                  </a:ext>
                </a:extLst>
              </a:tr>
              <a:tr h="3708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T3: 24.20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0686690"/>
                  </a:ext>
                </a:extLst>
              </a:tr>
              <a:tr h="3708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38.10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T4: 19.94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7388492"/>
                  </a:ext>
                </a:extLst>
              </a:tr>
              <a:tr h="3708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Ave: 37.75 ± 5.2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T5: 25.90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215793"/>
                  </a:ext>
                </a:extLst>
              </a:tr>
              <a:tr h="370861">
                <a:tc rowSpan="3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USGS/HVO data analyses are preliminary, and </a:t>
                      </a:r>
                      <a:b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for distribution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T6: 23.98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2619852"/>
                  </a:ext>
                </a:extLst>
              </a:tr>
              <a:tr h="370861">
                <a:tc vMerge="1">
                  <a:txBody>
                    <a:bodyPr/>
                    <a:lstStyle/>
                    <a:p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T7: 41.00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8209"/>
                  </a:ext>
                </a:extLst>
              </a:tr>
              <a:tr h="370861">
                <a:tc vMerge="1">
                  <a:txBody>
                    <a:bodyPr/>
                    <a:lstStyle/>
                    <a:p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Ave: 25.88 ± 6.5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0743695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218853" y="3312430"/>
            <a:ext cx="3766601" cy="3417115"/>
            <a:chOff x="5153344" y="3312429"/>
            <a:chExt cx="3766601" cy="341711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53344" y="3808991"/>
              <a:ext cx="37666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00307" y="3312429"/>
              <a:ext cx="0" cy="34171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66320" y="155389"/>
            <a:ext cx="3999461" cy="3001934"/>
            <a:chOff x="5000811" y="155389"/>
            <a:chExt cx="3999461" cy="30019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11" y="155389"/>
              <a:ext cx="3999461" cy="3001934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6896847" y="1804894"/>
              <a:ext cx="436282" cy="43628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33397" y="2354746"/>
              <a:ext cx="1201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150-190 g/m</a:t>
              </a:r>
              <a:r>
                <a:rPr lang="en-US" sz="1400" b="1" baseline="30000" dirty="0"/>
                <a:t>2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44" y="2797819"/>
              <a:ext cx="870198" cy="323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13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3445" y="2825530"/>
            <a:ext cx="7601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Towards an Automated Plume Detection and Mapping System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8411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5" y="461913"/>
            <a:ext cx="3773805" cy="3538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20" y="461913"/>
            <a:ext cx="3773805" cy="3538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75" y="461913"/>
            <a:ext cx="3773805" cy="3538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2" y="4094231"/>
            <a:ext cx="3715634" cy="2524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2" y="4065950"/>
            <a:ext cx="3710180" cy="2567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70" y="4047096"/>
            <a:ext cx="3675522" cy="25890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836" y="656854"/>
            <a:ext cx="98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9653" y="652497"/>
            <a:ext cx="98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9949" y="650040"/>
            <a:ext cx="98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07535" y="4336581"/>
            <a:ext cx="224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AutoNum type="alphaLcParenBoth"/>
            </a:pPr>
            <a:r>
              <a:rPr lang="en-US" sz="1600" b="1" dirty="0" smtClean="0"/>
              <a:t>“Conventional” BTD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Offset (bias) of 2K</a:t>
            </a:r>
            <a:br>
              <a:rPr lang="en-US" sz="1600" dirty="0" smtClean="0"/>
            </a:br>
            <a:r>
              <a:rPr lang="en-US" sz="1600" dirty="0" smtClean="0"/>
              <a:t>Uniformly random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0026" y="3213171"/>
            <a:ext cx="1703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               -12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BTD (K)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5148" y="3212011"/>
            <a:ext cx="1703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               -12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BTD (K)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303" y="3210851"/>
            <a:ext cx="1703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0                   2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Misfit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16179" y="4322680"/>
            <a:ext cx="1750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/>
            <a:r>
              <a:rPr lang="en-US" sz="1600" b="1" dirty="0" smtClean="0"/>
              <a:t>(b)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/>
              <a:t>BTD </a:t>
            </a:r>
            <a:r>
              <a:rPr lang="en-US" sz="1600" b="1" dirty="0"/>
              <a:t>Following </a:t>
            </a:r>
            <a:r>
              <a:rPr lang="en-US" sz="1600" b="1" dirty="0" smtClean="0"/>
              <a:t>Emissivity Correction</a:t>
            </a:r>
            <a:br>
              <a:rPr lang="en-US" sz="1600" b="1" dirty="0" smtClean="0"/>
            </a:br>
            <a:r>
              <a:rPr lang="en-US" sz="1600" dirty="0" smtClean="0"/>
              <a:t>Offset of 2K</a:t>
            </a:r>
            <a:br>
              <a:rPr lang="en-US" sz="1600" dirty="0" smtClean="0"/>
            </a:br>
            <a:r>
              <a:rPr lang="en-US" sz="1600" dirty="0" smtClean="0"/>
              <a:t>Mode ~ -4K 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9794407" y="4313548"/>
            <a:ext cx="2034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/>
            <a:r>
              <a:rPr lang="en-US" sz="1600" b="1" dirty="0" smtClean="0"/>
              <a:t>(c)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/>
              <a:t>Temperature Retrieval Misfit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Zero Offset</a:t>
            </a:r>
            <a:br>
              <a:rPr lang="en-US" sz="1600" dirty="0" smtClean="0"/>
            </a:br>
            <a:r>
              <a:rPr lang="en-US" sz="1600" dirty="0" smtClean="0"/>
              <a:t>90% of misfit values are &lt; 0.5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714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3630" y="883553"/>
            <a:ext cx="11598002" cy="5557276"/>
            <a:chOff x="293630" y="346093"/>
            <a:chExt cx="11598002" cy="5557276"/>
          </a:xfrm>
        </p:grpSpPr>
        <p:sp>
          <p:nvSpPr>
            <p:cNvPr id="5" name="TextBox 4"/>
            <p:cNvSpPr txBox="1"/>
            <p:nvPr/>
          </p:nvSpPr>
          <p:spPr>
            <a:xfrm>
              <a:off x="293630" y="1754417"/>
              <a:ext cx="1740021" cy="2693045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L1 Radiance </a:t>
              </a: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Product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Emissivity Database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Digital Elevation Model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Atmospheric Profiles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551965" y="2133716"/>
              <a:ext cx="1857660" cy="1919953"/>
              <a:chOff x="2621765" y="2461776"/>
              <a:chExt cx="1857660" cy="1919953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621765" y="2461776"/>
                <a:ext cx="1857660" cy="1919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764880" y="2809313"/>
                <a:ext cx="1598816" cy="1233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RT-Based Retrieval of Surface Temperature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490092" y="939168"/>
              <a:ext cx="1444570" cy="92333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Surface Temperature</a:t>
              </a:r>
              <a:b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Map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15209" y="4336041"/>
              <a:ext cx="1404705" cy="92333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Surface Temperature Misfit Map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033972" y="2146009"/>
              <a:ext cx="1857660" cy="191995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177087" y="2493546"/>
              <a:ext cx="15988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RT-Based Retrieval of Gas Concentration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76887" y="2759822"/>
              <a:ext cx="144457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Retrieval Mask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310838" y="346093"/>
              <a:ext cx="2379451" cy="2459243"/>
              <a:chOff x="6289898" y="674153"/>
              <a:chExt cx="2379451" cy="2459243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289898" y="674153"/>
                <a:ext cx="2379451" cy="245924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670339" y="911833"/>
                <a:ext cx="1598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Cloud </a:t>
                </a:r>
                <a:r>
                  <a:rPr lang="en-US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Detection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477963" y="1614004"/>
                <a:ext cx="21574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Compare temperature </a:t>
                </a:r>
                <a:r>
                  <a:rPr lang="en-US" sz="1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contrast </a:t>
                </a:r>
                <a:r>
                  <a:rPr lang="en-US" sz="16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 each pixel to max. </a:t>
                </a:r>
                <a:r>
                  <a:rPr lang="en-US" sz="1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temperature </a:t>
                </a:r>
                <a:r>
                  <a:rPr lang="en-US" sz="16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contrast over all pixels</a:t>
                </a:r>
                <a:endParaRPr lang="en-US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16657" y="3444126"/>
              <a:ext cx="2379451" cy="2459243"/>
              <a:chOff x="6295717" y="3772186"/>
              <a:chExt cx="2379451" cy="245924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95717" y="3772186"/>
                <a:ext cx="2379451" cy="245924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676158" y="4009866"/>
                <a:ext cx="1598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Misfit </a:t>
                </a:r>
                <a:r>
                  <a:rPr lang="en-US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Threshold</a:t>
                </a:r>
                <a:endParaRPr lang="en-US" sz="1600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55862" y="4760897"/>
                <a:ext cx="21574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Compare misfit at each pixel to maximum misfit over all pixels</a:t>
                </a:r>
                <a:endParaRPr lang="en-US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Right Arrow 7"/>
            <p:cNvSpPr/>
            <p:nvPr/>
          </p:nvSpPr>
          <p:spPr>
            <a:xfrm>
              <a:off x="1926523" y="2805337"/>
              <a:ext cx="768557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 rot="18837640">
              <a:off x="4172425" y="1981676"/>
              <a:ext cx="1022577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 rot="2599403">
              <a:off x="4188660" y="3578185"/>
              <a:ext cx="1073598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5849369" y="1114976"/>
              <a:ext cx="655723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5855189" y="4506176"/>
              <a:ext cx="655723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9698052" y="2794722"/>
              <a:ext cx="655723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 rot="2899886">
              <a:off x="8392510" y="2044890"/>
              <a:ext cx="951308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18753911">
              <a:off x="8400872" y="3508125"/>
              <a:ext cx="925667" cy="618204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36209" y="213934"/>
            <a:ext cx="4167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cs typeface="Arial" panose="020B0604020202020204" pitchFamily="34" charset="0"/>
              </a:rPr>
              <a:t>Flow Chart for Automated Plume Detection and Mapping System</a:t>
            </a:r>
          </a:p>
        </p:txBody>
      </p:sp>
    </p:spTree>
    <p:extLst>
      <p:ext uri="{BB962C8B-B14F-4D97-AF65-F5344CB8AC3E}">
        <p14:creationId xmlns:p14="http://schemas.microsoft.com/office/powerpoint/2010/main" val="37041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3453" y="383625"/>
            <a:ext cx="8511133" cy="608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Objectives</a:t>
            </a:r>
          </a:p>
          <a:p>
            <a:pPr algn="just"/>
            <a:endParaRPr lang="en-US" sz="105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Develop a prototype system for the automated detection and mapping of volcanic SO</a:t>
            </a:r>
            <a:r>
              <a:rPr lang="en-US" sz="2000" b="1" baseline="-25000" dirty="0"/>
              <a:t>2</a:t>
            </a:r>
            <a:r>
              <a:rPr lang="en-US" sz="2000" b="1" dirty="0"/>
              <a:t> plumes based on multispectral TIR image data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Validate system and data products through analysis of MODIS, VIIRS, and ASTER data records for the long-lived (29 August 2014 – </a:t>
            </a:r>
            <a:r>
              <a:rPr lang="en-US" sz="2000" b="1" dirty="0" smtClean="0"/>
              <a:t>27 </a:t>
            </a:r>
            <a:r>
              <a:rPr lang="en-US" sz="2000" b="1" dirty="0"/>
              <a:t>February 2015) eruption of Bardarbunga Volcano, Iceland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Prepare and submit Algorithm Theoretical Basis Documents (ATBD) to MODIS, VIIRS, and ASTER Projects for future inclusion of plume detection and mapping system in corresponding Product Generation Systems (PGS</a:t>
            </a:r>
            <a:r>
              <a:rPr lang="en-US" sz="20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b="1" dirty="0" smtClean="0"/>
              <a:t>Input Data Products</a:t>
            </a:r>
          </a:p>
          <a:p>
            <a:endParaRPr lang="en-US" dirty="0">
              <a:cs typeface="Cambria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L1 radiance data from </a:t>
            </a:r>
            <a:r>
              <a:rPr lang="en-US" sz="2000" b="1" dirty="0" smtClean="0"/>
              <a:t>MODIS, SNPP-VIIRS, and ASTER</a:t>
            </a:r>
            <a:endParaRPr lang="en-US" sz="20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Emissivity data base (ASTER GED, MODIS MOD21, VIIRS VNP21)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Atmospheric profiles (radiosonde, AIRS, MODIS, NCEP, MERRA-2</a:t>
            </a:r>
            <a:r>
              <a:rPr lang="en-US" sz="2000" b="1" dirty="0" smtClean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Digital Elevation Models </a:t>
            </a:r>
            <a:endParaRPr lang="en-US" sz="20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Future Access to NOAA-20 VIIRS</a:t>
            </a:r>
          </a:p>
        </p:txBody>
      </p:sp>
    </p:spTree>
    <p:extLst>
      <p:ext uri="{BB962C8B-B14F-4D97-AF65-F5344CB8AC3E}">
        <p14:creationId xmlns:p14="http://schemas.microsoft.com/office/powerpoint/2010/main" val="62147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1" y="2924705"/>
            <a:ext cx="5714751" cy="3818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1" y="2901421"/>
            <a:ext cx="6141720" cy="383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26" y="92790"/>
            <a:ext cx="3845929" cy="2720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225" y="238239"/>
            <a:ext cx="628652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cs typeface="Arial" panose="020B0604020202020204" pitchFamily="34" charset="0"/>
              </a:rPr>
              <a:t>Holuhraun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cs typeface="Arial" panose="020B0604020202020204" pitchFamily="34" charset="0"/>
              </a:rPr>
              <a:t>Fissure Eruption, </a:t>
            </a:r>
            <a:br>
              <a:rPr lang="en-US" sz="2800" b="1" dirty="0" smtClean="0">
                <a:cs typeface="Arial" panose="020B0604020202020204" pitchFamily="34" charset="0"/>
              </a:rPr>
            </a:br>
            <a:r>
              <a:rPr lang="en-US" sz="2800" b="1" dirty="0" smtClean="0">
                <a:cs typeface="Arial" panose="020B0604020202020204" pitchFamily="34" charset="0"/>
              </a:rPr>
              <a:t>Bardarbunga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cs typeface="Arial" panose="020B0604020202020204" pitchFamily="34" charset="0"/>
              </a:rPr>
              <a:t>Volcano</a:t>
            </a:r>
            <a:r>
              <a:rPr lang="en-US" sz="2800" b="1" dirty="0"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cs typeface="Arial" panose="020B0604020202020204" pitchFamily="34" charset="0"/>
              </a:rPr>
              <a:t>Iceland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Active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between 29 August 2014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27 February 2015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2000" b="1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emission rates estimated at ~105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Mg/day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based on SEVIRI (geostationary), OMI, and IASI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5870" y="5979587"/>
            <a:ext cx="211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September 2014</a:t>
            </a:r>
          </a:p>
          <a:p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to the NE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5929" y="5979484"/>
            <a:ext cx="2568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September 2014</a:t>
            </a:r>
            <a:b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to the SE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680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88" y="1005092"/>
            <a:ext cx="8772006" cy="528938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43076"/>
              </p:ext>
            </p:extLst>
          </p:nvPr>
        </p:nvGraphicFramePr>
        <p:xfrm>
          <a:off x="76783" y="320618"/>
          <a:ext cx="3001465" cy="623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1465">
                  <a:extLst>
                    <a:ext uri="{9D8B030D-6E8A-4147-A177-3AD203B41FA5}">
                      <a16:colId xmlns:a16="http://schemas.microsoft.com/office/drawing/2014/main" val="3305208224"/>
                    </a:ext>
                  </a:extLst>
                </a:gridCol>
              </a:tblGrid>
              <a:tr h="4928122">
                <a:tc>
                  <a:txBody>
                    <a:bodyPr/>
                    <a:lstStyle/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lphaLcParenR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temperature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es-timation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consider volcanic plumes or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met.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clouds</a:t>
                      </a:r>
                      <a:endParaRPr lang="en-US" sz="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lphaLcParenR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Misfit map shows the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locations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plumes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oval) and met clouds </a:t>
                      </a:r>
                      <a:endParaRPr lang="en-US" sz="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lphaLcParenR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 clouds are identified by comparing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apparent surface temperature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air temperature at plume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altitude</a:t>
                      </a:r>
                      <a:endParaRPr lang="en-US" sz="8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lphaLcParenR" startAt="4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Combination of cloud mask and misfit map improves the detection of volcanic plumes</a:t>
                      </a:r>
                      <a:endParaRPr lang="en-US" sz="8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lphaLcParenR" startAt="4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Estimation of SO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column density is confined to the locations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identified by the masked misfit map</a:t>
                      </a:r>
                      <a:endParaRPr lang="en-US" sz="8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lphaLcParenR" startAt="4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map is filtered to minimize the “holes”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-responding to the locations of met clouds.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47899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1688" y="271758"/>
            <a:ext cx="90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Bardarbunga Volcano (Iceland) / VIIRS-VMAE / 2014-09-05</a:t>
            </a:r>
          </a:p>
        </p:txBody>
      </p:sp>
    </p:spTree>
    <p:extLst>
      <p:ext uri="{BB962C8B-B14F-4D97-AF65-F5344CB8AC3E}">
        <p14:creationId xmlns:p14="http://schemas.microsoft.com/office/powerpoint/2010/main" val="2629434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83" y="135623"/>
            <a:ext cx="5546212" cy="65867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7171" y="345329"/>
            <a:ext cx="5504928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smtClean="0">
                <a:ea typeface="Calibri" panose="020F0502020204030204" pitchFamily="34" charset="0"/>
                <a:cs typeface="Arial" panose="020B0604020202020204" pitchFamily="34" charset="0"/>
              </a:rPr>
              <a:t>Bardarbunga Eruption Plumes</a:t>
            </a:r>
            <a:br>
              <a:rPr lang="en-US" sz="2800" b="1" dirty="0" smtClean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ea typeface="Calibri" panose="020F0502020204030204" pitchFamily="34" charset="0"/>
                <a:cs typeface="Arial" panose="020B0604020202020204" pitchFamily="34" charset="0"/>
              </a:rPr>
              <a:t> 2014-09-05</a:t>
            </a:r>
          </a:p>
          <a:p>
            <a:pPr>
              <a:spcAft>
                <a:spcPts val="200"/>
              </a:spcAft>
            </a:pPr>
            <a:endParaRPr lang="en-US" sz="10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endParaRPr lang="en-US" sz="10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Investigation will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focus on the combined</a:t>
            </a:r>
          </a:p>
          <a:p>
            <a:pPr>
              <a:spcAft>
                <a:spcPts val="200"/>
              </a:spcAft>
            </a:pP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EOS and SNPP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records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the Bardarbunga (Iceland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Eruption</a:t>
            </a:r>
          </a:p>
          <a:p>
            <a:pPr>
              <a:spcAft>
                <a:spcPts val="200"/>
              </a:spcAft>
            </a:pPr>
            <a:endParaRPr lang="en-US" sz="2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MODIS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VMAE nadir observations of Bardarbunga plumes provide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a unique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combination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of spatial and temporal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resolutions:</a:t>
            </a:r>
            <a:endParaRPr lang="en-US" sz="2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Eight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nadir observations acquired on </a:t>
            </a:r>
            <a:b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2014-09-05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Documents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plume 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dispersion on time scales from minutes 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to hours</a:t>
            </a:r>
          </a:p>
          <a:p>
            <a:pPr>
              <a:spcAft>
                <a:spcPts val="200"/>
              </a:spcAft>
            </a:pPr>
            <a:endParaRPr lang="en-US" sz="20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20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08" y="247430"/>
            <a:ext cx="3563624" cy="63161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97235" y="381166"/>
            <a:ext cx="2438827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2014-09-05</a:t>
            </a:r>
          </a:p>
          <a:p>
            <a:pPr algn="ctr">
              <a:spcAft>
                <a:spcPts val="200"/>
              </a:spcAft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13:06 UTC </a:t>
            </a:r>
            <a:r>
              <a:rPr lang="en-US" sz="2400" b="1" u="sng" dirty="0" smtClean="0">
                <a:ea typeface="Calibri" panose="020F0502020204030204" pitchFamily="34" charset="0"/>
                <a:cs typeface="Arial" panose="020B0604020202020204" pitchFamily="34" charset="0"/>
              </a:rPr>
              <a:t>(Daytime)</a:t>
            </a: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OMPS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(UV) and VIIRS (TIR) Collocated on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S-NPP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and NOAA-20 Platforms</a:t>
            </a:r>
          </a:p>
          <a:p>
            <a:pPr>
              <a:spcAft>
                <a:spcPts val="200"/>
              </a:spcAft>
            </a:pPr>
            <a:endParaRPr lang="en-US" sz="16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Contemporaneous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Retrievals of Total SO</a:t>
            </a:r>
            <a:r>
              <a:rPr lang="en-US" sz="2000" b="1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Mass from S-NPP are in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Excellent Agreement </a:t>
            </a:r>
            <a:b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149.5 vs. 150 </a:t>
            </a:r>
            <a:r>
              <a:rPr lang="en-US" sz="2000" b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kt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8" y="381166"/>
            <a:ext cx="2880360" cy="6091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291" y="2526031"/>
            <a:ext cx="1487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1600" b="1" dirty="0" smtClean="0">
                <a:solidFill>
                  <a:schemeClr val="bg1"/>
                </a:solidFill>
              </a:rPr>
              <a:t>(a) VMAE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03:15 UTC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878" y="5199861"/>
            <a:ext cx="155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1600" b="1" dirty="0" smtClean="0">
                <a:solidFill>
                  <a:schemeClr val="bg1"/>
                </a:solidFill>
              </a:rPr>
              <a:t>(b) MODIS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03:25 UTC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9898" y="345150"/>
            <a:ext cx="2441059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2014-09-05</a:t>
            </a:r>
          </a:p>
          <a:p>
            <a:pPr algn="ctr">
              <a:spcAft>
                <a:spcPts val="200"/>
              </a:spcAft>
            </a:pPr>
            <a:r>
              <a:rPr lang="en-US" sz="2400" b="1" dirty="0" smtClean="0">
                <a:ea typeface="Calibri" panose="020F0502020204030204" pitchFamily="34" charset="0"/>
                <a:cs typeface="Arial" panose="020B0604020202020204" pitchFamily="34" charset="0"/>
              </a:rPr>
              <a:t>03:15/03:25 UTC</a:t>
            </a:r>
          </a:p>
          <a:p>
            <a:pPr algn="ctr">
              <a:spcAft>
                <a:spcPts val="200"/>
              </a:spcAft>
            </a:pPr>
            <a:r>
              <a:rPr lang="en-US" sz="2400" b="1" u="sng" dirty="0" smtClean="0">
                <a:ea typeface="Calibri" panose="020F0502020204030204" pitchFamily="34" charset="0"/>
                <a:cs typeface="Arial" panose="020B0604020202020204" pitchFamily="34" charset="0"/>
              </a:rPr>
              <a:t>(Night-time)</a:t>
            </a:r>
          </a:p>
          <a:p>
            <a:pPr>
              <a:spcAft>
                <a:spcPts val="200"/>
              </a:spcAft>
            </a:pPr>
            <a:endParaRPr lang="en-US" sz="16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2000" b="1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retrievals based on (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a) VMAE</a:t>
            </a:r>
            <a:endParaRPr lang="en-U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and (b)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MODIS-Aqua observations are virtually identical</a:t>
            </a:r>
          </a:p>
          <a:p>
            <a:pPr>
              <a:spcAft>
                <a:spcPts val="200"/>
              </a:spcAft>
            </a:pPr>
            <a:endParaRPr lang="en-US" sz="16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Validates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the use of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VMAE </a:t>
            </a: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data to</a:t>
            </a:r>
          </a:p>
          <a:p>
            <a:pPr>
              <a:spcAft>
                <a:spcPts val="200"/>
              </a:spcAft>
            </a:pPr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augment and extend MODIS-based data</a:t>
            </a:r>
          </a:p>
          <a:p>
            <a:pPr>
              <a:spcAft>
                <a:spcPts val="200"/>
              </a:spcAft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records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643" y="139603"/>
            <a:ext cx="5565314" cy="65217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50508" y="138443"/>
            <a:ext cx="6316951" cy="65217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8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3445" y="3097750"/>
            <a:ext cx="760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Thank You for Your Attention…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4830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14" y="330930"/>
            <a:ext cx="6270290" cy="61873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970" y="604610"/>
            <a:ext cx="460423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TIR Remote Sensing of Volcanic Plumes</a:t>
            </a:r>
          </a:p>
          <a:p>
            <a:pPr algn="l"/>
            <a:endParaRPr lang="en-US" sz="2400" dirty="0"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cs typeface="Arial" panose="020B0604020202020204" pitchFamily="34" charset="0"/>
              </a:rPr>
              <a:t>Detect plumes through transmission [t(λ)] - the attenuation of surface radiance passing through the plume </a:t>
            </a:r>
            <a:r>
              <a:rPr lang="en-US" sz="2000" b="1" dirty="0" err="1" smtClean="0">
                <a:cs typeface="Arial" panose="020B0604020202020204" pitchFamily="34" charset="0"/>
              </a:rPr>
              <a:t>enroute</a:t>
            </a:r>
            <a:r>
              <a:rPr lang="en-US" sz="2000" b="1" dirty="0" smtClean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to the sensor</a:t>
            </a:r>
          </a:p>
          <a:p>
            <a:pPr algn="l"/>
            <a:endParaRPr lang="en-US" sz="2000" b="1" dirty="0"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cs typeface="Arial" panose="020B0604020202020204" pitchFamily="34" charset="0"/>
              </a:rPr>
              <a:t>The observed radiance (outlined arrow) includes </a:t>
            </a:r>
            <a:r>
              <a:rPr lang="en-US" sz="2000" b="1" dirty="0" smtClean="0">
                <a:cs typeface="Arial" panose="020B0604020202020204" pitchFamily="34" charset="0"/>
              </a:rPr>
              <a:t>the </a:t>
            </a:r>
            <a:r>
              <a:rPr lang="en-US" sz="2000" b="1" dirty="0">
                <a:cs typeface="Arial" panose="020B0604020202020204" pitchFamily="34" charset="0"/>
              </a:rPr>
              <a:t>surface radiance (red arrow), reflected sky radiance (yellow arrow), </a:t>
            </a:r>
            <a:r>
              <a:rPr lang="en-US" sz="2000" b="1" dirty="0" smtClean="0">
                <a:cs typeface="Arial" panose="020B0604020202020204" pitchFamily="34" charset="0"/>
              </a:rPr>
              <a:t>and </a:t>
            </a:r>
            <a:r>
              <a:rPr lang="en-US" sz="2000" b="1" dirty="0">
                <a:cs typeface="Arial" panose="020B0604020202020204" pitchFamily="34" charset="0"/>
              </a:rPr>
              <a:t>upwelling path </a:t>
            </a:r>
            <a:r>
              <a:rPr lang="en-US" sz="2000" b="1" dirty="0" smtClean="0">
                <a:cs typeface="Arial" panose="020B0604020202020204" pitchFamily="34" charset="0"/>
              </a:rPr>
              <a:t>radiance </a:t>
            </a:r>
            <a:r>
              <a:rPr lang="en-US" sz="2000" b="1" dirty="0">
                <a:cs typeface="Arial" panose="020B0604020202020204" pitchFamily="34" charset="0"/>
              </a:rPr>
              <a:t>(blue arrow)</a:t>
            </a:r>
          </a:p>
          <a:p>
            <a:pPr algn="l"/>
            <a:endParaRPr lang="en-US" sz="2000" b="1" dirty="0"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cs typeface="Arial" panose="020B0604020202020204" pitchFamily="34" charset="0"/>
              </a:rPr>
              <a:t>Transmission, sky radiance [D(λ)], and path radiance [U(λ)] are estimated through </a:t>
            </a:r>
            <a:r>
              <a:rPr lang="en-US" sz="2000" b="1" dirty="0" smtClean="0">
                <a:cs typeface="Arial" panose="020B0604020202020204" pitchFamily="34" charset="0"/>
              </a:rPr>
              <a:t>radiative </a:t>
            </a:r>
            <a:r>
              <a:rPr lang="en-US" sz="2000" b="1" dirty="0">
                <a:cs typeface="Arial" panose="020B0604020202020204" pitchFamily="34" charset="0"/>
              </a:rPr>
              <a:t>transfer (RT) modeling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054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62" y="521037"/>
            <a:ext cx="8466734" cy="5820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58" y="58208"/>
            <a:ext cx="34244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MODIS-Terra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err="1"/>
              <a:t>Sarychev</a:t>
            </a:r>
            <a:r>
              <a:rPr lang="en-US" sz="2400" b="1" dirty="0"/>
              <a:t> Peak Volcano </a:t>
            </a:r>
            <a:br>
              <a:rPr lang="en-US" sz="2400" b="1" dirty="0"/>
            </a:br>
            <a:r>
              <a:rPr lang="en-US" sz="2400" b="1" u="sng" dirty="0"/>
              <a:t>16 June 2009 (</a:t>
            </a:r>
            <a:r>
              <a:rPr lang="en-US" sz="2400" b="1" u="sng" dirty="0" smtClean="0"/>
              <a:t>00:50 UTC</a:t>
            </a:r>
            <a:r>
              <a:rPr lang="en-US" sz="2400" b="1" u="sng" dirty="0"/>
              <a:t>)</a:t>
            </a:r>
            <a:endParaRPr lang="en-US" sz="2400" u="sng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marL="282575" lvl="0" indent="-282575">
              <a:buFontTx/>
              <a:buAutoNum type="alphaLcParenBoth"/>
              <a:defRPr/>
            </a:pPr>
            <a:r>
              <a:rPr lang="en-US" dirty="0"/>
              <a:t> </a:t>
            </a:r>
            <a:r>
              <a:rPr lang="en-US" b="1" dirty="0"/>
              <a:t>True-color composite. Volcanic plumes and meteor-</a:t>
            </a:r>
            <a:r>
              <a:rPr lang="en-US" b="1" dirty="0" err="1"/>
              <a:t>ological</a:t>
            </a:r>
            <a:r>
              <a:rPr lang="en-US" b="1" dirty="0"/>
              <a:t> clouds have similar appearance at visible wavelengths</a:t>
            </a:r>
          </a:p>
          <a:p>
            <a:pPr marL="282575" lvl="0" indent="-282575">
              <a:defRPr/>
            </a:pPr>
            <a:endParaRPr lang="en-US" sz="800" b="1" dirty="0"/>
          </a:p>
          <a:p>
            <a:pPr marL="282575" indent="-282575"/>
            <a:r>
              <a:rPr lang="en-US" b="1" dirty="0"/>
              <a:t>(b) False-color composite of TIR data from Channels 32, 31, and 29, displayed in red, green, and blue. SO</a:t>
            </a:r>
            <a:r>
              <a:rPr lang="en-US" b="1" baseline="-25000" dirty="0"/>
              <a:t>2</a:t>
            </a:r>
            <a:r>
              <a:rPr lang="en-US" b="1" dirty="0"/>
              <a:t> plumes appear yellow, while the display colors of ash plumes range between red and magenta</a:t>
            </a:r>
          </a:p>
          <a:p>
            <a:pPr marL="282575" indent="-282575"/>
            <a:endParaRPr lang="en-US" sz="800" b="1" dirty="0"/>
          </a:p>
          <a:p>
            <a:pPr marL="282575" indent="-282575"/>
            <a:r>
              <a:rPr lang="en-US" b="1" dirty="0"/>
              <a:t>(c) Transmission spectra of SO</a:t>
            </a:r>
            <a:r>
              <a:rPr lang="en-US" b="1" baseline="-25000" dirty="0"/>
              <a:t>2</a:t>
            </a:r>
            <a:r>
              <a:rPr lang="en-US" b="1" dirty="0"/>
              <a:t> (middle) and silicate ash (bottom), superimposed on the spectral response of MODIS </a:t>
            </a:r>
            <a:r>
              <a:rPr lang="en-US" b="1" dirty="0" smtClean="0"/>
              <a:t>Channels </a:t>
            </a:r>
            <a:r>
              <a:rPr lang="en-US" b="1" dirty="0"/>
              <a:t>29, 30, 31, and </a:t>
            </a:r>
            <a:r>
              <a:rPr lang="en-US" b="1" dirty="0" smtClean="0"/>
              <a:t>32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894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03" y="174502"/>
            <a:ext cx="5922818" cy="651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336" y="235089"/>
            <a:ext cx="5681834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Calbuco</a:t>
            </a:r>
            <a:r>
              <a:rPr lang="en-US" sz="2800" b="1" dirty="0" smtClean="0"/>
              <a:t> Volcano (Chile): 2015-04-23</a:t>
            </a:r>
          </a:p>
          <a:p>
            <a:pPr algn="ctr"/>
            <a:r>
              <a:rPr lang="en-US" sz="2800" b="1" u="sng" dirty="0" smtClean="0"/>
              <a:t>18:35 UTC (Aqua) / 19:12 UTC (SNPP)</a:t>
            </a:r>
            <a:endParaRPr lang="en-US" sz="2800" u="sng" dirty="0"/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sz="2000" b="1" dirty="0" smtClean="0"/>
              <a:t>MODIS/VMAE TIR provides </a:t>
            </a:r>
            <a:r>
              <a:rPr lang="en-US" sz="2000" b="1" dirty="0"/>
              <a:t>s</a:t>
            </a:r>
            <a:r>
              <a:rPr lang="en-US" sz="2000" b="1" dirty="0" smtClean="0"/>
              <a:t>patial </a:t>
            </a:r>
            <a:r>
              <a:rPr lang="en-US" sz="2000" b="1" dirty="0"/>
              <a:t>c</a:t>
            </a:r>
            <a:r>
              <a:rPr lang="en-US" sz="2000" b="1" dirty="0" smtClean="0"/>
              <a:t>ontext + coarse spectral information:</a:t>
            </a:r>
            <a:endParaRPr lang="en-US" sz="2000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A - </a:t>
            </a:r>
            <a:r>
              <a:rPr lang="en-US" sz="2000" b="1" dirty="0"/>
              <a:t>D</a:t>
            </a:r>
            <a:r>
              <a:rPr lang="en-US" sz="2000" b="1" dirty="0" smtClean="0"/>
              <a:t>ominated by SO</a:t>
            </a:r>
            <a:r>
              <a:rPr lang="en-US" sz="2000" b="1" baseline="-25000" dirty="0" smtClean="0"/>
              <a:t>2</a:t>
            </a:r>
            <a:r>
              <a:rPr lang="en-US" sz="2000" b="1" dirty="0"/>
              <a:t> </a:t>
            </a:r>
            <a:r>
              <a:rPr lang="en-US" sz="2000" b="1" dirty="0" smtClean="0"/>
              <a:t>(yellow </a:t>
            </a:r>
            <a:r>
              <a:rPr lang="en-US" sz="2000" b="1" dirty="0"/>
              <a:t>display </a:t>
            </a:r>
            <a:r>
              <a:rPr lang="en-US" sz="2000" b="1" dirty="0" smtClean="0"/>
              <a:t>color)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B - Mixture of SO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and </a:t>
            </a:r>
            <a:r>
              <a:rPr lang="en-US" sz="2000" b="1" dirty="0"/>
              <a:t>ash </a:t>
            </a:r>
            <a:r>
              <a:rPr lang="en-US" sz="2000" b="1" dirty="0" smtClean="0"/>
              <a:t>(orange </a:t>
            </a:r>
            <a:r>
              <a:rPr lang="en-US" sz="2000" b="1" dirty="0"/>
              <a:t>display </a:t>
            </a:r>
            <a:r>
              <a:rPr lang="en-US" sz="2000" b="1" dirty="0" smtClean="0"/>
              <a:t>color)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C – Mixture of ash and ice crystals (purple display color)  </a:t>
            </a:r>
            <a:br>
              <a:rPr lang="en-US" sz="2000" b="1" dirty="0" smtClean="0"/>
            </a:br>
            <a:endParaRPr lang="en-US" sz="1200" b="1" dirty="0" smtClean="0"/>
          </a:p>
          <a:p>
            <a:pPr>
              <a:spcBef>
                <a:spcPts val="600"/>
              </a:spcBef>
            </a:pPr>
            <a:r>
              <a:rPr lang="en-US" sz="2000" b="1" dirty="0" smtClean="0"/>
              <a:t>AIRS/CRIS Spectroscopy provides </a:t>
            </a:r>
            <a:r>
              <a:rPr lang="en-US" sz="2000" b="1" dirty="0"/>
              <a:t>f</a:t>
            </a:r>
            <a:r>
              <a:rPr lang="en-US" sz="2000" b="1" dirty="0" smtClean="0"/>
              <a:t>ine </a:t>
            </a:r>
            <a:r>
              <a:rPr lang="en-US" sz="2000" b="1" dirty="0"/>
              <a:t>s</a:t>
            </a:r>
            <a:r>
              <a:rPr lang="en-US" sz="2000" b="1" dirty="0" smtClean="0"/>
              <a:t>pectral information: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Enables unique identification of plume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Ash features highlighted in red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SO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features highlighted in yellow</a:t>
            </a:r>
          </a:p>
        </p:txBody>
      </p:sp>
    </p:spTree>
    <p:extLst>
      <p:ext uri="{BB962C8B-B14F-4D97-AF65-F5344CB8AC3E}">
        <p14:creationId xmlns:p14="http://schemas.microsoft.com/office/powerpoint/2010/main" val="759651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83" y="174502"/>
            <a:ext cx="5833257" cy="651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336" y="235089"/>
            <a:ext cx="5681834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Calbuco</a:t>
            </a:r>
            <a:r>
              <a:rPr lang="en-US" sz="2800" b="1" dirty="0" smtClean="0"/>
              <a:t> Volcano (Chile): 2015-04-23</a:t>
            </a:r>
          </a:p>
          <a:p>
            <a:pPr algn="ctr"/>
            <a:r>
              <a:rPr lang="en-US" sz="2800" b="1" u="sng" dirty="0" smtClean="0"/>
              <a:t>18:35 UTC (Aqua) / 19:12 UTC (SNPP)</a:t>
            </a:r>
            <a:endParaRPr lang="en-US" sz="2800" u="sng" dirty="0"/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sz="2000" b="1" dirty="0" smtClean="0"/>
              <a:t>MODIS/VMAE TIR provides </a:t>
            </a:r>
            <a:r>
              <a:rPr lang="en-US" sz="2000" b="1" dirty="0"/>
              <a:t>s</a:t>
            </a:r>
            <a:r>
              <a:rPr lang="en-US" sz="2000" b="1" dirty="0" smtClean="0"/>
              <a:t>patial </a:t>
            </a:r>
            <a:r>
              <a:rPr lang="en-US" sz="2000" b="1" dirty="0"/>
              <a:t>c</a:t>
            </a:r>
            <a:r>
              <a:rPr lang="en-US" sz="2000" b="1" dirty="0" smtClean="0"/>
              <a:t>ontext + coarse spectral information:</a:t>
            </a:r>
            <a:endParaRPr lang="en-US" sz="2000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A - </a:t>
            </a:r>
            <a:r>
              <a:rPr lang="en-US" sz="2000" b="1" dirty="0"/>
              <a:t>D</a:t>
            </a:r>
            <a:r>
              <a:rPr lang="en-US" sz="2000" b="1" dirty="0" smtClean="0"/>
              <a:t>ominated by SO</a:t>
            </a:r>
            <a:r>
              <a:rPr lang="en-US" sz="2000" b="1" baseline="-25000" dirty="0" smtClean="0"/>
              <a:t>2</a:t>
            </a:r>
            <a:r>
              <a:rPr lang="en-US" sz="2000" b="1" dirty="0"/>
              <a:t> </a:t>
            </a:r>
            <a:r>
              <a:rPr lang="en-US" sz="2000" b="1" dirty="0" smtClean="0"/>
              <a:t>(yellow </a:t>
            </a:r>
            <a:r>
              <a:rPr lang="en-US" sz="2000" b="1" dirty="0"/>
              <a:t>display </a:t>
            </a:r>
            <a:r>
              <a:rPr lang="en-US" sz="2000" b="1" dirty="0" smtClean="0"/>
              <a:t>color)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B - Mixture of SO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and </a:t>
            </a:r>
            <a:r>
              <a:rPr lang="en-US" sz="2000" b="1" dirty="0"/>
              <a:t>ash </a:t>
            </a:r>
            <a:r>
              <a:rPr lang="en-US" sz="2000" b="1" dirty="0" smtClean="0"/>
              <a:t>(orange </a:t>
            </a:r>
            <a:r>
              <a:rPr lang="en-US" sz="2000" b="1" dirty="0"/>
              <a:t>display </a:t>
            </a:r>
            <a:r>
              <a:rPr lang="en-US" sz="2000" b="1" dirty="0" smtClean="0"/>
              <a:t>color)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C – Mixture of ash and ice crystals (purple display color)  </a:t>
            </a:r>
            <a:br>
              <a:rPr lang="en-US" sz="2000" b="1" dirty="0" smtClean="0"/>
            </a:br>
            <a:endParaRPr lang="en-US" sz="1200" b="1" dirty="0" smtClean="0"/>
          </a:p>
          <a:p>
            <a:pPr>
              <a:spcBef>
                <a:spcPts val="600"/>
              </a:spcBef>
            </a:pPr>
            <a:r>
              <a:rPr lang="en-US" sz="2000" b="1" dirty="0" smtClean="0"/>
              <a:t>AIRS/CRIS Spectroscopy provides </a:t>
            </a:r>
            <a:r>
              <a:rPr lang="en-US" sz="2000" b="1" dirty="0"/>
              <a:t>f</a:t>
            </a:r>
            <a:r>
              <a:rPr lang="en-US" sz="2000" b="1" dirty="0" smtClean="0"/>
              <a:t>ine </a:t>
            </a:r>
            <a:r>
              <a:rPr lang="en-US" sz="2000" b="1" dirty="0"/>
              <a:t>s</a:t>
            </a:r>
            <a:r>
              <a:rPr lang="en-US" sz="2000" b="1" dirty="0" smtClean="0"/>
              <a:t>pectral information: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Enables unique identification of plume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Ash features highlighted in red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SO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features highlighted in yellow</a:t>
            </a:r>
          </a:p>
        </p:txBody>
      </p:sp>
    </p:spTree>
    <p:extLst>
      <p:ext uri="{BB962C8B-B14F-4D97-AF65-F5344CB8AC3E}">
        <p14:creationId xmlns:p14="http://schemas.microsoft.com/office/powerpoint/2010/main" val="345437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6523" y="3104732"/>
            <a:ext cx="834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Effects of Temperature and Emissivity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7507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0" y="4140056"/>
            <a:ext cx="11589354" cy="25420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68921" y="293148"/>
            <a:ext cx="8787283" cy="3361856"/>
            <a:chOff x="3113081" y="439731"/>
            <a:chExt cx="8787283" cy="3361856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3113081" y="439731"/>
              <a:ext cx="4375111" cy="3361856"/>
              <a:chOff x="4846484" y="228372"/>
              <a:chExt cx="4082673" cy="313714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77331" y="230205"/>
                <a:ext cx="4051826" cy="313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 rot="-5400000">
                <a:off x="3417327" y="1657529"/>
                <a:ext cx="31353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Apparent Change in Temperature (K)</a:t>
                </a:r>
              </a:p>
            </p:txBody>
          </p:sp>
          <p:sp>
            <p:nvSpPr>
              <p:cNvPr id="10" name="TextBox 4"/>
              <p:cNvSpPr txBox="1">
                <a:spLocks noChangeArrowheads="1"/>
              </p:cNvSpPr>
              <p:nvPr/>
            </p:nvSpPr>
            <p:spPr bwMode="auto">
              <a:xfrm>
                <a:off x="6654993" y="1212008"/>
                <a:ext cx="2129380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l"/>
                <a:r>
                  <a:rPr lang="en-US" altLang="en-US" b="1" i="1" dirty="0"/>
                  <a:t>Land Surface</a:t>
                </a:r>
              </a:p>
              <a:p>
                <a:pPr algn="l"/>
                <a:r>
                  <a:rPr lang="en-US" altLang="en-US" b="1" i="1" dirty="0" err="1"/>
                  <a:t>T</a:t>
                </a:r>
                <a:r>
                  <a:rPr lang="en-US" altLang="en-US" b="1" i="1" baseline="-25000" dirty="0" err="1"/>
                  <a:t>s</a:t>
                </a:r>
                <a:r>
                  <a:rPr lang="en-US" altLang="en-US" b="1" i="1" dirty="0"/>
                  <a:t> = 320 K</a:t>
                </a:r>
              </a:p>
              <a:p>
                <a:pPr algn="l"/>
                <a:r>
                  <a:rPr lang="en-US" altLang="en-US" b="1" i="1" dirty="0"/>
                  <a:t>Elevation = 950 m</a:t>
                </a:r>
              </a:p>
            </p:txBody>
          </p:sp>
        </p:grp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7551832" y="439731"/>
              <a:ext cx="4348532" cy="3336036"/>
              <a:chOff x="4841737" y="3400546"/>
              <a:chExt cx="4086889" cy="3135313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76800" y="3400546"/>
                <a:ext cx="4051826" cy="313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 rot="-5400000">
                <a:off x="3412580" y="4829703"/>
                <a:ext cx="31353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Apparent Change in Temperature (K)</a:t>
                </a:r>
              </a:p>
            </p:txBody>
          </p:sp>
          <p:sp>
            <p:nvSpPr>
              <p:cNvPr id="14" name="TextBox 8"/>
              <p:cNvSpPr txBox="1">
                <a:spLocks noChangeArrowheads="1"/>
              </p:cNvSpPr>
              <p:nvPr/>
            </p:nvSpPr>
            <p:spPr bwMode="auto">
              <a:xfrm>
                <a:off x="6707468" y="4522483"/>
                <a:ext cx="160984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l"/>
                <a:r>
                  <a:rPr lang="en-US" altLang="en-US" b="1" i="1" dirty="0"/>
                  <a:t>Sea Surface</a:t>
                </a:r>
              </a:p>
              <a:p>
                <a:pPr algn="l"/>
                <a:r>
                  <a:rPr lang="en-US" altLang="en-US" b="1" i="1" dirty="0" err="1"/>
                  <a:t>T</a:t>
                </a:r>
                <a:r>
                  <a:rPr lang="en-US" altLang="en-US" b="1" i="1" baseline="-25000" dirty="0" err="1"/>
                  <a:t>s</a:t>
                </a:r>
                <a:r>
                  <a:rPr lang="en-US" altLang="en-US" b="1" i="1" dirty="0"/>
                  <a:t> = 300 K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84410" y="82848"/>
            <a:ext cx="2998089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/>
              <a:t>Sensitivity to </a:t>
            </a:r>
            <a:r>
              <a:rPr lang="en-US" sz="2400" b="1" dirty="0" smtClean="0"/>
              <a:t>Gas vs. </a:t>
            </a:r>
            <a:r>
              <a:rPr lang="en-US" sz="2400" b="1" u="sng" dirty="0" smtClean="0"/>
              <a:t>Temperature Contrast</a:t>
            </a:r>
            <a:r>
              <a:rPr lang="en-US" b="1" dirty="0"/>
              <a:t/>
            </a:r>
            <a:br>
              <a:rPr lang="en-US" b="1" dirty="0"/>
            </a:br>
            <a:endParaRPr lang="en-US" sz="8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Detection </a:t>
            </a:r>
            <a:r>
              <a:rPr lang="en-US" b="1" dirty="0"/>
              <a:t>Threshold: Apparent Change in Temperature Must Exceed NE</a:t>
            </a:r>
            <a:r>
              <a:rPr lang="en-US" b="1" dirty="0">
                <a:latin typeface="Symbol" pitchFamily="18" charset="2"/>
              </a:rPr>
              <a:t>D</a:t>
            </a:r>
            <a:r>
              <a:rPr lang="en-US" b="1" dirty="0"/>
              <a:t>T of Instrument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0.5 </a:t>
            </a:r>
            <a:r>
              <a:rPr lang="en-US" b="1" dirty="0"/>
              <a:t>K: Realistic </a:t>
            </a:r>
            <a:r>
              <a:rPr lang="en-US" b="1" dirty="0" smtClean="0"/>
              <a:t>In-Flight NE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 </a:t>
            </a:r>
            <a:r>
              <a:rPr lang="en-US" b="1" dirty="0"/>
              <a:t>for ASTER or MODIS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Land vs. Sea Surface: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20 </a:t>
            </a:r>
            <a:r>
              <a:rPr lang="en-US" b="1" dirty="0"/>
              <a:t>K Decrease in </a:t>
            </a:r>
            <a:r>
              <a:rPr lang="en-US" b="1" dirty="0" smtClean="0"/>
              <a:t>Surface Temperature </a:t>
            </a:r>
            <a:r>
              <a:rPr lang="en-US" b="1" dirty="0"/>
              <a:t>= 2X Increase in Detection Threshold 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17706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71585" y="310578"/>
            <a:ext cx="5483681" cy="63555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cs typeface="Arial" pitchFamily="34" charset="0"/>
              </a:rPr>
              <a:t>Retrieval of Surface </a:t>
            </a:r>
            <a:r>
              <a:rPr lang="en-US" sz="2800" b="1" dirty="0" smtClean="0">
                <a:cs typeface="Arial" pitchFamily="34" charset="0"/>
              </a:rPr>
              <a:t>Temperature</a:t>
            </a:r>
            <a:br>
              <a:rPr lang="en-US" sz="2800" b="1" dirty="0" smtClean="0">
                <a:cs typeface="Arial" pitchFamily="34" charset="0"/>
              </a:rPr>
            </a:br>
            <a:r>
              <a:rPr lang="en-US" sz="2800" b="1" dirty="0" smtClean="0">
                <a:cs typeface="Arial" pitchFamily="34" charset="0"/>
              </a:rPr>
              <a:t> and </a:t>
            </a:r>
            <a:r>
              <a:rPr lang="en-US" sz="2800" b="1" dirty="0">
                <a:cs typeface="Arial" pitchFamily="34" charset="0"/>
              </a:rPr>
              <a:t>Gas Concentration</a:t>
            </a:r>
          </a:p>
          <a:p>
            <a:pPr eaLnBrk="0" hangingPunct="0">
              <a:spcBef>
                <a:spcPct val="50000"/>
              </a:spcBef>
            </a:pPr>
            <a:endParaRPr lang="en-US" sz="1000" b="1" dirty="0">
              <a:cs typeface="Arial" pitchFamily="34" charset="0"/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US" sz="2000" b="1" dirty="0">
                <a:cs typeface="Arial" pitchFamily="34" charset="0"/>
              </a:rPr>
              <a:t>Temperature is Well-Constrained by </a:t>
            </a:r>
            <a:r>
              <a:rPr lang="en-US" sz="2000" b="1" dirty="0" smtClean="0">
                <a:cs typeface="Arial" pitchFamily="34" charset="0"/>
              </a:rPr>
              <a:t>TIR Radiance </a:t>
            </a:r>
            <a:r>
              <a:rPr lang="en-US" sz="2000" b="1" dirty="0">
                <a:cs typeface="Arial" pitchFamily="34" charset="0"/>
              </a:rPr>
              <a:t>Measurements, Relative to the Constraint on Gas Concentration</a:t>
            </a:r>
          </a:p>
          <a:p>
            <a:pPr algn="l" eaLnBrk="0" hangingPunct="0">
              <a:spcBef>
                <a:spcPct val="50000"/>
              </a:spcBef>
            </a:pPr>
            <a:endParaRPr lang="en-US" sz="1000" b="1" dirty="0">
              <a:cs typeface="Arial" pitchFamily="34" charset="0"/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US" sz="2000" b="1" dirty="0">
                <a:cs typeface="Arial" pitchFamily="34" charset="0"/>
              </a:rPr>
              <a:t>Simultaneous Retrieval of Temperature and Gas Concentration is Difficult: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cs typeface="Arial" pitchFamily="34" charset="0"/>
              </a:rPr>
              <a:t>Misfit Surface Resembles </a:t>
            </a:r>
            <a:r>
              <a:rPr lang="en-US" b="1" dirty="0" smtClean="0">
                <a:cs typeface="Arial" pitchFamily="34" charset="0"/>
              </a:rPr>
              <a:t>Broad Valley </a:t>
            </a:r>
            <a:br>
              <a:rPr lang="en-US" b="1" dirty="0" smtClean="0">
                <a:cs typeface="Arial" pitchFamily="34" charset="0"/>
              </a:rPr>
            </a:br>
            <a:r>
              <a:rPr lang="en-US" b="1" dirty="0" smtClean="0">
                <a:cs typeface="Arial" pitchFamily="34" charset="0"/>
              </a:rPr>
              <a:t>(“Hard Taco </a:t>
            </a:r>
            <a:r>
              <a:rPr lang="en-US" b="1" dirty="0">
                <a:cs typeface="Arial" pitchFamily="34" charset="0"/>
              </a:rPr>
              <a:t>Shell</a:t>
            </a:r>
            <a:r>
              <a:rPr lang="en-US" b="1" dirty="0" smtClean="0">
                <a:cs typeface="Arial" pitchFamily="34" charset="0"/>
              </a:rPr>
              <a:t>”)</a:t>
            </a:r>
            <a:endParaRPr lang="en-US" b="1" dirty="0">
              <a:cs typeface="Arial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cs typeface="Arial" pitchFamily="34" charset="0"/>
              </a:rPr>
              <a:t>Rapid Convergence on Temperature Estimate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cs typeface="Arial" pitchFamily="34" charset="0"/>
              </a:rPr>
              <a:t>Little to No Convergence on Concentration Estimate</a:t>
            </a:r>
          </a:p>
          <a:p>
            <a:pPr algn="l" eaLnBrk="0" hangingPunct="0">
              <a:spcBef>
                <a:spcPct val="50000"/>
              </a:spcBef>
            </a:pPr>
            <a:endParaRPr lang="en-US" sz="1200" b="1" dirty="0">
              <a:cs typeface="Arial" pitchFamily="34" charset="0"/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US" sz="2000" b="1" dirty="0">
                <a:cs typeface="Arial" pitchFamily="34" charset="0"/>
              </a:rPr>
              <a:t>Cascading (Serial) Retrieval is a Better Approach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cs typeface="Arial" pitchFamily="34" charset="0"/>
              </a:rPr>
              <a:t>Estimate Surface Temperature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cs typeface="Arial" pitchFamily="34" charset="0"/>
              </a:rPr>
              <a:t>Estimate Gas </a:t>
            </a:r>
            <a:r>
              <a:rPr lang="en-US" b="1" dirty="0" smtClean="0">
                <a:cs typeface="Arial" pitchFamily="34" charset="0"/>
              </a:rPr>
              <a:t>Concentration</a:t>
            </a:r>
            <a:endParaRPr lang="en-US" b="1" dirty="0"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430860" y="77788"/>
            <a:ext cx="5067300" cy="6680200"/>
            <a:chOff x="149500" y="77788"/>
            <a:chExt cx="5067300" cy="6680200"/>
          </a:xfrm>
        </p:grpSpPr>
        <p:grpSp>
          <p:nvGrpSpPr>
            <p:cNvPr id="18" name="Group 17"/>
            <p:cNvGrpSpPr/>
            <p:nvPr/>
          </p:nvGrpSpPr>
          <p:grpSpPr>
            <a:xfrm>
              <a:off x="149500" y="77788"/>
              <a:ext cx="5067300" cy="6680200"/>
              <a:chOff x="3924300" y="77788"/>
              <a:chExt cx="5067300" cy="6680200"/>
            </a:xfrm>
          </p:grpSpPr>
          <p:grpSp>
            <p:nvGrpSpPr>
              <p:cNvPr id="2" name="Group 5"/>
              <p:cNvGrpSpPr>
                <a:grpSpLocks/>
              </p:cNvGrpSpPr>
              <p:nvPr/>
            </p:nvGrpSpPr>
            <p:grpSpPr bwMode="auto">
              <a:xfrm>
                <a:off x="3924300" y="77788"/>
                <a:ext cx="5067300" cy="6680200"/>
                <a:chOff x="244" y="21"/>
                <a:chExt cx="3192" cy="4208"/>
              </a:xfrm>
            </p:grpSpPr>
            <p:sp>
              <p:nvSpPr>
                <p:cNvPr id="7172" name="Rectangle 4"/>
                <p:cNvSpPr>
                  <a:spLocks noChangeArrowheads="1"/>
                </p:cNvSpPr>
                <p:nvPr/>
              </p:nvSpPr>
              <p:spPr bwMode="auto">
                <a:xfrm>
                  <a:off x="244" y="21"/>
                  <a:ext cx="3192" cy="4208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7173" name="Picture 2" descr="misfit_surface2_plo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" y="122"/>
                  <a:ext cx="2972" cy="4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6604000" y="547077"/>
                <a:ext cx="0" cy="1531815"/>
              </a:xfrm>
              <a:prstGeom prst="line">
                <a:avLst/>
              </a:prstGeom>
              <a:ln w="15875">
                <a:solidFill>
                  <a:schemeClr val="accent5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678878" y="1324099"/>
                <a:ext cx="3829792" cy="0"/>
              </a:xfrm>
              <a:prstGeom prst="line">
                <a:avLst/>
              </a:prstGeom>
              <a:ln w="15875">
                <a:solidFill>
                  <a:srgbClr val="00B0F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377036" y="617496"/>
                <a:ext cx="4512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(a)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14627" y="1149926"/>
                <a:ext cx="4512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(b)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063266" y="3249255"/>
              <a:ext cx="1531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Arial" pitchFamily="34" charset="0"/>
                  <a:cs typeface="Arial" pitchFamily="34" charset="0"/>
                </a:rPr>
                <a:t>Steep Gradient to ‘True’ Temperature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62499" y="5177711"/>
              <a:ext cx="1387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Arial" pitchFamily="34" charset="0"/>
                  <a:cs typeface="Arial" pitchFamily="34" charset="0"/>
                </a:rPr>
                <a:t>Shallow Gradient to ‘True’  SO</a:t>
              </a:r>
              <a:r>
                <a:rPr lang="en-US" sz="1200" i="1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200" i="1" dirty="0">
                  <a:latin typeface="Arial" pitchFamily="34" charset="0"/>
                  <a:cs typeface="Arial" pitchFamily="34" charset="0"/>
                </a:rPr>
                <a:t> Concentration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4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895</Words>
  <Application>Microsoft Office PowerPoint</Application>
  <PresentationFormat>Widescreen</PresentationFormat>
  <Paragraphs>229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Unicode MS</vt:lpstr>
      <vt:lpstr>Calibri</vt:lpstr>
      <vt:lpstr>Calibri Light</vt:lpstr>
      <vt:lpstr>Cambria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Realmuto, Vincent J (329A)</dc:creator>
  <cp:lastModifiedBy>Realmuto, Vincent J (329A)</cp:lastModifiedBy>
  <cp:revision>138</cp:revision>
  <dcterms:created xsi:type="dcterms:W3CDTF">2018-09-25T16:39:47Z</dcterms:created>
  <dcterms:modified xsi:type="dcterms:W3CDTF">2018-10-11T19:16:47Z</dcterms:modified>
</cp:coreProperties>
</file>