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314" r:id="rId2"/>
    <p:sldId id="259" r:id="rId3"/>
    <p:sldId id="286" r:id="rId4"/>
    <p:sldId id="261" r:id="rId5"/>
    <p:sldId id="266" r:id="rId6"/>
    <p:sldId id="311" r:id="rId7"/>
    <p:sldId id="322" r:id="rId8"/>
    <p:sldId id="323" r:id="rId9"/>
    <p:sldId id="324" r:id="rId10"/>
    <p:sldId id="325" r:id="rId11"/>
    <p:sldId id="326" r:id="rId12"/>
    <p:sldId id="327" r:id="rId13"/>
    <p:sldId id="335" r:id="rId14"/>
    <p:sldId id="294" r:id="rId15"/>
    <p:sldId id="317" r:id="rId16"/>
    <p:sldId id="332" r:id="rId17"/>
    <p:sldId id="318" r:id="rId18"/>
    <p:sldId id="319" r:id="rId19"/>
    <p:sldId id="338" r:id="rId20"/>
    <p:sldId id="321" r:id="rId21"/>
    <p:sldId id="337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4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7190-2EF9-4C7A-B3EA-76B87162C393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15E54-1561-450C-A6F2-9FBF638D8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98D8-01B3-473B-B5C8-8866935E6FFF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5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5D2B4-843C-421E-8970-2795EAC586E1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7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5C91D-C3B8-4D3A-8AB7-330DF33D48D0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737C-9B5B-4C90-8D7C-A04DE289C001}" type="datetime1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CVEN_logo_H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5859" y="6264696"/>
            <a:ext cx="4365992" cy="5486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1886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/>
          <p:cNvSpPr/>
          <p:nvPr userDrawn="1"/>
        </p:nvSpPr>
        <p:spPr>
          <a:xfrm>
            <a:off x="-3569" y="936105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814839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3163-2690-448C-977F-39E9914285D3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C847-44B8-4F6E-B9C7-F9412FE8BE83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6C75E-1EF3-42E1-BDDB-FE7FD0444F77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4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748F-01A8-452D-B396-343C053E4AFF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2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29941-0C77-4DD8-BC60-FC2AEE88502D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1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0EF2-2338-4D65-B093-8FF285DE7CCF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0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9E9E-50F9-47B5-91DA-97483048173F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78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BB2C-1439-47A1-B8D4-E333C7A2E023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1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7FD65-D22D-4519-82F3-1637EEB63CCD}" type="datetime1">
              <a:rPr lang="zh-CN" altLang="en-US" smtClean="0"/>
              <a:t>2019/11/20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2ECF7-1F9F-4AA7-BF52-1B088D3DE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hyperlink" Target="http://www.google.com/url?sa=i&amp;rct=j&amp;q=&amp;esrc=s&amp;source=images&amp;cd=&amp;cad=rja&amp;uact=8&amp;ved=0ahUKEwjVprblxaTQAhUFziYKHfIyC1sQjRwIBw&amp;url=http://parks.nv.gov/parks/wild-horse-state-recreation-area/&amp;bvm=bv.138493631,d.eWE&amp;psig=AFQjCNEdifvLfhUfgJWOK60M_yQGWszUCg&amp;ust=1479085644827894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4299" y="1066800"/>
            <a:ext cx="99785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Developing a Long-term Global Reservoir Product Series by Fusing Multi-Satellite Observations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3606" y="5675775"/>
            <a:ext cx="355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November 11/18-21, 2019 </a:t>
            </a:r>
            <a:endParaRPr lang="en-US" dirty="0"/>
          </a:p>
          <a:p>
            <a:pPr algn="ctr"/>
            <a:r>
              <a:rPr lang="en-US" dirty="0"/>
              <a:t>MODIS/VIIRS Science Team Meeting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19" y="5635255"/>
            <a:ext cx="3668233" cy="122274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ECF7-1F9F-4AA7-BF52-1B088D3DEE96}" type="slidenum">
              <a:rPr lang="en-US" smtClean="0"/>
              <a:t>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1299" y="3813667"/>
            <a:ext cx="6419850" cy="145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Huilin Gao, Gang Zhao, Yao Li</a:t>
            </a:r>
            <a:endParaRPr lang="en-US" sz="28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Civil&amp;Environmenatl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Engineering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23676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8"/>
    </mc:Choice>
    <mc:Fallback xmlns="">
      <p:transition spd="slow" advTm="242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309321"/>
            <a:ext cx="1741608" cy="547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125" y="5980594"/>
            <a:ext cx="5007297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6589" y="246361"/>
            <a:ext cx="97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Bathymetry Results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9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AE8F97-6062-4E4E-8848-70E03DA3E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3" t="1" r="2887" b="74981"/>
          <a:stretch/>
        </p:blipFill>
        <p:spPr>
          <a:xfrm>
            <a:off x="619687" y="1159863"/>
            <a:ext cx="6526651" cy="19285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EC2647-14D3-445A-B266-F08B22EBB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58" r="50000" b="44412"/>
          <a:stretch/>
        </p:blipFill>
        <p:spPr>
          <a:xfrm>
            <a:off x="7613541" y="1006546"/>
            <a:ext cx="3592536" cy="24224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3363C-2596-4DEB-B0BB-C088717CF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28" t="25203" b="44039"/>
          <a:stretch/>
        </p:blipFill>
        <p:spPr>
          <a:xfrm>
            <a:off x="585331" y="3816372"/>
            <a:ext cx="3297682" cy="23252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69603E-37D9-444E-8968-BC8FD6A71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8" t="56438" r="51092"/>
          <a:stretch/>
        </p:blipFill>
        <p:spPr>
          <a:xfrm>
            <a:off x="4174846" y="3323545"/>
            <a:ext cx="2939133" cy="32355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1527DA8-B386-4495-B65E-147FC631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40" t="56438" r="2680"/>
          <a:stretch/>
        </p:blipFill>
        <p:spPr>
          <a:xfrm>
            <a:off x="7842842" y="3419211"/>
            <a:ext cx="3249483" cy="3429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3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309321"/>
            <a:ext cx="1741608" cy="547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125" y="5980594"/>
            <a:ext cx="5007297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6589" y="246361"/>
            <a:ext cx="97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Validations of A-E &amp; E-V Relationships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10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BCAB8A-7787-4B93-957B-D0DDE3EB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59" y="1593184"/>
            <a:ext cx="5722648" cy="46460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717C40-28CD-4CC7-A1AF-43CE160B8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1593184"/>
            <a:ext cx="5725210" cy="464605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3E950A0-D2E9-4BB1-8109-70341BD2D89E}"/>
              </a:ext>
            </a:extLst>
          </p:cNvPr>
          <p:cNvSpPr/>
          <p:nvPr/>
        </p:nvSpPr>
        <p:spPr>
          <a:xfrm>
            <a:off x="1633203" y="1047958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/>
              </a:rPr>
              <a:t>A-E relationships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CB4229-5E3C-45A5-AB56-79800EDE0A65}"/>
              </a:ext>
            </a:extLst>
          </p:cNvPr>
          <p:cNvSpPr/>
          <p:nvPr/>
        </p:nvSpPr>
        <p:spPr>
          <a:xfrm>
            <a:off x="7535423" y="1047958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zh-CN" sz="2400" dirty="0">
                <a:solidFill>
                  <a:srgbClr val="FF0000"/>
                </a:solidFill>
                <a:latin typeface="Arial"/>
              </a:rPr>
              <a:t>-V</a:t>
            </a:r>
            <a:r>
              <a:rPr lang="en-US" sz="2400" dirty="0">
                <a:solidFill>
                  <a:srgbClr val="FF0000"/>
                </a:solidFill>
                <a:latin typeface="Arial"/>
              </a:rPr>
              <a:t> relationships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5423" y="6309321"/>
            <a:ext cx="535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 et al, RSE, in review.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3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950495" y="263044"/>
            <a:ext cx="10347157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Lake area based on MODIS classification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11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73" y="1066800"/>
            <a:ext cx="10058400" cy="5708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0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75520" y="246361"/>
            <a:ext cx="866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Validation of the MODIS-based Storage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12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57" y="1033272"/>
            <a:ext cx="7282337" cy="5815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7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2"/>
    </mc:Choice>
    <mc:Fallback xmlns="">
      <p:transition spd="slow" advTm="3236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09378" y="4067082"/>
            <a:ext cx="1743307" cy="72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 loss</a:t>
            </a:r>
            <a:endParaRPr lang="en-US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6298" y="4841409"/>
            <a:ext cx="1471780" cy="609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 rate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3092" y="4806926"/>
            <a:ext cx="2427630" cy="678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 LST, area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meteorology data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lbow Connector 13"/>
          <p:cNvCxnSpPr>
            <a:stCxn id="8" idx="3"/>
          </p:cNvCxnSpPr>
          <p:nvPr/>
        </p:nvCxnSpPr>
        <p:spPr>
          <a:xfrm>
            <a:off x="3152685" y="4427745"/>
            <a:ext cx="2483613" cy="65200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152685" y="3733751"/>
            <a:ext cx="2483613" cy="6970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3"/>
            <a:endCxn id="10" idx="1"/>
          </p:cNvCxnSpPr>
          <p:nvPr/>
        </p:nvCxnSpPr>
        <p:spPr>
          <a:xfrm flipV="1">
            <a:off x="7108078" y="5146167"/>
            <a:ext cx="1285014" cy="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1981200" y="263044"/>
            <a:ext cx="8229600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Reservoir Evaporation Estimation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13</a:t>
            </a:r>
            <a:endParaRPr lang="zh-CN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164237" y="4816038"/>
            <a:ext cx="240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 </a:t>
            </a:r>
            <a:r>
              <a:rPr lang="en-US" sz="1400" dirty="0" smtClean="0"/>
              <a:t>X</a:t>
            </a:r>
            <a:r>
              <a:rPr lang="en-US" dirty="0" smtClean="0"/>
              <a:t> evaporation rate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391090" y="2511101"/>
            <a:ext cx="1743307" cy="72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variations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18010" y="1838986"/>
            <a:ext cx="1191584" cy="609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89281" y="1847807"/>
            <a:ext cx="1709587" cy="678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Altimetry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(Radar/Lidar)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1696" y="3285428"/>
            <a:ext cx="868066" cy="6095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12253" y="3261914"/>
            <a:ext cx="1965937" cy="5968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MODIS/VIIRS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Elbow Connector 33"/>
          <p:cNvCxnSpPr>
            <a:stCxn id="26" idx="3"/>
          </p:cNvCxnSpPr>
          <p:nvPr/>
        </p:nvCxnSpPr>
        <p:spPr>
          <a:xfrm>
            <a:off x="3134397" y="2871764"/>
            <a:ext cx="2483613" cy="65200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flipV="1">
            <a:off x="3134397" y="2177770"/>
            <a:ext cx="2483613" cy="6970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p-Down Arrow 35"/>
          <p:cNvSpPr/>
          <p:nvPr/>
        </p:nvSpPr>
        <p:spPr>
          <a:xfrm>
            <a:off x="5997344" y="2436218"/>
            <a:ext cx="98385" cy="849210"/>
          </a:xfrm>
          <a:prstGeom prst="upDownArrow">
            <a:avLst>
              <a:gd name="adj1" fmla="val 64860"/>
              <a:gd name="adj2" fmla="val 61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346231" y="2727565"/>
            <a:ext cx="218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>
                <a:cs typeface="Arial" panose="020B0604020202020204" pitchFamily="34" charset="0"/>
              </a:rPr>
              <a:t>Area-elevation curve</a:t>
            </a:r>
            <a:endParaRPr lang="en-US" b="1" i="1" u="sng" dirty="0"/>
          </a:p>
        </p:txBody>
      </p:sp>
      <p:sp>
        <p:nvSpPr>
          <p:cNvPr id="38" name="Rectangle 37"/>
          <p:cNvSpPr/>
          <p:nvPr/>
        </p:nvSpPr>
        <p:spPr>
          <a:xfrm>
            <a:off x="998815" y="3408453"/>
            <a:ext cx="2613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–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+A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-h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)/2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837912" y="2165008"/>
            <a:ext cx="1523999" cy="11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565014" y="3522427"/>
            <a:ext cx="1523999" cy="111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72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77584" y="1297867"/>
            <a:ext cx="362413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+mj-lt"/>
              </a:rPr>
              <a:t>Heat storage effect:</a:t>
            </a:r>
          </a:p>
          <a:p>
            <a:r>
              <a:rPr lang="en-US" sz="2000" b="1" dirty="0">
                <a:latin typeface="+mj-lt"/>
              </a:rPr>
              <a:t>Spring and Summer – absorb heat</a:t>
            </a:r>
          </a:p>
          <a:p>
            <a:r>
              <a:rPr lang="en-US" sz="2000" b="1" dirty="0">
                <a:latin typeface="+mj-lt"/>
              </a:rPr>
              <a:t>Fall and Winter – release heat</a:t>
            </a:r>
          </a:p>
          <a:p>
            <a:endParaRPr lang="en-US" dirty="0">
              <a:latin typeface="+mj-lt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94058" y="1221933"/>
            <a:ext cx="3988456" cy="5147200"/>
            <a:chOff x="4592476" y="2227806"/>
            <a:chExt cx="3541874" cy="4570875"/>
          </a:xfrm>
        </p:grpSpPr>
        <p:grpSp>
          <p:nvGrpSpPr>
            <p:cNvPr id="11" name="Group 10"/>
            <p:cNvGrpSpPr/>
            <p:nvPr/>
          </p:nvGrpSpPr>
          <p:grpSpPr>
            <a:xfrm>
              <a:off x="4933949" y="2227806"/>
              <a:ext cx="3200401" cy="4570875"/>
              <a:chOff x="5114924" y="2146594"/>
              <a:chExt cx="3200401" cy="457087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8425" t="4506" r="14490" b="1376"/>
              <a:stretch/>
            </p:blipFill>
            <p:spPr bwMode="auto">
              <a:xfrm>
                <a:off x="5114924" y="2146594"/>
                <a:ext cx="3171825" cy="238740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7481" t="3456" r="12252" b="1825"/>
              <a:stretch/>
            </p:blipFill>
            <p:spPr bwMode="auto">
              <a:xfrm>
                <a:off x="5143500" y="4374648"/>
                <a:ext cx="3171825" cy="234282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2" name="TextBox 15"/>
            <p:cNvSpPr txBox="1"/>
            <p:nvPr/>
          </p:nvSpPr>
          <p:spPr>
            <a:xfrm rot="16200000">
              <a:off x="3686587" y="3157167"/>
              <a:ext cx="2181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Air Temperature (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r>
                <a:rPr lang="en-US" dirty="0"/>
                <a:t>F)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 rot="16200000">
              <a:off x="3748655" y="5301115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Evaporation (inch)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83141" y="1541721"/>
            <a:ext cx="2797603" cy="1621914"/>
            <a:chOff x="485775" y="2921511"/>
            <a:chExt cx="1762125" cy="1621914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85775" y="2921511"/>
              <a:ext cx="311435" cy="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5775" y="2921511"/>
              <a:ext cx="0" cy="117423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85775" y="4095750"/>
              <a:ext cx="176212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247900" y="4095750"/>
              <a:ext cx="0" cy="44767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own Arrow 20"/>
          <p:cNvSpPr/>
          <p:nvPr/>
        </p:nvSpPr>
        <p:spPr>
          <a:xfrm>
            <a:off x="3162050" y="1366631"/>
            <a:ext cx="171450" cy="28833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819209" y="3803560"/>
            <a:ext cx="171450" cy="28833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2"/>
          <p:cNvSpPr txBox="1"/>
          <p:nvPr/>
        </p:nvSpPr>
        <p:spPr>
          <a:xfrm>
            <a:off x="3282700" y="1332998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Jul</a:t>
            </a:r>
          </a:p>
        </p:txBody>
      </p:sp>
      <p:sp>
        <p:nvSpPr>
          <p:cNvPr id="24" name="TextBox 26"/>
          <p:cNvSpPr txBox="1"/>
          <p:nvPr/>
        </p:nvSpPr>
        <p:spPr>
          <a:xfrm>
            <a:off x="3939859" y="3769927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Sep</a:t>
            </a:r>
          </a:p>
        </p:txBody>
      </p:sp>
      <p:sp>
        <p:nvSpPr>
          <p:cNvPr id="25" name="TextBox 7"/>
          <p:cNvSpPr txBox="1"/>
          <p:nvPr/>
        </p:nvSpPr>
        <p:spPr>
          <a:xfrm>
            <a:off x="1620063" y="3795533"/>
            <a:ext cx="195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Lake Tahoe 2014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8575186" y="2521846"/>
            <a:ext cx="271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</a:rPr>
              <a:t>Penman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283141" y="4596785"/>
                <a:ext cx="585171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: slope of the saturation vapor pressure curve (</a:t>
                </a:r>
                <a:r>
                  <a:rPr lang="en-US" b="1" dirty="0" err="1">
                    <a:effectLst/>
                    <a:latin typeface="+mj-lt"/>
                    <a:ea typeface="宋体" panose="02010600030101010101" pitchFamily="2" charset="-122"/>
                  </a:rPr>
                  <a:t>kPa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·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  <a:cs typeface="Times New Roman" panose="02020603050405020304" pitchFamily="18" charset="0"/>
                  </a:rPr>
                  <a:t>º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C</a:t>
                </a:r>
                <a:r>
                  <a:rPr lang="en-US" b="1" baseline="30000" dirty="0">
                    <a:effectLst/>
                    <a:latin typeface="+mj-lt"/>
                    <a:ea typeface="宋体" panose="02010600030101010101" pitchFamily="2" charset="-122"/>
                  </a:rPr>
                  <a:t>-1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: net radiation (MJ·m</a:t>
                </a:r>
                <a:r>
                  <a:rPr lang="en-US" b="1" baseline="30000" dirty="0">
                    <a:effectLst/>
                    <a:latin typeface="+mj-lt"/>
                    <a:ea typeface="宋体" panose="02010600030101010101" pitchFamily="2" charset="-122"/>
                  </a:rPr>
                  <a:t>-2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·d</a:t>
                </a:r>
                <a:r>
                  <a:rPr lang="en-US" b="1" baseline="30000" dirty="0">
                    <a:effectLst/>
                    <a:latin typeface="+mj-lt"/>
                    <a:ea typeface="宋体" panose="02010600030101010101" pitchFamily="2" charset="-122"/>
                  </a:rPr>
                  <a:t>-1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b="1" dirty="0">
                    <a:latin typeface="+mj-lt"/>
                    <a:ea typeface="宋体" panose="02010600030101010101" pitchFamily="2" charset="-122"/>
                  </a:rPr>
                  <a:t>: psychrometric constant (</a:t>
                </a:r>
                <a:r>
                  <a:rPr lang="en-US" b="1" dirty="0" err="1">
                    <a:latin typeface="+mj-lt"/>
                    <a:ea typeface="宋体" panose="02010600030101010101" pitchFamily="2" charset="-122"/>
                  </a:rPr>
                  <a:t>kPa</a:t>
                </a:r>
                <a:r>
                  <a:rPr lang="en-US" b="1" dirty="0">
                    <a:latin typeface="+mj-lt"/>
                    <a:ea typeface="宋体" panose="02010600030101010101" pitchFamily="2" charset="-122"/>
                  </a:rPr>
                  <a:t>·</a:t>
                </a:r>
                <a:r>
                  <a:rPr lang="en-US" b="1" dirty="0">
                    <a:latin typeface="+mj-lt"/>
                    <a:ea typeface="宋体" panose="02010600030101010101" pitchFamily="2" charset="-122"/>
                    <a:cs typeface="Times New Roman" panose="02020603050405020304" pitchFamily="18" charset="0"/>
                  </a:rPr>
                  <a:t>º</a:t>
                </a:r>
                <a:r>
                  <a:rPr lang="en-US" b="1" dirty="0">
                    <a:latin typeface="+mj-lt"/>
                    <a:ea typeface="宋体" panose="02010600030101010101" pitchFamily="2" charset="-122"/>
                  </a:rPr>
                  <a:t>C</a:t>
                </a:r>
                <a:r>
                  <a:rPr lang="en-US" b="1" baseline="30000" dirty="0">
                    <a:latin typeface="+mj-lt"/>
                    <a:ea typeface="宋体" panose="02010600030101010101" pitchFamily="2" charset="-122"/>
                  </a:rPr>
                  <a:t>-1</a:t>
                </a:r>
                <a:r>
                  <a:rPr lang="en-US" b="1" dirty="0">
                    <a:latin typeface="+mj-lt"/>
                    <a:ea typeface="宋体" panose="02010600030101010101" pitchFamily="2" charset="-122"/>
                  </a:rPr>
                  <a:t>)</a:t>
                </a:r>
                <a:endParaRPr lang="en-US" b="1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effectLst/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 smtClean="0"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effectLst/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 baseline="-25000" smtClean="0">
                        <a:effectLst/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:</a:t>
                </a:r>
                <a:r>
                  <a:rPr lang="en-US" b="1" dirty="0">
                    <a:latin typeface="+mj-lt"/>
                    <a:ea typeface="宋体" panose="02010600030101010101" pitchFamily="2" charset="-122"/>
                  </a:rPr>
                  <a:t> wind function (s·m</a:t>
                </a:r>
                <a:r>
                  <a:rPr lang="en-US" b="1" baseline="30000" dirty="0">
                    <a:latin typeface="+mj-lt"/>
                    <a:ea typeface="宋体" panose="02010600030101010101" pitchFamily="2" charset="-122"/>
                  </a:rPr>
                  <a:t>-1</a:t>
                </a:r>
                <a:r>
                  <a:rPr lang="en-US" b="1" dirty="0">
                    <a:latin typeface="+mj-lt"/>
                    <a:ea typeface="宋体" panose="02010600030101010101" pitchFamily="2" charset="-122"/>
                  </a:rPr>
                  <a:t>)</a:t>
                </a:r>
                <a:endParaRPr lang="en-US" b="1" dirty="0">
                  <a:effectLst/>
                  <a:latin typeface="+mj-lt"/>
                  <a:ea typeface="宋体" panose="02010600030101010101" pitchFamily="2" charset="-12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: vapor pressure deficit (</a:t>
                </a:r>
                <a:r>
                  <a:rPr lang="en-US" b="1" dirty="0" err="1">
                    <a:effectLst/>
                    <a:latin typeface="+mj-lt"/>
                    <a:ea typeface="宋体" panose="02010600030101010101" pitchFamily="2" charset="-122"/>
                  </a:rPr>
                  <a:t>kPa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: latent heat of vaporization (MJ·kg</a:t>
                </a:r>
                <a:r>
                  <a:rPr lang="en-US" b="1" baseline="30000" dirty="0">
                    <a:effectLst/>
                    <a:latin typeface="+mj-lt"/>
                    <a:ea typeface="宋体" panose="02010600030101010101" pitchFamily="2" charset="-122"/>
                  </a:rPr>
                  <a:t>-1</a:t>
                </a:r>
                <a:r>
                  <a:rPr lang="en-US" b="1" dirty="0">
                    <a:effectLst/>
                    <a:latin typeface="+mj-lt"/>
                    <a:ea typeface="宋体" panose="02010600030101010101" pitchFamily="2" charset="-122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141" y="4596785"/>
                <a:ext cx="5851710" cy="1754326"/>
              </a:xfrm>
              <a:prstGeom prst="rect">
                <a:avLst/>
              </a:prstGeom>
              <a:blipFill>
                <a:blip r:embed="rId6"/>
                <a:stretch>
                  <a:fillRect l="-313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/>
          <p:cNvSpPr txBox="1">
            <a:spLocks/>
          </p:cNvSpPr>
          <p:nvPr/>
        </p:nvSpPr>
        <p:spPr>
          <a:xfrm>
            <a:off x="950495" y="263044"/>
            <a:ext cx="10347157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Heat Storage Effect on the Evaporation Rate</a:t>
            </a:r>
          </a:p>
        </p:txBody>
      </p:sp>
      <p:sp>
        <p:nvSpPr>
          <p:cNvPr id="3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087815" y="3124410"/>
                <a:ext cx="4889187" cy="874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815" y="3124410"/>
                <a:ext cx="4889187" cy="8745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 rot="5400000" flipV="1">
            <a:off x="9515489" y="2627955"/>
            <a:ext cx="1114960" cy="1882318"/>
            <a:chOff x="485775" y="2921511"/>
            <a:chExt cx="1762125" cy="1174239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85775" y="2921511"/>
              <a:ext cx="311435" cy="1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775" y="2921511"/>
              <a:ext cx="0" cy="117423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5775" y="4095750"/>
              <a:ext cx="1762125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9"/>
          <p:cNvSpPr txBox="1"/>
          <p:nvPr/>
        </p:nvSpPr>
        <p:spPr>
          <a:xfrm>
            <a:off x="9862060" y="3982105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Wind function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1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29359" y="6231052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ea typeface="SimSun" panose="02010600030101010101" pitchFamily="2" charset="-122"/>
              </a:rPr>
              <a:t> </a:t>
            </a:r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0495" y="263044"/>
            <a:ext cx="10347157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the Estimation of Reservoir Evaporation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</a:p>
        </p:txBody>
      </p:sp>
      <p:pic>
        <p:nvPicPr>
          <p:cNvPr id="2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327606" y="2069340"/>
            <a:ext cx="6822908" cy="273928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27136" y="1789459"/>
            <a:ext cx="139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SimSun" panose="02010600030101010101" pitchFamily="2" charset="-122"/>
              </a:rPr>
              <a:t>Lake Tahoe 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489777" y="4808622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(Friedrich et al., 2017)</a:t>
            </a:r>
            <a:endParaRPr lang="en-US" dirty="0"/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>
          <a:xfrm>
            <a:off x="9168341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15</a:t>
            </a:r>
            <a:endParaRPr lang="zh-CN" alt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10" y="1560876"/>
            <a:ext cx="3628397" cy="36913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969981" y="499821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(L)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7022214" y="3551244"/>
            <a:ext cx="214612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Dynamic 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MODIS Area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69052" y="1197297"/>
                <a:ext cx="44251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(2.33+1.65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−0.1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052" y="1197297"/>
                <a:ext cx="4425122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889446" y="1709221"/>
            <a:ext cx="2349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SimSun" panose="02010600030101010101" pitchFamily="2" charset="-122"/>
              </a:rPr>
              <a:t>(</a:t>
            </a:r>
            <a:r>
              <a:rPr lang="en-US" dirty="0" err="1">
                <a:ea typeface="SimSun" panose="02010600030101010101" pitchFamily="2" charset="-122"/>
              </a:rPr>
              <a:t>McJannet</a:t>
            </a:r>
            <a:r>
              <a:rPr lang="en-US" dirty="0">
                <a:ea typeface="SimSun" panose="02010600030101010101" pitchFamily="2" charset="-122"/>
              </a:rPr>
              <a:t> et al. </a:t>
            </a:r>
            <a:r>
              <a:rPr lang="en-US" dirty="0" smtClean="0">
                <a:ea typeface="SimSun" panose="02010600030101010101" pitchFamily="2" charset="-122"/>
              </a:rPr>
              <a:t>2012</a:t>
            </a:r>
            <a:r>
              <a:rPr lang="en-US" dirty="0">
                <a:ea typeface="SimSun" panose="02010600030101010101" pitchFamily="2" charset="-122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17247" y="5787289"/>
            <a:ext cx="535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Zhao </a:t>
            </a:r>
            <a:r>
              <a:rPr lang="en-US" sz="2400" dirty="0"/>
              <a:t>and Gao, </a:t>
            </a:r>
            <a:r>
              <a:rPr lang="en-US" sz="2400" dirty="0" smtClean="0"/>
              <a:t>RSE, 2019.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950495" y="263044"/>
            <a:ext cx="10347157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Improving the Estimation of Reservoir Evaporation Rate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328" y="59678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9" y="1522945"/>
            <a:ext cx="7209064" cy="4797032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7544707" y="1406897"/>
            <a:ext cx="4240893" cy="3747083"/>
            <a:chOff x="3304615" y="2418650"/>
            <a:chExt cx="4611147" cy="4074225"/>
          </a:xfrm>
        </p:grpSpPr>
        <p:pic>
          <p:nvPicPr>
            <p:cNvPr id="30" name="Picture 29" descr="Related imag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36" r="29632" b="7909"/>
            <a:stretch/>
          </p:blipFill>
          <p:spPr bwMode="auto">
            <a:xfrm>
              <a:off x="3540913" y="4112745"/>
              <a:ext cx="4374849" cy="2380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un 30"/>
            <p:cNvSpPr/>
            <p:nvPr/>
          </p:nvSpPr>
          <p:spPr>
            <a:xfrm>
              <a:off x="6438865" y="2744627"/>
              <a:ext cx="766482" cy="766482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2" descr="Image result for satellite remote sensi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5" r="66894" b="75064"/>
            <a:stretch/>
          </p:blipFill>
          <p:spPr bwMode="auto">
            <a:xfrm>
              <a:off x="3304615" y="2418650"/>
              <a:ext cx="1828800" cy="1372814"/>
            </a:xfrm>
            <a:prstGeom prst="parallelogram">
              <a:avLst>
                <a:gd name="adj" fmla="val 4459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Arrow Connector 32"/>
            <p:cNvCxnSpPr/>
            <p:nvPr/>
          </p:nvCxnSpPr>
          <p:spPr>
            <a:xfrm flipH="1" flipV="1">
              <a:off x="4666131" y="3383009"/>
              <a:ext cx="766481" cy="14606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6139668" y="3511109"/>
              <a:ext cx="674498" cy="15477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7797536" y="5151760"/>
            <a:ext cx="40831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Translate MODIS LST to 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profile &amp;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evaporation rate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120" y="1006016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Lake Temperature Evaporation Model (LTEM)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9168341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16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0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55291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328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41539" y="95293"/>
            <a:ext cx="8269261" cy="80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Evaporation Validation Locations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1" y="1330527"/>
            <a:ext cx="11502865" cy="5176289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9168341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17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328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41539" y="95293"/>
            <a:ext cx="8269261" cy="80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Profile Validation Results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62"/>
          <a:stretch/>
        </p:blipFill>
        <p:spPr>
          <a:xfrm>
            <a:off x="0" y="1137294"/>
            <a:ext cx="6126480" cy="18311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0" b="20705"/>
          <a:stretch/>
        </p:blipFill>
        <p:spPr>
          <a:xfrm>
            <a:off x="6065520" y="1309443"/>
            <a:ext cx="6126480" cy="1675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2285" y="5031326"/>
            <a:ext cx="5712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agreement for mixing depth and temperature seasonality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Overall, long-term biases range from -0.5 °C to 0.5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Monthly value biases range from -5.4 °C to 6.0 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6177" y="940111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Oneida Lake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3" b="59525"/>
          <a:stretch/>
        </p:blipFill>
        <p:spPr>
          <a:xfrm>
            <a:off x="0" y="3233737"/>
            <a:ext cx="6126480" cy="16807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6177" y="2912794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Lake Mead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0" b="40012"/>
          <a:stretch/>
        </p:blipFill>
        <p:spPr>
          <a:xfrm>
            <a:off x="15240" y="5154358"/>
            <a:ext cx="6126480" cy="17011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6177" y="4831271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Lake Biwa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9" b="243"/>
          <a:stretch/>
        </p:blipFill>
        <p:spPr>
          <a:xfrm>
            <a:off x="6065520" y="3219545"/>
            <a:ext cx="6126480" cy="1792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33629" y="963449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Mendota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3629" y="2912794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Lake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Ammersee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9168341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18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9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3659184" y="1115670"/>
            <a:ext cx="8663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Global Reservoir and Dam (</a:t>
            </a:r>
            <a:r>
              <a:rPr lang="en-US" sz="2000" b="1" dirty="0" err="1"/>
              <a:t>GRanD</a:t>
            </a:r>
            <a:r>
              <a:rPr lang="en-US" sz="2000" b="1" dirty="0"/>
              <a:t>) Database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68280" y="6245448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Lehner</a:t>
            </a:r>
            <a:r>
              <a:rPr lang="en-US" dirty="0"/>
              <a:t>  et al., 2011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7960" y="1492479"/>
            <a:ext cx="3042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Global capacity &gt; </a:t>
            </a:r>
            <a:r>
              <a:rPr lang="en-US" sz="2000" dirty="0" smtClean="0"/>
              <a:t>6200 km</a:t>
            </a:r>
            <a:r>
              <a:rPr lang="en-US" sz="2000" baseline="30000" dirty="0" smtClean="0"/>
              <a:t>3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://www.geog.ucsb.edu/img/news/2011/GRanD_reservoi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737"/>
            <a:ext cx="7326416" cy="36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1755115"/>
            <a:ext cx="4228932" cy="446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61756" y="6275300"/>
            <a:ext cx="175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Chao et al., 2008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75520" y="246361"/>
            <a:ext cx="866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Global </a:t>
            </a:r>
            <a:r>
              <a:rPr lang="en-US" sz="3200" b="1" dirty="0" smtClean="0"/>
              <a:t>Reservoirs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3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2"/>
    </mc:Choice>
    <mc:Fallback xmlns="">
      <p:transition spd="slow" advTm="3236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1539" y="95293"/>
            <a:ext cx="8269261" cy="80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Evaporation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Rate Validation Results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19</a:t>
            </a:r>
            <a:endParaRPr lang="zh-CN" alt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"/>
          <a:stretch/>
        </p:blipFill>
        <p:spPr>
          <a:xfrm>
            <a:off x="1004617" y="997824"/>
            <a:ext cx="10143103" cy="52130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281641" y="6237775"/>
            <a:ext cx="7886700" cy="51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R</a:t>
            </a:r>
            <a:r>
              <a:rPr lang="en-US" sz="20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increase: 0.28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improvement for deep lakes (e.g. Mead: 0.44)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1539" y="95293"/>
            <a:ext cx="8269261" cy="80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Evaporation Results for Lake Nasser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20</a:t>
            </a:r>
            <a:endParaRPr lang="zh-CN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30" y="1135833"/>
            <a:ext cx="7264797" cy="5186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4377" y="6309321"/>
            <a:ext cx="1104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Zhao and Gao, Estimating </a:t>
            </a:r>
            <a:r>
              <a:rPr lang="en-US" b="1" dirty="0"/>
              <a:t>lake temperature profile and evaporation losses by leveraging MODIS LST</a:t>
            </a:r>
            <a:r>
              <a:rPr lang="en-US" dirty="0"/>
              <a:t> </a:t>
            </a:r>
            <a:r>
              <a:rPr lang="en-US" b="1" dirty="0"/>
              <a:t> </a:t>
            </a:r>
            <a:r>
              <a:rPr lang="en-US" b="1" dirty="0" smtClean="0"/>
              <a:t>data (in prep)</a:t>
            </a:r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7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30480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19456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21</a:t>
            </a:r>
            <a:endParaRPr lang="zh-CN" alt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23014" y="1219201"/>
            <a:ext cx="10855841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200" dirty="0" smtClean="0"/>
              <a:t> By </a:t>
            </a:r>
            <a:r>
              <a:rPr lang="en-US" sz="2200" dirty="0"/>
              <a:t>leveraging </a:t>
            </a:r>
            <a:r>
              <a:rPr lang="en-US" sz="2200" dirty="0" smtClean="0"/>
              <a:t>MODIS observations along with satellite altimetry data, the spatial and temporal coverage </a:t>
            </a:r>
            <a:r>
              <a:rPr lang="en-US" sz="2200" dirty="0"/>
              <a:t>of </a:t>
            </a:r>
            <a:r>
              <a:rPr lang="en-US" sz="2200" dirty="0" smtClean="0"/>
              <a:t>remotely sensed global reservoirs can </a:t>
            </a:r>
            <a:r>
              <a:rPr lang="en-US" sz="2200" dirty="0"/>
              <a:t>be significantly </a:t>
            </a:r>
            <a:r>
              <a:rPr lang="en-US" sz="2200" dirty="0" smtClean="0"/>
              <a:t>improved.</a:t>
            </a:r>
            <a:endParaRPr lang="en-US" sz="2200" dirty="0"/>
          </a:p>
          <a:p>
            <a:pPr algn="just"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200" dirty="0" smtClean="0"/>
              <a:t> High quality A-E relationship can be achieved using Landsat and altimetry data. </a:t>
            </a:r>
          </a:p>
          <a:p>
            <a:pPr algn="just"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200" dirty="0"/>
              <a:t>By using </a:t>
            </a:r>
            <a:r>
              <a:rPr lang="en-US" sz="2200" dirty="0" smtClean="0"/>
              <a:t>MODIS </a:t>
            </a:r>
            <a:r>
              <a:rPr lang="en-US" sz="2200" dirty="0"/>
              <a:t>LST </a:t>
            </a:r>
            <a:r>
              <a:rPr lang="en-US" sz="2200" dirty="0" smtClean="0"/>
              <a:t>to calculate the </a:t>
            </a:r>
            <a:r>
              <a:rPr lang="en-US" sz="2200" dirty="0"/>
              <a:t>heat storage and </a:t>
            </a:r>
            <a:r>
              <a:rPr lang="en-US" sz="2200" dirty="0" smtClean="0"/>
              <a:t>considering fetch as a </a:t>
            </a:r>
            <a:r>
              <a:rPr lang="en-US" sz="2200" dirty="0"/>
              <a:t>function of the dynamic lake area</a:t>
            </a:r>
            <a:r>
              <a:rPr lang="en-US" sz="2200" dirty="0" smtClean="0"/>
              <a:t>, reservoir evaporation </a:t>
            </a:r>
            <a:r>
              <a:rPr lang="en-US" sz="2200" dirty="0"/>
              <a:t>rate </a:t>
            </a:r>
            <a:r>
              <a:rPr lang="en-US" sz="2200" dirty="0" smtClean="0"/>
              <a:t>can be better . </a:t>
            </a:r>
            <a:endParaRPr lang="en-US" sz="2200" dirty="0"/>
          </a:p>
          <a:p>
            <a:pPr algn="just"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200" dirty="0"/>
              <a:t> </a:t>
            </a:r>
            <a:r>
              <a:rPr lang="en-US" sz="2200" dirty="0" smtClean="0"/>
              <a:t>Both the storage and evaporation algorithms have been validated using in situ data. </a:t>
            </a:r>
          </a:p>
          <a:p>
            <a:pPr algn="just"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200" dirty="0" smtClean="0"/>
              <a:t> Future work will focus on applying the algorithms to generate reservoir storage and evaporation product using both MODIS and VIIRS.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23013" y="5345553"/>
            <a:ext cx="10619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 et al.,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high-resolution bathymetry dataset for global reservoirs using multi-source satellite imagery and altimetry,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Sensing of Environment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review.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Zhao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Gao,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Estimating reservoir evaporation losses for the United States: Fusing remote sensing and modeling approaches,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Sensing of Environment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226, 109-124, 2019.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9"/>
    </mc:Choice>
    <mc:Fallback xmlns="">
      <p:transition spd="slow" advTm="63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1775520" y="246361"/>
            <a:ext cx="866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Reservoir Storage  vs. Reservoir Evaporation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77105" y="1781224"/>
            <a:ext cx="3160395" cy="2386965"/>
            <a:chOff x="1146933" y="965835"/>
            <a:chExt cx="3160395" cy="238696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933" y="965835"/>
              <a:ext cx="3160395" cy="2386965"/>
            </a:xfrm>
            <a:prstGeom prst="rect">
              <a:avLst/>
            </a:prstGeom>
            <a:noFill/>
            <a:ln>
              <a:noFill/>
            </a:ln>
            <a:effectLst>
              <a:outerShdw blurRad="228600" dist="50800" dir="756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52355" y="1112222"/>
              <a:ext cx="15146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Hydropower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9155" y="2310353"/>
            <a:ext cx="3196468" cy="2436019"/>
            <a:chOff x="-636844" y="3152300"/>
            <a:chExt cx="3196468" cy="2436019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3" r="4299"/>
            <a:stretch/>
          </p:blipFill>
          <p:spPr bwMode="auto">
            <a:xfrm>
              <a:off x="-636844" y="3152300"/>
              <a:ext cx="3196468" cy="2436019"/>
            </a:xfrm>
            <a:prstGeom prst="rect">
              <a:avLst/>
            </a:prstGeom>
            <a:noFill/>
            <a:ln>
              <a:noFill/>
            </a:ln>
            <a:effectLst>
              <a:outerShdw blurRad="228600" dist="50800" dir="756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-479386" y="3255109"/>
              <a:ext cx="2712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Irrigation/water supply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61332" y="2919437"/>
            <a:ext cx="3733799" cy="2386965"/>
            <a:chOff x="6019800" y="3598393"/>
            <a:chExt cx="3733799" cy="238696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36" r="-7236"/>
            <a:stretch/>
          </p:blipFill>
          <p:spPr bwMode="auto">
            <a:xfrm>
              <a:off x="6019800" y="3598393"/>
              <a:ext cx="3733799" cy="2386965"/>
            </a:xfrm>
            <a:prstGeom prst="rect">
              <a:avLst/>
            </a:prstGeom>
            <a:noFill/>
            <a:ln>
              <a:noFill/>
            </a:ln>
            <a:effectLst>
              <a:outerShdw blurRad="228600" dist="50800" dir="756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256882" y="3786928"/>
              <a:ext cx="15917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Flood control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61202" y="3602613"/>
            <a:ext cx="3223238" cy="2439075"/>
            <a:chOff x="5253001" y="3419788"/>
            <a:chExt cx="3223238" cy="2439075"/>
          </a:xfrm>
        </p:grpSpPr>
        <p:pic>
          <p:nvPicPr>
            <p:cNvPr id="20" name="Picture 6" descr="Image result for recreation reservoir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7" t="20689" r="9695" b="10916"/>
            <a:stretch/>
          </p:blipFill>
          <p:spPr bwMode="auto">
            <a:xfrm>
              <a:off x="5253001" y="3419788"/>
              <a:ext cx="3223238" cy="2439075"/>
            </a:xfrm>
            <a:prstGeom prst="rect">
              <a:avLst/>
            </a:prstGeom>
            <a:noFill/>
            <a:effectLst>
              <a:outerShdw blurRad="228600" dist="50800" dir="744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533230" y="3593948"/>
              <a:ext cx="13313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Recreation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2" descr="http://www.scmp.com/sites/default/files/styles/980w/public/images/methode/2016/03/20/6211374e-eeae-11e5-9451-ef5010d885b7_image_hires.jpg?itok=SNsbsP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1" y="1128522"/>
            <a:ext cx="4251177" cy="29107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791777" y="993057"/>
            <a:ext cx="3136063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Evaporation &gt; Industrial + Domestic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~</a:t>
            </a:r>
            <a:r>
              <a:rPr lang="en-US" sz="2000" dirty="0">
                <a:solidFill>
                  <a:srgbClr val="C00000"/>
                </a:solidFill>
              </a:rPr>
              <a:t>265 km</a:t>
            </a:r>
            <a:r>
              <a:rPr lang="en-US" sz="2000" baseline="30000" dirty="0">
                <a:solidFill>
                  <a:srgbClr val="C00000"/>
                </a:solidFill>
              </a:rPr>
              <a:t>3</a:t>
            </a:r>
            <a:r>
              <a:rPr lang="en-US" sz="2000" dirty="0">
                <a:solidFill>
                  <a:srgbClr val="C00000"/>
                </a:solidFill>
              </a:rPr>
              <a:t> in </a:t>
            </a:r>
            <a:r>
              <a:rPr lang="en-US" sz="2000" dirty="0" smtClean="0">
                <a:solidFill>
                  <a:srgbClr val="C00000"/>
                </a:solidFill>
              </a:rPr>
              <a:t>2010</a:t>
            </a:r>
            <a:endParaRPr lang="en-US" sz="2000" baseline="30000" dirty="0">
              <a:solidFill>
                <a:srgbClr val="C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27" y="4089878"/>
            <a:ext cx="3482415" cy="25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512185" y="636771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https://www.flickr.com/photos/89241789@N00/172762894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000711" y="4155447"/>
            <a:ext cx="1717491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Lake </a:t>
            </a:r>
            <a:r>
              <a:rPr lang="en-US" sz="2000" dirty="0">
                <a:solidFill>
                  <a:srgbClr val="C00000"/>
                </a:solidFill>
              </a:rPr>
              <a:t>Mead annual evaporation </a:t>
            </a:r>
            <a:r>
              <a:rPr lang="en-US" sz="2000" dirty="0" smtClean="0">
                <a:solidFill>
                  <a:srgbClr val="C00000"/>
                </a:solidFill>
              </a:rPr>
              <a:t>=791,000 </a:t>
            </a:r>
            <a:r>
              <a:rPr lang="en-US" sz="2000" dirty="0">
                <a:solidFill>
                  <a:srgbClr val="C00000"/>
                </a:solidFill>
              </a:rPr>
              <a:t>acre-feet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2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2"/>
    </mc:Choice>
    <mc:Fallback xmlns="">
      <p:transition spd="slow" advTm="3236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8368" y="329003"/>
            <a:ext cx="543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057" y="1102038"/>
            <a:ext cx="5871000" cy="276636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508" t="11976" r="2654" b="10176"/>
          <a:stretch/>
        </p:blipFill>
        <p:spPr>
          <a:xfrm>
            <a:off x="1222501" y="5551424"/>
            <a:ext cx="9784080" cy="1188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74" y="4250933"/>
            <a:ext cx="4672216" cy="9152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32429" y="4109438"/>
            <a:ext cx="3840234" cy="1116419"/>
            <a:chOff x="7517220" y="3858328"/>
            <a:chExt cx="3840234" cy="1116419"/>
          </a:xfrm>
        </p:grpSpPr>
        <p:sp>
          <p:nvSpPr>
            <p:cNvPr id="19" name="Rounded Rectangle 18"/>
            <p:cNvSpPr/>
            <p:nvPr/>
          </p:nvSpPr>
          <p:spPr>
            <a:xfrm>
              <a:off x="7517220" y="3858328"/>
              <a:ext cx="3615070" cy="111641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13213" y="3952487"/>
              <a:ext cx="36442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FUTURE NEEDS. </a:t>
              </a:r>
              <a:endParaRPr lang="en-US" sz="2000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en-US" b="1" i="1" u="sng" dirty="0" smtClean="0">
                  <a:solidFill>
                    <a:schemeClr val="accent1">
                      <a:lumMod val="75000"/>
                    </a:schemeClr>
                  </a:solidFill>
                </a:rPr>
                <a:t>Uniform</a:t>
              </a:r>
              <a:r>
                <a:rPr lang="en-US" b="1" i="1" u="sng" dirty="0">
                  <a:solidFill>
                    <a:schemeClr val="accent1">
                      <a:lumMod val="75000"/>
                    </a:schemeClr>
                  </a:solidFill>
                </a:rPr>
                <a:t>, coherent, and long-term measurements.</a:t>
              </a:r>
              <a:r>
                <a:rPr lang="en-US" b="1" i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12874" y="5182092"/>
            <a:ext cx="284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Friedrich et al., 2017 </a:t>
            </a:r>
            <a:r>
              <a:rPr lang="en-US" b="1" dirty="0">
                <a:solidFill>
                  <a:srgbClr val="FF0000"/>
                </a:solidFill>
              </a:rPr>
              <a:t>BAMS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1724" y="1240730"/>
            <a:ext cx="3150738" cy="240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1"/>
    </mc:Choice>
    <mc:Fallback xmlns="">
      <p:transition spd="slow" advTm="10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263044"/>
            <a:ext cx="8229600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97871" y="1355246"/>
            <a:ext cx="10204538" cy="47159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</a:t>
            </a:r>
            <a:r>
              <a:rPr lang="en-US" dirty="0">
                <a:solidFill>
                  <a:schemeClr val="tx1"/>
                </a:solidFill>
              </a:rPr>
              <a:t>generate </a:t>
            </a:r>
            <a:r>
              <a:rPr lang="en-US" b="1" i="1" dirty="0">
                <a:solidFill>
                  <a:schemeClr val="tx1"/>
                </a:solidFill>
              </a:rPr>
              <a:t>a comprehensive, coherent, and long term global reservoir product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series </a:t>
            </a:r>
            <a:r>
              <a:rPr lang="en-US" dirty="0" smtClean="0">
                <a:solidFill>
                  <a:schemeClr val="tx1"/>
                </a:solidFill>
              </a:rPr>
              <a:t>at </a:t>
            </a:r>
            <a:r>
              <a:rPr lang="en-US" dirty="0">
                <a:solidFill>
                  <a:schemeClr val="tx1"/>
                </a:solidFill>
              </a:rPr>
              <a:t>improved spatial coverage (and </a:t>
            </a:r>
            <a:r>
              <a:rPr lang="en-US" dirty="0" smtClean="0">
                <a:solidFill>
                  <a:schemeClr val="tx1"/>
                </a:solidFill>
              </a:rPr>
              <a:t>at </a:t>
            </a:r>
            <a:r>
              <a:rPr lang="en-US" dirty="0">
                <a:solidFill>
                  <a:schemeClr val="tx1"/>
                </a:solidFill>
              </a:rPr>
              <a:t>improved temporal resolution) by combining </a:t>
            </a:r>
            <a:r>
              <a:rPr lang="en-US" b="1" dirty="0" smtClean="0">
                <a:solidFill>
                  <a:schemeClr val="tx1"/>
                </a:solidFill>
              </a:rPr>
              <a:t>MODIS/VIIRS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observations with data from other satellite sensors. 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Develop </a:t>
            </a:r>
            <a:r>
              <a:rPr lang="en-US" dirty="0">
                <a:solidFill>
                  <a:schemeClr val="tx1"/>
                </a:solidFill>
              </a:rPr>
              <a:t>a long term reservoir storage variation </a:t>
            </a:r>
            <a:r>
              <a:rPr lang="en-US" dirty="0" smtClean="0">
                <a:solidFill>
                  <a:schemeClr val="tx1"/>
                </a:solidFill>
              </a:rPr>
              <a:t>dataset under </a:t>
            </a:r>
            <a:r>
              <a:rPr lang="en-US" dirty="0">
                <a:solidFill>
                  <a:schemeClr val="tx1"/>
                </a:solidFill>
              </a:rPr>
              <a:t>all-weather conditions.</a:t>
            </a: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Generate a </a:t>
            </a:r>
            <a:r>
              <a:rPr lang="en-US" b="1" u="sng" dirty="0" smtClean="0">
                <a:solidFill>
                  <a:schemeClr val="tx1"/>
                </a:solidFill>
              </a:rPr>
              <a:t>first</a:t>
            </a:r>
            <a:r>
              <a:rPr lang="en-US" dirty="0" smtClean="0">
                <a:solidFill>
                  <a:schemeClr val="tx1"/>
                </a:solidFill>
              </a:rPr>
              <a:t> long </a:t>
            </a:r>
            <a:r>
              <a:rPr lang="en-US" dirty="0">
                <a:solidFill>
                  <a:schemeClr val="tx1"/>
                </a:solidFill>
              </a:rPr>
              <a:t>term </a:t>
            </a:r>
            <a:r>
              <a:rPr lang="en-US" dirty="0" smtClean="0">
                <a:solidFill>
                  <a:schemeClr val="tx1"/>
                </a:solidFill>
              </a:rPr>
              <a:t>record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the reservoir </a:t>
            </a:r>
            <a:r>
              <a:rPr lang="en-US" dirty="0">
                <a:solidFill>
                  <a:schemeClr val="tx1"/>
                </a:solidFill>
              </a:rPr>
              <a:t>evaporation rate and </a:t>
            </a:r>
            <a:r>
              <a:rPr lang="en-US" dirty="0" smtClean="0">
                <a:solidFill>
                  <a:schemeClr val="tx1"/>
                </a:solidFill>
              </a:rPr>
              <a:t>the evaporation </a:t>
            </a:r>
            <a:r>
              <a:rPr lang="en-US" dirty="0">
                <a:solidFill>
                  <a:schemeClr val="tx1"/>
                </a:solidFill>
              </a:rPr>
              <a:t>loss.</a:t>
            </a: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Validate </a:t>
            </a:r>
            <a:r>
              <a:rPr lang="en-US" dirty="0">
                <a:solidFill>
                  <a:schemeClr val="tx1"/>
                </a:solidFill>
              </a:rPr>
              <a:t>the reservoir product series and quantify the uncertainties associated with the datasets.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09378" y="1770437"/>
            <a:ext cx="1743307" cy="72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variations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6298" y="1098322"/>
            <a:ext cx="1191584" cy="609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07569" y="1107143"/>
            <a:ext cx="1709587" cy="678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Altimetry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(Radar/Lidar)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79984" y="2544764"/>
            <a:ext cx="868066" cy="6095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30541" y="2521250"/>
            <a:ext cx="1965937" cy="5968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MODIS/VIIRS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lbow Connector 13"/>
          <p:cNvCxnSpPr>
            <a:stCxn id="8" idx="3"/>
          </p:cNvCxnSpPr>
          <p:nvPr/>
        </p:nvCxnSpPr>
        <p:spPr>
          <a:xfrm>
            <a:off x="3152685" y="2131100"/>
            <a:ext cx="2483613" cy="65200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152685" y="1437106"/>
            <a:ext cx="2483613" cy="69703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-Down Arrow 18"/>
          <p:cNvSpPr/>
          <p:nvPr/>
        </p:nvSpPr>
        <p:spPr>
          <a:xfrm>
            <a:off x="6015632" y="1695554"/>
            <a:ext cx="98385" cy="849210"/>
          </a:xfrm>
          <a:prstGeom prst="upDownArrow">
            <a:avLst>
              <a:gd name="adj1" fmla="val 64860"/>
              <a:gd name="adj2" fmla="val 61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14017" y="1903725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 smtClean="0"/>
              <a:t>A-E relationship</a:t>
            </a:r>
            <a:endParaRPr lang="en-US" b="1" i="1" u="sng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81200" y="263044"/>
            <a:ext cx="8229600" cy="803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Reservoir Storage Variations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lide Number Placeholder 1"/>
          <p:cNvSpPr txBox="1">
            <a:spLocks/>
          </p:cNvSpPr>
          <p:nvPr/>
        </p:nvSpPr>
        <p:spPr>
          <a:xfrm>
            <a:off x="9168341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1017103" y="2667789"/>
            <a:ext cx="2613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–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+A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-h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)/2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6200" y="1424344"/>
            <a:ext cx="1523999" cy="11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583302" y="2781763"/>
            <a:ext cx="1523999" cy="111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表格 38">
            <a:extLst>
              <a:ext uri="{FF2B5EF4-FFF2-40B4-BE49-F238E27FC236}">
                <a16:creationId xmlns:a16="http://schemas.microsoft.com/office/drawing/2014/main" id="{57D1F13A-8F27-4C6D-BAF4-5B7297625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03045"/>
              </p:ext>
            </p:extLst>
          </p:nvPr>
        </p:nvGraphicFramePr>
        <p:xfrm>
          <a:off x="5861915" y="3727507"/>
          <a:ext cx="5504215" cy="2626241"/>
        </p:xfrm>
        <a:graphic>
          <a:graphicData uri="http://schemas.openxmlformats.org/drawingml/2006/table">
            <a:tbl>
              <a:tblPr firstRow="1" firstCol="1" bandRow="1"/>
              <a:tblGrid>
                <a:gridCol w="2208631">
                  <a:extLst>
                    <a:ext uri="{9D8B030D-6E8A-4147-A177-3AD203B41FA5}">
                      <a16:colId xmlns:a16="http://schemas.microsoft.com/office/drawing/2014/main" val="4057830938"/>
                    </a:ext>
                  </a:extLst>
                </a:gridCol>
                <a:gridCol w="1831835">
                  <a:extLst>
                    <a:ext uri="{9D8B030D-6E8A-4147-A177-3AD203B41FA5}">
                      <a16:colId xmlns:a16="http://schemas.microsoft.com/office/drawing/2014/main" val="2192628341"/>
                    </a:ext>
                  </a:extLst>
                </a:gridCol>
                <a:gridCol w="886836">
                  <a:extLst>
                    <a:ext uri="{9D8B030D-6E8A-4147-A177-3AD203B41FA5}">
                      <a16:colId xmlns:a16="http://schemas.microsoft.com/office/drawing/2014/main" val="2716328515"/>
                    </a:ext>
                  </a:extLst>
                </a:gridCol>
                <a:gridCol w="576913">
                  <a:extLst>
                    <a:ext uri="{9D8B030D-6E8A-4147-A177-3AD203B41FA5}">
                      <a16:colId xmlns:a16="http://schemas.microsoft.com/office/drawing/2014/main" val="2065987803"/>
                    </a:ext>
                  </a:extLst>
                </a:gridCol>
              </a:tblGrid>
              <a:tr h="6850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Satellite combination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A-E relationship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Sample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number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="1" baseline="3000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530710"/>
                  </a:ext>
                </a:extLst>
              </a:tr>
              <a:tr h="485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Radar-MODIS (RM)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 = 0.146x + 285.18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118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085858"/>
                  </a:ext>
                </a:extLst>
              </a:tr>
              <a:tr h="485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Radar-Landsat (RL)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 = 0.158x + 280.57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58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061046"/>
                  </a:ext>
                </a:extLst>
              </a:tr>
              <a:tr h="485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ICESat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-MODIS (IM)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 = 0.152x + 281.33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60571"/>
                  </a:ext>
                </a:extLst>
              </a:tr>
              <a:tr h="485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ICESat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-Landsat (IL)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 = 0.199x + 263.15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0.99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127594"/>
                  </a:ext>
                </a:extLst>
              </a:tr>
            </a:tbl>
          </a:graphicData>
        </a:graphic>
      </p:graphicFrame>
      <p:pic>
        <p:nvPicPr>
          <p:cNvPr id="26" name="图片 8">
            <a:extLst>
              <a:ext uri="{FF2B5EF4-FFF2-40B4-BE49-F238E27FC236}">
                <a16:creationId xmlns:a16="http://schemas.microsoft.com/office/drawing/2014/main" id="{592ED24C-ED4E-4C24-B192-E55EBA2D1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7" y="3158962"/>
            <a:ext cx="4630021" cy="3704017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V="1">
            <a:off x="3315072" y="4799087"/>
            <a:ext cx="34207" cy="1588162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451086" y="4778291"/>
            <a:ext cx="1919629" cy="8830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5893445" y="4989950"/>
            <a:ext cx="5504215" cy="318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898699" y="5920113"/>
            <a:ext cx="5504215" cy="318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25601" y="3322777"/>
            <a:ext cx="297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A-E relationship at Lake Mead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5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FA94548-AAB8-4849-92A9-18E86A41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46" y="1366432"/>
            <a:ext cx="9252219" cy="522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032"/>
          <a:stretch/>
        </p:blipFill>
        <p:spPr>
          <a:xfrm>
            <a:off x="150987" y="6309321"/>
            <a:ext cx="1741608" cy="547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125" y="5980594"/>
            <a:ext cx="5007297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6589" y="246361"/>
            <a:ext cx="97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Spatial Coverage of the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68341" y="6309321"/>
            <a:ext cx="2844800" cy="365125"/>
          </a:xfrm>
        </p:spPr>
        <p:txBody>
          <a:bodyPr/>
          <a:lstStyle/>
          <a:p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07700" y="1032783"/>
            <a:ext cx="65393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347 reservoirs  (3123 km</a:t>
            </a:r>
            <a:r>
              <a:rPr lang="en-US" sz="2400" b="1" baseline="30000" dirty="0">
                <a:solidFill>
                  <a:srgbClr val="0070C0"/>
                </a:solidFill>
              </a:rPr>
              <a:t>3 </a:t>
            </a:r>
            <a:r>
              <a:rPr lang="en-US" sz="2400" b="1" dirty="0">
                <a:solidFill>
                  <a:srgbClr val="0070C0"/>
                </a:solidFill>
              </a:rPr>
              <a:t>, 50% of global capacity)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r="4005"/>
          <a:stretch/>
        </p:blipFill>
        <p:spPr bwMode="auto">
          <a:xfrm>
            <a:off x="694119" y="3858294"/>
            <a:ext cx="2396951" cy="21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678248" y="3745077"/>
            <a:ext cx="940481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1776" y="3420601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60 km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2320" y="6032254"/>
            <a:ext cx="2440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Radar altimeter track</a:t>
            </a:r>
            <a:endParaRPr lang="en-US" sz="2000" b="1" dirty="0"/>
          </a:p>
        </p:txBody>
      </p:sp>
      <p:pic>
        <p:nvPicPr>
          <p:cNvPr id="22" name="Picture 2"/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6728" r="6186" b="9159"/>
          <a:stretch/>
        </p:blipFill>
        <p:spPr bwMode="auto">
          <a:xfrm>
            <a:off x="5883949" y="4691631"/>
            <a:ext cx="2595588" cy="209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V="1">
            <a:off x="6012911" y="4643406"/>
            <a:ext cx="851596" cy="20274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83182" y="43041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4 km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61982" y="5776068"/>
            <a:ext cx="2475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ICESat</a:t>
            </a:r>
            <a:r>
              <a:rPr lang="en-US" sz="2000" b="1" dirty="0" smtClean="0"/>
              <a:t> altimeter track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2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3"/>
    </mc:Choice>
    <mc:Fallback xmlns="">
      <p:transition spd="slow" advTm="4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75520" y="246361"/>
            <a:ext cx="866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Algorithm for Bathymetry (A-E relationship)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5802FE43-05D8-468C-A987-51B64B913A15}"/>
              </a:ext>
            </a:extLst>
          </p:cNvPr>
          <p:cNvSpPr txBox="1">
            <a:spLocks/>
          </p:cNvSpPr>
          <p:nvPr/>
        </p:nvSpPr>
        <p:spPr>
          <a:xfrm>
            <a:off x="253696" y="1315725"/>
            <a:ext cx="4191000" cy="48207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Landsat-based water classfications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Water Occurrence (SWO) from Global Surface Water (GSW) 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 (Pekel et al., 2016)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Reservoir Surface Area Dataset (GRSAD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(Zhao and Gao, 2018)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Stallite altimetry dataset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ICESat/GLAS lidar altimetry dataset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Reservoir and Lake Monitor (G-REALM)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Hydroweb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5CE8A5-36A8-461F-8688-124598FED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553" y="1570183"/>
            <a:ext cx="7311134" cy="4729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2208" y="3805385"/>
            <a:ext cx="157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(Li et al., 2019)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4395" y="5648045"/>
            <a:ext cx="180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(Gao et al., 2012)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1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2"/>
    </mc:Choice>
    <mc:Fallback xmlns="">
      <p:transition spd="slow" advTm="3236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032"/>
          <a:stretch/>
        </p:blipFill>
        <p:spPr>
          <a:xfrm>
            <a:off x="150987" y="6156621"/>
            <a:ext cx="5029200" cy="7003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2024" y="5980594"/>
            <a:ext cx="4681018" cy="86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 smtClean="0"/>
              <a:t>8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81D04A-0C0B-4306-8678-BDB1FFDA2D88}"/>
              </a:ext>
            </a:extLst>
          </p:cNvPr>
          <p:cNvSpPr/>
          <p:nvPr/>
        </p:nvSpPr>
        <p:spPr>
          <a:xfrm>
            <a:off x="800954" y="1282169"/>
            <a:ext cx="3473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/>
              </a:rPr>
              <a:t>Derive A-E relationships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5B87FB9-5223-4447-8C62-737C6C12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35" y="1743834"/>
            <a:ext cx="6758404" cy="49306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4DBF31-D734-4494-A3D1-AE4FD4C09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507" b="-1735"/>
          <a:stretch/>
        </p:blipFill>
        <p:spPr>
          <a:xfrm>
            <a:off x="7283689" y="2670049"/>
            <a:ext cx="4121511" cy="3443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8282" y="2697481"/>
            <a:ext cx="356616" cy="310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8029" y="246361"/>
            <a:ext cx="97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Bathymetry Results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732769" y="4958849"/>
            <a:ext cx="2511488" cy="296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7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2"/>
    </mc:Choice>
    <mc:Fallback xmlns="">
      <p:transition spd="slow" advTm="3236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5955</TotalTime>
  <Words>847</Words>
  <Application>Microsoft Office PowerPoint</Application>
  <PresentationFormat>Widescreen</PresentationFormat>
  <Paragraphs>178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DengXian</vt:lpstr>
      <vt:lpstr>DengXian</vt:lpstr>
      <vt:lpstr>SimSun</vt:lpstr>
      <vt:lpstr>SimSun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Gao, Huilin</dc:creator>
  <cp:lastModifiedBy>Gao, Huilin</cp:lastModifiedBy>
  <cp:revision>193</cp:revision>
  <dcterms:created xsi:type="dcterms:W3CDTF">2017-12-13T16:04:43Z</dcterms:created>
  <dcterms:modified xsi:type="dcterms:W3CDTF">2019-11-20T19:36:05Z</dcterms:modified>
</cp:coreProperties>
</file>