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5"/>
  </p:notesMasterIdLst>
  <p:handoutMasterIdLst>
    <p:handoutMasterId r:id="rId6"/>
  </p:handoutMasterIdLst>
  <p:sldIdLst>
    <p:sldId id="256" r:id="rId2"/>
    <p:sldId id="409" r:id="rId3"/>
    <p:sldId id="334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C18AC9-BF65-BD40-9BD2-FC7993554F27}">
          <p14:sldIdLst>
            <p14:sldId id="256"/>
            <p14:sldId id="409"/>
          </p14:sldIdLst>
        </p14:section>
        <p14:section name="Summary" id="{7EE3274C-EE26-E74B-A548-E2096FEC8650}">
          <p14:sldIdLst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864" userDrawn="1">
          <p15:clr>
            <a:srgbClr val="A4A3A4"/>
          </p15:clr>
        </p15:guide>
        <p15:guide id="2" orient="horz" pos="3972">
          <p15:clr>
            <a:srgbClr val="A4A3A4"/>
          </p15:clr>
        </p15:guide>
        <p15:guide id="3" orient="horz" pos="2917">
          <p15:clr>
            <a:srgbClr val="A4A3A4"/>
          </p15:clr>
        </p15:guide>
        <p15:guide id="4" pos="1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3366FF"/>
    <a:srgbClr val="6666FF"/>
    <a:srgbClr val="7B4A24"/>
    <a:srgbClr val="FFFFFF"/>
    <a:srgbClr val="DADDC7"/>
    <a:srgbClr val="000000"/>
    <a:srgbClr val="B9B9FF"/>
    <a:srgbClr val="00FFFF"/>
    <a:srgbClr val="785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54" autoAdjust="0"/>
    <p:restoredTop sz="95402" autoAdjust="0"/>
  </p:normalViewPr>
  <p:slideViewPr>
    <p:cSldViewPr>
      <p:cViewPr varScale="1">
        <p:scale>
          <a:sx n="207" d="100"/>
          <a:sy n="207" d="100"/>
        </p:scale>
        <p:origin x="400" y="176"/>
      </p:cViewPr>
      <p:guideLst>
        <p:guide orient="horz" pos="864"/>
        <p:guide orient="horz" pos="3972"/>
        <p:guide orient="horz" pos="2917"/>
        <p:guide pos="1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Optima"/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>
              <a:latin typeface="Optima"/>
            </a:endParaRPr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>
              <a:latin typeface="Optima"/>
            </a:endParaRP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DA61A5-5787-A944-A1F2-FF936457DCE7}" type="slidenum">
              <a:rPr lang="en-US">
                <a:latin typeface="Optima"/>
              </a:rPr>
              <a:pPr/>
              <a:t>‹#›</a:t>
            </a:fld>
            <a:endParaRPr lang="en-US" dirty="0">
              <a:latin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743028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Optima"/>
              </a:defRPr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Optima"/>
              </a:defRPr>
            </a:lvl1pPr>
          </a:lstStyle>
          <a:p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Optima"/>
              </a:defRPr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Optima"/>
              </a:defRPr>
            </a:lvl1pPr>
          </a:lstStyle>
          <a:p>
            <a:fld id="{08703044-80CB-1042-8FF7-41E661E6D5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63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A0444-C775-6745-A7D7-6FD4BD38162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BBA7E-46F6-CE4E-85C6-0613793A2465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3434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z="1000" i="1">
              <a:latin typeface="Arial" pitchFamily="31" charset="0"/>
              <a:ea typeface="ＭＳ Ｐゴシック" pitchFamily="31" charset="-128"/>
              <a:cs typeface="ＭＳ Ｐゴシック" pitchFamily="3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293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9C8DA-86A9-0B45-9AD2-B4CB4D0704F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791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3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791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9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0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fld id="{909B7691-09FF-7341-9402-54C756A52C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8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9" name="Picture 158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7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7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8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7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7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8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6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5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8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endParaRPr lang="en-US" dirty="0"/>
          </a:p>
        </p:txBody>
      </p:sp>
      <p:pic>
        <p:nvPicPr>
          <p:cNvPr id="8" name="Picture 9" descr="culogo-larg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7626" y="6480748"/>
            <a:ext cx="1201518" cy="37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12-16-Lasp-no-type-cobrand-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82" t="38787" r="17136" b="44765"/>
          <a:stretch/>
        </p:blipFill>
        <p:spPr>
          <a:xfrm>
            <a:off x="1219200" y="6533744"/>
            <a:ext cx="971550" cy="24805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740" name="Freeform 4"/>
              <p:cNvSpPr>
                <a:spLocks/>
              </p:cNvSpPr>
              <p:nvPr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1" name="Freeform 5"/>
              <p:cNvSpPr>
                <a:spLocks/>
              </p:cNvSpPr>
              <p:nvPr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2" name="Freeform 6"/>
              <p:cNvSpPr>
                <a:spLocks/>
              </p:cNvSpPr>
              <p:nvPr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3" name="Freeform 7"/>
              <p:cNvSpPr>
                <a:spLocks/>
              </p:cNvSpPr>
              <p:nvPr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4" name="Freeform 8"/>
              <p:cNvSpPr>
                <a:spLocks/>
              </p:cNvSpPr>
              <p:nvPr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5" name="Freeform 9"/>
              <p:cNvSpPr>
                <a:spLocks/>
              </p:cNvSpPr>
              <p:nvPr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6" name="Freeform 10"/>
              <p:cNvSpPr>
                <a:spLocks/>
              </p:cNvSpPr>
              <p:nvPr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7" name="Freeform 11"/>
              <p:cNvSpPr>
                <a:spLocks/>
              </p:cNvSpPr>
              <p:nvPr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8" name="Freeform 12"/>
              <p:cNvSpPr>
                <a:spLocks/>
              </p:cNvSpPr>
              <p:nvPr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49" name="Freeform 13"/>
              <p:cNvSpPr>
                <a:spLocks/>
              </p:cNvSpPr>
              <p:nvPr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0" name="Freeform 14"/>
              <p:cNvSpPr>
                <a:spLocks/>
              </p:cNvSpPr>
              <p:nvPr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1" name="Freeform 15"/>
              <p:cNvSpPr>
                <a:spLocks/>
              </p:cNvSpPr>
              <p:nvPr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2" name="Freeform 16"/>
              <p:cNvSpPr>
                <a:spLocks/>
              </p:cNvSpPr>
              <p:nvPr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16754" name="Rectangle 18"/>
              <p:cNvSpPr>
                <a:spLocks noChangeArrowheads="1"/>
              </p:cNvSpPr>
              <p:nvPr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5" name="Rectangle 19"/>
              <p:cNvSpPr>
                <a:spLocks noChangeArrowheads="1"/>
              </p:cNvSpPr>
              <p:nvPr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6" name="Rectangle 20"/>
              <p:cNvSpPr>
                <a:spLocks noChangeArrowheads="1"/>
              </p:cNvSpPr>
              <p:nvPr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7" name="Rectangle 21"/>
              <p:cNvSpPr>
                <a:spLocks noChangeArrowheads="1"/>
              </p:cNvSpPr>
              <p:nvPr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8" name="Rectangle 22"/>
              <p:cNvSpPr>
                <a:spLocks noChangeArrowheads="1"/>
              </p:cNvSpPr>
              <p:nvPr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59" name="Rectangle 23"/>
              <p:cNvSpPr>
                <a:spLocks noChangeArrowheads="1"/>
              </p:cNvSpPr>
              <p:nvPr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0" name="Rectangle 24"/>
              <p:cNvSpPr>
                <a:spLocks noChangeArrowheads="1"/>
              </p:cNvSpPr>
              <p:nvPr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1" name="Rectangle 25"/>
              <p:cNvSpPr>
                <a:spLocks noChangeArrowheads="1"/>
              </p:cNvSpPr>
              <p:nvPr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2" name="Rectangle 26"/>
              <p:cNvSpPr>
                <a:spLocks noChangeArrowheads="1"/>
              </p:cNvSpPr>
              <p:nvPr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3" name="Rectangle 27"/>
              <p:cNvSpPr>
                <a:spLocks noChangeArrowheads="1"/>
              </p:cNvSpPr>
              <p:nvPr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4" name="Rectangle 28"/>
              <p:cNvSpPr>
                <a:spLocks noChangeArrowheads="1"/>
              </p:cNvSpPr>
              <p:nvPr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5" name="Rectangle 29"/>
              <p:cNvSpPr>
                <a:spLocks noChangeArrowheads="1"/>
              </p:cNvSpPr>
              <p:nvPr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6" name="Rectangle 30"/>
              <p:cNvSpPr>
                <a:spLocks noChangeArrowheads="1"/>
              </p:cNvSpPr>
              <p:nvPr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7" name="Rectangle 31"/>
              <p:cNvSpPr>
                <a:spLocks noChangeArrowheads="1"/>
              </p:cNvSpPr>
              <p:nvPr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8" name="Rectangle 32"/>
              <p:cNvSpPr>
                <a:spLocks noChangeArrowheads="1"/>
              </p:cNvSpPr>
              <p:nvPr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69" name="Rectangle 33"/>
              <p:cNvSpPr>
                <a:spLocks noChangeArrowheads="1"/>
              </p:cNvSpPr>
              <p:nvPr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0" name="Rectangle 34"/>
              <p:cNvSpPr>
                <a:spLocks noChangeArrowheads="1"/>
              </p:cNvSpPr>
              <p:nvPr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1" name="Rectangle 35"/>
              <p:cNvSpPr>
                <a:spLocks noChangeArrowheads="1"/>
              </p:cNvSpPr>
              <p:nvPr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2" name="Rectangle 36"/>
              <p:cNvSpPr>
                <a:spLocks noChangeArrowheads="1"/>
              </p:cNvSpPr>
              <p:nvPr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3" name="Rectangle 37"/>
              <p:cNvSpPr>
                <a:spLocks noChangeArrowheads="1"/>
              </p:cNvSpPr>
              <p:nvPr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4" name="Rectangle 38"/>
              <p:cNvSpPr>
                <a:spLocks noChangeArrowheads="1"/>
              </p:cNvSpPr>
              <p:nvPr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5" name="Rectangle 39"/>
              <p:cNvSpPr>
                <a:spLocks noChangeArrowheads="1"/>
              </p:cNvSpPr>
              <p:nvPr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6" name="Rectangle 40"/>
              <p:cNvSpPr>
                <a:spLocks noChangeArrowheads="1"/>
              </p:cNvSpPr>
              <p:nvPr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7" name="Rectangle 41"/>
              <p:cNvSpPr>
                <a:spLocks noChangeArrowheads="1"/>
              </p:cNvSpPr>
              <p:nvPr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8" name="Rectangle 42"/>
              <p:cNvSpPr>
                <a:spLocks noChangeArrowheads="1"/>
              </p:cNvSpPr>
              <p:nvPr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79" name="Rectangle 43"/>
              <p:cNvSpPr>
                <a:spLocks noChangeArrowheads="1"/>
              </p:cNvSpPr>
              <p:nvPr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0" name="Rectangle 44"/>
              <p:cNvSpPr>
                <a:spLocks noChangeArrowheads="1"/>
              </p:cNvSpPr>
              <p:nvPr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1" name="Rectangle 45"/>
              <p:cNvSpPr>
                <a:spLocks noChangeArrowheads="1"/>
              </p:cNvSpPr>
              <p:nvPr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2" name="Rectangle 46"/>
              <p:cNvSpPr>
                <a:spLocks noChangeArrowheads="1"/>
              </p:cNvSpPr>
              <p:nvPr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3" name="Rectangle 47"/>
              <p:cNvSpPr>
                <a:spLocks noChangeArrowheads="1"/>
              </p:cNvSpPr>
              <p:nvPr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4" name="Rectangle 48"/>
              <p:cNvSpPr>
                <a:spLocks noChangeArrowheads="1"/>
              </p:cNvSpPr>
              <p:nvPr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5" name="Rectangle 49"/>
              <p:cNvSpPr>
                <a:spLocks noChangeArrowheads="1"/>
              </p:cNvSpPr>
              <p:nvPr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6" name="Rectangle 50"/>
              <p:cNvSpPr>
                <a:spLocks noChangeArrowheads="1"/>
              </p:cNvSpPr>
              <p:nvPr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7" name="Rectangle 51"/>
              <p:cNvSpPr>
                <a:spLocks noChangeArrowheads="1"/>
              </p:cNvSpPr>
              <p:nvPr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8" name="Rectangle 52"/>
              <p:cNvSpPr>
                <a:spLocks noChangeArrowheads="1"/>
              </p:cNvSpPr>
              <p:nvPr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89" name="Rectangle 53"/>
              <p:cNvSpPr>
                <a:spLocks noChangeArrowheads="1"/>
              </p:cNvSpPr>
              <p:nvPr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0" name="Rectangle 54"/>
              <p:cNvSpPr>
                <a:spLocks noChangeArrowheads="1"/>
              </p:cNvSpPr>
              <p:nvPr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1" name="Rectangle 55"/>
              <p:cNvSpPr>
                <a:spLocks noChangeArrowheads="1"/>
              </p:cNvSpPr>
              <p:nvPr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2" name="Rectangle 56"/>
              <p:cNvSpPr>
                <a:spLocks noChangeArrowheads="1"/>
              </p:cNvSpPr>
              <p:nvPr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3" name="Rectangle 57"/>
              <p:cNvSpPr>
                <a:spLocks noChangeArrowheads="1"/>
              </p:cNvSpPr>
              <p:nvPr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4" name="Rectangle 58"/>
              <p:cNvSpPr>
                <a:spLocks noChangeArrowheads="1"/>
              </p:cNvSpPr>
              <p:nvPr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5" name="Rectangle 59"/>
              <p:cNvSpPr>
                <a:spLocks noChangeArrowheads="1"/>
              </p:cNvSpPr>
              <p:nvPr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6" name="Rectangle 60"/>
              <p:cNvSpPr>
                <a:spLocks noChangeArrowheads="1"/>
              </p:cNvSpPr>
              <p:nvPr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7" name="Rectangle 61"/>
              <p:cNvSpPr>
                <a:spLocks noChangeArrowheads="1"/>
              </p:cNvSpPr>
              <p:nvPr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8" name="Rectangle 62"/>
              <p:cNvSpPr>
                <a:spLocks noChangeArrowheads="1"/>
              </p:cNvSpPr>
              <p:nvPr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799" name="Rectangle 63"/>
              <p:cNvSpPr>
                <a:spLocks noChangeArrowheads="1"/>
              </p:cNvSpPr>
              <p:nvPr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0" name="Rectangle 64"/>
              <p:cNvSpPr>
                <a:spLocks noChangeArrowheads="1"/>
              </p:cNvSpPr>
              <p:nvPr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1" name="Rectangle 65"/>
              <p:cNvSpPr>
                <a:spLocks noChangeArrowheads="1"/>
              </p:cNvSpPr>
              <p:nvPr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2" name="Rectangle 66"/>
              <p:cNvSpPr>
                <a:spLocks noChangeArrowheads="1"/>
              </p:cNvSpPr>
              <p:nvPr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3" name="Rectangle 67"/>
              <p:cNvSpPr>
                <a:spLocks noChangeArrowheads="1"/>
              </p:cNvSpPr>
              <p:nvPr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4" name="Rectangle 68"/>
              <p:cNvSpPr>
                <a:spLocks noChangeArrowheads="1"/>
              </p:cNvSpPr>
              <p:nvPr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5" name="Rectangle 69"/>
              <p:cNvSpPr>
                <a:spLocks noChangeArrowheads="1"/>
              </p:cNvSpPr>
              <p:nvPr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6" name="Rectangle 70"/>
              <p:cNvSpPr>
                <a:spLocks noChangeArrowheads="1"/>
              </p:cNvSpPr>
              <p:nvPr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7" name="Rectangle 71"/>
              <p:cNvSpPr>
                <a:spLocks noChangeArrowheads="1"/>
              </p:cNvSpPr>
              <p:nvPr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8" name="Rectangle 72"/>
              <p:cNvSpPr>
                <a:spLocks noChangeArrowheads="1"/>
              </p:cNvSpPr>
              <p:nvPr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09" name="Rectangle 73"/>
              <p:cNvSpPr>
                <a:spLocks noChangeArrowheads="1"/>
              </p:cNvSpPr>
              <p:nvPr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0" name="Rectangle 74"/>
              <p:cNvSpPr>
                <a:spLocks noChangeArrowheads="1"/>
              </p:cNvSpPr>
              <p:nvPr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1" name="Rectangle 75"/>
              <p:cNvSpPr>
                <a:spLocks noChangeArrowheads="1"/>
              </p:cNvSpPr>
              <p:nvPr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2" name="Rectangle 76"/>
              <p:cNvSpPr>
                <a:spLocks noChangeArrowheads="1"/>
              </p:cNvSpPr>
              <p:nvPr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3" name="Rectangle 77"/>
              <p:cNvSpPr>
                <a:spLocks noChangeArrowheads="1"/>
              </p:cNvSpPr>
              <p:nvPr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4" name="Rectangle 78"/>
              <p:cNvSpPr>
                <a:spLocks noChangeArrowheads="1"/>
              </p:cNvSpPr>
              <p:nvPr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5" name="Rectangle 79"/>
              <p:cNvSpPr>
                <a:spLocks noChangeArrowheads="1"/>
              </p:cNvSpPr>
              <p:nvPr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6" name="Rectangle 80"/>
              <p:cNvSpPr>
                <a:spLocks noChangeArrowheads="1"/>
              </p:cNvSpPr>
              <p:nvPr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7" name="Freeform 81"/>
              <p:cNvSpPr>
                <a:spLocks/>
              </p:cNvSpPr>
              <p:nvPr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8" name="Rectangle 82"/>
              <p:cNvSpPr>
                <a:spLocks noChangeArrowheads="1"/>
              </p:cNvSpPr>
              <p:nvPr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19" name="Rectangle 83"/>
              <p:cNvSpPr>
                <a:spLocks noChangeArrowheads="1"/>
              </p:cNvSpPr>
              <p:nvPr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0" name="Rectangle 84"/>
              <p:cNvSpPr>
                <a:spLocks noChangeArrowheads="1"/>
              </p:cNvSpPr>
              <p:nvPr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1" name="Rectangle 85"/>
              <p:cNvSpPr>
                <a:spLocks noChangeArrowheads="1"/>
              </p:cNvSpPr>
              <p:nvPr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2" name="Rectangle 86"/>
              <p:cNvSpPr>
                <a:spLocks noChangeArrowheads="1"/>
              </p:cNvSpPr>
              <p:nvPr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3" name="Rectangle 87"/>
              <p:cNvSpPr>
                <a:spLocks noChangeArrowheads="1"/>
              </p:cNvSpPr>
              <p:nvPr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4" name="Rectangle 88"/>
              <p:cNvSpPr>
                <a:spLocks noChangeArrowheads="1"/>
              </p:cNvSpPr>
              <p:nvPr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5" name="Rectangle 89"/>
              <p:cNvSpPr>
                <a:spLocks noChangeArrowheads="1"/>
              </p:cNvSpPr>
              <p:nvPr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6" name="Rectangle 90"/>
              <p:cNvSpPr>
                <a:spLocks noChangeArrowheads="1"/>
              </p:cNvSpPr>
              <p:nvPr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7" name="Rectangle 91"/>
              <p:cNvSpPr>
                <a:spLocks noChangeArrowheads="1"/>
              </p:cNvSpPr>
              <p:nvPr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8" name="Rectangle 92"/>
              <p:cNvSpPr>
                <a:spLocks noChangeArrowheads="1"/>
              </p:cNvSpPr>
              <p:nvPr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29" name="Rectangle 93"/>
              <p:cNvSpPr>
                <a:spLocks noChangeArrowheads="1"/>
              </p:cNvSpPr>
              <p:nvPr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0" name="Rectangle 94"/>
              <p:cNvSpPr>
                <a:spLocks noChangeArrowheads="1"/>
              </p:cNvSpPr>
              <p:nvPr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1" name="Rectangle 95"/>
              <p:cNvSpPr>
                <a:spLocks noChangeArrowheads="1"/>
              </p:cNvSpPr>
              <p:nvPr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2" name="Rectangle 96"/>
              <p:cNvSpPr>
                <a:spLocks noChangeArrowheads="1"/>
              </p:cNvSpPr>
              <p:nvPr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3" name="Rectangle 97"/>
              <p:cNvSpPr>
                <a:spLocks noChangeArrowheads="1"/>
              </p:cNvSpPr>
              <p:nvPr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4" name="Rectangle 98"/>
              <p:cNvSpPr>
                <a:spLocks noChangeArrowheads="1"/>
              </p:cNvSpPr>
              <p:nvPr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5" name="Rectangle 99"/>
              <p:cNvSpPr>
                <a:spLocks noChangeArrowheads="1"/>
              </p:cNvSpPr>
              <p:nvPr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6" name="Rectangle 100"/>
              <p:cNvSpPr>
                <a:spLocks noChangeArrowheads="1"/>
              </p:cNvSpPr>
              <p:nvPr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7" name="Rectangle 101"/>
              <p:cNvSpPr>
                <a:spLocks noChangeArrowheads="1"/>
              </p:cNvSpPr>
              <p:nvPr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8" name="Rectangle 102"/>
              <p:cNvSpPr>
                <a:spLocks noChangeArrowheads="1"/>
              </p:cNvSpPr>
              <p:nvPr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39" name="Rectangle 103"/>
              <p:cNvSpPr>
                <a:spLocks noChangeArrowheads="1"/>
              </p:cNvSpPr>
              <p:nvPr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0" name="Rectangle 104"/>
              <p:cNvSpPr>
                <a:spLocks noChangeArrowheads="1"/>
              </p:cNvSpPr>
              <p:nvPr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1" name="Rectangle 105"/>
              <p:cNvSpPr>
                <a:spLocks noChangeArrowheads="1"/>
              </p:cNvSpPr>
              <p:nvPr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2" name="Rectangle 106"/>
              <p:cNvSpPr>
                <a:spLocks noChangeArrowheads="1"/>
              </p:cNvSpPr>
              <p:nvPr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3" name="Rectangle 107"/>
              <p:cNvSpPr>
                <a:spLocks noChangeArrowheads="1"/>
              </p:cNvSpPr>
              <p:nvPr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4" name="Rectangle 108"/>
              <p:cNvSpPr>
                <a:spLocks noChangeArrowheads="1"/>
              </p:cNvSpPr>
              <p:nvPr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5" name="Rectangle 109"/>
              <p:cNvSpPr>
                <a:spLocks noChangeArrowheads="1"/>
              </p:cNvSpPr>
              <p:nvPr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6" name="Rectangle 110"/>
              <p:cNvSpPr>
                <a:spLocks noChangeArrowheads="1"/>
              </p:cNvSpPr>
              <p:nvPr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7" name="Rectangle 111"/>
              <p:cNvSpPr>
                <a:spLocks noChangeArrowheads="1"/>
              </p:cNvSpPr>
              <p:nvPr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8" name="Rectangle 112"/>
              <p:cNvSpPr>
                <a:spLocks noChangeArrowheads="1"/>
              </p:cNvSpPr>
              <p:nvPr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49" name="Rectangle 113"/>
              <p:cNvSpPr>
                <a:spLocks noChangeArrowheads="1"/>
              </p:cNvSpPr>
              <p:nvPr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0" name="Rectangle 114"/>
              <p:cNvSpPr>
                <a:spLocks noChangeArrowheads="1"/>
              </p:cNvSpPr>
              <p:nvPr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1" name="Rectangle 115"/>
              <p:cNvSpPr>
                <a:spLocks noChangeArrowheads="1"/>
              </p:cNvSpPr>
              <p:nvPr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2" name="Rectangle 116"/>
              <p:cNvSpPr>
                <a:spLocks noChangeArrowheads="1"/>
              </p:cNvSpPr>
              <p:nvPr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3" name="Rectangle 117"/>
              <p:cNvSpPr>
                <a:spLocks noChangeArrowheads="1"/>
              </p:cNvSpPr>
              <p:nvPr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4" name="Rectangle 118"/>
              <p:cNvSpPr>
                <a:spLocks noChangeArrowheads="1"/>
              </p:cNvSpPr>
              <p:nvPr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5" name="Rectangle 119"/>
              <p:cNvSpPr>
                <a:spLocks noChangeArrowheads="1"/>
              </p:cNvSpPr>
              <p:nvPr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6" name="Rectangle 120"/>
              <p:cNvSpPr>
                <a:spLocks noChangeArrowheads="1"/>
              </p:cNvSpPr>
              <p:nvPr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7" name="Rectangle 121"/>
              <p:cNvSpPr>
                <a:spLocks noChangeArrowheads="1"/>
              </p:cNvSpPr>
              <p:nvPr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8" name="Rectangle 122"/>
              <p:cNvSpPr>
                <a:spLocks noChangeArrowheads="1"/>
              </p:cNvSpPr>
              <p:nvPr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59" name="Rectangle 123"/>
              <p:cNvSpPr>
                <a:spLocks noChangeArrowheads="1"/>
              </p:cNvSpPr>
              <p:nvPr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0" name="Rectangle 124"/>
              <p:cNvSpPr>
                <a:spLocks noChangeArrowheads="1"/>
              </p:cNvSpPr>
              <p:nvPr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1" name="Rectangle 125"/>
              <p:cNvSpPr>
                <a:spLocks noChangeArrowheads="1"/>
              </p:cNvSpPr>
              <p:nvPr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2" name="Rectangle 126"/>
              <p:cNvSpPr>
                <a:spLocks noChangeArrowheads="1"/>
              </p:cNvSpPr>
              <p:nvPr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3" name="Rectangle 127"/>
              <p:cNvSpPr>
                <a:spLocks noChangeArrowheads="1"/>
              </p:cNvSpPr>
              <p:nvPr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4" name="Rectangle 128"/>
              <p:cNvSpPr>
                <a:spLocks noChangeArrowheads="1"/>
              </p:cNvSpPr>
              <p:nvPr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5" name="Rectangle 129"/>
              <p:cNvSpPr>
                <a:spLocks noChangeArrowheads="1"/>
              </p:cNvSpPr>
              <p:nvPr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6" name="Rectangle 130"/>
              <p:cNvSpPr>
                <a:spLocks noChangeArrowheads="1"/>
              </p:cNvSpPr>
              <p:nvPr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7" name="Rectangle 131"/>
              <p:cNvSpPr>
                <a:spLocks noChangeArrowheads="1"/>
              </p:cNvSpPr>
              <p:nvPr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8" name="Rectangle 132"/>
              <p:cNvSpPr>
                <a:spLocks noChangeArrowheads="1"/>
              </p:cNvSpPr>
              <p:nvPr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69" name="Rectangle 133"/>
              <p:cNvSpPr>
                <a:spLocks noChangeArrowheads="1"/>
              </p:cNvSpPr>
              <p:nvPr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0" name="Rectangle 134"/>
              <p:cNvSpPr>
                <a:spLocks noChangeArrowheads="1"/>
              </p:cNvSpPr>
              <p:nvPr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1" name="Rectangle 135"/>
              <p:cNvSpPr>
                <a:spLocks noChangeArrowheads="1"/>
              </p:cNvSpPr>
              <p:nvPr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2" name="Rectangle 136"/>
              <p:cNvSpPr>
                <a:spLocks noChangeArrowheads="1"/>
              </p:cNvSpPr>
              <p:nvPr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3" name="Rectangle 137"/>
              <p:cNvSpPr>
                <a:spLocks noChangeArrowheads="1"/>
              </p:cNvSpPr>
              <p:nvPr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4" name="Freeform 138"/>
              <p:cNvSpPr>
                <a:spLocks/>
              </p:cNvSpPr>
              <p:nvPr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5" name="Freeform 139"/>
              <p:cNvSpPr>
                <a:spLocks/>
              </p:cNvSpPr>
              <p:nvPr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6" name="Freeform 140"/>
              <p:cNvSpPr>
                <a:spLocks/>
              </p:cNvSpPr>
              <p:nvPr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7" name="Freeform 141"/>
              <p:cNvSpPr>
                <a:spLocks/>
              </p:cNvSpPr>
              <p:nvPr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8" name="Freeform 142"/>
              <p:cNvSpPr>
                <a:spLocks/>
              </p:cNvSpPr>
              <p:nvPr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79" name="Freeform 143"/>
              <p:cNvSpPr>
                <a:spLocks/>
              </p:cNvSpPr>
              <p:nvPr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0" name="Freeform 144"/>
              <p:cNvSpPr>
                <a:spLocks/>
              </p:cNvSpPr>
              <p:nvPr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1" name="Freeform 145"/>
              <p:cNvSpPr>
                <a:spLocks/>
              </p:cNvSpPr>
              <p:nvPr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2" name="Freeform 146"/>
              <p:cNvSpPr>
                <a:spLocks/>
              </p:cNvSpPr>
              <p:nvPr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3" name="Rectangle 147"/>
              <p:cNvSpPr>
                <a:spLocks noChangeArrowheads="1"/>
              </p:cNvSpPr>
              <p:nvPr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4" name="Rectangle 148"/>
              <p:cNvSpPr>
                <a:spLocks noChangeArrowheads="1"/>
              </p:cNvSpPr>
              <p:nvPr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5" name="Freeform 149"/>
              <p:cNvSpPr>
                <a:spLocks/>
              </p:cNvSpPr>
              <p:nvPr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6" name="Freeform 150"/>
              <p:cNvSpPr>
                <a:spLocks/>
              </p:cNvSpPr>
              <p:nvPr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7" name="Freeform 151"/>
              <p:cNvSpPr>
                <a:spLocks/>
              </p:cNvSpPr>
              <p:nvPr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  <p:sp>
            <p:nvSpPr>
              <p:cNvPr id="116888" name="Oval 152"/>
              <p:cNvSpPr>
                <a:spLocks noChangeArrowheads="1"/>
              </p:cNvSpPr>
              <p:nvPr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pPr algn="ctr">
                  <a:defRPr/>
                </a:pPr>
                <a:endParaRPr lang="en-US" dirty="0">
                  <a:latin typeface="Arial" pitchFamily="-109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1688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1689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3051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Optima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1689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0">
                <a:latin typeface="Optima"/>
                <a:ea typeface="+mn-ea"/>
                <a:cs typeface="+mn-cs"/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1689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Optima"/>
                <a:ea typeface="+mn-ea"/>
                <a:cs typeface="+mn-cs"/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1689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Optima"/>
          <a:ea typeface="ＭＳ Ｐゴシック" pitchFamily="-65" charset="-128"/>
          <a:cs typeface="ＭＳ Ｐゴシック" pitchFamily="-65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  <a:ea typeface="ＭＳ Ｐゴシック" pitchFamily="-65" charset="-128"/>
          <a:cs typeface="ＭＳ Ｐゴシック" pitchFamily="-65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  <a:ea typeface="ＭＳ Ｐゴシック" pitchFamily="-65" charset="-128"/>
          <a:cs typeface="ＭＳ Ｐゴシック" pitchFamily="-65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  <a:ea typeface="ＭＳ Ｐゴシック" pitchFamily="-65" charset="-128"/>
          <a:cs typeface="ＭＳ Ｐゴシック" pitchFamily="-65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600">
          <a:solidFill>
            <a:srgbClr val="7B4A24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-109" charset="0"/>
        </a:defRPr>
      </a:lvl9pPr>
    </p:titleStyle>
    <p:bodyStyle>
      <a:lvl1pPr marL="227013" indent="-2270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-65" charset="2"/>
        <a:buChar char="Ø"/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Optima"/>
          <a:ea typeface="ＭＳ Ｐゴシック" pitchFamily="-65" charset="-128"/>
          <a:cs typeface="ＭＳ Ｐゴシック" pitchFamily="-65" charset="-128"/>
        </a:defRPr>
      </a:lvl1pPr>
      <a:lvl2pPr marL="509588" indent="-16827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Optima"/>
          <a:ea typeface="ＭＳ Ｐゴシック" pitchFamily="-109" charset="-128"/>
        </a:defRPr>
      </a:lvl2pPr>
      <a:lvl3pPr marL="798513" indent="-174625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itchFamily="-65" charset="2"/>
        <a:buChar char="ü"/>
        <a:defRPr sz="1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Optima"/>
          <a:ea typeface="ＭＳ Ｐゴシック" pitchFamily="-109" charset="-128"/>
        </a:defRPr>
      </a:lvl3pPr>
      <a:lvl4pPr marL="1089025" indent="-1762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1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Optima"/>
          <a:ea typeface="ＭＳ Ｐゴシック" pitchFamily="-109" charset="-128"/>
        </a:defRPr>
      </a:lvl4pPr>
      <a:lvl5pPr marL="1370013" indent="-1666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Optima"/>
          <a:ea typeface="ＭＳ Ｐゴシック" pitchFamily="-109" charset="-128"/>
        </a:defRPr>
      </a:lvl5pPr>
      <a:lvl6pPr marL="1827213" indent="-1666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pitchFamily="-109" charset="-128"/>
        </a:defRPr>
      </a:lvl6pPr>
      <a:lvl7pPr marL="2284413" indent="-1666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pitchFamily="-109" charset="-128"/>
        </a:defRPr>
      </a:lvl7pPr>
      <a:lvl8pPr marL="2741613" indent="-1666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pitchFamily="-109" charset="-128"/>
        </a:defRPr>
      </a:lvl8pPr>
      <a:lvl9pPr marL="3198813" indent="-1666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0362" y="1447800"/>
            <a:ext cx="8686800" cy="609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chemeClr val="bg2"/>
                  </a:outerShdw>
                </a:effectLst>
                <a:ea typeface="+mn-ea"/>
                <a:cs typeface="+mn-cs"/>
              </a:rPr>
              <a:t>Michael D. King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chemeClr val="bg2"/>
                  </a:outerShdw>
                </a:effectLst>
                <a:ea typeface="+mn-ea"/>
                <a:cs typeface="+mn-cs"/>
              </a:rPr>
              <a:t>University of Colorado Boulder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609600"/>
            <a:ext cx="8534400" cy="838200"/>
          </a:xfrm>
          <a:noFill/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Senior Review Introduction</a:t>
            </a:r>
            <a:b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2057400"/>
            <a:ext cx="86868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33363" indent="-233363" eaLnBrk="1" hangingPunct="1">
              <a:spcBef>
                <a:spcPct val="15000"/>
              </a:spcBef>
              <a:buClr>
                <a:srgbClr val="7B4A24"/>
              </a:buClr>
              <a:buSzPct val="85000"/>
              <a:buFont typeface="Wingdings" charset="2"/>
              <a:buChar char="Ø"/>
            </a:pPr>
            <a:r>
              <a:rPr lang="en-US" sz="18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</a:rPr>
              <a:t>Senior Review History</a:t>
            </a:r>
          </a:p>
          <a:p>
            <a:pPr marL="514350" lvl="1" indent="-166688" eaLnBrk="1" hangingPunct="1">
              <a:spcBef>
                <a:spcPct val="15000"/>
              </a:spcBef>
              <a:buClr>
                <a:srgbClr val="7B4A24"/>
              </a:buClr>
              <a:buFontTx/>
              <a:buChar char="–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Reviewed operating missions after their prime mission concluded, for consideration for extended operations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Evaluated compelling, excellent but not compelling, or modest contribution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Examined budgets for 2 years, extension to 2 more years (optional)</a:t>
            </a:r>
          </a:p>
          <a:p>
            <a:pPr marL="514350" lvl="1" indent="-166688" eaLnBrk="1" hangingPunct="1">
              <a:spcBef>
                <a:spcPct val="15000"/>
              </a:spcBef>
              <a:buClr>
                <a:srgbClr val="7B4A24"/>
              </a:buClr>
              <a:buFontTx/>
              <a:buChar char="–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Terra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Reviewed in 2005, 2007, 2009, 2011, 2013, 2015, 2017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Starting in 2017, senior review proposals included algorithm maintenance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Based in part on NRC Report on NASA Extended Missions, reviews increased to every 3 years, starting in 2020</a:t>
            </a:r>
          </a:p>
          <a:p>
            <a:pPr marL="514350" lvl="1" indent="-166688" eaLnBrk="1" hangingPunct="1">
              <a:spcBef>
                <a:spcPct val="15000"/>
              </a:spcBef>
              <a:buClr>
                <a:srgbClr val="7B4A24"/>
              </a:buClr>
              <a:buFontTx/>
              <a:buChar char="–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Aqua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Reviewed in 2007, 2009, 2011, 2013, 2015, 2017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Starting in 2017, senior review proposals included algorithm maintenance</a:t>
            </a:r>
          </a:p>
          <a:p>
            <a:pPr marL="792163" lvl="2" indent="-166688" eaLnBrk="1" hangingPunct="1">
              <a:spcBef>
                <a:spcPct val="15000"/>
              </a:spcBef>
              <a:buClr>
                <a:srgbClr val="7B4A24"/>
              </a:buClr>
              <a:buSzPct val="90000"/>
              <a:buFont typeface="Wingdings" charset="2"/>
              <a:buChar char="ü"/>
            </a:pPr>
            <a:r>
              <a:rPr lang="en-US" sz="1600" dirty="0">
                <a:effectLst>
                  <a:outerShdw blurRad="38100" dist="38100" algn="tl">
                    <a:schemeClr val="accent5"/>
                  </a:outerShdw>
                </a:effectLst>
                <a:latin typeface="Optima"/>
                <a:ea typeface="ＭＳ Ｐゴシック" charset="-128"/>
              </a:rPr>
              <a:t>Based in part on NRC Report on NASA Extended Missions, reviews increased to every 3 years, starting in 2020</a:t>
            </a:r>
          </a:p>
        </p:txBody>
      </p: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3250"/>
            <a:ext cx="8534400" cy="842963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ＭＳ Ｐゴシック" pitchFamily="31" charset="-128"/>
                <a:cs typeface="ＭＳ Ｐゴシック" pitchFamily="31" charset="-128"/>
              </a:rPr>
              <a:t>Needed Contributions</a:t>
            </a:r>
            <a:endParaRPr lang="en-US" sz="2000" dirty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ea typeface="ＭＳ Ｐゴシック" pitchFamily="31" charset="-128"/>
              <a:cs typeface="ＭＳ Ｐゴシック" pitchFamily="31" charset="-128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1371600"/>
            <a:ext cx="8686800" cy="510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28600" indent="-228600" algn="l">
              <a:spcBef>
                <a:spcPct val="20000"/>
              </a:spcBef>
              <a:buClr>
                <a:srgbClr val="7B4A24"/>
              </a:buClr>
              <a:buSzPct val="90000"/>
              <a:buFont typeface="Wingdings" charset="2"/>
              <a:buChar char="Ø"/>
            </a:pPr>
            <a:r>
              <a:rPr lang="en-US" sz="1600" b="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cs typeface="Optima"/>
              </a:rPr>
              <a:t>Recent Science Accomplishments (8 pages)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Atmospheric Composition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Weather 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Carbon Cycle and Ecosystems 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Water and Energy 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Climate Variability and 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Earth Surface and Interior</a:t>
            </a:r>
          </a:p>
          <a:p>
            <a:pPr marL="228600" indent="-228600" algn="l">
              <a:spcBef>
                <a:spcPts val="300"/>
              </a:spcBef>
              <a:buClr>
                <a:srgbClr val="7B4A24"/>
              </a:buClr>
              <a:buSzPct val="90000"/>
              <a:buFont typeface="Wingdings" charset="2"/>
              <a:buChar char="Ø"/>
            </a:pPr>
            <a:r>
              <a:rPr lang="en-US" sz="1600" b="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cs typeface="Optima"/>
              </a:rPr>
              <a:t>Contributions to National Objectives/Applied Science (4 pages)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Weather Forecasting 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Air Quality 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Natural Disaster Monitoring and Evaluation 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Support of Major Human Activities</a:t>
            </a:r>
          </a:p>
          <a:p>
            <a:pPr marL="228600" indent="-228600">
              <a:spcBef>
                <a:spcPts val="300"/>
              </a:spcBef>
              <a:buClr>
                <a:srgbClr val="7B4A24"/>
              </a:buClr>
              <a:buSzPct val="90000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cs typeface="Optima"/>
              </a:rPr>
              <a:t>Recent Progress and Planned Continued Production of the Core Data Products (4 pages)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MODIS Science Team</a:t>
            </a:r>
          </a:p>
          <a:p>
            <a:pPr marL="228600" indent="-228600">
              <a:spcBef>
                <a:spcPts val="300"/>
              </a:spcBef>
              <a:buClr>
                <a:srgbClr val="7B4A24"/>
              </a:buClr>
              <a:buSzPct val="90000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cs typeface="Optima"/>
              </a:rPr>
              <a:t>Technical Status of the Spacecraft, Instrument, and Ground Systems</a:t>
            </a:r>
          </a:p>
          <a:p>
            <a:pPr marL="515938" lvl="1" indent="-173038">
              <a:spcBef>
                <a:spcPts val="300"/>
              </a:spcBef>
              <a:buClr>
                <a:srgbClr val="7B4A24"/>
              </a:buClr>
              <a:buSzPct val="100000"/>
              <a:buFontTx/>
              <a:buChar char="–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ea typeface="ＭＳ Ｐゴシック" pitchFamily="-65" charset="-128"/>
                <a:cs typeface="Optima"/>
              </a:rPr>
              <a:t>Orbit, mission life expectancy, end of life approach</a:t>
            </a:r>
          </a:p>
          <a:p>
            <a:pPr marL="228600" indent="-228600">
              <a:spcBef>
                <a:spcPts val="300"/>
              </a:spcBef>
              <a:buClr>
                <a:srgbClr val="7B4A24"/>
              </a:buClr>
              <a:buSzPct val="90000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cs typeface="Optima"/>
              </a:rPr>
              <a:t>Appendix A: Data Product Summary</a:t>
            </a:r>
          </a:p>
          <a:p>
            <a:pPr marL="228600" indent="-228600">
              <a:spcBef>
                <a:spcPts val="300"/>
              </a:spcBef>
              <a:buClr>
                <a:srgbClr val="7B4A24"/>
              </a:buClr>
              <a:buSzPct val="90000"/>
              <a:buFont typeface="Wingdings" charset="2"/>
              <a:buChar char="Ø"/>
            </a:pPr>
            <a:r>
              <a:rPr lang="en-US" sz="1600" dirty="0">
                <a:solidFill>
                  <a:srgbClr val="000000"/>
                </a:solidFill>
                <a:effectLst>
                  <a:outerShdw blurRad="38100" dist="38100" dir="2700000" algn="tl">
                    <a:schemeClr val="bg2">
                      <a:alpha val="0"/>
                    </a:schemeClr>
                  </a:outerShdw>
                </a:effectLst>
                <a:latin typeface="Optima"/>
                <a:cs typeface="Optima"/>
              </a:rPr>
              <a:t>Appendix F: Algorithm/Data Product Maintenance Proposals (3 pages/product)</a:t>
            </a: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chemeClr val="bg2">
                    <a:alpha val="0"/>
                  </a:schemeClr>
                </a:outerShdw>
              </a:effectLst>
              <a:latin typeface="Optima"/>
              <a:ea typeface="ＭＳ Ｐゴシック" pitchFamily="-65" charset="-128"/>
              <a:cs typeface="Optima"/>
            </a:endParaRPr>
          </a:p>
        </p:txBody>
      </p:sp>
    </p:spTree>
    <p:extLst>
      <p:ext uri="{BB962C8B-B14F-4D97-AF65-F5344CB8AC3E}">
        <p14:creationId xmlns:p14="http://schemas.microsoft.com/office/powerpoint/2010/main" val="199065238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304800" y="603250"/>
            <a:ext cx="8534400" cy="842963"/>
          </a:xfrm>
        </p:spPr>
        <p:txBody>
          <a:bodyPr/>
          <a:lstStyle/>
          <a:p>
            <a:r>
              <a:rPr lang="en-US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Summary</a:t>
            </a:r>
          </a:p>
        </p:txBody>
      </p:sp>
      <p:sp>
        <p:nvSpPr>
          <p:cNvPr id="15769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pPr marL="233363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sz="2000" dirty="0"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</a:rPr>
              <a:t>Terra and Aqua</a:t>
            </a:r>
          </a:p>
          <a:p>
            <a:pPr marL="515938" lvl="1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dirty="0"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</a:rPr>
              <a:t>MODIS is the crown jewel on these platforms, and every senior review has ranked either Terra or Aqua as the highest ranked mission</a:t>
            </a:r>
          </a:p>
          <a:p>
            <a:pPr marL="515938" lvl="1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dirty="0"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</a:rPr>
              <a:t>MODIS contributes to all HQ theme areas, and has compelling applications of value to a number of Federal agencies</a:t>
            </a:r>
          </a:p>
          <a:p>
            <a:pPr marL="515938" lvl="1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dirty="0"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</a:rPr>
              <a:t>Earth science has strongly valued long-term datasets for climate purposes</a:t>
            </a:r>
          </a:p>
          <a:p>
            <a:pPr marL="233363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sz="2000" dirty="0"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</a:rPr>
              <a:t>Upcoming Senior Review</a:t>
            </a:r>
          </a:p>
          <a:p>
            <a:pPr marL="515938" lvl="1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dirty="0"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</a:rPr>
              <a:t>Both Terra and Aqua will likely have to reduce their orbit altitude and drift in equator crossing time by 2022</a:t>
            </a:r>
          </a:p>
          <a:p>
            <a:pPr marL="857250" lvl="2" indent="-285750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  <a:buFont typeface="Lucida Grande"/>
              <a:buChar char="»"/>
            </a:pPr>
            <a:r>
              <a:rPr lang="en-US" sz="1600" dirty="0">
                <a:ea typeface="ＭＳ Ｐゴシック" charset="-128"/>
              </a:rPr>
              <a:t>Long-term datasets in jeopardy towards end of life</a:t>
            </a:r>
          </a:p>
          <a:p>
            <a:pPr marL="857250" lvl="2" indent="-285750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  <a:buFont typeface="Lucida Grande"/>
              <a:buChar char="»"/>
            </a:pPr>
            <a:r>
              <a:rPr lang="en-US" sz="1600" dirty="0">
                <a:ea typeface="ＭＳ Ｐゴシック" charset="-128"/>
              </a:rPr>
              <a:t>More budget pressure on Terra, Aqua, and Aura</a:t>
            </a:r>
          </a:p>
          <a:p>
            <a:pPr marL="1147762" lvl="3" indent="-285750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  <a:buFont typeface="Lucida Grande"/>
              <a:buChar char="»"/>
            </a:pPr>
            <a:r>
              <a:rPr lang="en-US" sz="1600" dirty="0">
                <a:ea typeface="ＭＳ Ｐゴシック" charset="-128"/>
              </a:rPr>
              <a:t>Partly due to Artemis and partly to make room for new Decadal Survey missions</a:t>
            </a:r>
          </a:p>
          <a:p>
            <a:pPr marL="233363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sz="2000" dirty="0"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</a:rPr>
              <a:t>Help is needed to make compelling science case for extending Terra and Aqua</a:t>
            </a:r>
          </a:p>
          <a:p>
            <a:pPr marL="515938" lvl="1" indent="-233363">
              <a:lnSpc>
                <a:spcPct val="90000"/>
              </a:lnSpc>
              <a:spcBef>
                <a:spcPct val="15000"/>
              </a:spcBef>
              <a:buClr>
                <a:srgbClr val="7B4A24"/>
              </a:buClr>
            </a:pPr>
            <a:r>
              <a:rPr lang="en-US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FFFFFF">
                      <a:alpha val="43000"/>
                    </a:srgbClr>
                  </a:outerShdw>
                </a:effectLst>
                <a:ea typeface="ＭＳ Ｐゴシック" charset="-128"/>
              </a:rPr>
              <a:t>Metrics of publications and extensive data use are included in proposals, and these already make a strong case for their value, but at what cost?</a:t>
            </a:r>
            <a:endParaRPr lang="en-US" dirty="0">
              <a:solidFill>
                <a:srgbClr val="000000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Compass Template">
  <a:themeElements>
    <a:clrScheme name="Compass Template 8">
      <a:dk1>
        <a:srgbClr val="000000"/>
      </a:dk1>
      <a:lt1>
        <a:srgbClr val="DDDCC5"/>
      </a:lt1>
      <a:dk2>
        <a:srgbClr val="95934B"/>
      </a:dk2>
      <a:lt2>
        <a:srgbClr val="DBDAC3"/>
      </a:lt2>
      <a:accent1>
        <a:srgbClr val="EAEBE1"/>
      </a:accent1>
      <a:accent2>
        <a:srgbClr val="9DB0B7"/>
      </a:accent2>
      <a:accent3>
        <a:srgbClr val="EBEBDF"/>
      </a:accent3>
      <a:accent4>
        <a:srgbClr val="000000"/>
      </a:accent4>
      <a:accent5>
        <a:srgbClr val="F3F3EE"/>
      </a:accent5>
      <a:accent6>
        <a:srgbClr val="8E9FA6"/>
      </a:accent6>
      <a:hlink>
        <a:srgbClr val="009900"/>
      </a:hlink>
      <a:folHlink>
        <a:srgbClr val="808000"/>
      </a:folHlink>
    </a:clrScheme>
    <a:fontScheme name="Compass Templa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Compass Template 1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4C0000"/>
        </a:accent1>
        <a:accent2>
          <a:srgbClr val="FF9900"/>
        </a:accent2>
        <a:accent3>
          <a:srgbClr val="C0AAAA"/>
        </a:accent3>
        <a:accent4>
          <a:srgbClr val="DADADA"/>
        </a:accent4>
        <a:accent5>
          <a:srgbClr val="B2AAAA"/>
        </a:accent5>
        <a:accent6>
          <a:srgbClr val="E78A00"/>
        </a:accent6>
        <a:hlink>
          <a:srgbClr val="FFDF57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Template 2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7A5C40"/>
        </a:accent1>
        <a:accent2>
          <a:srgbClr val="FFFF99"/>
        </a:accent2>
        <a:accent3>
          <a:srgbClr val="D3C3B8"/>
        </a:accent3>
        <a:accent4>
          <a:srgbClr val="DADADA"/>
        </a:accent4>
        <a:accent5>
          <a:srgbClr val="BEB5AF"/>
        </a:accent5>
        <a:accent6>
          <a:srgbClr val="E7E78A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Template 3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Template 4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005452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AB3B3"/>
        </a:accent5>
        <a:accent6>
          <a:srgbClr val="00B95C"/>
        </a:accent6>
        <a:hlink>
          <a:srgbClr val="CC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Template 5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333333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ADADAD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Template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0048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AAB1AA"/>
        </a:accent5>
        <a:accent6>
          <a:srgbClr val="6E8704"/>
        </a:accent6>
        <a:hlink>
          <a:srgbClr val="99FF33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Template 7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57574D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B4B4B2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Template 8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Template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Jerry North Symposium - 6/09.pptx</Template>
  <TotalTime>46220</TotalTime>
  <Words>413</Words>
  <Application>Microsoft Macintosh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Comic Sans MS</vt:lpstr>
      <vt:lpstr>Lucida Grande</vt:lpstr>
      <vt:lpstr>Optima</vt:lpstr>
      <vt:lpstr>Wingdings</vt:lpstr>
      <vt:lpstr>Compass Template</vt:lpstr>
      <vt:lpstr>Senior Review Introduction </vt:lpstr>
      <vt:lpstr>Needed Contributions</vt:lpstr>
      <vt:lpstr>Summary</vt:lpstr>
    </vt:vector>
  </TitlesOfParts>
  <Company>NASA GSFC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Moody</dc:creator>
  <cp:lastModifiedBy>Michael King</cp:lastModifiedBy>
  <cp:revision>558</cp:revision>
  <cp:lastPrinted>2018-02-17T00:05:05Z</cp:lastPrinted>
  <dcterms:created xsi:type="dcterms:W3CDTF">2011-09-19T22:32:05Z</dcterms:created>
  <dcterms:modified xsi:type="dcterms:W3CDTF">2019-11-11T21:47:34Z</dcterms:modified>
</cp:coreProperties>
</file>