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60" r:id="rId5"/>
    <p:sldId id="259" r:id="rId6"/>
    <p:sldId id="266" r:id="rId7"/>
    <p:sldId id="265" r:id="rId8"/>
    <p:sldId id="261" r:id="rId9"/>
    <p:sldId id="268" r:id="rId10"/>
    <p:sldId id="262" r:id="rId11"/>
    <p:sldId id="264" r:id="rId12"/>
    <p:sldId id="263"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81" d="100"/>
          <a:sy n="81"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B467D-7A53-4DD2-9F3B-97538F04A105}"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07A29-DC4E-4AF3-AB90-57022C139C28}" type="slidenum">
              <a:rPr lang="en-US" smtClean="0"/>
              <a:t>‹#›</a:t>
            </a:fld>
            <a:endParaRPr lang="en-US"/>
          </a:p>
        </p:txBody>
      </p:sp>
    </p:spTree>
    <p:extLst>
      <p:ext uri="{BB962C8B-B14F-4D97-AF65-F5344CB8AC3E}">
        <p14:creationId xmlns:p14="http://schemas.microsoft.com/office/powerpoint/2010/main" val="51883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1DE3E3-9997-4B82-84C8-8CE475845D26}" type="datetime1">
              <a:rPr lang="en-US" smtClean="0"/>
              <a:t>11/14/2019</a:t>
            </a:fld>
            <a:endParaRPr lang="en-US"/>
          </a:p>
        </p:txBody>
      </p:sp>
      <p:sp>
        <p:nvSpPr>
          <p:cNvPr id="5" name="Footer Placeholder 4"/>
          <p:cNvSpPr>
            <a:spLocks noGrp="1"/>
          </p:cNvSpPr>
          <p:nvPr>
            <p:ph type="ftr" sz="quarter" idx="11"/>
          </p:nvPr>
        </p:nvSpPr>
        <p:spPr/>
        <p:txBody>
          <a:bodyPr/>
          <a:lstStyle/>
          <a:p>
            <a:r>
              <a:rPr lang="en-US" smtClean="0"/>
              <a:t>Riggs, et al., MODIS/VIIRS Science Team Meeting, 18-21 November 2019</a:t>
            </a:r>
            <a:endParaRPr lang="en-US"/>
          </a:p>
        </p:txBody>
      </p:sp>
      <p:sp>
        <p:nvSpPr>
          <p:cNvPr id="6" name="Slide Number Placeholder 5"/>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117163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C4E21-3E5A-4F37-8209-3EC16DFAC1EA}" type="datetime1">
              <a:rPr lang="en-US" smtClean="0"/>
              <a:t>11/14/2019</a:t>
            </a:fld>
            <a:endParaRPr lang="en-US"/>
          </a:p>
        </p:txBody>
      </p:sp>
      <p:sp>
        <p:nvSpPr>
          <p:cNvPr id="5" name="Footer Placeholder 4"/>
          <p:cNvSpPr>
            <a:spLocks noGrp="1"/>
          </p:cNvSpPr>
          <p:nvPr>
            <p:ph type="ftr" sz="quarter" idx="11"/>
          </p:nvPr>
        </p:nvSpPr>
        <p:spPr/>
        <p:txBody>
          <a:bodyPr/>
          <a:lstStyle/>
          <a:p>
            <a:r>
              <a:rPr lang="en-US" smtClean="0"/>
              <a:t>Riggs, et al., MODIS/VIIRS Science Team Meeting, 18-21 November 2019</a:t>
            </a:r>
            <a:endParaRPr lang="en-US"/>
          </a:p>
        </p:txBody>
      </p:sp>
      <p:sp>
        <p:nvSpPr>
          <p:cNvPr id="6" name="Slide Number Placeholder 5"/>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80604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86829-6F26-4076-9B00-402CEC1298B7}" type="datetime1">
              <a:rPr lang="en-US" smtClean="0"/>
              <a:t>11/14/2019</a:t>
            </a:fld>
            <a:endParaRPr lang="en-US"/>
          </a:p>
        </p:txBody>
      </p:sp>
      <p:sp>
        <p:nvSpPr>
          <p:cNvPr id="5" name="Footer Placeholder 4"/>
          <p:cNvSpPr>
            <a:spLocks noGrp="1"/>
          </p:cNvSpPr>
          <p:nvPr>
            <p:ph type="ftr" sz="quarter" idx="11"/>
          </p:nvPr>
        </p:nvSpPr>
        <p:spPr/>
        <p:txBody>
          <a:bodyPr/>
          <a:lstStyle/>
          <a:p>
            <a:r>
              <a:rPr lang="en-US" smtClean="0"/>
              <a:t>Riggs, et al., MODIS/VIIRS Science Team Meeting, 18-21 November 2019</a:t>
            </a:r>
            <a:endParaRPr lang="en-US"/>
          </a:p>
        </p:txBody>
      </p:sp>
      <p:sp>
        <p:nvSpPr>
          <p:cNvPr id="6" name="Slide Number Placeholder 5"/>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270237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EB1B7-D952-49AA-BB6E-028BC0C91954}" type="datetime1">
              <a:rPr lang="en-US" smtClean="0"/>
              <a:t>11/14/2019</a:t>
            </a:fld>
            <a:endParaRPr lang="en-US"/>
          </a:p>
        </p:txBody>
      </p:sp>
      <p:sp>
        <p:nvSpPr>
          <p:cNvPr id="5" name="Footer Placeholder 4"/>
          <p:cNvSpPr>
            <a:spLocks noGrp="1"/>
          </p:cNvSpPr>
          <p:nvPr>
            <p:ph type="ftr" sz="quarter" idx="11"/>
          </p:nvPr>
        </p:nvSpPr>
        <p:spPr/>
        <p:txBody>
          <a:bodyPr/>
          <a:lstStyle/>
          <a:p>
            <a:r>
              <a:rPr lang="en-US" smtClean="0"/>
              <a:t>Riggs, et al., MODIS/VIIRS Science Team Meeting, 18-21 November 2019</a:t>
            </a:r>
            <a:endParaRPr lang="en-US"/>
          </a:p>
        </p:txBody>
      </p:sp>
      <p:sp>
        <p:nvSpPr>
          <p:cNvPr id="6" name="Slide Number Placeholder 5"/>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75004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B7CBDC-1B47-4A8D-BD64-0AF6A424E585}" type="datetime1">
              <a:rPr lang="en-US" smtClean="0"/>
              <a:t>11/14/2019</a:t>
            </a:fld>
            <a:endParaRPr lang="en-US"/>
          </a:p>
        </p:txBody>
      </p:sp>
      <p:sp>
        <p:nvSpPr>
          <p:cNvPr id="5" name="Footer Placeholder 4"/>
          <p:cNvSpPr>
            <a:spLocks noGrp="1"/>
          </p:cNvSpPr>
          <p:nvPr>
            <p:ph type="ftr" sz="quarter" idx="11"/>
          </p:nvPr>
        </p:nvSpPr>
        <p:spPr/>
        <p:txBody>
          <a:bodyPr/>
          <a:lstStyle/>
          <a:p>
            <a:r>
              <a:rPr lang="en-US" smtClean="0"/>
              <a:t>Riggs, et al., MODIS/VIIRS Science Team Meeting, 18-21 November 2019</a:t>
            </a:r>
            <a:endParaRPr lang="en-US"/>
          </a:p>
        </p:txBody>
      </p:sp>
      <p:sp>
        <p:nvSpPr>
          <p:cNvPr id="6" name="Slide Number Placeholder 5"/>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291157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69621C-BF5F-45DA-8775-06CCF39C15EE}" type="datetime1">
              <a:rPr lang="en-US" smtClean="0"/>
              <a:t>11/14/2019</a:t>
            </a:fld>
            <a:endParaRPr lang="en-US"/>
          </a:p>
        </p:txBody>
      </p:sp>
      <p:sp>
        <p:nvSpPr>
          <p:cNvPr id="6" name="Footer Placeholder 5"/>
          <p:cNvSpPr>
            <a:spLocks noGrp="1"/>
          </p:cNvSpPr>
          <p:nvPr>
            <p:ph type="ftr" sz="quarter" idx="11"/>
          </p:nvPr>
        </p:nvSpPr>
        <p:spPr/>
        <p:txBody>
          <a:bodyPr/>
          <a:lstStyle/>
          <a:p>
            <a:r>
              <a:rPr lang="en-US" smtClean="0"/>
              <a:t>Riggs, et al., MODIS/VIIRS Science Team Meeting, 18-21 November 2019</a:t>
            </a:r>
            <a:endParaRPr lang="en-US"/>
          </a:p>
        </p:txBody>
      </p:sp>
      <p:sp>
        <p:nvSpPr>
          <p:cNvPr id="7" name="Slide Number Placeholder 6"/>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269037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FEFDCB-CB8C-4472-AC2F-6FD8827277A9}" type="datetime1">
              <a:rPr lang="en-US" smtClean="0"/>
              <a:t>11/14/2019</a:t>
            </a:fld>
            <a:endParaRPr lang="en-US"/>
          </a:p>
        </p:txBody>
      </p:sp>
      <p:sp>
        <p:nvSpPr>
          <p:cNvPr id="8" name="Footer Placeholder 7"/>
          <p:cNvSpPr>
            <a:spLocks noGrp="1"/>
          </p:cNvSpPr>
          <p:nvPr>
            <p:ph type="ftr" sz="quarter" idx="11"/>
          </p:nvPr>
        </p:nvSpPr>
        <p:spPr/>
        <p:txBody>
          <a:bodyPr/>
          <a:lstStyle/>
          <a:p>
            <a:r>
              <a:rPr lang="en-US" smtClean="0"/>
              <a:t>Riggs, et al., MODIS/VIIRS Science Team Meeting, 18-21 November 2019</a:t>
            </a:r>
            <a:endParaRPr lang="en-US"/>
          </a:p>
        </p:txBody>
      </p:sp>
      <p:sp>
        <p:nvSpPr>
          <p:cNvPr id="9" name="Slide Number Placeholder 8"/>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68772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ACD973-64F2-418A-8C4C-CD5E2A5719C9}" type="datetime1">
              <a:rPr lang="en-US" smtClean="0"/>
              <a:t>11/14/2019</a:t>
            </a:fld>
            <a:endParaRPr lang="en-US"/>
          </a:p>
        </p:txBody>
      </p:sp>
      <p:sp>
        <p:nvSpPr>
          <p:cNvPr id="4" name="Footer Placeholder 3"/>
          <p:cNvSpPr>
            <a:spLocks noGrp="1"/>
          </p:cNvSpPr>
          <p:nvPr>
            <p:ph type="ftr" sz="quarter" idx="11"/>
          </p:nvPr>
        </p:nvSpPr>
        <p:spPr/>
        <p:txBody>
          <a:bodyPr/>
          <a:lstStyle/>
          <a:p>
            <a:r>
              <a:rPr lang="en-US" smtClean="0"/>
              <a:t>Riggs, et al., MODIS/VIIRS Science Team Meeting, 18-21 November 2019</a:t>
            </a:r>
            <a:endParaRPr lang="en-US"/>
          </a:p>
        </p:txBody>
      </p:sp>
      <p:sp>
        <p:nvSpPr>
          <p:cNvPr id="5" name="Slide Number Placeholder 4"/>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104326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86C62-E4AA-459A-AF68-5BFAFC291370}" type="datetime1">
              <a:rPr lang="en-US" smtClean="0"/>
              <a:t>11/14/2019</a:t>
            </a:fld>
            <a:endParaRPr lang="en-US"/>
          </a:p>
        </p:txBody>
      </p:sp>
      <p:sp>
        <p:nvSpPr>
          <p:cNvPr id="3" name="Footer Placeholder 2"/>
          <p:cNvSpPr>
            <a:spLocks noGrp="1"/>
          </p:cNvSpPr>
          <p:nvPr>
            <p:ph type="ftr" sz="quarter" idx="11"/>
          </p:nvPr>
        </p:nvSpPr>
        <p:spPr/>
        <p:txBody>
          <a:bodyPr/>
          <a:lstStyle/>
          <a:p>
            <a:r>
              <a:rPr lang="en-US" smtClean="0"/>
              <a:t>Riggs, et al., MODIS/VIIRS Science Team Meeting, 18-21 November 2019</a:t>
            </a:r>
            <a:endParaRPr lang="en-US"/>
          </a:p>
        </p:txBody>
      </p:sp>
      <p:sp>
        <p:nvSpPr>
          <p:cNvPr id="4" name="Slide Number Placeholder 3"/>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345997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065F25-CD06-42F4-97F3-26282474E5AD}" type="datetime1">
              <a:rPr lang="en-US" smtClean="0"/>
              <a:t>11/14/2019</a:t>
            </a:fld>
            <a:endParaRPr lang="en-US"/>
          </a:p>
        </p:txBody>
      </p:sp>
      <p:sp>
        <p:nvSpPr>
          <p:cNvPr id="6" name="Footer Placeholder 5"/>
          <p:cNvSpPr>
            <a:spLocks noGrp="1"/>
          </p:cNvSpPr>
          <p:nvPr>
            <p:ph type="ftr" sz="quarter" idx="11"/>
          </p:nvPr>
        </p:nvSpPr>
        <p:spPr/>
        <p:txBody>
          <a:bodyPr/>
          <a:lstStyle/>
          <a:p>
            <a:r>
              <a:rPr lang="en-US" smtClean="0"/>
              <a:t>Riggs, et al., MODIS/VIIRS Science Team Meeting, 18-21 November 2019</a:t>
            </a:r>
            <a:endParaRPr lang="en-US"/>
          </a:p>
        </p:txBody>
      </p:sp>
      <p:sp>
        <p:nvSpPr>
          <p:cNvPr id="7" name="Slide Number Placeholder 6"/>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363413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FC1100-507D-4231-AFB4-7D3B73304537}" type="datetime1">
              <a:rPr lang="en-US" smtClean="0"/>
              <a:t>11/14/2019</a:t>
            </a:fld>
            <a:endParaRPr lang="en-US"/>
          </a:p>
        </p:txBody>
      </p:sp>
      <p:sp>
        <p:nvSpPr>
          <p:cNvPr id="6" name="Footer Placeholder 5"/>
          <p:cNvSpPr>
            <a:spLocks noGrp="1"/>
          </p:cNvSpPr>
          <p:nvPr>
            <p:ph type="ftr" sz="quarter" idx="11"/>
          </p:nvPr>
        </p:nvSpPr>
        <p:spPr/>
        <p:txBody>
          <a:bodyPr/>
          <a:lstStyle/>
          <a:p>
            <a:r>
              <a:rPr lang="en-US" smtClean="0"/>
              <a:t>Riggs, et al., MODIS/VIIRS Science Team Meeting, 18-21 November 2019</a:t>
            </a:r>
            <a:endParaRPr lang="en-US"/>
          </a:p>
        </p:txBody>
      </p:sp>
      <p:sp>
        <p:nvSpPr>
          <p:cNvPr id="7" name="Slide Number Placeholder 6"/>
          <p:cNvSpPr>
            <a:spLocks noGrp="1"/>
          </p:cNvSpPr>
          <p:nvPr>
            <p:ph type="sldNum" sz="quarter" idx="12"/>
          </p:nvPr>
        </p:nvSpPr>
        <p:spPr/>
        <p:txBody>
          <a:bodyPr/>
          <a:lstStyle/>
          <a:p>
            <a:fld id="{22A6F0A3-6285-4821-B519-685D917081CB}" type="slidenum">
              <a:rPr lang="en-US" smtClean="0"/>
              <a:t>‹#›</a:t>
            </a:fld>
            <a:endParaRPr lang="en-US"/>
          </a:p>
        </p:txBody>
      </p:sp>
    </p:spTree>
    <p:extLst>
      <p:ext uri="{BB962C8B-B14F-4D97-AF65-F5344CB8AC3E}">
        <p14:creationId xmlns:p14="http://schemas.microsoft.com/office/powerpoint/2010/main" val="231296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E20D4-C4D3-4C04-BB81-B3932E2CC184}" type="datetime1">
              <a:rPr lang="en-US" smtClean="0"/>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Riggs, et al., MODIS/VIIRS Science Team Meeting, 18-21 November 2019</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F0A3-6285-4821-B519-685D917081CB}" type="slidenum">
              <a:rPr lang="en-US" smtClean="0"/>
              <a:t>‹#›</a:t>
            </a:fld>
            <a:endParaRPr lang="en-US"/>
          </a:p>
        </p:txBody>
      </p:sp>
    </p:spTree>
    <p:extLst>
      <p:ext uri="{BB962C8B-B14F-4D97-AF65-F5344CB8AC3E}">
        <p14:creationId xmlns:p14="http://schemas.microsoft.com/office/powerpoint/2010/main" val="207412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003" y="926274"/>
            <a:ext cx="9144000" cy="1134901"/>
          </a:xfrm>
        </p:spPr>
        <p:txBody>
          <a:bodyPr>
            <a:normAutofit/>
          </a:bodyPr>
          <a:lstStyle/>
          <a:p>
            <a:r>
              <a:rPr lang="en-US" b="1" dirty="0" smtClean="0"/>
              <a:t>VIIRS Continuity Snow and Ice</a:t>
            </a:r>
            <a:endParaRPr lang="en-US" b="1" dirty="0"/>
          </a:p>
        </p:txBody>
      </p:sp>
      <p:sp>
        <p:nvSpPr>
          <p:cNvPr id="3" name="Subtitle 2"/>
          <p:cNvSpPr>
            <a:spLocks noGrp="1"/>
          </p:cNvSpPr>
          <p:nvPr>
            <p:ph type="subTitle" idx="1"/>
          </p:nvPr>
        </p:nvSpPr>
        <p:spPr>
          <a:xfrm>
            <a:off x="1155865" y="2028557"/>
            <a:ext cx="9144000" cy="1655762"/>
          </a:xfrm>
        </p:spPr>
        <p:txBody>
          <a:bodyPr>
            <a:noAutofit/>
          </a:bodyPr>
          <a:lstStyle/>
          <a:p>
            <a:endParaRPr lang="en-US" dirty="0" smtClean="0"/>
          </a:p>
          <a:p>
            <a:r>
              <a:rPr lang="en-US" sz="1800" b="1" dirty="0" smtClean="0"/>
              <a:t>George </a:t>
            </a:r>
            <a:r>
              <a:rPr lang="en-US" sz="1800" b="1" dirty="0" smtClean="0"/>
              <a:t>Riggs </a:t>
            </a:r>
          </a:p>
          <a:p>
            <a:pPr>
              <a:spcBef>
                <a:spcPts val="0"/>
              </a:spcBef>
            </a:pPr>
            <a:r>
              <a:rPr lang="en-US" sz="1800" b="1" dirty="0" smtClean="0"/>
              <a:t>SSAI</a:t>
            </a:r>
            <a:endParaRPr lang="en-US" sz="1800" b="1" dirty="0" smtClean="0"/>
          </a:p>
          <a:p>
            <a:r>
              <a:rPr lang="en-US" sz="1800" b="1" dirty="0" smtClean="0"/>
              <a:t>Dorothy Hall </a:t>
            </a:r>
          </a:p>
          <a:p>
            <a:pPr>
              <a:spcBef>
                <a:spcPts val="0"/>
              </a:spcBef>
            </a:pPr>
            <a:r>
              <a:rPr lang="en-US" sz="1800" b="1" dirty="0" smtClean="0"/>
              <a:t>Earth </a:t>
            </a:r>
            <a:r>
              <a:rPr lang="en-US" sz="1800" b="1" dirty="0" smtClean="0"/>
              <a:t>System Science Interdisciplinary Center (ESSIC) / University of Maryland</a:t>
            </a:r>
            <a:br>
              <a:rPr lang="en-US" sz="1800" b="1" dirty="0" smtClean="0"/>
            </a:br>
            <a:r>
              <a:rPr lang="en-US" sz="1800" b="1" dirty="0" smtClean="0"/>
              <a:t>College Park, MD</a:t>
            </a:r>
          </a:p>
          <a:p>
            <a:endParaRPr lang="en-US" sz="1800" b="1" dirty="0" smtClean="0"/>
          </a:p>
          <a:p>
            <a:pPr>
              <a:spcBef>
                <a:spcPts val="0"/>
              </a:spcBef>
            </a:pPr>
            <a:r>
              <a:rPr lang="en-US" sz="1800" b="1" dirty="0" smtClean="0"/>
              <a:t>Mark </a:t>
            </a:r>
            <a:r>
              <a:rPr lang="en-US" sz="1800" b="1" dirty="0" smtClean="0"/>
              <a:t>Tschudi </a:t>
            </a:r>
            <a:endParaRPr lang="en-US" sz="1800" b="1" dirty="0" smtClean="0"/>
          </a:p>
          <a:p>
            <a:pPr>
              <a:spcBef>
                <a:spcPts val="0"/>
              </a:spcBef>
            </a:pPr>
            <a:r>
              <a:rPr lang="en-US" sz="1800" b="1" dirty="0" smtClean="0"/>
              <a:t>CCAR, University of Colorado, Boulder</a:t>
            </a:r>
            <a:r>
              <a:rPr lang="en-US" sz="1800" dirty="0" smtClean="0"/>
              <a:t/>
            </a:r>
            <a:br>
              <a:rPr lang="en-US" sz="1800" dirty="0" smtClean="0"/>
            </a:br>
            <a:endParaRPr lang="en-US" sz="1800" dirty="0"/>
          </a:p>
        </p:txBody>
      </p:sp>
      <p:sp>
        <p:nvSpPr>
          <p:cNvPr id="8" name="Subtitle 2"/>
          <p:cNvSpPr txBox="1">
            <a:spLocks/>
          </p:cNvSpPr>
          <p:nvPr/>
        </p:nvSpPr>
        <p:spPr>
          <a:xfrm>
            <a:off x="1528154" y="4886735"/>
            <a:ext cx="9144000" cy="165576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r>
              <a:rPr lang="en-US" dirty="0" smtClean="0"/>
              <a:t>MODIS/VIIRS Science Team Meeting</a:t>
            </a:r>
          </a:p>
          <a:p>
            <a:r>
              <a:rPr lang="en-US" dirty="0" smtClean="0"/>
              <a:t>18-21 November 2019</a:t>
            </a:r>
          </a:p>
          <a:p>
            <a:r>
              <a:rPr lang="en-US" dirty="0" smtClean="0"/>
              <a:t>College Park, MD</a:t>
            </a:r>
            <a:br>
              <a:rPr lang="en-US" dirty="0" smtClean="0"/>
            </a:br>
            <a:endParaRPr lang="en-US" dirty="0"/>
          </a:p>
        </p:txBody>
      </p:sp>
    </p:spTree>
    <p:extLst>
      <p:ext uri="{BB962C8B-B14F-4D97-AF65-F5344CB8AC3E}">
        <p14:creationId xmlns:p14="http://schemas.microsoft.com/office/powerpoint/2010/main" val="374306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843" y="842665"/>
            <a:ext cx="8254314" cy="5078313"/>
          </a:xfrm>
          <a:prstGeom prst="rect">
            <a:avLst/>
          </a:prstGeom>
          <a:noFill/>
        </p:spPr>
        <p:txBody>
          <a:bodyPr wrap="square" rtlCol="0">
            <a:spAutoFit/>
          </a:bodyPr>
          <a:lstStyle/>
          <a:p>
            <a:r>
              <a:rPr lang="en-US" dirty="0" smtClean="0"/>
              <a:t>Significant issue </a:t>
            </a:r>
            <a:r>
              <a:rPr lang="en-US" dirty="0"/>
              <a:t>for </a:t>
            </a:r>
            <a:r>
              <a:rPr lang="en-US" dirty="0" smtClean="0"/>
              <a:t>snow cover (VJ110) product is </a:t>
            </a:r>
            <a:r>
              <a:rPr lang="en-US" dirty="0"/>
              <a:t>the </a:t>
            </a:r>
            <a:r>
              <a:rPr lang="en-US" dirty="0" smtClean="0"/>
              <a:t>VIIRS noisy </a:t>
            </a:r>
            <a:r>
              <a:rPr lang="en-US" dirty="0"/>
              <a:t>detector (#29) in band I03, critical for snow cover </a:t>
            </a:r>
            <a:r>
              <a:rPr lang="en-US" dirty="0" smtClean="0"/>
              <a:t>detection</a:t>
            </a:r>
            <a:r>
              <a:rPr lang="en-US" dirty="0"/>
              <a:t>.  </a:t>
            </a:r>
          </a:p>
          <a:p>
            <a:endParaRPr lang="en-US" dirty="0" smtClean="0"/>
          </a:p>
          <a:p>
            <a:r>
              <a:rPr lang="en-US" b="1" dirty="0"/>
              <a:t>This noisy detector causes stripes of erroneous snow cover across a swath greatly decreasing the quality of the </a:t>
            </a:r>
            <a:r>
              <a:rPr lang="en-US" b="1" dirty="0" smtClean="0"/>
              <a:t>VJ110 </a:t>
            </a:r>
            <a:r>
              <a:rPr lang="en-US" dirty="0"/>
              <a:t>and subsequently </a:t>
            </a:r>
            <a:r>
              <a:rPr lang="en-US" dirty="0" smtClean="0"/>
              <a:t>VJ110A1 </a:t>
            </a:r>
            <a:r>
              <a:rPr lang="en-US" dirty="0"/>
              <a:t>and </a:t>
            </a:r>
            <a:r>
              <a:rPr lang="en-US" dirty="0" smtClean="0"/>
              <a:t>VJ110A1F.  This problem varies with viewing conditions and landscape conditions. </a:t>
            </a:r>
            <a:endParaRPr lang="en-US" dirty="0"/>
          </a:p>
          <a:p>
            <a:endParaRPr lang="en-US" dirty="0" smtClean="0"/>
          </a:p>
          <a:p>
            <a:r>
              <a:rPr lang="en-US" dirty="0" smtClean="0"/>
              <a:t>The noisy detector problem had to be corrected to improve quality of </a:t>
            </a:r>
            <a:r>
              <a:rPr lang="en-US" dirty="0" smtClean="0"/>
              <a:t>the snow cover products. </a:t>
            </a:r>
            <a:endParaRPr lang="en-US" dirty="0" smtClean="0"/>
          </a:p>
          <a:p>
            <a:endParaRPr lang="en-US" dirty="0"/>
          </a:p>
          <a:p>
            <a:r>
              <a:rPr lang="en-US" dirty="0" smtClean="0"/>
              <a:t>VCST added attributes and flag values for noisy detectors in the NASA L1B C2 product.   </a:t>
            </a:r>
          </a:p>
          <a:p>
            <a:endParaRPr lang="en-US" dirty="0"/>
          </a:p>
          <a:p>
            <a:r>
              <a:rPr lang="en-US" dirty="0" smtClean="0"/>
              <a:t>Major revision of PGE507 producing VNP10 or VJ110 was done.  </a:t>
            </a:r>
          </a:p>
          <a:p>
            <a:pPr marL="285750" indent="-285750">
              <a:buFont typeface="Arial" panose="020B0604020202020204" pitchFamily="34" charset="0"/>
              <a:buChar char="•"/>
            </a:pPr>
            <a:r>
              <a:rPr lang="en-US" dirty="0" smtClean="0"/>
              <a:t>Revised the processing flow of the algorithm and added a </a:t>
            </a:r>
            <a:r>
              <a:rPr lang="en-US" dirty="0"/>
              <a:t>function to average over a noisy </a:t>
            </a:r>
            <a:r>
              <a:rPr lang="en-US" dirty="0" smtClean="0"/>
              <a:t>detector: noisy </a:t>
            </a:r>
            <a:r>
              <a:rPr lang="en-US" dirty="0"/>
              <a:t>detector(s) in any I0* band used as input.  </a:t>
            </a:r>
          </a:p>
          <a:p>
            <a:pPr marL="285750" indent="-285750">
              <a:buFont typeface="Arial" panose="020B0604020202020204" pitchFamily="34" charset="0"/>
              <a:buChar char="•"/>
            </a:pPr>
            <a:r>
              <a:rPr lang="en-US" dirty="0" smtClean="0"/>
              <a:t>Revised the I/O functions for L1B inputs . </a:t>
            </a:r>
          </a:p>
          <a:p>
            <a:pPr marL="285750" indent="-285750">
              <a:buFont typeface="Arial" panose="020B0604020202020204" pitchFamily="34" charset="0"/>
              <a:buChar char="•"/>
            </a:pPr>
            <a:r>
              <a:rPr lang="en-US" dirty="0" smtClean="0"/>
              <a:t>Revised storage/processing of variables in memory.</a:t>
            </a:r>
          </a:p>
          <a:p>
            <a:pPr marL="285750" indent="-285750">
              <a:buFont typeface="Arial" panose="020B0604020202020204" pitchFamily="34" charset="0"/>
              <a:buChar char="•"/>
            </a:pPr>
            <a:r>
              <a:rPr lang="en-US" dirty="0" smtClean="0"/>
              <a:t>Added attributes with data on noisy detectors in VJ110</a:t>
            </a:r>
            <a:endParaRPr lang="en-US" dirty="0"/>
          </a:p>
        </p:txBody>
      </p:sp>
      <p:sp>
        <p:nvSpPr>
          <p:cNvPr id="3" name="Footer Placeholder 2"/>
          <p:cNvSpPr>
            <a:spLocks noGrp="1"/>
          </p:cNvSpPr>
          <p:nvPr>
            <p:ph type="ftr" sz="quarter" idx="11"/>
          </p:nvPr>
        </p:nvSpPr>
        <p:spPr/>
        <p:txBody>
          <a:bodyPr/>
          <a:lstStyle/>
          <a:p>
            <a:r>
              <a:rPr lang="en-US" smtClean="0"/>
              <a:t>Riggs, et al., MODIS/VIIRS Science Team Meeting, 18-21 November 2019</a:t>
            </a:r>
            <a:endParaRPr lang="en-US"/>
          </a:p>
        </p:txBody>
      </p:sp>
      <p:sp>
        <p:nvSpPr>
          <p:cNvPr id="4" name="Slide Number Placeholder 3"/>
          <p:cNvSpPr>
            <a:spLocks noGrp="1"/>
          </p:cNvSpPr>
          <p:nvPr>
            <p:ph type="sldNum" sz="quarter" idx="12"/>
          </p:nvPr>
        </p:nvSpPr>
        <p:spPr/>
        <p:txBody>
          <a:bodyPr/>
          <a:lstStyle/>
          <a:p>
            <a:fld id="{22A6F0A3-6285-4821-B519-685D917081CB}" type="slidenum">
              <a:rPr lang="en-US" smtClean="0"/>
              <a:t>10</a:t>
            </a:fld>
            <a:endParaRPr lang="en-US"/>
          </a:p>
        </p:txBody>
      </p:sp>
      <p:sp>
        <p:nvSpPr>
          <p:cNvPr id="5" name="TextBox 4"/>
          <p:cNvSpPr txBox="1"/>
          <p:nvPr/>
        </p:nvSpPr>
        <p:spPr>
          <a:xfrm>
            <a:off x="2346960" y="228600"/>
            <a:ext cx="7498080" cy="461665"/>
          </a:xfrm>
          <a:prstGeom prst="rect">
            <a:avLst/>
          </a:prstGeom>
          <a:noFill/>
        </p:spPr>
        <p:txBody>
          <a:bodyPr wrap="square" rtlCol="0">
            <a:spAutoFit/>
          </a:bodyPr>
          <a:lstStyle/>
          <a:p>
            <a:pPr algn="ctr"/>
            <a:r>
              <a:rPr lang="en-US" sz="2400" b="1" dirty="0" smtClean="0"/>
              <a:t>JPSS-1 </a:t>
            </a:r>
            <a:r>
              <a:rPr lang="en-US" sz="2400" b="1" dirty="0" smtClean="0"/>
              <a:t>(</a:t>
            </a:r>
            <a:r>
              <a:rPr lang="en-US" sz="2400" b="1" dirty="0" smtClean="0"/>
              <a:t>NOAA-20</a:t>
            </a:r>
            <a:r>
              <a:rPr lang="en-US" sz="2400" b="1" dirty="0" smtClean="0"/>
              <a:t>) Snow Cover Data Product VJ110</a:t>
            </a:r>
            <a:endParaRPr lang="en-US" sz="2400" b="1" dirty="0"/>
          </a:p>
        </p:txBody>
      </p:sp>
    </p:spTree>
    <p:extLst>
      <p:ext uri="{BB962C8B-B14F-4D97-AF65-F5344CB8AC3E}">
        <p14:creationId xmlns:p14="http://schemas.microsoft.com/office/powerpoint/2010/main" val="2541273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465" y="762991"/>
            <a:ext cx="7199348" cy="5486400"/>
          </a:xfrm>
          <a:prstGeom prst="rect">
            <a:avLst/>
          </a:prstGeom>
        </p:spPr>
      </p:pic>
      <p:sp>
        <p:nvSpPr>
          <p:cNvPr id="4" name="TextBox 3"/>
          <p:cNvSpPr txBox="1"/>
          <p:nvPr/>
        </p:nvSpPr>
        <p:spPr>
          <a:xfrm>
            <a:off x="2598794" y="6259071"/>
            <a:ext cx="7144019" cy="369332"/>
          </a:xfrm>
          <a:prstGeom prst="rect">
            <a:avLst/>
          </a:prstGeom>
          <a:noFill/>
        </p:spPr>
        <p:txBody>
          <a:bodyPr wrap="square" rtlCol="0">
            <a:spAutoFit/>
          </a:bodyPr>
          <a:lstStyle/>
          <a:p>
            <a:r>
              <a:rPr lang="en-US" dirty="0" smtClean="0"/>
              <a:t>VJ110.A2018351.1824  (17 December 2018, region of northern Wisconsin) </a:t>
            </a:r>
            <a:endParaRPr lang="en-US" dirty="0"/>
          </a:p>
        </p:txBody>
      </p:sp>
      <p:sp>
        <p:nvSpPr>
          <p:cNvPr id="5" name="TextBox 4"/>
          <p:cNvSpPr txBox="1"/>
          <p:nvPr/>
        </p:nvSpPr>
        <p:spPr>
          <a:xfrm>
            <a:off x="477019" y="395031"/>
            <a:ext cx="1900913" cy="1754326"/>
          </a:xfrm>
          <a:prstGeom prst="rect">
            <a:avLst/>
          </a:prstGeom>
          <a:noFill/>
        </p:spPr>
        <p:txBody>
          <a:bodyPr wrap="square" rtlCol="0">
            <a:spAutoFit/>
          </a:bodyPr>
          <a:lstStyle/>
          <a:p>
            <a:r>
              <a:rPr lang="en-US" dirty="0" smtClean="0"/>
              <a:t>VJ110 </a:t>
            </a:r>
          </a:p>
          <a:p>
            <a:r>
              <a:rPr lang="en-US" dirty="0" smtClean="0"/>
              <a:t>Band I03 noisy detector (#29) causes stripes of erroneous snow cover</a:t>
            </a:r>
            <a:endParaRPr lang="en-US" dirty="0"/>
          </a:p>
        </p:txBody>
      </p:sp>
      <p:sp>
        <p:nvSpPr>
          <p:cNvPr id="6" name="TextBox 5"/>
          <p:cNvSpPr txBox="1"/>
          <p:nvPr/>
        </p:nvSpPr>
        <p:spPr>
          <a:xfrm>
            <a:off x="10108590" y="315295"/>
            <a:ext cx="1645554" cy="2308324"/>
          </a:xfrm>
          <a:prstGeom prst="rect">
            <a:avLst/>
          </a:prstGeom>
          <a:noFill/>
        </p:spPr>
        <p:txBody>
          <a:bodyPr wrap="square" rtlCol="0">
            <a:spAutoFit/>
          </a:bodyPr>
          <a:lstStyle/>
          <a:p>
            <a:r>
              <a:rPr lang="en-US" dirty="0" smtClean="0"/>
              <a:t>VJ110 </a:t>
            </a:r>
          </a:p>
          <a:p>
            <a:r>
              <a:rPr lang="en-US" dirty="0" smtClean="0"/>
              <a:t>With function averaging over noisy detector </a:t>
            </a:r>
            <a:r>
              <a:rPr lang="en-US" b="1" dirty="0" smtClean="0"/>
              <a:t>corrects for noisy detector caused snow cover errors </a:t>
            </a:r>
          </a:p>
        </p:txBody>
      </p:sp>
      <p:grpSp>
        <p:nvGrpSpPr>
          <p:cNvPr id="7" name="Group 6"/>
          <p:cNvGrpSpPr/>
          <p:nvPr/>
        </p:nvGrpSpPr>
        <p:grpSpPr>
          <a:xfrm>
            <a:off x="1360940" y="2144793"/>
            <a:ext cx="1450734" cy="4518250"/>
            <a:chOff x="914399" y="2635256"/>
            <a:chExt cx="1450734" cy="4518250"/>
          </a:xfrm>
        </p:grpSpPr>
        <p:sp>
          <p:nvSpPr>
            <p:cNvPr id="8" name="Rectangle 7"/>
            <p:cNvSpPr/>
            <p:nvPr/>
          </p:nvSpPr>
          <p:spPr>
            <a:xfrm rot="10800000">
              <a:off x="914400" y="4937760"/>
              <a:ext cx="155448" cy="274320"/>
            </a:xfrm>
            <a:prstGeom prst="rect">
              <a:avLst/>
            </a:prstGeom>
            <a:solidFill>
              <a:srgbClr val="87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914400" y="4663440"/>
              <a:ext cx="155448" cy="274320"/>
            </a:xfrm>
            <a:prstGeom prst="rect">
              <a:avLst/>
            </a:prstGeom>
            <a:solidFill>
              <a:srgbClr val="96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914400" y="4389120"/>
              <a:ext cx="155448" cy="274320"/>
            </a:xfrm>
            <a:prstGeom prst="rect">
              <a:avLst/>
            </a:prstGeom>
            <a:solidFill>
              <a:srgbClr val="A5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914400" y="4114800"/>
              <a:ext cx="155448" cy="274320"/>
            </a:xfrm>
            <a:prstGeom prst="rect">
              <a:avLst/>
            </a:prstGeom>
            <a:solidFill>
              <a:srgbClr val="B4B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914400" y="3840480"/>
              <a:ext cx="155448" cy="274320"/>
            </a:xfrm>
            <a:prstGeom prst="rect">
              <a:avLst/>
            </a:prstGeom>
            <a:solidFill>
              <a:srgbClr val="C3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914400" y="3566160"/>
              <a:ext cx="155448" cy="274320"/>
            </a:xfrm>
            <a:prstGeom prst="rect">
              <a:avLst/>
            </a:prstGeom>
            <a:solidFill>
              <a:srgbClr val="D2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914400" y="3291840"/>
              <a:ext cx="155448" cy="274320"/>
            </a:xfrm>
            <a:prstGeom prst="rect">
              <a:avLst/>
            </a:prstGeom>
            <a:solidFill>
              <a:srgbClr val="E1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14400" y="3017520"/>
              <a:ext cx="155448" cy="274320"/>
            </a:xfrm>
            <a:prstGeom prst="rect">
              <a:avLst/>
            </a:prstGeom>
            <a:solidFill>
              <a:srgbClr val="F0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0">
              <a:off x="914400" y="5212080"/>
              <a:ext cx="155448" cy="274320"/>
            </a:xfrm>
            <a:prstGeom prst="rect">
              <a:avLst/>
            </a:prstGeom>
            <a:solidFill>
              <a:srgbClr val="78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914400" y="2743200"/>
              <a:ext cx="155448" cy="274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200000">
              <a:off x="-389570" y="4021587"/>
              <a:ext cx="2768782" cy="160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410665" y="3912887"/>
              <a:ext cx="1620048" cy="307777"/>
            </a:xfrm>
            <a:prstGeom prst="rect">
              <a:avLst/>
            </a:prstGeom>
            <a:noFill/>
            <a:ln>
              <a:noFill/>
            </a:ln>
          </p:spPr>
          <p:txBody>
            <a:bodyPr wrap="square" rtlCol="0">
              <a:spAutoFit/>
            </a:bodyPr>
            <a:lstStyle/>
            <a:p>
              <a:r>
                <a:rPr lang="en-US" sz="1400" dirty="0" smtClean="0"/>
                <a:t>NDSI SNOW COVER</a:t>
              </a:r>
              <a:endParaRPr lang="en-US" sz="1400" dirty="0"/>
            </a:p>
          </p:txBody>
        </p:sp>
        <p:sp>
          <p:nvSpPr>
            <p:cNvPr id="20" name="TextBox 19"/>
            <p:cNvSpPr txBox="1"/>
            <p:nvPr/>
          </p:nvSpPr>
          <p:spPr>
            <a:xfrm>
              <a:off x="1035279" y="5254823"/>
              <a:ext cx="423672" cy="307777"/>
            </a:xfrm>
            <a:prstGeom prst="rect">
              <a:avLst/>
            </a:prstGeom>
            <a:noFill/>
          </p:spPr>
          <p:txBody>
            <a:bodyPr wrap="square" rtlCol="0">
              <a:spAutoFit/>
            </a:bodyPr>
            <a:lstStyle/>
            <a:p>
              <a:r>
                <a:rPr lang="en-US" sz="1400" dirty="0" smtClean="0"/>
                <a:t>10</a:t>
              </a:r>
              <a:endParaRPr lang="en-US" sz="1400" dirty="0"/>
            </a:p>
          </p:txBody>
        </p:sp>
        <p:sp>
          <p:nvSpPr>
            <p:cNvPr id="21" name="TextBox 20"/>
            <p:cNvSpPr txBox="1"/>
            <p:nvPr/>
          </p:nvSpPr>
          <p:spPr>
            <a:xfrm>
              <a:off x="1037061" y="2635256"/>
              <a:ext cx="457200" cy="307777"/>
            </a:xfrm>
            <a:prstGeom prst="rect">
              <a:avLst/>
            </a:prstGeom>
            <a:noFill/>
          </p:spPr>
          <p:txBody>
            <a:bodyPr wrap="square" rtlCol="0">
              <a:spAutoFit/>
            </a:bodyPr>
            <a:lstStyle/>
            <a:p>
              <a:r>
                <a:rPr lang="en-US" sz="1400" dirty="0" smtClean="0"/>
                <a:t>100</a:t>
              </a:r>
              <a:endParaRPr lang="en-US" sz="1400" dirty="0"/>
            </a:p>
          </p:txBody>
        </p:sp>
        <p:sp>
          <p:nvSpPr>
            <p:cNvPr id="22" name="Rectangle 21"/>
            <p:cNvSpPr/>
            <p:nvPr/>
          </p:nvSpPr>
          <p:spPr>
            <a:xfrm>
              <a:off x="914400" y="5760720"/>
              <a:ext cx="118872" cy="274320"/>
            </a:xfrm>
            <a:prstGeom prst="rect">
              <a:avLst/>
            </a:prstGeom>
            <a:solidFill>
              <a:srgbClr val="2F73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4400" y="6126480"/>
              <a:ext cx="118872" cy="274320"/>
            </a:xfrm>
            <a:prstGeom prst="rect">
              <a:avLst/>
            </a:prstGeom>
            <a:solidFill>
              <a:srgbClr val="8383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14400" y="6492240"/>
              <a:ext cx="118872" cy="27432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01751" y="5732468"/>
              <a:ext cx="838200" cy="307777"/>
            </a:xfrm>
            <a:prstGeom prst="rect">
              <a:avLst/>
            </a:prstGeom>
            <a:noFill/>
          </p:spPr>
          <p:txBody>
            <a:bodyPr wrap="square" rtlCol="0">
              <a:spAutoFit/>
            </a:bodyPr>
            <a:lstStyle/>
            <a:p>
              <a:r>
                <a:rPr lang="en-US" sz="1400" dirty="0" smtClean="0"/>
                <a:t>LAND</a:t>
              </a:r>
              <a:endParaRPr lang="en-US" sz="1400" dirty="0"/>
            </a:p>
          </p:txBody>
        </p:sp>
        <p:sp>
          <p:nvSpPr>
            <p:cNvPr id="26" name="TextBox 25"/>
            <p:cNvSpPr txBox="1"/>
            <p:nvPr/>
          </p:nvSpPr>
          <p:spPr>
            <a:xfrm>
              <a:off x="1001751" y="6104174"/>
              <a:ext cx="838200" cy="307777"/>
            </a:xfrm>
            <a:prstGeom prst="rect">
              <a:avLst/>
            </a:prstGeom>
            <a:noFill/>
          </p:spPr>
          <p:txBody>
            <a:bodyPr wrap="square" rtlCol="0">
              <a:spAutoFit/>
            </a:bodyPr>
            <a:lstStyle/>
            <a:p>
              <a:r>
                <a:rPr lang="en-US" sz="1400" dirty="0" smtClean="0"/>
                <a:t>CLOUD</a:t>
              </a:r>
              <a:endParaRPr lang="en-US" sz="1400" dirty="0"/>
            </a:p>
          </p:txBody>
        </p:sp>
        <p:sp>
          <p:nvSpPr>
            <p:cNvPr id="27" name="TextBox 26"/>
            <p:cNvSpPr txBox="1"/>
            <p:nvPr/>
          </p:nvSpPr>
          <p:spPr>
            <a:xfrm>
              <a:off x="1001751" y="6483317"/>
              <a:ext cx="1059062" cy="307777"/>
            </a:xfrm>
            <a:prstGeom prst="rect">
              <a:avLst/>
            </a:prstGeom>
            <a:noFill/>
          </p:spPr>
          <p:txBody>
            <a:bodyPr wrap="square" rtlCol="0">
              <a:spAutoFit/>
            </a:bodyPr>
            <a:lstStyle/>
            <a:p>
              <a:r>
                <a:rPr lang="en-US" sz="1400" dirty="0" smtClean="0"/>
                <a:t>LAKE/RIVER</a:t>
              </a:r>
              <a:endParaRPr lang="en-US" sz="1400" dirty="0"/>
            </a:p>
          </p:txBody>
        </p:sp>
        <p:sp>
          <p:nvSpPr>
            <p:cNvPr id="28" name="Rectangle 27"/>
            <p:cNvSpPr/>
            <p:nvPr/>
          </p:nvSpPr>
          <p:spPr>
            <a:xfrm>
              <a:off x="914400" y="6858000"/>
              <a:ext cx="118872" cy="274320"/>
            </a:xfrm>
            <a:prstGeom prst="rect">
              <a:avLst/>
            </a:prstGeom>
            <a:solidFill>
              <a:srgbClr val="CD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99894" y="6845729"/>
              <a:ext cx="1365239" cy="307777"/>
            </a:xfrm>
            <a:prstGeom prst="rect">
              <a:avLst/>
            </a:prstGeom>
            <a:noFill/>
          </p:spPr>
          <p:txBody>
            <a:bodyPr wrap="square" rtlCol="0">
              <a:spAutoFit/>
            </a:bodyPr>
            <a:lstStyle/>
            <a:p>
              <a:r>
                <a:rPr lang="en-US" sz="1400" dirty="0" smtClean="0"/>
                <a:t>NO DECISION</a:t>
              </a:r>
              <a:endParaRPr lang="en-US" sz="1400" dirty="0"/>
            </a:p>
          </p:txBody>
        </p:sp>
      </p:grpSp>
      <p:sp>
        <p:nvSpPr>
          <p:cNvPr id="30" name="Slide Number Placeholder 29"/>
          <p:cNvSpPr>
            <a:spLocks noGrp="1"/>
          </p:cNvSpPr>
          <p:nvPr>
            <p:ph type="sldNum" sz="quarter" idx="12"/>
          </p:nvPr>
        </p:nvSpPr>
        <p:spPr/>
        <p:txBody>
          <a:bodyPr/>
          <a:lstStyle/>
          <a:p>
            <a:fld id="{22A6F0A3-6285-4821-B519-685D917081CB}" type="slidenum">
              <a:rPr lang="en-US" smtClean="0"/>
              <a:t>11</a:t>
            </a:fld>
            <a:endParaRPr lang="en-US"/>
          </a:p>
        </p:txBody>
      </p:sp>
      <p:sp>
        <p:nvSpPr>
          <p:cNvPr id="31" name="TextBox 30"/>
          <p:cNvSpPr txBox="1"/>
          <p:nvPr/>
        </p:nvSpPr>
        <p:spPr>
          <a:xfrm>
            <a:off x="2340809" y="226313"/>
            <a:ext cx="7498080" cy="461665"/>
          </a:xfrm>
          <a:prstGeom prst="rect">
            <a:avLst/>
          </a:prstGeom>
          <a:noFill/>
        </p:spPr>
        <p:txBody>
          <a:bodyPr wrap="square" rtlCol="0">
            <a:spAutoFit/>
          </a:bodyPr>
          <a:lstStyle/>
          <a:p>
            <a:pPr algn="ctr"/>
            <a:r>
              <a:rPr lang="en-US" sz="2400" b="1" dirty="0" smtClean="0">
                <a:latin typeface="+mj-lt"/>
              </a:rPr>
              <a:t>PGE507 Revised for Noisy Detector</a:t>
            </a:r>
            <a:endParaRPr lang="en-US" sz="2400" b="1" dirty="0">
              <a:latin typeface="+mj-lt"/>
            </a:endParaRPr>
          </a:p>
        </p:txBody>
      </p:sp>
      <p:cxnSp>
        <p:nvCxnSpPr>
          <p:cNvPr id="32" name="Straight Arrow Connector 31"/>
          <p:cNvCxnSpPr/>
          <p:nvPr/>
        </p:nvCxnSpPr>
        <p:spPr>
          <a:xfrm flipV="1">
            <a:off x="5272644" y="4035817"/>
            <a:ext cx="296883" cy="41148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529617" y="4310137"/>
            <a:ext cx="296883" cy="41148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326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 y="150440"/>
            <a:ext cx="3496765" cy="1015663"/>
          </a:xfrm>
          <a:prstGeom prst="rect">
            <a:avLst/>
          </a:prstGeom>
          <a:noFill/>
        </p:spPr>
        <p:txBody>
          <a:bodyPr wrap="square" rtlCol="0">
            <a:spAutoFit/>
          </a:bodyPr>
          <a:lstStyle/>
          <a:p>
            <a:pPr algn="ctr"/>
            <a:r>
              <a:rPr lang="en-US" sz="2000" b="1" dirty="0" smtClean="0">
                <a:latin typeface="+mj-lt"/>
              </a:rPr>
              <a:t>Currently</a:t>
            </a:r>
          </a:p>
          <a:p>
            <a:pPr algn="ctr"/>
            <a:r>
              <a:rPr lang="en-US" sz="2000" b="1" dirty="0" smtClean="0">
                <a:latin typeface="+mj-lt"/>
              </a:rPr>
              <a:t>Four sensors views of snow cover daily</a:t>
            </a:r>
          </a:p>
        </p:txBody>
      </p:sp>
      <p:sp>
        <p:nvSpPr>
          <p:cNvPr id="4" name="TextBox 3"/>
          <p:cNvSpPr txBox="1"/>
          <p:nvPr/>
        </p:nvSpPr>
        <p:spPr>
          <a:xfrm>
            <a:off x="3543524" y="58281"/>
            <a:ext cx="3807302" cy="307777"/>
          </a:xfrm>
          <a:prstGeom prst="rect">
            <a:avLst/>
          </a:prstGeom>
          <a:noFill/>
        </p:spPr>
        <p:txBody>
          <a:bodyPr wrap="square" rtlCol="0">
            <a:spAutoFit/>
          </a:bodyPr>
          <a:lstStyle/>
          <a:p>
            <a:r>
              <a:rPr lang="en-US" sz="1400" b="1" dirty="0" smtClean="0"/>
              <a:t>TERRA </a:t>
            </a:r>
            <a:r>
              <a:rPr lang="en-US" sz="1400" b="1" dirty="0"/>
              <a:t>MODIS </a:t>
            </a:r>
            <a:r>
              <a:rPr lang="en-US" sz="1400" b="1" dirty="0" smtClean="0"/>
              <a:t>  </a:t>
            </a:r>
            <a:r>
              <a:rPr lang="en-US" sz="1200" dirty="0" smtClean="0"/>
              <a:t>MOD10_L2.A2019298.1730.</a:t>
            </a:r>
            <a:endParaRPr lang="en-US" sz="1200" dirty="0"/>
          </a:p>
        </p:txBody>
      </p:sp>
      <p:grpSp>
        <p:nvGrpSpPr>
          <p:cNvPr id="31" name="Group 30"/>
          <p:cNvGrpSpPr/>
          <p:nvPr/>
        </p:nvGrpSpPr>
        <p:grpSpPr>
          <a:xfrm>
            <a:off x="743054" y="5644298"/>
            <a:ext cx="1818080" cy="1092421"/>
            <a:chOff x="2484896" y="3297819"/>
            <a:chExt cx="1818080" cy="1092421"/>
          </a:xfrm>
        </p:grpSpPr>
        <p:grpSp>
          <p:nvGrpSpPr>
            <p:cNvPr id="32" name="Group 84"/>
            <p:cNvGrpSpPr/>
            <p:nvPr/>
          </p:nvGrpSpPr>
          <p:grpSpPr>
            <a:xfrm>
              <a:off x="2558466" y="3515909"/>
              <a:ext cx="1527048" cy="155448"/>
              <a:chOff x="4114800" y="4419600"/>
              <a:chExt cx="1527048" cy="155448"/>
            </a:xfrm>
          </p:grpSpPr>
          <p:sp>
            <p:nvSpPr>
              <p:cNvPr id="47" name="Rectangle 46"/>
              <p:cNvSpPr/>
              <p:nvPr/>
            </p:nvSpPr>
            <p:spPr>
              <a:xfrm>
                <a:off x="4266782" y="4419600"/>
                <a:ext cx="155448" cy="155448"/>
              </a:xfrm>
              <a:prstGeom prst="rect">
                <a:avLst/>
              </a:prstGeom>
              <a:solidFill>
                <a:srgbClr val="878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419600" y="4419600"/>
                <a:ext cx="155448" cy="155448"/>
              </a:xfrm>
              <a:prstGeom prst="rect">
                <a:avLst/>
              </a:prstGeom>
              <a:solidFill>
                <a:srgbClr val="969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72000" y="4419600"/>
                <a:ext cx="155448" cy="155448"/>
              </a:xfrm>
              <a:prstGeom prst="rect">
                <a:avLst/>
              </a:prstGeom>
              <a:solidFill>
                <a:srgbClr val="A5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724400" y="4419600"/>
                <a:ext cx="155448" cy="155448"/>
              </a:xfrm>
              <a:prstGeom prst="rect">
                <a:avLst/>
              </a:prstGeom>
              <a:solidFill>
                <a:srgbClr val="B4B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876800" y="4419600"/>
                <a:ext cx="155448" cy="155448"/>
              </a:xfrm>
              <a:prstGeom prst="rect">
                <a:avLst/>
              </a:prstGeom>
              <a:solidFill>
                <a:srgbClr val="C3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029200" y="4419600"/>
                <a:ext cx="155448" cy="155448"/>
              </a:xfrm>
              <a:prstGeom prst="rect">
                <a:avLst/>
              </a:prstGeom>
              <a:solidFill>
                <a:srgbClr val="D2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181600" y="4419600"/>
                <a:ext cx="155448" cy="155448"/>
              </a:xfrm>
              <a:prstGeom prst="rect">
                <a:avLst/>
              </a:prstGeom>
              <a:solidFill>
                <a:srgbClr val="E1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334000" y="4419600"/>
                <a:ext cx="155448" cy="155448"/>
              </a:xfrm>
              <a:prstGeom prst="rect">
                <a:avLst/>
              </a:prstGeom>
              <a:solidFill>
                <a:srgbClr val="F0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114800" y="4419600"/>
                <a:ext cx="155448" cy="155448"/>
              </a:xfrm>
              <a:prstGeom prst="rect">
                <a:avLst/>
              </a:prstGeom>
              <a:solidFill>
                <a:srgbClr val="78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486400" y="4419600"/>
                <a:ext cx="155448" cy="1554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114800" y="4419600"/>
                <a:ext cx="15240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2710866" y="3297819"/>
              <a:ext cx="1219200" cy="246221"/>
            </a:xfrm>
            <a:prstGeom prst="rect">
              <a:avLst/>
            </a:prstGeom>
            <a:noFill/>
            <a:ln>
              <a:noFill/>
            </a:ln>
          </p:spPr>
          <p:txBody>
            <a:bodyPr wrap="square" rtlCol="0">
              <a:spAutoFit/>
            </a:bodyPr>
            <a:lstStyle/>
            <a:p>
              <a:r>
                <a:rPr lang="en-US" sz="1000" dirty="0" smtClean="0"/>
                <a:t>NDSI SNOW COVER</a:t>
              </a:r>
              <a:endParaRPr lang="en-US" sz="1000" dirty="0"/>
            </a:p>
          </p:txBody>
        </p:sp>
        <p:sp>
          <p:nvSpPr>
            <p:cNvPr id="34" name="TextBox 33"/>
            <p:cNvSpPr txBox="1"/>
            <p:nvPr/>
          </p:nvSpPr>
          <p:spPr>
            <a:xfrm>
              <a:off x="2484896" y="3668309"/>
              <a:ext cx="304800" cy="246221"/>
            </a:xfrm>
            <a:prstGeom prst="rect">
              <a:avLst/>
            </a:prstGeom>
            <a:noFill/>
          </p:spPr>
          <p:txBody>
            <a:bodyPr wrap="square" rtlCol="0">
              <a:spAutoFit/>
            </a:bodyPr>
            <a:lstStyle/>
            <a:p>
              <a:r>
                <a:rPr lang="en-US" sz="1000" dirty="0" smtClean="0"/>
                <a:t>1</a:t>
              </a:r>
              <a:endParaRPr lang="en-US" sz="1000" dirty="0"/>
            </a:p>
          </p:txBody>
        </p:sp>
        <p:sp>
          <p:nvSpPr>
            <p:cNvPr id="35" name="TextBox 34"/>
            <p:cNvSpPr txBox="1"/>
            <p:nvPr/>
          </p:nvSpPr>
          <p:spPr>
            <a:xfrm>
              <a:off x="3798686" y="3660429"/>
              <a:ext cx="457200" cy="246221"/>
            </a:xfrm>
            <a:prstGeom prst="rect">
              <a:avLst/>
            </a:prstGeom>
            <a:noFill/>
          </p:spPr>
          <p:txBody>
            <a:bodyPr wrap="square" rtlCol="0">
              <a:spAutoFit/>
            </a:bodyPr>
            <a:lstStyle/>
            <a:p>
              <a:r>
                <a:rPr lang="en-US" sz="1000" dirty="0" smtClean="0"/>
                <a:t>100</a:t>
              </a:r>
              <a:endParaRPr lang="en-US" sz="1000" dirty="0"/>
            </a:p>
          </p:txBody>
        </p:sp>
        <p:sp>
          <p:nvSpPr>
            <p:cNvPr id="36" name="Rectangle 35"/>
            <p:cNvSpPr/>
            <p:nvPr/>
          </p:nvSpPr>
          <p:spPr>
            <a:xfrm>
              <a:off x="2558466" y="3891659"/>
              <a:ext cx="118872" cy="118872"/>
            </a:xfrm>
            <a:prstGeom prst="rect">
              <a:avLst/>
            </a:prstGeom>
            <a:solidFill>
              <a:srgbClr val="2F73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58466" y="4049309"/>
              <a:ext cx="118872" cy="118872"/>
            </a:xfrm>
            <a:prstGeom prst="rect">
              <a:avLst/>
            </a:prstGeom>
            <a:solidFill>
              <a:srgbClr val="836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558466" y="4214588"/>
              <a:ext cx="118872" cy="11887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963594" y="3883769"/>
              <a:ext cx="118872" cy="118872"/>
            </a:xfrm>
            <a:prstGeom prst="rect">
              <a:avLst/>
            </a:prstGeom>
            <a:solidFill>
              <a:srgbClr val="CD32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963594" y="4049309"/>
              <a:ext cx="118872" cy="118872"/>
            </a:xfrm>
            <a:prstGeom prst="rect">
              <a:avLst/>
            </a:prstGeom>
            <a:solidFill>
              <a:srgbClr val="CD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963594" y="4212219"/>
              <a:ext cx="118872" cy="118872"/>
            </a:xfrm>
            <a:prstGeom prst="rect">
              <a:avLst/>
            </a:prstGeom>
            <a:solidFill>
              <a:srgbClr val="7FFF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613646" y="3831617"/>
              <a:ext cx="838200" cy="230832"/>
            </a:xfrm>
            <a:prstGeom prst="rect">
              <a:avLst/>
            </a:prstGeom>
            <a:noFill/>
          </p:spPr>
          <p:txBody>
            <a:bodyPr wrap="square" rtlCol="0">
              <a:spAutoFit/>
            </a:bodyPr>
            <a:lstStyle/>
            <a:p>
              <a:r>
                <a:rPr lang="en-US" sz="900" dirty="0" smtClean="0"/>
                <a:t>LAND</a:t>
              </a:r>
              <a:endParaRPr lang="en-US" sz="900" dirty="0"/>
            </a:p>
          </p:txBody>
        </p:sp>
        <p:sp>
          <p:nvSpPr>
            <p:cNvPr id="43" name="TextBox 42"/>
            <p:cNvSpPr txBox="1"/>
            <p:nvPr/>
          </p:nvSpPr>
          <p:spPr>
            <a:xfrm>
              <a:off x="2621526" y="3994129"/>
              <a:ext cx="838200" cy="230832"/>
            </a:xfrm>
            <a:prstGeom prst="rect">
              <a:avLst/>
            </a:prstGeom>
            <a:noFill/>
          </p:spPr>
          <p:txBody>
            <a:bodyPr wrap="square" rtlCol="0">
              <a:spAutoFit/>
            </a:bodyPr>
            <a:lstStyle/>
            <a:p>
              <a:r>
                <a:rPr lang="en-US" sz="900" dirty="0" smtClean="0"/>
                <a:t>CLOUD</a:t>
              </a:r>
              <a:endParaRPr lang="en-US" sz="900" dirty="0"/>
            </a:p>
          </p:txBody>
        </p:sp>
        <p:sp>
          <p:nvSpPr>
            <p:cNvPr id="44" name="TextBox 43"/>
            <p:cNvSpPr txBox="1"/>
            <p:nvPr/>
          </p:nvSpPr>
          <p:spPr>
            <a:xfrm>
              <a:off x="2613646" y="4159408"/>
              <a:ext cx="838200" cy="230832"/>
            </a:xfrm>
            <a:prstGeom prst="rect">
              <a:avLst/>
            </a:prstGeom>
            <a:noFill/>
          </p:spPr>
          <p:txBody>
            <a:bodyPr wrap="square" rtlCol="0">
              <a:spAutoFit/>
            </a:bodyPr>
            <a:lstStyle/>
            <a:p>
              <a:r>
                <a:rPr lang="en-US" sz="900" dirty="0" smtClean="0"/>
                <a:t>LAKE/RIVER</a:t>
              </a:r>
              <a:endParaRPr lang="en-US" sz="900" dirty="0"/>
            </a:p>
          </p:txBody>
        </p:sp>
        <p:sp>
          <p:nvSpPr>
            <p:cNvPr id="45" name="TextBox 44"/>
            <p:cNvSpPr txBox="1"/>
            <p:nvPr/>
          </p:nvSpPr>
          <p:spPr>
            <a:xfrm>
              <a:off x="3153361" y="3994129"/>
              <a:ext cx="838200" cy="230832"/>
            </a:xfrm>
            <a:prstGeom prst="rect">
              <a:avLst/>
            </a:prstGeom>
            <a:noFill/>
          </p:spPr>
          <p:txBody>
            <a:bodyPr wrap="square" rtlCol="0">
              <a:spAutoFit/>
            </a:bodyPr>
            <a:lstStyle/>
            <a:p>
              <a:r>
                <a:rPr lang="en-US" sz="900" dirty="0" smtClean="0"/>
                <a:t>NO DECISION</a:t>
              </a:r>
              <a:endParaRPr lang="en-US" sz="900" dirty="0"/>
            </a:p>
          </p:txBody>
        </p:sp>
        <p:sp>
          <p:nvSpPr>
            <p:cNvPr id="46" name="TextBox 45"/>
            <p:cNvSpPr txBox="1"/>
            <p:nvPr/>
          </p:nvSpPr>
          <p:spPr>
            <a:xfrm>
              <a:off x="3464776" y="4157039"/>
              <a:ext cx="838200" cy="230832"/>
            </a:xfrm>
            <a:prstGeom prst="rect">
              <a:avLst/>
            </a:prstGeom>
            <a:noFill/>
          </p:spPr>
          <p:txBody>
            <a:bodyPr wrap="square" rtlCol="0">
              <a:spAutoFit/>
            </a:bodyPr>
            <a:lstStyle/>
            <a:p>
              <a:r>
                <a:rPr lang="en-US" sz="900" dirty="0" smtClean="0"/>
                <a:t>OCEAN</a:t>
              </a:r>
              <a:endParaRPr lang="en-US" sz="900" dirty="0"/>
            </a:p>
          </p:txBody>
        </p:sp>
      </p:grpSp>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032" y="320040"/>
            <a:ext cx="8108439" cy="6172200"/>
          </a:xfrm>
          <a:prstGeom prst="rect">
            <a:avLst/>
          </a:prstGeom>
          <a:ln w="12700">
            <a:solidFill>
              <a:schemeClr val="tx1"/>
            </a:solidFill>
          </a:ln>
        </p:spPr>
      </p:pic>
      <p:sp>
        <p:nvSpPr>
          <p:cNvPr id="59" name="TextBox 58"/>
          <p:cNvSpPr txBox="1"/>
          <p:nvPr/>
        </p:nvSpPr>
        <p:spPr>
          <a:xfrm>
            <a:off x="0" y="1353190"/>
            <a:ext cx="3352800" cy="4524315"/>
          </a:xfrm>
          <a:prstGeom prst="rect">
            <a:avLst/>
          </a:prstGeom>
          <a:noFill/>
        </p:spPr>
        <p:txBody>
          <a:bodyPr wrap="square" rtlCol="0">
            <a:spAutoFit/>
          </a:bodyPr>
          <a:lstStyle/>
          <a:p>
            <a:pPr algn="ctr"/>
            <a:r>
              <a:rPr lang="en-US" dirty="0" smtClean="0"/>
              <a:t>Snow cover detected in same location.  </a:t>
            </a:r>
          </a:p>
          <a:p>
            <a:pPr algn="ctr"/>
            <a:endParaRPr lang="en-US" dirty="0"/>
          </a:p>
          <a:p>
            <a:pPr algn="ctr"/>
            <a:r>
              <a:rPr lang="en-US" dirty="0" smtClean="0"/>
              <a:t>Possible to combine the four products to create a daily snow cover </a:t>
            </a:r>
          </a:p>
          <a:p>
            <a:pPr algn="ctr"/>
            <a:endParaRPr lang="en-US" dirty="0"/>
          </a:p>
          <a:p>
            <a:pPr algn="ctr"/>
            <a:r>
              <a:rPr lang="en-US" dirty="0" smtClean="0"/>
              <a:t>Notable differences in cloud mask among the four sensors cloud mask algorithms/products need to be investigated.  </a:t>
            </a:r>
          </a:p>
          <a:p>
            <a:pPr algn="ctr"/>
            <a:endParaRPr lang="en-US" dirty="0"/>
          </a:p>
          <a:p>
            <a:pPr algn="ctr"/>
            <a:r>
              <a:rPr lang="en-US" dirty="0" smtClean="0"/>
              <a:t>Revise how the cloud mask products are used to alleviate cloud commission errors on snow. </a:t>
            </a:r>
          </a:p>
          <a:p>
            <a:endParaRPr lang="en-US" dirty="0"/>
          </a:p>
        </p:txBody>
      </p:sp>
      <p:sp>
        <p:nvSpPr>
          <p:cNvPr id="63" name="TextBox 62"/>
          <p:cNvSpPr txBox="1"/>
          <p:nvPr/>
        </p:nvSpPr>
        <p:spPr>
          <a:xfrm>
            <a:off x="3514941" y="6533811"/>
            <a:ext cx="4081309" cy="307777"/>
          </a:xfrm>
          <a:prstGeom prst="rect">
            <a:avLst/>
          </a:prstGeom>
          <a:noFill/>
        </p:spPr>
        <p:txBody>
          <a:bodyPr wrap="square" rtlCol="0">
            <a:spAutoFit/>
          </a:bodyPr>
          <a:lstStyle/>
          <a:p>
            <a:r>
              <a:rPr lang="en-US" sz="1400" b="1" dirty="0" smtClean="0"/>
              <a:t>AQUA </a:t>
            </a:r>
            <a:r>
              <a:rPr lang="en-US" sz="1400" b="1" dirty="0"/>
              <a:t>MODIS  </a:t>
            </a:r>
            <a:r>
              <a:rPr lang="en-US" sz="1400" b="1" dirty="0" smtClean="0"/>
              <a:t> </a:t>
            </a:r>
            <a:r>
              <a:rPr lang="en-US" sz="1200" dirty="0" smtClean="0"/>
              <a:t>MYD10_L2.A2019298.2045.</a:t>
            </a:r>
            <a:r>
              <a:rPr lang="en-US" sz="1200" b="1" dirty="0" smtClean="0"/>
              <a:t> </a:t>
            </a:r>
            <a:endParaRPr lang="en-US" sz="1200" b="1" dirty="0"/>
          </a:p>
        </p:txBody>
      </p:sp>
      <p:sp>
        <p:nvSpPr>
          <p:cNvPr id="64" name="TextBox 63"/>
          <p:cNvSpPr txBox="1"/>
          <p:nvPr/>
        </p:nvSpPr>
        <p:spPr>
          <a:xfrm>
            <a:off x="7596251" y="32839"/>
            <a:ext cx="4038980" cy="307777"/>
          </a:xfrm>
          <a:prstGeom prst="rect">
            <a:avLst/>
          </a:prstGeom>
          <a:noFill/>
        </p:spPr>
        <p:txBody>
          <a:bodyPr wrap="square" rtlCol="0">
            <a:spAutoFit/>
          </a:bodyPr>
          <a:lstStyle/>
          <a:p>
            <a:r>
              <a:rPr lang="en-US" sz="1400" b="1" dirty="0"/>
              <a:t>S-NPP VIIRS </a:t>
            </a:r>
            <a:r>
              <a:rPr lang="en-US" sz="1400" b="1" dirty="0" smtClean="0"/>
              <a:t>  </a:t>
            </a:r>
            <a:r>
              <a:rPr lang="en-US" sz="1200" dirty="0" smtClean="0"/>
              <a:t>VNP10.A2019298.2006.</a:t>
            </a:r>
            <a:endParaRPr lang="en-US" sz="1200" dirty="0"/>
          </a:p>
        </p:txBody>
      </p:sp>
      <p:sp>
        <p:nvSpPr>
          <p:cNvPr id="65" name="TextBox 64"/>
          <p:cNvSpPr txBox="1"/>
          <p:nvPr/>
        </p:nvSpPr>
        <p:spPr>
          <a:xfrm>
            <a:off x="7646427" y="6541439"/>
            <a:ext cx="3988803" cy="307777"/>
          </a:xfrm>
          <a:prstGeom prst="rect">
            <a:avLst/>
          </a:prstGeom>
          <a:noFill/>
        </p:spPr>
        <p:txBody>
          <a:bodyPr wrap="square" rtlCol="0">
            <a:spAutoFit/>
          </a:bodyPr>
          <a:lstStyle/>
          <a:p>
            <a:r>
              <a:rPr lang="en-US" sz="1400" b="1" dirty="0" smtClean="0"/>
              <a:t>NOAA-20 VIIRS   </a:t>
            </a:r>
            <a:r>
              <a:rPr lang="en-US" sz="1200" dirty="0" smtClean="0"/>
              <a:t>VJ110.A2019298.1912</a:t>
            </a:r>
            <a:endParaRPr lang="en-US" sz="1200" b="1" dirty="0"/>
          </a:p>
        </p:txBody>
      </p:sp>
    </p:spTree>
    <p:extLst>
      <p:ext uri="{BB962C8B-B14F-4D97-AF65-F5344CB8AC3E}">
        <p14:creationId xmlns:p14="http://schemas.microsoft.com/office/powerpoint/2010/main" val="1297769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74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3002280" y="228600"/>
            <a:ext cx="6202680" cy="461665"/>
          </a:xfrm>
          <a:prstGeom prst="rect">
            <a:avLst/>
          </a:prstGeom>
          <a:noFill/>
        </p:spPr>
        <p:txBody>
          <a:bodyPr wrap="square" rtlCol="0">
            <a:spAutoFit/>
          </a:bodyPr>
          <a:lstStyle/>
          <a:p>
            <a:pPr algn="ctr"/>
            <a:r>
              <a:rPr lang="en-US" sz="2400" b="1" dirty="0" smtClean="0">
                <a:latin typeface="+mj-lt"/>
              </a:rPr>
              <a:t>future</a:t>
            </a:r>
            <a:endParaRPr lang="en-US" sz="2400" b="1" dirty="0">
              <a:latin typeface="+mj-lt"/>
            </a:endParaRPr>
          </a:p>
        </p:txBody>
      </p:sp>
      <p:sp>
        <p:nvSpPr>
          <p:cNvPr id="3" name="TextBox 2"/>
          <p:cNvSpPr txBox="1"/>
          <p:nvPr/>
        </p:nvSpPr>
        <p:spPr>
          <a:xfrm>
            <a:off x="1977081" y="1594022"/>
            <a:ext cx="8254314" cy="3970318"/>
          </a:xfrm>
          <a:prstGeom prst="rect">
            <a:avLst/>
          </a:prstGeom>
          <a:noFill/>
        </p:spPr>
        <p:txBody>
          <a:bodyPr wrap="square" rtlCol="0">
            <a:spAutoFit/>
          </a:bodyPr>
          <a:lstStyle/>
          <a:p>
            <a:r>
              <a:rPr lang="en-US" dirty="0" smtClean="0"/>
              <a:t>Continue investigating ways to reduce cloud/snow discrimination.  </a:t>
            </a:r>
          </a:p>
          <a:p>
            <a:endParaRPr lang="en-US" dirty="0"/>
          </a:p>
          <a:p>
            <a:r>
              <a:rPr lang="en-US" dirty="0" smtClean="0"/>
              <a:t>Which cloud mask  data product CLDMSK_L2_MODIS_Aqua, CLDMSK_L2_VIIRS_SNPP, VNP35_L2, to use and </a:t>
            </a:r>
            <a:r>
              <a:rPr lang="en-US" dirty="0" smtClean="0"/>
              <a:t>effect </a:t>
            </a:r>
            <a:r>
              <a:rPr lang="en-US" dirty="0" smtClean="0"/>
              <a:t>on continuity of products.  </a:t>
            </a:r>
          </a:p>
          <a:p>
            <a:endParaRPr lang="en-US" dirty="0" smtClean="0"/>
          </a:p>
          <a:p>
            <a:r>
              <a:rPr lang="en-US" dirty="0"/>
              <a:t>Data product format guidelines or requirements.  File structure, local and global attributes, PI generated or by LSIPS or DAAC or some combination.  </a:t>
            </a:r>
          </a:p>
          <a:p>
            <a:endParaRPr lang="en-US" dirty="0"/>
          </a:p>
          <a:p>
            <a:r>
              <a:rPr lang="en-US" dirty="0" smtClean="0"/>
              <a:t>VIIRS daily IST– is there a better way to produce a daily product, e.g. a diurnal IST, to replace the compositing method used in the MODIS IST product?  </a:t>
            </a:r>
          </a:p>
          <a:p>
            <a:endParaRPr lang="en-US" dirty="0" smtClean="0"/>
          </a:p>
          <a:p>
            <a:r>
              <a:rPr lang="en-US" dirty="0" smtClean="0"/>
              <a:t>The rise </a:t>
            </a:r>
            <a:r>
              <a:rPr lang="en-US" dirty="0"/>
              <a:t>of Google Earth Engine – how to track data product usage metrics?  How are products supported in GEE?  </a:t>
            </a:r>
          </a:p>
          <a:p>
            <a:endParaRPr lang="en-US" dirty="0"/>
          </a:p>
        </p:txBody>
      </p:sp>
      <p:sp>
        <p:nvSpPr>
          <p:cNvPr id="4" name="Footer Placeholder 3"/>
          <p:cNvSpPr>
            <a:spLocks noGrp="1"/>
          </p:cNvSpPr>
          <p:nvPr>
            <p:ph type="ftr" sz="quarter" idx="11"/>
          </p:nvPr>
        </p:nvSpPr>
        <p:spPr/>
        <p:txBody>
          <a:bodyPr/>
          <a:lstStyle/>
          <a:p>
            <a:r>
              <a:rPr lang="en-US" smtClean="0"/>
              <a:t>Riggs, et al., MODIS/VIIRS Science Team Meeting, 18-21 November 2019</a:t>
            </a:r>
            <a:endParaRPr lang="en-US"/>
          </a:p>
        </p:txBody>
      </p:sp>
      <p:sp>
        <p:nvSpPr>
          <p:cNvPr id="5" name="Slide Number Placeholder 4"/>
          <p:cNvSpPr>
            <a:spLocks noGrp="1"/>
          </p:cNvSpPr>
          <p:nvPr>
            <p:ph type="sldNum" sz="quarter" idx="12"/>
          </p:nvPr>
        </p:nvSpPr>
        <p:spPr/>
        <p:txBody>
          <a:bodyPr/>
          <a:lstStyle/>
          <a:p>
            <a:fld id="{22A6F0A3-6285-4821-B519-685D917081CB}" type="slidenum">
              <a:rPr lang="en-US" smtClean="0"/>
              <a:t>13</a:t>
            </a:fld>
            <a:endParaRPr lang="en-US"/>
          </a:p>
        </p:txBody>
      </p:sp>
    </p:spTree>
    <p:extLst>
      <p:ext uri="{BB962C8B-B14F-4D97-AF65-F5344CB8AC3E}">
        <p14:creationId xmlns:p14="http://schemas.microsoft.com/office/powerpoint/2010/main" val="3194112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1550523" y="1110328"/>
            <a:ext cx="9120248" cy="5847755"/>
          </a:xfrm>
          <a:prstGeom prst="rect">
            <a:avLst/>
          </a:prstGeom>
          <a:noFill/>
        </p:spPr>
        <p:txBody>
          <a:bodyPr wrap="square" rtlCol="0">
            <a:spAutoFit/>
          </a:bodyPr>
          <a:lstStyle/>
          <a:p>
            <a:endParaRPr lang="en-US" dirty="0" smtClean="0"/>
          </a:p>
          <a:p>
            <a:r>
              <a:rPr lang="en-US" dirty="0" smtClean="0"/>
              <a:t>LSIPS C1 -- 19 January 2012 to present archived at NSIDC</a:t>
            </a:r>
          </a:p>
          <a:p>
            <a:endParaRPr lang="en-US" dirty="0"/>
          </a:p>
          <a:p>
            <a:r>
              <a:rPr lang="en-US" dirty="0" smtClean="0"/>
              <a:t>VNP10  Snow cover extent, 375m, 6 min swath, HDF5 with </a:t>
            </a:r>
            <a:r>
              <a:rPr lang="en-US" dirty="0" err="1" smtClean="0"/>
              <a:t>netCDF</a:t>
            </a:r>
            <a:r>
              <a:rPr lang="en-US" dirty="0" smtClean="0"/>
              <a:t> Climate Forecast Version 1.6 (CF-1.6) conventions for relevant attributes and georeferenced (</a:t>
            </a:r>
            <a:r>
              <a:rPr lang="en-US" dirty="0" err="1" smtClean="0"/>
              <a:t>lat</a:t>
            </a:r>
            <a:r>
              <a:rPr lang="en-US" dirty="0" smtClean="0"/>
              <a:t> and </a:t>
            </a:r>
            <a:r>
              <a:rPr lang="en-US" dirty="0" err="1" smtClean="0"/>
              <a:t>lon</a:t>
            </a:r>
            <a:r>
              <a:rPr lang="en-US" dirty="0" smtClean="0"/>
              <a:t> data included)</a:t>
            </a:r>
          </a:p>
          <a:p>
            <a:endParaRPr lang="en-US" dirty="0" smtClean="0"/>
          </a:p>
          <a:p>
            <a:r>
              <a:rPr lang="en-US" dirty="0" smtClean="0"/>
              <a:t>VNP10A1 Daily snow cover extent, 375m, tile, HDF-EOS5 with </a:t>
            </a:r>
            <a:r>
              <a:rPr lang="en-US" dirty="0" err="1" smtClean="0"/>
              <a:t>netCDF</a:t>
            </a:r>
            <a:r>
              <a:rPr lang="en-US" dirty="0" smtClean="0"/>
              <a:t> Climate Forecast Version 1.6 (CF-1.6) conventions for relevant attributes and </a:t>
            </a:r>
            <a:r>
              <a:rPr lang="en-US" dirty="0" smtClean="0"/>
              <a:t>both </a:t>
            </a:r>
            <a:r>
              <a:rPr lang="en-US" dirty="0" smtClean="0"/>
              <a:t>HDF-EOS5 grid structure and CF-1.6 projection.  </a:t>
            </a:r>
          </a:p>
          <a:p>
            <a:endParaRPr lang="en-US" dirty="0" smtClean="0"/>
          </a:p>
          <a:p>
            <a:r>
              <a:rPr lang="en-US" dirty="0" smtClean="0"/>
              <a:t>VNP29 Sea ice cover 375m, 6 min swath, HDF5 with </a:t>
            </a:r>
            <a:r>
              <a:rPr lang="en-US" dirty="0" err="1" smtClean="0"/>
              <a:t>netCDF</a:t>
            </a:r>
            <a:r>
              <a:rPr lang="en-US" dirty="0" smtClean="0"/>
              <a:t> Climate Forecast Version 1.6 (CF-1.6) conventions for relevant attributes and </a:t>
            </a:r>
            <a:r>
              <a:rPr lang="en-US" dirty="0"/>
              <a:t>georeferenced (</a:t>
            </a:r>
            <a:r>
              <a:rPr lang="en-US" dirty="0" err="1"/>
              <a:t>lat</a:t>
            </a:r>
            <a:r>
              <a:rPr lang="en-US" dirty="0"/>
              <a:t> and </a:t>
            </a:r>
            <a:r>
              <a:rPr lang="en-US" dirty="0" err="1"/>
              <a:t>lon</a:t>
            </a:r>
            <a:r>
              <a:rPr lang="en-US" dirty="0"/>
              <a:t> data included)</a:t>
            </a:r>
            <a:endParaRPr lang="en-US" dirty="0" smtClean="0"/>
          </a:p>
          <a:p>
            <a:endParaRPr lang="en-US" dirty="0" smtClean="0"/>
          </a:p>
          <a:p>
            <a:r>
              <a:rPr lang="en-US" dirty="0" smtClean="0"/>
              <a:t>VNP30 Sea ice surface temperature (IST) 750m, 6 min swath, HDF5 with </a:t>
            </a:r>
            <a:r>
              <a:rPr lang="en-US" dirty="0" err="1" smtClean="0"/>
              <a:t>netCDF</a:t>
            </a:r>
            <a:r>
              <a:rPr lang="en-US" dirty="0" smtClean="0"/>
              <a:t> Climate Forecast Version 1.6 (CF-1.6) conventions for relevant attributes and </a:t>
            </a:r>
            <a:r>
              <a:rPr lang="en-US" dirty="0"/>
              <a:t>georeferenced (</a:t>
            </a:r>
            <a:r>
              <a:rPr lang="en-US" dirty="0" err="1"/>
              <a:t>lat</a:t>
            </a:r>
            <a:r>
              <a:rPr lang="en-US" dirty="0"/>
              <a:t> and </a:t>
            </a:r>
            <a:r>
              <a:rPr lang="en-US" dirty="0" err="1"/>
              <a:t>lon</a:t>
            </a:r>
            <a:r>
              <a:rPr lang="en-US" dirty="0"/>
              <a:t> data included</a:t>
            </a:r>
            <a:r>
              <a:rPr lang="en-US" dirty="0" smtClean="0"/>
              <a:t>)</a:t>
            </a:r>
            <a:endParaRPr lang="en-US" dirty="0"/>
          </a:p>
          <a:p>
            <a:pPr algn="ctr"/>
            <a:r>
              <a:rPr lang="en-US" sz="1600" dirty="0"/>
              <a:t>Algorithms are the same as MODIS C6 algorithms.</a:t>
            </a:r>
          </a:p>
          <a:p>
            <a:pPr algn="ctr"/>
            <a:r>
              <a:rPr lang="en-US" sz="1600" b="1" dirty="0"/>
              <a:t>L1B input products are the LSIPS versions, </a:t>
            </a:r>
            <a:r>
              <a:rPr lang="en-US" sz="1600" b="1" dirty="0" smtClean="0"/>
              <a:t>HDF-EOS4 </a:t>
            </a:r>
            <a:endParaRPr lang="en-US" sz="1600" b="1" dirty="0"/>
          </a:p>
          <a:p>
            <a:endParaRPr lang="en-US" dirty="0"/>
          </a:p>
          <a:p>
            <a:endParaRPr lang="en-US" dirty="0" smtClean="0"/>
          </a:p>
          <a:p>
            <a:endParaRPr lang="en-US" dirty="0"/>
          </a:p>
        </p:txBody>
      </p:sp>
      <p:sp>
        <p:nvSpPr>
          <p:cNvPr id="3" name="TextBox 2"/>
          <p:cNvSpPr txBox="1"/>
          <p:nvPr/>
        </p:nvSpPr>
        <p:spPr>
          <a:xfrm>
            <a:off x="3002280" y="703606"/>
            <a:ext cx="6202680" cy="461665"/>
          </a:xfrm>
          <a:prstGeom prst="rect">
            <a:avLst/>
          </a:prstGeom>
          <a:noFill/>
        </p:spPr>
        <p:txBody>
          <a:bodyPr wrap="square" rtlCol="0">
            <a:spAutoFit/>
          </a:bodyPr>
          <a:lstStyle/>
          <a:p>
            <a:pPr algn="ctr"/>
            <a:r>
              <a:rPr lang="en-US" sz="2400" b="1" dirty="0" smtClean="0">
                <a:latin typeface="+mj-lt"/>
              </a:rPr>
              <a:t>S-NPP Collection 1 (C1) Data Products</a:t>
            </a:r>
            <a:endParaRPr lang="en-US" sz="2400" b="1" dirty="0">
              <a:latin typeface="+mj-lt"/>
            </a:endParaRPr>
          </a:p>
        </p:txBody>
      </p:sp>
      <p:sp>
        <p:nvSpPr>
          <p:cNvPr id="2" name="Footer Placeholder 1"/>
          <p:cNvSpPr>
            <a:spLocks noGrp="1"/>
          </p:cNvSpPr>
          <p:nvPr>
            <p:ph type="ftr" sz="quarter" idx="11"/>
          </p:nvPr>
        </p:nvSpPr>
        <p:spPr/>
        <p:txBody>
          <a:bodyPr/>
          <a:lstStyle/>
          <a:p>
            <a:r>
              <a:rPr lang="en-US" smtClean="0"/>
              <a:t>Riggs, et al., MODIS/VIIRS Science Team Meeting, 18-21 November 2019</a:t>
            </a:r>
            <a:endParaRPr lang="en-US"/>
          </a:p>
        </p:txBody>
      </p:sp>
      <p:sp>
        <p:nvSpPr>
          <p:cNvPr id="5" name="Slide Number Placeholder 4"/>
          <p:cNvSpPr>
            <a:spLocks noGrp="1"/>
          </p:cNvSpPr>
          <p:nvPr>
            <p:ph type="sldNum" sz="quarter" idx="12"/>
          </p:nvPr>
        </p:nvSpPr>
        <p:spPr/>
        <p:txBody>
          <a:bodyPr/>
          <a:lstStyle/>
          <a:p>
            <a:fld id="{22A6F0A3-6285-4821-B519-685D917081CB}" type="slidenum">
              <a:rPr lang="en-US" smtClean="0"/>
              <a:t>2</a:t>
            </a:fld>
            <a:endParaRPr lang="en-US"/>
          </a:p>
        </p:txBody>
      </p:sp>
    </p:spTree>
    <p:extLst>
      <p:ext uri="{BB962C8B-B14F-4D97-AF65-F5344CB8AC3E}">
        <p14:creationId xmlns:p14="http://schemas.microsoft.com/office/powerpoint/2010/main" val="338065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74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extBox 3"/>
          <p:cNvSpPr txBox="1"/>
          <p:nvPr/>
        </p:nvSpPr>
        <p:spPr>
          <a:xfrm>
            <a:off x="1554480" y="1210674"/>
            <a:ext cx="9128760" cy="5016758"/>
          </a:xfrm>
          <a:prstGeom prst="rect">
            <a:avLst/>
          </a:prstGeom>
          <a:noFill/>
        </p:spPr>
        <p:txBody>
          <a:bodyPr wrap="square" rtlCol="0">
            <a:spAutoFit/>
          </a:bodyPr>
          <a:lstStyle/>
          <a:p>
            <a:r>
              <a:rPr lang="en-US" dirty="0" smtClean="0"/>
              <a:t>VNP10 Snow cover extent, 375m, 6 min swath, HDF5 with </a:t>
            </a:r>
            <a:r>
              <a:rPr lang="en-US" dirty="0" err="1" smtClean="0"/>
              <a:t>netCDF</a:t>
            </a:r>
            <a:r>
              <a:rPr lang="en-US" dirty="0" smtClean="0"/>
              <a:t> Climate Forecast Version 1.6 (CF-1.6) conventions for relevant attributes and </a:t>
            </a:r>
            <a:r>
              <a:rPr lang="en-US" dirty="0"/>
              <a:t>georeferenced (</a:t>
            </a:r>
            <a:r>
              <a:rPr lang="en-US" dirty="0" err="1"/>
              <a:t>lat</a:t>
            </a:r>
            <a:r>
              <a:rPr lang="en-US" dirty="0"/>
              <a:t> and </a:t>
            </a:r>
            <a:r>
              <a:rPr lang="en-US" dirty="0" err="1"/>
              <a:t>lon</a:t>
            </a:r>
            <a:r>
              <a:rPr lang="en-US" dirty="0"/>
              <a:t> data included</a:t>
            </a:r>
            <a:r>
              <a:rPr lang="en-US" dirty="0" smtClean="0"/>
              <a:t>)</a:t>
            </a:r>
          </a:p>
          <a:p>
            <a:endParaRPr lang="en-US" dirty="0" smtClean="0"/>
          </a:p>
          <a:p>
            <a:r>
              <a:rPr lang="en-US" dirty="0" smtClean="0"/>
              <a:t>VNP10A1 Daily snow cover extent, 375m, sinusoidal tile, HDF5-EOS with CF-1.6 conventions for relevant attributes and georeferenced, HDF-EOS5 grid structure and CF-1.6 variable and attributes. </a:t>
            </a:r>
          </a:p>
          <a:p>
            <a:endParaRPr lang="en-US" dirty="0" smtClean="0"/>
          </a:p>
          <a:p>
            <a:r>
              <a:rPr lang="en-US" b="1" dirty="0" smtClean="0"/>
              <a:t>VNP10A1F Cloud-gap-filled (CGF) Daily snow cover extent</a:t>
            </a:r>
            <a:r>
              <a:rPr lang="en-US" dirty="0" smtClean="0"/>
              <a:t>, 375m, sinusoidal tile, HDF5-EOS with CF-1.6 conventions for relevant attributes and </a:t>
            </a:r>
            <a:r>
              <a:rPr lang="en-US" dirty="0" err="1" smtClean="0"/>
              <a:t>georeference</a:t>
            </a:r>
            <a:r>
              <a:rPr lang="en-US" dirty="0"/>
              <a:t> HDF-EOS5 grid structure and CF-1.6 variable and attributes. </a:t>
            </a:r>
          </a:p>
          <a:p>
            <a:endParaRPr lang="en-US" dirty="0" smtClean="0"/>
          </a:p>
          <a:p>
            <a:r>
              <a:rPr lang="en-US" dirty="0"/>
              <a:t>VNP29 Sea ice cover 375m, 6 min swath, HDF5 </a:t>
            </a:r>
            <a:r>
              <a:rPr lang="en-US" dirty="0" smtClean="0"/>
              <a:t>with CF-1.6 </a:t>
            </a:r>
            <a:r>
              <a:rPr lang="en-US" dirty="0"/>
              <a:t>conventions for relevant attributes and georeferenced (</a:t>
            </a:r>
            <a:r>
              <a:rPr lang="en-US" dirty="0" err="1"/>
              <a:t>lat</a:t>
            </a:r>
            <a:r>
              <a:rPr lang="en-US" dirty="0"/>
              <a:t> and </a:t>
            </a:r>
            <a:r>
              <a:rPr lang="en-US" dirty="0" err="1"/>
              <a:t>lon</a:t>
            </a:r>
            <a:r>
              <a:rPr lang="en-US" dirty="0"/>
              <a:t> data included)</a:t>
            </a:r>
          </a:p>
          <a:p>
            <a:endParaRPr lang="en-US" dirty="0"/>
          </a:p>
          <a:p>
            <a:r>
              <a:rPr lang="en-US" dirty="0"/>
              <a:t>VNP30 Sea ice surface temperature (IST) 750m, 6 min swath, HDF5 with </a:t>
            </a:r>
            <a:r>
              <a:rPr lang="en-US" dirty="0" smtClean="0"/>
              <a:t>CF-1.6 </a:t>
            </a:r>
            <a:r>
              <a:rPr lang="en-US" dirty="0"/>
              <a:t>conventions for relevant attributes and georeferenced (</a:t>
            </a:r>
            <a:r>
              <a:rPr lang="en-US" dirty="0" err="1"/>
              <a:t>lat</a:t>
            </a:r>
            <a:r>
              <a:rPr lang="en-US" dirty="0"/>
              <a:t> and </a:t>
            </a:r>
            <a:r>
              <a:rPr lang="en-US" dirty="0" err="1"/>
              <a:t>lon</a:t>
            </a:r>
            <a:r>
              <a:rPr lang="en-US" dirty="0"/>
              <a:t> data included</a:t>
            </a:r>
            <a:r>
              <a:rPr lang="en-US" dirty="0" smtClean="0"/>
              <a:t>)</a:t>
            </a:r>
            <a:endParaRPr lang="en-US" sz="1600" dirty="0" smtClean="0"/>
          </a:p>
          <a:p>
            <a:pPr algn="ctr"/>
            <a:r>
              <a:rPr lang="en-US" sz="1600" b="1" dirty="0"/>
              <a:t>L1B input products are NASA L1B C2, HDF5</a:t>
            </a:r>
            <a:r>
              <a:rPr lang="en-US" sz="1600" dirty="0"/>
              <a:t>. </a:t>
            </a:r>
          </a:p>
          <a:p>
            <a:pPr algn="ctr"/>
            <a:r>
              <a:rPr lang="en-US" sz="1600" dirty="0"/>
              <a:t>Products are in HDF5 and HDF-EOS5 </a:t>
            </a:r>
            <a:r>
              <a:rPr lang="en-US" sz="1600" dirty="0" smtClean="0"/>
              <a:t>hybrid</a:t>
            </a:r>
            <a:endParaRPr lang="en-US" sz="1400" dirty="0" smtClean="0"/>
          </a:p>
        </p:txBody>
      </p:sp>
      <p:sp>
        <p:nvSpPr>
          <p:cNvPr id="3" name="TextBox 2"/>
          <p:cNvSpPr txBox="1"/>
          <p:nvPr/>
        </p:nvSpPr>
        <p:spPr>
          <a:xfrm>
            <a:off x="3002280" y="701040"/>
            <a:ext cx="6202680" cy="461665"/>
          </a:xfrm>
          <a:prstGeom prst="rect">
            <a:avLst/>
          </a:prstGeom>
          <a:noFill/>
        </p:spPr>
        <p:txBody>
          <a:bodyPr wrap="square" rtlCol="0">
            <a:spAutoFit/>
          </a:bodyPr>
          <a:lstStyle/>
          <a:p>
            <a:pPr algn="ctr"/>
            <a:r>
              <a:rPr lang="en-US" sz="2400" b="1" dirty="0" smtClean="0">
                <a:latin typeface="+mj-lt"/>
              </a:rPr>
              <a:t>S-NPP Collection 2 (C2) Data Products</a:t>
            </a:r>
            <a:endParaRPr lang="en-US" sz="2400" b="1" dirty="0">
              <a:latin typeface="+mj-lt"/>
            </a:endParaRPr>
          </a:p>
        </p:txBody>
      </p:sp>
      <p:sp>
        <p:nvSpPr>
          <p:cNvPr id="2" name="Footer Placeholder 1"/>
          <p:cNvSpPr>
            <a:spLocks noGrp="1"/>
          </p:cNvSpPr>
          <p:nvPr>
            <p:ph type="ftr" sz="quarter" idx="11"/>
          </p:nvPr>
        </p:nvSpPr>
        <p:spPr/>
        <p:txBody>
          <a:bodyPr/>
          <a:lstStyle/>
          <a:p>
            <a:r>
              <a:rPr lang="en-US" smtClean="0"/>
              <a:t>Riggs, et al., MODIS/VIIRS Science Team Meeting, 18-21 November 2019</a:t>
            </a:r>
            <a:endParaRPr lang="en-US"/>
          </a:p>
        </p:txBody>
      </p:sp>
      <p:sp>
        <p:nvSpPr>
          <p:cNvPr id="5" name="Slide Number Placeholder 4"/>
          <p:cNvSpPr>
            <a:spLocks noGrp="1"/>
          </p:cNvSpPr>
          <p:nvPr>
            <p:ph type="sldNum" sz="quarter" idx="12"/>
          </p:nvPr>
        </p:nvSpPr>
        <p:spPr/>
        <p:txBody>
          <a:bodyPr/>
          <a:lstStyle/>
          <a:p>
            <a:fld id="{22A6F0A3-6285-4821-B519-685D917081CB}" type="slidenum">
              <a:rPr lang="en-US" smtClean="0"/>
              <a:t>3</a:t>
            </a:fld>
            <a:endParaRPr lang="en-US"/>
          </a:p>
        </p:txBody>
      </p:sp>
    </p:spTree>
    <p:extLst>
      <p:ext uri="{BB962C8B-B14F-4D97-AF65-F5344CB8AC3E}">
        <p14:creationId xmlns:p14="http://schemas.microsoft.com/office/powerpoint/2010/main" val="194583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74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1463040" y="1297627"/>
            <a:ext cx="9155121" cy="4832092"/>
          </a:xfrm>
          <a:prstGeom prst="rect">
            <a:avLst/>
          </a:prstGeom>
          <a:noFill/>
        </p:spPr>
        <p:txBody>
          <a:bodyPr wrap="square" rtlCol="0">
            <a:spAutoFit/>
          </a:bodyPr>
          <a:lstStyle/>
          <a:p>
            <a:r>
              <a:rPr lang="en-US" dirty="0" smtClean="0"/>
              <a:t>Revised </a:t>
            </a:r>
            <a:r>
              <a:rPr lang="en-US" dirty="0"/>
              <a:t>the L2 PGEs to read in NASA L1B C2, HDF5 </a:t>
            </a:r>
            <a:r>
              <a:rPr lang="en-US" dirty="0" smtClean="0"/>
              <a:t>products.   </a:t>
            </a:r>
            <a:endParaRPr lang="en-US" dirty="0"/>
          </a:p>
          <a:p>
            <a:endParaRPr lang="en-US" dirty="0"/>
          </a:p>
          <a:p>
            <a:r>
              <a:rPr lang="en-US" dirty="0" smtClean="0"/>
              <a:t>The VNP10 snow cover detection algorithm was revised to reduce the occurrence of no decision results.  (Revision made in both the MODIS and VIIRS algorithms.)   </a:t>
            </a:r>
          </a:p>
          <a:p>
            <a:endParaRPr lang="en-US" dirty="0"/>
          </a:p>
          <a:p>
            <a:r>
              <a:rPr lang="en-US" dirty="0" smtClean="0"/>
              <a:t>The cloud mask cloud confidence flags of probably cloudy and probably clear were added to the VNP10 QA algorithm bit flags variable, so are available for investigation of cloud/snow discrimination.  (This was also done in MOD10 C6.1.)  The QA bit flag order changed to be consistent with MOD10 products. </a:t>
            </a:r>
          </a:p>
          <a:p>
            <a:endParaRPr lang="en-US" dirty="0"/>
          </a:p>
          <a:p>
            <a:r>
              <a:rPr lang="en-US" dirty="0" smtClean="0"/>
              <a:t>Coded an algorithm to read in the ASIPS Cloud Mask Product CLDMSK_* to support investigation/evaluation of that cloud mask.  </a:t>
            </a:r>
          </a:p>
          <a:p>
            <a:endParaRPr lang="en-US" dirty="0"/>
          </a:p>
          <a:p>
            <a:r>
              <a:rPr lang="en-US" dirty="0" smtClean="0"/>
              <a:t>Consistent use of CF-1.6 conventions for relevant attributes and </a:t>
            </a:r>
            <a:r>
              <a:rPr lang="en-US" dirty="0" err="1" smtClean="0"/>
              <a:t>georeference</a:t>
            </a:r>
            <a:r>
              <a:rPr lang="en-US" dirty="0" smtClean="0"/>
              <a:t> variables and attributes through all product levels.  </a:t>
            </a:r>
            <a:endParaRPr lang="en-US" dirty="0" smtClean="0"/>
          </a:p>
          <a:p>
            <a:endParaRPr lang="en-US" dirty="0" smtClean="0"/>
          </a:p>
          <a:p>
            <a:pPr algn="ctr"/>
            <a:r>
              <a:rPr lang="en-US" sz="2000" dirty="0" smtClean="0"/>
              <a:t>Revised/updated the product user guides!!!   </a:t>
            </a:r>
            <a:endParaRPr lang="en-US" sz="2000" dirty="0" smtClean="0"/>
          </a:p>
        </p:txBody>
      </p:sp>
      <p:sp>
        <p:nvSpPr>
          <p:cNvPr id="3" name="TextBox 2"/>
          <p:cNvSpPr txBox="1"/>
          <p:nvPr/>
        </p:nvSpPr>
        <p:spPr>
          <a:xfrm>
            <a:off x="3002280" y="701040"/>
            <a:ext cx="6202680" cy="461665"/>
          </a:xfrm>
          <a:prstGeom prst="rect">
            <a:avLst/>
          </a:prstGeom>
          <a:noFill/>
        </p:spPr>
        <p:txBody>
          <a:bodyPr wrap="square" rtlCol="0">
            <a:spAutoFit/>
          </a:bodyPr>
          <a:lstStyle/>
          <a:p>
            <a:pPr algn="ctr"/>
            <a:r>
              <a:rPr lang="en-US" sz="2400" b="1" dirty="0" smtClean="0">
                <a:latin typeface="+mj-lt"/>
              </a:rPr>
              <a:t>Algorithm and Data Product Revisions</a:t>
            </a:r>
            <a:endParaRPr lang="en-US" sz="2400" b="1" dirty="0">
              <a:latin typeface="+mj-lt"/>
            </a:endParaRPr>
          </a:p>
        </p:txBody>
      </p:sp>
      <p:sp>
        <p:nvSpPr>
          <p:cNvPr id="4" name="Footer Placeholder 3"/>
          <p:cNvSpPr>
            <a:spLocks noGrp="1"/>
          </p:cNvSpPr>
          <p:nvPr>
            <p:ph type="ftr" sz="quarter" idx="11"/>
          </p:nvPr>
        </p:nvSpPr>
        <p:spPr/>
        <p:txBody>
          <a:bodyPr/>
          <a:lstStyle/>
          <a:p>
            <a:r>
              <a:rPr lang="en-US" smtClean="0"/>
              <a:t>Riggs, et al., MODIS/VIIRS Science Team Meeting, 18-21 November 2019</a:t>
            </a:r>
            <a:endParaRPr lang="en-US"/>
          </a:p>
        </p:txBody>
      </p:sp>
      <p:sp>
        <p:nvSpPr>
          <p:cNvPr id="5" name="Slide Number Placeholder 4"/>
          <p:cNvSpPr>
            <a:spLocks noGrp="1"/>
          </p:cNvSpPr>
          <p:nvPr>
            <p:ph type="sldNum" sz="quarter" idx="12"/>
          </p:nvPr>
        </p:nvSpPr>
        <p:spPr/>
        <p:txBody>
          <a:bodyPr/>
          <a:lstStyle/>
          <a:p>
            <a:fld id="{22A6F0A3-6285-4821-B519-685D917081CB}" type="slidenum">
              <a:rPr lang="en-US" smtClean="0"/>
              <a:t>4</a:t>
            </a:fld>
            <a:endParaRPr lang="en-US"/>
          </a:p>
        </p:txBody>
      </p:sp>
    </p:spTree>
    <p:extLst>
      <p:ext uri="{BB962C8B-B14F-4D97-AF65-F5344CB8AC3E}">
        <p14:creationId xmlns:p14="http://schemas.microsoft.com/office/powerpoint/2010/main" val="423048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74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1508759" y="1594701"/>
            <a:ext cx="9204961" cy="3693319"/>
          </a:xfrm>
          <a:prstGeom prst="rect">
            <a:avLst/>
          </a:prstGeom>
          <a:noFill/>
        </p:spPr>
        <p:txBody>
          <a:bodyPr wrap="square" rtlCol="0">
            <a:spAutoFit/>
          </a:bodyPr>
          <a:lstStyle/>
          <a:p>
            <a:r>
              <a:rPr lang="en-US" dirty="0" smtClean="0"/>
              <a:t>Significant effort to revise PGEs to output products in HDF5 and HDF-EOS5 hybrid formats.  </a:t>
            </a:r>
          </a:p>
          <a:p>
            <a:endParaRPr lang="en-US" dirty="0" smtClean="0"/>
          </a:p>
          <a:p>
            <a:r>
              <a:rPr lang="en-US" dirty="0" smtClean="0"/>
              <a:t>Adoption of </a:t>
            </a:r>
            <a:r>
              <a:rPr lang="en-US" dirty="0" err="1" smtClean="0"/>
              <a:t>netCDF</a:t>
            </a:r>
            <a:r>
              <a:rPr lang="en-US" dirty="0" smtClean="0"/>
              <a:t> CF-1.6 conventions for relevant attributes, flag values and flag masks, and </a:t>
            </a:r>
            <a:r>
              <a:rPr lang="en-US" dirty="0" err="1" smtClean="0"/>
              <a:t>georeference</a:t>
            </a:r>
            <a:r>
              <a:rPr lang="en-US" dirty="0" smtClean="0"/>
              <a:t> in products has taken notable amount of effort.  (Apply these lessons learned to MODIS C7 HDF5, HDF-EOS5 formats.)  </a:t>
            </a:r>
          </a:p>
          <a:p>
            <a:endParaRPr lang="en-US" dirty="0"/>
          </a:p>
          <a:p>
            <a:r>
              <a:rPr lang="en-US" dirty="0" smtClean="0"/>
              <a:t>Including </a:t>
            </a:r>
            <a:r>
              <a:rPr lang="en-US" dirty="0" err="1" smtClean="0"/>
              <a:t>netCDF</a:t>
            </a:r>
            <a:r>
              <a:rPr lang="en-US" dirty="0" smtClean="0"/>
              <a:t> CF-1.6 conventions allows for more tools/libraries to read and project the products, which enhances their usability.  </a:t>
            </a:r>
          </a:p>
          <a:p>
            <a:endParaRPr lang="en-US" dirty="0"/>
          </a:p>
          <a:p>
            <a:r>
              <a:rPr lang="en-US" dirty="0" smtClean="0"/>
              <a:t>HDF-EOS5 – hybrid L3 products include the HDF-EOS heritage grid data structure for Sinusoidal projection </a:t>
            </a:r>
            <a:r>
              <a:rPr lang="en-US" b="1" dirty="0" smtClean="0"/>
              <a:t>AND</a:t>
            </a:r>
            <a:r>
              <a:rPr lang="en-US" dirty="0" smtClean="0"/>
              <a:t> CF-1.6 </a:t>
            </a:r>
            <a:r>
              <a:rPr lang="en-US" dirty="0" err="1" smtClean="0"/>
              <a:t>georeference</a:t>
            </a:r>
            <a:r>
              <a:rPr lang="en-US" dirty="0" smtClean="0"/>
              <a:t> variable and attributes for Sinusoidal projection.  Tools such as HEG and Panoply will read and project these products using the different </a:t>
            </a:r>
            <a:r>
              <a:rPr lang="en-US" dirty="0" err="1" smtClean="0"/>
              <a:t>georeference</a:t>
            </a:r>
            <a:r>
              <a:rPr lang="en-US" dirty="0" smtClean="0"/>
              <a:t> data.   </a:t>
            </a:r>
            <a:endParaRPr lang="en-US" dirty="0"/>
          </a:p>
          <a:p>
            <a:endParaRPr lang="en-US" dirty="0" smtClean="0"/>
          </a:p>
        </p:txBody>
      </p:sp>
      <p:sp>
        <p:nvSpPr>
          <p:cNvPr id="3" name="TextBox 2"/>
          <p:cNvSpPr txBox="1"/>
          <p:nvPr/>
        </p:nvSpPr>
        <p:spPr>
          <a:xfrm>
            <a:off x="2994660" y="704658"/>
            <a:ext cx="6202680" cy="461665"/>
          </a:xfrm>
          <a:prstGeom prst="rect">
            <a:avLst/>
          </a:prstGeom>
          <a:noFill/>
        </p:spPr>
        <p:txBody>
          <a:bodyPr wrap="square" rtlCol="0">
            <a:spAutoFit/>
          </a:bodyPr>
          <a:lstStyle/>
          <a:p>
            <a:pPr algn="ctr"/>
            <a:r>
              <a:rPr lang="en-US" sz="2400" b="1" dirty="0" smtClean="0">
                <a:latin typeface="+mj-lt"/>
              </a:rPr>
              <a:t>Algorithm and Data Product Format Challenges</a:t>
            </a:r>
            <a:endParaRPr lang="en-US" sz="2400" b="1" dirty="0">
              <a:latin typeface="+mj-lt"/>
            </a:endParaRPr>
          </a:p>
        </p:txBody>
      </p:sp>
      <p:sp>
        <p:nvSpPr>
          <p:cNvPr id="4" name="Footer Placeholder 3"/>
          <p:cNvSpPr>
            <a:spLocks noGrp="1"/>
          </p:cNvSpPr>
          <p:nvPr>
            <p:ph type="ftr" sz="quarter" idx="11"/>
          </p:nvPr>
        </p:nvSpPr>
        <p:spPr/>
        <p:txBody>
          <a:bodyPr/>
          <a:lstStyle/>
          <a:p>
            <a:r>
              <a:rPr lang="en-US" smtClean="0"/>
              <a:t>Riggs, et al., MODIS/VIIRS Science Team Meeting, 18-21 November 2019</a:t>
            </a:r>
            <a:endParaRPr lang="en-US"/>
          </a:p>
        </p:txBody>
      </p:sp>
      <p:sp>
        <p:nvSpPr>
          <p:cNvPr id="5" name="Slide Number Placeholder 4"/>
          <p:cNvSpPr>
            <a:spLocks noGrp="1"/>
          </p:cNvSpPr>
          <p:nvPr>
            <p:ph type="sldNum" sz="quarter" idx="12"/>
          </p:nvPr>
        </p:nvSpPr>
        <p:spPr/>
        <p:txBody>
          <a:bodyPr/>
          <a:lstStyle/>
          <a:p>
            <a:fld id="{22A6F0A3-6285-4821-B519-685D917081CB}" type="slidenum">
              <a:rPr lang="en-US" smtClean="0"/>
              <a:t>5</a:t>
            </a:fld>
            <a:endParaRPr lang="en-US"/>
          </a:p>
        </p:txBody>
      </p:sp>
    </p:spTree>
    <p:extLst>
      <p:ext uri="{BB962C8B-B14F-4D97-AF65-F5344CB8AC3E}">
        <p14:creationId xmlns:p14="http://schemas.microsoft.com/office/powerpoint/2010/main" val="3909915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667" y="685800"/>
            <a:ext cx="7575572" cy="5486400"/>
          </a:xfrm>
          <a:prstGeom prst="rect">
            <a:avLst/>
          </a:prstGeom>
        </p:spPr>
      </p:pic>
      <p:sp>
        <p:nvSpPr>
          <p:cNvPr id="3" name="TextBox 2"/>
          <p:cNvSpPr txBox="1"/>
          <p:nvPr/>
        </p:nvSpPr>
        <p:spPr>
          <a:xfrm>
            <a:off x="3002280" y="228600"/>
            <a:ext cx="6202680" cy="461665"/>
          </a:xfrm>
          <a:prstGeom prst="rect">
            <a:avLst/>
          </a:prstGeom>
          <a:noFill/>
        </p:spPr>
        <p:txBody>
          <a:bodyPr wrap="square" rtlCol="0">
            <a:spAutoFit/>
          </a:bodyPr>
          <a:lstStyle/>
          <a:p>
            <a:pPr algn="ctr"/>
            <a:r>
              <a:rPr lang="en-US" sz="2400" b="1" dirty="0" smtClean="0">
                <a:latin typeface="+mj-lt"/>
              </a:rPr>
              <a:t>VNP10 revised low visible reflectance screen</a:t>
            </a:r>
            <a:endParaRPr lang="en-US" sz="2400" b="1" dirty="0">
              <a:latin typeface="+mj-lt"/>
            </a:endParaRPr>
          </a:p>
        </p:txBody>
      </p:sp>
      <p:sp>
        <p:nvSpPr>
          <p:cNvPr id="4" name="TextBox 3"/>
          <p:cNvSpPr txBox="1"/>
          <p:nvPr/>
        </p:nvSpPr>
        <p:spPr>
          <a:xfrm>
            <a:off x="3017520" y="6198661"/>
            <a:ext cx="6091866" cy="338554"/>
          </a:xfrm>
          <a:prstGeom prst="rect">
            <a:avLst/>
          </a:prstGeom>
          <a:noFill/>
        </p:spPr>
        <p:txBody>
          <a:bodyPr wrap="square" rtlCol="0">
            <a:spAutoFit/>
          </a:bodyPr>
          <a:lstStyle/>
          <a:p>
            <a:pPr algn="ctr"/>
            <a:r>
              <a:rPr lang="en-US" sz="1600" b="1" dirty="0" smtClean="0"/>
              <a:t>British Columbia, Lake Williston near center of image.</a:t>
            </a:r>
            <a:endParaRPr lang="en-US" sz="1600" b="1" dirty="0"/>
          </a:p>
        </p:txBody>
      </p:sp>
      <p:sp>
        <p:nvSpPr>
          <p:cNvPr id="5" name="TextBox 4"/>
          <p:cNvSpPr txBox="1"/>
          <p:nvPr/>
        </p:nvSpPr>
        <p:spPr>
          <a:xfrm>
            <a:off x="198120" y="1265811"/>
            <a:ext cx="1859280" cy="3693319"/>
          </a:xfrm>
          <a:prstGeom prst="rect">
            <a:avLst/>
          </a:prstGeom>
          <a:noFill/>
        </p:spPr>
        <p:txBody>
          <a:bodyPr wrap="square" rtlCol="0">
            <a:spAutoFit/>
          </a:bodyPr>
          <a:lstStyle/>
          <a:p>
            <a:r>
              <a:rPr lang="en-US" dirty="0" smtClean="0"/>
              <a:t>VNP10.A2017093.2042.*  C1</a:t>
            </a:r>
          </a:p>
          <a:p>
            <a:endParaRPr lang="en-US" dirty="0"/>
          </a:p>
          <a:p>
            <a:r>
              <a:rPr lang="en-US" dirty="0" smtClean="0"/>
              <a:t>With restrictive, low visible reflectance  screen many situations of low illumination resulted in a no decision result, red in these images.  </a:t>
            </a:r>
            <a:endParaRPr lang="en-US" dirty="0"/>
          </a:p>
        </p:txBody>
      </p:sp>
      <p:sp>
        <p:nvSpPr>
          <p:cNvPr id="7" name="TextBox 6"/>
          <p:cNvSpPr txBox="1"/>
          <p:nvPr/>
        </p:nvSpPr>
        <p:spPr>
          <a:xfrm>
            <a:off x="10069506" y="1265811"/>
            <a:ext cx="1859280" cy="4247317"/>
          </a:xfrm>
          <a:prstGeom prst="rect">
            <a:avLst/>
          </a:prstGeom>
          <a:noFill/>
        </p:spPr>
        <p:txBody>
          <a:bodyPr wrap="square" rtlCol="0">
            <a:spAutoFit/>
          </a:bodyPr>
          <a:lstStyle/>
          <a:p>
            <a:r>
              <a:rPr lang="en-US" dirty="0" smtClean="0"/>
              <a:t>VNP10.A2017093.2042.*  C2</a:t>
            </a:r>
          </a:p>
          <a:p>
            <a:endParaRPr lang="en-US" dirty="0"/>
          </a:p>
          <a:p>
            <a:r>
              <a:rPr lang="en-US" dirty="0" smtClean="0"/>
              <a:t>With revised, less  restrictive, low visible reflectance  screen situations of low illumination are detected as snow or not snow which </a:t>
            </a:r>
            <a:r>
              <a:rPr lang="en-US" b="1" dirty="0" smtClean="0"/>
              <a:t>improved quality</a:t>
            </a:r>
            <a:r>
              <a:rPr lang="en-US" dirty="0" smtClean="0"/>
              <a:t> of the snow cover area product.  </a:t>
            </a:r>
            <a:endParaRPr lang="en-US" dirty="0"/>
          </a:p>
        </p:txBody>
      </p:sp>
      <p:sp>
        <p:nvSpPr>
          <p:cNvPr id="6" name="Footer Placeholder 5"/>
          <p:cNvSpPr>
            <a:spLocks noGrp="1"/>
          </p:cNvSpPr>
          <p:nvPr>
            <p:ph type="ftr" sz="quarter" idx="11"/>
          </p:nvPr>
        </p:nvSpPr>
        <p:spPr>
          <a:xfrm>
            <a:off x="0" y="6455673"/>
            <a:ext cx="4114800" cy="365125"/>
          </a:xfrm>
        </p:spPr>
        <p:txBody>
          <a:bodyPr/>
          <a:lstStyle/>
          <a:p>
            <a:r>
              <a:rPr lang="en-US" dirty="0" smtClean="0"/>
              <a:t>Riggs, et al., MODIS/VIIRS Science Team Meeting, 18-21 November 2019</a:t>
            </a:r>
            <a:endParaRPr lang="en-US" dirty="0"/>
          </a:p>
        </p:txBody>
      </p:sp>
      <p:sp>
        <p:nvSpPr>
          <p:cNvPr id="8" name="Slide Number Placeholder 7"/>
          <p:cNvSpPr>
            <a:spLocks noGrp="1"/>
          </p:cNvSpPr>
          <p:nvPr>
            <p:ph type="sldNum" sz="quarter" idx="12"/>
          </p:nvPr>
        </p:nvSpPr>
        <p:spPr/>
        <p:txBody>
          <a:bodyPr/>
          <a:lstStyle/>
          <a:p>
            <a:fld id="{22A6F0A3-6285-4821-B519-685D917081CB}" type="slidenum">
              <a:rPr lang="en-US" smtClean="0"/>
              <a:t>6</a:t>
            </a:fld>
            <a:endParaRPr lang="en-US"/>
          </a:p>
        </p:txBody>
      </p:sp>
    </p:spTree>
    <p:extLst>
      <p:ext uri="{BB962C8B-B14F-4D97-AF65-F5344CB8AC3E}">
        <p14:creationId xmlns:p14="http://schemas.microsoft.com/office/powerpoint/2010/main" val="1721561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2">
            <a:extLst>
              <a:ext uri="{FF2B5EF4-FFF2-40B4-BE49-F238E27FC236}">
                <a16:creationId xmlns:a16="http://schemas.microsoft.com/office/drawing/2014/main" id="{7B85A408-1816-42BA-8FDE-658E4C7C5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79" y="662544"/>
            <a:ext cx="5934075"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7EF3CD-E58B-407B-AEC6-51EDFA69283E}"/>
              </a:ext>
            </a:extLst>
          </p:cNvPr>
          <p:cNvSpPr txBox="1"/>
          <p:nvPr/>
        </p:nvSpPr>
        <p:spPr>
          <a:xfrm>
            <a:off x="505838" y="5133427"/>
            <a:ext cx="11400817" cy="1384995"/>
          </a:xfrm>
          <a:prstGeom prst="rect">
            <a:avLst/>
          </a:prstGeom>
          <a:noFill/>
        </p:spPr>
        <p:txBody>
          <a:bodyPr wrap="square" rtlCol="0">
            <a:spAutoFit/>
          </a:bodyPr>
          <a:lstStyle/>
          <a:p>
            <a:pPr algn="just"/>
            <a:r>
              <a:rPr lang="en-US" sz="1400" b="1" dirty="0"/>
              <a:t>A: </a:t>
            </a:r>
            <a:r>
              <a:rPr lang="en-US" sz="1400" dirty="0"/>
              <a:t>Examples of MODIS and VIIRS standard and cloud-gap filled (CGF) snow maps on 14 April 2012 for a study area in the western United States/southwestern Canada. </a:t>
            </a:r>
            <a:r>
              <a:rPr lang="en-US" sz="1400" b="1" dirty="0"/>
              <a:t>Top row</a:t>
            </a:r>
            <a:r>
              <a:rPr lang="en-US" sz="1400" dirty="0"/>
              <a:t>: MODIS MOD10A1 C6.1 (left) and VIIRS VNP10A1 C2 snow maps showing extensive cloud cover. </a:t>
            </a:r>
            <a:r>
              <a:rPr lang="en-US" sz="1400" b="1" dirty="0"/>
              <a:t>Bottom row</a:t>
            </a:r>
            <a:r>
              <a:rPr lang="en-US" sz="1400" dirty="0"/>
              <a:t>: Cloud-free MOD10A1F C6.1 CGF map (left) and VNP10A1F C2 (right) CGF map products corresponding to the daily MODIS and VIIRS snow maps in the top row.  </a:t>
            </a:r>
          </a:p>
          <a:p>
            <a:pPr algn="just"/>
            <a:endParaRPr lang="en-US" sz="1400" dirty="0"/>
          </a:p>
          <a:p>
            <a:pPr algn="just"/>
            <a:r>
              <a:rPr lang="en-US" sz="1400" b="1" dirty="0"/>
              <a:t>B: </a:t>
            </a:r>
            <a:r>
              <a:rPr lang="en-US" sz="1400" dirty="0"/>
              <a:t>Time series showing differences in snow-cover extent derived from Terra MODIS and S-NPP VIIRS cloud-gap filled (CGF) snow maps for a 3-month period, February – April 2012.  </a:t>
            </a:r>
          </a:p>
        </p:txBody>
      </p:sp>
      <p:sp>
        <p:nvSpPr>
          <p:cNvPr id="7" name="TextBox 6">
            <a:extLst>
              <a:ext uri="{FF2B5EF4-FFF2-40B4-BE49-F238E27FC236}">
                <a16:creationId xmlns:a16="http://schemas.microsoft.com/office/drawing/2014/main" id="{8B5BDA2A-4D4B-461A-87B8-4338105E726D}"/>
              </a:ext>
            </a:extLst>
          </p:cNvPr>
          <p:cNvSpPr txBox="1"/>
          <p:nvPr/>
        </p:nvSpPr>
        <p:spPr>
          <a:xfrm>
            <a:off x="395591" y="76922"/>
            <a:ext cx="11400817" cy="461665"/>
          </a:xfrm>
          <a:prstGeom prst="rect">
            <a:avLst/>
          </a:prstGeom>
          <a:noFill/>
        </p:spPr>
        <p:txBody>
          <a:bodyPr wrap="square" rtlCol="0">
            <a:spAutoFit/>
          </a:bodyPr>
          <a:lstStyle/>
          <a:p>
            <a:pPr algn="ctr"/>
            <a:r>
              <a:rPr lang="en-US" sz="2400" b="1" dirty="0" smtClean="0">
                <a:latin typeface="+mj-lt"/>
              </a:rPr>
              <a:t>Cloud Gap Filled (CGF) VIIRS VNP10A1F and </a:t>
            </a:r>
            <a:r>
              <a:rPr lang="en-US" sz="2400" b="1" dirty="0">
                <a:latin typeface="+mj-lt"/>
              </a:rPr>
              <a:t>MODIS </a:t>
            </a:r>
            <a:r>
              <a:rPr lang="en-US" sz="2400" b="1" dirty="0" smtClean="0">
                <a:latin typeface="+mj-lt"/>
              </a:rPr>
              <a:t>MOD10A1F Products</a:t>
            </a:r>
            <a:endParaRPr lang="en-US" sz="2400" dirty="0">
              <a:latin typeface="+mj-lt"/>
            </a:endParaRPr>
          </a:p>
        </p:txBody>
      </p:sp>
      <p:grpSp>
        <p:nvGrpSpPr>
          <p:cNvPr id="3" name="Group 2">
            <a:extLst>
              <a:ext uri="{FF2B5EF4-FFF2-40B4-BE49-F238E27FC236}">
                <a16:creationId xmlns:a16="http://schemas.microsoft.com/office/drawing/2014/main" id="{4D10D7D5-939C-442B-98A2-41280CBBB003}"/>
              </a:ext>
            </a:extLst>
          </p:cNvPr>
          <p:cNvGrpSpPr/>
          <p:nvPr/>
        </p:nvGrpSpPr>
        <p:grpSpPr>
          <a:xfrm>
            <a:off x="6879566" y="1278795"/>
            <a:ext cx="4916842" cy="3038475"/>
            <a:chOff x="6879566" y="1278795"/>
            <a:chExt cx="4916842" cy="3038475"/>
          </a:xfrm>
        </p:grpSpPr>
        <p:pic>
          <p:nvPicPr>
            <p:cNvPr id="1027" name="Picture 3" descr="Figure 9R">
              <a:extLst>
                <a:ext uri="{FF2B5EF4-FFF2-40B4-BE49-F238E27FC236}">
                  <a16:creationId xmlns:a16="http://schemas.microsoft.com/office/drawing/2014/main" id="{3D4A306F-A510-4DB9-B998-A67915907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566" y="1278795"/>
              <a:ext cx="4810125" cy="303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8BCB6-F3DB-4001-8707-59A3033CD93B}"/>
                </a:ext>
              </a:extLst>
            </p:cNvPr>
            <p:cNvSpPr txBox="1"/>
            <p:nvPr/>
          </p:nvSpPr>
          <p:spPr>
            <a:xfrm>
              <a:off x="9957448" y="2422112"/>
              <a:ext cx="1838960" cy="369332"/>
            </a:xfrm>
            <a:prstGeom prst="rect">
              <a:avLst/>
            </a:prstGeom>
            <a:noFill/>
          </p:spPr>
          <p:txBody>
            <a:bodyPr wrap="square" rtlCol="0">
              <a:spAutoFit/>
            </a:bodyPr>
            <a:lstStyle/>
            <a:p>
              <a:r>
                <a:rPr lang="en-US" dirty="0"/>
                <a:t>R = 0.99</a:t>
              </a:r>
            </a:p>
          </p:txBody>
        </p:sp>
      </p:grpSp>
      <p:sp>
        <p:nvSpPr>
          <p:cNvPr id="5" name="TextBox 4">
            <a:extLst>
              <a:ext uri="{FF2B5EF4-FFF2-40B4-BE49-F238E27FC236}">
                <a16:creationId xmlns:a16="http://schemas.microsoft.com/office/drawing/2014/main" id="{A7A76916-47BC-4255-A1C3-089399CF398F}"/>
              </a:ext>
            </a:extLst>
          </p:cNvPr>
          <p:cNvSpPr txBox="1"/>
          <p:nvPr/>
        </p:nvSpPr>
        <p:spPr>
          <a:xfrm>
            <a:off x="350067" y="539359"/>
            <a:ext cx="368080" cy="369332"/>
          </a:xfrm>
          <a:prstGeom prst="rect">
            <a:avLst/>
          </a:prstGeom>
          <a:noFill/>
        </p:spPr>
        <p:txBody>
          <a:bodyPr wrap="square" rtlCol="0">
            <a:spAutoFit/>
          </a:bodyPr>
          <a:lstStyle/>
          <a:p>
            <a:r>
              <a:rPr lang="en-US" b="1" dirty="0"/>
              <a:t>A</a:t>
            </a:r>
          </a:p>
        </p:txBody>
      </p:sp>
      <p:sp>
        <p:nvSpPr>
          <p:cNvPr id="10" name="TextBox 9">
            <a:extLst>
              <a:ext uri="{FF2B5EF4-FFF2-40B4-BE49-F238E27FC236}">
                <a16:creationId xmlns:a16="http://schemas.microsoft.com/office/drawing/2014/main" id="{8B0D44FE-C348-4A34-A9F0-00BF78EB17AA}"/>
              </a:ext>
            </a:extLst>
          </p:cNvPr>
          <p:cNvSpPr txBox="1"/>
          <p:nvPr/>
        </p:nvSpPr>
        <p:spPr>
          <a:xfrm>
            <a:off x="6782747" y="908691"/>
            <a:ext cx="368080" cy="369332"/>
          </a:xfrm>
          <a:prstGeom prst="rect">
            <a:avLst/>
          </a:prstGeom>
          <a:noFill/>
        </p:spPr>
        <p:txBody>
          <a:bodyPr wrap="square" rtlCol="0">
            <a:spAutoFit/>
          </a:bodyPr>
          <a:lstStyle/>
          <a:p>
            <a:r>
              <a:rPr lang="en-US" b="1" dirty="0"/>
              <a:t>B</a:t>
            </a:r>
          </a:p>
        </p:txBody>
      </p:sp>
      <p:sp>
        <p:nvSpPr>
          <p:cNvPr id="8" name="Footer Placeholder 7"/>
          <p:cNvSpPr>
            <a:spLocks noGrp="1"/>
          </p:cNvSpPr>
          <p:nvPr>
            <p:ph type="ftr" sz="quarter" idx="11"/>
          </p:nvPr>
        </p:nvSpPr>
        <p:spPr>
          <a:xfrm>
            <a:off x="-30480" y="6478270"/>
            <a:ext cx="4114800" cy="365125"/>
          </a:xfrm>
        </p:spPr>
        <p:txBody>
          <a:bodyPr/>
          <a:lstStyle/>
          <a:p>
            <a:r>
              <a:rPr lang="en-US" dirty="0" smtClean="0"/>
              <a:t>Riggs, et al., MODIS/VIIRS Science Team Meeting, 18-21 November 2019</a:t>
            </a:r>
            <a:endParaRPr lang="en-US" dirty="0"/>
          </a:p>
        </p:txBody>
      </p:sp>
      <p:sp>
        <p:nvSpPr>
          <p:cNvPr id="9" name="Slide Number Placeholder 8"/>
          <p:cNvSpPr>
            <a:spLocks noGrp="1"/>
          </p:cNvSpPr>
          <p:nvPr>
            <p:ph type="sldNum" sz="quarter" idx="12"/>
          </p:nvPr>
        </p:nvSpPr>
        <p:spPr/>
        <p:txBody>
          <a:bodyPr/>
          <a:lstStyle/>
          <a:p>
            <a:fld id="{22A6F0A3-6285-4821-B519-685D917081CB}" type="slidenum">
              <a:rPr lang="en-US" smtClean="0"/>
              <a:t>7</a:t>
            </a:fld>
            <a:endParaRPr lang="en-US"/>
          </a:p>
        </p:txBody>
      </p:sp>
      <p:sp>
        <p:nvSpPr>
          <p:cNvPr id="4" name="TextBox 3">
            <a:extLst>
              <a:ext uri="{FF2B5EF4-FFF2-40B4-BE49-F238E27FC236}">
                <a16:creationId xmlns:a16="http://schemas.microsoft.com/office/drawing/2014/main" id="{0AB94737-45A7-4210-BC53-CD596A0297FD}"/>
              </a:ext>
            </a:extLst>
          </p:cNvPr>
          <p:cNvSpPr txBox="1"/>
          <p:nvPr/>
        </p:nvSpPr>
        <p:spPr>
          <a:xfrm>
            <a:off x="5525312" y="6380968"/>
            <a:ext cx="6556442" cy="400110"/>
          </a:xfrm>
          <a:prstGeom prst="rect">
            <a:avLst/>
          </a:prstGeom>
          <a:noFill/>
        </p:spPr>
        <p:txBody>
          <a:bodyPr wrap="square" rtlCol="0">
            <a:spAutoFit/>
          </a:bodyPr>
          <a:lstStyle/>
          <a:p>
            <a:r>
              <a:rPr lang="en-US" sz="1000" dirty="0"/>
              <a:t>Hall, D. K., Riggs, G. A., DiGirolamo, N. E., and Román, M. O.: MODIS Cloud-Gap Filled Snow-Cover Products: Advantages and Uncertainties, </a:t>
            </a:r>
            <a:r>
              <a:rPr lang="en-US" sz="1000" dirty="0" err="1"/>
              <a:t>Hydrol</a:t>
            </a:r>
            <a:r>
              <a:rPr lang="en-US" sz="1000" dirty="0"/>
              <a:t>. Earth Syst. Sci. Discuss., https://doi.org/10.5194/hess-2019-123, in </a:t>
            </a:r>
            <a:r>
              <a:rPr lang="en-US" sz="1000" dirty="0" smtClean="0"/>
              <a:t>press</a:t>
            </a:r>
            <a:r>
              <a:rPr lang="en-US" sz="1000" dirty="0" smtClean="0"/>
              <a:t>, </a:t>
            </a:r>
            <a:r>
              <a:rPr lang="en-US" sz="1000" dirty="0"/>
              <a:t>2019. </a:t>
            </a:r>
          </a:p>
        </p:txBody>
      </p:sp>
    </p:spTree>
    <p:extLst>
      <p:ext uri="{BB962C8B-B14F-4D97-AF65-F5344CB8AC3E}">
        <p14:creationId xmlns:p14="http://schemas.microsoft.com/office/powerpoint/2010/main" val="300349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9663" y="15481"/>
            <a:ext cx="8241957" cy="1384995"/>
          </a:xfrm>
          <a:prstGeom prst="rect">
            <a:avLst/>
          </a:prstGeom>
          <a:noFill/>
        </p:spPr>
        <p:txBody>
          <a:bodyPr wrap="square" rtlCol="0">
            <a:spAutoFit/>
          </a:bodyPr>
          <a:lstStyle/>
          <a:p>
            <a:endParaRPr lang="en-US" dirty="0"/>
          </a:p>
          <a:p>
            <a:pPr algn="ctr"/>
            <a:r>
              <a:rPr lang="en-US" sz="2400" b="1" dirty="0" smtClean="0"/>
              <a:t>VIIRS Ice Surface Temperature (IST) VNP30 with S-NPP NASA L1B  input validated to Stage 1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429245"/>
            <a:ext cx="6400800" cy="3600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610" y="1286748"/>
            <a:ext cx="5486400" cy="3686176"/>
          </a:xfrm>
          <a:prstGeom prst="rect">
            <a:avLst/>
          </a:prstGeom>
        </p:spPr>
      </p:pic>
      <p:sp>
        <p:nvSpPr>
          <p:cNvPr id="5" name="TextBox 4"/>
          <p:cNvSpPr txBox="1"/>
          <p:nvPr/>
        </p:nvSpPr>
        <p:spPr>
          <a:xfrm>
            <a:off x="472440" y="5105400"/>
            <a:ext cx="11514570" cy="1477328"/>
          </a:xfrm>
          <a:prstGeom prst="rect">
            <a:avLst/>
          </a:prstGeom>
          <a:noFill/>
        </p:spPr>
        <p:txBody>
          <a:bodyPr wrap="square" rtlCol="0">
            <a:spAutoFit/>
          </a:bodyPr>
          <a:lstStyle/>
          <a:p>
            <a:r>
              <a:rPr lang="en-US" dirty="0"/>
              <a:t>V</a:t>
            </a:r>
            <a:r>
              <a:rPr lang="en-US" dirty="0" smtClean="0"/>
              <a:t>alidated VNP30 with Operation Ice Bridge (OIB) flight data from the P3 KT-19 Skin Surface Temperature Sensor.</a:t>
            </a:r>
          </a:p>
          <a:p>
            <a:pPr algn="ctr"/>
            <a:r>
              <a:rPr lang="en-US" dirty="0"/>
              <a:t>VNP30.A2018102.2136.</a:t>
            </a:r>
            <a:r>
              <a:rPr lang="en-US" dirty="0" smtClean="0"/>
              <a:t>  </a:t>
            </a:r>
          </a:p>
          <a:p>
            <a:pPr algn="ctr"/>
            <a:r>
              <a:rPr lang="en-US" dirty="0" smtClean="0"/>
              <a:t>P3 KT-19 IST (K)                         VIIRS IST (K)</a:t>
            </a:r>
          </a:p>
          <a:p>
            <a:pPr algn="ctr"/>
            <a:r>
              <a:rPr lang="en-US" dirty="0" smtClean="0"/>
              <a:t>           mean  </a:t>
            </a:r>
            <a:r>
              <a:rPr lang="en-US" dirty="0"/>
              <a:t>=       </a:t>
            </a:r>
            <a:r>
              <a:rPr lang="en-US" dirty="0" smtClean="0"/>
              <a:t>252.212                 </a:t>
            </a:r>
            <a:r>
              <a:rPr lang="en-US" dirty="0"/>
              <a:t>mean </a:t>
            </a:r>
            <a:r>
              <a:rPr lang="en-US" dirty="0" smtClean="0"/>
              <a:t>= </a:t>
            </a:r>
            <a:r>
              <a:rPr lang="en-US" dirty="0"/>
              <a:t>     </a:t>
            </a:r>
            <a:r>
              <a:rPr lang="en-US" dirty="0" smtClean="0"/>
              <a:t>253</a:t>
            </a:r>
            <a:r>
              <a:rPr lang="en-US" dirty="0"/>
              <a:t>.241</a:t>
            </a:r>
          </a:p>
          <a:p>
            <a:pPr algn="ctr"/>
            <a:r>
              <a:rPr lang="en-US" dirty="0" smtClean="0"/>
              <a:t>             </a:t>
            </a:r>
            <a:r>
              <a:rPr lang="en-US" dirty="0" err="1" smtClean="0"/>
              <a:t>std</a:t>
            </a:r>
            <a:r>
              <a:rPr lang="en-US" dirty="0" smtClean="0"/>
              <a:t> </a:t>
            </a:r>
            <a:r>
              <a:rPr lang="en-US" dirty="0"/>
              <a:t>dev </a:t>
            </a:r>
            <a:r>
              <a:rPr lang="en-US" dirty="0" smtClean="0"/>
              <a:t>= </a:t>
            </a:r>
            <a:r>
              <a:rPr lang="en-US" dirty="0"/>
              <a:t>     </a:t>
            </a:r>
            <a:r>
              <a:rPr lang="en-US" dirty="0" smtClean="0"/>
              <a:t>3.94913                </a:t>
            </a:r>
            <a:r>
              <a:rPr lang="en-US" dirty="0" err="1" smtClean="0"/>
              <a:t>std</a:t>
            </a:r>
            <a:r>
              <a:rPr lang="en-US" dirty="0" smtClean="0"/>
              <a:t> </a:t>
            </a:r>
            <a:r>
              <a:rPr lang="en-US" dirty="0"/>
              <a:t>dev </a:t>
            </a:r>
            <a:r>
              <a:rPr lang="en-US" dirty="0" smtClean="0"/>
              <a:t>=</a:t>
            </a:r>
            <a:r>
              <a:rPr lang="en-US" dirty="0"/>
              <a:t>     </a:t>
            </a:r>
            <a:r>
              <a:rPr lang="en-US" dirty="0" smtClean="0"/>
              <a:t>4.10846 </a:t>
            </a:r>
            <a:endParaRPr lang="en-US" dirty="0"/>
          </a:p>
        </p:txBody>
      </p:sp>
      <p:sp>
        <p:nvSpPr>
          <p:cNvPr id="6" name="Footer Placeholder 5"/>
          <p:cNvSpPr>
            <a:spLocks noGrp="1"/>
          </p:cNvSpPr>
          <p:nvPr>
            <p:ph type="ftr" sz="quarter" idx="11"/>
          </p:nvPr>
        </p:nvSpPr>
        <p:spPr>
          <a:xfrm>
            <a:off x="0" y="6475870"/>
            <a:ext cx="4114800" cy="365125"/>
          </a:xfrm>
        </p:spPr>
        <p:txBody>
          <a:bodyPr/>
          <a:lstStyle/>
          <a:p>
            <a:r>
              <a:rPr lang="en-US" dirty="0" smtClean="0"/>
              <a:t>Riggs, et al., MODIS/VIIRS Science Team Meeting, 18-21 November 2019</a:t>
            </a:r>
            <a:endParaRPr lang="en-US" dirty="0"/>
          </a:p>
        </p:txBody>
      </p:sp>
      <p:sp>
        <p:nvSpPr>
          <p:cNvPr id="7" name="Slide Number Placeholder 6"/>
          <p:cNvSpPr>
            <a:spLocks noGrp="1"/>
          </p:cNvSpPr>
          <p:nvPr>
            <p:ph type="sldNum" sz="quarter" idx="12"/>
          </p:nvPr>
        </p:nvSpPr>
        <p:spPr/>
        <p:txBody>
          <a:bodyPr/>
          <a:lstStyle/>
          <a:p>
            <a:fld id="{22A6F0A3-6285-4821-B519-685D917081CB}" type="slidenum">
              <a:rPr lang="en-US" smtClean="0"/>
              <a:t>8</a:t>
            </a:fld>
            <a:endParaRPr lang="en-US"/>
          </a:p>
        </p:txBody>
      </p:sp>
    </p:spTree>
    <p:extLst>
      <p:ext uri="{BB962C8B-B14F-4D97-AF65-F5344CB8AC3E}">
        <p14:creationId xmlns:p14="http://schemas.microsoft.com/office/powerpoint/2010/main" val="3793737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Riggs, et al., MODIS/VIIRS Science Team Meeting, 18-21 November 2019</a:t>
            </a:r>
            <a:endParaRPr lang="en-US"/>
          </a:p>
        </p:txBody>
      </p:sp>
      <p:sp>
        <p:nvSpPr>
          <p:cNvPr id="3" name="Slide Number Placeholder 2"/>
          <p:cNvSpPr>
            <a:spLocks noGrp="1"/>
          </p:cNvSpPr>
          <p:nvPr>
            <p:ph type="sldNum" sz="quarter" idx="12"/>
          </p:nvPr>
        </p:nvSpPr>
        <p:spPr/>
        <p:txBody>
          <a:bodyPr/>
          <a:lstStyle/>
          <a:p>
            <a:fld id="{22A6F0A3-6285-4821-B519-685D917081CB}" type="slidenum">
              <a:rPr lang="en-US" smtClean="0"/>
              <a:t>9</a:t>
            </a:fld>
            <a:endParaRPr lang="en-US"/>
          </a:p>
        </p:txBody>
      </p:sp>
      <p:pic>
        <p:nvPicPr>
          <p:cNvPr id="4" name="Picture 3" descr="C:\Users\Mark Tschudi\Mark\NPP Science Team\NASA Validation website\MOD01.2018104.2136.p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4476" y="704850"/>
            <a:ext cx="3200400" cy="4686300"/>
          </a:xfrm>
          <a:prstGeom prst="rect">
            <a:avLst/>
          </a:prstGeom>
          <a:noFill/>
          <a:ln>
            <a:noFill/>
          </a:ln>
        </p:spPr>
      </p:pic>
      <p:pic>
        <p:nvPicPr>
          <p:cNvPr id="1026" name="Picture 2" descr="VNP29_2018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838" y="700278"/>
            <a:ext cx="3200400" cy="469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4477" y="5471160"/>
            <a:ext cx="6852761" cy="923330"/>
          </a:xfrm>
          <a:prstGeom prst="rect">
            <a:avLst/>
          </a:prstGeom>
          <a:noFill/>
        </p:spPr>
        <p:txBody>
          <a:bodyPr wrap="square" rtlCol="0">
            <a:spAutoFit/>
          </a:bodyPr>
          <a:lstStyle/>
          <a:p>
            <a:pPr algn="ctr"/>
            <a:r>
              <a:rPr lang="en-US" dirty="0" smtClean="0"/>
              <a:t>NASA </a:t>
            </a:r>
            <a:r>
              <a:rPr lang="en-US" dirty="0"/>
              <a:t>VIIRS </a:t>
            </a:r>
            <a:r>
              <a:rPr lang="en-US" dirty="0" smtClean="0"/>
              <a:t>VNP02MOD Band </a:t>
            </a:r>
            <a:r>
              <a:rPr lang="en-US" dirty="0"/>
              <a:t>1 reflectance (left), with NASA VIIRS Sea Ice Cover Product (VNP29) overlain in green on right. Image acquired on April 14, </a:t>
            </a:r>
            <a:r>
              <a:rPr lang="en-US" dirty="0" smtClean="0"/>
              <a:t>2018, 2136 UTC.</a:t>
            </a:r>
            <a:endParaRPr lang="en-US" dirty="0"/>
          </a:p>
        </p:txBody>
      </p:sp>
      <p:sp>
        <p:nvSpPr>
          <p:cNvPr id="6" name="TextBox 5"/>
          <p:cNvSpPr txBox="1"/>
          <p:nvPr/>
        </p:nvSpPr>
        <p:spPr>
          <a:xfrm>
            <a:off x="8473440" y="944880"/>
            <a:ext cx="3581400" cy="3416320"/>
          </a:xfrm>
          <a:prstGeom prst="rect">
            <a:avLst/>
          </a:prstGeom>
          <a:noFill/>
        </p:spPr>
        <p:txBody>
          <a:bodyPr wrap="square" rtlCol="0">
            <a:spAutoFit/>
          </a:bodyPr>
          <a:lstStyle/>
          <a:p>
            <a:pPr algn="ctr"/>
            <a:r>
              <a:rPr lang="en-US" dirty="0"/>
              <a:t>In the image to the right, the NASA VIIRS Sea Ice Cover (VNP29) product is overlain in green, and we see that the sea ice is correctly identified, while the land ice is omitted from the product.  Also note that open water, such as the </a:t>
            </a:r>
            <a:r>
              <a:rPr lang="en-US" dirty="0" smtClean="0"/>
              <a:t>flaw </a:t>
            </a:r>
            <a:r>
              <a:rPr lang="en-US" dirty="0"/>
              <a:t>lead off the northern coast </a:t>
            </a:r>
            <a:r>
              <a:rPr lang="en-US" dirty="0" smtClean="0"/>
              <a:t>of Alaska, </a:t>
            </a:r>
            <a:r>
              <a:rPr lang="en-US" dirty="0"/>
              <a:t>is </a:t>
            </a:r>
            <a:r>
              <a:rPr lang="en-US" dirty="0" smtClean="0"/>
              <a:t>visually seen as open ocean, </a:t>
            </a:r>
            <a:r>
              <a:rPr lang="en-US" dirty="0"/>
              <a:t>but there is some thin ice marked by the sea ice cover product.</a:t>
            </a:r>
          </a:p>
          <a:p>
            <a:endParaRPr lang="en-US" dirty="0"/>
          </a:p>
        </p:txBody>
      </p:sp>
      <p:sp>
        <p:nvSpPr>
          <p:cNvPr id="8" name="TextBox 7"/>
          <p:cNvSpPr txBox="1"/>
          <p:nvPr/>
        </p:nvSpPr>
        <p:spPr>
          <a:xfrm>
            <a:off x="1021081" y="227618"/>
            <a:ext cx="10149840" cy="461665"/>
          </a:xfrm>
          <a:prstGeom prst="rect">
            <a:avLst/>
          </a:prstGeom>
          <a:noFill/>
        </p:spPr>
        <p:txBody>
          <a:bodyPr wrap="square" rtlCol="0">
            <a:spAutoFit/>
          </a:bodyPr>
          <a:lstStyle/>
          <a:p>
            <a:pPr algn="ctr"/>
            <a:r>
              <a:rPr lang="en-US" sz="2400" b="1" dirty="0" smtClean="0"/>
              <a:t>VIIRS Sea Ice Cover VNP29 with S-NPP NASA L1B  input validated to Stage 1 </a:t>
            </a:r>
          </a:p>
        </p:txBody>
      </p:sp>
      <p:sp>
        <p:nvSpPr>
          <p:cNvPr id="7" name="TextBox 6"/>
          <p:cNvSpPr txBox="1"/>
          <p:nvPr/>
        </p:nvSpPr>
        <p:spPr>
          <a:xfrm>
            <a:off x="2926080" y="1750993"/>
            <a:ext cx="1866900" cy="369332"/>
          </a:xfrm>
          <a:prstGeom prst="rect">
            <a:avLst/>
          </a:prstGeom>
          <a:noFill/>
        </p:spPr>
        <p:txBody>
          <a:bodyPr wrap="square" rtlCol="0">
            <a:spAutoFit/>
          </a:bodyPr>
          <a:lstStyle/>
          <a:p>
            <a:r>
              <a:rPr lang="en-US" dirty="0" smtClean="0"/>
              <a:t>Beaufort Sea</a:t>
            </a:r>
            <a:endParaRPr lang="en-US" dirty="0"/>
          </a:p>
        </p:txBody>
      </p:sp>
      <p:sp>
        <p:nvSpPr>
          <p:cNvPr id="10" name="TextBox 9"/>
          <p:cNvSpPr txBox="1"/>
          <p:nvPr/>
        </p:nvSpPr>
        <p:spPr>
          <a:xfrm>
            <a:off x="3140392" y="4300984"/>
            <a:ext cx="1866900" cy="369332"/>
          </a:xfrm>
          <a:prstGeom prst="rect">
            <a:avLst/>
          </a:prstGeom>
          <a:noFill/>
        </p:spPr>
        <p:txBody>
          <a:bodyPr wrap="square" rtlCol="0">
            <a:spAutoFit/>
          </a:bodyPr>
          <a:lstStyle/>
          <a:p>
            <a:r>
              <a:rPr lang="en-US" dirty="0" smtClean="0"/>
              <a:t>Alaska</a:t>
            </a:r>
            <a:endParaRPr lang="en-US" dirty="0"/>
          </a:p>
        </p:txBody>
      </p:sp>
    </p:spTree>
    <p:extLst>
      <p:ext uri="{BB962C8B-B14F-4D97-AF65-F5344CB8AC3E}">
        <p14:creationId xmlns:p14="http://schemas.microsoft.com/office/powerpoint/2010/main" val="513990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5808</TotalTime>
  <Words>1668</Words>
  <Application>Microsoft Office PowerPoint</Application>
  <PresentationFormat>Widescreen</PresentationFormat>
  <Paragraphs>166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VIIRS Continuity Snow and 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VIIRS Continuity Snow and Ice</dc:title>
  <dc:creator>Riggs, George A. (GSFC-615.0)[SCIENCE SYSTEMS AND APPLICATIONS INC]</dc:creator>
  <cp:lastModifiedBy>Riggs, George A. (GSFC-615.0)[SCIENCE SYSTEMS AND APPLICATIONS INC]</cp:lastModifiedBy>
  <cp:revision>86</cp:revision>
  <dcterms:created xsi:type="dcterms:W3CDTF">2019-10-16T13:50:53Z</dcterms:created>
  <dcterms:modified xsi:type="dcterms:W3CDTF">2019-11-14T19:07:49Z</dcterms:modified>
</cp:coreProperties>
</file>