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45" r:id="rId2"/>
    <p:sldId id="332" r:id="rId3"/>
    <p:sldId id="326" r:id="rId4"/>
    <p:sldId id="329" r:id="rId5"/>
    <p:sldId id="333" r:id="rId6"/>
    <p:sldId id="334" r:id="rId7"/>
    <p:sldId id="335" r:id="rId8"/>
    <p:sldId id="336" r:id="rId9"/>
    <p:sldId id="337" r:id="rId10"/>
    <p:sldId id="338" r:id="rId11"/>
    <p:sldId id="339" r:id="rId12"/>
    <p:sldId id="340" r:id="rId13"/>
    <p:sldId id="341" r:id="rId14"/>
    <p:sldId id="342" r:id="rId15"/>
    <p:sldId id="34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Chi" initials="CC" lastIdx="1" clrIdx="0"/>
  <p:cmAuthor id="2" name="Chen, Chi" initials="CC [2]" lastIdx="1" clrIdx="1"/>
  <p:cmAuthor id="3" name="Chen, Chi" initials="CC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ACC"/>
    <a:srgbClr val="298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54" autoAdjust="0"/>
    <p:restoredTop sz="96727" autoAdjust="0"/>
  </p:normalViewPr>
  <p:slideViewPr>
    <p:cSldViewPr snapToGrid="0" snapToObjects="1">
      <p:cViewPr varScale="1">
        <p:scale>
          <a:sx n="125" d="100"/>
          <a:sy n="125" d="100"/>
        </p:scale>
        <p:origin x="329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48DC8-8638-B546-BDB6-FA11DE66F658}" type="datetimeFigureOut">
              <a:rPr lang="en-US" smtClean="0"/>
              <a:t>11/20/2019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D814B-4ECC-1B47-986F-EC3D68487DB5}" type="slidenum">
              <a:rPr lang="en-US" smtClean="0"/>
              <a:t>‹#›</a:t>
            </a:fld>
            <a:endParaRPr lang="en-US"/>
          </a:p>
        </p:txBody>
      </p:sp>
    </p:spTree>
    <p:extLst>
      <p:ext uri="{BB962C8B-B14F-4D97-AF65-F5344CB8AC3E}">
        <p14:creationId xmlns:p14="http://schemas.microsoft.com/office/powerpoint/2010/main" val="91842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CBD7-F8B9-D54E-A03C-82D600CF5A9C}" type="datetimeFigureOut">
              <a:rPr lang="en-US" smtClean="0"/>
              <a:t>11/20/2019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83424-4DC0-2447-B596-7F94532FB2DB}" type="slidenum">
              <a:rPr lang="en-US" smtClean="0"/>
              <a:t>‹#›</a:t>
            </a:fld>
            <a:endParaRPr lang="en-US"/>
          </a:p>
        </p:txBody>
      </p:sp>
    </p:spTree>
    <p:extLst>
      <p:ext uri="{BB962C8B-B14F-4D97-AF65-F5344CB8AC3E}">
        <p14:creationId xmlns:p14="http://schemas.microsoft.com/office/powerpoint/2010/main" val="2350514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2</a:t>
            </a:fld>
            <a:endParaRPr lang="en-US"/>
          </a:p>
        </p:txBody>
      </p:sp>
    </p:spTree>
    <p:extLst>
      <p:ext uri="{BB962C8B-B14F-4D97-AF65-F5344CB8AC3E}">
        <p14:creationId xmlns:p14="http://schemas.microsoft.com/office/powerpoint/2010/main" val="70691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11</a:t>
            </a:fld>
            <a:endParaRPr lang="en-US"/>
          </a:p>
        </p:txBody>
      </p:sp>
    </p:spTree>
    <p:extLst>
      <p:ext uri="{BB962C8B-B14F-4D97-AF65-F5344CB8AC3E}">
        <p14:creationId xmlns:p14="http://schemas.microsoft.com/office/powerpoint/2010/main" val="2449525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83424-4DC0-2447-B596-7F94532FB2DB}" type="slidenum">
              <a:rPr lang="en-US" smtClean="0"/>
              <a:t>12</a:t>
            </a:fld>
            <a:endParaRPr lang="en-US"/>
          </a:p>
        </p:txBody>
      </p:sp>
    </p:spTree>
    <p:extLst>
      <p:ext uri="{BB962C8B-B14F-4D97-AF65-F5344CB8AC3E}">
        <p14:creationId xmlns:p14="http://schemas.microsoft.com/office/powerpoint/2010/main" val="411274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83424-4DC0-2447-B596-7F94532FB2DB}" type="slidenum">
              <a:rPr lang="en-US" smtClean="0"/>
              <a:t>13</a:t>
            </a:fld>
            <a:endParaRPr lang="en-US"/>
          </a:p>
        </p:txBody>
      </p:sp>
    </p:spTree>
    <p:extLst>
      <p:ext uri="{BB962C8B-B14F-4D97-AF65-F5344CB8AC3E}">
        <p14:creationId xmlns:p14="http://schemas.microsoft.com/office/powerpoint/2010/main" val="374448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14</a:t>
            </a:fld>
            <a:endParaRPr lang="en-US"/>
          </a:p>
        </p:txBody>
      </p:sp>
    </p:spTree>
    <p:extLst>
      <p:ext uri="{BB962C8B-B14F-4D97-AF65-F5344CB8AC3E}">
        <p14:creationId xmlns:p14="http://schemas.microsoft.com/office/powerpoint/2010/main" val="26249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13388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4</a:t>
            </a:fld>
            <a:endParaRPr lang="en-US"/>
          </a:p>
        </p:txBody>
      </p:sp>
    </p:spTree>
    <p:extLst>
      <p:ext uri="{BB962C8B-B14F-4D97-AF65-F5344CB8AC3E}">
        <p14:creationId xmlns:p14="http://schemas.microsoft.com/office/powerpoint/2010/main" val="267361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5</a:t>
            </a:fld>
            <a:endParaRPr lang="en-US"/>
          </a:p>
        </p:txBody>
      </p:sp>
    </p:spTree>
    <p:extLst>
      <p:ext uri="{BB962C8B-B14F-4D97-AF65-F5344CB8AC3E}">
        <p14:creationId xmlns:p14="http://schemas.microsoft.com/office/powerpoint/2010/main" val="175428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6</a:t>
            </a:fld>
            <a:endParaRPr lang="en-US"/>
          </a:p>
        </p:txBody>
      </p:sp>
    </p:spTree>
    <p:extLst>
      <p:ext uri="{BB962C8B-B14F-4D97-AF65-F5344CB8AC3E}">
        <p14:creationId xmlns:p14="http://schemas.microsoft.com/office/powerpoint/2010/main" val="3386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7</a:t>
            </a:fld>
            <a:endParaRPr lang="en-US"/>
          </a:p>
        </p:txBody>
      </p:sp>
    </p:spTree>
    <p:extLst>
      <p:ext uri="{BB962C8B-B14F-4D97-AF65-F5344CB8AC3E}">
        <p14:creationId xmlns:p14="http://schemas.microsoft.com/office/powerpoint/2010/main" val="71041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8</a:t>
            </a:fld>
            <a:endParaRPr lang="en-US"/>
          </a:p>
        </p:txBody>
      </p:sp>
    </p:spTree>
    <p:extLst>
      <p:ext uri="{BB962C8B-B14F-4D97-AF65-F5344CB8AC3E}">
        <p14:creationId xmlns:p14="http://schemas.microsoft.com/office/powerpoint/2010/main" val="33267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9</a:t>
            </a:fld>
            <a:endParaRPr lang="en-US"/>
          </a:p>
        </p:txBody>
      </p:sp>
    </p:spTree>
    <p:extLst>
      <p:ext uri="{BB962C8B-B14F-4D97-AF65-F5344CB8AC3E}">
        <p14:creationId xmlns:p14="http://schemas.microsoft.com/office/powerpoint/2010/main" val="125746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10</a:t>
            </a:fld>
            <a:endParaRPr lang="en-US"/>
          </a:p>
        </p:txBody>
      </p:sp>
    </p:spTree>
    <p:extLst>
      <p:ext uri="{BB962C8B-B14F-4D97-AF65-F5344CB8AC3E}">
        <p14:creationId xmlns:p14="http://schemas.microsoft.com/office/powerpoint/2010/main" val="322009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A0A799-23CD-4601-912E-D8105874DB82}" type="datetime1">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04718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61E56-46AF-4A74-903A-38D7184E1B5A}" type="datetime1">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92139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66CD89-0F34-419E-ABB2-C4746F03A0E4}" type="datetime1">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576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541333-6D4D-4C01-A0BA-3FDC6CDEBA64}" type="datetime1">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68629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DF2BA3-535C-4F91-8393-4599A3BC602D}" type="datetime1">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25744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7421C-6A9B-4398-B515-C64B317D47C9}" type="datetime1">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3655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7F41D4-05F5-4E9C-B1D8-C399E79717BC}" type="datetime1">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20912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2E61D3-0E33-4CF3-92FF-9665E8FE0296}" type="datetime1">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3205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FB4A1-FA80-4D49-A40E-08ECD3995851}" type="datetime1">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010400" y="6540511"/>
            <a:ext cx="2133600" cy="365125"/>
          </a:xfrm>
        </p:spPr>
        <p:txBody>
          <a:bodyPr/>
          <a:lstStyle>
            <a:lvl1pPr>
              <a:defRPr b="0"/>
            </a:lvl1pPr>
          </a:lstStyle>
          <a:p>
            <a:fld id="{C0137D2A-484A-FE43-821F-C39C504DA1E2}" type="slidenum">
              <a:rPr lang="en-US" smtClean="0"/>
              <a:pPr/>
              <a:t>‹#›</a:t>
            </a:fld>
            <a:endParaRPr lang="en-US"/>
          </a:p>
        </p:txBody>
      </p:sp>
    </p:spTree>
    <p:extLst>
      <p:ext uri="{BB962C8B-B14F-4D97-AF65-F5344CB8AC3E}">
        <p14:creationId xmlns:p14="http://schemas.microsoft.com/office/powerpoint/2010/main" val="13769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C6B5E-8FC6-44CA-9860-DED6DDB1B7FB}" type="datetime1">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38531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45C7A-9B75-4940-A3DB-9B0D9B8FBB41}" type="datetime1">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72047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8DA09-6EFC-485B-88B4-EFB4126008D7}" type="datetime1">
              <a:rPr lang="en-US" smtClean="0"/>
              <a:t>11/20/2019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600" b="0">
                <a:solidFill>
                  <a:srgbClr val="000000"/>
                </a:solidFill>
              </a:defRPr>
            </a:lvl1pPr>
          </a:lstStyle>
          <a:p>
            <a:fld id="{C0137D2A-484A-FE43-821F-C39C504DA1E2}" type="slidenum">
              <a:rPr lang="en-US" smtClean="0"/>
              <a:pPr/>
              <a:t>‹#›</a:t>
            </a:fld>
            <a:endParaRPr lang="en-US"/>
          </a:p>
        </p:txBody>
      </p:sp>
    </p:spTree>
    <p:extLst>
      <p:ext uri="{BB962C8B-B14F-4D97-AF65-F5344CB8AC3E}">
        <p14:creationId xmlns:p14="http://schemas.microsoft.com/office/powerpoint/2010/main" val="142848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F0D98-775B-45AF-9C63-98AF21C5A0A3}"/>
              </a:ext>
            </a:extLst>
          </p:cNvPr>
          <p:cNvSpPr>
            <a:spLocks noGrp="1"/>
          </p:cNvSpPr>
          <p:nvPr>
            <p:ph type="ctrTitle"/>
          </p:nvPr>
        </p:nvSpPr>
        <p:spPr/>
        <p:txBody>
          <a:bodyPr>
            <a:noAutofit/>
          </a:bodyPr>
          <a:lstStyle/>
          <a:p>
            <a:r>
              <a:rPr lang="en-GB" sz="3200" b="1" dirty="0">
                <a:solidFill>
                  <a:srgbClr val="000000"/>
                </a:solidFill>
              </a:rPr>
              <a:t>Generating consistent and continuous long-term global surface reflectance product suite from Suomi-NPP VIIRS and EOS MODIS</a:t>
            </a:r>
            <a:endParaRPr lang="en-US" sz="3200" dirty="0"/>
          </a:p>
        </p:txBody>
      </p:sp>
      <p:sp>
        <p:nvSpPr>
          <p:cNvPr id="3" name="Subtitle 2">
            <a:extLst>
              <a:ext uri="{FF2B5EF4-FFF2-40B4-BE49-F238E27FC236}">
                <a16:creationId xmlns:a16="http://schemas.microsoft.com/office/drawing/2014/main" id="{3BBAD8D6-9866-4138-9468-B2C834845395}"/>
              </a:ext>
            </a:extLst>
          </p:cNvPr>
          <p:cNvSpPr>
            <a:spLocks noGrp="1"/>
          </p:cNvSpPr>
          <p:nvPr>
            <p:ph type="subTitle" idx="1"/>
          </p:nvPr>
        </p:nvSpPr>
        <p:spPr/>
        <p:txBody>
          <a:bodyPr/>
          <a:lstStyle/>
          <a:p>
            <a:r>
              <a:rPr lang="de-DE" dirty="0"/>
              <a:t>S. Skakun, E. Vermote, J.-C. Roger (NASA GSFC / UMD)</a:t>
            </a:r>
          </a:p>
          <a:p>
            <a:endParaRPr lang="en-US" dirty="0"/>
          </a:p>
        </p:txBody>
      </p:sp>
      <p:sp>
        <p:nvSpPr>
          <p:cNvPr id="4" name="Slide Number Placeholder 3">
            <a:extLst>
              <a:ext uri="{FF2B5EF4-FFF2-40B4-BE49-F238E27FC236}">
                <a16:creationId xmlns:a16="http://schemas.microsoft.com/office/drawing/2014/main" id="{206A1CCE-66F8-41A1-9AC0-16AAB144E4D6}"/>
              </a:ext>
            </a:extLst>
          </p:cNvPr>
          <p:cNvSpPr>
            <a:spLocks noGrp="1"/>
          </p:cNvSpPr>
          <p:nvPr>
            <p:ph type="sldNum" sz="quarter" idx="12"/>
          </p:nvPr>
        </p:nvSpPr>
        <p:spPr/>
        <p:txBody>
          <a:bodyPr/>
          <a:lstStyle/>
          <a:p>
            <a:fld id="{C0137D2A-484A-FE43-821F-C39C504DA1E2}" type="slidenum">
              <a:rPr lang="en-US" smtClean="0"/>
              <a:t>1</a:t>
            </a:fld>
            <a:endParaRPr lang="en-US"/>
          </a:p>
        </p:txBody>
      </p:sp>
    </p:spTree>
    <p:extLst>
      <p:ext uri="{BB962C8B-B14F-4D97-AF65-F5344CB8AC3E}">
        <p14:creationId xmlns:p14="http://schemas.microsoft.com/office/powerpoint/2010/main" val="129846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37F26-EDF0-2C4D-8B94-7EE61F2C55A7}"/>
              </a:ext>
            </a:extLst>
          </p:cNvPr>
          <p:cNvPicPr>
            <a:picLocks noChangeAspect="1"/>
          </p:cNvPicPr>
          <p:nvPr/>
        </p:nvPicPr>
        <p:blipFill>
          <a:blip r:embed="rId3"/>
          <a:stretch>
            <a:fillRect/>
          </a:stretch>
        </p:blipFill>
        <p:spPr>
          <a:xfrm>
            <a:off x="0" y="1143000"/>
            <a:ext cx="9144000" cy="4572000"/>
          </a:xfrm>
          <a:prstGeom prst="rect">
            <a:avLst/>
          </a:prstGeom>
        </p:spPr>
      </p:pic>
      <p:sp>
        <p:nvSpPr>
          <p:cNvPr id="2" name="Title 1">
            <a:extLst>
              <a:ext uri="{FF2B5EF4-FFF2-40B4-BE49-F238E27FC236}">
                <a16:creationId xmlns:a16="http://schemas.microsoft.com/office/drawing/2014/main" id="{5926EF5B-241A-2441-B23D-26DEE8037675}"/>
              </a:ext>
            </a:extLst>
          </p:cNvPr>
          <p:cNvSpPr>
            <a:spLocks noGrp="1"/>
          </p:cNvSpPr>
          <p:nvPr>
            <p:ph type="title"/>
          </p:nvPr>
        </p:nvSpPr>
        <p:spPr/>
        <p:txBody>
          <a:bodyPr/>
          <a:lstStyle/>
          <a:p>
            <a:r>
              <a:rPr lang="en-US" dirty="0"/>
              <a:t>Old High Aerosol Flag VIIRS</a:t>
            </a:r>
          </a:p>
        </p:txBody>
      </p:sp>
      <p:sp>
        <p:nvSpPr>
          <p:cNvPr id="4" name="Slide Number Placeholder 3">
            <a:extLst>
              <a:ext uri="{FF2B5EF4-FFF2-40B4-BE49-F238E27FC236}">
                <a16:creationId xmlns:a16="http://schemas.microsoft.com/office/drawing/2014/main" id="{CE511CA0-82BC-F748-835F-7ACB7D77522C}"/>
              </a:ext>
            </a:extLst>
          </p:cNvPr>
          <p:cNvSpPr>
            <a:spLocks noGrp="1"/>
          </p:cNvSpPr>
          <p:nvPr>
            <p:ph type="sldNum" sz="quarter" idx="12"/>
          </p:nvPr>
        </p:nvSpPr>
        <p:spPr/>
        <p:txBody>
          <a:bodyPr/>
          <a:lstStyle/>
          <a:p>
            <a:fld id="{C0137D2A-484A-FE43-821F-C39C504DA1E2}" type="slidenum">
              <a:rPr lang="en-US" smtClean="0"/>
              <a:t>10</a:t>
            </a:fld>
            <a:endParaRPr lang="en-US"/>
          </a:p>
        </p:txBody>
      </p:sp>
      <p:sp>
        <p:nvSpPr>
          <p:cNvPr id="7" name="Oval 6">
            <a:extLst>
              <a:ext uri="{FF2B5EF4-FFF2-40B4-BE49-F238E27FC236}">
                <a16:creationId xmlns:a16="http://schemas.microsoft.com/office/drawing/2014/main" id="{513A996A-A3D8-B944-B151-64375F3F6A37}"/>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5F63B8B-6667-4F0E-AB67-103646921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356198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1205B6-3050-0643-9992-3C176866C104}"/>
              </a:ext>
            </a:extLst>
          </p:cNvPr>
          <p:cNvPicPr>
            <a:picLocks noChangeAspect="1"/>
          </p:cNvPicPr>
          <p:nvPr/>
        </p:nvPicPr>
        <p:blipFill>
          <a:blip r:embed="rId3"/>
          <a:stretch>
            <a:fillRect/>
          </a:stretch>
        </p:blipFill>
        <p:spPr>
          <a:xfrm>
            <a:off x="0" y="1143000"/>
            <a:ext cx="9144000" cy="4572000"/>
          </a:xfrm>
          <a:prstGeom prst="rect">
            <a:avLst/>
          </a:prstGeom>
        </p:spPr>
      </p:pic>
      <p:sp>
        <p:nvSpPr>
          <p:cNvPr id="2" name="Title 1">
            <a:extLst>
              <a:ext uri="{FF2B5EF4-FFF2-40B4-BE49-F238E27FC236}">
                <a16:creationId xmlns:a16="http://schemas.microsoft.com/office/drawing/2014/main" id="{5926EF5B-241A-2441-B23D-26DEE8037675}"/>
              </a:ext>
            </a:extLst>
          </p:cNvPr>
          <p:cNvSpPr>
            <a:spLocks noGrp="1"/>
          </p:cNvSpPr>
          <p:nvPr>
            <p:ph type="title"/>
          </p:nvPr>
        </p:nvSpPr>
        <p:spPr/>
        <p:txBody>
          <a:bodyPr/>
          <a:lstStyle/>
          <a:p>
            <a:r>
              <a:rPr lang="en-US" dirty="0"/>
              <a:t>New High Aerosol Flag VIIRS</a:t>
            </a:r>
          </a:p>
        </p:txBody>
      </p:sp>
      <p:sp>
        <p:nvSpPr>
          <p:cNvPr id="4" name="Slide Number Placeholder 3">
            <a:extLst>
              <a:ext uri="{FF2B5EF4-FFF2-40B4-BE49-F238E27FC236}">
                <a16:creationId xmlns:a16="http://schemas.microsoft.com/office/drawing/2014/main" id="{CE511CA0-82BC-F748-835F-7ACB7D77522C}"/>
              </a:ext>
            </a:extLst>
          </p:cNvPr>
          <p:cNvSpPr>
            <a:spLocks noGrp="1"/>
          </p:cNvSpPr>
          <p:nvPr>
            <p:ph type="sldNum" sz="quarter" idx="12"/>
          </p:nvPr>
        </p:nvSpPr>
        <p:spPr/>
        <p:txBody>
          <a:bodyPr/>
          <a:lstStyle/>
          <a:p>
            <a:fld id="{C0137D2A-484A-FE43-821F-C39C504DA1E2}" type="slidenum">
              <a:rPr lang="en-US" smtClean="0"/>
              <a:t>11</a:t>
            </a:fld>
            <a:endParaRPr lang="en-US"/>
          </a:p>
        </p:txBody>
      </p:sp>
      <p:sp>
        <p:nvSpPr>
          <p:cNvPr id="7" name="Oval 6">
            <a:extLst>
              <a:ext uri="{FF2B5EF4-FFF2-40B4-BE49-F238E27FC236}">
                <a16:creationId xmlns:a16="http://schemas.microsoft.com/office/drawing/2014/main" id="{513A996A-A3D8-B944-B151-64375F3F6A37}"/>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C094D85-A24F-4268-AD9F-2027363FA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269334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6888-AEEB-EC4F-A04B-42C12845C0EA}"/>
              </a:ext>
            </a:extLst>
          </p:cNvPr>
          <p:cNvSpPr>
            <a:spLocks noGrp="1"/>
          </p:cNvSpPr>
          <p:nvPr>
            <p:ph type="title"/>
          </p:nvPr>
        </p:nvSpPr>
        <p:spPr>
          <a:xfrm>
            <a:off x="457200" y="-5142"/>
            <a:ext cx="8229600" cy="457199"/>
          </a:xfrm>
        </p:spPr>
        <p:txBody>
          <a:bodyPr>
            <a:normAutofit fontScale="90000"/>
          </a:bodyPr>
          <a:lstStyle/>
          <a:p>
            <a:r>
              <a:rPr lang="en-US" sz="2800" dirty="0"/>
              <a:t>Old high aerosol flag</a:t>
            </a:r>
          </a:p>
        </p:txBody>
      </p:sp>
      <p:sp>
        <p:nvSpPr>
          <p:cNvPr id="4" name="Slide Number Placeholder 3">
            <a:extLst>
              <a:ext uri="{FF2B5EF4-FFF2-40B4-BE49-F238E27FC236}">
                <a16:creationId xmlns:a16="http://schemas.microsoft.com/office/drawing/2014/main" id="{383B1037-B095-A94B-BC95-E5C8BDDAC21F}"/>
              </a:ext>
            </a:extLst>
          </p:cNvPr>
          <p:cNvSpPr>
            <a:spLocks noGrp="1"/>
          </p:cNvSpPr>
          <p:nvPr>
            <p:ph type="sldNum" sz="quarter" idx="12"/>
          </p:nvPr>
        </p:nvSpPr>
        <p:spPr/>
        <p:txBody>
          <a:bodyPr/>
          <a:lstStyle/>
          <a:p>
            <a:fld id="{C0137D2A-484A-FE43-821F-C39C504DA1E2}" type="slidenum">
              <a:rPr lang="en-US" smtClean="0"/>
              <a:t>12</a:t>
            </a:fld>
            <a:endParaRPr lang="en-US"/>
          </a:p>
        </p:txBody>
      </p:sp>
      <p:pic>
        <p:nvPicPr>
          <p:cNvPr id="6" name="Picture 5">
            <a:extLst>
              <a:ext uri="{FF2B5EF4-FFF2-40B4-BE49-F238E27FC236}">
                <a16:creationId xmlns:a16="http://schemas.microsoft.com/office/drawing/2014/main" id="{BB1CF82E-567C-244F-B5C5-DA28B47736D9}"/>
              </a:ext>
            </a:extLst>
          </p:cNvPr>
          <p:cNvPicPr>
            <a:picLocks noChangeAspect="1"/>
          </p:cNvPicPr>
          <p:nvPr/>
        </p:nvPicPr>
        <p:blipFill>
          <a:blip r:embed="rId3"/>
          <a:stretch>
            <a:fillRect/>
          </a:stretch>
        </p:blipFill>
        <p:spPr>
          <a:xfrm>
            <a:off x="4572000" y="1143000"/>
            <a:ext cx="4572000" cy="2286000"/>
          </a:xfrm>
          <a:prstGeom prst="rect">
            <a:avLst/>
          </a:prstGeom>
        </p:spPr>
      </p:pic>
      <p:pic>
        <p:nvPicPr>
          <p:cNvPr id="8" name="Picture 7">
            <a:extLst>
              <a:ext uri="{FF2B5EF4-FFF2-40B4-BE49-F238E27FC236}">
                <a16:creationId xmlns:a16="http://schemas.microsoft.com/office/drawing/2014/main" id="{96E5F433-D04D-9B48-B5E7-3A6E703872E3}"/>
              </a:ext>
            </a:extLst>
          </p:cNvPr>
          <p:cNvPicPr>
            <a:picLocks noChangeAspect="1"/>
          </p:cNvPicPr>
          <p:nvPr/>
        </p:nvPicPr>
        <p:blipFill>
          <a:blip r:embed="rId4"/>
          <a:stretch>
            <a:fillRect/>
          </a:stretch>
        </p:blipFill>
        <p:spPr>
          <a:xfrm>
            <a:off x="0" y="1143000"/>
            <a:ext cx="4572000" cy="2286000"/>
          </a:xfrm>
          <a:prstGeom prst="rect">
            <a:avLst/>
          </a:prstGeom>
        </p:spPr>
      </p:pic>
      <p:pic>
        <p:nvPicPr>
          <p:cNvPr id="10" name="Picture 9">
            <a:extLst>
              <a:ext uri="{FF2B5EF4-FFF2-40B4-BE49-F238E27FC236}">
                <a16:creationId xmlns:a16="http://schemas.microsoft.com/office/drawing/2014/main" id="{E462B02C-566E-AD46-9175-958303C60253}"/>
              </a:ext>
            </a:extLst>
          </p:cNvPr>
          <p:cNvPicPr>
            <a:picLocks noChangeAspect="1"/>
          </p:cNvPicPr>
          <p:nvPr/>
        </p:nvPicPr>
        <p:blipFill>
          <a:blip r:embed="rId5"/>
          <a:stretch>
            <a:fillRect/>
          </a:stretch>
        </p:blipFill>
        <p:spPr>
          <a:xfrm>
            <a:off x="2286000" y="4252912"/>
            <a:ext cx="4572000" cy="2286000"/>
          </a:xfrm>
          <a:prstGeom prst="rect">
            <a:avLst/>
          </a:prstGeom>
        </p:spPr>
      </p:pic>
      <p:sp>
        <p:nvSpPr>
          <p:cNvPr id="11" name="TextBox 10">
            <a:extLst>
              <a:ext uri="{FF2B5EF4-FFF2-40B4-BE49-F238E27FC236}">
                <a16:creationId xmlns:a16="http://schemas.microsoft.com/office/drawing/2014/main" id="{048ED218-CC04-714B-9F61-5B0F5B1FEE85}"/>
              </a:ext>
            </a:extLst>
          </p:cNvPr>
          <p:cNvSpPr txBox="1"/>
          <p:nvPr/>
        </p:nvSpPr>
        <p:spPr>
          <a:xfrm>
            <a:off x="2088107" y="3471132"/>
            <a:ext cx="671979" cy="369332"/>
          </a:xfrm>
          <a:prstGeom prst="rect">
            <a:avLst/>
          </a:prstGeom>
          <a:noFill/>
        </p:spPr>
        <p:txBody>
          <a:bodyPr wrap="none" rtlCol="0">
            <a:spAutoFit/>
          </a:bodyPr>
          <a:lstStyle/>
          <a:p>
            <a:r>
              <a:rPr lang="en-US" dirty="0"/>
              <a:t>Aqua</a:t>
            </a:r>
          </a:p>
        </p:txBody>
      </p:sp>
      <p:sp>
        <p:nvSpPr>
          <p:cNvPr id="12" name="TextBox 11">
            <a:extLst>
              <a:ext uri="{FF2B5EF4-FFF2-40B4-BE49-F238E27FC236}">
                <a16:creationId xmlns:a16="http://schemas.microsoft.com/office/drawing/2014/main" id="{089F444F-EB2F-F140-BF56-819F69F7C616}"/>
              </a:ext>
            </a:extLst>
          </p:cNvPr>
          <p:cNvSpPr txBox="1"/>
          <p:nvPr/>
        </p:nvSpPr>
        <p:spPr>
          <a:xfrm>
            <a:off x="6719903" y="3429000"/>
            <a:ext cx="657937" cy="369332"/>
          </a:xfrm>
          <a:prstGeom prst="rect">
            <a:avLst/>
          </a:prstGeom>
          <a:noFill/>
        </p:spPr>
        <p:txBody>
          <a:bodyPr wrap="none" rtlCol="0">
            <a:spAutoFit/>
          </a:bodyPr>
          <a:lstStyle/>
          <a:p>
            <a:r>
              <a:rPr lang="en-US" dirty="0"/>
              <a:t>Terra</a:t>
            </a:r>
          </a:p>
        </p:txBody>
      </p:sp>
      <p:sp>
        <p:nvSpPr>
          <p:cNvPr id="13" name="TextBox 12">
            <a:extLst>
              <a:ext uri="{FF2B5EF4-FFF2-40B4-BE49-F238E27FC236}">
                <a16:creationId xmlns:a16="http://schemas.microsoft.com/office/drawing/2014/main" id="{4E2B16FB-4525-2846-9E45-020117EA21AF}"/>
              </a:ext>
            </a:extLst>
          </p:cNvPr>
          <p:cNvSpPr txBox="1"/>
          <p:nvPr/>
        </p:nvSpPr>
        <p:spPr>
          <a:xfrm>
            <a:off x="4243031" y="6538912"/>
            <a:ext cx="659348" cy="369332"/>
          </a:xfrm>
          <a:prstGeom prst="rect">
            <a:avLst/>
          </a:prstGeom>
          <a:noFill/>
        </p:spPr>
        <p:txBody>
          <a:bodyPr wrap="none" rtlCol="0">
            <a:spAutoFit/>
          </a:bodyPr>
          <a:lstStyle/>
          <a:p>
            <a:r>
              <a:rPr lang="en-US" dirty="0"/>
              <a:t>VIIRS</a:t>
            </a:r>
          </a:p>
        </p:txBody>
      </p:sp>
      <p:pic>
        <p:nvPicPr>
          <p:cNvPr id="14" name="Picture 13">
            <a:extLst>
              <a:ext uri="{FF2B5EF4-FFF2-40B4-BE49-F238E27FC236}">
                <a16:creationId xmlns:a16="http://schemas.microsoft.com/office/drawing/2014/main" id="{BBE99530-7126-4603-887D-19F4D0DFFC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121679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6888-AEEB-EC4F-A04B-42C12845C0EA}"/>
              </a:ext>
            </a:extLst>
          </p:cNvPr>
          <p:cNvSpPr>
            <a:spLocks noGrp="1"/>
          </p:cNvSpPr>
          <p:nvPr>
            <p:ph type="title"/>
          </p:nvPr>
        </p:nvSpPr>
        <p:spPr>
          <a:xfrm>
            <a:off x="457200" y="-5142"/>
            <a:ext cx="8229600" cy="457199"/>
          </a:xfrm>
        </p:spPr>
        <p:txBody>
          <a:bodyPr>
            <a:normAutofit fontScale="90000"/>
          </a:bodyPr>
          <a:lstStyle/>
          <a:p>
            <a:r>
              <a:rPr lang="en-US" sz="2800" dirty="0"/>
              <a:t>New high aerosol flag</a:t>
            </a:r>
          </a:p>
        </p:txBody>
      </p:sp>
      <p:sp>
        <p:nvSpPr>
          <p:cNvPr id="4" name="Slide Number Placeholder 3">
            <a:extLst>
              <a:ext uri="{FF2B5EF4-FFF2-40B4-BE49-F238E27FC236}">
                <a16:creationId xmlns:a16="http://schemas.microsoft.com/office/drawing/2014/main" id="{383B1037-B095-A94B-BC95-E5C8BDDAC21F}"/>
              </a:ext>
            </a:extLst>
          </p:cNvPr>
          <p:cNvSpPr>
            <a:spLocks noGrp="1"/>
          </p:cNvSpPr>
          <p:nvPr>
            <p:ph type="sldNum" sz="quarter" idx="12"/>
          </p:nvPr>
        </p:nvSpPr>
        <p:spPr/>
        <p:txBody>
          <a:bodyPr/>
          <a:lstStyle/>
          <a:p>
            <a:fld id="{C0137D2A-484A-FE43-821F-C39C504DA1E2}" type="slidenum">
              <a:rPr lang="en-US" smtClean="0"/>
              <a:t>13</a:t>
            </a:fld>
            <a:endParaRPr lang="en-US"/>
          </a:p>
        </p:txBody>
      </p:sp>
      <p:sp>
        <p:nvSpPr>
          <p:cNvPr id="11" name="TextBox 10">
            <a:extLst>
              <a:ext uri="{FF2B5EF4-FFF2-40B4-BE49-F238E27FC236}">
                <a16:creationId xmlns:a16="http://schemas.microsoft.com/office/drawing/2014/main" id="{048ED218-CC04-714B-9F61-5B0F5B1FEE85}"/>
              </a:ext>
            </a:extLst>
          </p:cNvPr>
          <p:cNvSpPr txBox="1"/>
          <p:nvPr/>
        </p:nvSpPr>
        <p:spPr>
          <a:xfrm>
            <a:off x="2088107" y="3471132"/>
            <a:ext cx="671979" cy="369332"/>
          </a:xfrm>
          <a:prstGeom prst="rect">
            <a:avLst/>
          </a:prstGeom>
          <a:noFill/>
        </p:spPr>
        <p:txBody>
          <a:bodyPr wrap="none" rtlCol="0">
            <a:spAutoFit/>
          </a:bodyPr>
          <a:lstStyle/>
          <a:p>
            <a:r>
              <a:rPr lang="en-US" dirty="0"/>
              <a:t>Aqua</a:t>
            </a:r>
          </a:p>
        </p:txBody>
      </p:sp>
      <p:sp>
        <p:nvSpPr>
          <p:cNvPr id="12" name="TextBox 11">
            <a:extLst>
              <a:ext uri="{FF2B5EF4-FFF2-40B4-BE49-F238E27FC236}">
                <a16:creationId xmlns:a16="http://schemas.microsoft.com/office/drawing/2014/main" id="{089F444F-EB2F-F140-BF56-819F69F7C616}"/>
              </a:ext>
            </a:extLst>
          </p:cNvPr>
          <p:cNvSpPr txBox="1"/>
          <p:nvPr/>
        </p:nvSpPr>
        <p:spPr>
          <a:xfrm>
            <a:off x="6719903" y="3429000"/>
            <a:ext cx="657937" cy="369332"/>
          </a:xfrm>
          <a:prstGeom prst="rect">
            <a:avLst/>
          </a:prstGeom>
          <a:noFill/>
        </p:spPr>
        <p:txBody>
          <a:bodyPr wrap="none" rtlCol="0">
            <a:spAutoFit/>
          </a:bodyPr>
          <a:lstStyle/>
          <a:p>
            <a:r>
              <a:rPr lang="en-US" dirty="0"/>
              <a:t>Terra</a:t>
            </a:r>
          </a:p>
        </p:txBody>
      </p:sp>
      <p:sp>
        <p:nvSpPr>
          <p:cNvPr id="13" name="TextBox 12">
            <a:extLst>
              <a:ext uri="{FF2B5EF4-FFF2-40B4-BE49-F238E27FC236}">
                <a16:creationId xmlns:a16="http://schemas.microsoft.com/office/drawing/2014/main" id="{4E2B16FB-4525-2846-9E45-020117EA21AF}"/>
              </a:ext>
            </a:extLst>
          </p:cNvPr>
          <p:cNvSpPr txBox="1"/>
          <p:nvPr/>
        </p:nvSpPr>
        <p:spPr>
          <a:xfrm>
            <a:off x="4243031" y="6538912"/>
            <a:ext cx="659348" cy="369332"/>
          </a:xfrm>
          <a:prstGeom prst="rect">
            <a:avLst/>
          </a:prstGeom>
          <a:noFill/>
        </p:spPr>
        <p:txBody>
          <a:bodyPr wrap="none" rtlCol="0">
            <a:spAutoFit/>
          </a:bodyPr>
          <a:lstStyle/>
          <a:p>
            <a:r>
              <a:rPr lang="en-US" dirty="0"/>
              <a:t>VIIRS</a:t>
            </a:r>
          </a:p>
        </p:txBody>
      </p:sp>
      <p:pic>
        <p:nvPicPr>
          <p:cNvPr id="5" name="Picture 4">
            <a:extLst>
              <a:ext uri="{FF2B5EF4-FFF2-40B4-BE49-F238E27FC236}">
                <a16:creationId xmlns:a16="http://schemas.microsoft.com/office/drawing/2014/main" id="{576134F0-6575-7E45-8717-5BF984F67C15}"/>
              </a:ext>
            </a:extLst>
          </p:cNvPr>
          <p:cNvPicPr>
            <a:picLocks noChangeAspect="1"/>
          </p:cNvPicPr>
          <p:nvPr/>
        </p:nvPicPr>
        <p:blipFill>
          <a:blip r:embed="rId3"/>
          <a:stretch>
            <a:fillRect/>
          </a:stretch>
        </p:blipFill>
        <p:spPr>
          <a:xfrm>
            <a:off x="0" y="1143000"/>
            <a:ext cx="4572000" cy="2286000"/>
          </a:xfrm>
          <a:prstGeom prst="rect">
            <a:avLst/>
          </a:prstGeom>
        </p:spPr>
      </p:pic>
      <p:pic>
        <p:nvPicPr>
          <p:cNvPr id="9" name="Picture 8">
            <a:extLst>
              <a:ext uri="{FF2B5EF4-FFF2-40B4-BE49-F238E27FC236}">
                <a16:creationId xmlns:a16="http://schemas.microsoft.com/office/drawing/2014/main" id="{00800997-E659-A941-8EF7-687BC5A58E67}"/>
              </a:ext>
            </a:extLst>
          </p:cNvPr>
          <p:cNvPicPr>
            <a:picLocks noChangeAspect="1"/>
          </p:cNvPicPr>
          <p:nvPr/>
        </p:nvPicPr>
        <p:blipFill>
          <a:blip r:embed="rId4"/>
          <a:stretch>
            <a:fillRect/>
          </a:stretch>
        </p:blipFill>
        <p:spPr>
          <a:xfrm>
            <a:off x="4572000" y="1143000"/>
            <a:ext cx="4572000" cy="2286000"/>
          </a:xfrm>
          <a:prstGeom prst="rect">
            <a:avLst/>
          </a:prstGeom>
        </p:spPr>
      </p:pic>
      <p:pic>
        <p:nvPicPr>
          <p:cNvPr id="15" name="Picture 14">
            <a:extLst>
              <a:ext uri="{FF2B5EF4-FFF2-40B4-BE49-F238E27FC236}">
                <a16:creationId xmlns:a16="http://schemas.microsoft.com/office/drawing/2014/main" id="{905C5A3A-B34E-6A4B-8BC5-8CC5DAA1FEE6}"/>
              </a:ext>
            </a:extLst>
          </p:cNvPr>
          <p:cNvPicPr>
            <a:picLocks noChangeAspect="1"/>
          </p:cNvPicPr>
          <p:nvPr/>
        </p:nvPicPr>
        <p:blipFill>
          <a:blip r:embed="rId5"/>
          <a:stretch>
            <a:fillRect/>
          </a:stretch>
        </p:blipFill>
        <p:spPr>
          <a:xfrm>
            <a:off x="2286000" y="4252912"/>
            <a:ext cx="4572000" cy="2286000"/>
          </a:xfrm>
          <a:prstGeom prst="rect">
            <a:avLst/>
          </a:prstGeom>
        </p:spPr>
      </p:pic>
      <p:pic>
        <p:nvPicPr>
          <p:cNvPr id="10" name="Picture 9">
            <a:extLst>
              <a:ext uri="{FF2B5EF4-FFF2-40B4-BE49-F238E27FC236}">
                <a16:creationId xmlns:a16="http://schemas.microsoft.com/office/drawing/2014/main" id="{E97AB88F-8AAD-4E66-8203-F17CDEA45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32954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A492-3954-5F4F-A31F-4CF71352E155}"/>
              </a:ext>
            </a:extLst>
          </p:cNvPr>
          <p:cNvSpPr>
            <a:spLocks noGrp="1"/>
          </p:cNvSpPr>
          <p:nvPr>
            <p:ph type="title"/>
          </p:nvPr>
        </p:nvSpPr>
        <p:spPr>
          <a:xfrm>
            <a:off x="457200" y="-8234"/>
            <a:ext cx="8229600" cy="856850"/>
          </a:xfrm>
        </p:spPr>
        <p:txBody>
          <a:bodyPr>
            <a:noAutofit/>
          </a:bodyPr>
          <a:lstStyle/>
          <a:p>
            <a:r>
              <a:rPr lang="en-US" sz="2400" b="1" dirty="0"/>
              <a:t>Sentinel 3: Continuity for Morning observation</a:t>
            </a:r>
            <a:br>
              <a:rPr lang="en-US" sz="2400" b="1" dirty="0"/>
            </a:br>
            <a:r>
              <a:rPr lang="en-US" sz="2400" b="1" dirty="0"/>
              <a:t>beyond Terra ? </a:t>
            </a:r>
          </a:p>
        </p:txBody>
      </p:sp>
      <p:sp>
        <p:nvSpPr>
          <p:cNvPr id="4" name="Slide Number Placeholder 3">
            <a:extLst>
              <a:ext uri="{FF2B5EF4-FFF2-40B4-BE49-F238E27FC236}">
                <a16:creationId xmlns:a16="http://schemas.microsoft.com/office/drawing/2014/main" id="{EF361D1F-DAAB-F746-B661-4E8C9B4A3C31}"/>
              </a:ext>
            </a:extLst>
          </p:cNvPr>
          <p:cNvSpPr>
            <a:spLocks noGrp="1"/>
          </p:cNvSpPr>
          <p:nvPr>
            <p:ph type="sldNum" sz="quarter" idx="12"/>
          </p:nvPr>
        </p:nvSpPr>
        <p:spPr/>
        <p:txBody>
          <a:bodyPr/>
          <a:lstStyle/>
          <a:p>
            <a:fld id="{C0137D2A-484A-FE43-821F-C39C504DA1E2}" type="slidenum">
              <a:rPr lang="en-US" smtClean="0"/>
              <a:t>14</a:t>
            </a:fld>
            <a:endParaRPr lang="en-US"/>
          </a:p>
        </p:txBody>
      </p:sp>
      <p:pic>
        <p:nvPicPr>
          <p:cNvPr id="5" name="Picture 4">
            <a:extLst>
              <a:ext uri="{FF2B5EF4-FFF2-40B4-BE49-F238E27FC236}">
                <a16:creationId xmlns:a16="http://schemas.microsoft.com/office/drawing/2014/main" id="{8AEE375B-07CC-014E-B082-56684625BA90}"/>
              </a:ext>
            </a:extLst>
          </p:cNvPr>
          <p:cNvPicPr>
            <a:picLocks noChangeAspect="1"/>
          </p:cNvPicPr>
          <p:nvPr/>
        </p:nvPicPr>
        <p:blipFill>
          <a:blip r:embed="rId3"/>
          <a:stretch>
            <a:fillRect/>
          </a:stretch>
        </p:blipFill>
        <p:spPr>
          <a:xfrm>
            <a:off x="457200" y="4114800"/>
            <a:ext cx="3657600" cy="2743200"/>
          </a:xfrm>
          <a:prstGeom prst="rect">
            <a:avLst/>
          </a:prstGeom>
        </p:spPr>
      </p:pic>
      <p:pic>
        <p:nvPicPr>
          <p:cNvPr id="6" name="Picture 5">
            <a:extLst>
              <a:ext uri="{FF2B5EF4-FFF2-40B4-BE49-F238E27FC236}">
                <a16:creationId xmlns:a16="http://schemas.microsoft.com/office/drawing/2014/main" id="{95704F89-F8FE-4943-8827-09FDF2C053BD}"/>
              </a:ext>
            </a:extLst>
          </p:cNvPr>
          <p:cNvPicPr>
            <a:picLocks noChangeAspect="1"/>
          </p:cNvPicPr>
          <p:nvPr/>
        </p:nvPicPr>
        <p:blipFill>
          <a:blip r:embed="rId4"/>
          <a:stretch>
            <a:fillRect/>
          </a:stretch>
        </p:blipFill>
        <p:spPr>
          <a:xfrm>
            <a:off x="4419600" y="1075561"/>
            <a:ext cx="3657600" cy="2743200"/>
          </a:xfrm>
          <a:prstGeom prst="rect">
            <a:avLst/>
          </a:prstGeom>
        </p:spPr>
      </p:pic>
      <p:pic>
        <p:nvPicPr>
          <p:cNvPr id="7" name="Picture 6">
            <a:extLst>
              <a:ext uri="{FF2B5EF4-FFF2-40B4-BE49-F238E27FC236}">
                <a16:creationId xmlns:a16="http://schemas.microsoft.com/office/drawing/2014/main" id="{F65120B8-6C03-8E4B-A3DD-F958D014EA7A}"/>
              </a:ext>
            </a:extLst>
          </p:cNvPr>
          <p:cNvPicPr>
            <a:picLocks noChangeAspect="1"/>
          </p:cNvPicPr>
          <p:nvPr/>
        </p:nvPicPr>
        <p:blipFill>
          <a:blip r:embed="rId5"/>
          <a:stretch>
            <a:fillRect/>
          </a:stretch>
        </p:blipFill>
        <p:spPr>
          <a:xfrm>
            <a:off x="504500" y="1052542"/>
            <a:ext cx="3657600" cy="2743200"/>
          </a:xfrm>
          <a:prstGeom prst="rect">
            <a:avLst/>
          </a:prstGeom>
        </p:spPr>
      </p:pic>
      <p:sp>
        <p:nvSpPr>
          <p:cNvPr id="8" name="Rectangle 7">
            <a:extLst>
              <a:ext uri="{FF2B5EF4-FFF2-40B4-BE49-F238E27FC236}">
                <a16:creationId xmlns:a16="http://schemas.microsoft.com/office/drawing/2014/main" id="{ED7C83ED-32B4-DC4A-BA76-E4E562FEA6D7}"/>
              </a:ext>
            </a:extLst>
          </p:cNvPr>
          <p:cNvSpPr/>
          <p:nvPr/>
        </p:nvSpPr>
        <p:spPr>
          <a:xfrm>
            <a:off x="4417708" y="4332238"/>
            <a:ext cx="4572000" cy="2308324"/>
          </a:xfrm>
          <a:prstGeom prst="rect">
            <a:avLst/>
          </a:prstGeom>
        </p:spPr>
        <p:txBody>
          <a:bodyPr>
            <a:spAutoFit/>
          </a:bodyPr>
          <a:lstStyle/>
          <a:p>
            <a:r>
              <a:rPr lang="en-US" dirty="0"/>
              <a:t>There is room for improvement in the S3 SR performance (before it can be used)</a:t>
            </a:r>
          </a:p>
          <a:p>
            <a:endParaRPr lang="en-US" dirty="0"/>
          </a:p>
          <a:p>
            <a:r>
              <a:rPr lang="en-US" dirty="0"/>
              <a:t>Further investigations could include: </a:t>
            </a:r>
          </a:p>
          <a:p>
            <a:pPr lvl="1"/>
            <a:r>
              <a:rPr lang="en-US" dirty="0"/>
              <a:t>Aerosol validation</a:t>
            </a:r>
          </a:p>
          <a:p>
            <a:pPr lvl="1"/>
            <a:r>
              <a:rPr lang="en-US" dirty="0"/>
              <a:t>Comparison of S3 SR to AERONET reference SR</a:t>
            </a:r>
          </a:p>
          <a:p>
            <a:pPr lvl="1"/>
            <a:r>
              <a:rPr lang="en-US" dirty="0"/>
              <a:t>Application of </a:t>
            </a:r>
            <a:r>
              <a:rPr lang="en-US" dirty="0" err="1"/>
              <a:t>LaSRC</a:t>
            </a:r>
            <a:r>
              <a:rPr lang="en-US" dirty="0"/>
              <a:t> to S3</a:t>
            </a:r>
          </a:p>
        </p:txBody>
      </p:sp>
      <p:pic>
        <p:nvPicPr>
          <p:cNvPr id="9" name="Picture 8">
            <a:extLst>
              <a:ext uri="{FF2B5EF4-FFF2-40B4-BE49-F238E27FC236}">
                <a16:creationId xmlns:a16="http://schemas.microsoft.com/office/drawing/2014/main" id="{F2EEFFE9-E29B-41CC-AB97-26367ED8D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
        <p:nvSpPr>
          <p:cNvPr id="3" name="TextBox 2">
            <a:extLst>
              <a:ext uri="{FF2B5EF4-FFF2-40B4-BE49-F238E27FC236}">
                <a16:creationId xmlns:a16="http://schemas.microsoft.com/office/drawing/2014/main" id="{F8303080-2F26-4CB7-936E-709E37A09BB3}"/>
              </a:ext>
            </a:extLst>
          </p:cNvPr>
          <p:cNvSpPr txBox="1"/>
          <p:nvPr/>
        </p:nvSpPr>
        <p:spPr>
          <a:xfrm>
            <a:off x="1710389" y="898653"/>
            <a:ext cx="1352934" cy="307777"/>
          </a:xfrm>
          <a:prstGeom prst="rect">
            <a:avLst/>
          </a:prstGeom>
          <a:noFill/>
        </p:spPr>
        <p:txBody>
          <a:bodyPr wrap="none" rtlCol="0">
            <a:spAutoFit/>
          </a:bodyPr>
          <a:lstStyle/>
          <a:p>
            <a:r>
              <a:rPr lang="en-US" sz="1400" dirty="0"/>
              <a:t>S3 vs Terra (red)</a:t>
            </a:r>
          </a:p>
        </p:txBody>
      </p:sp>
      <p:sp>
        <p:nvSpPr>
          <p:cNvPr id="10" name="TextBox 9">
            <a:extLst>
              <a:ext uri="{FF2B5EF4-FFF2-40B4-BE49-F238E27FC236}">
                <a16:creationId xmlns:a16="http://schemas.microsoft.com/office/drawing/2014/main" id="{8DF709AB-613B-4F07-AB69-47D97D24EF11}"/>
              </a:ext>
            </a:extLst>
          </p:cNvPr>
          <p:cNvSpPr txBox="1"/>
          <p:nvPr/>
        </p:nvSpPr>
        <p:spPr>
          <a:xfrm>
            <a:off x="5571933" y="910315"/>
            <a:ext cx="1366528" cy="307777"/>
          </a:xfrm>
          <a:prstGeom prst="rect">
            <a:avLst/>
          </a:prstGeom>
          <a:noFill/>
        </p:spPr>
        <p:txBody>
          <a:bodyPr wrap="none" rtlCol="0">
            <a:spAutoFit/>
          </a:bodyPr>
          <a:lstStyle/>
          <a:p>
            <a:r>
              <a:rPr lang="en-US" sz="1400" dirty="0"/>
              <a:t>S3 vs Terra (NIR)</a:t>
            </a:r>
          </a:p>
        </p:txBody>
      </p:sp>
      <p:sp>
        <p:nvSpPr>
          <p:cNvPr id="11" name="TextBox 10">
            <a:extLst>
              <a:ext uri="{FF2B5EF4-FFF2-40B4-BE49-F238E27FC236}">
                <a16:creationId xmlns:a16="http://schemas.microsoft.com/office/drawing/2014/main" id="{53F1F410-B66B-42EE-A7C3-D432E54CC97B}"/>
              </a:ext>
            </a:extLst>
          </p:cNvPr>
          <p:cNvSpPr txBox="1"/>
          <p:nvPr/>
        </p:nvSpPr>
        <p:spPr>
          <a:xfrm>
            <a:off x="1602736" y="3937892"/>
            <a:ext cx="1479829" cy="307777"/>
          </a:xfrm>
          <a:prstGeom prst="rect">
            <a:avLst/>
          </a:prstGeom>
          <a:noFill/>
        </p:spPr>
        <p:txBody>
          <a:bodyPr wrap="none" rtlCol="0">
            <a:spAutoFit/>
          </a:bodyPr>
          <a:lstStyle/>
          <a:p>
            <a:r>
              <a:rPr lang="en-US" sz="1400" dirty="0"/>
              <a:t>S3 vs Terra (NDVI)</a:t>
            </a:r>
          </a:p>
        </p:txBody>
      </p:sp>
    </p:spTree>
    <p:extLst>
      <p:ext uri="{BB962C8B-B14F-4D97-AF65-F5344CB8AC3E}">
        <p14:creationId xmlns:p14="http://schemas.microsoft.com/office/powerpoint/2010/main" val="35068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6E08-9FB9-476C-A0C7-A302681BC86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5AD29C3-D305-4DB1-BE42-5CA42B05D2ED}"/>
              </a:ext>
            </a:extLst>
          </p:cNvPr>
          <p:cNvSpPr>
            <a:spLocks noGrp="1"/>
          </p:cNvSpPr>
          <p:nvPr>
            <p:ph idx="1"/>
          </p:nvPr>
        </p:nvSpPr>
        <p:spPr>
          <a:xfrm>
            <a:off x="457200" y="1600200"/>
            <a:ext cx="8229600" cy="4800600"/>
          </a:xfrm>
        </p:spPr>
        <p:txBody>
          <a:bodyPr>
            <a:normAutofit fontScale="85000" lnSpcReduction="20000"/>
          </a:bodyPr>
          <a:lstStyle/>
          <a:p>
            <a:r>
              <a:rPr lang="en-US" dirty="0"/>
              <a:t>Continuous monitoring of VIIRS is ongoing to ensure data stability/consistency</a:t>
            </a:r>
          </a:p>
          <a:p>
            <a:pPr lvl="1"/>
            <a:r>
              <a:rPr lang="en-US" dirty="0"/>
              <a:t>BELMANIP sites, AERONET validation</a:t>
            </a:r>
          </a:p>
          <a:p>
            <a:endParaRPr lang="en-US" dirty="0"/>
          </a:p>
          <a:p>
            <a:r>
              <a:rPr lang="en-US" dirty="0"/>
              <a:t>Porting to JPSS is under way</a:t>
            </a:r>
          </a:p>
          <a:p>
            <a:pPr lvl="1"/>
            <a:r>
              <a:rPr lang="en-US" dirty="0"/>
              <a:t>Year 2018 fully processed</a:t>
            </a:r>
          </a:p>
          <a:p>
            <a:pPr lvl="1"/>
            <a:r>
              <a:rPr lang="en-US" dirty="0"/>
              <a:t>Need further validation</a:t>
            </a:r>
          </a:p>
          <a:p>
            <a:endParaRPr lang="en-US" dirty="0"/>
          </a:p>
          <a:p>
            <a:r>
              <a:rPr lang="en-US" dirty="0"/>
              <a:t>High aerosol have been fixed</a:t>
            </a:r>
          </a:p>
          <a:p>
            <a:pPr lvl="1"/>
            <a:r>
              <a:rPr lang="en-US" dirty="0"/>
              <a:t>Will be incorporated into the next collections:</a:t>
            </a:r>
          </a:p>
          <a:p>
            <a:pPr lvl="2"/>
            <a:r>
              <a:rPr lang="en-US" dirty="0"/>
              <a:t>MODIS Collection 6.1</a:t>
            </a:r>
          </a:p>
          <a:p>
            <a:pPr lvl="2"/>
            <a:r>
              <a:rPr lang="en-US" dirty="0"/>
              <a:t>VIIRS Collection 2</a:t>
            </a:r>
          </a:p>
        </p:txBody>
      </p:sp>
      <p:sp>
        <p:nvSpPr>
          <p:cNvPr id="4" name="Slide Number Placeholder 3">
            <a:extLst>
              <a:ext uri="{FF2B5EF4-FFF2-40B4-BE49-F238E27FC236}">
                <a16:creationId xmlns:a16="http://schemas.microsoft.com/office/drawing/2014/main" id="{93FE7C92-CA29-4965-8295-3F61963020BC}"/>
              </a:ext>
            </a:extLst>
          </p:cNvPr>
          <p:cNvSpPr>
            <a:spLocks noGrp="1"/>
          </p:cNvSpPr>
          <p:nvPr>
            <p:ph type="sldNum" sz="quarter" idx="12"/>
          </p:nvPr>
        </p:nvSpPr>
        <p:spPr/>
        <p:txBody>
          <a:bodyPr/>
          <a:lstStyle/>
          <a:p>
            <a:fld id="{C0137D2A-484A-FE43-821F-C39C504DA1E2}" type="slidenum">
              <a:rPr lang="en-US" smtClean="0"/>
              <a:t>15</a:t>
            </a:fld>
            <a:endParaRPr lang="en-US"/>
          </a:p>
        </p:txBody>
      </p:sp>
      <p:pic>
        <p:nvPicPr>
          <p:cNvPr id="5" name="Picture 4">
            <a:extLst>
              <a:ext uri="{FF2B5EF4-FFF2-40B4-BE49-F238E27FC236}">
                <a16:creationId xmlns:a16="http://schemas.microsoft.com/office/drawing/2014/main" id="{35E9D4D5-6B48-4165-9B56-548467055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52884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2</a:t>
            </a:fld>
            <a:endParaRPr lang="en-US"/>
          </a:p>
        </p:txBody>
      </p:sp>
      <p:pic>
        <p:nvPicPr>
          <p:cNvPr id="6" name="Picture 5"/>
          <p:cNvPicPr>
            <a:picLocks noChangeAspect="1"/>
          </p:cNvPicPr>
          <p:nvPr/>
        </p:nvPicPr>
        <p:blipFill>
          <a:blip r:embed="rId3"/>
          <a:stretch>
            <a:fillRect/>
          </a:stretch>
        </p:blipFill>
        <p:spPr>
          <a:xfrm>
            <a:off x="255776" y="8748"/>
            <a:ext cx="1115824" cy="1108075"/>
          </a:xfrm>
          <a:prstGeom prst="rect">
            <a:avLst/>
          </a:prstGeom>
        </p:spPr>
      </p:pic>
      <p:cxnSp>
        <p:nvCxnSpPr>
          <p:cNvPr id="7" name="Straight Connector 6"/>
          <p:cNvCxnSpPr/>
          <p:nvPr/>
        </p:nvCxnSpPr>
        <p:spPr>
          <a:xfrm>
            <a:off x="295166" y="1116823"/>
            <a:ext cx="8458200"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2521896" y="78819"/>
            <a:ext cx="4100209" cy="9592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ea typeface="+mn-ea"/>
                <a:cs typeface="Cambria"/>
              </a:rPr>
              <a:t>Status of VIIRS SR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
        <p:nvSpPr>
          <p:cNvPr id="9" name="Content Placeholder 2"/>
          <p:cNvSpPr txBox="1">
            <a:spLocks/>
          </p:cNvSpPr>
          <p:nvPr/>
        </p:nvSpPr>
        <p:spPr>
          <a:xfrm>
            <a:off x="126460" y="1195539"/>
            <a:ext cx="4445539" cy="486318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lvl="2" indent="-339725">
              <a:spcBef>
                <a:spcPts val="0"/>
              </a:spcBef>
              <a:buNone/>
            </a:pPr>
            <a:r>
              <a:rPr lang="en-US" sz="1500" b="1" dirty="0">
                <a:cs typeface="Arial" panose="020B0604020202020204" pitchFamily="34" charset="0"/>
              </a:rPr>
              <a:t>VIIRS SR Product</a:t>
            </a:r>
          </a:p>
          <a:p>
            <a:pPr marL="339725" lvl="2" indent="-339725">
              <a:spcBef>
                <a:spcPts val="0"/>
              </a:spcBef>
              <a:buNone/>
            </a:pPr>
            <a:r>
              <a:rPr lang="en-US" altLang="zh-CN" sz="1300" dirty="0">
                <a:solidFill>
                  <a:srgbClr val="0000FF"/>
                </a:solidFill>
                <a:cs typeface="Arial" panose="020B0604020202020204" pitchFamily="34" charset="0"/>
              </a:rPr>
              <a:t>Collection</a:t>
            </a:r>
            <a:r>
              <a:rPr lang="zh-CN" altLang="en-US" sz="1300" dirty="0">
                <a:solidFill>
                  <a:srgbClr val="0000FF"/>
                </a:solidFill>
                <a:cs typeface="Arial" panose="020B0604020202020204" pitchFamily="34" charset="0"/>
              </a:rPr>
              <a:t> </a:t>
            </a:r>
            <a:r>
              <a:rPr lang="en-US" altLang="zh-CN" sz="1300" dirty="0">
                <a:solidFill>
                  <a:srgbClr val="0000FF"/>
                </a:solidFill>
                <a:cs typeface="Arial" panose="020B0604020202020204" pitchFamily="34" charset="0"/>
              </a:rPr>
              <a:t>1:</a:t>
            </a:r>
            <a:r>
              <a:rPr lang="zh-CN" altLang="en-US" sz="1300" dirty="0">
                <a:solidFill>
                  <a:srgbClr val="0000FF"/>
                </a:solidFill>
                <a:cs typeface="Arial" panose="020B0604020202020204" pitchFamily="34" charset="0"/>
              </a:rPr>
              <a:t> </a:t>
            </a:r>
            <a:r>
              <a:rPr lang="en-US" altLang="zh-CN" sz="1300" dirty="0">
                <a:solidFill>
                  <a:srgbClr val="FF0000"/>
                </a:solidFill>
                <a:cs typeface="Arial" panose="020B0604020202020204" pitchFamily="34" charset="0"/>
              </a:rPr>
              <a:t>(Released</a:t>
            </a:r>
            <a:r>
              <a:rPr lang="zh-CN" altLang="en-US" sz="1300" dirty="0">
                <a:solidFill>
                  <a:srgbClr val="FF0000"/>
                </a:solidFill>
                <a:cs typeface="Arial" panose="020B0604020202020204" pitchFamily="34" charset="0"/>
              </a:rPr>
              <a:t> </a:t>
            </a:r>
            <a:r>
              <a:rPr lang="en-US" altLang="zh-CN" sz="1300" dirty="0">
                <a:solidFill>
                  <a:srgbClr val="FF0000"/>
                </a:solidFill>
                <a:cs typeface="Arial" panose="020B0604020202020204" pitchFamily="34" charset="0"/>
              </a:rPr>
              <a:t>in</a:t>
            </a:r>
            <a:r>
              <a:rPr lang="zh-CN" altLang="en-US" sz="1300" dirty="0">
                <a:solidFill>
                  <a:srgbClr val="FF0000"/>
                </a:solidFill>
                <a:cs typeface="Arial" panose="020B0604020202020204" pitchFamily="34" charset="0"/>
              </a:rPr>
              <a:t> </a:t>
            </a:r>
            <a:r>
              <a:rPr lang="en-US" altLang="zh-CN" sz="1300" dirty="0">
                <a:solidFill>
                  <a:srgbClr val="FF0000"/>
                </a:solidFill>
                <a:cs typeface="Arial" panose="020B0604020202020204" pitchFamily="34" charset="0"/>
              </a:rPr>
              <a:t>2017)</a:t>
            </a:r>
            <a:endParaRPr lang="en-US" sz="1300" dirty="0">
              <a:solidFill>
                <a:srgbClr val="FF0000"/>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457200" lvl="2" indent="-117475">
              <a:spcBef>
                <a:spcPts val="0"/>
              </a:spcBef>
            </a:pPr>
            <a:endParaRPr lang="en-US" sz="900" dirty="0">
              <a:solidFill>
                <a:srgbClr val="0000FF"/>
              </a:solidFill>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endParaRPr lang="en-US" sz="1400" b="1" dirty="0">
              <a:cs typeface="Arial" panose="020B0604020202020204" pitchFamily="34" charset="0"/>
            </a:endParaRPr>
          </a:p>
          <a:p>
            <a:pPr marL="0" indent="0">
              <a:buNone/>
            </a:pPr>
            <a:r>
              <a:rPr lang="en-US" sz="1400" b="1" dirty="0">
                <a:cs typeface="Arial" panose="020B0604020202020204" pitchFamily="34" charset="0"/>
              </a:rPr>
              <a:t>Publications:</a:t>
            </a:r>
          </a:p>
          <a:p>
            <a:pPr marL="174625" indent="-174625"/>
            <a:r>
              <a:rPr lang="en-US" sz="1300" dirty="0">
                <a:cs typeface="Arial" panose="020B0604020202020204" pitchFamily="34" charset="0"/>
              </a:rPr>
              <a:t>Skakun, S., Justice, C. O., </a:t>
            </a:r>
            <a:r>
              <a:rPr lang="en-US" sz="1300" dirty="0" err="1">
                <a:cs typeface="Arial" panose="020B0604020202020204" pitchFamily="34" charset="0"/>
              </a:rPr>
              <a:t>Vermote</a:t>
            </a:r>
            <a:r>
              <a:rPr lang="en-US" sz="1300" dirty="0">
                <a:cs typeface="Arial" panose="020B0604020202020204" pitchFamily="34" charset="0"/>
              </a:rPr>
              <a:t>, E., &amp; Roger, J. C. (2018). Transitioning from MODIS to VIIRS: an analysis of inter-consistency of NDVI data sets for agricultural monitoring. </a:t>
            </a:r>
            <a:r>
              <a:rPr lang="en-US" sz="1300" i="1" dirty="0">
                <a:cs typeface="Arial" panose="020B0604020202020204" pitchFamily="34" charset="0"/>
              </a:rPr>
              <a:t>International Journal of Remote Sensing</a:t>
            </a:r>
            <a:r>
              <a:rPr lang="en-US" sz="1300" dirty="0">
                <a:cs typeface="Arial" panose="020B0604020202020204" pitchFamily="34" charset="0"/>
              </a:rPr>
              <a:t>, 39(4), 971-992.</a:t>
            </a:r>
          </a:p>
          <a:p>
            <a:pPr marL="174625" indent="-174625"/>
            <a:r>
              <a:rPr lang="en-US" sz="1300" dirty="0" err="1">
                <a:cs typeface="Arial" panose="020B0604020202020204" pitchFamily="34" charset="0"/>
              </a:rPr>
              <a:t>Pahlevan</a:t>
            </a:r>
            <a:r>
              <a:rPr lang="en-US" sz="1300" dirty="0">
                <a:cs typeface="Arial" panose="020B0604020202020204" pitchFamily="34" charset="0"/>
              </a:rPr>
              <a:t>, N., Sarkar, S., </a:t>
            </a:r>
            <a:r>
              <a:rPr lang="en-US" sz="1300" dirty="0" err="1">
                <a:cs typeface="Arial" panose="020B0604020202020204" pitchFamily="34" charset="0"/>
              </a:rPr>
              <a:t>Devadiga</a:t>
            </a:r>
            <a:r>
              <a:rPr lang="en-US" sz="1300" dirty="0">
                <a:cs typeface="Arial" panose="020B0604020202020204" pitchFamily="34" charset="0"/>
              </a:rPr>
              <a:t>, S., Wolfe, R. E., Román, M., </a:t>
            </a:r>
            <a:r>
              <a:rPr lang="en-US" sz="1300" dirty="0" err="1">
                <a:cs typeface="Arial" panose="020B0604020202020204" pitchFamily="34" charset="0"/>
              </a:rPr>
              <a:t>Vermote</a:t>
            </a:r>
            <a:r>
              <a:rPr lang="en-US" sz="1300" dirty="0">
                <a:cs typeface="Arial" panose="020B0604020202020204" pitchFamily="34" charset="0"/>
              </a:rPr>
              <a:t>, E., ... &amp; </a:t>
            </a:r>
            <a:r>
              <a:rPr lang="en-US" sz="1300" dirty="0" err="1">
                <a:cs typeface="Arial" panose="020B0604020202020204" pitchFamily="34" charset="0"/>
              </a:rPr>
              <a:t>Xiong</a:t>
            </a:r>
            <a:r>
              <a:rPr lang="en-US" sz="1300" dirty="0">
                <a:cs typeface="Arial" panose="020B0604020202020204" pitchFamily="34" charset="0"/>
              </a:rPr>
              <a:t>, X. (2016). Impact of spatial sampling on continuity of MODIS–VIIRS land surface reflectance products: a simulation approach. </a:t>
            </a:r>
            <a:r>
              <a:rPr lang="en-US" sz="1300" i="1" dirty="0">
                <a:cs typeface="Arial" panose="020B0604020202020204" pitchFamily="34" charset="0"/>
              </a:rPr>
              <a:t>IEEE Transactions on Geoscience and Remote Sensing</a:t>
            </a:r>
            <a:r>
              <a:rPr lang="en-US" sz="1300" dirty="0">
                <a:cs typeface="Arial" panose="020B0604020202020204" pitchFamily="34" charset="0"/>
              </a:rPr>
              <a:t>, 55(1), 183-196.</a:t>
            </a:r>
          </a:p>
          <a:p>
            <a:pPr marL="174625" indent="-174625"/>
            <a:r>
              <a:rPr lang="en-US" sz="1300" dirty="0">
                <a:cs typeface="Arial" panose="020B0604020202020204" pitchFamily="34" charset="0"/>
              </a:rPr>
              <a:t>Roger, J.-C., E. F. </a:t>
            </a:r>
            <a:r>
              <a:rPr lang="en-US" sz="1300" dirty="0" err="1">
                <a:cs typeface="Arial" panose="020B0604020202020204" pitchFamily="34" charset="0"/>
              </a:rPr>
              <a:t>Vermote</a:t>
            </a:r>
            <a:r>
              <a:rPr lang="en-US" sz="1300" dirty="0">
                <a:cs typeface="Arial" panose="020B0604020202020204" pitchFamily="34" charset="0"/>
              </a:rPr>
              <a:t>, S. </a:t>
            </a:r>
            <a:r>
              <a:rPr lang="en-US" sz="1300" dirty="0" err="1">
                <a:cs typeface="Arial" panose="020B0604020202020204" pitchFamily="34" charset="0"/>
              </a:rPr>
              <a:t>Devadiga</a:t>
            </a:r>
            <a:r>
              <a:rPr lang="en-US" sz="1300" dirty="0">
                <a:cs typeface="Arial" panose="020B0604020202020204" pitchFamily="34" charset="0"/>
              </a:rPr>
              <a:t>, and J. P. Ray 2016. “Suomi-NPP VIIRS Surface Reflectance User’s Guide.” V1 Re-processing (NASA Land SIPS).</a:t>
            </a:r>
          </a:p>
          <a:p>
            <a:pPr marL="174625" indent="-174625"/>
            <a:r>
              <a:rPr lang="en-US" sz="1300" dirty="0" err="1">
                <a:cs typeface="Arial" panose="020B0604020202020204" pitchFamily="34" charset="0"/>
              </a:rPr>
              <a:t>Vermote</a:t>
            </a:r>
            <a:r>
              <a:rPr lang="en-US" sz="1300" dirty="0">
                <a:cs typeface="Arial" panose="020B0604020202020204" pitchFamily="34" charset="0"/>
              </a:rPr>
              <a:t>, E., Justice, C., &amp; </a:t>
            </a:r>
            <a:r>
              <a:rPr lang="en-US" sz="1300" dirty="0" err="1">
                <a:cs typeface="Arial" panose="020B0604020202020204" pitchFamily="34" charset="0"/>
              </a:rPr>
              <a:t>Csiszar</a:t>
            </a:r>
            <a:r>
              <a:rPr lang="en-US" sz="1300" dirty="0">
                <a:cs typeface="Arial" panose="020B0604020202020204" pitchFamily="34" charset="0"/>
              </a:rPr>
              <a:t>, I. (2014). Early evaluation of the VIIRS calibration, cloud mask and surface reflectance Earth data records. </a:t>
            </a:r>
            <a:r>
              <a:rPr lang="en-US" sz="1300" i="1" dirty="0">
                <a:cs typeface="Arial" panose="020B0604020202020204" pitchFamily="34" charset="0"/>
              </a:rPr>
              <a:t>Remote Sensing of Environment</a:t>
            </a:r>
            <a:r>
              <a:rPr lang="en-US" sz="1300" dirty="0">
                <a:cs typeface="Arial" panose="020B0604020202020204" pitchFamily="34" charset="0"/>
              </a:rPr>
              <a:t>, 148, 134-145.</a:t>
            </a:r>
          </a:p>
          <a:p>
            <a:pPr marL="174625" indent="-174625"/>
            <a:endParaRPr lang="en-US" sz="1100" dirty="0">
              <a:cs typeface="Arial" panose="020B0604020202020204" pitchFamily="34" charset="0"/>
            </a:endParaRPr>
          </a:p>
          <a:p>
            <a:pPr marL="174625" indent="-174625"/>
            <a:endParaRPr lang="en-US" sz="1100" dirty="0">
              <a:cs typeface="Arial" panose="020B0604020202020204" pitchFamily="34" charset="0"/>
            </a:endParaRPr>
          </a:p>
          <a:p>
            <a:pPr marL="174625" indent="-174625"/>
            <a:endParaRPr lang="en-US" sz="1100" dirty="0">
              <a:cs typeface="Arial" panose="020B0604020202020204" pitchFamily="34" charset="0"/>
            </a:endParaRPr>
          </a:p>
          <a:p>
            <a:pPr marL="339725" lvl="2" indent="0">
              <a:spcBef>
                <a:spcPts val="0"/>
              </a:spcBef>
              <a:buNone/>
            </a:pPr>
            <a:endParaRPr lang="en-US" altLang="zh-CN" sz="800" dirty="0">
              <a:solidFill>
                <a:srgbClr val="0000FF"/>
              </a:solidFill>
              <a:cs typeface="Arial" panose="020B0604020202020204" pitchFamily="34" charset="0"/>
            </a:endParaRPr>
          </a:p>
        </p:txBody>
      </p:sp>
      <p:pic>
        <p:nvPicPr>
          <p:cNvPr id="10" name="Picture 9"/>
          <p:cNvPicPr/>
          <p:nvPr/>
        </p:nvPicPr>
        <p:blipFill>
          <a:blip r:embed="rId5" cstate="screen">
            <a:extLst>
              <a:ext uri="{28A0092B-C50C-407E-A947-70E740481C1C}">
                <a14:useLocalDpi xmlns:a14="http://schemas.microsoft.com/office/drawing/2010/main"/>
              </a:ext>
            </a:extLst>
          </a:blip>
          <a:stretch>
            <a:fillRect/>
          </a:stretch>
        </p:blipFill>
        <p:spPr>
          <a:xfrm>
            <a:off x="4571999" y="3503967"/>
            <a:ext cx="4577861" cy="1477331"/>
          </a:xfrm>
          <a:prstGeom prst="rect">
            <a:avLst/>
          </a:prstGeom>
        </p:spPr>
      </p:pic>
      <p:sp>
        <p:nvSpPr>
          <p:cNvPr id="8" name="Rectangle 7"/>
          <p:cNvSpPr/>
          <p:nvPr/>
        </p:nvSpPr>
        <p:spPr>
          <a:xfrm>
            <a:off x="4808823" y="4931267"/>
            <a:ext cx="4289128" cy="1015663"/>
          </a:xfrm>
          <a:prstGeom prst="rect">
            <a:avLst/>
          </a:prstGeom>
        </p:spPr>
        <p:txBody>
          <a:bodyPr wrap="square">
            <a:spAutoFit/>
          </a:bodyPr>
          <a:lstStyle/>
          <a:p>
            <a:pPr algn="ctr"/>
            <a:r>
              <a:rPr lang="en-US" sz="1200" dirty="0"/>
              <a:t>NDVI anomalies at 0.05° spatial resolution for the state of Iowa (US) derived from MODIS/Aqua (</a:t>
            </a:r>
            <a:r>
              <a:rPr lang="en-US" sz="1200" i="1" dirty="0"/>
              <a:t>a</a:t>
            </a:r>
            <a:r>
              <a:rPr lang="en-US" sz="1200" dirty="0"/>
              <a:t>), and adjusted VIIRS (</a:t>
            </a:r>
            <a:r>
              <a:rPr lang="en-US" sz="1200" i="1" dirty="0"/>
              <a:t>b</a:t>
            </a:r>
            <a:r>
              <a:rPr lang="en-US" sz="1200" dirty="0"/>
              <a:t>) data on August 21, 2012. Anomalies were computed by subtracting NDVI values from the median NDVI values for 2002–2016 derived from MODIS/Aqua </a:t>
            </a:r>
          </a:p>
        </p:txBody>
      </p:sp>
      <p:sp>
        <p:nvSpPr>
          <p:cNvPr id="11" name="Rectangle 10"/>
          <p:cNvSpPr/>
          <p:nvPr/>
        </p:nvSpPr>
        <p:spPr>
          <a:xfrm>
            <a:off x="0" y="5948430"/>
            <a:ext cx="9144000" cy="923330"/>
          </a:xfrm>
          <a:prstGeom prst="rect">
            <a:avLst/>
          </a:prstGeom>
          <a:solidFill>
            <a:schemeClr val="accent5"/>
          </a:solidFill>
        </p:spPr>
        <p:txBody>
          <a:bodyPr wrap="square">
            <a:spAutoFit/>
          </a:bodyPr>
          <a:lstStyle/>
          <a:p>
            <a:pPr algn="ctr"/>
            <a:r>
              <a:rPr lang="en-US" dirty="0"/>
              <a:t>The derived uncertainties (for surface reflectance and VIs) related to the combined use of MODIS and VIIRS products are being estimated and reported to user community to further quantify uncertainties for high level products, e.g. crop yield models.</a:t>
            </a:r>
          </a:p>
        </p:txBody>
      </p:sp>
      <p:pic>
        <p:nvPicPr>
          <p:cNvPr id="5" name="Picture 4">
            <a:extLst>
              <a:ext uri="{FF2B5EF4-FFF2-40B4-BE49-F238E27FC236}">
                <a16:creationId xmlns:a16="http://schemas.microsoft.com/office/drawing/2014/main" id="{2E8975E7-52C8-4AB9-B400-691E9BB93C3B}"/>
              </a:ext>
            </a:extLst>
          </p:cNvPr>
          <p:cNvPicPr>
            <a:picLocks noChangeAspect="1"/>
          </p:cNvPicPr>
          <p:nvPr/>
        </p:nvPicPr>
        <p:blipFill>
          <a:blip r:embed="rId6"/>
          <a:stretch>
            <a:fillRect/>
          </a:stretch>
        </p:blipFill>
        <p:spPr>
          <a:xfrm>
            <a:off x="255776" y="1708380"/>
            <a:ext cx="3645225" cy="1918750"/>
          </a:xfrm>
          <a:prstGeom prst="rect">
            <a:avLst/>
          </a:prstGeom>
        </p:spPr>
      </p:pic>
      <p:sp>
        <p:nvSpPr>
          <p:cNvPr id="12" name="Rectangle 11">
            <a:extLst>
              <a:ext uri="{FF2B5EF4-FFF2-40B4-BE49-F238E27FC236}">
                <a16:creationId xmlns:a16="http://schemas.microsoft.com/office/drawing/2014/main" id="{D4FCABC9-48B1-4EEB-A975-B1B721F89BE2}"/>
              </a:ext>
            </a:extLst>
          </p:cNvPr>
          <p:cNvSpPr/>
          <p:nvPr/>
        </p:nvSpPr>
        <p:spPr>
          <a:xfrm>
            <a:off x="4387179" y="1167371"/>
            <a:ext cx="4572000" cy="2246769"/>
          </a:xfrm>
          <a:prstGeom prst="rect">
            <a:avLst/>
          </a:prstGeom>
        </p:spPr>
        <p:txBody>
          <a:bodyPr>
            <a:spAutoFit/>
          </a:bodyPr>
          <a:lstStyle/>
          <a:p>
            <a:r>
              <a:rPr lang="en-US" sz="1400" b="1" dirty="0">
                <a:cs typeface="Arial" panose="020B0604020202020204" pitchFamily="34" charset="0"/>
              </a:rPr>
              <a:t>Status and Updates:</a:t>
            </a:r>
          </a:p>
          <a:p>
            <a:pPr marL="171450" indent="-171450">
              <a:buFont typeface="Arial" panose="020B0604020202020204" pitchFamily="34" charset="0"/>
              <a:buChar char="•"/>
            </a:pPr>
            <a:r>
              <a:rPr lang="en-US" sz="1400" dirty="0">
                <a:cs typeface="Arial" panose="020B0604020202020204" pitchFamily="34" charset="0"/>
              </a:rPr>
              <a:t>Adapted from MODIS </a:t>
            </a:r>
            <a:r>
              <a:rPr lang="en-US" sz="1400" dirty="0" err="1">
                <a:cs typeface="Arial" panose="020B0604020202020204" pitchFamily="34" charset="0"/>
              </a:rPr>
              <a:t>LaSRC</a:t>
            </a:r>
            <a:r>
              <a:rPr lang="en-US" sz="1400" dirty="0">
                <a:cs typeface="Arial" panose="020B0604020202020204" pitchFamily="34" charset="0"/>
              </a:rPr>
              <a:t> (Land Surface Reflectance Code)</a:t>
            </a:r>
          </a:p>
          <a:p>
            <a:pPr marL="171450" indent="-171450">
              <a:buFont typeface="Arial" panose="020B0604020202020204" pitchFamily="34" charset="0"/>
              <a:buChar char="•"/>
            </a:pPr>
            <a:r>
              <a:rPr lang="en-US" sz="1400" dirty="0">
                <a:cs typeface="Arial" panose="020B0604020202020204" pitchFamily="34" charset="0"/>
              </a:rPr>
              <a:t>Validation stage III (AERONET) and cross-comparison with MODIS is on-going</a:t>
            </a:r>
          </a:p>
          <a:p>
            <a:pPr marL="171450" indent="-171450">
              <a:buFont typeface="Arial" panose="020B0604020202020204" pitchFamily="34" charset="0"/>
              <a:buChar char="•"/>
            </a:pPr>
            <a:r>
              <a:rPr lang="en-US" sz="1400" dirty="0">
                <a:cs typeface="Arial" panose="020B0604020202020204" pitchFamily="34" charset="0"/>
              </a:rPr>
              <a:t>Code was ported from S-NPP to JPSS1 and the Science Team evaluation will start shortly (BELMANIP2, AERONET)</a:t>
            </a:r>
          </a:p>
          <a:p>
            <a:endParaRPr lang="en-US" sz="1400" b="1" dirty="0">
              <a:cs typeface="Arial" panose="020B0604020202020204" pitchFamily="34" charset="0"/>
            </a:endParaRPr>
          </a:p>
          <a:p>
            <a:r>
              <a:rPr lang="en-US" sz="1400" b="1" dirty="0">
                <a:cs typeface="Arial" panose="020B0604020202020204" pitchFamily="34" charset="0"/>
              </a:rPr>
              <a:t>Known Issues:</a:t>
            </a:r>
          </a:p>
          <a:p>
            <a:pPr marL="171450" indent="-171450">
              <a:spcBef>
                <a:spcPts val="0"/>
              </a:spcBef>
              <a:buFont typeface="Arial" panose="020B0604020202020204" pitchFamily="34" charset="0"/>
              <a:buChar char="•"/>
            </a:pPr>
            <a:r>
              <a:rPr lang="en-US" sz="1400" dirty="0">
                <a:solidFill>
                  <a:prstClr val="black"/>
                </a:solidFill>
                <a:cs typeface="Arial" panose="020B0604020202020204" pitchFamily="34" charset="0"/>
              </a:rPr>
              <a:t>High Aerosol Flag (fixed and will be integrated)</a:t>
            </a:r>
            <a:endParaRPr lang="en-US" sz="1400" dirty="0"/>
          </a:p>
        </p:txBody>
      </p:sp>
    </p:spTree>
    <p:extLst>
      <p:ext uri="{BB962C8B-B14F-4D97-AF65-F5344CB8AC3E}">
        <p14:creationId xmlns:p14="http://schemas.microsoft.com/office/powerpoint/2010/main" val="1337541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14-10-24 at 5.16.21 PM.png"/>
          <p:cNvPicPr/>
          <p:nvPr/>
        </p:nvPicPr>
        <p:blipFill rotWithShape="1">
          <a:blip r:embed="rId3">
            <a:extLst>
              <a:ext uri="{28A0092B-C50C-407E-A947-70E740481C1C}">
                <a14:useLocalDpi xmlns:a14="http://schemas.microsoft.com/office/drawing/2010/main" val="0"/>
              </a:ext>
            </a:extLst>
          </a:blip>
          <a:srcRect b="-2794"/>
          <a:stretch/>
        </p:blipFill>
        <p:spPr bwMode="auto">
          <a:xfrm>
            <a:off x="535079" y="4094226"/>
            <a:ext cx="3679166" cy="2570124"/>
          </a:xfrm>
          <a:prstGeom prst="rect">
            <a:avLst/>
          </a:prstGeom>
          <a:ln>
            <a:noFill/>
          </a:ln>
          <a:extLst>
            <a:ext uri="{53640926-AAD7-44d8-BBD7-CCE9431645EC}">
              <a14:shadowObscured xmlns="" xmlns:a14="http://schemas.microsoft.com/office/drawing/2010/main"/>
            </a:ext>
          </a:extLst>
        </p:spPr>
      </p:pic>
      <p:pic>
        <p:nvPicPr>
          <p:cNvPr id="18" name="Picture 17"/>
          <p:cNvPicPr/>
          <p:nvPr/>
        </p:nvPicPr>
        <p:blipFill>
          <a:blip r:embed="rId4">
            <a:extLst>
              <a:ext uri="{28A0092B-C50C-407E-A947-70E740481C1C}">
                <a14:useLocalDpi xmlns:a14="http://schemas.microsoft.com/office/drawing/2010/main" val="0"/>
              </a:ext>
            </a:extLst>
          </a:blip>
          <a:srcRect r="-4167"/>
          <a:stretch>
            <a:fillRect/>
          </a:stretch>
        </p:blipFill>
        <p:spPr bwMode="auto">
          <a:xfrm>
            <a:off x="612266" y="1634410"/>
            <a:ext cx="3702293" cy="2286000"/>
          </a:xfrm>
          <a:prstGeom prst="rect">
            <a:avLst/>
          </a:prstGeom>
          <a:noFill/>
          <a:ln>
            <a:noFill/>
          </a:ln>
        </p:spPr>
      </p:pic>
      <p:sp>
        <p:nvSpPr>
          <p:cNvPr id="6" name="TextBox 5"/>
          <p:cNvSpPr txBox="1"/>
          <p:nvPr/>
        </p:nvSpPr>
        <p:spPr>
          <a:xfrm>
            <a:off x="4965407" y="4359027"/>
            <a:ext cx="3886200"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400" dirty="0"/>
              <a:t>(</a:t>
            </a:r>
            <a:r>
              <a:rPr lang="en-US" sz="1400" b="1" dirty="0"/>
              <a:t>A</a:t>
            </a:r>
            <a:r>
              <a:rPr lang="en-US" sz="1400" dirty="0"/>
              <a:t>) The cross comparison of the VIIRS and MODIS Aqua SR products for the BELMANIP2 sites.</a:t>
            </a:r>
          </a:p>
          <a:p>
            <a:pPr algn="just"/>
            <a:r>
              <a:rPr lang="en-US" sz="1400" dirty="0"/>
              <a:t>(</a:t>
            </a:r>
            <a:r>
              <a:rPr lang="en-US" sz="1400" b="1" dirty="0"/>
              <a:t>B</a:t>
            </a:r>
            <a:r>
              <a:rPr lang="en-US" sz="1400" dirty="0"/>
              <a:t>) The plots show that the NASA reprocessing of VIIRS (C1.1) is in a good agreement with MODIS.</a:t>
            </a:r>
          </a:p>
          <a:p>
            <a:pPr algn="just"/>
            <a:r>
              <a:rPr lang="en-US" sz="1400" dirty="0"/>
              <a:t>(</a:t>
            </a:r>
            <a:r>
              <a:rPr lang="en-US" sz="1400" b="1" dirty="0"/>
              <a:t>C</a:t>
            </a:r>
            <a:r>
              <a:rPr lang="en-US" sz="1400" dirty="0"/>
              <a:t>) Continuous monitoring of Version 1 to ensure data stability/consistency.</a:t>
            </a:r>
          </a:p>
        </p:txBody>
      </p:sp>
      <p:sp>
        <p:nvSpPr>
          <p:cNvPr id="3" name="Rectangle 2"/>
          <p:cNvSpPr/>
          <p:nvPr/>
        </p:nvSpPr>
        <p:spPr>
          <a:xfrm>
            <a:off x="228600" y="1650377"/>
            <a:ext cx="437940" cy="338554"/>
          </a:xfrm>
          <a:prstGeom prst="rect">
            <a:avLst/>
          </a:prstGeom>
        </p:spPr>
        <p:txBody>
          <a:bodyPr wrap="none">
            <a:spAutoFit/>
          </a:bodyPr>
          <a:lstStyle/>
          <a:p>
            <a:r>
              <a:rPr lang="en-US" sz="1600" b="1" dirty="0">
                <a:latin typeface="+mn-lt"/>
              </a:rPr>
              <a:t>(A)</a:t>
            </a:r>
          </a:p>
        </p:txBody>
      </p:sp>
      <p:sp>
        <p:nvSpPr>
          <p:cNvPr id="15" name="Rectangle 14"/>
          <p:cNvSpPr/>
          <p:nvPr/>
        </p:nvSpPr>
        <p:spPr>
          <a:xfrm>
            <a:off x="228600" y="4191000"/>
            <a:ext cx="428322" cy="338554"/>
          </a:xfrm>
          <a:prstGeom prst="rect">
            <a:avLst/>
          </a:prstGeom>
        </p:spPr>
        <p:txBody>
          <a:bodyPr wrap="none">
            <a:spAutoFit/>
          </a:bodyPr>
          <a:lstStyle/>
          <a:p>
            <a:r>
              <a:rPr lang="en-US" sz="1600" b="1" dirty="0">
                <a:latin typeface="+mn-lt"/>
              </a:rPr>
              <a:t>(B)</a:t>
            </a:r>
          </a:p>
        </p:txBody>
      </p:sp>
      <p:sp>
        <p:nvSpPr>
          <p:cNvPr id="16" name="Rectangle 15"/>
          <p:cNvSpPr/>
          <p:nvPr/>
        </p:nvSpPr>
        <p:spPr>
          <a:xfrm>
            <a:off x="4487807" y="1599664"/>
            <a:ext cx="421910" cy="338554"/>
          </a:xfrm>
          <a:prstGeom prst="rect">
            <a:avLst/>
          </a:prstGeom>
        </p:spPr>
        <p:txBody>
          <a:bodyPr wrap="none">
            <a:spAutoFit/>
          </a:bodyPr>
          <a:lstStyle/>
          <a:p>
            <a:r>
              <a:rPr lang="en-US" sz="1600" b="1" dirty="0">
                <a:latin typeface="+mn-lt"/>
              </a:rPr>
              <a:t>(C)</a:t>
            </a:r>
          </a:p>
        </p:txBody>
      </p:sp>
      <p:sp>
        <p:nvSpPr>
          <p:cNvPr id="11" name="TextBox 10"/>
          <p:cNvSpPr txBox="1"/>
          <p:nvPr/>
        </p:nvSpPr>
        <p:spPr>
          <a:xfrm>
            <a:off x="4965407" y="5814247"/>
            <a:ext cx="3886200" cy="95410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r>
              <a:rPr lang="en-US" sz="1400" dirty="0"/>
              <a:t>This analysis shows how the VIIRS SR product can secure the Long Term data continuity from the MODIS global Land record which is crucial for the NASA Earth Science mission.</a:t>
            </a:r>
          </a:p>
        </p:txBody>
      </p:sp>
      <p:pic>
        <p:nvPicPr>
          <p:cNvPr id="13" name="Picture 12">
            <a:extLst>
              <a:ext uri="{FF2B5EF4-FFF2-40B4-BE49-F238E27FC236}">
                <a16:creationId xmlns:a16="http://schemas.microsoft.com/office/drawing/2014/main" id="{EF5B4838-33B1-1640-B350-D1E095991BB5}"/>
              </a:ext>
            </a:extLst>
          </p:cNvPr>
          <p:cNvPicPr/>
          <p:nvPr/>
        </p:nvPicPr>
        <p:blipFill>
          <a:blip r:embed="rId5"/>
          <a:stretch>
            <a:fillRect/>
          </a:stretch>
        </p:blipFill>
        <p:spPr>
          <a:xfrm>
            <a:off x="4829442" y="1599664"/>
            <a:ext cx="4109085" cy="2634830"/>
          </a:xfrm>
          <a:prstGeom prst="rect">
            <a:avLst/>
          </a:prstGeom>
        </p:spPr>
      </p:pic>
      <p:sp>
        <p:nvSpPr>
          <p:cNvPr id="2" name="TextBox 1">
            <a:extLst>
              <a:ext uri="{FF2B5EF4-FFF2-40B4-BE49-F238E27FC236}">
                <a16:creationId xmlns:a16="http://schemas.microsoft.com/office/drawing/2014/main" id="{E8A596CA-479A-448E-986A-807B288369E4}"/>
              </a:ext>
            </a:extLst>
          </p:cNvPr>
          <p:cNvSpPr txBox="1"/>
          <p:nvPr/>
        </p:nvSpPr>
        <p:spPr>
          <a:xfrm>
            <a:off x="1704435" y="1347042"/>
            <a:ext cx="1650516" cy="369332"/>
          </a:xfrm>
          <a:prstGeom prst="rect">
            <a:avLst/>
          </a:prstGeom>
          <a:solidFill>
            <a:schemeClr val="bg1"/>
          </a:solidFill>
        </p:spPr>
        <p:txBody>
          <a:bodyPr wrap="none" rtlCol="0">
            <a:spAutoFit/>
          </a:bodyPr>
          <a:lstStyle/>
          <a:p>
            <a:r>
              <a:rPr lang="en-US" dirty="0"/>
              <a:t>BELMANIP sites</a:t>
            </a:r>
          </a:p>
        </p:txBody>
      </p:sp>
      <p:sp>
        <p:nvSpPr>
          <p:cNvPr id="17" name="TextBox 16">
            <a:extLst>
              <a:ext uri="{FF2B5EF4-FFF2-40B4-BE49-F238E27FC236}">
                <a16:creationId xmlns:a16="http://schemas.microsoft.com/office/drawing/2014/main" id="{8D10AB01-ABEC-4298-B37F-206187490F20}"/>
              </a:ext>
            </a:extLst>
          </p:cNvPr>
          <p:cNvSpPr txBox="1"/>
          <p:nvPr/>
        </p:nvSpPr>
        <p:spPr>
          <a:xfrm>
            <a:off x="1232470" y="3927498"/>
            <a:ext cx="2500493" cy="338554"/>
          </a:xfrm>
          <a:prstGeom prst="rect">
            <a:avLst/>
          </a:prstGeom>
          <a:solidFill>
            <a:schemeClr val="bg1"/>
          </a:solidFill>
        </p:spPr>
        <p:txBody>
          <a:bodyPr wrap="none" rtlCol="0">
            <a:spAutoFit/>
          </a:bodyPr>
          <a:lstStyle/>
          <a:p>
            <a:r>
              <a:rPr lang="en-US" sz="1600" dirty="0"/>
              <a:t>VIIRS vs Aqua near-infrared</a:t>
            </a:r>
          </a:p>
        </p:txBody>
      </p:sp>
      <p:sp>
        <p:nvSpPr>
          <p:cNvPr id="20" name="TextBox 19">
            <a:extLst>
              <a:ext uri="{FF2B5EF4-FFF2-40B4-BE49-F238E27FC236}">
                <a16:creationId xmlns:a16="http://schemas.microsoft.com/office/drawing/2014/main" id="{17F21D94-4096-4740-A99F-66CE9C7A52EA}"/>
              </a:ext>
            </a:extLst>
          </p:cNvPr>
          <p:cNvSpPr txBox="1"/>
          <p:nvPr/>
        </p:nvSpPr>
        <p:spPr>
          <a:xfrm>
            <a:off x="5069923" y="1315752"/>
            <a:ext cx="3742756" cy="338554"/>
          </a:xfrm>
          <a:prstGeom prst="rect">
            <a:avLst/>
          </a:prstGeom>
          <a:solidFill>
            <a:schemeClr val="bg1"/>
          </a:solidFill>
        </p:spPr>
        <p:txBody>
          <a:bodyPr wrap="none" rtlCol="0">
            <a:spAutoFit/>
          </a:bodyPr>
          <a:lstStyle/>
          <a:p>
            <a:r>
              <a:rPr lang="en-US" sz="1600" dirty="0"/>
              <a:t>VIIRS vs Aqua near-infrared and red (Ver 1)</a:t>
            </a:r>
          </a:p>
        </p:txBody>
      </p:sp>
      <p:sp>
        <p:nvSpPr>
          <p:cNvPr id="4" name="Slide Number Placeholder 3">
            <a:extLst>
              <a:ext uri="{FF2B5EF4-FFF2-40B4-BE49-F238E27FC236}">
                <a16:creationId xmlns:a16="http://schemas.microsoft.com/office/drawing/2014/main" id="{A1B378DB-99B6-43CE-8467-AF6FCDD07408}"/>
              </a:ext>
            </a:extLst>
          </p:cNvPr>
          <p:cNvSpPr>
            <a:spLocks noGrp="1"/>
          </p:cNvSpPr>
          <p:nvPr>
            <p:ph type="sldNum" sz="quarter" idx="12"/>
          </p:nvPr>
        </p:nvSpPr>
        <p:spPr>
          <a:xfrm>
            <a:off x="7010400" y="6501052"/>
            <a:ext cx="2133600" cy="365125"/>
          </a:xfrm>
        </p:spPr>
        <p:txBody>
          <a:bodyPr/>
          <a:lstStyle/>
          <a:p>
            <a:fld id="{C0137D2A-484A-FE43-821F-C39C504DA1E2}" type="slidenum">
              <a:rPr lang="en-US" smtClean="0"/>
              <a:t>3</a:t>
            </a:fld>
            <a:endParaRPr lang="en-US" dirty="0"/>
          </a:p>
        </p:txBody>
      </p:sp>
      <p:sp>
        <p:nvSpPr>
          <p:cNvPr id="21" name="Title 1">
            <a:extLst>
              <a:ext uri="{FF2B5EF4-FFF2-40B4-BE49-F238E27FC236}">
                <a16:creationId xmlns:a16="http://schemas.microsoft.com/office/drawing/2014/main" id="{788F3452-1BA1-4F42-A929-2E608DA6FFC2}"/>
              </a:ext>
            </a:extLst>
          </p:cNvPr>
          <p:cNvSpPr txBox="1">
            <a:spLocks/>
          </p:cNvSpPr>
          <p:nvPr/>
        </p:nvSpPr>
        <p:spPr>
          <a:xfrm>
            <a:off x="457200" y="274638"/>
            <a:ext cx="8229600" cy="7007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Continuous monitoring of data</a:t>
            </a:r>
          </a:p>
        </p:txBody>
      </p:sp>
      <p:pic>
        <p:nvPicPr>
          <p:cNvPr id="22" name="Picture 21">
            <a:extLst>
              <a:ext uri="{FF2B5EF4-FFF2-40B4-BE49-F238E27FC236}">
                <a16:creationId xmlns:a16="http://schemas.microsoft.com/office/drawing/2014/main" id="{11D4D147-257E-43CA-8277-D50CF47CD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42579326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EEC2-D83D-0F47-A2A1-1C2183567251}"/>
              </a:ext>
            </a:extLst>
          </p:cNvPr>
          <p:cNvSpPr>
            <a:spLocks noGrp="1"/>
          </p:cNvSpPr>
          <p:nvPr>
            <p:ph type="title"/>
          </p:nvPr>
        </p:nvSpPr>
        <p:spPr/>
        <p:txBody>
          <a:bodyPr>
            <a:normAutofit/>
          </a:bodyPr>
          <a:lstStyle/>
          <a:p>
            <a:r>
              <a:rPr lang="en-US" sz="3100" dirty="0">
                <a:cs typeface="Cambria"/>
              </a:rPr>
              <a:t>VIIRS SR Validation stage III (AERONET)</a:t>
            </a:r>
            <a:endParaRPr lang="en-US" dirty="0"/>
          </a:p>
        </p:txBody>
      </p:sp>
      <p:sp>
        <p:nvSpPr>
          <p:cNvPr id="4" name="Slide Number Placeholder 3">
            <a:extLst>
              <a:ext uri="{FF2B5EF4-FFF2-40B4-BE49-F238E27FC236}">
                <a16:creationId xmlns:a16="http://schemas.microsoft.com/office/drawing/2014/main" id="{56494C38-20F3-CE47-B640-765DF8A45D2C}"/>
              </a:ext>
            </a:extLst>
          </p:cNvPr>
          <p:cNvSpPr>
            <a:spLocks noGrp="1"/>
          </p:cNvSpPr>
          <p:nvPr>
            <p:ph type="sldNum" sz="quarter" idx="12"/>
          </p:nvPr>
        </p:nvSpPr>
        <p:spPr/>
        <p:txBody>
          <a:bodyPr/>
          <a:lstStyle/>
          <a:p>
            <a:fld id="{C0137D2A-484A-FE43-821F-C39C504DA1E2}" type="slidenum">
              <a:rPr lang="en-US" smtClean="0"/>
              <a:t>4</a:t>
            </a:fld>
            <a:endParaRPr lang="en-US"/>
          </a:p>
        </p:txBody>
      </p:sp>
      <p:pic>
        <p:nvPicPr>
          <p:cNvPr id="5" name="Picture 4">
            <a:extLst>
              <a:ext uri="{FF2B5EF4-FFF2-40B4-BE49-F238E27FC236}">
                <a16:creationId xmlns:a16="http://schemas.microsoft.com/office/drawing/2014/main" id="{B3EA83E6-B0AE-8F43-B48A-8CAA6CD31983}"/>
              </a:ext>
            </a:extLst>
          </p:cNvPr>
          <p:cNvPicPr>
            <a:picLocks noChangeAspect="1"/>
          </p:cNvPicPr>
          <p:nvPr/>
        </p:nvPicPr>
        <p:blipFill rotWithShape="1">
          <a:blip r:embed="rId3"/>
          <a:srcRect r="15151"/>
          <a:stretch/>
        </p:blipFill>
        <p:spPr bwMode="auto">
          <a:xfrm>
            <a:off x="1141331" y="1451134"/>
            <a:ext cx="3051815" cy="467661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99600D3-F436-9548-87AC-D117B52512F1}"/>
              </a:ext>
            </a:extLst>
          </p:cNvPr>
          <p:cNvPicPr>
            <a:picLocks noChangeAspect="1"/>
          </p:cNvPicPr>
          <p:nvPr/>
        </p:nvPicPr>
        <p:blipFill rotWithShape="1">
          <a:blip r:embed="rId4"/>
          <a:srcRect r="14849"/>
          <a:stretch/>
        </p:blipFill>
        <p:spPr bwMode="auto">
          <a:xfrm>
            <a:off x="4572000" y="1459598"/>
            <a:ext cx="3063092" cy="4676616"/>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571180F-A266-BF47-8DA7-9DF720DD5254}"/>
              </a:ext>
            </a:extLst>
          </p:cNvPr>
          <p:cNvSpPr/>
          <p:nvPr/>
        </p:nvSpPr>
        <p:spPr>
          <a:xfrm>
            <a:off x="1289018" y="6169709"/>
            <a:ext cx="6346074" cy="646331"/>
          </a:xfrm>
          <a:prstGeom prst="rect">
            <a:avLst/>
          </a:prstGeom>
        </p:spPr>
        <p:txBody>
          <a:bodyPr wrap="square">
            <a:spAutoFit/>
          </a:bodyPr>
          <a:lstStyle/>
          <a:p>
            <a:pPr algn="ctr"/>
            <a:r>
              <a:rPr lang="en-US" dirty="0">
                <a:latin typeface="Cambria" panose="02040503050406030204" pitchFamily="18" charset="0"/>
                <a:ea typeface="MS Mincho" panose="02020609040205080304" pitchFamily="49" charset="-128"/>
                <a:cs typeface="Times New Roman" panose="02020603050405020304" pitchFamily="18" charset="0"/>
              </a:rPr>
              <a:t>Performance of the VIIRS surface reflectance product for 2018 over &gt;200 AERONET sites for M5 (Red) and M7 (NIR)</a:t>
            </a:r>
            <a:endParaRPr lang="en-US" dirty="0"/>
          </a:p>
        </p:txBody>
      </p:sp>
      <p:pic>
        <p:nvPicPr>
          <p:cNvPr id="7" name="Picture 6">
            <a:extLst>
              <a:ext uri="{FF2B5EF4-FFF2-40B4-BE49-F238E27FC236}">
                <a16:creationId xmlns:a16="http://schemas.microsoft.com/office/drawing/2014/main" id="{5C1954E2-1985-4E7C-B8E3-68F363A4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
        <p:nvSpPr>
          <p:cNvPr id="3" name="TextBox 2">
            <a:extLst>
              <a:ext uri="{FF2B5EF4-FFF2-40B4-BE49-F238E27FC236}">
                <a16:creationId xmlns:a16="http://schemas.microsoft.com/office/drawing/2014/main" id="{66B75AC9-77D0-48A6-B8C3-F21D152666F8}"/>
              </a:ext>
            </a:extLst>
          </p:cNvPr>
          <p:cNvSpPr txBox="1"/>
          <p:nvPr/>
        </p:nvSpPr>
        <p:spPr>
          <a:xfrm>
            <a:off x="1828800" y="1224508"/>
            <a:ext cx="2063770" cy="369332"/>
          </a:xfrm>
          <a:prstGeom prst="rect">
            <a:avLst/>
          </a:prstGeom>
          <a:noFill/>
        </p:spPr>
        <p:txBody>
          <a:bodyPr wrap="none" rtlCol="0">
            <a:spAutoFit/>
          </a:bodyPr>
          <a:lstStyle/>
          <a:p>
            <a:r>
              <a:rPr lang="en-US" dirty="0"/>
              <a:t>VIIRS band M5 (red)</a:t>
            </a:r>
          </a:p>
        </p:txBody>
      </p:sp>
      <p:sp>
        <p:nvSpPr>
          <p:cNvPr id="9" name="TextBox 8">
            <a:extLst>
              <a:ext uri="{FF2B5EF4-FFF2-40B4-BE49-F238E27FC236}">
                <a16:creationId xmlns:a16="http://schemas.microsoft.com/office/drawing/2014/main" id="{F4020D1E-4DF1-43EA-BB5A-724EEF35FF52}"/>
              </a:ext>
            </a:extLst>
          </p:cNvPr>
          <p:cNvSpPr txBox="1"/>
          <p:nvPr/>
        </p:nvSpPr>
        <p:spPr>
          <a:xfrm>
            <a:off x="5191468" y="1224508"/>
            <a:ext cx="2081211" cy="369332"/>
          </a:xfrm>
          <a:prstGeom prst="rect">
            <a:avLst/>
          </a:prstGeom>
          <a:noFill/>
        </p:spPr>
        <p:txBody>
          <a:bodyPr wrap="none" rtlCol="0">
            <a:spAutoFit/>
          </a:bodyPr>
          <a:lstStyle/>
          <a:p>
            <a:r>
              <a:rPr lang="en-US" dirty="0"/>
              <a:t>VIIRS band M7 (NIR)</a:t>
            </a:r>
          </a:p>
        </p:txBody>
      </p:sp>
    </p:spTree>
    <p:extLst>
      <p:ext uri="{BB962C8B-B14F-4D97-AF65-F5344CB8AC3E}">
        <p14:creationId xmlns:p14="http://schemas.microsoft.com/office/powerpoint/2010/main" val="374115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DF91-6531-BD49-A573-39F260A70AE2}"/>
              </a:ext>
            </a:extLst>
          </p:cNvPr>
          <p:cNvSpPr>
            <a:spLocks noGrp="1"/>
          </p:cNvSpPr>
          <p:nvPr>
            <p:ph type="title"/>
          </p:nvPr>
        </p:nvSpPr>
        <p:spPr/>
        <p:txBody>
          <a:bodyPr/>
          <a:lstStyle/>
          <a:p>
            <a:r>
              <a:rPr lang="en-US" dirty="0"/>
              <a:t>High Aerosol Flag issue</a:t>
            </a:r>
          </a:p>
        </p:txBody>
      </p:sp>
      <p:sp>
        <p:nvSpPr>
          <p:cNvPr id="3" name="Content Placeholder 2">
            <a:extLst>
              <a:ext uri="{FF2B5EF4-FFF2-40B4-BE49-F238E27FC236}">
                <a16:creationId xmlns:a16="http://schemas.microsoft.com/office/drawing/2014/main" id="{2F5861F1-4248-194F-B13D-782C850387A7}"/>
              </a:ext>
            </a:extLst>
          </p:cNvPr>
          <p:cNvSpPr>
            <a:spLocks noGrp="1"/>
          </p:cNvSpPr>
          <p:nvPr>
            <p:ph idx="1"/>
          </p:nvPr>
        </p:nvSpPr>
        <p:spPr>
          <a:xfrm>
            <a:off x="457200" y="1600200"/>
            <a:ext cx="8285518" cy="4734816"/>
          </a:xfrm>
        </p:spPr>
        <p:txBody>
          <a:bodyPr>
            <a:normAutofit fontScale="85000" lnSpcReduction="10000"/>
          </a:bodyPr>
          <a:lstStyle/>
          <a:p>
            <a:r>
              <a:rPr lang="en-US" dirty="0"/>
              <a:t>The high aerosol flag was set using an approximation on the path radiance for MODIS and VIIRS</a:t>
            </a:r>
          </a:p>
          <a:p>
            <a:endParaRPr lang="en-US" dirty="0"/>
          </a:p>
          <a:p>
            <a:r>
              <a:rPr lang="en-US" dirty="0"/>
              <a:t>The approximation caused problem mainly on bright surface at high view angle</a:t>
            </a:r>
          </a:p>
          <a:p>
            <a:endParaRPr lang="en-US" dirty="0"/>
          </a:p>
          <a:p>
            <a:r>
              <a:rPr lang="en-US" dirty="0"/>
              <a:t>For Landsat 8 and Sentinel-2 </a:t>
            </a:r>
            <a:r>
              <a:rPr lang="en-US" dirty="0" err="1"/>
              <a:t>LaSRC</a:t>
            </a:r>
            <a:r>
              <a:rPr lang="en-US" dirty="0"/>
              <a:t>, a more robust approach has been used</a:t>
            </a:r>
          </a:p>
          <a:p>
            <a:endParaRPr lang="en-US" dirty="0"/>
          </a:p>
          <a:p>
            <a:r>
              <a:rPr lang="en-US" dirty="0"/>
              <a:t>We ported the Landsat and Sentinel 2 approach to MODIS and VIIRS </a:t>
            </a:r>
          </a:p>
        </p:txBody>
      </p:sp>
      <p:sp>
        <p:nvSpPr>
          <p:cNvPr id="4" name="Slide Number Placeholder 3">
            <a:extLst>
              <a:ext uri="{FF2B5EF4-FFF2-40B4-BE49-F238E27FC236}">
                <a16:creationId xmlns:a16="http://schemas.microsoft.com/office/drawing/2014/main" id="{B56A4674-63ED-9C42-B0D4-2083F0CA94CE}"/>
              </a:ext>
            </a:extLst>
          </p:cNvPr>
          <p:cNvSpPr>
            <a:spLocks noGrp="1"/>
          </p:cNvSpPr>
          <p:nvPr>
            <p:ph type="sldNum" sz="quarter" idx="12"/>
          </p:nvPr>
        </p:nvSpPr>
        <p:spPr/>
        <p:txBody>
          <a:bodyPr/>
          <a:lstStyle/>
          <a:p>
            <a:fld id="{C0137D2A-484A-FE43-821F-C39C504DA1E2}" type="slidenum">
              <a:rPr lang="en-US" smtClean="0"/>
              <a:t>5</a:t>
            </a:fld>
            <a:endParaRPr lang="en-US"/>
          </a:p>
        </p:txBody>
      </p:sp>
      <p:pic>
        <p:nvPicPr>
          <p:cNvPr id="5" name="Picture 4">
            <a:extLst>
              <a:ext uri="{FF2B5EF4-FFF2-40B4-BE49-F238E27FC236}">
                <a16:creationId xmlns:a16="http://schemas.microsoft.com/office/drawing/2014/main" id="{C6F21208-85F5-4D99-9010-26A617E29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214573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0977-A304-9C48-BBF9-4272EF0A2F5F}"/>
              </a:ext>
            </a:extLst>
          </p:cNvPr>
          <p:cNvSpPr>
            <a:spLocks noGrp="1"/>
          </p:cNvSpPr>
          <p:nvPr>
            <p:ph type="title"/>
          </p:nvPr>
        </p:nvSpPr>
        <p:spPr/>
        <p:txBody>
          <a:bodyPr/>
          <a:lstStyle/>
          <a:p>
            <a:r>
              <a:rPr lang="en-US" dirty="0"/>
              <a:t>Old High Aerosol Flag Terra</a:t>
            </a:r>
          </a:p>
        </p:txBody>
      </p:sp>
      <p:sp>
        <p:nvSpPr>
          <p:cNvPr id="4" name="Slide Number Placeholder 3">
            <a:extLst>
              <a:ext uri="{FF2B5EF4-FFF2-40B4-BE49-F238E27FC236}">
                <a16:creationId xmlns:a16="http://schemas.microsoft.com/office/drawing/2014/main" id="{4680FB4D-AB86-014C-9B27-64468FC753E9}"/>
              </a:ext>
            </a:extLst>
          </p:cNvPr>
          <p:cNvSpPr>
            <a:spLocks noGrp="1"/>
          </p:cNvSpPr>
          <p:nvPr>
            <p:ph type="sldNum" sz="quarter" idx="12"/>
          </p:nvPr>
        </p:nvSpPr>
        <p:spPr/>
        <p:txBody>
          <a:bodyPr/>
          <a:lstStyle/>
          <a:p>
            <a:fld id="{C0137D2A-484A-FE43-821F-C39C504DA1E2}" type="slidenum">
              <a:rPr lang="en-US" smtClean="0"/>
              <a:t>6</a:t>
            </a:fld>
            <a:endParaRPr lang="en-US"/>
          </a:p>
        </p:txBody>
      </p:sp>
      <p:pic>
        <p:nvPicPr>
          <p:cNvPr id="6" name="Picture 5">
            <a:extLst>
              <a:ext uri="{FF2B5EF4-FFF2-40B4-BE49-F238E27FC236}">
                <a16:creationId xmlns:a16="http://schemas.microsoft.com/office/drawing/2014/main" id="{46A9CDFB-D122-5949-90C9-C974A59629FB}"/>
              </a:ext>
            </a:extLst>
          </p:cNvPr>
          <p:cNvPicPr>
            <a:picLocks noChangeAspect="1"/>
          </p:cNvPicPr>
          <p:nvPr/>
        </p:nvPicPr>
        <p:blipFill>
          <a:blip r:embed="rId3"/>
          <a:stretch>
            <a:fillRect/>
          </a:stretch>
        </p:blipFill>
        <p:spPr>
          <a:xfrm>
            <a:off x="0" y="1143000"/>
            <a:ext cx="9144000" cy="4572000"/>
          </a:xfrm>
          <a:prstGeom prst="rect">
            <a:avLst/>
          </a:prstGeom>
        </p:spPr>
      </p:pic>
      <p:sp>
        <p:nvSpPr>
          <p:cNvPr id="7" name="Oval 6">
            <a:extLst>
              <a:ext uri="{FF2B5EF4-FFF2-40B4-BE49-F238E27FC236}">
                <a16:creationId xmlns:a16="http://schemas.microsoft.com/office/drawing/2014/main" id="{2327A130-2A62-2D4B-AE16-85D159C1FB10}"/>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60E1328-F766-4AD5-84D5-891CB959D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55616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EF5B-241A-2441-B23D-26DEE8037675}"/>
              </a:ext>
            </a:extLst>
          </p:cNvPr>
          <p:cNvSpPr>
            <a:spLocks noGrp="1"/>
          </p:cNvSpPr>
          <p:nvPr>
            <p:ph type="title"/>
          </p:nvPr>
        </p:nvSpPr>
        <p:spPr/>
        <p:txBody>
          <a:bodyPr/>
          <a:lstStyle/>
          <a:p>
            <a:r>
              <a:rPr lang="en-US" dirty="0"/>
              <a:t>New High Aerosol Flag Terra</a:t>
            </a:r>
          </a:p>
        </p:txBody>
      </p:sp>
      <p:pic>
        <p:nvPicPr>
          <p:cNvPr id="6" name="Content Placeholder 5">
            <a:extLst>
              <a:ext uri="{FF2B5EF4-FFF2-40B4-BE49-F238E27FC236}">
                <a16:creationId xmlns:a16="http://schemas.microsoft.com/office/drawing/2014/main" id="{E421D884-396B-3D43-9E1A-AA470D88439D}"/>
              </a:ext>
            </a:extLst>
          </p:cNvPr>
          <p:cNvPicPr>
            <a:picLocks noGrp="1" noChangeAspect="1"/>
          </p:cNvPicPr>
          <p:nvPr>
            <p:ph idx="1"/>
          </p:nvPr>
        </p:nvPicPr>
        <p:blipFill>
          <a:blip r:embed="rId3"/>
          <a:stretch>
            <a:fillRect/>
          </a:stretch>
        </p:blipFill>
        <p:spPr>
          <a:xfrm>
            <a:off x="0" y="1135220"/>
            <a:ext cx="9141270" cy="4570635"/>
          </a:xfrm>
        </p:spPr>
      </p:pic>
      <p:sp>
        <p:nvSpPr>
          <p:cNvPr id="4" name="Slide Number Placeholder 3">
            <a:extLst>
              <a:ext uri="{FF2B5EF4-FFF2-40B4-BE49-F238E27FC236}">
                <a16:creationId xmlns:a16="http://schemas.microsoft.com/office/drawing/2014/main" id="{CE511CA0-82BC-F748-835F-7ACB7D77522C}"/>
              </a:ext>
            </a:extLst>
          </p:cNvPr>
          <p:cNvSpPr>
            <a:spLocks noGrp="1"/>
          </p:cNvSpPr>
          <p:nvPr>
            <p:ph type="sldNum" sz="quarter" idx="12"/>
          </p:nvPr>
        </p:nvSpPr>
        <p:spPr/>
        <p:txBody>
          <a:bodyPr/>
          <a:lstStyle/>
          <a:p>
            <a:fld id="{C0137D2A-484A-FE43-821F-C39C504DA1E2}" type="slidenum">
              <a:rPr lang="en-US" smtClean="0"/>
              <a:t>7</a:t>
            </a:fld>
            <a:endParaRPr lang="en-US"/>
          </a:p>
        </p:txBody>
      </p:sp>
      <p:sp>
        <p:nvSpPr>
          <p:cNvPr id="7" name="Oval 6">
            <a:extLst>
              <a:ext uri="{FF2B5EF4-FFF2-40B4-BE49-F238E27FC236}">
                <a16:creationId xmlns:a16="http://schemas.microsoft.com/office/drawing/2014/main" id="{513A996A-A3D8-B944-B151-64375F3F6A37}"/>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4D79FF3-D529-4FB0-B390-4D7378E84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329438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D8342EFA-AF5E-9746-AE9C-E604E782B0B5}"/>
              </a:ext>
            </a:extLst>
          </p:cNvPr>
          <p:cNvPicPr>
            <a:picLocks noGrp="1" noChangeAspect="1"/>
          </p:cNvPicPr>
          <p:nvPr>
            <p:ph idx="1"/>
          </p:nvPr>
        </p:nvPicPr>
        <p:blipFill>
          <a:blip r:embed="rId3"/>
          <a:stretch>
            <a:fillRect/>
          </a:stretch>
        </p:blipFill>
        <p:spPr>
          <a:xfrm>
            <a:off x="0" y="1133856"/>
            <a:ext cx="9144000" cy="4572000"/>
          </a:xfrm>
        </p:spPr>
      </p:pic>
      <p:sp>
        <p:nvSpPr>
          <p:cNvPr id="2" name="Title 1">
            <a:extLst>
              <a:ext uri="{FF2B5EF4-FFF2-40B4-BE49-F238E27FC236}">
                <a16:creationId xmlns:a16="http://schemas.microsoft.com/office/drawing/2014/main" id="{5926EF5B-241A-2441-B23D-26DEE8037675}"/>
              </a:ext>
            </a:extLst>
          </p:cNvPr>
          <p:cNvSpPr>
            <a:spLocks noGrp="1"/>
          </p:cNvSpPr>
          <p:nvPr>
            <p:ph type="title"/>
          </p:nvPr>
        </p:nvSpPr>
        <p:spPr/>
        <p:txBody>
          <a:bodyPr/>
          <a:lstStyle/>
          <a:p>
            <a:r>
              <a:rPr lang="en-US" dirty="0"/>
              <a:t>Old High Aerosol Flag Aqua</a:t>
            </a:r>
          </a:p>
        </p:txBody>
      </p:sp>
      <p:sp>
        <p:nvSpPr>
          <p:cNvPr id="4" name="Slide Number Placeholder 3">
            <a:extLst>
              <a:ext uri="{FF2B5EF4-FFF2-40B4-BE49-F238E27FC236}">
                <a16:creationId xmlns:a16="http://schemas.microsoft.com/office/drawing/2014/main" id="{CE511CA0-82BC-F748-835F-7ACB7D77522C}"/>
              </a:ext>
            </a:extLst>
          </p:cNvPr>
          <p:cNvSpPr>
            <a:spLocks noGrp="1"/>
          </p:cNvSpPr>
          <p:nvPr>
            <p:ph type="sldNum" sz="quarter" idx="12"/>
          </p:nvPr>
        </p:nvSpPr>
        <p:spPr/>
        <p:txBody>
          <a:bodyPr/>
          <a:lstStyle/>
          <a:p>
            <a:fld id="{C0137D2A-484A-FE43-821F-C39C504DA1E2}" type="slidenum">
              <a:rPr lang="en-US" smtClean="0"/>
              <a:t>8</a:t>
            </a:fld>
            <a:endParaRPr lang="en-US"/>
          </a:p>
        </p:txBody>
      </p:sp>
      <p:sp>
        <p:nvSpPr>
          <p:cNvPr id="7" name="Oval 6">
            <a:extLst>
              <a:ext uri="{FF2B5EF4-FFF2-40B4-BE49-F238E27FC236}">
                <a16:creationId xmlns:a16="http://schemas.microsoft.com/office/drawing/2014/main" id="{513A996A-A3D8-B944-B151-64375F3F6A37}"/>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5DCCDAD-6F74-43CB-A7FE-CA4AB3D3D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13390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48281D-DF69-CD43-A961-9D49A5EA6764}"/>
              </a:ext>
            </a:extLst>
          </p:cNvPr>
          <p:cNvPicPr>
            <a:picLocks noChangeAspect="1"/>
          </p:cNvPicPr>
          <p:nvPr/>
        </p:nvPicPr>
        <p:blipFill>
          <a:blip r:embed="rId3"/>
          <a:stretch>
            <a:fillRect/>
          </a:stretch>
        </p:blipFill>
        <p:spPr>
          <a:xfrm>
            <a:off x="0" y="1133856"/>
            <a:ext cx="9144000" cy="4572000"/>
          </a:xfrm>
          <a:prstGeom prst="rect">
            <a:avLst/>
          </a:prstGeom>
        </p:spPr>
      </p:pic>
      <p:sp>
        <p:nvSpPr>
          <p:cNvPr id="2" name="Title 1">
            <a:extLst>
              <a:ext uri="{FF2B5EF4-FFF2-40B4-BE49-F238E27FC236}">
                <a16:creationId xmlns:a16="http://schemas.microsoft.com/office/drawing/2014/main" id="{5926EF5B-241A-2441-B23D-26DEE8037675}"/>
              </a:ext>
            </a:extLst>
          </p:cNvPr>
          <p:cNvSpPr>
            <a:spLocks noGrp="1"/>
          </p:cNvSpPr>
          <p:nvPr>
            <p:ph type="title"/>
          </p:nvPr>
        </p:nvSpPr>
        <p:spPr/>
        <p:txBody>
          <a:bodyPr/>
          <a:lstStyle/>
          <a:p>
            <a:r>
              <a:rPr lang="en-US" dirty="0"/>
              <a:t>New High Aerosol Flag Aqua</a:t>
            </a:r>
          </a:p>
        </p:txBody>
      </p:sp>
      <p:sp>
        <p:nvSpPr>
          <p:cNvPr id="4" name="Slide Number Placeholder 3">
            <a:extLst>
              <a:ext uri="{FF2B5EF4-FFF2-40B4-BE49-F238E27FC236}">
                <a16:creationId xmlns:a16="http://schemas.microsoft.com/office/drawing/2014/main" id="{CE511CA0-82BC-F748-835F-7ACB7D77522C}"/>
              </a:ext>
            </a:extLst>
          </p:cNvPr>
          <p:cNvSpPr>
            <a:spLocks noGrp="1"/>
          </p:cNvSpPr>
          <p:nvPr>
            <p:ph type="sldNum" sz="quarter" idx="12"/>
          </p:nvPr>
        </p:nvSpPr>
        <p:spPr/>
        <p:txBody>
          <a:bodyPr/>
          <a:lstStyle/>
          <a:p>
            <a:fld id="{C0137D2A-484A-FE43-821F-C39C504DA1E2}" type="slidenum">
              <a:rPr lang="en-US" smtClean="0"/>
              <a:t>9</a:t>
            </a:fld>
            <a:endParaRPr lang="en-US"/>
          </a:p>
        </p:txBody>
      </p:sp>
      <p:sp>
        <p:nvSpPr>
          <p:cNvPr id="7" name="Oval 6">
            <a:extLst>
              <a:ext uri="{FF2B5EF4-FFF2-40B4-BE49-F238E27FC236}">
                <a16:creationId xmlns:a16="http://schemas.microsoft.com/office/drawing/2014/main" id="{513A996A-A3D8-B944-B151-64375F3F6A37}"/>
              </a:ext>
            </a:extLst>
          </p:cNvPr>
          <p:cNvSpPr/>
          <p:nvPr/>
        </p:nvSpPr>
        <p:spPr>
          <a:xfrm>
            <a:off x="3925824" y="2645664"/>
            <a:ext cx="1889760" cy="7833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7AF7F26-23A0-479B-AC99-27A961E30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744" y="80134"/>
            <a:ext cx="1112964" cy="918347"/>
          </a:xfrm>
          <a:prstGeom prst="rect">
            <a:avLst/>
          </a:prstGeom>
        </p:spPr>
      </p:pic>
    </p:spTree>
    <p:extLst>
      <p:ext uri="{BB962C8B-B14F-4D97-AF65-F5344CB8AC3E}">
        <p14:creationId xmlns:p14="http://schemas.microsoft.com/office/powerpoint/2010/main" val="4093411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31767</TotalTime>
  <Words>812</Words>
  <Application>Microsoft Office PowerPoint</Application>
  <PresentationFormat>On-screen Show (4:3)</PresentationFormat>
  <Paragraphs>122</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Mincho</vt:lpstr>
      <vt:lpstr>ＭＳ Ｐゴシック</vt:lpstr>
      <vt:lpstr>宋体</vt:lpstr>
      <vt:lpstr>Arial</vt:lpstr>
      <vt:lpstr>Calibri</vt:lpstr>
      <vt:lpstr>Cambria</vt:lpstr>
      <vt:lpstr>Times New Roman</vt:lpstr>
      <vt:lpstr>Office Theme</vt:lpstr>
      <vt:lpstr>Generating consistent and continuous long-term global surface reflectance product suite from Suomi-NPP VIIRS and EOS MODIS</vt:lpstr>
      <vt:lpstr>PowerPoint Presentation</vt:lpstr>
      <vt:lpstr>PowerPoint Presentation</vt:lpstr>
      <vt:lpstr>VIIRS SR Validation stage III (AERONET)</vt:lpstr>
      <vt:lpstr>High Aerosol Flag issue</vt:lpstr>
      <vt:lpstr>Old High Aerosol Flag Terra</vt:lpstr>
      <vt:lpstr>New High Aerosol Flag Terra</vt:lpstr>
      <vt:lpstr>Old High Aerosol Flag Aqua</vt:lpstr>
      <vt:lpstr>New High Aerosol Flag Aqua</vt:lpstr>
      <vt:lpstr>Old High Aerosol Flag VIIRS</vt:lpstr>
      <vt:lpstr>New High Aerosol Flag VIIRS</vt:lpstr>
      <vt:lpstr>Old high aerosol flag</vt:lpstr>
      <vt:lpstr>New high aerosol flag</vt:lpstr>
      <vt:lpstr>Sentinel 3: Continuity for Morning observation beyond Terra ? </vt:lpstr>
      <vt:lpstr>Conclusions</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Taejin Park</dc:creator>
  <cp:lastModifiedBy>Sergii Skakun</cp:lastModifiedBy>
  <cp:revision>385</cp:revision>
  <dcterms:created xsi:type="dcterms:W3CDTF">2015-04-27T20:50:56Z</dcterms:created>
  <dcterms:modified xsi:type="dcterms:W3CDTF">2019-11-20T17:39:22Z</dcterms:modified>
</cp:coreProperties>
</file>