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6" r:id="rId2"/>
    <p:sldId id="267" r:id="rId3"/>
    <p:sldId id="268" r:id="rId4"/>
    <p:sldId id="269" r:id="rId5"/>
    <p:sldId id="27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userDrawn="1">
          <p15:clr>
            <a:srgbClr val="A4A3A4"/>
          </p15:clr>
        </p15:guide>
        <p15:guide id="2" pos="38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Crystal S. (GSFC-616.0)[SCIENCE SYSTEMS AND APPLICATIONS INC]" initials="TCS(SAAI" lastIdx="2" clrIdx="0">
    <p:extLst>
      <p:ext uri="{19B8F6BF-5375-455C-9EA6-DF929625EA0E}">
        <p15:presenceInfo xmlns:p15="http://schemas.microsoft.com/office/powerpoint/2012/main" userId="S-1-5-21-330711430-3775241029-4075259233-441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29"/>
    <p:restoredTop sz="96081" autoAdjust="0"/>
  </p:normalViewPr>
  <p:slideViewPr>
    <p:cSldViewPr snapToGrid="0" snapToObjects="1">
      <p:cViewPr varScale="1">
        <p:scale>
          <a:sx n="116" d="100"/>
          <a:sy n="116" d="100"/>
        </p:scale>
        <p:origin x="560" y="192"/>
      </p:cViewPr>
      <p:guideLst>
        <p:guide orient="horz" pos="1801"/>
        <p:guide pos="381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B153D-FE4E-8A4F-A6A2-030B89497C04}" type="doc">
      <dgm:prSet loTypeId="urn:microsoft.com/office/officeart/2005/8/layout/vProcess5" loCatId="" qsTypeId="urn:microsoft.com/office/officeart/2005/8/quickstyle/simple1" qsCatId="simple" csTypeId="urn:microsoft.com/office/officeart/2005/8/colors/colorful2" csCatId="colorful" phldr="1"/>
      <dgm:spPr/>
      <dgm:t>
        <a:bodyPr/>
        <a:lstStyle/>
        <a:p>
          <a:endParaRPr lang="en-US"/>
        </a:p>
      </dgm:t>
    </dgm:pt>
    <dgm:pt modelId="{657C44D1-B01E-2E46-8089-D429129BD0FD}">
      <dgm:prSet phldrT="[Text]" custT="1"/>
      <dgm:spPr/>
      <dgm:t>
        <a:bodyPr anchor="t" anchorCtr="0"/>
        <a:lstStyle/>
        <a:p>
          <a:pPr>
            <a:lnSpc>
              <a:spcPct val="80000"/>
            </a:lnSpc>
            <a:spcAft>
              <a:spcPts val="400"/>
            </a:spcAft>
          </a:pPr>
          <a:r>
            <a:rPr lang="en-US" sz="2000" b="1" dirty="0"/>
            <a:t>Post Protocol on IOCCG website for Peer Review (60+ days)</a:t>
          </a:r>
        </a:p>
      </dgm:t>
    </dgm:pt>
    <dgm:pt modelId="{BA9F1B85-76E0-F64C-BCF2-8241EE66AD0C}" type="parTrans" cxnId="{12D3EB06-3D04-AF4D-95A2-9EDE787CD347}">
      <dgm:prSet/>
      <dgm:spPr/>
      <dgm:t>
        <a:bodyPr/>
        <a:lstStyle/>
        <a:p>
          <a:endParaRPr lang="en-US"/>
        </a:p>
      </dgm:t>
    </dgm:pt>
    <dgm:pt modelId="{877A13EA-3275-F64C-9C40-D309BD0B80E8}" type="sibTrans" cxnId="{12D3EB06-3D04-AF4D-95A2-9EDE787CD347}">
      <dgm:prSet/>
      <dgm:spPr/>
      <dgm:t>
        <a:bodyPr/>
        <a:lstStyle/>
        <a:p>
          <a:endParaRPr lang="en-US"/>
        </a:p>
      </dgm:t>
    </dgm:pt>
    <dgm:pt modelId="{983EAF8A-DDE2-5843-9EE8-3B9BFF8F1ECD}">
      <dgm:prSet phldrT="[Text]" custT="1"/>
      <dgm:spPr/>
      <dgm:t>
        <a:bodyPr anchor="t" anchorCtr="0"/>
        <a:lstStyle/>
        <a:p>
          <a:pPr>
            <a:lnSpc>
              <a:spcPct val="80000"/>
            </a:lnSpc>
            <a:spcAft>
              <a:spcPct val="15000"/>
            </a:spcAft>
          </a:pPr>
          <a:r>
            <a:rPr lang="en-US" sz="1800" dirty="0"/>
            <a:t>Notify community through IOCCG, TOS, OCB, NASA e-mail lists, etc.</a:t>
          </a:r>
        </a:p>
      </dgm:t>
    </dgm:pt>
    <dgm:pt modelId="{C0632E6D-3C8B-BC46-B3BD-F4A8F2A68FAC}" type="parTrans" cxnId="{93A45E98-A506-CA40-829D-701E6BB9EF79}">
      <dgm:prSet/>
      <dgm:spPr/>
      <dgm:t>
        <a:bodyPr/>
        <a:lstStyle/>
        <a:p>
          <a:endParaRPr lang="en-US"/>
        </a:p>
      </dgm:t>
    </dgm:pt>
    <dgm:pt modelId="{C57E5B34-9F9C-B74B-B023-BA5584D7CCF0}" type="sibTrans" cxnId="{93A45E98-A506-CA40-829D-701E6BB9EF79}">
      <dgm:prSet/>
      <dgm:spPr/>
      <dgm:t>
        <a:bodyPr/>
        <a:lstStyle/>
        <a:p>
          <a:endParaRPr lang="en-US"/>
        </a:p>
      </dgm:t>
    </dgm:pt>
    <dgm:pt modelId="{1CDBF09C-95C2-564D-81A0-C7A082689483}">
      <dgm:prSet phldrT="[Text]" custT="1"/>
      <dgm:spPr/>
      <dgm:t>
        <a:bodyPr anchor="t" anchorCtr="0"/>
        <a:lstStyle/>
        <a:p>
          <a:pPr>
            <a:lnSpc>
              <a:spcPct val="80000"/>
            </a:lnSpc>
            <a:spcAft>
              <a:spcPct val="15000"/>
            </a:spcAft>
          </a:pPr>
          <a:r>
            <a:rPr lang="en-US" sz="1800" dirty="0"/>
            <a:t>Comments received by lead authors or editors</a:t>
          </a:r>
        </a:p>
      </dgm:t>
    </dgm:pt>
    <dgm:pt modelId="{2473E970-57A3-6140-85B9-221FF8E2B49F}" type="parTrans" cxnId="{C6143A97-28C5-7743-AC29-3E1005F28474}">
      <dgm:prSet/>
      <dgm:spPr/>
      <dgm:t>
        <a:bodyPr/>
        <a:lstStyle/>
        <a:p>
          <a:endParaRPr lang="en-US"/>
        </a:p>
      </dgm:t>
    </dgm:pt>
    <dgm:pt modelId="{C66267A1-1B66-1D40-B8FC-7E2952D14999}" type="sibTrans" cxnId="{C6143A97-28C5-7743-AC29-3E1005F28474}">
      <dgm:prSet/>
      <dgm:spPr/>
      <dgm:t>
        <a:bodyPr/>
        <a:lstStyle/>
        <a:p>
          <a:endParaRPr lang="en-US"/>
        </a:p>
      </dgm:t>
    </dgm:pt>
    <dgm:pt modelId="{BDE3ECC7-459B-FE48-8FE3-CF96D0F76272}">
      <dgm:prSet phldrT="[Text]" custT="1"/>
      <dgm:spPr/>
      <dgm:t>
        <a:bodyPr tIns="45720" rIns="73152" bIns="45720" anchor="t" anchorCtr="0"/>
        <a:lstStyle/>
        <a:p>
          <a:pPr>
            <a:lnSpc>
              <a:spcPct val="80000"/>
            </a:lnSpc>
            <a:spcAft>
              <a:spcPts val="400"/>
            </a:spcAft>
          </a:pPr>
          <a:r>
            <a:rPr lang="en-US" sz="2000" b="1" dirty="0"/>
            <a:t>Assemble a Team of Subject Matter Experts</a:t>
          </a:r>
          <a:endParaRPr lang="en-US" sz="1800" b="1" dirty="0"/>
        </a:p>
      </dgm:t>
    </dgm:pt>
    <dgm:pt modelId="{C6706990-C2E9-EB43-B349-B8599E4A0F91}" type="parTrans" cxnId="{108CF16F-F24E-3349-AE13-A90A45DBFBE0}">
      <dgm:prSet/>
      <dgm:spPr/>
      <dgm:t>
        <a:bodyPr/>
        <a:lstStyle/>
        <a:p>
          <a:endParaRPr lang="en-US"/>
        </a:p>
      </dgm:t>
    </dgm:pt>
    <dgm:pt modelId="{7E6C17B5-2C1C-3844-BBC9-63EF14574EBF}" type="sibTrans" cxnId="{108CF16F-F24E-3349-AE13-A90A45DBFBE0}">
      <dgm:prSet/>
      <dgm:spPr/>
      <dgm:t>
        <a:bodyPr/>
        <a:lstStyle/>
        <a:p>
          <a:endParaRPr lang="en-US"/>
        </a:p>
      </dgm:t>
    </dgm:pt>
    <dgm:pt modelId="{CB53AFFE-A2CB-6B4D-850C-F4B709F25270}">
      <dgm:prSet phldrT="[Text]" custT="1"/>
      <dgm:spPr/>
      <dgm:t>
        <a:bodyPr tIns="45720" rIns="73152" bIns="45720" anchor="t" anchorCtr="0"/>
        <a:lstStyle/>
        <a:p>
          <a:pPr>
            <a:lnSpc>
              <a:spcPct val="80000"/>
            </a:lnSpc>
            <a:spcAft>
              <a:spcPct val="15000"/>
            </a:spcAft>
          </a:pPr>
          <a:r>
            <a:rPr lang="en-US" sz="1800" dirty="0"/>
            <a:t>Obtain travel funds; hold workshop(s) to discuss and resolve challenges</a:t>
          </a:r>
        </a:p>
      </dgm:t>
    </dgm:pt>
    <dgm:pt modelId="{01FB2025-27E5-2F43-A743-1B86B8065425}" type="parTrans" cxnId="{B951A0E6-C66A-0947-8D8E-EB99D5E6E9FA}">
      <dgm:prSet/>
      <dgm:spPr/>
      <dgm:t>
        <a:bodyPr/>
        <a:lstStyle/>
        <a:p>
          <a:endParaRPr lang="en-US"/>
        </a:p>
      </dgm:t>
    </dgm:pt>
    <dgm:pt modelId="{0A346A8B-F41A-F24F-A1C4-9E8B2ADCD4FD}" type="sibTrans" cxnId="{B951A0E6-C66A-0947-8D8E-EB99D5E6E9FA}">
      <dgm:prSet/>
      <dgm:spPr/>
      <dgm:t>
        <a:bodyPr/>
        <a:lstStyle/>
        <a:p>
          <a:endParaRPr lang="en-US"/>
        </a:p>
      </dgm:t>
    </dgm:pt>
    <dgm:pt modelId="{37645FE2-522B-9641-ACEB-11F452DFDE05}">
      <dgm:prSet phldrT="[Text]" custT="1"/>
      <dgm:spPr/>
      <dgm:t>
        <a:bodyPr tIns="45720" rIns="73152" bIns="45720" anchor="t" anchorCtr="0"/>
        <a:lstStyle/>
        <a:p>
          <a:pPr>
            <a:lnSpc>
              <a:spcPct val="80000"/>
            </a:lnSpc>
            <a:spcAft>
              <a:spcPct val="15000"/>
            </a:spcAft>
          </a:pPr>
          <a:r>
            <a:rPr lang="en-US" sz="1800" dirty="0"/>
            <a:t>Establish a protocol document draft outline</a:t>
          </a:r>
        </a:p>
      </dgm:t>
    </dgm:pt>
    <dgm:pt modelId="{53492767-683D-C84C-9C8D-FB983A9D19AA}" type="parTrans" cxnId="{09C8F3F8-570E-044B-82AB-5276C07A5C0E}">
      <dgm:prSet/>
      <dgm:spPr/>
      <dgm:t>
        <a:bodyPr/>
        <a:lstStyle/>
        <a:p>
          <a:endParaRPr lang="en-US"/>
        </a:p>
      </dgm:t>
    </dgm:pt>
    <dgm:pt modelId="{78F3E2D9-29A3-CE48-97AC-5AF959C1CEDA}" type="sibTrans" cxnId="{09C8F3F8-570E-044B-82AB-5276C07A5C0E}">
      <dgm:prSet/>
      <dgm:spPr/>
      <dgm:t>
        <a:bodyPr/>
        <a:lstStyle/>
        <a:p>
          <a:endParaRPr lang="en-US"/>
        </a:p>
      </dgm:t>
    </dgm:pt>
    <dgm:pt modelId="{0CE12CEE-4D05-6646-9A15-2381BB6EE87A}">
      <dgm:prSet phldrT="[Text]" custT="1"/>
      <dgm:spPr/>
      <dgm:t>
        <a:bodyPr anchor="t" anchorCtr="0"/>
        <a:lstStyle/>
        <a:p>
          <a:pPr>
            <a:lnSpc>
              <a:spcPct val="80000"/>
            </a:lnSpc>
            <a:spcAft>
              <a:spcPts val="400"/>
            </a:spcAft>
          </a:pPr>
          <a:r>
            <a:rPr lang="en-US" sz="2000" b="1" dirty="0"/>
            <a:t>Writing of the protocol document</a:t>
          </a:r>
        </a:p>
      </dgm:t>
    </dgm:pt>
    <dgm:pt modelId="{7A349E09-72DC-9144-B8E5-5C2E3F167803}" type="parTrans" cxnId="{AEE024D6-192A-7F4B-AB05-E35469ADEA35}">
      <dgm:prSet/>
      <dgm:spPr/>
      <dgm:t>
        <a:bodyPr/>
        <a:lstStyle/>
        <a:p>
          <a:endParaRPr lang="en-US"/>
        </a:p>
      </dgm:t>
    </dgm:pt>
    <dgm:pt modelId="{E1F81070-7CC6-7746-AAB1-2346F67BFC86}" type="sibTrans" cxnId="{AEE024D6-192A-7F4B-AB05-E35469ADEA35}">
      <dgm:prSet/>
      <dgm:spPr/>
      <dgm:t>
        <a:bodyPr/>
        <a:lstStyle/>
        <a:p>
          <a:endParaRPr lang="en-US"/>
        </a:p>
      </dgm:t>
    </dgm:pt>
    <dgm:pt modelId="{2BE6543E-C119-9A40-91FE-4194D93532C2}">
      <dgm:prSet phldrT="[Text]" custT="1"/>
      <dgm:spPr/>
      <dgm:t>
        <a:bodyPr anchor="t" anchorCtr="0"/>
        <a:lstStyle/>
        <a:p>
          <a:pPr>
            <a:lnSpc>
              <a:spcPct val="80000"/>
            </a:lnSpc>
            <a:spcAft>
              <a:spcPct val="15000"/>
            </a:spcAft>
          </a:pPr>
          <a:r>
            <a:rPr lang="en-US" sz="1800" dirty="0"/>
            <a:t>Contact lead/contributing authors often</a:t>
          </a:r>
        </a:p>
      </dgm:t>
    </dgm:pt>
    <dgm:pt modelId="{F68EB365-48FB-E143-98F1-69E999CAD407}" type="parTrans" cxnId="{E13D1E9B-2E3F-B743-B7BF-8ECADC1A671F}">
      <dgm:prSet/>
      <dgm:spPr/>
      <dgm:t>
        <a:bodyPr/>
        <a:lstStyle/>
        <a:p>
          <a:endParaRPr lang="en-US"/>
        </a:p>
      </dgm:t>
    </dgm:pt>
    <dgm:pt modelId="{F47461FA-AFED-8949-A140-0384C434923B}" type="sibTrans" cxnId="{E13D1E9B-2E3F-B743-B7BF-8ECADC1A671F}">
      <dgm:prSet/>
      <dgm:spPr/>
      <dgm:t>
        <a:bodyPr/>
        <a:lstStyle/>
        <a:p>
          <a:endParaRPr lang="en-US"/>
        </a:p>
      </dgm:t>
    </dgm:pt>
    <dgm:pt modelId="{B4E2B3BD-6F83-A644-830C-4390A63E16D2}">
      <dgm:prSet custT="1"/>
      <dgm:spPr/>
      <dgm:t>
        <a:bodyPr anchor="t" anchorCtr="0"/>
        <a:lstStyle/>
        <a:p>
          <a:pPr>
            <a:spcAft>
              <a:spcPts val="400"/>
            </a:spcAft>
          </a:pPr>
          <a:r>
            <a:rPr lang="en-US" sz="2000" b="1" dirty="0"/>
            <a:t>Revision of Protocols Based on Public Comments </a:t>
          </a:r>
        </a:p>
        <a:p>
          <a:pPr>
            <a:spcAft>
              <a:spcPct val="35000"/>
            </a:spcAft>
          </a:pPr>
          <a:endParaRPr lang="en-US" sz="1800" dirty="0"/>
        </a:p>
      </dgm:t>
    </dgm:pt>
    <dgm:pt modelId="{669B1E05-4690-7D48-AFDC-EA0EFECA9809}" type="parTrans" cxnId="{D86465A0-524B-A24C-9ADA-50BEA54BCDDB}">
      <dgm:prSet/>
      <dgm:spPr/>
      <dgm:t>
        <a:bodyPr/>
        <a:lstStyle/>
        <a:p>
          <a:endParaRPr lang="en-US"/>
        </a:p>
      </dgm:t>
    </dgm:pt>
    <dgm:pt modelId="{5546B24E-B8CE-EB4D-ADD8-CEFF7E67F86C}" type="sibTrans" cxnId="{D86465A0-524B-A24C-9ADA-50BEA54BCDDB}">
      <dgm:prSet/>
      <dgm:spPr/>
      <dgm:t>
        <a:bodyPr/>
        <a:lstStyle/>
        <a:p>
          <a:endParaRPr lang="en-US"/>
        </a:p>
      </dgm:t>
    </dgm:pt>
    <dgm:pt modelId="{31EC87F3-F946-C848-8436-42B771551D41}">
      <dgm:prSet phldrT="[Text]" custT="1"/>
      <dgm:spPr/>
      <dgm:t>
        <a:bodyPr tIns="45720" rIns="73152" bIns="45720" anchor="t" anchorCtr="0"/>
        <a:lstStyle/>
        <a:p>
          <a:pPr>
            <a:lnSpc>
              <a:spcPct val="80000"/>
            </a:lnSpc>
            <a:spcAft>
              <a:spcPct val="15000"/>
            </a:spcAft>
          </a:pPr>
          <a:r>
            <a:rPr lang="en-US" sz="1800" dirty="0"/>
            <a:t>Identify lead/contributing authors</a:t>
          </a:r>
        </a:p>
      </dgm:t>
    </dgm:pt>
    <dgm:pt modelId="{74CD3C8F-B1E7-8C40-857D-E73E16D6B399}" type="parTrans" cxnId="{14C1EB9A-2A85-E348-A490-76AFCDA903AC}">
      <dgm:prSet/>
      <dgm:spPr/>
      <dgm:t>
        <a:bodyPr/>
        <a:lstStyle/>
        <a:p>
          <a:endParaRPr lang="en-US"/>
        </a:p>
      </dgm:t>
    </dgm:pt>
    <dgm:pt modelId="{25CA064F-8B83-854E-90CC-9E9379E12613}" type="sibTrans" cxnId="{14C1EB9A-2A85-E348-A490-76AFCDA903AC}">
      <dgm:prSet/>
      <dgm:spPr/>
      <dgm:t>
        <a:bodyPr/>
        <a:lstStyle/>
        <a:p>
          <a:endParaRPr lang="en-US"/>
        </a:p>
      </dgm:t>
    </dgm:pt>
    <dgm:pt modelId="{6E5AD3AB-60CB-F642-8299-F3BE9D4AEB69}">
      <dgm:prSet phldrT="[Text]" custT="1"/>
      <dgm:spPr/>
      <dgm:t>
        <a:bodyPr anchor="t" anchorCtr="0"/>
        <a:lstStyle/>
        <a:p>
          <a:pPr>
            <a:lnSpc>
              <a:spcPct val="80000"/>
            </a:lnSpc>
            <a:spcAft>
              <a:spcPct val="15000"/>
            </a:spcAft>
          </a:pPr>
          <a:r>
            <a:rPr lang="en-US" sz="1800" dirty="0"/>
            <a:t>Hold public workshops/breakouts; present progress at conferences</a:t>
          </a:r>
        </a:p>
      </dgm:t>
    </dgm:pt>
    <dgm:pt modelId="{7FC8618C-2A7C-7341-AC4A-0AC010234EC9}" type="parTrans" cxnId="{982E6D56-A6A5-A744-A6BE-3CFDA4291BAD}">
      <dgm:prSet/>
      <dgm:spPr/>
      <dgm:t>
        <a:bodyPr/>
        <a:lstStyle/>
        <a:p>
          <a:endParaRPr lang="en-US"/>
        </a:p>
      </dgm:t>
    </dgm:pt>
    <dgm:pt modelId="{464EEA52-103F-AD4B-B339-F3DB03662447}" type="sibTrans" cxnId="{982E6D56-A6A5-A744-A6BE-3CFDA4291BAD}">
      <dgm:prSet/>
      <dgm:spPr/>
      <dgm:t>
        <a:bodyPr/>
        <a:lstStyle/>
        <a:p>
          <a:endParaRPr lang="en-US"/>
        </a:p>
      </dgm:t>
    </dgm:pt>
    <dgm:pt modelId="{BBD6FBA7-A4C7-2045-B3DF-7B69EE90118A}">
      <dgm:prSet custT="1"/>
      <dgm:spPr/>
      <dgm:t>
        <a:bodyPr tIns="73152" rIns="18288" anchor="t" anchorCtr="0"/>
        <a:lstStyle/>
        <a:p>
          <a:pPr>
            <a:spcAft>
              <a:spcPts val="400"/>
            </a:spcAft>
          </a:pPr>
          <a:r>
            <a:rPr lang="en-US" sz="2000" b="1" dirty="0"/>
            <a:t>Final Peer Review by Associate Editorial Peer Reviewers</a:t>
          </a:r>
        </a:p>
      </dgm:t>
    </dgm:pt>
    <dgm:pt modelId="{5C155620-04C7-6447-BFA3-9E736C7B01AC}" type="parTrans" cxnId="{42A509BD-0C87-AA48-8242-08E6B5187A33}">
      <dgm:prSet/>
      <dgm:spPr/>
      <dgm:t>
        <a:bodyPr/>
        <a:lstStyle/>
        <a:p>
          <a:endParaRPr lang="en-US"/>
        </a:p>
      </dgm:t>
    </dgm:pt>
    <dgm:pt modelId="{65598236-D712-124D-B1CF-EFF8B4F478D5}" type="sibTrans" cxnId="{42A509BD-0C87-AA48-8242-08E6B5187A33}">
      <dgm:prSet/>
      <dgm:spPr/>
      <dgm:t>
        <a:bodyPr/>
        <a:lstStyle/>
        <a:p>
          <a:endParaRPr lang="en-US"/>
        </a:p>
      </dgm:t>
    </dgm:pt>
    <dgm:pt modelId="{E6EABACB-206B-9948-8EE0-1838E036FE9B}">
      <dgm:prSet custT="1"/>
      <dgm:spPr/>
      <dgm:t>
        <a:bodyPr tIns="73152" rIns="18288" anchor="t" anchorCtr="0"/>
        <a:lstStyle/>
        <a:p>
          <a:pPr>
            <a:spcAft>
              <a:spcPct val="15000"/>
            </a:spcAft>
          </a:pPr>
          <a:r>
            <a:rPr lang="en-US" sz="1800" dirty="0"/>
            <a:t>Verify that authors adequately address public comments </a:t>
          </a:r>
        </a:p>
        <a:p>
          <a:pPr>
            <a:spcAft>
              <a:spcPct val="15000"/>
            </a:spcAft>
          </a:pPr>
          <a:endParaRPr lang="en-US" sz="1400" dirty="0"/>
        </a:p>
      </dgm:t>
    </dgm:pt>
    <dgm:pt modelId="{4AF8EDF0-66A7-E346-89CB-5FD2217F9BBD}" type="parTrans" cxnId="{065B4276-A4B2-FF4C-871D-D85156E6DCA0}">
      <dgm:prSet/>
      <dgm:spPr/>
      <dgm:t>
        <a:bodyPr/>
        <a:lstStyle/>
        <a:p>
          <a:endParaRPr lang="en-US"/>
        </a:p>
      </dgm:t>
    </dgm:pt>
    <dgm:pt modelId="{628B67E3-76A7-C24C-B54D-BC14E4475831}" type="sibTrans" cxnId="{065B4276-A4B2-FF4C-871D-D85156E6DCA0}">
      <dgm:prSet/>
      <dgm:spPr/>
      <dgm:t>
        <a:bodyPr/>
        <a:lstStyle/>
        <a:p>
          <a:endParaRPr lang="en-US"/>
        </a:p>
      </dgm:t>
    </dgm:pt>
    <dgm:pt modelId="{A8874C51-6BEB-F042-BB1F-6D5B4625AE86}">
      <dgm:prSet custLinFactNeighborX="-2986" custLinFactNeighborY="-63631"/>
      <dgm:spPr/>
      <dgm:t>
        <a:bodyPr/>
        <a:lstStyle/>
        <a:p>
          <a:endParaRPr lang="en-US"/>
        </a:p>
      </dgm:t>
    </dgm:pt>
    <dgm:pt modelId="{07F726DA-1A24-1440-9FCE-1B50FEA72CFC}" type="parTrans" cxnId="{967EB18D-E7EF-C647-9749-9F8D476A6B27}">
      <dgm:prSet/>
      <dgm:spPr/>
      <dgm:t>
        <a:bodyPr/>
        <a:lstStyle/>
        <a:p>
          <a:endParaRPr lang="en-US"/>
        </a:p>
      </dgm:t>
    </dgm:pt>
    <dgm:pt modelId="{7E1015C1-7A07-774E-AD30-D8B3B405D370}" type="sibTrans" cxnId="{967EB18D-E7EF-C647-9749-9F8D476A6B27}">
      <dgm:prSet/>
      <dgm:spPr/>
      <dgm:t>
        <a:bodyPr/>
        <a:lstStyle/>
        <a:p>
          <a:endParaRPr lang="en-US"/>
        </a:p>
      </dgm:t>
    </dgm:pt>
    <dgm:pt modelId="{A6BB36F6-9B53-E349-B654-9078723291B3}">
      <dgm:prSet custLinFactNeighborX="-2986" custLinFactNeighborY="-63631"/>
      <dgm:spPr/>
      <dgm:t>
        <a:bodyPr/>
        <a:lstStyle/>
        <a:p>
          <a:endParaRPr lang="en-US"/>
        </a:p>
      </dgm:t>
    </dgm:pt>
    <dgm:pt modelId="{3A53D692-F364-684B-8993-7EBA77736D6C}" type="parTrans" cxnId="{96279CB8-127E-E24B-A18A-457494EE7ECD}">
      <dgm:prSet/>
      <dgm:spPr/>
      <dgm:t>
        <a:bodyPr/>
        <a:lstStyle/>
        <a:p>
          <a:endParaRPr lang="en-US"/>
        </a:p>
      </dgm:t>
    </dgm:pt>
    <dgm:pt modelId="{57770138-F42B-9E49-8471-4AAF209F95BB}" type="sibTrans" cxnId="{96279CB8-127E-E24B-A18A-457494EE7ECD}">
      <dgm:prSet/>
      <dgm:spPr/>
      <dgm:t>
        <a:bodyPr/>
        <a:lstStyle/>
        <a:p>
          <a:endParaRPr lang="en-US"/>
        </a:p>
      </dgm:t>
    </dgm:pt>
    <dgm:pt modelId="{37FE2DFD-EA9D-4541-9A19-1AC900CB2345}" type="pres">
      <dgm:prSet presAssocID="{26DB153D-FE4E-8A4F-A6A2-030B89497C04}" presName="outerComposite" presStyleCnt="0">
        <dgm:presLayoutVars>
          <dgm:chMax val="5"/>
          <dgm:dir/>
          <dgm:resizeHandles val="exact"/>
        </dgm:presLayoutVars>
      </dgm:prSet>
      <dgm:spPr/>
    </dgm:pt>
    <dgm:pt modelId="{3BA06624-BAA2-8040-82D3-E00C77D8AA8A}" type="pres">
      <dgm:prSet presAssocID="{26DB153D-FE4E-8A4F-A6A2-030B89497C04}" presName="dummyMaxCanvas" presStyleCnt="0">
        <dgm:presLayoutVars/>
      </dgm:prSet>
      <dgm:spPr/>
    </dgm:pt>
    <dgm:pt modelId="{4A733FD3-9C4E-4148-B9C1-1BDEDD94C984}" type="pres">
      <dgm:prSet presAssocID="{26DB153D-FE4E-8A4F-A6A2-030B89497C04}" presName="FiveNodes_1" presStyleLbl="node1" presStyleIdx="0" presStyleCnt="5" custScaleY="127467" custLinFactNeighborX="715" custLinFactNeighborY="-1043">
        <dgm:presLayoutVars>
          <dgm:bulletEnabled val="1"/>
        </dgm:presLayoutVars>
      </dgm:prSet>
      <dgm:spPr/>
    </dgm:pt>
    <dgm:pt modelId="{820E6419-C04F-B647-A62D-4B3DDDB81175}" type="pres">
      <dgm:prSet presAssocID="{26DB153D-FE4E-8A4F-A6A2-030B89497C04}" presName="FiveNodes_2" presStyleLbl="node1" presStyleIdx="1" presStyleCnt="5" custScaleY="105859" custLinFactNeighborX="-1240" custLinFactNeighborY="-7868">
        <dgm:presLayoutVars>
          <dgm:bulletEnabled val="1"/>
        </dgm:presLayoutVars>
      </dgm:prSet>
      <dgm:spPr/>
    </dgm:pt>
    <dgm:pt modelId="{E9D9319B-D37D-CB4E-B0BF-7F17FED85F79}" type="pres">
      <dgm:prSet presAssocID="{26DB153D-FE4E-8A4F-A6A2-030B89497C04}" presName="FiveNodes_3" presStyleLbl="node1" presStyleIdx="2" presStyleCnt="5" custScaleY="102261" custLinFactNeighborX="-2604" custLinFactNeighborY="-30247">
        <dgm:presLayoutVars>
          <dgm:bulletEnabled val="1"/>
        </dgm:presLayoutVars>
      </dgm:prSet>
      <dgm:spPr/>
    </dgm:pt>
    <dgm:pt modelId="{0B13D448-790C-444F-895B-9197CF9030C1}" type="pres">
      <dgm:prSet presAssocID="{26DB153D-FE4E-8A4F-A6A2-030B89497C04}" presName="FiveNodes_4" presStyleLbl="node1" presStyleIdx="3" presStyleCnt="5" custScaleY="85924" custLinFactNeighborX="-3351" custLinFactNeighborY="-58410">
        <dgm:presLayoutVars>
          <dgm:bulletEnabled val="1"/>
        </dgm:presLayoutVars>
      </dgm:prSet>
      <dgm:spPr/>
    </dgm:pt>
    <dgm:pt modelId="{152E130F-47EC-3341-A621-0D3A491AF4A1}" type="pres">
      <dgm:prSet presAssocID="{26DB153D-FE4E-8A4F-A6A2-030B89497C04}" presName="FiveNodes_5" presStyleLbl="node1" presStyleIdx="4" presStyleCnt="5" custLinFactY="-12054" custLinFactNeighborX="-4722" custLinFactNeighborY="-100000">
        <dgm:presLayoutVars>
          <dgm:bulletEnabled val="1"/>
        </dgm:presLayoutVars>
      </dgm:prSet>
      <dgm:spPr/>
    </dgm:pt>
    <dgm:pt modelId="{3C95E93E-ABED-BF43-8951-5C643A7F063F}" type="pres">
      <dgm:prSet presAssocID="{26DB153D-FE4E-8A4F-A6A2-030B89497C04}" presName="FiveConn_1-2" presStyleLbl="fgAccFollowNode1" presStyleIdx="0" presStyleCnt="4" custLinFactNeighborX="-11235" custLinFactNeighborY="9630">
        <dgm:presLayoutVars>
          <dgm:bulletEnabled val="1"/>
        </dgm:presLayoutVars>
      </dgm:prSet>
      <dgm:spPr/>
    </dgm:pt>
    <dgm:pt modelId="{A059CC32-AF22-1244-82B0-9D254750346B}" type="pres">
      <dgm:prSet presAssocID="{26DB153D-FE4E-8A4F-A6A2-030B89497C04}" presName="FiveConn_2-3" presStyleLbl="fgAccFollowNode1" presStyleIdx="1" presStyleCnt="4" custLinFactNeighborX="-54570" custLinFactNeighborY="-22470">
        <dgm:presLayoutVars>
          <dgm:bulletEnabled val="1"/>
        </dgm:presLayoutVars>
      </dgm:prSet>
      <dgm:spPr/>
    </dgm:pt>
    <dgm:pt modelId="{D3F2A58E-1251-F448-A686-F6A23DC93B91}" type="pres">
      <dgm:prSet presAssocID="{26DB153D-FE4E-8A4F-A6A2-030B89497C04}" presName="FiveConn_3-4" presStyleLbl="fgAccFollowNode1" presStyleIdx="2" presStyleCnt="4" custLinFactNeighborX="-94685" custLinFactNeighborY="-54569">
        <dgm:presLayoutVars>
          <dgm:bulletEnabled val="1"/>
        </dgm:presLayoutVars>
      </dgm:prSet>
      <dgm:spPr/>
    </dgm:pt>
    <dgm:pt modelId="{5B020F93-AB84-9143-869D-273DF67E95FC}" type="pres">
      <dgm:prSet presAssocID="{26DB153D-FE4E-8A4F-A6A2-030B89497C04}" presName="FiveConn_4-5" presStyleLbl="fgAccFollowNode1" presStyleIdx="3" presStyleCnt="4" custLinFactX="-7696" custLinFactY="-39600" custLinFactNeighborX="-100000" custLinFactNeighborY="-100000">
        <dgm:presLayoutVars>
          <dgm:bulletEnabled val="1"/>
        </dgm:presLayoutVars>
      </dgm:prSet>
      <dgm:spPr/>
    </dgm:pt>
    <dgm:pt modelId="{D5652AA2-F45F-F048-A8D6-314214DCAED5}" type="pres">
      <dgm:prSet presAssocID="{26DB153D-FE4E-8A4F-A6A2-030B89497C04}" presName="FiveNodes_1_text" presStyleLbl="node1" presStyleIdx="4" presStyleCnt="5">
        <dgm:presLayoutVars>
          <dgm:bulletEnabled val="1"/>
        </dgm:presLayoutVars>
      </dgm:prSet>
      <dgm:spPr/>
    </dgm:pt>
    <dgm:pt modelId="{39672345-E4BB-C947-82AD-DC19ABCBDC7F}" type="pres">
      <dgm:prSet presAssocID="{26DB153D-FE4E-8A4F-A6A2-030B89497C04}" presName="FiveNodes_2_text" presStyleLbl="node1" presStyleIdx="4" presStyleCnt="5">
        <dgm:presLayoutVars>
          <dgm:bulletEnabled val="1"/>
        </dgm:presLayoutVars>
      </dgm:prSet>
      <dgm:spPr/>
    </dgm:pt>
    <dgm:pt modelId="{A1E9CF3E-A089-7641-ABF4-EEC4ED229547}" type="pres">
      <dgm:prSet presAssocID="{26DB153D-FE4E-8A4F-A6A2-030B89497C04}" presName="FiveNodes_3_text" presStyleLbl="node1" presStyleIdx="4" presStyleCnt="5">
        <dgm:presLayoutVars>
          <dgm:bulletEnabled val="1"/>
        </dgm:presLayoutVars>
      </dgm:prSet>
      <dgm:spPr/>
    </dgm:pt>
    <dgm:pt modelId="{D3A9C6A6-EDBD-304F-B168-1A6DA9DEB061}" type="pres">
      <dgm:prSet presAssocID="{26DB153D-FE4E-8A4F-A6A2-030B89497C04}" presName="FiveNodes_4_text" presStyleLbl="node1" presStyleIdx="4" presStyleCnt="5">
        <dgm:presLayoutVars>
          <dgm:bulletEnabled val="1"/>
        </dgm:presLayoutVars>
      </dgm:prSet>
      <dgm:spPr/>
    </dgm:pt>
    <dgm:pt modelId="{91494D44-FAC2-AF48-8707-4AAD64CE18B5}" type="pres">
      <dgm:prSet presAssocID="{26DB153D-FE4E-8A4F-A6A2-030B89497C04}" presName="FiveNodes_5_text" presStyleLbl="node1" presStyleIdx="4" presStyleCnt="5">
        <dgm:presLayoutVars>
          <dgm:bulletEnabled val="1"/>
        </dgm:presLayoutVars>
      </dgm:prSet>
      <dgm:spPr/>
    </dgm:pt>
  </dgm:ptLst>
  <dgm:cxnLst>
    <dgm:cxn modelId="{E4DDF301-B60D-E04D-B3AF-D36B4CD01026}" type="presOf" srcId="{7E6C17B5-2C1C-3844-BBC9-63EF14574EBF}" destId="{3C95E93E-ABED-BF43-8951-5C643A7F063F}" srcOrd="0" destOrd="0" presId="urn:microsoft.com/office/officeart/2005/8/layout/vProcess5"/>
    <dgm:cxn modelId="{A43C0B05-A4A2-6C4E-B9D5-58A8708997B9}" type="presOf" srcId="{B4E2B3BD-6F83-A644-830C-4390A63E16D2}" destId="{D3A9C6A6-EDBD-304F-B168-1A6DA9DEB061}" srcOrd="1" destOrd="0" presId="urn:microsoft.com/office/officeart/2005/8/layout/vProcess5"/>
    <dgm:cxn modelId="{B8F3F905-7861-EB41-BDEF-BCDEA71C0928}" type="presOf" srcId="{0CE12CEE-4D05-6646-9A15-2381BB6EE87A}" destId="{39672345-E4BB-C947-82AD-DC19ABCBDC7F}" srcOrd="1" destOrd="0" presId="urn:microsoft.com/office/officeart/2005/8/layout/vProcess5"/>
    <dgm:cxn modelId="{12D3EB06-3D04-AF4D-95A2-9EDE787CD347}" srcId="{26DB153D-FE4E-8A4F-A6A2-030B89497C04}" destId="{657C44D1-B01E-2E46-8089-D429129BD0FD}" srcOrd="2" destOrd="0" parTransId="{BA9F1B85-76E0-F64C-BCF2-8241EE66AD0C}" sibTransId="{877A13EA-3275-F64C-9C40-D309BD0B80E8}"/>
    <dgm:cxn modelId="{BCB78A0D-AC3A-394E-984C-2017E4AD4033}" type="presOf" srcId="{31EC87F3-F946-C848-8436-42B771551D41}" destId="{D5652AA2-F45F-F048-A8D6-314214DCAED5}" srcOrd="1" destOrd="3" presId="urn:microsoft.com/office/officeart/2005/8/layout/vProcess5"/>
    <dgm:cxn modelId="{FC325C1A-1F08-744F-BAE9-AA41D0D069FC}" type="presOf" srcId="{E1F81070-7CC6-7746-AAB1-2346F67BFC86}" destId="{A059CC32-AF22-1244-82B0-9D254750346B}" srcOrd="0" destOrd="0" presId="urn:microsoft.com/office/officeart/2005/8/layout/vProcess5"/>
    <dgm:cxn modelId="{664B0A20-BFF3-374E-ABF2-7B59F4798641}" type="presOf" srcId="{37645FE2-522B-9641-ACEB-11F452DFDE05}" destId="{4A733FD3-9C4E-4148-B9C1-1BDEDD94C984}" srcOrd="0" destOrd="2" presId="urn:microsoft.com/office/officeart/2005/8/layout/vProcess5"/>
    <dgm:cxn modelId="{D5509F23-2A89-394D-A134-9A86FD723053}" type="presOf" srcId="{37645FE2-522B-9641-ACEB-11F452DFDE05}" destId="{D5652AA2-F45F-F048-A8D6-314214DCAED5}" srcOrd="1" destOrd="2" presId="urn:microsoft.com/office/officeart/2005/8/layout/vProcess5"/>
    <dgm:cxn modelId="{48A71B4B-F5C0-7242-94A4-27C72ED629C7}" type="presOf" srcId="{1CDBF09C-95C2-564D-81A0-C7A082689483}" destId="{E9D9319B-D37D-CB4E-B0BF-7F17FED85F79}" srcOrd="0" destOrd="2" presId="urn:microsoft.com/office/officeart/2005/8/layout/vProcess5"/>
    <dgm:cxn modelId="{982E6D56-A6A5-A744-A6BE-3CFDA4291BAD}" srcId="{0CE12CEE-4D05-6646-9A15-2381BB6EE87A}" destId="{6E5AD3AB-60CB-F642-8299-F3BE9D4AEB69}" srcOrd="0" destOrd="0" parTransId="{7FC8618C-2A7C-7341-AC4A-0AC010234EC9}" sibTransId="{464EEA52-103F-AD4B-B339-F3DB03662447}"/>
    <dgm:cxn modelId="{3560DC5C-C8F4-584F-8630-195DDF91DB5D}" type="presOf" srcId="{BDE3ECC7-459B-FE48-8FE3-CF96D0F76272}" destId="{D5652AA2-F45F-F048-A8D6-314214DCAED5}" srcOrd="1" destOrd="0" presId="urn:microsoft.com/office/officeart/2005/8/layout/vProcess5"/>
    <dgm:cxn modelId="{F7894864-A822-E141-9088-5A5180FD6AAA}" type="presOf" srcId="{1CDBF09C-95C2-564D-81A0-C7A082689483}" destId="{A1E9CF3E-A089-7641-ABF4-EEC4ED229547}" srcOrd="1" destOrd="2" presId="urn:microsoft.com/office/officeart/2005/8/layout/vProcess5"/>
    <dgm:cxn modelId="{BA057E68-3B76-A441-B809-2028A2F2A4A4}" type="presOf" srcId="{0CE12CEE-4D05-6646-9A15-2381BB6EE87A}" destId="{820E6419-C04F-B647-A62D-4B3DDDB81175}" srcOrd="0" destOrd="0" presId="urn:microsoft.com/office/officeart/2005/8/layout/vProcess5"/>
    <dgm:cxn modelId="{FBB82569-5B09-7043-B23E-31D61B96A342}" type="presOf" srcId="{BBD6FBA7-A4C7-2045-B3DF-7B69EE90118A}" destId="{152E130F-47EC-3341-A621-0D3A491AF4A1}" srcOrd="0" destOrd="0" presId="urn:microsoft.com/office/officeart/2005/8/layout/vProcess5"/>
    <dgm:cxn modelId="{108CF16F-F24E-3349-AE13-A90A45DBFBE0}" srcId="{26DB153D-FE4E-8A4F-A6A2-030B89497C04}" destId="{BDE3ECC7-459B-FE48-8FE3-CF96D0F76272}" srcOrd="0" destOrd="0" parTransId="{C6706990-C2E9-EB43-B349-B8599E4A0F91}" sibTransId="{7E6C17B5-2C1C-3844-BBC9-63EF14574EBF}"/>
    <dgm:cxn modelId="{C5862674-E9EF-9C46-8F21-3225B2EF4866}" type="presOf" srcId="{983EAF8A-DDE2-5843-9EE8-3B9BFF8F1ECD}" destId="{E9D9319B-D37D-CB4E-B0BF-7F17FED85F79}" srcOrd="0" destOrd="1" presId="urn:microsoft.com/office/officeart/2005/8/layout/vProcess5"/>
    <dgm:cxn modelId="{FF9DDD75-8ABD-AB41-AFD0-D0575FD70C57}" type="presOf" srcId="{BBD6FBA7-A4C7-2045-B3DF-7B69EE90118A}" destId="{91494D44-FAC2-AF48-8707-4AAD64CE18B5}" srcOrd="1" destOrd="0" presId="urn:microsoft.com/office/officeart/2005/8/layout/vProcess5"/>
    <dgm:cxn modelId="{79FC2776-5519-2041-AE26-DA07B6858BAD}" type="presOf" srcId="{2BE6543E-C119-9A40-91FE-4194D93532C2}" destId="{39672345-E4BB-C947-82AD-DC19ABCBDC7F}" srcOrd="1" destOrd="2" presId="urn:microsoft.com/office/officeart/2005/8/layout/vProcess5"/>
    <dgm:cxn modelId="{065B4276-A4B2-FF4C-871D-D85156E6DCA0}" srcId="{BBD6FBA7-A4C7-2045-B3DF-7B69EE90118A}" destId="{E6EABACB-206B-9948-8EE0-1838E036FE9B}" srcOrd="0" destOrd="0" parTransId="{4AF8EDF0-66A7-E346-89CB-5FD2217F9BBD}" sibTransId="{628B67E3-76A7-C24C-B54D-BC14E4475831}"/>
    <dgm:cxn modelId="{B9FF9776-8583-1743-83BE-B18AC4302986}" type="presOf" srcId="{B4E2B3BD-6F83-A644-830C-4390A63E16D2}" destId="{0B13D448-790C-444F-895B-9197CF9030C1}" srcOrd="0" destOrd="0" presId="urn:microsoft.com/office/officeart/2005/8/layout/vProcess5"/>
    <dgm:cxn modelId="{93FFB878-7807-CB49-84B3-62111BC1EF0E}" type="presOf" srcId="{2BE6543E-C119-9A40-91FE-4194D93532C2}" destId="{820E6419-C04F-B647-A62D-4B3DDDB81175}" srcOrd="0" destOrd="2" presId="urn:microsoft.com/office/officeart/2005/8/layout/vProcess5"/>
    <dgm:cxn modelId="{925E7582-C122-844A-8A38-29C1B7BD51B2}" type="presOf" srcId="{657C44D1-B01E-2E46-8089-D429129BD0FD}" destId="{E9D9319B-D37D-CB4E-B0BF-7F17FED85F79}" srcOrd="0" destOrd="0" presId="urn:microsoft.com/office/officeart/2005/8/layout/vProcess5"/>
    <dgm:cxn modelId="{967EB18D-E7EF-C647-9749-9F8D476A6B27}" srcId="{26DB153D-FE4E-8A4F-A6A2-030B89497C04}" destId="{A8874C51-6BEB-F042-BB1F-6D5B4625AE86}" srcOrd="5" destOrd="0" parTransId="{07F726DA-1A24-1440-9FCE-1B50FEA72CFC}" sibTransId="{7E1015C1-7A07-774E-AD30-D8B3B405D370}"/>
    <dgm:cxn modelId="{309E5693-8FF9-D64D-A080-661E5B5D4C3A}" type="presOf" srcId="{E6EABACB-206B-9948-8EE0-1838E036FE9B}" destId="{152E130F-47EC-3341-A621-0D3A491AF4A1}" srcOrd="0" destOrd="1" presId="urn:microsoft.com/office/officeart/2005/8/layout/vProcess5"/>
    <dgm:cxn modelId="{C6143A97-28C5-7743-AC29-3E1005F28474}" srcId="{657C44D1-B01E-2E46-8089-D429129BD0FD}" destId="{1CDBF09C-95C2-564D-81A0-C7A082689483}" srcOrd="1" destOrd="0" parTransId="{2473E970-57A3-6140-85B9-221FF8E2B49F}" sibTransId="{C66267A1-1B66-1D40-B8FC-7E2952D14999}"/>
    <dgm:cxn modelId="{4BFC0098-0435-8C43-B262-388AE9D782FF}" type="presOf" srcId="{657C44D1-B01E-2E46-8089-D429129BD0FD}" destId="{A1E9CF3E-A089-7641-ABF4-EEC4ED229547}" srcOrd="1" destOrd="0" presId="urn:microsoft.com/office/officeart/2005/8/layout/vProcess5"/>
    <dgm:cxn modelId="{93A45E98-A506-CA40-829D-701E6BB9EF79}" srcId="{657C44D1-B01E-2E46-8089-D429129BD0FD}" destId="{983EAF8A-DDE2-5843-9EE8-3B9BFF8F1ECD}" srcOrd="0" destOrd="0" parTransId="{C0632E6D-3C8B-BC46-B3BD-F4A8F2A68FAC}" sibTransId="{C57E5B34-9F9C-B74B-B023-BA5584D7CCF0}"/>
    <dgm:cxn modelId="{14C1EB9A-2A85-E348-A490-76AFCDA903AC}" srcId="{BDE3ECC7-459B-FE48-8FE3-CF96D0F76272}" destId="{31EC87F3-F946-C848-8436-42B771551D41}" srcOrd="2" destOrd="0" parTransId="{74CD3C8F-B1E7-8C40-857D-E73E16D6B399}" sibTransId="{25CA064F-8B83-854E-90CC-9E9379E12613}"/>
    <dgm:cxn modelId="{E13D1E9B-2E3F-B743-B7BF-8ECADC1A671F}" srcId="{0CE12CEE-4D05-6646-9A15-2381BB6EE87A}" destId="{2BE6543E-C119-9A40-91FE-4194D93532C2}" srcOrd="1" destOrd="0" parTransId="{F68EB365-48FB-E143-98F1-69E999CAD407}" sibTransId="{F47461FA-AFED-8949-A140-0384C434923B}"/>
    <dgm:cxn modelId="{D86465A0-524B-A24C-9ADA-50BEA54BCDDB}" srcId="{26DB153D-FE4E-8A4F-A6A2-030B89497C04}" destId="{B4E2B3BD-6F83-A644-830C-4390A63E16D2}" srcOrd="3" destOrd="0" parTransId="{669B1E05-4690-7D48-AFDC-EA0EFECA9809}" sibTransId="{5546B24E-B8CE-EB4D-ADD8-CEFF7E67F86C}"/>
    <dgm:cxn modelId="{FEE36FB1-90B0-D540-82A4-13EAF2530876}" type="presOf" srcId="{983EAF8A-DDE2-5843-9EE8-3B9BFF8F1ECD}" destId="{A1E9CF3E-A089-7641-ABF4-EEC4ED229547}" srcOrd="1" destOrd="1" presId="urn:microsoft.com/office/officeart/2005/8/layout/vProcess5"/>
    <dgm:cxn modelId="{BBD956B6-C301-6340-8C72-937067F4CFCF}" type="presOf" srcId="{31EC87F3-F946-C848-8436-42B771551D41}" destId="{4A733FD3-9C4E-4148-B9C1-1BDEDD94C984}" srcOrd="0" destOrd="3" presId="urn:microsoft.com/office/officeart/2005/8/layout/vProcess5"/>
    <dgm:cxn modelId="{96279CB8-127E-E24B-A18A-457494EE7ECD}" srcId="{A8874C51-6BEB-F042-BB1F-6D5B4625AE86}" destId="{A6BB36F6-9B53-E349-B654-9078723291B3}" srcOrd="0" destOrd="0" parTransId="{3A53D692-F364-684B-8993-7EBA77736D6C}" sibTransId="{57770138-F42B-9E49-8471-4AAF209F95BB}"/>
    <dgm:cxn modelId="{105A0ABA-599D-D94E-8EC5-8FEB4F22B51F}" type="presOf" srcId="{26DB153D-FE4E-8A4F-A6A2-030B89497C04}" destId="{37FE2DFD-EA9D-4541-9A19-1AC900CB2345}" srcOrd="0" destOrd="0" presId="urn:microsoft.com/office/officeart/2005/8/layout/vProcess5"/>
    <dgm:cxn modelId="{42A509BD-0C87-AA48-8242-08E6B5187A33}" srcId="{26DB153D-FE4E-8A4F-A6A2-030B89497C04}" destId="{BBD6FBA7-A4C7-2045-B3DF-7B69EE90118A}" srcOrd="4" destOrd="0" parTransId="{5C155620-04C7-6447-BFA3-9E736C7B01AC}" sibTransId="{65598236-D712-124D-B1CF-EFF8B4F478D5}"/>
    <dgm:cxn modelId="{F12663BF-D866-074C-B696-9B492024EA68}" type="presOf" srcId="{E6EABACB-206B-9948-8EE0-1838E036FE9B}" destId="{91494D44-FAC2-AF48-8707-4AAD64CE18B5}" srcOrd="1" destOrd="1" presId="urn:microsoft.com/office/officeart/2005/8/layout/vProcess5"/>
    <dgm:cxn modelId="{3042C6CC-DE1C-9D41-AD4D-359DF4594FA1}" type="presOf" srcId="{CB53AFFE-A2CB-6B4D-850C-F4B709F25270}" destId="{D5652AA2-F45F-F048-A8D6-314214DCAED5}" srcOrd="1" destOrd="1" presId="urn:microsoft.com/office/officeart/2005/8/layout/vProcess5"/>
    <dgm:cxn modelId="{B057ADCD-9C3C-3345-9AA4-C3C3A56C10B3}" type="presOf" srcId="{6E5AD3AB-60CB-F642-8299-F3BE9D4AEB69}" destId="{820E6419-C04F-B647-A62D-4B3DDDB81175}" srcOrd="0" destOrd="1" presId="urn:microsoft.com/office/officeart/2005/8/layout/vProcess5"/>
    <dgm:cxn modelId="{3AEC4AD1-1B73-754E-ABB2-E473CA40259A}" type="presOf" srcId="{6E5AD3AB-60CB-F642-8299-F3BE9D4AEB69}" destId="{39672345-E4BB-C947-82AD-DC19ABCBDC7F}" srcOrd="1" destOrd="1" presId="urn:microsoft.com/office/officeart/2005/8/layout/vProcess5"/>
    <dgm:cxn modelId="{9B6B44D4-09D5-AF44-9941-479A9E1CA621}" type="presOf" srcId="{877A13EA-3275-F64C-9C40-D309BD0B80E8}" destId="{D3F2A58E-1251-F448-A686-F6A23DC93B91}" srcOrd="0" destOrd="0" presId="urn:microsoft.com/office/officeart/2005/8/layout/vProcess5"/>
    <dgm:cxn modelId="{AEE024D6-192A-7F4B-AB05-E35469ADEA35}" srcId="{26DB153D-FE4E-8A4F-A6A2-030B89497C04}" destId="{0CE12CEE-4D05-6646-9A15-2381BB6EE87A}" srcOrd="1" destOrd="0" parTransId="{7A349E09-72DC-9144-B8E5-5C2E3F167803}" sibTransId="{E1F81070-7CC6-7746-AAB1-2346F67BFC86}"/>
    <dgm:cxn modelId="{9A7FA0E3-DFE8-CA44-A2B9-61D89CE8EFD1}" type="presOf" srcId="{CB53AFFE-A2CB-6B4D-850C-F4B709F25270}" destId="{4A733FD3-9C4E-4148-B9C1-1BDEDD94C984}" srcOrd="0" destOrd="1" presId="urn:microsoft.com/office/officeart/2005/8/layout/vProcess5"/>
    <dgm:cxn modelId="{B951A0E6-C66A-0947-8D8E-EB99D5E6E9FA}" srcId="{BDE3ECC7-459B-FE48-8FE3-CF96D0F76272}" destId="{CB53AFFE-A2CB-6B4D-850C-F4B709F25270}" srcOrd="0" destOrd="0" parTransId="{01FB2025-27E5-2F43-A743-1B86B8065425}" sibTransId="{0A346A8B-F41A-F24F-A1C4-9E8B2ADCD4FD}"/>
    <dgm:cxn modelId="{EC45C8E7-22D2-0A4A-8F52-731B8463B2A2}" type="presOf" srcId="{BDE3ECC7-459B-FE48-8FE3-CF96D0F76272}" destId="{4A733FD3-9C4E-4148-B9C1-1BDEDD94C984}" srcOrd="0" destOrd="0" presId="urn:microsoft.com/office/officeart/2005/8/layout/vProcess5"/>
    <dgm:cxn modelId="{9ABD6AEB-9E63-8647-AB00-949E4C67CD45}" type="presOf" srcId="{5546B24E-B8CE-EB4D-ADD8-CEFF7E67F86C}" destId="{5B020F93-AB84-9143-869D-273DF67E95FC}" srcOrd="0" destOrd="0" presId="urn:microsoft.com/office/officeart/2005/8/layout/vProcess5"/>
    <dgm:cxn modelId="{09C8F3F8-570E-044B-82AB-5276C07A5C0E}" srcId="{BDE3ECC7-459B-FE48-8FE3-CF96D0F76272}" destId="{37645FE2-522B-9641-ACEB-11F452DFDE05}" srcOrd="1" destOrd="0" parTransId="{53492767-683D-C84C-9C8D-FB983A9D19AA}" sibTransId="{78F3E2D9-29A3-CE48-97AC-5AF959C1CEDA}"/>
    <dgm:cxn modelId="{2209AA77-39A5-5349-A4B0-54A3FF15210B}" type="presParOf" srcId="{37FE2DFD-EA9D-4541-9A19-1AC900CB2345}" destId="{3BA06624-BAA2-8040-82D3-E00C77D8AA8A}" srcOrd="0" destOrd="0" presId="urn:microsoft.com/office/officeart/2005/8/layout/vProcess5"/>
    <dgm:cxn modelId="{4A966DDD-C579-F74B-B684-FBED83006086}" type="presParOf" srcId="{37FE2DFD-EA9D-4541-9A19-1AC900CB2345}" destId="{4A733FD3-9C4E-4148-B9C1-1BDEDD94C984}" srcOrd="1" destOrd="0" presId="urn:microsoft.com/office/officeart/2005/8/layout/vProcess5"/>
    <dgm:cxn modelId="{01BBFA98-5D42-D746-9488-9D19724D9FBD}" type="presParOf" srcId="{37FE2DFD-EA9D-4541-9A19-1AC900CB2345}" destId="{820E6419-C04F-B647-A62D-4B3DDDB81175}" srcOrd="2" destOrd="0" presId="urn:microsoft.com/office/officeart/2005/8/layout/vProcess5"/>
    <dgm:cxn modelId="{3E304698-F112-B945-9CC6-6FA23AFDDAD8}" type="presParOf" srcId="{37FE2DFD-EA9D-4541-9A19-1AC900CB2345}" destId="{E9D9319B-D37D-CB4E-B0BF-7F17FED85F79}" srcOrd="3" destOrd="0" presId="urn:microsoft.com/office/officeart/2005/8/layout/vProcess5"/>
    <dgm:cxn modelId="{733D10C3-CB5B-2E43-AF37-9E333943D851}" type="presParOf" srcId="{37FE2DFD-EA9D-4541-9A19-1AC900CB2345}" destId="{0B13D448-790C-444F-895B-9197CF9030C1}" srcOrd="4" destOrd="0" presId="urn:microsoft.com/office/officeart/2005/8/layout/vProcess5"/>
    <dgm:cxn modelId="{E269E3FD-18D0-FE4D-B2A1-1DEB71343563}" type="presParOf" srcId="{37FE2DFD-EA9D-4541-9A19-1AC900CB2345}" destId="{152E130F-47EC-3341-A621-0D3A491AF4A1}" srcOrd="5" destOrd="0" presId="urn:microsoft.com/office/officeart/2005/8/layout/vProcess5"/>
    <dgm:cxn modelId="{37318A69-DFF4-9E44-8FE3-35BE47549503}" type="presParOf" srcId="{37FE2DFD-EA9D-4541-9A19-1AC900CB2345}" destId="{3C95E93E-ABED-BF43-8951-5C643A7F063F}" srcOrd="6" destOrd="0" presId="urn:microsoft.com/office/officeart/2005/8/layout/vProcess5"/>
    <dgm:cxn modelId="{A206FD27-D57E-B749-9183-3173DDC5DD63}" type="presParOf" srcId="{37FE2DFD-EA9D-4541-9A19-1AC900CB2345}" destId="{A059CC32-AF22-1244-82B0-9D254750346B}" srcOrd="7" destOrd="0" presId="urn:microsoft.com/office/officeart/2005/8/layout/vProcess5"/>
    <dgm:cxn modelId="{91EC3126-BED6-794E-9DF9-81A313114415}" type="presParOf" srcId="{37FE2DFD-EA9D-4541-9A19-1AC900CB2345}" destId="{D3F2A58E-1251-F448-A686-F6A23DC93B91}" srcOrd="8" destOrd="0" presId="urn:microsoft.com/office/officeart/2005/8/layout/vProcess5"/>
    <dgm:cxn modelId="{DAEC0976-FB93-4F4C-B83C-8D8A4D0C8EE4}" type="presParOf" srcId="{37FE2DFD-EA9D-4541-9A19-1AC900CB2345}" destId="{5B020F93-AB84-9143-869D-273DF67E95FC}" srcOrd="9" destOrd="0" presId="urn:microsoft.com/office/officeart/2005/8/layout/vProcess5"/>
    <dgm:cxn modelId="{7A202A3C-E03C-F345-951C-731CF2F6BCB7}" type="presParOf" srcId="{37FE2DFD-EA9D-4541-9A19-1AC900CB2345}" destId="{D5652AA2-F45F-F048-A8D6-314214DCAED5}" srcOrd="10" destOrd="0" presId="urn:microsoft.com/office/officeart/2005/8/layout/vProcess5"/>
    <dgm:cxn modelId="{21F8D2EF-2D89-DA45-B22A-B86938828152}" type="presParOf" srcId="{37FE2DFD-EA9D-4541-9A19-1AC900CB2345}" destId="{39672345-E4BB-C947-82AD-DC19ABCBDC7F}" srcOrd="11" destOrd="0" presId="urn:microsoft.com/office/officeart/2005/8/layout/vProcess5"/>
    <dgm:cxn modelId="{91D6A372-1F35-404D-B942-82F95663D822}" type="presParOf" srcId="{37FE2DFD-EA9D-4541-9A19-1AC900CB2345}" destId="{A1E9CF3E-A089-7641-ABF4-EEC4ED229547}" srcOrd="12" destOrd="0" presId="urn:microsoft.com/office/officeart/2005/8/layout/vProcess5"/>
    <dgm:cxn modelId="{7455A95E-44FB-D84E-A733-65E8BCDDD53F}" type="presParOf" srcId="{37FE2DFD-EA9D-4541-9A19-1AC900CB2345}" destId="{D3A9C6A6-EDBD-304F-B168-1A6DA9DEB061}" srcOrd="13" destOrd="0" presId="urn:microsoft.com/office/officeart/2005/8/layout/vProcess5"/>
    <dgm:cxn modelId="{AFBFD7BE-788C-7749-A6D2-A764D7AECF90}" type="presParOf" srcId="{37FE2DFD-EA9D-4541-9A19-1AC900CB2345}" destId="{91494D44-FAC2-AF48-8707-4AAD64CE18B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3FD3-9C4E-4148-B9C1-1BDEDD94C984}">
      <dsp:nvSpPr>
        <dsp:cNvPr id="0" name=""/>
        <dsp:cNvSpPr/>
      </dsp:nvSpPr>
      <dsp:spPr>
        <a:xfrm>
          <a:off x="60410" y="-69187"/>
          <a:ext cx="8449056" cy="1284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45720" rIns="73152" bIns="45720" numCol="1" spcCol="1270" anchor="t" anchorCtr="0">
          <a:noAutofit/>
        </a:bodyPr>
        <a:lstStyle/>
        <a:p>
          <a:pPr marL="0" lvl="0" indent="0" algn="l" defTabSz="889000">
            <a:lnSpc>
              <a:spcPct val="80000"/>
            </a:lnSpc>
            <a:spcBef>
              <a:spcPct val="0"/>
            </a:spcBef>
            <a:spcAft>
              <a:spcPts val="400"/>
            </a:spcAft>
            <a:buNone/>
          </a:pPr>
          <a:r>
            <a:rPr lang="en-US" sz="2000" b="1" kern="1200" dirty="0"/>
            <a:t>Assemble a Team of Subject Matter Experts</a:t>
          </a:r>
          <a:endParaRPr lang="en-US" sz="1800" b="1" kern="1200" dirty="0"/>
        </a:p>
        <a:p>
          <a:pPr marL="171450" lvl="1" indent="-171450" algn="l" defTabSz="800100">
            <a:lnSpc>
              <a:spcPct val="80000"/>
            </a:lnSpc>
            <a:spcBef>
              <a:spcPct val="0"/>
            </a:spcBef>
            <a:spcAft>
              <a:spcPct val="15000"/>
            </a:spcAft>
            <a:buChar char="•"/>
          </a:pPr>
          <a:r>
            <a:rPr lang="en-US" sz="1800" kern="1200" dirty="0"/>
            <a:t>Obtain travel funds; hold workshop(s) to discuss and resolve challenges</a:t>
          </a:r>
        </a:p>
        <a:p>
          <a:pPr marL="171450" lvl="1" indent="-171450" algn="l" defTabSz="800100">
            <a:lnSpc>
              <a:spcPct val="80000"/>
            </a:lnSpc>
            <a:spcBef>
              <a:spcPct val="0"/>
            </a:spcBef>
            <a:spcAft>
              <a:spcPct val="15000"/>
            </a:spcAft>
            <a:buChar char="•"/>
          </a:pPr>
          <a:r>
            <a:rPr lang="en-US" sz="1800" kern="1200" dirty="0"/>
            <a:t>Establish a protocol document draft outline</a:t>
          </a:r>
        </a:p>
        <a:p>
          <a:pPr marL="171450" lvl="1" indent="-171450" algn="l" defTabSz="800100">
            <a:lnSpc>
              <a:spcPct val="80000"/>
            </a:lnSpc>
            <a:spcBef>
              <a:spcPct val="0"/>
            </a:spcBef>
            <a:spcAft>
              <a:spcPct val="15000"/>
            </a:spcAft>
            <a:buChar char="•"/>
          </a:pPr>
          <a:r>
            <a:rPr lang="en-US" sz="1800" kern="1200" dirty="0"/>
            <a:t>Identify lead/contributing authors</a:t>
          </a:r>
        </a:p>
      </dsp:txBody>
      <dsp:txXfrm>
        <a:off x="98026" y="-31571"/>
        <a:ext cx="7227713" cy="1209087"/>
      </dsp:txXfrm>
    </dsp:sp>
    <dsp:sp modelId="{820E6419-C04F-B647-A62D-4B3DDDB81175}">
      <dsp:nvSpPr>
        <dsp:cNvPr id="0" name=""/>
        <dsp:cNvSpPr/>
      </dsp:nvSpPr>
      <dsp:spPr>
        <a:xfrm>
          <a:off x="526167" y="1107905"/>
          <a:ext cx="8449056" cy="1066603"/>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80000"/>
            </a:lnSpc>
            <a:spcBef>
              <a:spcPct val="0"/>
            </a:spcBef>
            <a:spcAft>
              <a:spcPts val="400"/>
            </a:spcAft>
            <a:buNone/>
          </a:pPr>
          <a:r>
            <a:rPr lang="en-US" sz="2000" b="1" kern="1200" dirty="0"/>
            <a:t>Writing of the protocol document</a:t>
          </a:r>
        </a:p>
        <a:p>
          <a:pPr marL="171450" lvl="1" indent="-171450" algn="l" defTabSz="800100">
            <a:lnSpc>
              <a:spcPct val="80000"/>
            </a:lnSpc>
            <a:spcBef>
              <a:spcPct val="0"/>
            </a:spcBef>
            <a:spcAft>
              <a:spcPct val="15000"/>
            </a:spcAft>
            <a:buChar char="•"/>
          </a:pPr>
          <a:r>
            <a:rPr lang="en-US" sz="1800" kern="1200" dirty="0"/>
            <a:t>Hold public workshops/breakouts; present progress at conferences</a:t>
          </a:r>
        </a:p>
        <a:p>
          <a:pPr marL="171450" lvl="1" indent="-171450" algn="l" defTabSz="800100">
            <a:lnSpc>
              <a:spcPct val="80000"/>
            </a:lnSpc>
            <a:spcBef>
              <a:spcPct val="0"/>
            </a:spcBef>
            <a:spcAft>
              <a:spcPct val="15000"/>
            </a:spcAft>
            <a:buChar char="•"/>
          </a:pPr>
          <a:r>
            <a:rPr lang="en-US" sz="1800" kern="1200" dirty="0"/>
            <a:t>Contact lead/contributing authors often</a:t>
          </a:r>
        </a:p>
      </dsp:txBody>
      <dsp:txXfrm>
        <a:off x="557407" y="1139145"/>
        <a:ext cx="7100719" cy="1004123"/>
      </dsp:txXfrm>
    </dsp:sp>
    <dsp:sp modelId="{E9D9319B-D37D-CB4E-B0BF-7F17FED85F79}">
      <dsp:nvSpPr>
        <dsp:cNvPr id="0" name=""/>
        <dsp:cNvSpPr/>
      </dsp:nvSpPr>
      <dsp:spPr>
        <a:xfrm>
          <a:off x="1041858" y="2048057"/>
          <a:ext cx="8449056" cy="1030351"/>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80000"/>
            </a:lnSpc>
            <a:spcBef>
              <a:spcPct val="0"/>
            </a:spcBef>
            <a:spcAft>
              <a:spcPts val="400"/>
            </a:spcAft>
            <a:buNone/>
          </a:pPr>
          <a:r>
            <a:rPr lang="en-US" sz="2000" b="1" kern="1200" dirty="0"/>
            <a:t>Post Protocol on IOCCG website for Peer Review (60+ days)</a:t>
          </a:r>
        </a:p>
        <a:p>
          <a:pPr marL="171450" lvl="1" indent="-171450" algn="l" defTabSz="800100">
            <a:lnSpc>
              <a:spcPct val="80000"/>
            </a:lnSpc>
            <a:spcBef>
              <a:spcPct val="0"/>
            </a:spcBef>
            <a:spcAft>
              <a:spcPct val="15000"/>
            </a:spcAft>
            <a:buChar char="•"/>
          </a:pPr>
          <a:r>
            <a:rPr lang="en-US" sz="1800" kern="1200" dirty="0"/>
            <a:t>Notify community through IOCCG, TOS, OCB, NASA e-mail lists, etc.</a:t>
          </a:r>
        </a:p>
        <a:p>
          <a:pPr marL="171450" lvl="1" indent="-171450" algn="l" defTabSz="800100">
            <a:lnSpc>
              <a:spcPct val="80000"/>
            </a:lnSpc>
            <a:spcBef>
              <a:spcPct val="0"/>
            </a:spcBef>
            <a:spcAft>
              <a:spcPct val="15000"/>
            </a:spcAft>
            <a:buChar char="•"/>
          </a:pPr>
          <a:r>
            <a:rPr lang="en-US" sz="1800" kern="1200" dirty="0"/>
            <a:t>Comments received by lead authors or editors</a:t>
          </a:r>
        </a:p>
      </dsp:txBody>
      <dsp:txXfrm>
        <a:off x="1072036" y="2078235"/>
        <a:ext cx="7102843" cy="969995"/>
      </dsp:txXfrm>
    </dsp:sp>
    <dsp:sp modelId="{0B13D448-790C-444F-895B-9197CF9030C1}">
      <dsp:nvSpPr>
        <dsp:cNvPr id="0" name=""/>
        <dsp:cNvSpPr/>
      </dsp:nvSpPr>
      <dsp:spPr>
        <a:xfrm>
          <a:off x="1609680" y="2994109"/>
          <a:ext cx="8449056" cy="865744"/>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400"/>
            </a:spcAft>
            <a:buNone/>
          </a:pPr>
          <a:r>
            <a:rPr lang="en-US" sz="2000" b="1" kern="1200" dirty="0"/>
            <a:t>Revision of Protocols Based on Public Comments </a:t>
          </a:r>
        </a:p>
        <a:p>
          <a:pPr marL="0" lvl="0" indent="0" algn="l" defTabSz="889000">
            <a:lnSpc>
              <a:spcPct val="90000"/>
            </a:lnSpc>
            <a:spcBef>
              <a:spcPct val="0"/>
            </a:spcBef>
            <a:spcAft>
              <a:spcPct val="35000"/>
            </a:spcAft>
            <a:buNone/>
          </a:pPr>
          <a:endParaRPr lang="en-US" sz="1800" kern="1200" dirty="0"/>
        </a:p>
      </dsp:txBody>
      <dsp:txXfrm>
        <a:off x="1635037" y="3019466"/>
        <a:ext cx="7112485" cy="815030"/>
      </dsp:txXfrm>
    </dsp:sp>
    <dsp:sp modelId="{152E130F-47EC-3341-A621-0D3A491AF4A1}">
      <dsp:nvSpPr>
        <dsp:cNvPr id="0" name=""/>
        <dsp:cNvSpPr/>
      </dsp:nvSpPr>
      <dsp:spPr>
        <a:xfrm>
          <a:off x="2124779" y="3530205"/>
          <a:ext cx="8449056" cy="100756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3152" rIns="18288" bIns="76200" numCol="1" spcCol="1270" anchor="t" anchorCtr="0">
          <a:noAutofit/>
        </a:bodyPr>
        <a:lstStyle/>
        <a:p>
          <a:pPr marL="0" lvl="0" indent="0" algn="l" defTabSz="889000">
            <a:lnSpc>
              <a:spcPct val="90000"/>
            </a:lnSpc>
            <a:spcBef>
              <a:spcPct val="0"/>
            </a:spcBef>
            <a:spcAft>
              <a:spcPts val="400"/>
            </a:spcAft>
            <a:buNone/>
          </a:pPr>
          <a:r>
            <a:rPr lang="en-US" sz="2000" b="1" kern="1200" dirty="0"/>
            <a:t>Final Peer Review by Associate Editorial Peer Reviewers</a:t>
          </a:r>
        </a:p>
        <a:p>
          <a:pPr marL="171450" lvl="1" indent="-171450" algn="l" defTabSz="800100">
            <a:lnSpc>
              <a:spcPct val="90000"/>
            </a:lnSpc>
            <a:spcBef>
              <a:spcPct val="0"/>
            </a:spcBef>
            <a:spcAft>
              <a:spcPct val="15000"/>
            </a:spcAft>
            <a:buChar char="•"/>
          </a:pPr>
          <a:r>
            <a:rPr lang="en-US" sz="1800" kern="1200" dirty="0"/>
            <a:t>Verify that authors adequately address public comments </a:t>
          </a:r>
        </a:p>
        <a:p>
          <a:pPr marL="171450" lvl="1" indent="-171450" algn="l" defTabSz="800100">
            <a:lnSpc>
              <a:spcPct val="90000"/>
            </a:lnSpc>
            <a:spcBef>
              <a:spcPct val="0"/>
            </a:spcBef>
            <a:spcAft>
              <a:spcPct val="15000"/>
            </a:spcAft>
            <a:buChar char="•"/>
          </a:pPr>
          <a:endParaRPr lang="en-US" sz="1400" kern="1200" dirty="0"/>
        </a:p>
      </dsp:txBody>
      <dsp:txXfrm>
        <a:off x="2154290" y="3559716"/>
        <a:ext cx="7104177" cy="948547"/>
      </dsp:txXfrm>
    </dsp:sp>
    <dsp:sp modelId="{3C95E93E-ABED-BF43-8951-5C643A7F063F}">
      <dsp:nvSpPr>
        <dsp:cNvPr id="0" name=""/>
        <dsp:cNvSpPr/>
      </dsp:nvSpPr>
      <dsp:spPr>
        <a:xfrm>
          <a:off x="7720555" y="868342"/>
          <a:ext cx="654920" cy="65492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867912" y="868342"/>
        <a:ext cx="360206" cy="492827"/>
      </dsp:txXfrm>
    </dsp:sp>
    <dsp:sp modelId="{A059CC32-AF22-1244-82B0-9D254750346B}">
      <dsp:nvSpPr>
        <dsp:cNvPr id="0" name=""/>
        <dsp:cNvSpPr/>
      </dsp:nvSpPr>
      <dsp:spPr>
        <a:xfrm>
          <a:off x="8067681" y="1805622"/>
          <a:ext cx="654920" cy="654920"/>
        </a:xfrm>
        <a:prstGeom prst="downArrow">
          <a:avLst>
            <a:gd name="adj1" fmla="val 55000"/>
            <a:gd name="adj2" fmla="val 45000"/>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215038" y="1805622"/>
        <a:ext cx="360206" cy="492827"/>
      </dsp:txXfrm>
    </dsp:sp>
    <dsp:sp modelId="{D3F2A58E-1251-F448-A686-F6A23DC93B91}">
      <dsp:nvSpPr>
        <dsp:cNvPr id="0" name=""/>
        <dsp:cNvSpPr/>
      </dsp:nvSpPr>
      <dsp:spPr>
        <a:xfrm>
          <a:off x="8435896" y="2726117"/>
          <a:ext cx="654920" cy="654920"/>
        </a:xfrm>
        <a:prstGeom prst="downArrow">
          <a:avLst>
            <a:gd name="adj1" fmla="val 55000"/>
            <a:gd name="adj2" fmla="val 45000"/>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583253" y="2726117"/>
        <a:ext cx="360206" cy="492827"/>
      </dsp:txXfrm>
    </dsp:sp>
    <dsp:sp modelId="{5B020F93-AB84-9143-869D-273DF67E95FC}">
      <dsp:nvSpPr>
        <dsp:cNvPr id="0" name=""/>
        <dsp:cNvSpPr/>
      </dsp:nvSpPr>
      <dsp:spPr>
        <a:xfrm>
          <a:off x="8981620" y="3327937"/>
          <a:ext cx="654920" cy="654920"/>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128977" y="3327937"/>
        <a:ext cx="360206" cy="4928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6B36C-0AD9-9E4E-90C4-670924E5E87B}" type="datetimeFigureOut">
              <a:rPr lang="en-US" smtClean="0"/>
              <a:t>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AED46-2E45-FC46-8F69-614B52A87187}" type="slidenum">
              <a:rPr lang="en-US" smtClean="0"/>
              <a:t>‹#›</a:t>
            </a:fld>
            <a:endParaRPr lang="en-US"/>
          </a:p>
        </p:txBody>
      </p:sp>
    </p:spTree>
    <p:extLst>
      <p:ext uri="{BB962C8B-B14F-4D97-AF65-F5344CB8AC3E}">
        <p14:creationId xmlns:p14="http://schemas.microsoft.com/office/powerpoint/2010/main" val="18105161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AED46-2E45-FC46-8F69-614B52A87187}" type="slidenum">
              <a:rPr lang="en-US" smtClean="0"/>
              <a:t>1</a:t>
            </a:fld>
            <a:endParaRPr lang="en-US"/>
          </a:p>
        </p:txBody>
      </p:sp>
    </p:spTree>
    <p:extLst>
      <p:ext uri="{BB962C8B-B14F-4D97-AF65-F5344CB8AC3E}">
        <p14:creationId xmlns:p14="http://schemas.microsoft.com/office/powerpoint/2010/main" val="215755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 is to semi-regularly update each set of protocols as knowledge/understanding and technology matures.</a:t>
            </a:r>
          </a:p>
        </p:txBody>
      </p:sp>
      <p:sp>
        <p:nvSpPr>
          <p:cNvPr id="4" name="Slide Number Placeholder 3"/>
          <p:cNvSpPr>
            <a:spLocks noGrp="1"/>
          </p:cNvSpPr>
          <p:nvPr>
            <p:ph type="sldNum" sz="quarter" idx="5"/>
          </p:nvPr>
        </p:nvSpPr>
        <p:spPr/>
        <p:txBody>
          <a:bodyPr/>
          <a:lstStyle/>
          <a:p>
            <a:fld id="{415AED46-2E45-FC46-8F69-614B52A87187}" type="slidenum">
              <a:rPr lang="en-US" smtClean="0"/>
              <a:t>2</a:t>
            </a:fld>
            <a:endParaRPr lang="en-US"/>
          </a:p>
        </p:txBody>
      </p:sp>
    </p:spTree>
    <p:extLst>
      <p:ext uri="{BB962C8B-B14F-4D97-AF65-F5344CB8AC3E}">
        <p14:creationId xmlns:p14="http://schemas.microsoft.com/office/powerpoint/2010/main" val="69065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u="sng" dirty="0">
                <a:latin typeface="Calibri" panose="020F0502020204030204" pitchFamily="34" charset="0"/>
                <a:cs typeface="Calibri" panose="020F0502020204030204" pitchFamily="34" charset="0"/>
              </a:rPr>
              <a:t>Background – NO NEED TO TALK TO THIS</a:t>
            </a:r>
          </a:p>
          <a:p>
            <a:pPr marL="0" indent="0">
              <a:buNone/>
            </a:pPr>
            <a:endParaRPr lang="en-US" sz="2600" u="sng" dirty="0">
              <a:latin typeface="Calibri" panose="020F0502020204030204" pitchFamily="34" charset="0"/>
              <a:cs typeface="Calibri" panose="020F0502020204030204" pitchFamily="34" charset="0"/>
            </a:endParaRPr>
          </a:p>
          <a:p>
            <a:pPr marL="0" indent="0">
              <a:buNone/>
            </a:pPr>
            <a:r>
              <a:rPr lang="en-US" sz="2600" u="sng" dirty="0">
                <a:latin typeface="Calibri" panose="020F0502020204030204" pitchFamily="34" charset="0"/>
                <a:cs typeface="Calibri" panose="020F0502020204030204" pitchFamily="34" charset="0"/>
              </a:rPr>
              <a:t>1. Aquatic Primary Productivity	</a:t>
            </a:r>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Status: </a:t>
            </a:r>
            <a:r>
              <a:rPr lang="en-US" sz="2400" dirty="0">
                <a:latin typeface="Calibri" panose="020F0502020204030204" pitchFamily="34" charset="0"/>
                <a:cs typeface="Calibri" panose="020F0502020204030204" pitchFamily="34" charset="0"/>
              </a:rPr>
              <a:t>Workshop held 05-07 December 2019. Draft protocol in development. </a:t>
            </a:r>
          </a:p>
          <a:p>
            <a:pPr lvl="1"/>
            <a:r>
              <a:rPr lang="en-US" sz="2000" dirty="0">
                <a:latin typeface="Calibri" panose="020F0502020204030204" pitchFamily="34" charset="0"/>
                <a:cs typeface="Calibri" panose="020F0502020204030204" pitchFamily="34" charset="0"/>
              </a:rPr>
              <a:t>Best practices for measurements of primary productivity derived from in situ/on-deck/laboratory radio/stable isotope incubations, dissolved oxygen concentrations (from incubations or autonomous platforms such as floats or gliders), oxygen-argon ratios, triple oxygen isotope, natural fluorescence, and FRRF/ETR/kinetic analysis.</a:t>
            </a:r>
          </a:p>
          <a:p>
            <a:pPr marL="0" indent="0">
              <a:buNone/>
            </a:pPr>
            <a:r>
              <a:rPr lang="en-US" sz="2600" u="sng" dirty="0">
                <a:latin typeface="Calibri" panose="020F0502020204030204" pitchFamily="34" charset="0"/>
                <a:cs typeface="Calibri" panose="020F0502020204030204" pitchFamily="34" charset="0"/>
              </a:rPr>
              <a:t>2. Phytoplankton Taxonomic Working Group</a:t>
            </a:r>
          </a:p>
          <a:p>
            <a:r>
              <a:rPr lang="en-US" sz="2400" b="1" dirty="0">
                <a:latin typeface="Calibri" panose="020F0502020204030204" pitchFamily="34" charset="0"/>
                <a:cs typeface="Calibri" panose="020F0502020204030204" pitchFamily="34" charset="0"/>
              </a:rPr>
              <a:t>Status:</a:t>
            </a:r>
            <a:r>
              <a:rPr lang="en-US" sz="2400" dirty="0">
                <a:latin typeface="Calibri" panose="020F0502020204030204" pitchFamily="34" charset="0"/>
                <a:cs typeface="Calibri" panose="020F0502020204030204" pitchFamily="34" charset="0"/>
              </a:rPr>
              <a:t> Workshops held June 2017, 2018, &amp; 2019</a:t>
            </a:r>
          </a:p>
          <a:p>
            <a:pPr lvl="1"/>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Funded in 2017 through the U.S.-based Ocean Carbon and Biogeochemistry program to develop standards and practices for processing phytoplankton taxonomic and size class data collected from automated imaging technologies, including imaging-in-flow cytometry, and reporting these data types to public repositories.</a:t>
            </a:r>
          </a:p>
          <a:p>
            <a:pPr lvl="1"/>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Primary deliverables in process: A Technical Memorandum will outline recommended data processing, provenance, and data reporting practices for submitting phytoplankton taxonomic and size class data. Data file format standardization and organization will be established for data submission across public repository platforms.</a:t>
            </a:r>
          </a:p>
          <a:p>
            <a:pPr marL="0" indent="0">
              <a:buNone/>
            </a:pPr>
            <a:r>
              <a:rPr lang="en-US" sz="2600" u="sng" spc="-1" dirty="0">
                <a:uFill>
                  <a:solidFill>
                    <a:schemeClr val="tx1"/>
                  </a:solidFill>
                </a:uFill>
                <a:latin typeface="Calibri" panose="020F0502020204030204" pitchFamily="34" charset="0"/>
                <a:cs typeface="Calibri" panose="020F0502020204030204" pitchFamily="34" charset="0"/>
              </a:rPr>
              <a:t>3. Absorption Coefficient (Particles) Protocol</a:t>
            </a:r>
          </a:p>
          <a:p>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Complete</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A</a:t>
            </a:r>
            <a:r>
              <a:rPr lang="en-US" sz="2500" dirty="0"/>
              <a:t>n electronic version is available on the IOCCG website.</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4. Inline Flow-through IOP protocol</a:t>
            </a:r>
          </a:p>
          <a:p>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 </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Review is complete. In final stages of production.</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5. Beam-C protocol</a:t>
            </a:r>
          </a:p>
          <a:p>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 </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completed May 2019</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6. Apparent Optical Properties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final stages of production.</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7. POC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to be Posted on IOCCG website for public comment</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8. CDOM Absorption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22 Oct 2019 Posted on IOCCG website for public comment</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9. Scattering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Early writing stage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500"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sz="2500" b="1" u="sng"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sz="2500"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15AED46-2E45-FC46-8F69-614B52A87187}" type="slidenum">
              <a:rPr lang="en-US" smtClean="0"/>
              <a:t>3</a:t>
            </a:fld>
            <a:endParaRPr lang="en-US"/>
          </a:p>
        </p:txBody>
      </p:sp>
    </p:spTree>
    <p:extLst>
      <p:ext uri="{BB962C8B-B14F-4D97-AF65-F5344CB8AC3E}">
        <p14:creationId xmlns:p14="http://schemas.microsoft.com/office/powerpoint/2010/main" val="220868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u="sng" dirty="0">
                <a:latin typeface="Calibri" panose="020F0502020204030204" pitchFamily="34" charset="0"/>
                <a:cs typeface="Calibri" panose="020F0502020204030204" pitchFamily="34" charset="0"/>
              </a:rPr>
              <a:t>Background – NO NEED TO TALK TO THIS</a:t>
            </a:r>
          </a:p>
          <a:p>
            <a:pPr marL="0" indent="0">
              <a:buNone/>
            </a:pPr>
            <a:endParaRPr lang="en-US" sz="2600" u="sng" dirty="0">
              <a:latin typeface="Calibri" panose="020F0502020204030204" pitchFamily="34" charset="0"/>
              <a:cs typeface="Calibri" panose="020F0502020204030204" pitchFamily="34" charset="0"/>
            </a:endParaRPr>
          </a:p>
          <a:p>
            <a:pPr marL="0" indent="0">
              <a:buNone/>
            </a:pPr>
            <a:r>
              <a:rPr lang="en-US" sz="2600" u="sng" dirty="0">
                <a:latin typeface="Calibri" panose="020F0502020204030204" pitchFamily="34" charset="0"/>
                <a:cs typeface="Calibri" panose="020F0502020204030204" pitchFamily="34" charset="0"/>
              </a:rPr>
              <a:t>1. Aquatic Primary Productivity	</a:t>
            </a:r>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Status: </a:t>
            </a:r>
            <a:r>
              <a:rPr lang="en-US" sz="2400" dirty="0">
                <a:latin typeface="Calibri" panose="020F0502020204030204" pitchFamily="34" charset="0"/>
                <a:cs typeface="Calibri" panose="020F0502020204030204" pitchFamily="34" charset="0"/>
              </a:rPr>
              <a:t>Workshop held 05-07 December 2019. Draft protocol in development. </a:t>
            </a:r>
          </a:p>
          <a:p>
            <a:pPr lvl="1"/>
            <a:r>
              <a:rPr lang="en-US" sz="2000" dirty="0">
                <a:latin typeface="Calibri" panose="020F0502020204030204" pitchFamily="34" charset="0"/>
                <a:cs typeface="Calibri" panose="020F0502020204030204" pitchFamily="34" charset="0"/>
              </a:rPr>
              <a:t>Best practices for measurements of primary productivity derived from in situ/on-deck/laboratory radio/stable isotope incubations, dissolved oxygen concentrations (from incubations or autonomous platforms such as floats or gliders), oxygen-argon ratios, triple oxygen isotope, natural fluorescence, and FRRF/ETR/kinetic analysis.</a:t>
            </a:r>
          </a:p>
          <a:p>
            <a:pPr marL="0" indent="0">
              <a:buNone/>
            </a:pPr>
            <a:r>
              <a:rPr lang="en-US" sz="2600" u="sng" dirty="0">
                <a:latin typeface="Calibri" panose="020F0502020204030204" pitchFamily="34" charset="0"/>
                <a:cs typeface="Calibri" panose="020F0502020204030204" pitchFamily="34" charset="0"/>
              </a:rPr>
              <a:t>2. Phytoplankton Taxonomic Working Group</a:t>
            </a:r>
          </a:p>
          <a:p>
            <a:r>
              <a:rPr lang="en-US" sz="2400" b="1" dirty="0">
                <a:latin typeface="Calibri" panose="020F0502020204030204" pitchFamily="34" charset="0"/>
                <a:cs typeface="Calibri" panose="020F0502020204030204" pitchFamily="34" charset="0"/>
              </a:rPr>
              <a:t>Status:</a:t>
            </a:r>
            <a:r>
              <a:rPr lang="en-US" sz="2400" dirty="0">
                <a:latin typeface="Calibri" panose="020F0502020204030204" pitchFamily="34" charset="0"/>
                <a:cs typeface="Calibri" panose="020F0502020204030204" pitchFamily="34" charset="0"/>
              </a:rPr>
              <a:t> Workshops held June 2017, 2018, &amp; 2019</a:t>
            </a:r>
          </a:p>
          <a:p>
            <a:pPr lvl="1"/>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Funded in 2017 through the U.S.-based Ocean Carbon and Biogeochemistry program to develop standards and practices for processing phytoplankton taxonomic and size class data collected from automated imaging technologies, including imaging-in-flow cytometry, and reporting these data types to public repositories.</a:t>
            </a:r>
          </a:p>
          <a:p>
            <a:pPr lvl="1"/>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Primary deliverables in process: A Technical Memorandum will outline recommended data processing, provenance, and data reporting practices for submitting phytoplankton taxonomic and size class data. Data file format standardization and organization will be established for data submission across public repository platforms.</a:t>
            </a:r>
          </a:p>
          <a:p>
            <a:pPr marL="0" indent="0">
              <a:buNone/>
            </a:pPr>
            <a:r>
              <a:rPr lang="en-US" sz="2600" u="sng" spc="-1" dirty="0">
                <a:uFill>
                  <a:solidFill>
                    <a:schemeClr val="tx1"/>
                  </a:solidFill>
                </a:uFill>
                <a:latin typeface="Calibri" panose="020F0502020204030204" pitchFamily="34" charset="0"/>
                <a:cs typeface="Calibri" panose="020F0502020204030204" pitchFamily="34" charset="0"/>
              </a:rPr>
              <a:t>3. Absorption Coefficient (Particles) Protocol</a:t>
            </a:r>
          </a:p>
          <a:p>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Complete</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A</a:t>
            </a:r>
            <a:r>
              <a:rPr lang="en-US" sz="2500" dirty="0"/>
              <a:t>n electronic version is available on the IOCCG website.</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4. Inline Flow-through IOP protocol</a:t>
            </a:r>
          </a:p>
          <a:p>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 </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Review is complete. In final stages of production.</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5. Beam-C protocol</a:t>
            </a:r>
          </a:p>
          <a:p>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 </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completed May 2019</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6. Apparent Optical Properties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final stages of production.</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7. POC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to be Posted on IOCCG website for public comment</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8. CDOM Absorption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22 Oct 2019 Posted on IOCCG website for public comment</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9. Scattering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Early writing stage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500"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sz="2500" b="1" u="sng"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sz="2500"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15AED46-2E45-FC46-8F69-614B52A87187}" type="slidenum">
              <a:rPr lang="en-US" smtClean="0"/>
              <a:t>4</a:t>
            </a:fld>
            <a:endParaRPr lang="en-US"/>
          </a:p>
        </p:txBody>
      </p:sp>
    </p:spTree>
    <p:extLst>
      <p:ext uri="{BB962C8B-B14F-4D97-AF65-F5344CB8AC3E}">
        <p14:creationId xmlns:p14="http://schemas.microsoft.com/office/powerpoint/2010/main" val="72775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u="sng" dirty="0">
                <a:latin typeface="Calibri" panose="020F0502020204030204" pitchFamily="34" charset="0"/>
                <a:cs typeface="Calibri" panose="020F0502020204030204" pitchFamily="34" charset="0"/>
              </a:rPr>
              <a:t>Background – NO NEED TO TALK TO THIS</a:t>
            </a:r>
          </a:p>
          <a:p>
            <a:pPr marL="0" indent="0">
              <a:buNone/>
            </a:pPr>
            <a:endParaRPr lang="en-US" sz="2600" u="sng" dirty="0">
              <a:latin typeface="Calibri" panose="020F0502020204030204" pitchFamily="34" charset="0"/>
              <a:cs typeface="Calibri" panose="020F0502020204030204" pitchFamily="34" charset="0"/>
            </a:endParaRPr>
          </a:p>
          <a:p>
            <a:pPr marL="0" indent="0">
              <a:buNone/>
            </a:pPr>
            <a:r>
              <a:rPr lang="en-US" sz="2600" u="sng" dirty="0">
                <a:latin typeface="Calibri" panose="020F0502020204030204" pitchFamily="34" charset="0"/>
                <a:cs typeface="Calibri" panose="020F0502020204030204" pitchFamily="34" charset="0"/>
              </a:rPr>
              <a:t>1. Aquatic Primary Productivity	</a:t>
            </a:r>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Status: </a:t>
            </a:r>
            <a:r>
              <a:rPr lang="en-US" sz="2400" dirty="0">
                <a:latin typeface="Calibri" panose="020F0502020204030204" pitchFamily="34" charset="0"/>
                <a:cs typeface="Calibri" panose="020F0502020204030204" pitchFamily="34" charset="0"/>
              </a:rPr>
              <a:t>Workshop held 05-07 December 2019. Draft protocol in development. </a:t>
            </a:r>
          </a:p>
          <a:p>
            <a:pPr lvl="1"/>
            <a:r>
              <a:rPr lang="en-US" sz="2000" dirty="0">
                <a:latin typeface="Calibri" panose="020F0502020204030204" pitchFamily="34" charset="0"/>
                <a:cs typeface="Calibri" panose="020F0502020204030204" pitchFamily="34" charset="0"/>
              </a:rPr>
              <a:t>Best practices for measurements of primary productivity derived from in situ/on-deck/laboratory radio/stable isotope incubations, dissolved oxygen concentrations (from incubations or autonomous platforms such as floats or gliders), oxygen-argon ratios, triple oxygen isotope, natural fluorescence, and FRRF/ETR/kinetic analysis.</a:t>
            </a:r>
          </a:p>
          <a:p>
            <a:pPr marL="0" indent="0">
              <a:buNone/>
            </a:pPr>
            <a:r>
              <a:rPr lang="en-US" sz="2600" u="sng" dirty="0">
                <a:latin typeface="Calibri" panose="020F0502020204030204" pitchFamily="34" charset="0"/>
                <a:cs typeface="Calibri" panose="020F0502020204030204" pitchFamily="34" charset="0"/>
              </a:rPr>
              <a:t>2. Phytoplankton Taxonomic Working Group</a:t>
            </a:r>
          </a:p>
          <a:p>
            <a:r>
              <a:rPr lang="en-US" sz="2400" b="1" dirty="0">
                <a:latin typeface="Calibri" panose="020F0502020204030204" pitchFamily="34" charset="0"/>
                <a:cs typeface="Calibri" panose="020F0502020204030204" pitchFamily="34" charset="0"/>
              </a:rPr>
              <a:t>Status:</a:t>
            </a:r>
            <a:r>
              <a:rPr lang="en-US" sz="2400" dirty="0">
                <a:latin typeface="Calibri" panose="020F0502020204030204" pitchFamily="34" charset="0"/>
                <a:cs typeface="Calibri" panose="020F0502020204030204" pitchFamily="34" charset="0"/>
              </a:rPr>
              <a:t> Workshops held June 2017, 2018, &amp; 2019</a:t>
            </a:r>
          </a:p>
          <a:p>
            <a:pPr lvl="1"/>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Funded in 2017 through the U.S.-based Ocean Carbon and Biogeochemistry program to develop standards and practices for processing phytoplankton taxonomic and size class data collected from automated imaging technologies, including imaging-in-flow cytometry, and reporting these data types to public repositories.</a:t>
            </a:r>
          </a:p>
          <a:p>
            <a:pPr lvl="1"/>
            <a:r>
              <a:rPr lang="en-US" sz="2000" spc="-1" dirty="0">
                <a:solidFill>
                  <a:srgbClr val="000000"/>
                </a:solidFill>
                <a:uFill>
                  <a:solidFill>
                    <a:srgbClr val="FFFFFF"/>
                  </a:solidFill>
                </a:uFill>
                <a:latin typeface="Calibri" panose="020F0502020204030204" pitchFamily="34" charset="0"/>
                <a:cs typeface="Calibri" panose="020F0502020204030204" pitchFamily="34" charset="0"/>
              </a:rPr>
              <a:t>Primary deliverables in process: A Technical Memorandum will outline recommended data processing, provenance, and data reporting practices for submitting phytoplankton taxonomic and size class data. Data file format standardization and organization will be established for data submission across public repository platforms.</a:t>
            </a:r>
          </a:p>
          <a:p>
            <a:pPr marL="0" indent="0">
              <a:buNone/>
            </a:pPr>
            <a:r>
              <a:rPr lang="en-US" sz="2600" u="sng" spc="-1" dirty="0">
                <a:uFill>
                  <a:solidFill>
                    <a:schemeClr val="tx1"/>
                  </a:solidFill>
                </a:uFill>
                <a:latin typeface="Calibri" panose="020F0502020204030204" pitchFamily="34" charset="0"/>
                <a:cs typeface="Calibri" panose="020F0502020204030204" pitchFamily="34" charset="0"/>
              </a:rPr>
              <a:t>3. Absorption Coefficient (Particles) Protocol</a:t>
            </a:r>
          </a:p>
          <a:p>
            <a:r>
              <a:rPr lang="en-US" sz="24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400" spc="-1" dirty="0">
                <a:solidFill>
                  <a:srgbClr val="000000"/>
                </a:solidFill>
                <a:uFill>
                  <a:solidFill>
                    <a:srgbClr val="FFFFFF"/>
                  </a:solidFill>
                </a:uFill>
                <a:latin typeface="Calibri" panose="020F0502020204030204" pitchFamily="34" charset="0"/>
                <a:cs typeface="Calibri" panose="020F0502020204030204" pitchFamily="34" charset="0"/>
              </a:rPr>
              <a:t> Complete</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A</a:t>
            </a:r>
            <a:r>
              <a:rPr lang="en-US" sz="2500" dirty="0"/>
              <a:t>n electronic version is available on the IOCCG website.</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4. Inline Flow-through IOP protocol</a:t>
            </a:r>
          </a:p>
          <a:p>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 </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Review is complete. In final stages of production.</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5. Beam-C protocol</a:t>
            </a:r>
          </a:p>
          <a:p>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 </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completed May 2019</a:t>
            </a:r>
          </a:p>
          <a:p>
            <a:pPr marL="0" indent="0">
              <a:buNone/>
            </a:pPr>
            <a:r>
              <a:rPr lang="en-US" sz="2500" u="sng" spc="-1" dirty="0">
                <a:solidFill>
                  <a:srgbClr val="000000"/>
                </a:solidFill>
                <a:uFill>
                  <a:solidFill>
                    <a:schemeClr val="tx1"/>
                  </a:solidFill>
                </a:uFill>
                <a:latin typeface="Calibri" panose="020F0502020204030204" pitchFamily="34" charset="0"/>
                <a:cs typeface="Calibri" panose="020F0502020204030204" pitchFamily="34" charset="0"/>
              </a:rPr>
              <a:t>6. Apparent Optical Properties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final stages of production.</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7. POC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to be Posted on IOCCG website for public comment</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8. CDOM Absorption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22 Oct 2019 Posted on IOCCG website for public comment</a:t>
            </a:r>
          </a:p>
          <a:p>
            <a:r>
              <a:rPr lang="en-US" sz="2500" b="0" u="sng" spc="-1" dirty="0">
                <a:solidFill>
                  <a:srgbClr val="000000"/>
                </a:solidFill>
                <a:uFill>
                  <a:solidFill>
                    <a:srgbClr val="FFFFFF"/>
                  </a:solidFill>
                </a:uFill>
                <a:latin typeface="Calibri" panose="020F0502020204030204" pitchFamily="34" charset="0"/>
                <a:cs typeface="Calibri" panose="020F0502020204030204" pitchFamily="34" charset="0"/>
              </a:rPr>
              <a:t>9. Scattering Protocol: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spc="-1" dirty="0">
                <a:solidFill>
                  <a:srgbClr val="000000"/>
                </a:solidFill>
                <a:uFill>
                  <a:solidFill>
                    <a:srgbClr val="FFFFFF"/>
                  </a:solidFill>
                </a:uFill>
                <a:latin typeface="Calibri" panose="020F0502020204030204" pitchFamily="34" charset="0"/>
                <a:cs typeface="Calibri" panose="020F0502020204030204" pitchFamily="34" charset="0"/>
              </a:rPr>
              <a:t>Status:</a:t>
            </a:r>
            <a:r>
              <a:rPr lang="en-US" sz="2500" spc="-1" dirty="0">
                <a:solidFill>
                  <a:srgbClr val="000000"/>
                </a:solidFill>
                <a:uFill>
                  <a:solidFill>
                    <a:srgbClr val="FFFFFF"/>
                  </a:solidFill>
                </a:uFill>
                <a:latin typeface="Calibri" panose="020F0502020204030204" pitchFamily="34" charset="0"/>
                <a:cs typeface="Calibri" panose="020F0502020204030204" pitchFamily="34" charset="0"/>
              </a:rPr>
              <a:t> Early writing stage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500"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sz="2500" b="1" u="sng"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sz="2500" spc="-1" dirty="0">
              <a:solidFill>
                <a:srgbClr val="000000"/>
              </a:solidFill>
              <a:uFill>
                <a:solidFill>
                  <a:srgbClr val="FFFFFF"/>
                </a:solidFill>
              </a:u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15AED46-2E45-FC46-8F69-614B52A87187}" type="slidenum">
              <a:rPr lang="en-US" smtClean="0"/>
              <a:t>5</a:t>
            </a:fld>
            <a:endParaRPr lang="en-US"/>
          </a:p>
        </p:txBody>
      </p:sp>
    </p:spTree>
    <p:extLst>
      <p:ext uri="{BB962C8B-B14F-4D97-AF65-F5344CB8AC3E}">
        <p14:creationId xmlns:p14="http://schemas.microsoft.com/office/powerpoint/2010/main" val="87116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C4F1D1-3323-2C47-9F21-116777581F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424819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4F1D1-3323-2C47-9F21-116777581F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225050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4F1D1-3323-2C47-9F21-116777581F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417934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C4F1D1-3323-2C47-9F21-116777581F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362261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4F1D1-3323-2C47-9F21-116777581F4D}" type="datetimeFigureOut">
              <a:rPr lang="en-US" smtClean="0"/>
              <a:t>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286132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4F1D1-3323-2C47-9F21-116777581F4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28841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C4F1D1-3323-2C47-9F21-116777581F4D}" type="datetimeFigureOut">
              <a:rPr lang="en-US" smtClean="0"/>
              <a:t>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120111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C4F1D1-3323-2C47-9F21-116777581F4D}" type="datetimeFigureOut">
              <a:rPr lang="en-US" smtClean="0"/>
              <a:t>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343647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4F1D1-3323-2C47-9F21-116777581F4D}" type="datetimeFigureOut">
              <a:rPr lang="en-US" smtClean="0"/>
              <a:t>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24413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4F1D1-3323-2C47-9F21-116777581F4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52452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4F1D1-3323-2C47-9F21-116777581F4D}" type="datetimeFigureOut">
              <a:rPr lang="en-US" smtClean="0"/>
              <a:t>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16B38F-A1FD-ED49-A7CA-C959B0E1D3E2}" type="slidenum">
              <a:rPr lang="en-US" smtClean="0"/>
              <a:t>‹#›</a:t>
            </a:fld>
            <a:endParaRPr lang="en-US"/>
          </a:p>
        </p:txBody>
      </p:sp>
    </p:spTree>
    <p:extLst>
      <p:ext uri="{BB962C8B-B14F-4D97-AF65-F5344CB8AC3E}">
        <p14:creationId xmlns:p14="http://schemas.microsoft.com/office/powerpoint/2010/main" val="362343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4F1D1-3323-2C47-9F21-116777581F4D}" type="datetimeFigureOut">
              <a:rPr lang="en-US" smtClean="0"/>
              <a:t>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6B38F-A1FD-ED49-A7CA-C959B0E1D3E2}" type="slidenum">
              <a:rPr lang="en-US" smtClean="0"/>
              <a:t>‹#›</a:t>
            </a:fld>
            <a:endParaRPr lang="en-US"/>
          </a:p>
        </p:txBody>
      </p:sp>
    </p:spTree>
    <p:extLst>
      <p:ext uri="{BB962C8B-B14F-4D97-AF65-F5344CB8AC3E}">
        <p14:creationId xmlns:p14="http://schemas.microsoft.com/office/powerpoint/2010/main" val="3973397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tif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emf"/><Relationship Id="rId7"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9FA22C-4377-4E4A-A7C3-07B7069C11CA}"/>
              </a:ext>
            </a:extLst>
          </p:cNvPr>
          <p:cNvSpPr>
            <a:spLocks noGrp="1"/>
          </p:cNvSpPr>
          <p:nvPr>
            <p:ph idx="1"/>
          </p:nvPr>
        </p:nvSpPr>
        <p:spPr>
          <a:xfrm>
            <a:off x="282633" y="1418006"/>
            <a:ext cx="11452165" cy="5271035"/>
          </a:xfrm>
        </p:spPr>
        <p:txBody>
          <a:bodyPr>
            <a:normAutofit lnSpcReduction="10000"/>
          </a:bodyPr>
          <a:lstStyle/>
          <a:p>
            <a:pPr>
              <a:spcBef>
                <a:spcPts val="400"/>
              </a:spcBef>
            </a:pPr>
            <a:r>
              <a:rPr lang="en-US" sz="2800" dirty="0"/>
              <a:t>Updates of the NASA Ocean Optics Protocols (OOPs; ca. 2002-2003)</a:t>
            </a:r>
          </a:p>
          <a:p>
            <a:pPr>
              <a:spcBef>
                <a:spcPts val="400"/>
              </a:spcBef>
            </a:pPr>
            <a:r>
              <a:rPr lang="en-US" sz="2800" dirty="0"/>
              <a:t>Will encompass field measurements not addressed in NASA OOPs</a:t>
            </a:r>
          </a:p>
          <a:p>
            <a:pPr>
              <a:spcBef>
                <a:spcPts val="400"/>
              </a:spcBef>
            </a:pPr>
            <a:r>
              <a:rPr lang="en-US" sz="2800" dirty="0"/>
              <a:t>Under the auspices of IOCCG to encourage broad international acceptance</a:t>
            </a:r>
          </a:p>
          <a:p>
            <a:pPr>
              <a:spcBef>
                <a:spcPts val="400"/>
              </a:spcBef>
            </a:pPr>
            <a:r>
              <a:rPr lang="en-US" sz="2800" dirty="0"/>
              <a:t>Intended to be “living documents” – to be revised as necessary</a:t>
            </a:r>
          </a:p>
          <a:p>
            <a:pPr>
              <a:spcBef>
                <a:spcPts val="400"/>
              </a:spcBef>
            </a:pPr>
            <a:r>
              <a:rPr lang="en-US" sz="2800" dirty="0"/>
              <a:t>New Series of IOCCG Publications (available only on-line as pdf files)</a:t>
            </a:r>
            <a:r>
              <a:rPr lang="en-US" sz="2800" dirty="0">
                <a:solidFill>
                  <a:srgbClr val="0000FF"/>
                </a:solidFill>
              </a:rPr>
              <a:t>*</a:t>
            </a:r>
          </a:p>
          <a:p>
            <a:pPr>
              <a:spcBef>
                <a:spcPts val="400"/>
              </a:spcBef>
            </a:pPr>
            <a:r>
              <a:rPr lang="en-US" sz="2800" dirty="0"/>
              <a:t>Prepared by subject matter experts</a:t>
            </a:r>
          </a:p>
          <a:p>
            <a:pPr>
              <a:spcBef>
                <a:spcPts val="400"/>
              </a:spcBef>
            </a:pPr>
            <a:r>
              <a:rPr lang="en-US" sz="2800" dirty="0"/>
              <a:t>Peer-reviewed by the scientific community</a:t>
            </a:r>
          </a:p>
          <a:p>
            <a:pPr>
              <a:spcBef>
                <a:spcPts val="400"/>
              </a:spcBef>
            </a:pPr>
            <a:r>
              <a:rPr lang="en-US" sz="2800" dirty="0"/>
              <a:t>Protocols will have DOIs and archived at IODE Ocean Best Practices </a:t>
            </a:r>
          </a:p>
          <a:p>
            <a:pPr lvl="1">
              <a:spcBef>
                <a:spcPts val="400"/>
              </a:spcBef>
            </a:pPr>
            <a:r>
              <a:rPr lang="en-US" sz="2400" dirty="0"/>
              <a:t>https://</a:t>
            </a:r>
            <a:r>
              <a:rPr lang="en-US" sz="2400" dirty="0" err="1"/>
              <a:t>www.oceanbestpractices.net</a:t>
            </a:r>
            <a:endParaRPr lang="en-US" sz="2400" dirty="0"/>
          </a:p>
          <a:p>
            <a:pPr>
              <a:spcBef>
                <a:spcPts val="400"/>
              </a:spcBef>
            </a:pPr>
            <a:r>
              <a:rPr lang="en-US" sz="2800" dirty="0"/>
              <a:t>Thus far, largely supported by NASA and shepherded                                                                     by NASA GSFC staff </a:t>
            </a:r>
            <a:r>
              <a:rPr lang="en-US" sz="2800" dirty="0">
                <a:solidFill>
                  <a:srgbClr val="0000FF"/>
                </a:solidFill>
              </a:rPr>
              <a:t>plus contributing authors</a:t>
            </a:r>
          </a:p>
          <a:p>
            <a:pPr lvl="1">
              <a:spcBef>
                <a:spcPts val="400"/>
              </a:spcBef>
            </a:pPr>
            <a:r>
              <a:rPr lang="en-US" dirty="0"/>
              <a:t>recent support from IOCCG, OCB, EUMETSAT and JAXA</a:t>
            </a:r>
          </a:p>
        </p:txBody>
      </p:sp>
      <p:pic>
        <p:nvPicPr>
          <p:cNvPr id="4" name="Picture 3">
            <a:extLst>
              <a:ext uri="{FF2B5EF4-FFF2-40B4-BE49-F238E27FC236}">
                <a16:creationId xmlns:a16="http://schemas.microsoft.com/office/drawing/2014/main" id="{603851D6-8619-8843-A21D-9638B5E2ACB6}"/>
              </a:ext>
            </a:extLst>
          </p:cNvPr>
          <p:cNvPicPr>
            <a:picLocks noChangeAspect="1"/>
          </p:cNvPicPr>
          <p:nvPr/>
        </p:nvPicPr>
        <p:blipFill>
          <a:blip r:embed="rId3"/>
          <a:stretch>
            <a:fillRect/>
          </a:stretch>
        </p:blipFill>
        <p:spPr>
          <a:xfrm>
            <a:off x="8722623" y="4902906"/>
            <a:ext cx="3302801" cy="1132092"/>
          </a:xfrm>
          <a:prstGeom prst="rect">
            <a:avLst/>
          </a:prstGeom>
        </p:spPr>
      </p:pic>
      <p:pic>
        <p:nvPicPr>
          <p:cNvPr id="8" name="Picture 7">
            <a:extLst>
              <a:ext uri="{FF2B5EF4-FFF2-40B4-BE49-F238E27FC236}">
                <a16:creationId xmlns:a16="http://schemas.microsoft.com/office/drawing/2014/main" id="{724902AB-3977-C44D-BB23-AC78542989A9}"/>
              </a:ext>
            </a:extLst>
          </p:cNvPr>
          <p:cNvPicPr>
            <a:picLocks noChangeAspect="1"/>
          </p:cNvPicPr>
          <p:nvPr/>
        </p:nvPicPr>
        <p:blipFill>
          <a:blip r:embed="rId4"/>
          <a:stretch>
            <a:fillRect/>
          </a:stretch>
        </p:blipFill>
        <p:spPr>
          <a:xfrm>
            <a:off x="-27708" y="-7284"/>
            <a:ext cx="12252960" cy="1426782"/>
          </a:xfrm>
          <a:prstGeom prst="rect">
            <a:avLst/>
          </a:prstGeom>
        </p:spPr>
      </p:pic>
      <p:sp>
        <p:nvSpPr>
          <p:cNvPr id="2" name="TextBox 1">
            <a:extLst>
              <a:ext uri="{FF2B5EF4-FFF2-40B4-BE49-F238E27FC236}">
                <a16:creationId xmlns:a16="http://schemas.microsoft.com/office/drawing/2014/main" id="{F555F279-B834-844D-B3E9-8B2F1F5DC72C}"/>
              </a:ext>
            </a:extLst>
          </p:cNvPr>
          <p:cNvSpPr txBox="1"/>
          <p:nvPr/>
        </p:nvSpPr>
        <p:spPr>
          <a:xfrm>
            <a:off x="1685581" y="6458033"/>
            <a:ext cx="8643777" cy="369332"/>
          </a:xfrm>
          <a:prstGeom prst="rect">
            <a:avLst/>
          </a:prstGeom>
          <a:noFill/>
        </p:spPr>
        <p:txBody>
          <a:bodyPr wrap="none" rtlCol="0">
            <a:spAutoFit/>
          </a:bodyPr>
          <a:lstStyle/>
          <a:p>
            <a:r>
              <a:rPr lang="en-US" dirty="0">
                <a:solidFill>
                  <a:srgbClr val="0000FF"/>
                </a:solidFill>
              </a:rPr>
              <a:t>*</a:t>
            </a:r>
            <a:r>
              <a:rPr lang="en-US" sz="1400" dirty="0">
                <a:solidFill>
                  <a:srgbClr val="0000FF"/>
                </a:solidFill>
              </a:rPr>
              <a:t> https://</a:t>
            </a:r>
            <a:r>
              <a:rPr lang="en-US" sz="1400" dirty="0" err="1">
                <a:solidFill>
                  <a:srgbClr val="0000FF"/>
                </a:solidFill>
              </a:rPr>
              <a:t>ioccg.org</a:t>
            </a:r>
            <a:r>
              <a:rPr lang="en-US" sz="1400" dirty="0">
                <a:solidFill>
                  <a:srgbClr val="0000FF"/>
                </a:solidFill>
              </a:rPr>
              <a:t>/what-we-do/</a:t>
            </a:r>
            <a:r>
              <a:rPr lang="en-US" sz="1400" dirty="0" err="1">
                <a:solidFill>
                  <a:srgbClr val="0000FF"/>
                </a:solidFill>
              </a:rPr>
              <a:t>ioccg</a:t>
            </a:r>
            <a:r>
              <a:rPr lang="en-US" sz="1400" dirty="0">
                <a:solidFill>
                  <a:srgbClr val="0000FF"/>
                </a:solidFill>
              </a:rPr>
              <a:t>-publications/ocean-optics-protocols-satellite-ocean-</a:t>
            </a:r>
            <a:r>
              <a:rPr lang="en-US" sz="1400" dirty="0" err="1">
                <a:solidFill>
                  <a:srgbClr val="0000FF"/>
                </a:solidFill>
              </a:rPr>
              <a:t>colour</a:t>
            </a:r>
            <a:r>
              <a:rPr lang="en-US" sz="1400" dirty="0">
                <a:solidFill>
                  <a:srgbClr val="0000FF"/>
                </a:solidFill>
              </a:rPr>
              <a:t>-sensor-validation/</a:t>
            </a:r>
          </a:p>
        </p:txBody>
      </p:sp>
    </p:spTree>
    <p:extLst>
      <p:ext uri="{BB962C8B-B14F-4D97-AF65-F5344CB8AC3E}">
        <p14:creationId xmlns:p14="http://schemas.microsoft.com/office/powerpoint/2010/main" val="91702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7D322-B180-7544-A313-ED541CDDF151}"/>
              </a:ext>
            </a:extLst>
          </p:cNvPr>
          <p:cNvPicPr>
            <a:picLocks/>
          </p:cNvPicPr>
          <p:nvPr/>
        </p:nvPicPr>
        <p:blipFill>
          <a:blip r:embed="rId3"/>
          <a:stretch>
            <a:fillRect/>
          </a:stretch>
        </p:blipFill>
        <p:spPr>
          <a:xfrm>
            <a:off x="-33866" y="-11641"/>
            <a:ext cx="12252960" cy="777240"/>
          </a:xfrm>
          <a:prstGeom prst="rect">
            <a:avLst/>
          </a:prstGeom>
        </p:spPr>
      </p:pic>
      <p:sp>
        <p:nvSpPr>
          <p:cNvPr id="2" name="Title 1">
            <a:extLst>
              <a:ext uri="{FF2B5EF4-FFF2-40B4-BE49-F238E27FC236}">
                <a16:creationId xmlns:a16="http://schemas.microsoft.com/office/drawing/2014/main" id="{160AB87F-5DBC-EA44-8EBD-B06B6A89E643}"/>
              </a:ext>
            </a:extLst>
          </p:cNvPr>
          <p:cNvSpPr>
            <a:spLocks noGrp="1"/>
          </p:cNvSpPr>
          <p:nvPr>
            <p:ph type="title"/>
          </p:nvPr>
        </p:nvSpPr>
        <p:spPr>
          <a:xfrm>
            <a:off x="185741" y="29333"/>
            <a:ext cx="11744324" cy="688526"/>
          </a:xfrm>
        </p:spPr>
        <p:txBody>
          <a:bodyPr>
            <a:normAutofit/>
          </a:bodyPr>
          <a:lstStyle/>
          <a:p>
            <a:r>
              <a:rPr lang="en-US" sz="3400" b="1" dirty="0">
                <a:solidFill>
                  <a:schemeClr val="bg1"/>
                </a:solidFill>
              </a:rPr>
              <a:t>Process in IOCCG </a:t>
            </a:r>
            <a:r>
              <a:rPr lang="en-US" sz="3400" b="1" i="1" dirty="0">
                <a:solidFill>
                  <a:schemeClr val="bg1"/>
                </a:solidFill>
              </a:rPr>
              <a:t>in situ</a:t>
            </a:r>
            <a:r>
              <a:rPr lang="en-US" sz="3400" b="1" dirty="0">
                <a:solidFill>
                  <a:schemeClr val="bg1"/>
                </a:solidFill>
              </a:rPr>
              <a:t> Measurements Protocols Development</a:t>
            </a:r>
          </a:p>
        </p:txBody>
      </p:sp>
      <p:graphicFrame>
        <p:nvGraphicFramePr>
          <p:cNvPr id="4" name="Content Placeholder 3">
            <a:extLst>
              <a:ext uri="{FF2B5EF4-FFF2-40B4-BE49-F238E27FC236}">
                <a16:creationId xmlns:a16="http://schemas.microsoft.com/office/drawing/2014/main" id="{52F152F9-4F11-ED43-AED0-4FFEB7A8EC86}"/>
              </a:ext>
            </a:extLst>
          </p:cNvPr>
          <p:cNvGraphicFramePr>
            <a:graphicFrameLocks noGrp="1"/>
          </p:cNvGraphicFramePr>
          <p:nvPr>
            <p:ph idx="1"/>
            <p:extLst>
              <p:ext uri="{D42A27DB-BD31-4B8C-83A1-F6EECF244321}">
                <p14:modId xmlns:p14="http://schemas.microsoft.com/office/powerpoint/2010/main" val="3905558189"/>
              </p:ext>
            </p:extLst>
          </p:nvPr>
        </p:nvGraphicFramePr>
        <p:xfrm>
          <a:off x="367865" y="852477"/>
          <a:ext cx="10972800" cy="5597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ounded Rectangle 15">
            <a:extLst>
              <a:ext uri="{FF2B5EF4-FFF2-40B4-BE49-F238E27FC236}">
                <a16:creationId xmlns:a16="http://schemas.microsoft.com/office/drawing/2014/main" id="{27C245A2-A672-1941-8236-86FC18C3F589}"/>
              </a:ext>
            </a:extLst>
          </p:cNvPr>
          <p:cNvSpPr/>
          <p:nvPr/>
        </p:nvSpPr>
        <p:spPr>
          <a:xfrm>
            <a:off x="3016473" y="5146265"/>
            <a:ext cx="8418787" cy="969361"/>
          </a:xfrm>
          <a:prstGeom prst="roundRect">
            <a:avLst/>
          </a:prstGeom>
          <a:solidFill>
            <a:schemeClr val="tx2">
              <a:lumMod val="60000"/>
              <a:lumOff val="40000"/>
            </a:schemeClr>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lIns="73152" rIns="73152" rtlCol="0" anchor="t" anchorCtr="0"/>
          <a:lstStyle/>
          <a:p>
            <a:r>
              <a:rPr lang="en-US" sz="2000" b="1" dirty="0">
                <a:solidFill>
                  <a:schemeClr val="bg1"/>
                </a:solidFill>
              </a:rPr>
              <a:t> Final Technical Revisions &amp; Copy Editing/Proofreading</a:t>
            </a:r>
          </a:p>
          <a:p>
            <a:r>
              <a:rPr lang="en-US" dirty="0">
                <a:solidFill>
                  <a:schemeClr val="bg1"/>
                </a:solidFill>
              </a:rPr>
              <a:t> </a:t>
            </a:r>
          </a:p>
        </p:txBody>
      </p:sp>
      <p:grpSp>
        <p:nvGrpSpPr>
          <p:cNvPr id="17" name="Group 16">
            <a:extLst>
              <a:ext uri="{FF2B5EF4-FFF2-40B4-BE49-F238E27FC236}">
                <a16:creationId xmlns:a16="http://schemas.microsoft.com/office/drawing/2014/main" id="{909DC32F-6A79-7A4D-A75D-32F585A940B7}"/>
              </a:ext>
            </a:extLst>
          </p:cNvPr>
          <p:cNvGrpSpPr/>
          <p:nvPr/>
        </p:nvGrpSpPr>
        <p:grpSpPr>
          <a:xfrm>
            <a:off x="9803433" y="4887570"/>
            <a:ext cx="654920" cy="654920"/>
            <a:chOff x="9056007" y="3133123"/>
            <a:chExt cx="654920" cy="654920"/>
          </a:xfrm>
        </p:grpSpPr>
        <p:sp>
          <p:nvSpPr>
            <p:cNvPr id="18" name="Down Arrow 17">
              <a:extLst>
                <a:ext uri="{FF2B5EF4-FFF2-40B4-BE49-F238E27FC236}">
                  <a16:creationId xmlns:a16="http://schemas.microsoft.com/office/drawing/2014/main" id="{52DA4F2C-0DB0-3349-BEE0-D23855ECED0B}"/>
                </a:ext>
              </a:extLst>
            </p:cNvPr>
            <p:cNvSpPr/>
            <p:nvPr/>
          </p:nvSpPr>
          <p:spPr>
            <a:xfrm>
              <a:off x="9056007" y="3133123"/>
              <a:ext cx="654920" cy="654920"/>
            </a:xfrm>
            <a:prstGeom prst="downArrow">
              <a:avLst>
                <a:gd name="adj1" fmla="val 55000"/>
                <a:gd name="adj2" fmla="val 45000"/>
              </a:avLst>
            </a:prstGeom>
          </p:spPr>
          <p:style>
            <a:lnRef idx="2">
              <a:schemeClr val="accent2">
                <a:tint val="40000"/>
                <a:alpha val="90000"/>
                <a:hueOff val="3350547"/>
                <a:satOff val="-2919"/>
                <a:lumOff val="-4"/>
                <a:alphaOff val="0"/>
              </a:schemeClr>
            </a:lnRef>
            <a:fillRef idx="1">
              <a:schemeClr val="accent2">
                <a:tint val="40000"/>
                <a:alpha val="90000"/>
                <a:hueOff val="3350547"/>
                <a:satOff val="-2919"/>
                <a:lumOff val="-4"/>
                <a:alphaOff val="0"/>
              </a:schemeClr>
            </a:fillRef>
            <a:effectRef idx="0">
              <a:schemeClr val="accent2">
                <a:tint val="40000"/>
                <a:alpha val="90000"/>
                <a:hueOff val="3350547"/>
                <a:satOff val="-2919"/>
                <a:lumOff val="-4"/>
                <a:alphaOff val="0"/>
              </a:schemeClr>
            </a:effectRef>
            <a:fontRef idx="minor">
              <a:schemeClr val="dk1">
                <a:hueOff val="0"/>
                <a:satOff val="0"/>
                <a:lumOff val="0"/>
                <a:alphaOff val="0"/>
              </a:schemeClr>
            </a:fontRef>
          </p:style>
        </p:sp>
        <p:sp>
          <p:nvSpPr>
            <p:cNvPr id="19" name="Down Arrow 4">
              <a:extLst>
                <a:ext uri="{FF2B5EF4-FFF2-40B4-BE49-F238E27FC236}">
                  <a16:creationId xmlns:a16="http://schemas.microsoft.com/office/drawing/2014/main" id="{3B36CC64-E837-FD49-B943-B2B066DD0484}"/>
                </a:ext>
              </a:extLst>
            </p:cNvPr>
            <p:cNvSpPr txBox="1"/>
            <p:nvPr/>
          </p:nvSpPr>
          <p:spPr>
            <a:xfrm>
              <a:off x="9203364" y="3133123"/>
              <a:ext cx="360206" cy="4928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sp>
        <p:nvSpPr>
          <p:cNvPr id="23" name="Rounded Rectangle 22">
            <a:extLst>
              <a:ext uri="{FF2B5EF4-FFF2-40B4-BE49-F238E27FC236}">
                <a16:creationId xmlns:a16="http://schemas.microsoft.com/office/drawing/2014/main" id="{67FD90D5-5593-0049-8CEB-1972B3A55C9F}"/>
              </a:ext>
            </a:extLst>
          </p:cNvPr>
          <p:cNvSpPr/>
          <p:nvPr/>
        </p:nvSpPr>
        <p:spPr>
          <a:xfrm>
            <a:off x="3536736" y="5667311"/>
            <a:ext cx="8418787" cy="969361"/>
          </a:xfrm>
          <a:prstGeom prst="roundRect">
            <a:avLst/>
          </a:prstGeom>
          <a:solidFill>
            <a:srgbClr val="7030A0"/>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lIns="73152" rIns="73152" rtlCol="0" anchor="t" anchorCtr="0"/>
          <a:lstStyle/>
          <a:p>
            <a:r>
              <a:rPr lang="en-US" sz="2000" b="1" dirty="0">
                <a:solidFill>
                  <a:schemeClr val="bg1"/>
                </a:solidFill>
              </a:rPr>
              <a:t>IOCCG obtains DOI and adds Front/Back cover pages</a:t>
            </a:r>
          </a:p>
          <a:p>
            <a:pPr indent="-182880">
              <a:buFont typeface="Arial" panose="020B0604020202020204" pitchFamily="34" charset="0"/>
              <a:buChar char="•"/>
            </a:pPr>
            <a:r>
              <a:rPr lang="en-US" dirty="0">
                <a:solidFill>
                  <a:schemeClr val="bg1"/>
                </a:solidFill>
              </a:rPr>
              <a:t>“Final” version posted to IOCCG website</a:t>
            </a:r>
          </a:p>
          <a:p>
            <a:r>
              <a:rPr lang="en-US" dirty="0">
                <a:solidFill>
                  <a:schemeClr val="bg1"/>
                </a:solidFill>
              </a:rPr>
              <a:t> </a:t>
            </a:r>
          </a:p>
        </p:txBody>
      </p:sp>
      <p:grpSp>
        <p:nvGrpSpPr>
          <p:cNvPr id="20" name="Group 19">
            <a:extLst>
              <a:ext uri="{FF2B5EF4-FFF2-40B4-BE49-F238E27FC236}">
                <a16:creationId xmlns:a16="http://schemas.microsoft.com/office/drawing/2014/main" id="{56B76E01-810A-FD4C-A9CA-20C2A61F4183}"/>
              </a:ext>
            </a:extLst>
          </p:cNvPr>
          <p:cNvGrpSpPr/>
          <p:nvPr/>
        </p:nvGrpSpPr>
        <p:grpSpPr>
          <a:xfrm>
            <a:off x="10335197" y="5474987"/>
            <a:ext cx="654920" cy="654920"/>
            <a:chOff x="9056007" y="3133123"/>
            <a:chExt cx="654920" cy="654920"/>
          </a:xfrm>
        </p:grpSpPr>
        <p:sp>
          <p:nvSpPr>
            <p:cNvPr id="21" name="Down Arrow 20">
              <a:extLst>
                <a:ext uri="{FF2B5EF4-FFF2-40B4-BE49-F238E27FC236}">
                  <a16:creationId xmlns:a16="http://schemas.microsoft.com/office/drawing/2014/main" id="{0B5043DB-C580-1B44-B728-F9D767983033}"/>
                </a:ext>
              </a:extLst>
            </p:cNvPr>
            <p:cNvSpPr/>
            <p:nvPr/>
          </p:nvSpPr>
          <p:spPr>
            <a:xfrm>
              <a:off x="9056007" y="3133123"/>
              <a:ext cx="654920" cy="654920"/>
            </a:xfrm>
            <a:prstGeom prst="downArrow">
              <a:avLst>
                <a:gd name="adj1" fmla="val 55000"/>
                <a:gd name="adj2" fmla="val 45000"/>
              </a:avLst>
            </a:prstGeom>
          </p:spPr>
          <p:style>
            <a:lnRef idx="2">
              <a:schemeClr val="accent2">
                <a:tint val="40000"/>
                <a:alpha val="90000"/>
                <a:hueOff val="3350547"/>
                <a:satOff val="-2919"/>
                <a:lumOff val="-4"/>
                <a:alphaOff val="0"/>
              </a:schemeClr>
            </a:lnRef>
            <a:fillRef idx="1">
              <a:schemeClr val="accent2">
                <a:tint val="40000"/>
                <a:alpha val="90000"/>
                <a:hueOff val="3350547"/>
                <a:satOff val="-2919"/>
                <a:lumOff val="-4"/>
                <a:alphaOff val="0"/>
              </a:schemeClr>
            </a:fillRef>
            <a:effectRef idx="0">
              <a:schemeClr val="accent2">
                <a:tint val="40000"/>
                <a:alpha val="90000"/>
                <a:hueOff val="3350547"/>
                <a:satOff val="-2919"/>
                <a:lumOff val="-4"/>
                <a:alphaOff val="0"/>
              </a:schemeClr>
            </a:effectRef>
            <a:fontRef idx="minor">
              <a:schemeClr val="dk1">
                <a:hueOff val="0"/>
                <a:satOff val="0"/>
                <a:lumOff val="0"/>
                <a:alphaOff val="0"/>
              </a:schemeClr>
            </a:fontRef>
          </p:style>
        </p:sp>
        <p:sp>
          <p:nvSpPr>
            <p:cNvPr id="22" name="Down Arrow 4">
              <a:extLst>
                <a:ext uri="{FF2B5EF4-FFF2-40B4-BE49-F238E27FC236}">
                  <a16:creationId xmlns:a16="http://schemas.microsoft.com/office/drawing/2014/main" id="{DDA415BA-6303-4B45-B8CA-6BC23FDB108E}"/>
                </a:ext>
              </a:extLst>
            </p:cNvPr>
            <p:cNvSpPr txBox="1"/>
            <p:nvPr/>
          </p:nvSpPr>
          <p:spPr>
            <a:xfrm>
              <a:off x="9203364" y="3133123"/>
              <a:ext cx="360206" cy="4928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p:txBody>
        </p:sp>
      </p:grpSp>
    </p:spTree>
    <p:extLst>
      <p:ext uri="{BB962C8B-B14F-4D97-AF65-F5344CB8AC3E}">
        <p14:creationId xmlns:p14="http://schemas.microsoft.com/office/powerpoint/2010/main" val="155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4A733FD3-9C4E-4148-B9C1-1BDEDD94C984}"/>
                                            </p:graphicEl>
                                          </p:spTgt>
                                        </p:tgtEl>
                                        <p:attrNameLst>
                                          <p:attrName>style.visibility</p:attrName>
                                        </p:attrNameLst>
                                      </p:cBhvr>
                                      <p:to>
                                        <p:strVal val="visible"/>
                                      </p:to>
                                    </p:set>
                                    <p:animEffect transition="in" filter="dissolve">
                                      <p:cBhvr>
                                        <p:cTn id="7" dur="500"/>
                                        <p:tgtEl>
                                          <p:spTgt spid="4">
                                            <p:graphicEl>
                                              <a:dgm id="{4A733FD3-9C4E-4148-B9C1-1BDEDD94C9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3C95E93E-ABED-BF43-8951-5C643A7F063F}"/>
                                            </p:graphicEl>
                                          </p:spTgt>
                                        </p:tgtEl>
                                        <p:attrNameLst>
                                          <p:attrName>style.visibility</p:attrName>
                                        </p:attrNameLst>
                                      </p:cBhvr>
                                      <p:to>
                                        <p:strVal val="visible"/>
                                      </p:to>
                                    </p:set>
                                    <p:animEffect transition="in" filter="dissolve">
                                      <p:cBhvr>
                                        <p:cTn id="12" dur="500"/>
                                        <p:tgtEl>
                                          <p:spTgt spid="4">
                                            <p:graphicEl>
                                              <a:dgm id="{3C95E93E-ABED-BF43-8951-5C643A7F063F}"/>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graphicEl>
                                              <a:dgm id="{820E6419-C04F-B647-A62D-4B3DDDB81175}"/>
                                            </p:graphicEl>
                                          </p:spTgt>
                                        </p:tgtEl>
                                        <p:attrNameLst>
                                          <p:attrName>style.visibility</p:attrName>
                                        </p:attrNameLst>
                                      </p:cBhvr>
                                      <p:to>
                                        <p:strVal val="visible"/>
                                      </p:to>
                                    </p:set>
                                    <p:animEffect transition="in" filter="dissolve">
                                      <p:cBhvr>
                                        <p:cTn id="15" dur="500"/>
                                        <p:tgtEl>
                                          <p:spTgt spid="4">
                                            <p:graphicEl>
                                              <a:dgm id="{820E6419-C04F-B647-A62D-4B3DDDB811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graphicEl>
                                              <a:dgm id="{A059CC32-AF22-1244-82B0-9D254750346B}"/>
                                            </p:graphicEl>
                                          </p:spTgt>
                                        </p:tgtEl>
                                        <p:attrNameLst>
                                          <p:attrName>style.visibility</p:attrName>
                                        </p:attrNameLst>
                                      </p:cBhvr>
                                      <p:to>
                                        <p:strVal val="visible"/>
                                      </p:to>
                                    </p:set>
                                    <p:animEffect transition="in" filter="dissolve">
                                      <p:cBhvr>
                                        <p:cTn id="20" dur="500"/>
                                        <p:tgtEl>
                                          <p:spTgt spid="4">
                                            <p:graphicEl>
                                              <a:dgm id="{A059CC32-AF22-1244-82B0-9D254750346B}"/>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graphicEl>
                                              <a:dgm id="{E9D9319B-D37D-CB4E-B0BF-7F17FED85F79}"/>
                                            </p:graphicEl>
                                          </p:spTgt>
                                        </p:tgtEl>
                                        <p:attrNameLst>
                                          <p:attrName>style.visibility</p:attrName>
                                        </p:attrNameLst>
                                      </p:cBhvr>
                                      <p:to>
                                        <p:strVal val="visible"/>
                                      </p:to>
                                    </p:set>
                                    <p:animEffect transition="in" filter="dissolve">
                                      <p:cBhvr>
                                        <p:cTn id="23" dur="500"/>
                                        <p:tgtEl>
                                          <p:spTgt spid="4">
                                            <p:graphicEl>
                                              <a:dgm id="{E9D9319B-D37D-CB4E-B0BF-7F17FED85F7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graphicEl>
                                              <a:dgm id="{D3F2A58E-1251-F448-A686-F6A23DC93B91}"/>
                                            </p:graphicEl>
                                          </p:spTgt>
                                        </p:tgtEl>
                                        <p:attrNameLst>
                                          <p:attrName>style.visibility</p:attrName>
                                        </p:attrNameLst>
                                      </p:cBhvr>
                                      <p:to>
                                        <p:strVal val="visible"/>
                                      </p:to>
                                    </p:set>
                                    <p:animEffect transition="in" filter="dissolve">
                                      <p:cBhvr>
                                        <p:cTn id="28" dur="500"/>
                                        <p:tgtEl>
                                          <p:spTgt spid="4">
                                            <p:graphicEl>
                                              <a:dgm id="{D3F2A58E-1251-F448-A686-F6A23DC93B91}"/>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
                                            <p:graphicEl>
                                              <a:dgm id="{0B13D448-790C-444F-895B-9197CF9030C1}"/>
                                            </p:graphicEl>
                                          </p:spTgt>
                                        </p:tgtEl>
                                        <p:attrNameLst>
                                          <p:attrName>style.visibility</p:attrName>
                                        </p:attrNameLst>
                                      </p:cBhvr>
                                      <p:to>
                                        <p:strVal val="visible"/>
                                      </p:to>
                                    </p:set>
                                    <p:animEffect transition="in" filter="dissolve">
                                      <p:cBhvr>
                                        <p:cTn id="31" dur="500"/>
                                        <p:tgtEl>
                                          <p:spTgt spid="4">
                                            <p:graphicEl>
                                              <a:dgm id="{0B13D448-790C-444F-895B-9197CF9030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
                                            <p:graphicEl>
                                              <a:dgm id="{5B020F93-AB84-9143-869D-273DF67E95FC}"/>
                                            </p:graphicEl>
                                          </p:spTgt>
                                        </p:tgtEl>
                                        <p:attrNameLst>
                                          <p:attrName>style.visibility</p:attrName>
                                        </p:attrNameLst>
                                      </p:cBhvr>
                                      <p:to>
                                        <p:strVal val="visible"/>
                                      </p:to>
                                    </p:set>
                                    <p:animEffect transition="in" filter="dissolve">
                                      <p:cBhvr>
                                        <p:cTn id="36" dur="500"/>
                                        <p:tgtEl>
                                          <p:spTgt spid="4">
                                            <p:graphicEl>
                                              <a:dgm id="{5B020F93-AB84-9143-869D-273DF67E95FC}"/>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
                                            <p:graphicEl>
                                              <a:dgm id="{152E130F-47EC-3341-A621-0D3A491AF4A1}"/>
                                            </p:graphicEl>
                                          </p:spTgt>
                                        </p:tgtEl>
                                        <p:attrNameLst>
                                          <p:attrName>style.visibility</p:attrName>
                                        </p:attrNameLst>
                                      </p:cBhvr>
                                      <p:to>
                                        <p:strVal val="visible"/>
                                      </p:to>
                                    </p:set>
                                    <p:animEffect transition="in" filter="dissolve">
                                      <p:cBhvr>
                                        <p:cTn id="39" dur="500"/>
                                        <p:tgtEl>
                                          <p:spTgt spid="4">
                                            <p:graphicEl>
                                              <a:dgm id="{152E130F-47EC-3341-A621-0D3A491AF4A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16"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76CBF87-B3D2-C741-AD38-9DDF0A6BBBE4}"/>
              </a:ext>
            </a:extLst>
          </p:cNvPr>
          <p:cNvPicPr>
            <a:picLocks noChangeAspect="1"/>
          </p:cNvPicPr>
          <p:nvPr/>
        </p:nvPicPr>
        <p:blipFill>
          <a:blip r:embed="rId3"/>
          <a:stretch>
            <a:fillRect/>
          </a:stretch>
        </p:blipFill>
        <p:spPr>
          <a:xfrm>
            <a:off x="7325287" y="982720"/>
            <a:ext cx="2093976" cy="2737475"/>
          </a:xfrm>
          <a:prstGeom prst="rect">
            <a:avLst/>
          </a:prstGeom>
          <a:ln>
            <a:solidFill>
              <a:schemeClr val="tx1"/>
            </a:solidFill>
          </a:ln>
        </p:spPr>
      </p:pic>
      <p:pic>
        <p:nvPicPr>
          <p:cNvPr id="42" name="Picture 41">
            <a:extLst>
              <a:ext uri="{FF2B5EF4-FFF2-40B4-BE49-F238E27FC236}">
                <a16:creationId xmlns:a16="http://schemas.microsoft.com/office/drawing/2014/main" id="{4628947E-8E61-AE42-96D1-76482028971B}"/>
              </a:ext>
            </a:extLst>
          </p:cNvPr>
          <p:cNvPicPr>
            <a:picLocks/>
          </p:cNvPicPr>
          <p:nvPr/>
        </p:nvPicPr>
        <p:blipFill>
          <a:blip r:embed="rId4"/>
          <a:stretch>
            <a:fillRect/>
          </a:stretch>
        </p:blipFill>
        <p:spPr>
          <a:xfrm>
            <a:off x="0" y="0"/>
            <a:ext cx="12178982" cy="914400"/>
          </a:xfrm>
          <a:prstGeom prst="rect">
            <a:avLst/>
          </a:prstGeom>
        </p:spPr>
      </p:pic>
      <p:sp>
        <p:nvSpPr>
          <p:cNvPr id="2" name="Title 1">
            <a:extLst>
              <a:ext uri="{FF2B5EF4-FFF2-40B4-BE49-F238E27FC236}">
                <a16:creationId xmlns:a16="http://schemas.microsoft.com/office/drawing/2014/main" id="{6516C50F-D3DF-9C44-B6CB-E791404D65AD}"/>
              </a:ext>
            </a:extLst>
          </p:cNvPr>
          <p:cNvSpPr>
            <a:spLocks noGrp="1"/>
          </p:cNvSpPr>
          <p:nvPr>
            <p:ph type="title"/>
          </p:nvPr>
        </p:nvSpPr>
        <p:spPr>
          <a:xfrm>
            <a:off x="558801" y="94798"/>
            <a:ext cx="10972800" cy="713334"/>
          </a:xfrm>
        </p:spPr>
        <p:txBody>
          <a:bodyPr>
            <a:normAutofit fontScale="90000"/>
          </a:bodyPr>
          <a:lstStyle/>
          <a:p>
            <a:r>
              <a:rPr lang="en-US" b="1" dirty="0">
                <a:solidFill>
                  <a:schemeClr val="bg1"/>
                </a:solidFill>
              </a:rPr>
              <a:t>Status of Protocols</a:t>
            </a:r>
            <a:endParaRPr lang="en-US" dirty="0">
              <a:solidFill>
                <a:schemeClr val="bg1"/>
              </a:solidFill>
            </a:endParaRPr>
          </a:p>
        </p:txBody>
      </p:sp>
      <p:pic>
        <p:nvPicPr>
          <p:cNvPr id="6" name="Picture 5">
            <a:extLst>
              <a:ext uri="{FF2B5EF4-FFF2-40B4-BE49-F238E27FC236}">
                <a16:creationId xmlns:a16="http://schemas.microsoft.com/office/drawing/2014/main" id="{976C59B2-B45B-144A-93A1-7FAB08F06CBA}"/>
              </a:ext>
            </a:extLst>
          </p:cNvPr>
          <p:cNvPicPr>
            <a:picLocks noChangeAspect="1"/>
          </p:cNvPicPr>
          <p:nvPr/>
        </p:nvPicPr>
        <p:blipFill>
          <a:blip r:embed="rId5"/>
          <a:stretch>
            <a:fillRect/>
          </a:stretch>
        </p:blipFill>
        <p:spPr>
          <a:xfrm>
            <a:off x="2624571" y="977462"/>
            <a:ext cx="2098276" cy="2743200"/>
          </a:xfrm>
          <a:prstGeom prst="rect">
            <a:avLst/>
          </a:prstGeom>
          <a:ln>
            <a:solidFill>
              <a:schemeClr val="tx1"/>
            </a:solidFill>
          </a:ln>
        </p:spPr>
      </p:pic>
      <p:sp>
        <p:nvSpPr>
          <p:cNvPr id="7" name="TextBox 6">
            <a:extLst>
              <a:ext uri="{FF2B5EF4-FFF2-40B4-BE49-F238E27FC236}">
                <a16:creationId xmlns:a16="http://schemas.microsoft.com/office/drawing/2014/main" id="{1076ADD2-5F72-3743-956B-CC68C46167FB}"/>
              </a:ext>
            </a:extLst>
          </p:cNvPr>
          <p:cNvSpPr txBox="1"/>
          <p:nvPr/>
        </p:nvSpPr>
        <p:spPr>
          <a:xfrm>
            <a:off x="2685317" y="2202512"/>
            <a:ext cx="1998244" cy="1025665"/>
          </a:xfrm>
          <a:prstGeom prst="rect">
            <a:avLst/>
          </a:prstGeom>
          <a:solidFill>
            <a:schemeClr val="bg1"/>
          </a:solidFill>
        </p:spPr>
        <p:txBody>
          <a:bodyPr wrap="square" rtlCol="0">
            <a:spAutoFit/>
          </a:bodyPr>
          <a:lstStyle/>
          <a:p>
            <a:pPr algn="ctr">
              <a:lnSpc>
                <a:spcPts val="1800"/>
              </a:lnSpc>
            </a:pPr>
            <a:r>
              <a:rPr lang="en-US" sz="2000" b="1" i="1" dirty="0">
                <a:solidFill>
                  <a:srgbClr val="4E8F00"/>
                </a:solidFill>
              </a:rPr>
              <a:t>Vol. 2.0 Beam-c</a:t>
            </a:r>
            <a:r>
              <a:rPr lang="en-US" sz="2000" b="1" dirty="0">
                <a:solidFill>
                  <a:srgbClr val="4E8F00"/>
                </a:solidFill>
              </a:rPr>
              <a:t> </a:t>
            </a:r>
          </a:p>
          <a:p>
            <a:pPr algn="ctr">
              <a:lnSpc>
                <a:spcPts val="1800"/>
              </a:lnSpc>
            </a:pPr>
            <a:endParaRPr lang="en-US" sz="800" b="1" dirty="0">
              <a:solidFill>
                <a:srgbClr val="4E8F00"/>
              </a:solidFill>
            </a:endParaRPr>
          </a:p>
          <a:p>
            <a:pPr algn="ctr">
              <a:lnSpc>
                <a:spcPts val="1800"/>
              </a:lnSpc>
            </a:pPr>
            <a:r>
              <a:rPr lang="en-US" sz="2000" b="1" dirty="0">
                <a:solidFill>
                  <a:srgbClr val="4E8F00"/>
                </a:solidFill>
              </a:rPr>
              <a:t>COMPLETED</a:t>
            </a:r>
          </a:p>
          <a:p>
            <a:pPr algn="ctr">
              <a:lnSpc>
                <a:spcPts val="1800"/>
              </a:lnSpc>
            </a:pPr>
            <a:r>
              <a:rPr lang="en-US" sz="2000" b="1" dirty="0">
                <a:solidFill>
                  <a:srgbClr val="4E8F00"/>
                </a:solidFill>
              </a:rPr>
              <a:t>April 2019</a:t>
            </a:r>
          </a:p>
        </p:txBody>
      </p:sp>
      <p:pic>
        <p:nvPicPr>
          <p:cNvPr id="8" name="Picture 7">
            <a:extLst>
              <a:ext uri="{FF2B5EF4-FFF2-40B4-BE49-F238E27FC236}">
                <a16:creationId xmlns:a16="http://schemas.microsoft.com/office/drawing/2014/main" id="{277EFF57-024C-5140-B1A8-CDA44C22E5EE}"/>
              </a:ext>
            </a:extLst>
          </p:cNvPr>
          <p:cNvPicPr>
            <a:picLocks noChangeAspect="1"/>
          </p:cNvPicPr>
          <p:nvPr/>
        </p:nvPicPr>
        <p:blipFill>
          <a:blip r:embed="rId6"/>
          <a:stretch>
            <a:fillRect/>
          </a:stretch>
        </p:blipFill>
        <p:spPr>
          <a:xfrm>
            <a:off x="325310" y="977462"/>
            <a:ext cx="2089886" cy="2743200"/>
          </a:xfrm>
          <a:prstGeom prst="rect">
            <a:avLst/>
          </a:prstGeom>
          <a:ln>
            <a:solidFill>
              <a:schemeClr val="tx1"/>
            </a:solidFill>
          </a:ln>
        </p:spPr>
      </p:pic>
      <p:sp>
        <p:nvSpPr>
          <p:cNvPr id="9" name="TextBox 8">
            <a:extLst>
              <a:ext uri="{FF2B5EF4-FFF2-40B4-BE49-F238E27FC236}">
                <a16:creationId xmlns:a16="http://schemas.microsoft.com/office/drawing/2014/main" id="{81CE602D-B3FB-254C-96EA-1B841CBDA9C5}"/>
              </a:ext>
            </a:extLst>
          </p:cNvPr>
          <p:cNvSpPr txBox="1"/>
          <p:nvPr/>
        </p:nvSpPr>
        <p:spPr>
          <a:xfrm>
            <a:off x="325310" y="2202512"/>
            <a:ext cx="2041791" cy="1487330"/>
          </a:xfrm>
          <a:prstGeom prst="rect">
            <a:avLst/>
          </a:prstGeom>
          <a:solidFill>
            <a:schemeClr val="bg1"/>
          </a:solidFill>
        </p:spPr>
        <p:txBody>
          <a:bodyPr wrap="square" rtlCol="0">
            <a:spAutoFit/>
          </a:bodyPr>
          <a:lstStyle/>
          <a:p>
            <a:pPr algn="ctr">
              <a:lnSpc>
                <a:spcPts val="1800"/>
              </a:lnSpc>
            </a:pPr>
            <a:r>
              <a:rPr lang="en-US" sz="2000" b="1" i="1" dirty="0">
                <a:solidFill>
                  <a:srgbClr val="4E8F00"/>
                </a:solidFill>
              </a:rPr>
              <a:t>Vol. 1.0 Absorption </a:t>
            </a:r>
          </a:p>
          <a:p>
            <a:pPr algn="ctr">
              <a:lnSpc>
                <a:spcPts val="1800"/>
              </a:lnSpc>
            </a:pPr>
            <a:r>
              <a:rPr lang="en-US" sz="2000" b="1" i="1" dirty="0">
                <a:solidFill>
                  <a:srgbClr val="4E8F00"/>
                </a:solidFill>
              </a:rPr>
              <a:t>(particles)</a:t>
            </a:r>
            <a:r>
              <a:rPr lang="en-US" sz="2000" b="1" dirty="0">
                <a:solidFill>
                  <a:srgbClr val="4E8F00"/>
                </a:solidFill>
              </a:rPr>
              <a:t> </a:t>
            </a:r>
          </a:p>
          <a:p>
            <a:pPr algn="ctr">
              <a:lnSpc>
                <a:spcPts val="1800"/>
              </a:lnSpc>
            </a:pPr>
            <a:endParaRPr lang="en-US" sz="800" b="1" dirty="0">
              <a:solidFill>
                <a:srgbClr val="4E8F00"/>
              </a:solidFill>
            </a:endParaRPr>
          </a:p>
          <a:p>
            <a:pPr algn="ctr">
              <a:lnSpc>
                <a:spcPts val="1800"/>
              </a:lnSpc>
            </a:pPr>
            <a:r>
              <a:rPr lang="en-US" sz="2000" b="1" dirty="0">
                <a:solidFill>
                  <a:srgbClr val="4E8F00"/>
                </a:solidFill>
              </a:rPr>
              <a:t>COMPLETED</a:t>
            </a:r>
          </a:p>
          <a:p>
            <a:pPr algn="ctr">
              <a:lnSpc>
                <a:spcPts val="1800"/>
              </a:lnSpc>
            </a:pPr>
            <a:r>
              <a:rPr lang="en-US" sz="2000" b="1" dirty="0">
                <a:solidFill>
                  <a:srgbClr val="4E8F00"/>
                </a:solidFill>
              </a:rPr>
              <a:t>Nov. 2018</a:t>
            </a:r>
          </a:p>
        </p:txBody>
      </p:sp>
      <p:grpSp>
        <p:nvGrpSpPr>
          <p:cNvPr id="12" name="Group 11">
            <a:extLst>
              <a:ext uri="{FF2B5EF4-FFF2-40B4-BE49-F238E27FC236}">
                <a16:creationId xmlns:a16="http://schemas.microsoft.com/office/drawing/2014/main" id="{8E73C2B4-DFAB-0E49-96FF-51FA2C72F162}"/>
              </a:ext>
            </a:extLst>
          </p:cNvPr>
          <p:cNvGrpSpPr>
            <a:grpSpLocks noChangeAspect="1"/>
          </p:cNvGrpSpPr>
          <p:nvPr/>
        </p:nvGrpSpPr>
        <p:grpSpPr>
          <a:xfrm>
            <a:off x="4980316" y="973440"/>
            <a:ext cx="2096588" cy="2743200"/>
            <a:chOff x="4897196" y="1123331"/>
            <a:chExt cx="1956816" cy="2560320"/>
          </a:xfrm>
        </p:grpSpPr>
        <p:sp>
          <p:nvSpPr>
            <p:cNvPr id="10" name="Rectangle 9">
              <a:extLst>
                <a:ext uri="{FF2B5EF4-FFF2-40B4-BE49-F238E27FC236}">
                  <a16:creationId xmlns:a16="http://schemas.microsoft.com/office/drawing/2014/main" id="{F9C32B12-2431-9F4A-ADF0-867896EBF121}"/>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700CACF-3B55-4D45-879A-04DE0F89969D}"/>
                </a:ext>
              </a:extLst>
            </p:cNvPr>
            <p:cNvPicPr>
              <a:picLocks noChangeAspect="1"/>
            </p:cNvPicPr>
            <p:nvPr/>
          </p:nvPicPr>
          <p:blipFill>
            <a:blip r:embed="rId7"/>
            <a:stretch>
              <a:fillRect/>
            </a:stretch>
          </p:blipFill>
          <p:spPr>
            <a:xfrm>
              <a:off x="4910720" y="1135987"/>
              <a:ext cx="1828800" cy="738231"/>
            </a:xfrm>
            <a:prstGeom prst="rect">
              <a:avLst/>
            </a:prstGeom>
          </p:spPr>
        </p:pic>
      </p:grpSp>
      <p:grpSp>
        <p:nvGrpSpPr>
          <p:cNvPr id="13" name="Group 12">
            <a:extLst>
              <a:ext uri="{FF2B5EF4-FFF2-40B4-BE49-F238E27FC236}">
                <a16:creationId xmlns:a16="http://schemas.microsoft.com/office/drawing/2014/main" id="{41DFC500-1F4B-2340-94EE-56199D069936}"/>
              </a:ext>
            </a:extLst>
          </p:cNvPr>
          <p:cNvGrpSpPr>
            <a:grpSpLocks noChangeAspect="1"/>
          </p:cNvGrpSpPr>
          <p:nvPr/>
        </p:nvGrpSpPr>
        <p:grpSpPr>
          <a:xfrm>
            <a:off x="2673828" y="3894424"/>
            <a:ext cx="2096588" cy="2743200"/>
            <a:chOff x="4897196" y="1123331"/>
            <a:chExt cx="1956816" cy="2560320"/>
          </a:xfrm>
        </p:grpSpPr>
        <p:sp>
          <p:nvSpPr>
            <p:cNvPr id="14" name="Rectangle 13">
              <a:extLst>
                <a:ext uri="{FF2B5EF4-FFF2-40B4-BE49-F238E27FC236}">
                  <a16:creationId xmlns:a16="http://schemas.microsoft.com/office/drawing/2014/main" id="{1CF76DB9-D3F4-A74B-B4CC-8B4E04BB5507}"/>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861B741-EE7F-9D46-B78C-312450EF04EA}"/>
                </a:ext>
              </a:extLst>
            </p:cNvPr>
            <p:cNvPicPr>
              <a:picLocks noChangeAspect="1"/>
            </p:cNvPicPr>
            <p:nvPr/>
          </p:nvPicPr>
          <p:blipFill>
            <a:blip r:embed="rId7"/>
            <a:stretch>
              <a:fillRect/>
            </a:stretch>
          </p:blipFill>
          <p:spPr>
            <a:xfrm>
              <a:off x="4910720" y="1135987"/>
              <a:ext cx="1828800" cy="738231"/>
            </a:xfrm>
            <a:prstGeom prst="rect">
              <a:avLst/>
            </a:prstGeom>
          </p:spPr>
        </p:pic>
      </p:grpSp>
      <p:grpSp>
        <p:nvGrpSpPr>
          <p:cNvPr id="19" name="Group 18">
            <a:extLst>
              <a:ext uri="{FF2B5EF4-FFF2-40B4-BE49-F238E27FC236}">
                <a16:creationId xmlns:a16="http://schemas.microsoft.com/office/drawing/2014/main" id="{E1F8F48B-EB4E-4345-BB1B-BD928BBFCD26}"/>
              </a:ext>
            </a:extLst>
          </p:cNvPr>
          <p:cNvGrpSpPr>
            <a:grpSpLocks noChangeAspect="1"/>
          </p:cNvGrpSpPr>
          <p:nvPr/>
        </p:nvGrpSpPr>
        <p:grpSpPr>
          <a:xfrm>
            <a:off x="7268633" y="3894424"/>
            <a:ext cx="2096588" cy="2743200"/>
            <a:chOff x="4897196" y="1123331"/>
            <a:chExt cx="1956816" cy="2560320"/>
          </a:xfrm>
        </p:grpSpPr>
        <p:sp>
          <p:nvSpPr>
            <p:cNvPr id="20" name="Rectangle 19">
              <a:extLst>
                <a:ext uri="{FF2B5EF4-FFF2-40B4-BE49-F238E27FC236}">
                  <a16:creationId xmlns:a16="http://schemas.microsoft.com/office/drawing/2014/main" id="{41A5B825-81F8-6E4F-B79B-67AEE5A1E90C}"/>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E95609A-51A8-D24C-A585-B65DD440D969}"/>
                </a:ext>
              </a:extLst>
            </p:cNvPr>
            <p:cNvPicPr>
              <a:picLocks noChangeAspect="1"/>
            </p:cNvPicPr>
            <p:nvPr/>
          </p:nvPicPr>
          <p:blipFill>
            <a:blip r:embed="rId7"/>
            <a:stretch>
              <a:fillRect/>
            </a:stretch>
          </p:blipFill>
          <p:spPr>
            <a:xfrm>
              <a:off x="4910720" y="1135987"/>
              <a:ext cx="1828800" cy="738231"/>
            </a:xfrm>
            <a:prstGeom prst="rect">
              <a:avLst/>
            </a:prstGeom>
          </p:spPr>
        </p:pic>
      </p:grpSp>
      <p:grpSp>
        <p:nvGrpSpPr>
          <p:cNvPr id="22" name="Group 21">
            <a:extLst>
              <a:ext uri="{FF2B5EF4-FFF2-40B4-BE49-F238E27FC236}">
                <a16:creationId xmlns:a16="http://schemas.microsoft.com/office/drawing/2014/main" id="{E3DCE85E-74CD-C14A-8567-22B0F626F6D7}"/>
              </a:ext>
            </a:extLst>
          </p:cNvPr>
          <p:cNvGrpSpPr>
            <a:grpSpLocks noChangeAspect="1"/>
          </p:cNvGrpSpPr>
          <p:nvPr/>
        </p:nvGrpSpPr>
        <p:grpSpPr>
          <a:xfrm>
            <a:off x="9618994" y="979858"/>
            <a:ext cx="2096588" cy="2743200"/>
            <a:chOff x="4897196" y="1123331"/>
            <a:chExt cx="1956816" cy="2560320"/>
          </a:xfrm>
        </p:grpSpPr>
        <p:sp>
          <p:nvSpPr>
            <p:cNvPr id="23" name="Rectangle 22">
              <a:extLst>
                <a:ext uri="{FF2B5EF4-FFF2-40B4-BE49-F238E27FC236}">
                  <a16:creationId xmlns:a16="http://schemas.microsoft.com/office/drawing/2014/main" id="{54D06C4D-B8A2-3D45-9E98-A8A1B965A75E}"/>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B14C4E2A-1502-6146-90F3-B7157BE58C37}"/>
                </a:ext>
              </a:extLst>
            </p:cNvPr>
            <p:cNvPicPr>
              <a:picLocks noChangeAspect="1"/>
            </p:cNvPicPr>
            <p:nvPr/>
          </p:nvPicPr>
          <p:blipFill>
            <a:blip r:embed="rId7"/>
            <a:stretch>
              <a:fillRect/>
            </a:stretch>
          </p:blipFill>
          <p:spPr>
            <a:xfrm>
              <a:off x="4910720" y="1135987"/>
              <a:ext cx="1828800" cy="738231"/>
            </a:xfrm>
            <a:prstGeom prst="rect">
              <a:avLst/>
            </a:prstGeom>
          </p:spPr>
        </p:pic>
      </p:grpSp>
      <p:grpSp>
        <p:nvGrpSpPr>
          <p:cNvPr id="25" name="Group 24">
            <a:extLst>
              <a:ext uri="{FF2B5EF4-FFF2-40B4-BE49-F238E27FC236}">
                <a16:creationId xmlns:a16="http://schemas.microsoft.com/office/drawing/2014/main" id="{21AF6C6F-6A98-D544-AFAA-028EF021F32C}"/>
              </a:ext>
            </a:extLst>
          </p:cNvPr>
          <p:cNvGrpSpPr>
            <a:grpSpLocks noChangeAspect="1"/>
          </p:cNvGrpSpPr>
          <p:nvPr/>
        </p:nvGrpSpPr>
        <p:grpSpPr>
          <a:xfrm>
            <a:off x="354347" y="3894424"/>
            <a:ext cx="2096588" cy="2743200"/>
            <a:chOff x="4897196" y="1123331"/>
            <a:chExt cx="1956816" cy="2560320"/>
          </a:xfrm>
        </p:grpSpPr>
        <p:sp>
          <p:nvSpPr>
            <p:cNvPr id="26" name="Rectangle 25">
              <a:extLst>
                <a:ext uri="{FF2B5EF4-FFF2-40B4-BE49-F238E27FC236}">
                  <a16:creationId xmlns:a16="http://schemas.microsoft.com/office/drawing/2014/main" id="{45C5E9D2-3C24-AC47-8367-B4052D298977}"/>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4BF1907A-49A6-4247-B008-B21223AF97E4}"/>
                </a:ext>
              </a:extLst>
            </p:cNvPr>
            <p:cNvPicPr>
              <a:picLocks noChangeAspect="1"/>
            </p:cNvPicPr>
            <p:nvPr/>
          </p:nvPicPr>
          <p:blipFill>
            <a:blip r:embed="rId7"/>
            <a:stretch>
              <a:fillRect/>
            </a:stretch>
          </p:blipFill>
          <p:spPr>
            <a:xfrm>
              <a:off x="4910720" y="1135987"/>
              <a:ext cx="1828800" cy="738231"/>
            </a:xfrm>
            <a:prstGeom prst="rect">
              <a:avLst/>
            </a:prstGeom>
          </p:spPr>
        </p:pic>
      </p:grpSp>
      <p:grpSp>
        <p:nvGrpSpPr>
          <p:cNvPr id="28" name="Group 27">
            <a:extLst>
              <a:ext uri="{FF2B5EF4-FFF2-40B4-BE49-F238E27FC236}">
                <a16:creationId xmlns:a16="http://schemas.microsoft.com/office/drawing/2014/main" id="{BDA4230B-84A6-7943-AE63-CE8F59C55C34}"/>
              </a:ext>
            </a:extLst>
          </p:cNvPr>
          <p:cNvGrpSpPr>
            <a:grpSpLocks noChangeAspect="1"/>
          </p:cNvGrpSpPr>
          <p:nvPr/>
        </p:nvGrpSpPr>
        <p:grpSpPr>
          <a:xfrm>
            <a:off x="4973407" y="3894424"/>
            <a:ext cx="2096588" cy="2743200"/>
            <a:chOff x="4897196" y="1123331"/>
            <a:chExt cx="1956816" cy="2560320"/>
          </a:xfrm>
        </p:grpSpPr>
        <p:sp>
          <p:nvSpPr>
            <p:cNvPr id="29" name="Rectangle 28">
              <a:extLst>
                <a:ext uri="{FF2B5EF4-FFF2-40B4-BE49-F238E27FC236}">
                  <a16:creationId xmlns:a16="http://schemas.microsoft.com/office/drawing/2014/main" id="{05BF9C8E-4437-FA43-82D1-B80ED90A56B5}"/>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B9F3A00-3BFA-8B4D-9210-5BF29D46B021}"/>
                </a:ext>
              </a:extLst>
            </p:cNvPr>
            <p:cNvPicPr>
              <a:picLocks noChangeAspect="1"/>
            </p:cNvPicPr>
            <p:nvPr/>
          </p:nvPicPr>
          <p:blipFill>
            <a:blip r:embed="rId7"/>
            <a:stretch>
              <a:fillRect/>
            </a:stretch>
          </p:blipFill>
          <p:spPr>
            <a:xfrm>
              <a:off x="4910720" y="1135987"/>
              <a:ext cx="1828800" cy="738231"/>
            </a:xfrm>
            <a:prstGeom prst="rect">
              <a:avLst/>
            </a:prstGeom>
          </p:spPr>
        </p:pic>
      </p:grpSp>
      <p:sp>
        <p:nvSpPr>
          <p:cNvPr id="34" name="TextBox 33">
            <a:extLst>
              <a:ext uri="{FF2B5EF4-FFF2-40B4-BE49-F238E27FC236}">
                <a16:creationId xmlns:a16="http://schemas.microsoft.com/office/drawing/2014/main" id="{C004725F-7C2D-4D42-B299-018F7879FB7F}"/>
              </a:ext>
            </a:extLst>
          </p:cNvPr>
          <p:cNvSpPr txBox="1"/>
          <p:nvPr/>
        </p:nvSpPr>
        <p:spPr>
          <a:xfrm>
            <a:off x="5037592" y="2202512"/>
            <a:ext cx="1992407" cy="1487330"/>
          </a:xfrm>
          <a:prstGeom prst="rect">
            <a:avLst/>
          </a:prstGeom>
          <a:solidFill>
            <a:schemeClr val="bg1"/>
          </a:solidFill>
        </p:spPr>
        <p:txBody>
          <a:bodyPr wrap="square" rtlCol="0">
            <a:spAutoFit/>
          </a:bodyPr>
          <a:lstStyle/>
          <a:p>
            <a:pPr algn="ctr">
              <a:lnSpc>
                <a:spcPts val="1800"/>
              </a:lnSpc>
            </a:pPr>
            <a:r>
              <a:rPr lang="en-US" sz="2000" b="1" i="1" dirty="0">
                <a:solidFill>
                  <a:srgbClr val="4E8F00"/>
                </a:solidFill>
              </a:rPr>
              <a:t>Vol. 3.0 Radiometry for Validation</a:t>
            </a:r>
          </a:p>
          <a:p>
            <a:pPr algn="ctr">
              <a:lnSpc>
                <a:spcPts val="1800"/>
              </a:lnSpc>
            </a:pPr>
            <a:endParaRPr lang="en-US" sz="800" b="1" dirty="0">
              <a:solidFill>
                <a:srgbClr val="4E8F00"/>
              </a:solidFill>
            </a:endParaRPr>
          </a:p>
          <a:p>
            <a:pPr algn="ctr">
              <a:lnSpc>
                <a:spcPts val="1800"/>
              </a:lnSpc>
            </a:pPr>
            <a:r>
              <a:rPr lang="en-US" sz="2000" b="1" dirty="0">
                <a:solidFill>
                  <a:srgbClr val="4E8F00"/>
                </a:solidFill>
              </a:rPr>
              <a:t>~COMPLETED</a:t>
            </a:r>
          </a:p>
          <a:p>
            <a:pPr algn="ctr">
              <a:lnSpc>
                <a:spcPts val="1800"/>
              </a:lnSpc>
            </a:pPr>
            <a:r>
              <a:rPr lang="en-US" sz="2000" b="1" dirty="0">
                <a:solidFill>
                  <a:srgbClr val="4E8F00"/>
                </a:solidFill>
              </a:rPr>
              <a:t>Nov. 2019</a:t>
            </a:r>
          </a:p>
        </p:txBody>
      </p:sp>
      <p:sp>
        <p:nvSpPr>
          <p:cNvPr id="35" name="TextBox 34">
            <a:extLst>
              <a:ext uri="{FF2B5EF4-FFF2-40B4-BE49-F238E27FC236}">
                <a16:creationId xmlns:a16="http://schemas.microsoft.com/office/drawing/2014/main" id="{4D0E8EB6-AD38-4F42-93E4-310BFCCCA18C}"/>
              </a:ext>
            </a:extLst>
          </p:cNvPr>
          <p:cNvSpPr txBox="1"/>
          <p:nvPr/>
        </p:nvSpPr>
        <p:spPr>
          <a:xfrm>
            <a:off x="7398716" y="2202512"/>
            <a:ext cx="1942326" cy="1487330"/>
          </a:xfrm>
          <a:prstGeom prst="rect">
            <a:avLst/>
          </a:prstGeom>
          <a:solidFill>
            <a:schemeClr val="bg1"/>
          </a:solidFill>
        </p:spPr>
        <p:txBody>
          <a:bodyPr wrap="square" rtlCol="0">
            <a:spAutoFit/>
          </a:bodyPr>
          <a:lstStyle/>
          <a:p>
            <a:pPr algn="ctr">
              <a:lnSpc>
                <a:spcPts val="1800"/>
              </a:lnSpc>
            </a:pPr>
            <a:r>
              <a:rPr lang="en-US" sz="2000" b="1" i="1" dirty="0">
                <a:solidFill>
                  <a:srgbClr val="4E8F00"/>
                </a:solidFill>
              </a:rPr>
              <a:t>Vol. 4.0        Inline Flow-Through IOPs</a:t>
            </a:r>
          </a:p>
          <a:p>
            <a:pPr algn="ctr">
              <a:lnSpc>
                <a:spcPts val="1800"/>
              </a:lnSpc>
            </a:pPr>
            <a:endParaRPr lang="en-US" sz="800" b="1" dirty="0">
              <a:solidFill>
                <a:srgbClr val="4E8F00"/>
              </a:solidFill>
            </a:endParaRPr>
          </a:p>
          <a:p>
            <a:pPr algn="ctr">
              <a:lnSpc>
                <a:spcPts val="1800"/>
              </a:lnSpc>
            </a:pPr>
            <a:r>
              <a:rPr lang="en-US" sz="2000" b="1" dirty="0">
                <a:solidFill>
                  <a:srgbClr val="4E8F00"/>
                </a:solidFill>
              </a:rPr>
              <a:t>COMPLETED</a:t>
            </a:r>
          </a:p>
          <a:p>
            <a:pPr algn="ctr">
              <a:lnSpc>
                <a:spcPts val="1800"/>
              </a:lnSpc>
            </a:pPr>
            <a:r>
              <a:rPr lang="en-US" sz="2000" b="1" dirty="0">
                <a:solidFill>
                  <a:srgbClr val="4E8F00"/>
                </a:solidFill>
              </a:rPr>
              <a:t>Nov. 2019</a:t>
            </a:r>
          </a:p>
        </p:txBody>
      </p:sp>
      <p:sp>
        <p:nvSpPr>
          <p:cNvPr id="37" name="TextBox 36">
            <a:extLst>
              <a:ext uri="{FF2B5EF4-FFF2-40B4-BE49-F238E27FC236}">
                <a16:creationId xmlns:a16="http://schemas.microsoft.com/office/drawing/2014/main" id="{28ED1383-BFC8-7F4E-A8CE-36842BBB67C4}"/>
              </a:ext>
            </a:extLst>
          </p:cNvPr>
          <p:cNvSpPr txBox="1"/>
          <p:nvPr/>
        </p:nvSpPr>
        <p:spPr>
          <a:xfrm>
            <a:off x="5058945" y="4867775"/>
            <a:ext cx="1925512" cy="1256498"/>
          </a:xfrm>
          <a:prstGeom prst="rect">
            <a:avLst/>
          </a:prstGeom>
          <a:solidFill>
            <a:schemeClr val="bg1"/>
          </a:solidFill>
        </p:spPr>
        <p:txBody>
          <a:bodyPr wrap="square" rtlCol="0">
            <a:spAutoFit/>
          </a:bodyPr>
          <a:lstStyle/>
          <a:p>
            <a:pPr algn="ctr">
              <a:lnSpc>
                <a:spcPts val="1800"/>
              </a:lnSpc>
            </a:pPr>
            <a:r>
              <a:rPr lang="en-US" sz="2000" b="1" i="1" dirty="0">
                <a:solidFill>
                  <a:schemeClr val="accent6">
                    <a:lumMod val="50000"/>
                  </a:schemeClr>
                </a:solidFill>
              </a:rPr>
              <a:t>Scattering Properties</a:t>
            </a:r>
          </a:p>
          <a:p>
            <a:pPr algn="ctr">
              <a:lnSpc>
                <a:spcPts val="1800"/>
              </a:lnSpc>
            </a:pPr>
            <a:endParaRPr lang="en-US" sz="2000" b="1" dirty="0">
              <a:solidFill>
                <a:schemeClr val="accent6">
                  <a:lumMod val="50000"/>
                </a:schemeClr>
              </a:solidFill>
            </a:endParaRPr>
          </a:p>
          <a:p>
            <a:pPr algn="ctr">
              <a:lnSpc>
                <a:spcPts val="1800"/>
              </a:lnSpc>
            </a:pPr>
            <a:r>
              <a:rPr lang="en-US" sz="2000" b="1" dirty="0">
                <a:solidFill>
                  <a:schemeClr val="accent6">
                    <a:lumMod val="50000"/>
                  </a:schemeClr>
                </a:solidFill>
              </a:rPr>
              <a:t>Writing Stage</a:t>
            </a:r>
          </a:p>
          <a:p>
            <a:pPr algn="ctr">
              <a:lnSpc>
                <a:spcPts val="1800"/>
              </a:lnSpc>
            </a:pPr>
            <a:r>
              <a:rPr lang="en-US" sz="2000" b="1" dirty="0">
                <a:solidFill>
                  <a:schemeClr val="accent6">
                    <a:lumMod val="50000"/>
                  </a:schemeClr>
                </a:solidFill>
              </a:rPr>
              <a:t>late 2020 ?</a:t>
            </a:r>
          </a:p>
        </p:txBody>
      </p:sp>
      <p:sp>
        <p:nvSpPr>
          <p:cNvPr id="38" name="TextBox 37">
            <a:extLst>
              <a:ext uri="{FF2B5EF4-FFF2-40B4-BE49-F238E27FC236}">
                <a16:creationId xmlns:a16="http://schemas.microsoft.com/office/drawing/2014/main" id="{B70EB83C-DC27-EF4D-B805-8DDE71A7DAB8}"/>
              </a:ext>
            </a:extLst>
          </p:cNvPr>
          <p:cNvSpPr txBox="1"/>
          <p:nvPr/>
        </p:nvSpPr>
        <p:spPr>
          <a:xfrm>
            <a:off x="7289448" y="4867775"/>
            <a:ext cx="2065140" cy="1256498"/>
          </a:xfrm>
          <a:prstGeom prst="rect">
            <a:avLst/>
          </a:prstGeom>
          <a:solidFill>
            <a:schemeClr val="bg1"/>
          </a:solidFill>
        </p:spPr>
        <p:txBody>
          <a:bodyPr wrap="square" rtlCol="0">
            <a:spAutoFit/>
          </a:bodyPr>
          <a:lstStyle/>
          <a:p>
            <a:pPr algn="ctr">
              <a:lnSpc>
                <a:spcPts val="1800"/>
              </a:lnSpc>
            </a:pPr>
            <a:r>
              <a:rPr lang="en-US" sz="2000" b="1" i="1" dirty="0">
                <a:solidFill>
                  <a:schemeClr val="accent6">
                    <a:lumMod val="50000"/>
                  </a:schemeClr>
                </a:solidFill>
              </a:rPr>
              <a:t>Primary Productivity</a:t>
            </a:r>
          </a:p>
          <a:p>
            <a:pPr algn="ctr">
              <a:lnSpc>
                <a:spcPts val="1800"/>
              </a:lnSpc>
            </a:pPr>
            <a:endParaRPr lang="en-US" sz="2000" b="1" dirty="0">
              <a:solidFill>
                <a:schemeClr val="accent6">
                  <a:lumMod val="50000"/>
                </a:schemeClr>
              </a:solidFill>
            </a:endParaRPr>
          </a:p>
          <a:p>
            <a:pPr algn="ctr">
              <a:lnSpc>
                <a:spcPts val="1800"/>
              </a:lnSpc>
            </a:pPr>
            <a:r>
              <a:rPr lang="en-US" sz="2000" b="1" dirty="0">
                <a:solidFill>
                  <a:schemeClr val="accent6">
                    <a:lumMod val="50000"/>
                  </a:schemeClr>
                </a:solidFill>
              </a:rPr>
              <a:t>Writing Stage</a:t>
            </a:r>
          </a:p>
          <a:p>
            <a:pPr algn="ctr">
              <a:lnSpc>
                <a:spcPts val="1800"/>
              </a:lnSpc>
            </a:pPr>
            <a:r>
              <a:rPr lang="en-US" sz="2000" b="1" dirty="0">
                <a:solidFill>
                  <a:schemeClr val="accent6">
                    <a:lumMod val="50000"/>
                  </a:schemeClr>
                </a:solidFill>
              </a:rPr>
              <a:t>2020-2021 </a:t>
            </a:r>
          </a:p>
        </p:txBody>
      </p:sp>
      <p:sp>
        <p:nvSpPr>
          <p:cNvPr id="39" name="TextBox 38">
            <a:extLst>
              <a:ext uri="{FF2B5EF4-FFF2-40B4-BE49-F238E27FC236}">
                <a16:creationId xmlns:a16="http://schemas.microsoft.com/office/drawing/2014/main" id="{4D0177A1-4ED9-E14D-B745-C1F2E0F4B953}"/>
              </a:ext>
            </a:extLst>
          </p:cNvPr>
          <p:cNvSpPr txBox="1"/>
          <p:nvPr/>
        </p:nvSpPr>
        <p:spPr>
          <a:xfrm>
            <a:off x="438957" y="4867775"/>
            <a:ext cx="1925512" cy="1256498"/>
          </a:xfrm>
          <a:prstGeom prst="rect">
            <a:avLst/>
          </a:prstGeom>
          <a:solidFill>
            <a:schemeClr val="bg1"/>
          </a:solidFill>
        </p:spPr>
        <p:txBody>
          <a:bodyPr wrap="square" rtlCol="0">
            <a:spAutoFit/>
          </a:bodyPr>
          <a:lstStyle/>
          <a:p>
            <a:pPr algn="ctr">
              <a:lnSpc>
                <a:spcPts val="1800"/>
              </a:lnSpc>
            </a:pPr>
            <a:r>
              <a:rPr lang="en-US" sz="2000" b="1" i="1" dirty="0">
                <a:solidFill>
                  <a:srgbClr val="0000FF"/>
                </a:solidFill>
              </a:rPr>
              <a:t>Particulate Organic Carbo</a:t>
            </a:r>
            <a:r>
              <a:rPr lang="en-US" sz="2000" b="1" dirty="0">
                <a:solidFill>
                  <a:srgbClr val="0000FF"/>
                </a:solidFill>
              </a:rPr>
              <a:t>n</a:t>
            </a:r>
          </a:p>
          <a:p>
            <a:pPr algn="ctr">
              <a:lnSpc>
                <a:spcPts val="1800"/>
              </a:lnSpc>
            </a:pPr>
            <a:endParaRPr lang="en-US" sz="800" b="1" dirty="0">
              <a:solidFill>
                <a:srgbClr val="0000FF"/>
              </a:solidFill>
            </a:endParaRPr>
          </a:p>
          <a:p>
            <a:pPr algn="ctr">
              <a:lnSpc>
                <a:spcPts val="1800"/>
              </a:lnSpc>
            </a:pPr>
            <a:r>
              <a:rPr lang="en-US" sz="2000" b="1" dirty="0">
                <a:solidFill>
                  <a:srgbClr val="0000FF"/>
                </a:solidFill>
              </a:rPr>
              <a:t>Posted for public comment</a:t>
            </a:r>
          </a:p>
        </p:txBody>
      </p:sp>
      <p:sp>
        <p:nvSpPr>
          <p:cNvPr id="41" name="TextBox 40">
            <a:extLst>
              <a:ext uri="{FF2B5EF4-FFF2-40B4-BE49-F238E27FC236}">
                <a16:creationId xmlns:a16="http://schemas.microsoft.com/office/drawing/2014/main" id="{23B24569-6FEE-A54D-B23B-BBDFF82C8009}"/>
              </a:ext>
            </a:extLst>
          </p:cNvPr>
          <p:cNvSpPr txBox="1"/>
          <p:nvPr/>
        </p:nvSpPr>
        <p:spPr>
          <a:xfrm>
            <a:off x="2738193" y="4867775"/>
            <a:ext cx="1959428" cy="1487330"/>
          </a:xfrm>
          <a:prstGeom prst="rect">
            <a:avLst/>
          </a:prstGeom>
          <a:solidFill>
            <a:schemeClr val="bg1"/>
          </a:solidFill>
        </p:spPr>
        <p:txBody>
          <a:bodyPr wrap="square" rtlCol="0">
            <a:spAutoFit/>
          </a:bodyPr>
          <a:lstStyle/>
          <a:p>
            <a:pPr algn="ctr">
              <a:lnSpc>
                <a:spcPts val="1800"/>
              </a:lnSpc>
            </a:pPr>
            <a:r>
              <a:rPr lang="en-US" sz="2000" b="1" i="1" dirty="0">
                <a:solidFill>
                  <a:schemeClr val="accent6">
                    <a:lumMod val="50000"/>
                  </a:schemeClr>
                </a:solidFill>
              </a:rPr>
              <a:t>Phytoplankton Taxonomy WG Data Reporting</a:t>
            </a:r>
          </a:p>
          <a:p>
            <a:pPr algn="ctr">
              <a:lnSpc>
                <a:spcPts val="1800"/>
              </a:lnSpc>
            </a:pPr>
            <a:endParaRPr lang="en-US" sz="800" b="1" dirty="0">
              <a:solidFill>
                <a:schemeClr val="accent6">
                  <a:lumMod val="50000"/>
                </a:schemeClr>
              </a:solidFill>
            </a:endParaRPr>
          </a:p>
          <a:p>
            <a:pPr algn="ctr">
              <a:lnSpc>
                <a:spcPts val="1800"/>
              </a:lnSpc>
            </a:pPr>
            <a:r>
              <a:rPr lang="en-US" sz="2000" b="1" dirty="0">
                <a:solidFill>
                  <a:schemeClr val="accent6">
                    <a:lumMod val="50000"/>
                  </a:schemeClr>
                </a:solidFill>
              </a:rPr>
              <a:t>Final writing</a:t>
            </a:r>
          </a:p>
          <a:p>
            <a:pPr algn="ctr">
              <a:lnSpc>
                <a:spcPts val="1800"/>
              </a:lnSpc>
            </a:pPr>
            <a:r>
              <a:rPr lang="en-US" sz="2000" b="1" dirty="0">
                <a:solidFill>
                  <a:schemeClr val="accent6">
                    <a:lumMod val="50000"/>
                  </a:schemeClr>
                </a:solidFill>
              </a:rPr>
              <a:t>coming 2020</a:t>
            </a:r>
          </a:p>
        </p:txBody>
      </p:sp>
      <p:sp>
        <p:nvSpPr>
          <p:cNvPr id="48" name="TextBox 47">
            <a:extLst>
              <a:ext uri="{FF2B5EF4-FFF2-40B4-BE49-F238E27FC236}">
                <a16:creationId xmlns:a16="http://schemas.microsoft.com/office/drawing/2014/main" id="{D81EF367-BCBE-9F4A-80D1-CF1BC2AA1E77}"/>
              </a:ext>
            </a:extLst>
          </p:cNvPr>
          <p:cNvSpPr txBox="1"/>
          <p:nvPr/>
        </p:nvSpPr>
        <p:spPr>
          <a:xfrm>
            <a:off x="9656413" y="2202512"/>
            <a:ext cx="2042544" cy="1256498"/>
          </a:xfrm>
          <a:prstGeom prst="rect">
            <a:avLst/>
          </a:prstGeom>
          <a:solidFill>
            <a:schemeClr val="bg1"/>
          </a:solidFill>
        </p:spPr>
        <p:txBody>
          <a:bodyPr wrap="square" rtlCol="0">
            <a:spAutoFit/>
          </a:bodyPr>
          <a:lstStyle/>
          <a:p>
            <a:pPr algn="ctr">
              <a:lnSpc>
                <a:spcPts val="1800"/>
              </a:lnSpc>
            </a:pPr>
            <a:r>
              <a:rPr lang="en-US" sz="2000" b="1" i="1" dirty="0">
                <a:solidFill>
                  <a:srgbClr val="0000FF"/>
                </a:solidFill>
              </a:rPr>
              <a:t>CDOM Absorption</a:t>
            </a:r>
          </a:p>
          <a:p>
            <a:pPr algn="ctr">
              <a:lnSpc>
                <a:spcPts val="1800"/>
              </a:lnSpc>
            </a:pPr>
            <a:endParaRPr lang="en-US" sz="900" b="1" dirty="0">
              <a:solidFill>
                <a:srgbClr val="0000FF"/>
              </a:solidFill>
            </a:endParaRPr>
          </a:p>
          <a:p>
            <a:pPr algn="ctr">
              <a:lnSpc>
                <a:spcPts val="1800"/>
              </a:lnSpc>
            </a:pPr>
            <a:r>
              <a:rPr lang="en-US" sz="2000" b="1" dirty="0">
                <a:solidFill>
                  <a:srgbClr val="0000FF"/>
                </a:solidFill>
              </a:rPr>
              <a:t>Posted for public comment</a:t>
            </a:r>
          </a:p>
        </p:txBody>
      </p:sp>
      <p:grpSp>
        <p:nvGrpSpPr>
          <p:cNvPr id="57" name="Group 56">
            <a:extLst>
              <a:ext uri="{FF2B5EF4-FFF2-40B4-BE49-F238E27FC236}">
                <a16:creationId xmlns:a16="http://schemas.microsoft.com/office/drawing/2014/main" id="{870608B7-009A-EC4C-9D93-C46B30C9F568}"/>
              </a:ext>
            </a:extLst>
          </p:cNvPr>
          <p:cNvGrpSpPr>
            <a:grpSpLocks noChangeAspect="1"/>
          </p:cNvGrpSpPr>
          <p:nvPr/>
        </p:nvGrpSpPr>
        <p:grpSpPr>
          <a:xfrm>
            <a:off x="9574492" y="3894424"/>
            <a:ext cx="2096588" cy="2743200"/>
            <a:chOff x="4897196" y="1123331"/>
            <a:chExt cx="1956816" cy="2560320"/>
          </a:xfrm>
        </p:grpSpPr>
        <p:sp>
          <p:nvSpPr>
            <p:cNvPr id="58" name="Rectangle 57">
              <a:extLst>
                <a:ext uri="{FF2B5EF4-FFF2-40B4-BE49-F238E27FC236}">
                  <a16:creationId xmlns:a16="http://schemas.microsoft.com/office/drawing/2014/main" id="{D8648B10-9B6D-AD47-9FD3-C2DC39BCB4F4}"/>
                </a:ext>
              </a:extLst>
            </p:cNvPr>
            <p:cNvSpPr/>
            <p:nvPr/>
          </p:nvSpPr>
          <p:spPr>
            <a:xfrm>
              <a:off x="4897196" y="1123331"/>
              <a:ext cx="1956816" cy="256032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87E85992-94F7-8C4D-B7AC-55BCF7690CA7}"/>
                </a:ext>
              </a:extLst>
            </p:cNvPr>
            <p:cNvPicPr>
              <a:picLocks noChangeAspect="1"/>
            </p:cNvPicPr>
            <p:nvPr/>
          </p:nvPicPr>
          <p:blipFill>
            <a:blip r:embed="rId7"/>
            <a:stretch>
              <a:fillRect/>
            </a:stretch>
          </p:blipFill>
          <p:spPr>
            <a:xfrm>
              <a:off x="4910720" y="1135987"/>
              <a:ext cx="1828800" cy="738231"/>
            </a:xfrm>
            <a:prstGeom prst="rect">
              <a:avLst/>
            </a:prstGeom>
          </p:spPr>
        </p:pic>
      </p:grpSp>
      <p:sp>
        <p:nvSpPr>
          <p:cNvPr id="60" name="TextBox 59">
            <a:extLst>
              <a:ext uri="{FF2B5EF4-FFF2-40B4-BE49-F238E27FC236}">
                <a16:creationId xmlns:a16="http://schemas.microsoft.com/office/drawing/2014/main" id="{F05BD966-4E2A-CC4E-BC57-CBE2F6DA7A6E}"/>
              </a:ext>
            </a:extLst>
          </p:cNvPr>
          <p:cNvSpPr txBox="1"/>
          <p:nvPr/>
        </p:nvSpPr>
        <p:spPr>
          <a:xfrm>
            <a:off x="9597727" y="4867775"/>
            <a:ext cx="2052087" cy="1711366"/>
          </a:xfrm>
          <a:prstGeom prst="rect">
            <a:avLst/>
          </a:prstGeom>
          <a:solidFill>
            <a:schemeClr val="bg1"/>
          </a:solidFill>
        </p:spPr>
        <p:txBody>
          <a:bodyPr wrap="square" rtlCol="0">
            <a:spAutoFit/>
          </a:bodyPr>
          <a:lstStyle/>
          <a:p>
            <a:pPr algn="ctr">
              <a:lnSpc>
                <a:spcPts val="1800"/>
              </a:lnSpc>
            </a:pPr>
            <a:r>
              <a:rPr lang="en-US" b="1" i="1" dirty="0">
                <a:solidFill>
                  <a:schemeClr val="accent6">
                    <a:lumMod val="50000"/>
                  </a:schemeClr>
                </a:solidFill>
              </a:rPr>
              <a:t>Noteworthy &amp; Supplemental Topics on Ocean </a:t>
            </a:r>
            <a:r>
              <a:rPr lang="en-US" b="1" i="1" dirty="0" err="1">
                <a:solidFill>
                  <a:schemeClr val="accent6">
                    <a:lumMod val="50000"/>
                  </a:schemeClr>
                </a:solidFill>
              </a:rPr>
              <a:t>Colour</a:t>
            </a:r>
            <a:r>
              <a:rPr lang="en-US" b="1" i="1" dirty="0">
                <a:solidFill>
                  <a:schemeClr val="accent6">
                    <a:lumMod val="50000"/>
                  </a:schemeClr>
                </a:solidFill>
              </a:rPr>
              <a:t> Radiometry</a:t>
            </a:r>
          </a:p>
          <a:p>
            <a:pPr algn="ctr">
              <a:lnSpc>
                <a:spcPts val="1800"/>
              </a:lnSpc>
            </a:pPr>
            <a:endParaRPr lang="en-US" sz="800" b="1" dirty="0">
              <a:solidFill>
                <a:schemeClr val="accent6">
                  <a:lumMod val="50000"/>
                </a:schemeClr>
              </a:solidFill>
            </a:endParaRPr>
          </a:p>
          <a:p>
            <a:pPr algn="ctr">
              <a:lnSpc>
                <a:spcPts val="1800"/>
              </a:lnSpc>
            </a:pPr>
            <a:r>
              <a:rPr lang="en-US" b="1" dirty="0">
                <a:solidFill>
                  <a:schemeClr val="accent6">
                    <a:lumMod val="50000"/>
                  </a:schemeClr>
                </a:solidFill>
              </a:rPr>
              <a:t>Writing Stage</a:t>
            </a:r>
          </a:p>
          <a:p>
            <a:pPr algn="ctr">
              <a:lnSpc>
                <a:spcPts val="1800"/>
              </a:lnSpc>
            </a:pPr>
            <a:r>
              <a:rPr lang="en-US" b="1" dirty="0">
                <a:solidFill>
                  <a:schemeClr val="accent6">
                    <a:lumMod val="50000"/>
                  </a:schemeClr>
                </a:solidFill>
              </a:rPr>
              <a:t>2020-2021</a:t>
            </a:r>
          </a:p>
        </p:txBody>
      </p:sp>
      <p:pic>
        <p:nvPicPr>
          <p:cNvPr id="1025" name="Picture 1" descr="page2image16299216">
            <a:extLst>
              <a:ext uri="{FF2B5EF4-FFF2-40B4-BE49-F238E27FC236}">
                <a16:creationId xmlns:a16="http://schemas.microsoft.com/office/drawing/2014/main" id="{64074BAB-5129-9A4F-B3F4-597C2AC64C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16000"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7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dissolve">
                                      <p:cBhvr>
                                        <p:cTn id="26" dur="500"/>
                                        <p:tgtEl>
                                          <p:spTgt spid="34"/>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dissolve">
                                      <p:cBhvr>
                                        <p:cTn id="30" dur="500"/>
                                        <p:tgtEl>
                                          <p:spTgt spid="56"/>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dissolv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dissolv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dissolv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dissolve">
                                      <p:cBhvr>
                                        <p:cTn id="63" dur="500"/>
                                        <p:tgtEl>
                                          <p:spTgt spid="2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dissolv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dissolve">
                                      <p:cBhvr>
                                        <p:cTn id="71" dur="500"/>
                                        <p:tgtEl>
                                          <p:spTgt spid="19"/>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dissolv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dissolve">
                                      <p:cBhvr>
                                        <p:cTn id="79" dur="500"/>
                                        <p:tgtEl>
                                          <p:spTgt spid="57"/>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dissolve">
                                      <p:cBhvr>
                                        <p:cTn id="8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4" grpId="0" animBg="1"/>
      <p:bldP spid="35" grpId="0" animBg="1"/>
      <p:bldP spid="37" grpId="0" animBg="1"/>
      <p:bldP spid="38" grpId="0" animBg="1"/>
      <p:bldP spid="39" grpId="0" animBg="1"/>
      <p:bldP spid="41" grpId="0" animBg="1"/>
      <p:bldP spid="48"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4628947E-8E61-AE42-96D1-76482028971B}"/>
              </a:ext>
            </a:extLst>
          </p:cNvPr>
          <p:cNvPicPr>
            <a:picLocks/>
          </p:cNvPicPr>
          <p:nvPr/>
        </p:nvPicPr>
        <p:blipFill>
          <a:blip r:embed="rId3"/>
          <a:stretch>
            <a:fillRect/>
          </a:stretch>
        </p:blipFill>
        <p:spPr>
          <a:xfrm>
            <a:off x="-1" y="-11470"/>
            <a:ext cx="12176443" cy="914400"/>
          </a:xfrm>
          <a:prstGeom prst="rect">
            <a:avLst/>
          </a:prstGeom>
        </p:spPr>
      </p:pic>
      <p:sp>
        <p:nvSpPr>
          <p:cNvPr id="2" name="Title 1">
            <a:extLst>
              <a:ext uri="{FF2B5EF4-FFF2-40B4-BE49-F238E27FC236}">
                <a16:creationId xmlns:a16="http://schemas.microsoft.com/office/drawing/2014/main" id="{6516C50F-D3DF-9C44-B6CB-E791404D65AD}"/>
              </a:ext>
            </a:extLst>
          </p:cNvPr>
          <p:cNvSpPr>
            <a:spLocks noGrp="1"/>
          </p:cNvSpPr>
          <p:nvPr>
            <p:ph type="title"/>
          </p:nvPr>
        </p:nvSpPr>
        <p:spPr>
          <a:xfrm>
            <a:off x="365049" y="30082"/>
            <a:ext cx="10972800" cy="816665"/>
          </a:xfrm>
        </p:spPr>
        <p:txBody>
          <a:bodyPr>
            <a:normAutofit/>
          </a:bodyPr>
          <a:lstStyle/>
          <a:p>
            <a:r>
              <a:rPr lang="en-US" b="1" dirty="0">
                <a:solidFill>
                  <a:schemeClr val="bg1"/>
                </a:solidFill>
              </a:rPr>
              <a:t>Discussion on Protocol Activities</a:t>
            </a:r>
            <a:endParaRPr lang="en-US" dirty="0">
              <a:solidFill>
                <a:schemeClr val="bg1"/>
              </a:solidFill>
            </a:endParaRPr>
          </a:p>
        </p:txBody>
      </p:sp>
      <p:sp>
        <p:nvSpPr>
          <p:cNvPr id="3" name="Content Placeholder 2">
            <a:extLst>
              <a:ext uri="{FF2B5EF4-FFF2-40B4-BE49-F238E27FC236}">
                <a16:creationId xmlns:a16="http://schemas.microsoft.com/office/drawing/2014/main" id="{D8305ECA-FAAA-BE46-9A01-773379DADD5A}"/>
              </a:ext>
            </a:extLst>
          </p:cNvPr>
          <p:cNvSpPr>
            <a:spLocks noGrp="1"/>
          </p:cNvSpPr>
          <p:nvPr>
            <p:ph idx="1"/>
          </p:nvPr>
        </p:nvSpPr>
        <p:spPr>
          <a:xfrm>
            <a:off x="365049" y="914016"/>
            <a:ext cx="11555201" cy="5907408"/>
          </a:xfrm>
        </p:spPr>
        <p:txBody>
          <a:bodyPr>
            <a:normAutofit/>
          </a:bodyPr>
          <a:lstStyle/>
          <a:p>
            <a:r>
              <a:rPr lang="en-US" dirty="0"/>
              <a:t>Does current approach serve its purpose for updating NASA OOPs?</a:t>
            </a:r>
          </a:p>
          <a:p>
            <a:pPr lvl="1"/>
            <a:r>
              <a:rPr lang="en-US" dirty="0"/>
              <a:t>General feedback on protocol documents; peer review process</a:t>
            </a:r>
          </a:p>
          <a:p>
            <a:pPr lvl="2"/>
            <a:r>
              <a:rPr lang="en-US" dirty="0"/>
              <a:t>Protocol details for non-experts; graphics quality; organization; etc.</a:t>
            </a:r>
          </a:p>
          <a:p>
            <a:r>
              <a:rPr lang="en-US" dirty="0"/>
              <a:t>Future Protocols </a:t>
            </a:r>
            <a:r>
              <a:rPr lang="en-US" sz="2800" dirty="0">
                <a:solidFill>
                  <a:schemeClr val="bg1">
                    <a:lumMod val="50000"/>
                  </a:schemeClr>
                </a:solidFill>
              </a:rPr>
              <a:t>(for consideration)</a:t>
            </a:r>
          </a:p>
          <a:p>
            <a:pPr lvl="1"/>
            <a:r>
              <a:rPr lang="en-US" sz="2200" dirty="0"/>
              <a:t>Suspended Particulate Matter </a:t>
            </a:r>
            <a:r>
              <a:rPr lang="en-US" sz="2200" dirty="0">
                <a:solidFill>
                  <a:schemeClr val="bg1">
                    <a:lumMod val="50000"/>
                  </a:schemeClr>
                </a:solidFill>
              </a:rPr>
              <a:t>(in house lit. review?)</a:t>
            </a:r>
          </a:p>
          <a:p>
            <a:pPr lvl="1"/>
            <a:r>
              <a:rPr lang="en-US" sz="2200" dirty="0"/>
              <a:t>Dissolved Organic Carbon </a:t>
            </a:r>
            <a:r>
              <a:rPr lang="en-US" sz="2200" dirty="0">
                <a:solidFill>
                  <a:schemeClr val="bg1">
                    <a:lumMod val="50000"/>
                  </a:schemeClr>
                </a:solidFill>
              </a:rPr>
              <a:t>(in house lit. review?)</a:t>
            </a:r>
          </a:p>
          <a:p>
            <a:pPr lvl="1"/>
            <a:r>
              <a:rPr lang="en-US" sz="2200" dirty="0"/>
              <a:t>Phytoplankton community enumeration, identification, biovolume</a:t>
            </a:r>
          </a:p>
          <a:p>
            <a:pPr lvl="1"/>
            <a:r>
              <a:rPr lang="en-US" sz="2200" dirty="0"/>
              <a:t>Phytoplankton Carbon</a:t>
            </a:r>
          </a:p>
          <a:p>
            <a:pPr lvl="1"/>
            <a:r>
              <a:rPr lang="en-US" sz="2200" dirty="0"/>
              <a:t>HPLC Pigments update</a:t>
            </a:r>
          </a:p>
          <a:p>
            <a:pPr lvl="1"/>
            <a:r>
              <a:rPr lang="en-US" sz="2200" dirty="0"/>
              <a:t>Phycobilin Pigments </a:t>
            </a:r>
          </a:p>
          <a:p>
            <a:pPr lvl="1"/>
            <a:r>
              <a:rPr lang="en-US" sz="2200" dirty="0"/>
              <a:t>Particle Size Distribution</a:t>
            </a:r>
          </a:p>
          <a:p>
            <a:pPr lvl="1"/>
            <a:r>
              <a:rPr lang="en-US" sz="2200" dirty="0"/>
              <a:t>Particulate Inorganic Carbon</a:t>
            </a:r>
          </a:p>
          <a:p>
            <a:pPr lvl="1"/>
            <a:r>
              <a:rPr lang="en-US" sz="2200" dirty="0"/>
              <a:t>Fluorescence properties</a:t>
            </a:r>
          </a:p>
          <a:p>
            <a:pPr marL="457200" lvl="1" indent="0">
              <a:buNone/>
            </a:pPr>
            <a:endParaRPr lang="en-US" dirty="0"/>
          </a:p>
        </p:txBody>
      </p:sp>
      <p:pic>
        <p:nvPicPr>
          <p:cNvPr id="36" name="Picture 22">
            <a:extLst>
              <a:ext uri="{FF2B5EF4-FFF2-40B4-BE49-F238E27FC236}">
                <a16:creationId xmlns:a16="http://schemas.microsoft.com/office/drawing/2014/main" id="{CD819AC5-0D65-5749-8E56-779B8C495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1632" y="25559"/>
            <a:ext cx="893135" cy="784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 name="Picture -1022" descr="page2image16299216">
            <a:extLst>
              <a:ext uri="{FF2B5EF4-FFF2-40B4-BE49-F238E27FC236}">
                <a16:creationId xmlns:a16="http://schemas.microsoft.com/office/drawing/2014/main" id="{EB70EDD5-18A3-0B45-AFB6-13436F63B6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16000"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55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dissolve">
                                      <p:cBhvr>
                                        <p:cTn id="42" dur="500"/>
                                        <p:tgtEl>
                                          <p:spTgt spid="3">
                                            <p:txEl>
                                              <p:pRg st="11" end="1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dissolv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4628947E-8E61-AE42-96D1-76482028971B}"/>
              </a:ext>
            </a:extLst>
          </p:cNvPr>
          <p:cNvPicPr>
            <a:picLocks/>
          </p:cNvPicPr>
          <p:nvPr/>
        </p:nvPicPr>
        <p:blipFill>
          <a:blip r:embed="rId3"/>
          <a:stretch>
            <a:fillRect/>
          </a:stretch>
        </p:blipFill>
        <p:spPr>
          <a:xfrm>
            <a:off x="-1" y="-11470"/>
            <a:ext cx="12176443" cy="914400"/>
          </a:xfrm>
          <a:prstGeom prst="rect">
            <a:avLst/>
          </a:prstGeom>
        </p:spPr>
      </p:pic>
      <p:sp>
        <p:nvSpPr>
          <p:cNvPr id="2" name="Title 1">
            <a:extLst>
              <a:ext uri="{FF2B5EF4-FFF2-40B4-BE49-F238E27FC236}">
                <a16:creationId xmlns:a16="http://schemas.microsoft.com/office/drawing/2014/main" id="{6516C50F-D3DF-9C44-B6CB-E791404D65AD}"/>
              </a:ext>
            </a:extLst>
          </p:cNvPr>
          <p:cNvSpPr>
            <a:spLocks noGrp="1"/>
          </p:cNvSpPr>
          <p:nvPr>
            <p:ph type="title"/>
          </p:nvPr>
        </p:nvSpPr>
        <p:spPr>
          <a:xfrm>
            <a:off x="365049" y="30082"/>
            <a:ext cx="10972800" cy="816665"/>
          </a:xfrm>
        </p:spPr>
        <p:txBody>
          <a:bodyPr>
            <a:normAutofit/>
          </a:bodyPr>
          <a:lstStyle/>
          <a:p>
            <a:r>
              <a:rPr lang="en-US" b="1" dirty="0">
                <a:solidFill>
                  <a:schemeClr val="bg1"/>
                </a:solidFill>
              </a:rPr>
              <a:t>Discussion on Protocol Activities</a:t>
            </a:r>
            <a:endParaRPr lang="en-US" dirty="0">
              <a:solidFill>
                <a:schemeClr val="bg1"/>
              </a:solidFill>
            </a:endParaRPr>
          </a:p>
        </p:txBody>
      </p:sp>
      <p:sp>
        <p:nvSpPr>
          <p:cNvPr id="3" name="Content Placeholder 2">
            <a:extLst>
              <a:ext uri="{FF2B5EF4-FFF2-40B4-BE49-F238E27FC236}">
                <a16:creationId xmlns:a16="http://schemas.microsoft.com/office/drawing/2014/main" id="{D8305ECA-FAAA-BE46-9A01-773379DADD5A}"/>
              </a:ext>
            </a:extLst>
          </p:cNvPr>
          <p:cNvSpPr>
            <a:spLocks noGrp="1"/>
          </p:cNvSpPr>
          <p:nvPr>
            <p:ph idx="1"/>
          </p:nvPr>
        </p:nvSpPr>
        <p:spPr>
          <a:xfrm>
            <a:off x="531628" y="1010091"/>
            <a:ext cx="11153554" cy="5528930"/>
          </a:xfrm>
        </p:spPr>
        <p:txBody>
          <a:bodyPr/>
          <a:lstStyle/>
          <a:p>
            <a:r>
              <a:rPr lang="en-US" dirty="0"/>
              <a:t>Future updates to current IOCCG protocols</a:t>
            </a:r>
          </a:p>
          <a:p>
            <a:pPr lvl="1"/>
            <a:r>
              <a:rPr lang="en-US" dirty="0"/>
              <a:t>Incorporate new technologies and research findings</a:t>
            </a:r>
          </a:p>
          <a:p>
            <a:pPr lvl="1"/>
            <a:r>
              <a:rPr lang="en-US" dirty="0"/>
              <a:t>Round robins for uncertainty assessment</a:t>
            </a:r>
          </a:p>
          <a:p>
            <a:pPr lvl="1"/>
            <a:r>
              <a:rPr lang="en-US" dirty="0"/>
              <a:t>Update frequency of ~2-4 years?</a:t>
            </a:r>
          </a:p>
          <a:p>
            <a:r>
              <a:rPr lang="en-US" dirty="0"/>
              <a:t>Apply field measurement uncertainties in computing propagated satellite data product uncertainties</a:t>
            </a:r>
          </a:p>
          <a:p>
            <a:pPr lvl="1"/>
            <a:r>
              <a:rPr lang="en-US" dirty="0"/>
              <a:t>To be ported into next-generation NOMAD or similar high-quality datasets</a:t>
            </a:r>
          </a:p>
          <a:p>
            <a:pPr marL="457200" lvl="1" indent="0">
              <a:buNone/>
            </a:pPr>
            <a:endParaRPr lang="en-US" dirty="0"/>
          </a:p>
          <a:p>
            <a:pPr marL="457200" lvl="1" indent="0">
              <a:buNone/>
            </a:pPr>
            <a:endParaRPr lang="en-US" dirty="0"/>
          </a:p>
        </p:txBody>
      </p:sp>
      <p:pic>
        <p:nvPicPr>
          <p:cNvPr id="36" name="Picture 22">
            <a:extLst>
              <a:ext uri="{FF2B5EF4-FFF2-40B4-BE49-F238E27FC236}">
                <a16:creationId xmlns:a16="http://schemas.microsoft.com/office/drawing/2014/main" id="{CD819AC5-0D65-5749-8E56-779B8C495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1632" y="25559"/>
            <a:ext cx="893135" cy="784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 name="Picture -1022" descr="page2image16299216">
            <a:extLst>
              <a:ext uri="{FF2B5EF4-FFF2-40B4-BE49-F238E27FC236}">
                <a16:creationId xmlns:a16="http://schemas.microsoft.com/office/drawing/2014/main" id="{4CD13552-9923-6249-9874-A3BA400E9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16000" cy="4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4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3470</TotalTime>
  <Words>554</Words>
  <Application>Microsoft Macintosh PowerPoint</Application>
  <PresentationFormat>Widescreen</PresentationFormat>
  <Paragraphs>173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Process in IOCCG in situ Measurements Protocols Development</vt:lpstr>
      <vt:lpstr>Status of Protocols</vt:lpstr>
      <vt:lpstr>Discussion on Protocol Activities</vt:lpstr>
      <vt:lpstr>Discussion on Protocol Activities</vt:lpstr>
    </vt:vector>
  </TitlesOfParts>
  <Company>NASA-GSFC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Odds and Ends:  In Situ Protocols,</dc:title>
  <dc:creator>Antonio</dc:creator>
  <cp:lastModifiedBy>Mannino, Antonio (GSFC-6160)</cp:lastModifiedBy>
  <cp:revision>157</cp:revision>
  <cp:lastPrinted>2019-11-15T12:43:30Z</cp:lastPrinted>
  <dcterms:created xsi:type="dcterms:W3CDTF">2015-06-14T20:56:34Z</dcterms:created>
  <dcterms:modified xsi:type="dcterms:W3CDTF">2019-11-20T15:14:47Z</dcterms:modified>
</cp:coreProperties>
</file>