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49" r:id="rId2"/>
    <p:sldId id="348" r:id="rId3"/>
    <p:sldId id="347" r:id="rId4"/>
    <p:sldId id="346" r:id="rId5"/>
    <p:sldId id="345" r:id="rId6"/>
    <p:sldId id="344" r:id="rId7"/>
    <p:sldId id="315" r:id="rId8"/>
    <p:sldId id="326" r:id="rId9"/>
    <p:sldId id="341" r:id="rId10"/>
    <p:sldId id="343" r:id="rId11"/>
    <p:sldId id="340" r:id="rId12"/>
    <p:sldId id="352" r:id="rId13"/>
    <p:sldId id="320" r:id="rId14"/>
    <p:sldId id="342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AFE691-6759-8049-B910-1BCCD4701B91}">
          <p14:sldIdLst>
            <p14:sldId id="349"/>
            <p14:sldId id="348"/>
            <p14:sldId id="347"/>
            <p14:sldId id="346"/>
            <p14:sldId id="345"/>
            <p14:sldId id="344"/>
            <p14:sldId id="315"/>
            <p14:sldId id="326"/>
            <p14:sldId id="341"/>
            <p14:sldId id="343"/>
            <p14:sldId id="340"/>
            <p14:sldId id="352"/>
            <p14:sldId id="320"/>
            <p14:sldId id="342"/>
            <p14:sldId id="317"/>
          </p14:sldIdLst>
        </p14:section>
        <p14:section name="Untitled Section" id="{237B34C2-8B19-E046-B518-6E853858A3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ctor, Chris (GSFC-616.0)[SCIENCE SYSTEMS AND APPLICATIONS INC]" initials="PI" lastIdx="3" clrIdx="0">
    <p:extLst>
      <p:ext uri="{19B8F6BF-5375-455C-9EA6-DF929625EA0E}">
        <p15:presenceInfo xmlns:p15="http://schemas.microsoft.com/office/powerpoint/2012/main" userId="S::cwprocto@ndc.nasa.gov::a7118a54-8058-4fe1-a2ce-7f375e6514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B5793-4556-47FD-8FB9-BCA6F62A1E82}" v="168" dt="2019-11-20T03:54:12.436"/>
    <p1510:client id="{D45667D7-39E4-4377-9A4D-BE117A7BE50B}" v="5" dt="2019-11-20T14:47:44.625"/>
    <p1510:client id="{E223BE7D-B322-4614-87F5-059D0B5D80ED}" v="96" dt="2019-11-20T15:18:16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0"/>
    <p:restoredTop sz="94838"/>
  </p:normalViewPr>
  <p:slideViewPr>
    <p:cSldViewPr snapToGrid="0" snapToObjects="1">
      <p:cViewPr varScale="1">
        <p:scale>
          <a:sx n="117" d="100"/>
          <a:sy n="117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D507C-2152-5945-8A58-76981830AFCB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DD145-B74E-6C40-91CD-8A71B3ED7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69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4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marlon</a:t>
            </a:r>
            <a:r>
              <a:rPr lang="en-US" dirty="0"/>
              <a:t>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seabass requirement submissions to IOCCG standards?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8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9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6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1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5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AB2A-47DE-B041-9BEF-499EE2AAA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D331F-EB06-C448-A5EB-B77DF73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28EB-C7CB-DD40-81CB-555760A8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BAA89-ED75-B841-B455-F6B2F5B5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2D70-1690-E74F-B44F-575FC60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1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0808-E873-904E-8F48-E77063B5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169F2-7BE2-C04D-88B4-E14BFE066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BD5D2-B0F7-CE4D-B6C3-1D0C5BF4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25F57-69EC-4B47-858B-4E6392D1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BEF63-19F5-0E4B-8255-D882A623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3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10156-9672-6944-9B5A-67D97AD35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CB3FA-AA5D-F24E-B5FE-04F93852E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F795-D647-C041-959F-DECC898F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6485-E904-7041-851D-F1C06D6A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0A1A3-8A4C-EC49-A785-93A1EE97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12AE-BD90-0048-862D-A1A0864F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45ACD-5CA3-0848-9C96-2BA4DFD0F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675D6-A5EE-1045-B792-4D394D0C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C5E6-F48A-854D-9C6D-2D6CAE65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BCB64-CD4B-D748-8941-D369FF0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BB9AE-88EC-CD44-A9BD-A6C2BF90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E2983-26EE-C348-88D0-FE107A0F7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A33F-CCE3-1048-A219-C68E32CD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B3C8-88F4-7E47-8789-9B7952F1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1B04-CB88-E94C-B24D-6E92E1B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8CBB-C81F-1E4A-A91F-16DFA02E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AB335-D41A-2F4F-A88E-FF05ABAAC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CB49C-70F2-E24F-B548-1607A7C47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336E3-AF04-AF45-A2D5-52537883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FB6AF-E25D-6047-9785-3F5F6FE3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6570-F175-3240-85EA-D6A10197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6E3D-2B41-6B43-9527-8A38E39EE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0F52-101F-8B4A-8D80-B8C8207A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7DA6F-6714-114F-9EAB-13051EA1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D9285-E3C3-B948-83C0-48D15B2B4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84825-E1F3-4040-A654-96AC5871C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F6F67-6EE5-B947-978E-023C7C94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9EBAC-4E96-C948-B746-41F7CE3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91B2E-4463-7C4E-886C-5FFA0307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400E-692A-AF41-9B6E-6C204C5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93CC5-6FDA-F940-9476-260E57C6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337B6-3687-1B4D-80CB-F48339EE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77D59-BE42-0845-986F-7899084E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508B4-4C12-2040-9692-F408A87B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DDD2D-80E5-4848-8D3B-59A8C509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6AF93-B78D-364E-934F-3427E40E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3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4690-24D5-CB45-90EF-01603D30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BF985-C74C-B44D-9D40-22DC275AE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A2838-2459-DB46-A0B1-BE4536A7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4DED-0960-0B48-A5C3-BFD4D5B8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C3115-001B-7245-BE6E-DE80EA0A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71A7E-9511-3940-8C20-4D443527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14B5-BA7A-8941-B4AD-FD2F25F5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E2FB7D-C489-FC4B-8B38-452541963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AACE0-CF48-4E48-8901-4811AF963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281CA-B2B1-874D-8158-08ADFD12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932BF-BB7D-9B4D-9794-1CD66D8E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77861-F30C-084B-B73F-9438B9D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6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BF44D-67A8-6244-B7E8-B986D7E8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5FFAD-BD3D-9247-929E-B94ECBD5E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655EC-81E5-8D4C-B24C-43CD08E59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267D7-0879-F44F-9BD5-212308E58536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A3C8D-9A24-DD4D-82CD-3B4FF5F90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57C95-8CA1-934D-A339-F1A2703E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3049224" y="2079478"/>
            <a:ext cx="8349768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cs typeface="Calibri"/>
              </a:rPr>
              <a:t>Outline</a:t>
            </a:r>
            <a:endParaRPr lang="en-US" dirty="0"/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1) Quick overview of </a:t>
            </a:r>
            <a:r>
              <a:rPr lang="en-US" sz="2400" dirty="0" err="1">
                <a:cs typeface="Calibri"/>
              </a:rPr>
              <a:t>SeaBASS</a:t>
            </a:r>
            <a:r>
              <a:rPr lang="en-US" sz="2400" dirty="0">
                <a:cs typeface="Calibri"/>
              </a:rPr>
              <a:t> metadata</a:t>
            </a:r>
          </a:p>
          <a:p>
            <a:r>
              <a:rPr lang="en-US" sz="2400" dirty="0">
                <a:cs typeface="Calibri"/>
              </a:rPr>
              <a:t>2) Briefly describe new requirements &amp; page</a:t>
            </a:r>
          </a:p>
          <a:p>
            <a:r>
              <a:rPr lang="en-US" sz="2400" dirty="0">
                <a:cs typeface="Calibri"/>
              </a:rPr>
              <a:t>3) Feedback?</a:t>
            </a:r>
            <a:endParaRPr lang="en-US" dirty="0"/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Violeta is spearheading the development of a new algorithm development dataset (i.e., NOMAD) using </a:t>
            </a:r>
            <a:r>
              <a:rPr lang="en-US" sz="2400" dirty="0" err="1">
                <a:cs typeface="Calibri"/>
              </a:rPr>
              <a:t>SeaBASS</a:t>
            </a:r>
            <a:r>
              <a:rPr lang="en-US" sz="2400" dirty="0">
                <a:cs typeface="Calibri"/>
              </a:rPr>
              <a:t> datasets. With the need to add uncertainties, she has also been leading review of QC standards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2918495" y="320962"/>
            <a:ext cx="696222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Calibri" panose="020F0502020204030204"/>
              </a:rPr>
              <a:t>Updated Submission Reporting Requirements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B95235AE-AD74-4947-A58A-6690CBB5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88" y="4433491"/>
            <a:ext cx="2743200" cy="2425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439AE-DC50-4ACB-9458-1644E2178A78}"/>
              </a:ext>
            </a:extLst>
          </p:cNvPr>
          <p:cNvSpPr txBox="1"/>
          <p:nvPr/>
        </p:nvSpPr>
        <p:spPr>
          <a:xfrm>
            <a:off x="595441" y="1402761"/>
            <a:ext cx="10742857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New "Checklist" documents are being designed for commonly submitted data types</a:t>
            </a:r>
          </a:p>
        </p:txBody>
      </p:sp>
    </p:spTree>
    <p:extLst>
      <p:ext uri="{BB962C8B-B14F-4D97-AF65-F5344CB8AC3E}">
        <p14:creationId xmlns:p14="http://schemas.microsoft.com/office/powerpoint/2010/main" val="219622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B624C-1A07-9847-80A9-23F4C2A85DB0}"/>
              </a:ext>
            </a:extLst>
          </p:cNvPr>
          <p:cNvSpPr/>
          <p:nvPr/>
        </p:nvSpPr>
        <p:spPr>
          <a:xfrm>
            <a:off x="1064078" y="1742320"/>
            <a:ext cx="10063843" cy="33733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Reporting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Raw scans of absorbance should be reported for each all measurements. When multiple scans measured, the average absorbance can be reported along with their standard deviation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Documentation file should be provided describing the methods for collection, filtration, analysis protocols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Absorption coefficient may be reported after null correction, smoothing, truncated wavelengths, etc. has been applied... Fully documented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Standardization on variable names for CDOM:  wavelength, </a:t>
            </a:r>
            <a:r>
              <a:rPr lang="en-US" dirty="0" err="1"/>
              <a:t>abs_ag</a:t>
            </a:r>
            <a:r>
              <a:rPr lang="en-US" dirty="0"/>
              <a:t>, </a:t>
            </a:r>
            <a:r>
              <a:rPr lang="en-US" dirty="0" err="1"/>
              <a:t>abs_ag_sd</a:t>
            </a:r>
            <a:r>
              <a:rPr lang="en-US" dirty="0"/>
              <a:t>, ag</a:t>
            </a:r>
            <a:endParaRPr lang="en-US" dirty="0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01DCD7-9269-954D-BCB8-D3332C538C7B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4B317D-6BCB-9641-9F1F-876B0A9D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74F0FC20-A6E3-2C44-AA83-332957898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104C66-F060-CE4F-939A-B072A428ECF4}"/>
              </a:ext>
            </a:extLst>
          </p:cNvPr>
          <p:cNvSpPr txBox="1"/>
          <p:nvPr/>
        </p:nvSpPr>
        <p:spPr>
          <a:xfrm>
            <a:off x="4153460" y="32621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CDOM</a:t>
            </a:r>
          </a:p>
        </p:txBody>
      </p:sp>
    </p:spTree>
    <p:extLst>
      <p:ext uri="{BB962C8B-B14F-4D97-AF65-F5344CB8AC3E}">
        <p14:creationId xmlns:p14="http://schemas.microsoft.com/office/powerpoint/2010/main" val="371370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3EAFAC-1DE4-174C-9D23-D348F316085E}"/>
              </a:ext>
            </a:extLst>
          </p:cNvPr>
          <p:cNvSpPr txBox="1"/>
          <p:nvPr/>
        </p:nvSpPr>
        <p:spPr>
          <a:xfrm>
            <a:off x="867065" y="1317478"/>
            <a:ext cx="10191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diameter and nominal pore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and type (e.g., Whatman GF/F), filter pre-treated? </a:t>
            </a:r>
            <a:r>
              <a:rPr lang="en-US" b="1" dirty="0"/>
              <a:t> </a:t>
            </a:r>
            <a:endParaRPr lang="en-US" dirty="0"/>
          </a:p>
          <a:p>
            <a:br>
              <a:rPr lang="en-US" dirty="0"/>
            </a:br>
            <a:r>
              <a:rPr lang="en-US" b="1" dirty="0"/>
              <a:t>Sampling and processing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 of filtration: filtration volume (</a:t>
            </a:r>
            <a:r>
              <a:rPr lang="en-US" dirty="0" err="1"/>
              <a:t>volfilt</a:t>
            </a:r>
            <a:r>
              <a:rPr lang="en-US" dirty="0"/>
              <a:t>), sample replicates, Standard deviation or % cv of replicates reported</a:t>
            </a:r>
          </a:p>
          <a:p>
            <a:endParaRPr lang="en-US" dirty="0"/>
          </a:p>
          <a:p>
            <a:r>
              <a:rPr lang="en-US" b="1" dirty="0"/>
              <a:t>Post sampling processing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Acidification step: Mode of application (i.e., fumes vs. 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Drying method and temperature (length of time in oven, desiccator,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Elemental analysis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make and model, Calibration standard, Reference material used and performance metric results relative to reference</a:t>
            </a:r>
          </a:p>
          <a:p>
            <a:endParaRPr lang="en-US" dirty="0"/>
          </a:p>
          <a:p>
            <a:r>
              <a:rPr lang="en-US" b="1" dirty="0"/>
              <a:t>Blank corrections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DOC/DON adsorption (“filtrate”) blank correction </a:t>
            </a:r>
            <a:r>
              <a:rPr lang="en-US" u="sng" dirty="0"/>
              <a:t>should</a:t>
            </a:r>
            <a:r>
              <a:rPr lang="en-US" dirty="0"/>
              <a:t> be measured and applied (Moran et al. 1999). Were samples blank corrected?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POC</a:t>
            </a:r>
          </a:p>
        </p:txBody>
      </p:sp>
    </p:spTree>
    <p:extLst>
      <p:ext uri="{BB962C8B-B14F-4D97-AF65-F5344CB8AC3E}">
        <p14:creationId xmlns:p14="http://schemas.microsoft.com/office/powerpoint/2010/main" val="192940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C4567C-33FA-3E48-9799-6AF4B1730C86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3BECA9-A1C6-2840-9D5F-FA0F73814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93B6052C-071E-B942-A28E-AC26BE62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2487C5-68B9-9949-B5DD-10BC8181A23A}"/>
              </a:ext>
            </a:extLst>
          </p:cNvPr>
          <p:cNvSpPr txBox="1"/>
          <p:nvPr/>
        </p:nvSpPr>
        <p:spPr>
          <a:xfrm>
            <a:off x="4650877" y="326218"/>
            <a:ext cx="101438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HPLC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01462-02D5-544E-8F33-37B204C9D940}"/>
              </a:ext>
            </a:extLst>
          </p:cNvPr>
          <p:cNvSpPr/>
          <p:nvPr/>
        </p:nvSpPr>
        <p:spPr>
          <a:xfrm>
            <a:off x="564599" y="2560572"/>
            <a:ext cx="10784114" cy="424731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anchor="t">
            <a:spAutoFit/>
          </a:bodyPr>
          <a:lstStyle/>
          <a:p>
            <a:r>
              <a:rPr lang="en-US" u="sng" dirty="0">
                <a:ea typeface="+mn-lt"/>
                <a:cs typeface="+mn-lt"/>
              </a:rPr>
              <a:t>Filled out by HPLC Lab</a:t>
            </a:r>
            <a:endParaRPr lang="en-US" u="sng" dirty="0"/>
          </a:p>
          <a:p>
            <a:endParaRPr lang="en-US" dirty="0"/>
          </a:p>
          <a:p>
            <a:r>
              <a:rPr lang="en-US" b="1" dirty="0"/>
              <a:t>Sample measurement and analysis</a:t>
            </a:r>
            <a:endParaRPr lang="en-US" dirty="0">
              <a:cs typeface="Calibri"/>
            </a:endParaRPr>
          </a:p>
          <a:p>
            <a:r>
              <a:rPr lang="en-US" dirty="0"/>
              <a:t> - Extraction, solvent, volume added/delivery method, disruption method, time, soak time, clarification method</a:t>
            </a:r>
          </a:p>
          <a:p>
            <a:endParaRPr lang="en-US" dirty="0"/>
          </a:p>
          <a:p>
            <a:r>
              <a:rPr lang="en-US" b="1" dirty="0"/>
              <a:t> HPLC analytical method</a:t>
            </a:r>
          </a:p>
          <a:p>
            <a:r>
              <a:rPr lang="en-US" dirty="0"/>
              <a:t>- Method reference, column temperature, mobile phase, Flow rate, Gradient, wavelengths monitored, spectra collected? If so, what wavelengths, Internal standard used, name</a:t>
            </a:r>
          </a:p>
          <a:p>
            <a:endParaRPr lang="en-US" dirty="0"/>
          </a:p>
          <a:p>
            <a:r>
              <a:rPr lang="en-US" b="1" dirty="0"/>
              <a:t>Instrument</a:t>
            </a:r>
            <a:r>
              <a:rPr lang="en-US" dirty="0"/>
              <a:t>: Make and model, Injector type, Pump type, sample compartment refrigerated?, Heated/</a:t>
            </a:r>
            <a:r>
              <a:rPr lang="en-US" dirty="0" err="1"/>
              <a:t>thermostatted</a:t>
            </a:r>
            <a:r>
              <a:rPr lang="en-US" dirty="0"/>
              <a:t> column compartment? Detector type</a:t>
            </a:r>
            <a:endParaRPr lang="en-US" dirty="0">
              <a:cs typeface="Calibri"/>
            </a:endParaRPr>
          </a:p>
          <a:p>
            <a:endParaRPr lang="en-US" b="1" dirty="0"/>
          </a:p>
          <a:p>
            <a:r>
              <a:rPr lang="en-US" b="1" dirty="0"/>
              <a:t>Instrument calibration</a:t>
            </a:r>
            <a:r>
              <a:rPr lang="en-US" dirty="0"/>
              <a:t>: Frequency, Source of standards, Single point or multi-point calibration, How are calibration factors (or response factors. RF) calculated? Is calibration accuracy monitored between calibrations?</a:t>
            </a:r>
            <a:endParaRPr lang="en-US" dirty="0">
              <a:cs typeface="Calibri"/>
            </a:endParaRPr>
          </a:p>
          <a:p>
            <a:r>
              <a:rPr lang="en-US" dirty="0"/>
              <a:t>If so, how and how often? Noise at each wavelength</a:t>
            </a:r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86DDAC-8C3D-40FA-8CAB-21D9204309EE}"/>
              </a:ext>
            </a:extLst>
          </p:cNvPr>
          <p:cNvSpPr txBox="1"/>
          <p:nvPr/>
        </p:nvSpPr>
        <p:spPr>
          <a:xfrm>
            <a:off x="561008" y="1212575"/>
            <a:ext cx="1079389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+mn-lt"/>
                <a:cs typeface="+mn-lt"/>
              </a:rPr>
              <a:t>Filled out by data submitter</a:t>
            </a:r>
          </a:p>
          <a:p>
            <a:endParaRPr lang="en-US" dirty="0"/>
          </a:p>
          <a:p>
            <a:r>
              <a:rPr lang="en-US" b="1" dirty="0"/>
              <a:t>Sample collection method</a:t>
            </a:r>
            <a:r>
              <a:rPr lang="en-US" dirty="0"/>
              <a:t>​</a:t>
            </a:r>
            <a:endParaRPr lang="en-US"/>
          </a:p>
          <a:p>
            <a:r>
              <a:rPr lang="en-US" dirty="0"/>
              <a:t> -  Filter type/pore size, Vacuum pressure, Replicates collected, Flash frozen?, Long term storage conditions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72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188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Radiometry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A707D0-912C-A84E-ABCC-C45FF179F360}"/>
              </a:ext>
            </a:extLst>
          </p:cNvPr>
          <p:cNvSpPr/>
          <p:nvPr/>
        </p:nvSpPr>
        <p:spPr>
          <a:xfrm>
            <a:off x="1052286" y="1130245"/>
            <a:ext cx="10101942" cy="50353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Instrument </a:t>
            </a:r>
            <a:endParaRPr lang="en-US" dirty="0"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Model and manufacturer, instrument characteristics including spatial, spectral electrical and physical.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Report instrument characterization including spectral range, spectral resolution, spectral accuracy, field of view, linearity, cosine response, thermal response, immersion effects</a:t>
            </a:r>
            <a:endParaRPr lang="en-US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Calibration: report absolute radiometric calibration for radiance and equation, and absolute calibration for irradiance and equation.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b="1" dirty="0"/>
              <a:t>Deployment conditions</a:t>
            </a:r>
            <a:endParaRPr lang="en-US" b="1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Deployment type: buoy mode, profiler (single cast), profiler (multi cast).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Deployment strategy, pressure tare, dark readings. 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dirty="0">
                <a:ea typeface="+mn-lt"/>
                <a:cs typeface="+mn-lt"/>
              </a:rPr>
              <a:t>Remember to include "optional" metadata headers: Wind speed, Cloud cover, (Ship heading &amp; SZA)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733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032BA4-6482-C347-AA1E-4374FB984D77}"/>
              </a:ext>
            </a:extLst>
          </p:cNvPr>
          <p:cNvSpPr txBox="1"/>
          <p:nvPr/>
        </p:nvSpPr>
        <p:spPr>
          <a:xfrm>
            <a:off x="1399249" y="1198325"/>
            <a:ext cx="9393501" cy="50353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Data analysis 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Conversion data counts to engineering units: conversions from raw binary optical data into counts. Apply calibration equation.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Dark correction: specify the correction scheme used to correct light values for dark values.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Deglitch shutter data: specify deglitching scheme used for dark values, if any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Smooth shutter darks: specify, if any.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Interpolate shutter darks as a function of measurement time to match the number of dark and light data measurements. 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Dark correction of light data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Temperature correction of light data. Report temperature correction equation.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 interpolation if any (better not interpolated). Detail interpolation scheme applied.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777D11-B678-AE4F-AA0E-31F267C09FD1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A4CEE2-1144-0B4B-9872-12C28DFF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6D45A02F-544F-D546-856C-929FB97E5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508B8F-353F-CB41-9930-C37965B5B135}"/>
              </a:ext>
            </a:extLst>
          </p:cNvPr>
          <p:cNvSpPr txBox="1"/>
          <p:nvPr/>
        </p:nvSpPr>
        <p:spPr>
          <a:xfrm>
            <a:off x="4153460" y="326218"/>
            <a:ext cx="188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Radiometry</a:t>
            </a:r>
          </a:p>
        </p:txBody>
      </p:sp>
    </p:spTree>
    <p:extLst>
      <p:ext uri="{BB962C8B-B14F-4D97-AF65-F5344CB8AC3E}">
        <p14:creationId xmlns:p14="http://schemas.microsoft.com/office/powerpoint/2010/main" val="362052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F57F97-6CE2-3C4F-A020-BBFE1672A3E4}"/>
              </a:ext>
            </a:extLst>
          </p:cNvPr>
          <p:cNvSpPr txBox="1"/>
          <p:nvPr/>
        </p:nvSpPr>
        <p:spPr>
          <a:xfrm>
            <a:off x="907066" y="1222827"/>
            <a:ext cx="10111167" cy="4939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Please refer to </a:t>
            </a:r>
            <a:r>
              <a:rPr lang="en-US" b="1" dirty="0" err="1"/>
              <a:t>SeaBASS</a:t>
            </a:r>
            <a:r>
              <a:rPr lang="en-US" b="1" dirty="0"/>
              <a:t> website for detailed requirement on submission guidelines for each validation product.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Enforced QA/QC is required for algorithm development within PACE for uncertainty estimates.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Data collection and processing can account for significant error budget.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SeaBASS</a:t>
            </a:r>
            <a:r>
              <a:rPr lang="en-US" dirty="0"/>
              <a:t> will require a full traceability on acquisition methods and data processing to ensure quality standards.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b="1" dirty="0"/>
              <a:t>Submission guidelines open for feedback and suggestions from the community to revisit according to protocols update.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11203A-1A0C-6546-8C18-A470E0AE7EA1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971EFF-BA2E-A449-A715-88CBD6B8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FFA7290E-63AA-1942-857B-F7C7D26F8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AAA462-8131-D546-94A8-B92CD326E49C}"/>
              </a:ext>
            </a:extLst>
          </p:cNvPr>
          <p:cNvSpPr txBox="1"/>
          <p:nvPr/>
        </p:nvSpPr>
        <p:spPr>
          <a:xfrm>
            <a:off x="4886935" y="266210"/>
            <a:ext cx="156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1AAEE-EE2A-41CA-854F-9CB006C52F73}"/>
              </a:ext>
            </a:extLst>
          </p:cNvPr>
          <p:cNvSpPr txBox="1"/>
          <p:nvPr/>
        </p:nvSpPr>
        <p:spPr>
          <a:xfrm>
            <a:off x="504147" y="5892131"/>
            <a:ext cx="1153902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cs typeface="Calibri"/>
              </a:rPr>
              <a:t>https://seabass.gsfc.nasa.gov/wiki/data_submission_special_requirements </a:t>
            </a:r>
            <a:endParaRPr lang="en-US" sz="2800">
              <a:solidFill>
                <a:srgbClr val="00B0F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98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ECD6F-ED30-F742-B3A6-98DC2AC74BBA}"/>
              </a:ext>
            </a:extLst>
          </p:cNvPr>
          <p:cNvGrpSpPr/>
          <p:nvPr/>
        </p:nvGrpSpPr>
        <p:grpSpPr>
          <a:xfrm>
            <a:off x="0" y="353455"/>
            <a:ext cx="11925300" cy="991260"/>
            <a:chOff x="133350" y="225407"/>
            <a:chExt cx="11925300" cy="9912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81FD59-F1CE-934F-BE08-3624DDBA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4F0A609A-5F9B-054C-9F57-EB0DAF751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B4BC59-4D0A-9845-AF7F-312A05FFAAB9}"/>
              </a:ext>
            </a:extLst>
          </p:cNvPr>
          <p:cNvSpPr txBox="1"/>
          <p:nvPr/>
        </p:nvSpPr>
        <p:spPr>
          <a:xfrm>
            <a:off x="888546" y="3070112"/>
            <a:ext cx="10624458" cy="3234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Inherent Optical Property Measurements and Protocols: Absorption Coefficient (November 2018)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Transmission and Attenuation Coefficients: Instruments, Characterization, Field Measurements and Data Analysis Protocols (April 2019)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Protocols for Satellite Ocean Color Data Validation: In situ Optical Radiometry (In Press)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Best Practices for the Collection and Processing of Ship-Based Underway Flow-Through Optical Data (In Press)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Measurement Protocol of Absorption by </a:t>
            </a:r>
            <a:r>
              <a:rPr lang="en-US" dirty="0" err="1"/>
              <a:t>Chromophoric</a:t>
            </a:r>
            <a:r>
              <a:rPr lang="en-US" dirty="0"/>
              <a:t> Dissolved Organic Matter (CDOM) and Other Dissolved Materials </a:t>
            </a:r>
            <a:r>
              <a:rPr lang="en-US" dirty="0">
                <a:ea typeface="+mn-lt"/>
                <a:cs typeface="+mn-lt"/>
              </a:rPr>
              <a:t>(DRAFT)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Noteworthy and Supplemental Topics on Ocean </a:t>
            </a:r>
            <a:r>
              <a:rPr lang="en-US" dirty="0" err="1"/>
              <a:t>Colour</a:t>
            </a:r>
            <a:r>
              <a:rPr lang="en-US" dirty="0"/>
              <a:t> Radiometry Protocols (DRAFT) (led Sanjuan &amp; Craig)</a:t>
            </a:r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EFFB5-8C0D-CB42-83AC-06C00E6C4BDC}"/>
              </a:ext>
            </a:extLst>
          </p:cNvPr>
          <p:cNvSpPr txBox="1"/>
          <p:nvPr/>
        </p:nvSpPr>
        <p:spPr>
          <a:xfrm>
            <a:off x="3232694" y="683912"/>
            <a:ext cx="670484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Background, updated community protocols</a:t>
            </a:r>
            <a:endParaRPr lang="en-US" sz="28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7CB74-8AA0-49C3-9AE2-F277B6297A0E}"/>
              </a:ext>
            </a:extLst>
          </p:cNvPr>
          <p:cNvSpPr txBox="1"/>
          <p:nvPr/>
        </p:nvSpPr>
        <p:spPr>
          <a:xfrm>
            <a:off x="1159472" y="1844376"/>
            <a:ext cx="10078056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New "Checklist" documents will help organize methods and processing details related to protocols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91330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043D6B-49D2-AE44-B4B4-4010E312D747}"/>
              </a:ext>
            </a:extLst>
          </p:cNvPr>
          <p:cNvGrpSpPr/>
          <p:nvPr/>
        </p:nvGrpSpPr>
        <p:grpSpPr>
          <a:xfrm>
            <a:off x="0" y="353455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8E7AAD-94A0-F440-87BF-8781CA940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85AD4A2D-1CA7-ED48-AF4A-45362EE94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51F4DE-A045-D14D-B585-60276B503AEC}"/>
              </a:ext>
            </a:extLst>
          </p:cNvPr>
          <p:cNvSpPr txBox="1"/>
          <p:nvPr/>
        </p:nvSpPr>
        <p:spPr>
          <a:xfrm>
            <a:off x="3232694" y="683912"/>
            <a:ext cx="720171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Requirements for PACE algorithm development</a:t>
            </a:r>
            <a:endParaRPr lang="en-US" sz="28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2D634-C0DB-B64D-8CCB-40E34FE227DD}"/>
              </a:ext>
            </a:extLst>
          </p:cNvPr>
          <p:cNvSpPr txBox="1"/>
          <p:nvPr/>
        </p:nvSpPr>
        <p:spPr>
          <a:xfrm>
            <a:off x="1215571" y="1537589"/>
            <a:ext cx="9307286" cy="333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Protocols updates need to be reflected on </a:t>
            </a:r>
            <a:r>
              <a:rPr lang="en-US" dirty="0" err="1"/>
              <a:t>SeaBASS</a:t>
            </a:r>
            <a:r>
              <a:rPr lang="en-US" dirty="0"/>
              <a:t> submission updates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Tighter QA/QC in view of PACE </a:t>
            </a:r>
            <a:r>
              <a:rPr lang="en-US" dirty="0" err="1"/>
              <a:t>cal</a:t>
            </a:r>
            <a:r>
              <a:rPr lang="en-US" dirty="0"/>
              <a:t>/</a:t>
            </a:r>
            <a:r>
              <a:rPr lang="en-US" dirty="0" err="1"/>
              <a:t>val</a:t>
            </a:r>
            <a:r>
              <a:rPr lang="en-US" dirty="0"/>
              <a:t> and algorithm development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Possibility of classification of datasets according to special characteristics (Optically shallow waters, HAB, NOMAD dataset)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Uncertainty traceability on all validation products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Measurement uncertainty up to 5%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46217-33DB-428B-BEF8-8CC9CB763644}"/>
              </a:ext>
            </a:extLst>
          </p:cNvPr>
          <p:cNvSpPr txBox="1"/>
          <p:nvPr/>
        </p:nvSpPr>
        <p:spPr>
          <a:xfrm>
            <a:off x="1344019" y="5237656"/>
            <a:ext cx="9232713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Updated checklists and reporting requirements come as a result of community updates on measurements protocols as well as PACE mission requirements for validation, algorithm development and NOMAD </a:t>
            </a:r>
          </a:p>
        </p:txBody>
      </p:sp>
    </p:spTree>
    <p:extLst>
      <p:ext uri="{BB962C8B-B14F-4D97-AF65-F5344CB8AC3E}">
        <p14:creationId xmlns:p14="http://schemas.microsoft.com/office/powerpoint/2010/main" val="230112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133957" y="326218"/>
            <a:ext cx="7383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Documentation and metadata</a:t>
            </a:r>
            <a:endParaRPr lang="en-US" sz="2800" b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E5AC0550-4A8A-4E3E-8B6F-A693E45228C6}"/>
              </a:ext>
            </a:extLst>
          </p:cNvPr>
          <p:cNvSpPr/>
          <p:nvPr/>
        </p:nvSpPr>
        <p:spPr>
          <a:xfrm>
            <a:off x="10509756" y="1689297"/>
            <a:ext cx="18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57BEA94C-6384-4AD4-B69D-3A4A4A3D7832}"/>
              </a:ext>
            </a:extLst>
          </p:cNvPr>
          <p:cNvSpPr/>
          <p:nvPr/>
        </p:nvSpPr>
        <p:spPr>
          <a:xfrm>
            <a:off x="384440" y="1523387"/>
            <a:ext cx="10920453" cy="2935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Types of metadata in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SeaBASS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submissions</a:t>
            </a:r>
          </a:p>
          <a:p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Metadata headers within data files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>
              <a:buAutoNum type="romanLcPeriod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Keyword-value pairs (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machine interpretable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)                      </a:t>
            </a:r>
          </a:p>
          <a:p>
            <a:pPr marL="800100" lvl="1" indent="-342900">
              <a:buAutoNum type="romanLcPeriod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Comments (</a:t>
            </a:r>
            <a:r>
              <a:rPr lang="en-US" sz="2000" b="1" spc="-1" dirty="0"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short text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)</a:t>
            </a:r>
            <a:endParaRPr lang="en-US" sz="2000">
              <a:latin typeface="Calibri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2000" spc="-1" dirty="0"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External Documents and Calibration Files</a:t>
            </a:r>
          </a:p>
          <a:p>
            <a:pPr marL="800100" lvl="1" indent="-342900">
              <a:buAutoNum type="romanLcPeriod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Explain how raw instrument measurements were collected and processed into your reported values 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(</a:t>
            </a:r>
            <a:r>
              <a:rPr lang="en-US" sz="2000" b="1" spc="-1" dirty="0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open-ended format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)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5F61CAD-4313-4E51-BBA5-D5EC33581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60" b="15342"/>
          <a:stretch/>
        </p:blipFill>
        <p:spPr>
          <a:xfrm>
            <a:off x="4246226" y="4663426"/>
            <a:ext cx="3673366" cy="1859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022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317535" y="326218"/>
            <a:ext cx="525688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Current documents requirements</a:t>
            </a:r>
            <a:endParaRPr lang="en-US" b="1" dirty="0">
              <a:cs typeface="Calibri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1399977" y="1186865"/>
            <a:ext cx="9085485" cy="3325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02870">
              <a:buClr>
                <a:srgbClr val="000000"/>
              </a:buClr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  <a:cs typeface="Arial"/>
              </a:rPr>
              <a:t>Existing documentation requirements are written flexibly since there's no one size-fits-all approach</a:t>
            </a:r>
          </a:p>
          <a:p>
            <a:pPr marL="445770" indent="-342900">
              <a:buClr>
                <a:srgbClr val="000000"/>
              </a:buClr>
              <a:buFont typeface="Arial"/>
              <a:buChar char="•"/>
            </a:pPr>
            <a:endParaRPr lang="en-US" sz="2400" spc="-1" dirty="0">
              <a:uFill>
                <a:solidFill>
                  <a:srgbClr val="FFFFFF"/>
                </a:solidFill>
              </a:uFill>
              <a:latin typeface="Calibri"/>
              <a:ea typeface="+mn-lt"/>
              <a:cs typeface="Calibri" panose="020F0502020204030204"/>
            </a:endParaRPr>
          </a:p>
          <a:p>
            <a:pPr marL="445770" indent="-342900"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Should describe 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calibration equations and values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, how the instruments were calibrated, and what types of 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corrections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and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 data analysis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 were applied to create your reported values</a:t>
            </a:r>
          </a:p>
          <a:p>
            <a:pPr marL="800100" indent="-342900">
              <a:buFont typeface="Arial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445770" indent="-342900">
              <a:buClr>
                <a:srgbClr val="000000"/>
              </a:buClr>
              <a:buFont typeface="Arial"/>
              <a:buChar char="•"/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  <a:cs typeface="Calibri"/>
              </a:rPr>
              <a:t>No specific file formats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  <a:cs typeface="Calibri"/>
              </a:rPr>
              <a:t> are required</a:t>
            </a:r>
          </a:p>
          <a:p>
            <a:pPr marL="342900" indent="-342900">
              <a:buClr>
                <a:srgbClr val="000000"/>
              </a:buClr>
              <a:buFont typeface="Arial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445770" indent="-342900">
              <a:buClr>
                <a:srgbClr val="000000"/>
              </a:buClr>
              <a:buFont typeface="Arial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D41B0-8FBD-4E05-80B3-3AF8950F1524}"/>
              </a:ext>
            </a:extLst>
          </p:cNvPr>
          <p:cNvSpPr txBox="1"/>
          <p:nvPr/>
        </p:nvSpPr>
        <p:spPr>
          <a:xfrm>
            <a:off x="1500560" y="4569960"/>
            <a:ext cx="8891751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Due to open-ended format, essential details are often spread out in descriptions, or sometimes not provided...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​</a:t>
            </a:r>
            <a:endParaRPr lang="en-US" sz="2400">
              <a:cs typeface="Calibri"/>
            </a:endParaRPr>
          </a:p>
          <a:p>
            <a:r>
              <a:rPr lang="en-US" sz="2400" dirty="0"/>
              <a:t>= often time consuming or difficult to evaluate data quality details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1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1182585" y="2895113"/>
            <a:ext cx="984756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1) </a:t>
            </a:r>
            <a:r>
              <a:rPr lang="en-US" sz="2400" b="1" dirty="0">
                <a:ea typeface="+mn-lt"/>
                <a:cs typeface="+mn-lt"/>
              </a:rPr>
              <a:t>Checklists </a:t>
            </a:r>
            <a:r>
              <a:rPr lang="en-US" sz="2400" dirty="0">
                <a:ea typeface="+mn-lt"/>
                <a:cs typeface="+mn-lt"/>
              </a:rPr>
              <a:t>– new documentation templates</a:t>
            </a:r>
          </a:p>
          <a:p>
            <a:r>
              <a:rPr lang="en-US" sz="2400" dirty="0">
                <a:ea typeface="+mn-lt"/>
                <a:cs typeface="+mn-lt"/>
              </a:rPr>
              <a:t>2) </a:t>
            </a:r>
            <a:r>
              <a:rPr lang="en-US" sz="2400" b="1" dirty="0">
                <a:ea typeface="+mn-lt"/>
                <a:cs typeface="+mn-lt"/>
              </a:rPr>
              <a:t>Special Notes </a:t>
            </a:r>
            <a:r>
              <a:rPr lang="en-US" sz="2400" dirty="0">
                <a:ea typeface="+mn-lt"/>
                <a:cs typeface="+mn-lt"/>
              </a:rPr>
              <a:t>– reminders &amp; tips</a:t>
            </a:r>
            <a:endParaRPr lang="en-US" sz="240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3) </a:t>
            </a:r>
            <a:r>
              <a:rPr lang="en-US" sz="2400" b="1" dirty="0">
                <a:ea typeface="+mn-lt"/>
                <a:cs typeface="+mn-lt"/>
              </a:rPr>
              <a:t>Example Submissions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Goals: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improve </a:t>
            </a:r>
            <a:r>
              <a:rPr lang="en-US" sz="2400" dirty="0" err="1">
                <a:ea typeface="+mn-lt"/>
                <a:cs typeface="+mn-lt"/>
              </a:rPr>
              <a:t>SeaBASS</a:t>
            </a:r>
            <a:r>
              <a:rPr lang="en-US" sz="2400" dirty="0">
                <a:ea typeface="+mn-lt"/>
                <a:cs typeface="+mn-lt"/>
              </a:rPr>
              <a:t> data quality &amp; consistency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make quality easier to assess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clarify reporting requirements to reduce unnecessary back and forth during data submission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2732782" y="325476"/>
            <a:ext cx="644881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Data submission special requirements</a:t>
            </a:r>
            <a:endParaRPr lang="en-US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F00DD-FDBC-4C45-8467-95A70002B613}"/>
              </a:ext>
            </a:extLst>
          </p:cNvPr>
          <p:cNvSpPr txBox="1"/>
          <p:nvPr/>
        </p:nvSpPr>
        <p:spPr>
          <a:xfrm>
            <a:off x="1182414" y="2286685"/>
            <a:ext cx="89337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For commonly submitted measurements:</a:t>
            </a:r>
            <a:endParaRPr lang="en-US" sz="24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BFF26-5561-4A85-AFD8-5F12173791BD}"/>
              </a:ext>
            </a:extLst>
          </p:cNvPr>
          <p:cNvSpPr txBox="1"/>
          <p:nvPr/>
        </p:nvSpPr>
        <p:spPr>
          <a:xfrm>
            <a:off x="334814" y="1447132"/>
            <a:ext cx="1153902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https://seabass.gsfc.nasa.gov/wiki/data_submission_special_requirements </a:t>
            </a:r>
            <a:endParaRPr lang="en-US" sz="2800">
              <a:cs typeface="Calibri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AD9A9FC-AF81-4542-A369-202DCD93D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036" y="2393373"/>
            <a:ext cx="3574471" cy="268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59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78470D-2246-6E40-87E0-2EAB6FB16DAB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C0DD57-7814-874E-B790-28F11D7AD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07DFE5D2-3769-764E-9694-72B24536C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E4C1CE-FAAE-D74E-B52B-CACCC3763817}"/>
              </a:ext>
            </a:extLst>
          </p:cNvPr>
          <p:cNvSpPr txBox="1"/>
          <p:nvPr/>
        </p:nvSpPr>
        <p:spPr>
          <a:xfrm>
            <a:off x="2732782" y="325476"/>
            <a:ext cx="612855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Data submission special requirements</a:t>
            </a:r>
            <a:endParaRPr lang="en-US" b="1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D7A4F-2ACF-9045-B8C9-96083913DD85}"/>
              </a:ext>
            </a:extLst>
          </p:cNvPr>
          <p:cNvSpPr txBox="1"/>
          <p:nvPr/>
        </p:nvSpPr>
        <p:spPr>
          <a:xfrm>
            <a:off x="2111828" y="1790090"/>
            <a:ext cx="4583242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Filter pad absorption (community protocol)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CDOM absorption (community protocol)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POC (community protocol draft)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HPLC and pigments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Radiometry (community protocol)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1D0F-119B-1E47-A44E-A2CB3688C9FA}"/>
              </a:ext>
            </a:extLst>
          </p:cNvPr>
          <p:cNvSpPr txBox="1"/>
          <p:nvPr/>
        </p:nvSpPr>
        <p:spPr>
          <a:xfrm>
            <a:off x="908324" y="5095946"/>
            <a:ext cx="1041347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Developed with Field Support Group from Ocean Biology Processing Group, leading community protocols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72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1348921" y="1083458"/>
            <a:ext cx="922745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Sample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bottles, underway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Filtration vacuum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 filters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Replicates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measured fresh, frozen, 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 conditions (container, preservation method, temperature)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Sample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make, model and accessories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calibration, performance tests and maintenance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method: transmittance, transmittance-reflectance, inside sphere…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protocol references (if 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scans</a:t>
            </a:r>
            <a:endParaRPr lang="en-US" dirty="0">
              <a:cs typeface="Calibri"/>
            </a:endParaRPr>
          </a:p>
          <a:p>
            <a:r>
              <a:rPr lang="en-US" b="1" dirty="0"/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 and air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Correction or null methods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Beta factor used with reference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algn="ctr"/>
            <a:r>
              <a:rPr lang="en-US" b="1" dirty="0"/>
              <a:t>Look at submission examples on </a:t>
            </a:r>
            <a:r>
              <a:rPr lang="en-US" b="1" dirty="0" err="1"/>
              <a:t>SeaBASS</a:t>
            </a:r>
            <a:r>
              <a:rPr lang="en-US" b="1" dirty="0"/>
              <a:t> website</a:t>
            </a:r>
            <a:endParaRPr lang="en-US" b="1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4153460" y="326218"/>
            <a:ext cx="3303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Filter pad absorption</a:t>
            </a:r>
          </a:p>
        </p:txBody>
      </p:sp>
    </p:spTree>
    <p:extLst>
      <p:ext uri="{BB962C8B-B14F-4D97-AF65-F5344CB8AC3E}">
        <p14:creationId xmlns:p14="http://schemas.microsoft.com/office/powerpoint/2010/main" val="121266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74"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3EAFAC-1DE4-174C-9D23-D348F316085E}"/>
              </a:ext>
            </a:extLst>
          </p:cNvPr>
          <p:cNvSpPr txBox="1"/>
          <p:nvPr/>
        </p:nvSpPr>
        <p:spPr>
          <a:xfrm>
            <a:off x="859971" y="1415143"/>
            <a:ext cx="10700658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Sample collection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Niskin</a:t>
            </a:r>
            <a:r>
              <a:rPr lang="en-US" dirty="0"/>
              <a:t> bottle, surface pump, bucket…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(coastal, offshore, estuarine, etc.) and depths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Filtration system: vacuum pump, peristaltic, syringe, vacuum jar, etc.) type of filter and pore size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storage (e.g. refrigerated, frozen, acidified, etc.) and in what type of bottle (e.g. amber glass, high or low density poly-ethylene (HDPE, LDPE), Nalgene, etc.) 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Sample measurement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Spectrophotometer used (dual or single beam, waveguide, integrating sphere, etc.), cuvette size (benchtop) , effective pathlength (on waveguide)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settings: (integration time, scan speed, slit width, smoothing, wavelength range and increment,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re-filtered before the spectrophotometric analysis?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CDOM</a:t>
            </a:r>
          </a:p>
        </p:txBody>
      </p:sp>
    </p:spTree>
    <p:extLst>
      <p:ext uri="{BB962C8B-B14F-4D97-AF65-F5344CB8AC3E}">
        <p14:creationId xmlns:p14="http://schemas.microsoft.com/office/powerpoint/2010/main" val="974506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23645</TotalTime>
  <Words>1579</Words>
  <Application>Microsoft Office PowerPoint</Application>
  <PresentationFormat>Widescreen</PresentationFormat>
  <Paragraphs>192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Sanjuan Calzado, Violeta (GSFC-6160)[UNIVERSITIES SPACE RESEARCH ASSOCIATION]</dc:creator>
  <cp:lastModifiedBy>Sanjuan Calzado, Violeta (GSFC-6160)[UNIVERSITIES SPACE RESEARCH ASSOCIATION]</cp:lastModifiedBy>
  <cp:revision>86</cp:revision>
  <dcterms:created xsi:type="dcterms:W3CDTF">2019-08-07T18:08:12Z</dcterms:created>
  <dcterms:modified xsi:type="dcterms:W3CDTF">2019-11-20T16:03:45Z</dcterms:modified>
</cp:coreProperties>
</file>