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1" r:id="rId3"/>
    <p:sldMasterId id="2147483705" r:id="rId4"/>
    <p:sldMasterId id="2147483717" r:id="rId5"/>
    <p:sldMasterId id="2147483729" r:id="rId6"/>
    <p:sldMasterId id="2147483741" r:id="rId7"/>
    <p:sldMasterId id="2147483753" r:id="rId8"/>
  </p:sldMasterIdLst>
  <p:notesMasterIdLst>
    <p:notesMasterId r:id="rId40"/>
  </p:notesMasterIdLst>
  <p:sldIdLst>
    <p:sldId id="380" r:id="rId9"/>
    <p:sldId id="409" r:id="rId10"/>
    <p:sldId id="382" r:id="rId11"/>
    <p:sldId id="383" r:id="rId12"/>
    <p:sldId id="384" r:id="rId13"/>
    <p:sldId id="385" r:id="rId14"/>
    <p:sldId id="386" r:id="rId15"/>
    <p:sldId id="387" r:id="rId16"/>
    <p:sldId id="388" r:id="rId17"/>
    <p:sldId id="408" r:id="rId18"/>
    <p:sldId id="389" r:id="rId19"/>
    <p:sldId id="390" r:id="rId20"/>
    <p:sldId id="391" r:id="rId21"/>
    <p:sldId id="392" r:id="rId22"/>
    <p:sldId id="393" r:id="rId23"/>
    <p:sldId id="394" r:id="rId24"/>
    <p:sldId id="395" r:id="rId25"/>
    <p:sldId id="396" r:id="rId26"/>
    <p:sldId id="397" r:id="rId27"/>
    <p:sldId id="398" r:id="rId28"/>
    <p:sldId id="399" r:id="rId29"/>
    <p:sldId id="400" r:id="rId30"/>
    <p:sldId id="413" r:id="rId31"/>
    <p:sldId id="405" r:id="rId32"/>
    <p:sldId id="406" r:id="rId33"/>
    <p:sldId id="412" r:id="rId34"/>
    <p:sldId id="407" r:id="rId35"/>
    <p:sldId id="410" r:id="rId36"/>
    <p:sldId id="411" r:id="rId37"/>
    <p:sldId id="374" r:id="rId38"/>
    <p:sldId id="373" r:id="rId39"/>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40FF"/>
    <a:srgbClr val="E18000"/>
    <a:srgbClr val="E1FF80"/>
    <a:srgbClr val="BCBCBC"/>
    <a:srgbClr val="00DF40"/>
    <a:srgbClr val="FFFFFF"/>
    <a:srgbClr val="99BC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94689" autoAdjust="0"/>
  </p:normalViewPr>
  <p:slideViewPr>
    <p:cSldViewPr>
      <p:cViewPr varScale="1">
        <p:scale>
          <a:sx n="102" d="100"/>
          <a:sy n="102" d="100"/>
        </p:scale>
        <p:origin x="228"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uling.liu\Documents\JPSS\EnterpriseSystem\ValidatedMaturity\NOAA20_surfrad_site_statistics_20180105-20191015.da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Sitewide validation</a:t>
            </a:r>
            <a:r>
              <a:rPr lang="en-US" baseline="0"/>
              <a:t> statistics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122703412073487E-2"/>
          <c:y val="0.17171296296296296"/>
          <c:w val="0.86817036908362621"/>
          <c:h val="0.72088764946048411"/>
        </c:manualLayout>
      </c:layout>
      <c:lineChart>
        <c:grouping val="standard"/>
        <c:varyColors val="0"/>
        <c:ser>
          <c:idx val="0"/>
          <c:order val="0"/>
          <c:tx>
            <c:v>Daytime</c:v>
          </c:tx>
          <c:spPr>
            <a:ln w="28575" cap="rnd">
              <a:noFill/>
              <a:round/>
            </a:ln>
            <a:effectLst/>
          </c:spPr>
          <c:marker>
            <c:symbol val="circle"/>
            <c:size val="5"/>
            <c:spPr>
              <a:solidFill>
                <a:srgbClr val="C00000"/>
              </a:solidFill>
              <a:ln w="9525">
                <a:solidFill>
                  <a:srgbClr val="C00000"/>
                </a:solidFill>
              </a:ln>
              <a:effectLst/>
            </c:spPr>
          </c:marker>
          <c:errBars>
            <c:errDir val="y"/>
            <c:errBarType val="both"/>
            <c:errValType val="cust"/>
            <c:noEndCap val="0"/>
            <c:plus>
              <c:numRef>
                <c:f>NOAA20_surfrad_site_statistics_!$H$2:$H$9</c:f>
                <c:numCache>
                  <c:formatCode>General</c:formatCode>
                  <c:ptCount val="8"/>
                  <c:pt idx="0">
                    <c:v>1.91</c:v>
                  </c:pt>
                  <c:pt idx="1">
                    <c:v>2.04</c:v>
                  </c:pt>
                  <c:pt idx="2">
                    <c:v>1.7</c:v>
                  </c:pt>
                  <c:pt idx="3">
                    <c:v>1.47</c:v>
                  </c:pt>
                  <c:pt idx="4">
                    <c:v>1.79</c:v>
                  </c:pt>
                  <c:pt idx="5">
                    <c:v>1.89</c:v>
                  </c:pt>
                  <c:pt idx="6">
                    <c:v>2.4</c:v>
                  </c:pt>
                  <c:pt idx="7">
                    <c:v>2.14</c:v>
                  </c:pt>
                </c:numCache>
              </c:numRef>
            </c:plus>
            <c:minus>
              <c:numLit>
                <c:formatCode>General</c:formatCode>
                <c:ptCount val="1"/>
                <c:pt idx="0">
                  <c:v>1</c:v>
                </c:pt>
              </c:numLit>
            </c:minus>
            <c:spPr>
              <a:noFill/>
              <a:ln w="9525" cap="flat" cmpd="sng" algn="ctr">
                <a:solidFill>
                  <a:srgbClr val="C00000"/>
                </a:solidFill>
                <a:round/>
              </a:ln>
              <a:effectLst/>
            </c:spPr>
          </c:errBars>
          <c:cat>
            <c:strRef>
              <c:f>NOAA20_surfrad_site_statistics_!$B$2:$B$9</c:f>
              <c:strCache>
                <c:ptCount val="8"/>
                <c:pt idx="0">
                  <c:v>BON</c:v>
                </c:pt>
                <c:pt idx="1">
                  <c:v>DRA</c:v>
                </c:pt>
                <c:pt idx="2">
                  <c:v>FPK</c:v>
                </c:pt>
                <c:pt idx="3">
                  <c:v>PSU</c:v>
                </c:pt>
                <c:pt idx="4">
                  <c:v>SXF</c:v>
                </c:pt>
                <c:pt idx="5">
                  <c:v>TBL</c:v>
                </c:pt>
                <c:pt idx="6">
                  <c:v>CAB</c:v>
                </c:pt>
                <c:pt idx="7">
                  <c:v>GOB</c:v>
                </c:pt>
              </c:strCache>
            </c:strRef>
          </c:cat>
          <c:val>
            <c:numRef>
              <c:f>NOAA20_surfrad_site_statistics_!$G$2:$G$9</c:f>
              <c:numCache>
                <c:formatCode>General</c:formatCode>
                <c:ptCount val="8"/>
                <c:pt idx="0">
                  <c:v>-0.12</c:v>
                </c:pt>
                <c:pt idx="1">
                  <c:v>-2.14</c:v>
                </c:pt>
                <c:pt idx="2">
                  <c:v>-0.71</c:v>
                </c:pt>
                <c:pt idx="3">
                  <c:v>0.78</c:v>
                </c:pt>
                <c:pt idx="4">
                  <c:v>0.03</c:v>
                </c:pt>
                <c:pt idx="5">
                  <c:v>0.54</c:v>
                </c:pt>
                <c:pt idx="6">
                  <c:v>-1.19</c:v>
                </c:pt>
                <c:pt idx="7">
                  <c:v>-0.28999999999999998</c:v>
                </c:pt>
              </c:numCache>
            </c:numRef>
          </c:val>
          <c:smooth val="0"/>
          <c:extLst>
            <c:ext xmlns:c16="http://schemas.microsoft.com/office/drawing/2014/chart" uri="{C3380CC4-5D6E-409C-BE32-E72D297353CC}">
              <c16:uniqueId val="{00000000-72C8-4403-9234-10FFCF96C605}"/>
            </c:ext>
          </c:extLst>
        </c:ser>
        <c:ser>
          <c:idx val="1"/>
          <c:order val="1"/>
          <c:tx>
            <c:v>Nightime</c:v>
          </c:tx>
          <c:spPr>
            <a:ln w="28575" cap="rnd">
              <a:noFill/>
              <a:round/>
            </a:ln>
            <a:effectLst/>
          </c:spPr>
          <c:marker>
            <c:symbol val="circle"/>
            <c:size val="5"/>
            <c:spPr>
              <a:solidFill>
                <a:schemeClr val="accent5"/>
              </a:solidFill>
              <a:ln w="9525">
                <a:solidFill>
                  <a:schemeClr val="accent5"/>
                </a:solidFill>
              </a:ln>
              <a:effectLst/>
            </c:spPr>
          </c:marker>
          <c:errBars>
            <c:errDir val="y"/>
            <c:errBarType val="both"/>
            <c:errValType val="cust"/>
            <c:noEndCap val="0"/>
            <c:plus>
              <c:numRef>
                <c:f>NOAA20_surfrad_site_statistics_!$K$2:$K$9</c:f>
                <c:numCache>
                  <c:formatCode>General</c:formatCode>
                  <c:ptCount val="8"/>
                  <c:pt idx="0">
                    <c:v>1.34</c:v>
                  </c:pt>
                  <c:pt idx="1">
                    <c:v>1.47</c:v>
                  </c:pt>
                  <c:pt idx="2">
                    <c:v>1.32</c:v>
                  </c:pt>
                  <c:pt idx="3">
                    <c:v>2.0099999999999998</c:v>
                  </c:pt>
                  <c:pt idx="4">
                    <c:v>1.46</c:v>
                  </c:pt>
                  <c:pt idx="5">
                    <c:v>1.25</c:v>
                  </c:pt>
                  <c:pt idx="6">
                    <c:v>1.7</c:v>
                  </c:pt>
                  <c:pt idx="7">
                    <c:v>1.26</c:v>
                  </c:pt>
                </c:numCache>
              </c:numRef>
            </c:plus>
            <c:minus>
              <c:numLit>
                <c:formatCode>General</c:formatCode>
                <c:ptCount val="1"/>
                <c:pt idx="0">
                  <c:v>1</c:v>
                </c:pt>
              </c:numLit>
            </c:minus>
            <c:spPr>
              <a:noFill/>
              <a:ln w="9525" cap="flat" cmpd="sng" algn="ctr">
                <a:solidFill>
                  <a:schemeClr val="accent5"/>
                </a:solidFill>
                <a:round/>
              </a:ln>
              <a:effectLst/>
            </c:spPr>
          </c:errBars>
          <c:val>
            <c:numRef>
              <c:f>NOAA20_surfrad_site_statistics_!$J$2:$J$9</c:f>
              <c:numCache>
                <c:formatCode>General</c:formatCode>
                <c:ptCount val="8"/>
                <c:pt idx="0">
                  <c:v>0.24</c:v>
                </c:pt>
                <c:pt idx="1">
                  <c:v>-1.9</c:v>
                </c:pt>
                <c:pt idx="2">
                  <c:v>-0.24</c:v>
                </c:pt>
                <c:pt idx="3">
                  <c:v>0.33</c:v>
                </c:pt>
                <c:pt idx="4">
                  <c:v>0.27</c:v>
                </c:pt>
                <c:pt idx="5">
                  <c:v>-0.39</c:v>
                </c:pt>
                <c:pt idx="6">
                  <c:v>0.63</c:v>
                </c:pt>
                <c:pt idx="7">
                  <c:v>-0.5</c:v>
                </c:pt>
              </c:numCache>
            </c:numRef>
          </c:val>
          <c:smooth val="0"/>
          <c:extLst>
            <c:ext xmlns:c16="http://schemas.microsoft.com/office/drawing/2014/chart" uri="{C3380CC4-5D6E-409C-BE32-E72D297353CC}">
              <c16:uniqueId val="{00000001-72C8-4403-9234-10FFCF96C605}"/>
            </c:ext>
          </c:extLst>
        </c:ser>
        <c:dLbls>
          <c:showLegendKey val="0"/>
          <c:showVal val="0"/>
          <c:showCatName val="0"/>
          <c:showSerName val="0"/>
          <c:showPercent val="0"/>
          <c:showBubbleSize val="0"/>
        </c:dLbls>
        <c:marker val="1"/>
        <c:smooth val="0"/>
        <c:axId val="1436878272"/>
        <c:axId val="1436877440"/>
      </c:lineChart>
      <c:catAx>
        <c:axId val="14368782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6877440"/>
        <c:crosses val="autoZero"/>
        <c:auto val="1"/>
        <c:lblAlgn val="ctr"/>
        <c:lblOffset val="100"/>
        <c:noMultiLvlLbl val="0"/>
      </c:catAx>
      <c:valAx>
        <c:axId val="1436877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Statistics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6878272"/>
        <c:crosses val="autoZero"/>
        <c:crossBetween val="between"/>
      </c:valAx>
      <c:spPr>
        <a:noFill/>
        <a:ln>
          <a:solidFill>
            <a:schemeClr val="accent5"/>
          </a:solidFill>
        </a:ln>
        <a:effectLst/>
      </c:spPr>
    </c:plotArea>
    <c:legend>
      <c:legendPos val="r"/>
      <c:layout>
        <c:manualLayout>
          <c:xMode val="edge"/>
          <c:yMode val="edge"/>
          <c:x val="0.78036265341990629"/>
          <c:y val="0.73198466316269784"/>
          <c:w val="0.1374352580927384"/>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schemeClr>
    </a:solidFill>
    <a:ln w="9525" cap="flat" cmpd="sng" algn="ctr">
      <a:solidFill>
        <a:srgbClr val="0070C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 Id="rId9"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E11DF6-ECDB-4B83-9039-341E7EF1DA81}" type="datetimeFigureOut">
              <a:rPr lang="en-US" smtClean="0"/>
              <a:pPr/>
              <a:t>11/19/2019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032E31-C1C7-413A-969F-1CBE966B05BE}" type="slidenum">
              <a:rPr lang="en-US" smtClean="0"/>
              <a:pPr/>
              <a:t>‹#›</a:t>
            </a:fld>
            <a:endParaRPr lang="en-US"/>
          </a:p>
        </p:txBody>
      </p:sp>
    </p:spTree>
    <p:extLst>
      <p:ext uri="{BB962C8B-B14F-4D97-AF65-F5344CB8AC3E}">
        <p14:creationId xmlns:p14="http://schemas.microsoft.com/office/powerpoint/2010/main" val="2186044882"/>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7"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3"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7"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9" name="Google Shape;4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552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f759a59a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f759a59a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74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91C25-0AC8-42E9-8439-390128881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18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91C25-0AC8-42E9-8439-390128881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31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8975"/>
            <a:ext cx="6116637" cy="3441700"/>
          </a:xfrm>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0D06836A-E74D-4296-99F3-8D1D9C87C1EF}" type="slidenum">
              <a:rPr lang="en-US" smtClean="0"/>
              <a:pPr/>
              <a:t>14</a:t>
            </a:fld>
            <a:endParaRPr lang="en-US"/>
          </a:p>
        </p:txBody>
      </p:sp>
    </p:spTree>
    <p:extLst>
      <p:ext uri="{BB962C8B-B14F-4D97-AF65-F5344CB8AC3E}">
        <p14:creationId xmlns:p14="http://schemas.microsoft.com/office/powerpoint/2010/main" val="1913228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surface type (AST) products have been and will continue</a:t>
            </a:r>
            <a:r>
              <a:rPr lang="en-US" baseline="0" dirty="0" smtClean="0"/>
              <a:t> to be generated using VIIRS observations. </a:t>
            </a:r>
          </a:p>
          <a:p>
            <a:r>
              <a:rPr lang="en-US" baseline="0" dirty="0" smtClean="0"/>
              <a:t>These products are produced using annual VIIRS observations and state of art global land cover mapping algorithms trained using large quantities of globally </a:t>
            </a:r>
            <a:r>
              <a:rPr lang="en-US" baseline="0" smtClean="0"/>
              <a:t>representative training data</a:t>
            </a:r>
            <a:endParaRPr lang="en-US" baseline="0" dirty="0" smtClean="0"/>
          </a:p>
          <a:p>
            <a:r>
              <a:rPr lang="en-US" baseline="0" dirty="0" smtClean="0"/>
              <a:t>AST products developed thus far have overall accuracies between 76% and 78%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D01F3-115F-4A59-B0C6-2F2FB2EFE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5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scale changes in surface cover conditions</a:t>
            </a:r>
            <a:r>
              <a:rPr lang="en-US" baseline="0" dirty="0" smtClean="0"/>
              <a:t> can occur at seasonal or sub-seasonal intervals. These short time changes can affect weather/climate processes by altering surface temperature, albedo, ET, and other surface properties. Future surface type products will be updated on seasonal to near daily basis to capture these changes.</a:t>
            </a:r>
          </a:p>
          <a:p>
            <a:endParaRPr lang="en-US" baseline="0" dirty="0" smtClean="0"/>
          </a:p>
          <a:p>
            <a:r>
              <a:rPr lang="en-US" baseline="0" dirty="0" smtClean="0"/>
              <a:t>The maps on this slide were created by integrating 2019 daily snow products produced by the Interactive </a:t>
            </a:r>
            <a:r>
              <a:rPr lang="en-US" baseline="0" dirty="0" err="1" smtClean="0"/>
              <a:t>Multisensor</a:t>
            </a:r>
            <a:r>
              <a:rPr lang="en-US" baseline="0" dirty="0" smtClean="0"/>
              <a:t> Snow and Ice Mapping System (IMS) with the 2018 AST product. Each daily map reflects that day's snow cover condition and the latest (2018) condition for all other surface types.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D01F3-115F-4A59-B0C6-2F2FB2EFE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25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15E92F-D56C-4B06-A858-B9A666E971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267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234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1273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831851" y="4589466"/>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9033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108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839790"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839790"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0911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8114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6444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924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8"/>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9356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90749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6541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78"/>
        <p:cNvGrpSpPr/>
        <p:nvPr/>
      </p:nvGrpSpPr>
      <p:grpSpPr>
        <a:xfrm>
          <a:off x="0" y="0"/>
          <a:ext cx="0" cy="0"/>
          <a:chOff x="0" y="0"/>
          <a:chExt cx="0" cy="0"/>
        </a:xfrm>
      </p:grpSpPr>
      <p:sp>
        <p:nvSpPr>
          <p:cNvPr id="179" name="Google Shape;179;p44"/>
          <p:cNvSpPr txBox="1">
            <a:spLocks noGrp="1"/>
          </p:cNvSpPr>
          <p:nvPr>
            <p:ph type="body" idx="1"/>
          </p:nvPr>
        </p:nvSpPr>
        <p:spPr>
          <a:xfrm>
            <a:off x="609600" y="1600201"/>
            <a:ext cx="10972800" cy="45260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400"/>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1pPr>
            <a:lvl2pPr marL="1219170" marR="0" lvl="1" indent="-304792" algn="l" rtl="0">
              <a:spcBef>
                <a:spcPts val="2133"/>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2pPr>
            <a:lvl3pPr marL="1828754" marR="0" lvl="2" indent="-304792" algn="l" rtl="0">
              <a:spcBef>
                <a:spcPts val="2133"/>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3pPr>
            <a:lvl4pPr marL="2438339" marR="0" lvl="3" indent="-304792" algn="l" rtl="0">
              <a:spcBef>
                <a:spcPts val="2133"/>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4pPr>
            <a:lvl5pPr marL="3047924" marR="0" lvl="4" indent="-304792" algn="l" rtl="0">
              <a:spcBef>
                <a:spcPts val="2133"/>
              </a:spcBef>
              <a:spcAft>
                <a:spcPts val="0"/>
              </a:spcAft>
              <a:buClr>
                <a:schemeClr val="dk1"/>
              </a:buClr>
              <a:buSzPts val="1600"/>
              <a:buFont typeface="Arial"/>
              <a:buNone/>
              <a:defRPr sz="2133" b="0" i="0" u="none" strike="noStrike" cap="none">
                <a:solidFill>
                  <a:schemeClr val="dk1"/>
                </a:solidFill>
                <a:latin typeface="Arial"/>
                <a:ea typeface="Arial"/>
                <a:cs typeface="Arial"/>
                <a:sym typeface="Arial"/>
              </a:defRPr>
            </a:lvl5pPr>
            <a:lvl6pPr marL="3657509" marR="0" lvl="5"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2133"/>
              </a:spcBef>
              <a:spcAft>
                <a:spcPts val="2133"/>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0" name="Google Shape;180;p44"/>
          <p:cNvSpPr/>
          <p:nvPr/>
        </p:nvSpPr>
        <p:spPr>
          <a:xfrm>
            <a:off x="0" y="3"/>
            <a:ext cx="11582400" cy="685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81" name="Google Shape;181;p44"/>
          <p:cNvSpPr/>
          <p:nvPr/>
        </p:nvSpPr>
        <p:spPr>
          <a:xfrm rot="10800000" flipH="1">
            <a:off x="0" y="787368"/>
            <a:ext cx="12192000" cy="48800"/>
          </a:xfrm>
          <a:prstGeom prst="rect">
            <a:avLst/>
          </a:prstGeom>
          <a:solidFill>
            <a:srgbClr val="FFD24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82" name="Google Shape;182;p44"/>
          <p:cNvSpPr txBox="1">
            <a:spLocks noGrp="1"/>
          </p:cNvSpPr>
          <p:nvPr>
            <p:ph type="title"/>
          </p:nvPr>
        </p:nvSpPr>
        <p:spPr>
          <a:xfrm>
            <a:off x="1727200" y="152401"/>
            <a:ext cx="9855200" cy="4932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2300"/>
              <a:buFont typeface="Roboto"/>
              <a:buNone/>
              <a:defRPr sz="3067" i="0" u="none" strike="noStrike" cap="none">
                <a:solidFill>
                  <a:schemeClr val="dk1"/>
                </a:solidFill>
                <a:latin typeface="Roboto"/>
                <a:ea typeface="Roboto"/>
                <a:cs typeface="Roboto"/>
                <a:sym typeface="Roboto"/>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pic>
        <p:nvPicPr>
          <p:cNvPr id="183" name="Google Shape;183;p44"/>
          <p:cNvPicPr preferRelativeResize="0"/>
          <p:nvPr/>
        </p:nvPicPr>
        <p:blipFill rotWithShape="1">
          <a:blip r:embed="rId2">
            <a:alphaModFix/>
          </a:blip>
          <a:srcRect/>
          <a:stretch/>
        </p:blipFill>
        <p:spPr>
          <a:xfrm>
            <a:off x="124178" y="58058"/>
            <a:ext cx="993025" cy="993025"/>
          </a:xfrm>
          <a:prstGeom prst="rect">
            <a:avLst/>
          </a:prstGeom>
          <a:noFill/>
          <a:ln>
            <a:noFill/>
          </a:ln>
          <a:effectLst>
            <a:outerShdw blurRad="171450" dist="76200" dir="2700000" algn="bl" rotWithShape="0">
              <a:srgbClr val="000000">
                <a:alpha val="50000"/>
              </a:srgbClr>
            </a:outerShdw>
          </a:effectLst>
        </p:spPr>
      </p:pic>
      <p:sp>
        <p:nvSpPr>
          <p:cNvPr id="184" name="Google Shape;184;p4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lgn="r" rtl="0">
              <a:buNone/>
              <a:defRPr sz="1867" b="1">
                <a:solidFill>
                  <a:srgbClr val="CC0000"/>
                </a:solidFill>
                <a:latin typeface="Roboto"/>
                <a:ea typeface="Roboto"/>
                <a:cs typeface="Roboto"/>
                <a:sym typeface="Roboto"/>
              </a:defRPr>
            </a:lvl1pPr>
            <a:lvl2pPr lvl="1" algn="r" rtl="0">
              <a:buNone/>
              <a:defRPr sz="1867" b="1">
                <a:solidFill>
                  <a:srgbClr val="CC0000"/>
                </a:solidFill>
                <a:latin typeface="Roboto"/>
                <a:ea typeface="Roboto"/>
                <a:cs typeface="Roboto"/>
                <a:sym typeface="Roboto"/>
              </a:defRPr>
            </a:lvl2pPr>
            <a:lvl3pPr lvl="2" algn="r" rtl="0">
              <a:buNone/>
              <a:defRPr sz="1867" b="1">
                <a:solidFill>
                  <a:srgbClr val="CC0000"/>
                </a:solidFill>
                <a:latin typeface="Roboto"/>
                <a:ea typeface="Roboto"/>
                <a:cs typeface="Roboto"/>
                <a:sym typeface="Roboto"/>
              </a:defRPr>
            </a:lvl3pPr>
            <a:lvl4pPr lvl="3" algn="r" rtl="0">
              <a:buNone/>
              <a:defRPr sz="1867" b="1">
                <a:solidFill>
                  <a:srgbClr val="CC0000"/>
                </a:solidFill>
                <a:latin typeface="Roboto"/>
                <a:ea typeface="Roboto"/>
                <a:cs typeface="Roboto"/>
                <a:sym typeface="Roboto"/>
              </a:defRPr>
            </a:lvl4pPr>
            <a:lvl5pPr lvl="4" algn="r" rtl="0">
              <a:buNone/>
              <a:defRPr sz="1867" b="1">
                <a:solidFill>
                  <a:srgbClr val="CC0000"/>
                </a:solidFill>
                <a:latin typeface="Roboto"/>
                <a:ea typeface="Roboto"/>
                <a:cs typeface="Roboto"/>
                <a:sym typeface="Roboto"/>
              </a:defRPr>
            </a:lvl5pPr>
            <a:lvl6pPr lvl="5" algn="r" rtl="0">
              <a:buNone/>
              <a:defRPr sz="1867" b="1">
                <a:solidFill>
                  <a:srgbClr val="CC0000"/>
                </a:solidFill>
                <a:latin typeface="Roboto"/>
                <a:ea typeface="Roboto"/>
                <a:cs typeface="Roboto"/>
                <a:sym typeface="Roboto"/>
              </a:defRPr>
            </a:lvl6pPr>
            <a:lvl7pPr lvl="6" algn="r" rtl="0">
              <a:buNone/>
              <a:defRPr sz="1867" b="1">
                <a:solidFill>
                  <a:srgbClr val="CC0000"/>
                </a:solidFill>
                <a:latin typeface="Roboto"/>
                <a:ea typeface="Roboto"/>
                <a:cs typeface="Roboto"/>
                <a:sym typeface="Roboto"/>
              </a:defRPr>
            </a:lvl7pPr>
            <a:lvl8pPr lvl="7" algn="r" rtl="0">
              <a:buNone/>
              <a:defRPr sz="1867" b="1">
                <a:solidFill>
                  <a:srgbClr val="CC0000"/>
                </a:solidFill>
                <a:latin typeface="Roboto"/>
                <a:ea typeface="Roboto"/>
                <a:cs typeface="Roboto"/>
                <a:sym typeface="Roboto"/>
              </a:defRPr>
            </a:lvl8pPr>
            <a:lvl9pPr lvl="8" algn="r" rtl="0">
              <a:buNone/>
              <a:defRPr sz="1867" b="1">
                <a:solidFill>
                  <a:srgbClr val="CC0000"/>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1089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p:nvSpPr>
        <p:spPr>
          <a:xfrm>
            <a:off x="0" y="1"/>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00" b="1">
                <a:latin typeface="+mj-lt"/>
              </a:defRPr>
            </a:lvl1pPr>
          </a:lstStyle>
          <a:p>
            <a:r>
              <a:rPr lang="en-US"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832" y="182881"/>
            <a:ext cx="1102360" cy="466725"/>
          </a:xfrm>
          <a:prstGeom prst="rect">
            <a:avLst/>
          </a:prstGeom>
        </p:spPr>
      </p:pic>
    </p:spTree>
    <p:extLst>
      <p:ext uri="{BB962C8B-B14F-4D97-AF65-F5344CB8AC3E}">
        <p14:creationId xmlns:p14="http://schemas.microsoft.com/office/powerpoint/2010/main" val="29767670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p:nvSpPr>
        <p:spPr>
          <a:xfrm>
            <a:off x="0" y="1"/>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00" b="1">
                <a:latin typeface="+mj-lt"/>
              </a:defRPr>
            </a:lvl1pPr>
          </a:lstStyle>
          <a:p>
            <a:r>
              <a:rPr lang="en-US" smtClean="0"/>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832" y="182881"/>
            <a:ext cx="1102360" cy="466725"/>
          </a:xfrm>
          <a:prstGeom prst="rect">
            <a:avLst/>
          </a:prstGeom>
        </p:spPr>
      </p:pic>
    </p:spTree>
    <p:extLst>
      <p:ext uri="{BB962C8B-B14F-4D97-AF65-F5344CB8AC3E}">
        <p14:creationId xmlns:p14="http://schemas.microsoft.com/office/powerpoint/2010/main" val="210702746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p:cNvSpPr/>
          <p:nvPr/>
        </p:nvSpPr>
        <p:spPr>
          <a:xfrm>
            <a:off x="0" y="1"/>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00" b="1">
                <a:latin typeface="+mj-lt"/>
              </a:defRPr>
            </a:lvl1pPr>
          </a:lstStyle>
          <a:p>
            <a:r>
              <a:rPr lang="en-US" smtClean="0"/>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832" y="182881"/>
            <a:ext cx="1102360" cy="466725"/>
          </a:xfrm>
          <a:prstGeom prst="rect">
            <a:avLst/>
          </a:prstGeom>
        </p:spPr>
      </p:pic>
    </p:spTree>
    <p:extLst>
      <p:ext uri="{BB962C8B-B14F-4D97-AF65-F5344CB8AC3E}">
        <p14:creationId xmlns:p14="http://schemas.microsoft.com/office/powerpoint/2010/main" val="210257384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p:cNvSpPr/>
          <p:nvPr/>
        </p:nvSpPr>
        <p:spPr>
          <a:xfrm>
            <a:off x="0" y="1"/>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00" b="1">
                <a:latin typeface="+mj-lt"/>
              </a:defRPr>
            </a:lvl1pPr>
          </a:lstStyle>
          <a:p>
            <a:r>
              <a:rPr lang="en-US" smtClean="0"/>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832" y="182881"/>
            <a:ext cx="1102360" cy="466725"/>
          </a:xfrm>
          <a:prstGeom prst="rect">
            <a:avLst/>
          </a:prstGeom>
        </p:spPr>
      </p:pic>
    </p:spTree>
    <p:extLst>
      <p:ext uri="{BB962C8B-B14F-4D97-AF65-F5344CB8AC3E}">
        <p14:creationId xmlns:p14="http://schemas.microsoft.com/office/powerpoint/2010/main" val="30022925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00" b="1">
                <a:latin typeface="+mj-lt"/>
              </a:defRPr>
            </a:lvl1pPr>
          </a:lstStyle>
          <a:p>
            <a:r>
              <a:rPr lang="en-US"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832" y="182881"/>
            <a:ext cx="1102360" cy="466725"/>
          </a:xfrm>
          <a:prstGeom prst="rect">
            <a:avLst/>
          </a:prstGeom>
        </p:spPr>
      </p:pic>
    </p:spTree>
    <p:extLst>
      <p:ext uri="{BB962C8B-B14F-4D97-AF65-F5344CB8AC3E}">
        <p14:creationId xmlns:p14="http://schemas.microsoft.com/office/powerpoint/2010/main" val="74004164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Rectangle 8"/>
          <p:cNvSpPr/>
          <p:nvPr/>
        </p:nvSpPr>
        <p:spPr>
          <a:xfrm>
            <a:off x="0" y="381001"/>
            <a:ext cx="11582400" cy="25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Content Placeholder 2"/>
          <p:cNvSpPr>
            <a:spLocks noGrp="1"/>
          </p:cNvSpPr>
          <p:nvPr>
            <p:ph idx="1"/>
          </p:nvPr>
        </p:nvSpPr>
        <p:spPr>
          <a:xfrm>
            <a:off x="609600" y="1600201"/>
            <a:ext cx="10972800" cy="4525963"/>
          </a:xfrm>
          <a:prstGeom prst="rect">
            <a:avLst/>
          </a:prstGeom>
        </p:spPr>
        <p:txBody>
          <a:bodyPr lIns="0" tIns="0" rIns="0" bIns="0"/>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685800"/>
            <a:ext cx="11582400" cy="18288"/>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1727200" y="228600"/>
            <a:ext cx="9855200" cy="493078"/>
          </a:xfrm>
          <a:prstGeom prst="rect">
            <a:avLst/>
          </a:prstGeom>
        </p:spPr>
        <p:txBody>
          <a:bodyPr lIns="0" tIns="0" rIns="0" bIns="0" anchor="t" anchorCtr="0">
            <a:noAutofit/>
          </a:bodyPr>
          <a:lstStyle>
            <a:lvl1pPr algn="l">
              <a:defRPr sz="2400" b="1">
                <a:latin typeface="+mj-lt"/>
              </a:defRPr>
            </a:lvl1pPr>
          </a:lstStyle>
          <a:p>
            <a:r>
              <a:rPr lang="en-US" smtClean="0"/>
              <a:t>Click to edit Master 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74320"/>
            <a:ext cx="1041400" cy="781050"/>
          </a:xfrm>
          <a:prstGeom prst="rect">
            <a:avLst/>
          </a:prstGeom>
        </p:spPr>
      </p:pic>
    </p:spTree>
    <p:extLst>
      <p:ext uri="{BB962C8B-B14F-4D97-AF65-F5344CB8AC3E}">
        <p14:creationId xmlns:p14="http://schemas.microsoft.com/office/powerpoint/2010/main" val="21867352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p:cNvSpPr/>
          <p:nvPr/>
        </p:nvSpPr>
        <p:spPr>
          <a:xfrm>
            <a:off x="0" y="381001"/>
            <a:ext cx="11582400" cy="251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7600" y="2438400"/>
            <a:ext cx="2336800" cy="1752600"/>
          </a:xfrm>
          <a:prstGeom prst="rect">
            <a:avLst/>
          </a:prstGeom>
        </p:spPr>
      </p:pic>
      <p:sp>
        <p:nvSpPr>
          <p:cNvPr id="6" name="Text Placeholder 3"/>
          <p:cNvSpPr>
            <a:spLocks noGrp="1"/>
          </p:cNvSpPr>
          <p:nvPr>
            <p:ph type="body" sz="half" idx="2"/>
          </p:nvPr>
        </p:nvSpPr>
        <p:spPr>
          <a:xfrm>
            <a:off x="2438400" y="4605338"/>
            <a:ext cx="7315200" cy="1795462"/>
          </a:xfrm>
          <a:prstGeom prst="rect">
            <a:avLst/>
          </a:prstGeom>
        </p:spPr>
        <p:txBody>
          <a:bodyPr/>
          <a:lstStyle>
            <a:lvl1pPr marL="0" indent="0" algn="ctr">
              <a:buNone/>
              <a:defRPr sz="12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10"/>
          </p:nvPr>
        </p:nvSpPr>
        <p:spPr>
          <a:xfrm>
            <a:off x="2438400" y="1219200"/>
            <a:ext cx="7315200" cy="804862"/>
          </a:xfrm>
          <a:prstGeom prst="rect">
            <a:avLst/>
          </a:prstGeom>
        </p:spPr>
        <p:txBody>
          <a:bodyPr anchor="b" anchorCtr="0"/>
          <a:lstStyle>
            <a:lvl1pPr marL="0" indent="0" algn="ctr">
              <a:buNone/>
              <a:defRPr sz="2400" b="1">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172796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err="1" smtClean="0"/>
              <a:t>Pecora</a:t>
            </a:r>
            <a:r>
              <a:rPr lang="en-US" dirty="0" smtClean="0"/>
              <a:t> 2019</a:t>
            </a:r>
            <a:endParaRPr lang="en-US" dirty="0"/>
          </a:p>
        </p:txBody>
      </p:sp>
      <p:sp>
        <p:nvSpPr>
          <p:cNvPr id="6" name="Slide Number Placeholder 5"/>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389305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IAVS 2019</a:t>
            </a:r>
            <a:endParaRPr lang="en-US"/>
          </a:p>
        </p:txBody>
      </p:sp>
      <p:sp>
        <p:nvSpPr>
          <p:cNvPr id="6" name="Slide Number Placeholder 5"/>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768528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IAVS 2019</a:t>
            </a:r>
            <a:endParaRPr lang="en-US"/>
          </a:p>
        </p:txBody>
      </p:sp>
      <p:sp>
        <p:nvSpPr>
          <p:cNvPr id="6" name="Slide Number Placeholder 5"/>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929038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IAVS 2019</a:t>
            </a:r>
            <a:endParaRPr lang="en-US"/>
          </a:p>
        </p:txBody>
      </p:sp>
      <p:sp>
        <p:nvSpPr>
          <p:cNvPr id="7" name="Slide Number Placeholder 6"/>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176730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IAVS 2019</a:t>
            </a:r>
            <a:endParaRPr lang="en-US"/>
          </a:p>
        </p:txBody>
      </p:sp>
      <p:sp>
        <p:nvSpPr>
          <p:cNvPr id="9" name="Slide Number Placeholder 8"/>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4238203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IAVS 2019</a:t>
            </a:r>
            <a:endParaRPr lang="en-US"/>
          </a:p>
        </p:txBody>
      </p:sp>
      <p:sp>
        <p:nvSpPr>
          <p:cNvPr id="5" name="Slide Number Placeholder 4"/>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324025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IAVS 2019</a:t>
            </a:r>
            <a:endParaRPr lang="en-US"/>
          </a:p>
        </p:txBody>
      </p:sp>
      <p:sp>
        <p:nvSpPr>
          <p:cNvPr id="4" name="Slide Number Placeholder 3"/>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2565332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IAVS 2019</a:t>
            </a:r>
            <a:endParaRPr lang="en-US"/>
          </a:p>
        </p:txBody>
      </p:sp>
      <p:sp>
        <p:nvSpPr>
          <p:cNvPr id="7" name="Slide Number Placeholder 6"/>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759530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IAVS 2019</a:t>
            </a:r>
            <a:endParaRPr lang="en-US"/>
          </a:p>
        </p:txBody>
      </p:sp>
      <p:sp>
        <p:nvSpPr>
          <p:cNvPr id="7" name="Slide Number Placeholder 6"/>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252889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IAVS 2019</a:t>
            </a:r>
            <a:endParaRPr lang="en-US"/>
          </a:p>
        </p:txBody>
      </p:sp>
      <p:sp>
        <p:nvSpPr>
          <p:cNvPr id="6" name="Slide Number Placeholder 5"/>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1495239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IAVS 2019</a:t>
            </a:r>
            <a:endParaRPr lang="en-US"/>
          </a:p>
        </p:txBody>
      </p:sp>
      <p:sp>
        <p:nvSpPr>
          <p:cNvPr id="6" name="Slide Number Placeholder 5"/>
          <p:cNvSpPr>
            <a:spLocks noGrp="1"/>
          </p:cNvSpPr>
          <p:nvPr>
            <p:ph type="sldNum" sz="quarter" idx="12"/>
          </p:nvPr>
        </p:nvSpPr>
        <p:spPr/>
        <p:txBody>
          <a:bodyPr/>
          <a:lstStyle/>
          <a:p>
            <a:fld id="{3647E37F-E29F-4AE5-AD1C-980C8F9359F5}" type="slidenum">
              <a:rPr lang="en-US" smtClean="0"/>
              <a:t>‹#›</a:t>
            </a:fld>
            <a:endParaRPr lang="en-US"/>
          </a:p>
        </p:txBody>
      </p:sp>
    </p:spTree>
    <p:extLst>
      <p:ext uri="{BB962C8B-B14F-4D97-AF65-F5344CB8AC3E}">
        <p14:creationId xmlns:p14="http://schemas.microsoft.com/office/powerpoint/2010/main" val="597269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28D45F-F505-472F-AD29-DF62308594B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131869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28D45F-F505-472F-AD29-DF62308594B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457450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28D45F-F505-472F-AD29-DF62308594B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3665658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28D45F-F505-472F-AD29-DF62308594B8}"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209437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28D45F-F505-472F-AD29-DF62308594B8}"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3819859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28D45F-F505-472F-AD29-DF62308594B8}"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2819316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8D45F-F505-472F-AD29-DF62308594B8}"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4114941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28D45F-F505-472F-AD29-DF62308594B8}"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18500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28D45F-F505-472F-AD29-DF62308594B8}"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3213991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28D45F-F505-472F-AD29-DF62308594B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2553744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28D45F-F505-472F-AD29-DF62308594B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18372-5BD2-4A41-BF4A-480D8DE1AEB7}" type="slidenum">
              <a:rPr lang="en-US" smtClean="0"/>
              <a:t>‹#›</a:t>
            </a:fld>
            <a:endParaRPr lang="en-US"/>
          </a:p>
        </p:txBody>
      </p:sp>
    </p:spTree>
    <p:extLst>
      <p:ext uri="{BB962C8B-B14F-4D97-AF65-F5344CB8AC3E}">
        <p14:creationId xmlns:p14="http://schemas.microsoft.com/office/powerpoint/2010/main" val="2362282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5FBD4C0-339F-4F11-8231-9B95EE27BE7F}"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1108756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FBD4C0-339F-4F11-8231-9B95EE27BE7F}"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2511415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FBD4C0-339F-4F11-8231-9B95EE27BE7F}"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1523687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5FBD4C0-339F-4F11-8231-9B95EE27BE7F}"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3277494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FBD4C0-339F-4F11-8231-9B95EE27BE7F}"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22440859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5FBD4C0-339F-4F11-8231-9B95EE27BE7F}"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3486260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BD4C0-339F-4F11-8231-9B95EE27BE7F}"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513209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5FBD4C0-339F-4F11-8231-9B95EE27BE7F}"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16725523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5FBD4C0-339F-4F11-8231-9B95EE27BE7F}"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291669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FBD4C0-339F-4F11-8231-9B95EE27BE7F}"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5416346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FBD4C0-339F-4F11-8231-9B95EE27BE7F}"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52CEE-DE2F-482C-9D24-7B79E3B6D050}" type="slidenum">
              <a:rPr lang="en-US" smtClean="0"/>
              <a:t>‹#›</a:t>
            </a:fld>
            <a:endParaRPr lang="en-US"/>
          </a:p>
        </p:txBody>
      </p:sp>
    </p:spTree>
    <p:extLst>
      <p:ext uri="{BB962C8B-B14F-4D97-AF65-F5344CB8AC3E}">
        <p14:creationId xmlns:p14="http://schemas.microsoft.com/office/powerpoint/2010/main" val="3967923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A39818-9A0D-41B1-B688-6980844B5D4C}"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1347467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A39818-9A0D-41B1-B688-6980844B5D4C}"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2098463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A39818-9A0D-41B1-B688-6980844B5D4C}"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1455510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A39818-9A0D-41B1-B688-6980844B5D4C}"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971098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A39818-9A0D-41B1-B688-6980844B5D4C}"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1771649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A39818-9A0D-41B1-B688-6980844B5D4C}"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1573608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39818-9A0D-41B1-B688-6980844B5D4C}"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3005699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A39818-9A0D-41B1-B688-6980844B5D4C}"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1973681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A39818-9A0D-41B1-B688-6980844B5D4C}"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1406445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A39818-9A0D-41B1-B688-6980844B5D4C}"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39877785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A39818-9A0D-41B1-B688-6980844B5D4C}"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DFCA3-83A7-4188-AC56-5E07F584CE69}" type="slidenum">
              <a:rPr lang="en-US" smtClean="0"/>
              <a:t>‹#›</a:t>
            </a:fld>
            <a:endParaRPr lang="en-US"/>
          </a:p>
        </p:txBody>
      </p:sp>
    </p:spTree>
    <p:extLst>
      <p:ext uri="{BB962C8B-B14F-4D97-AF65-F5344CB8AC3E}">
        <p14:creationId xmlns:p14="http://schemas.microsoft.com/office/powerpoint/2010/main" val="23096465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EB8C53-4F29-43AA-B1C6-1BCAE6BAA69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2759144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B8C53-4F29-43AA-B1C6-1BCAE6BAA69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26145939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4EB8C53-4F29-43AA-B1C6-1BCAE6BAA69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24698944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EB8C53-4F29-43AA-B1C6-1BCAE6BAA698}"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1106472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EB8C53-4F29-43AA-B1C6-1BCAE6BAA698}"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52706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EB8C53-4F29-43AA-B1C6-1BCAE6BAA698}"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18353948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B8C53-4F29-43AA-B1C6-1BCAE6BAA698}"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1693628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4EB8C53-4F29-43AA-B1C6-1BCAE6BAA698}"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1361832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4EB8C53-4F29-43AA-B1C6-1BCAE6BAA698}"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2232600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B8C53-4F29-43AA-B1C6-1BCAE6BAA69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10336800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B8C53-4F29-43AA-B1C6-1BCAE6BAA698}"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D0D03-4030-4C74-AFF8-35500544835D}" type="slidenum">
              <a:rPr lang="en-US" smtClean="0"/>
              <a:t>‹#›</a:t>
            </a:fld>
            <a:endParaRPr lang="en-US"/>
          </a:p>
        </p:txBody>
      </p:sp>
    </p:spTree>
    <p:extLst>
      <p:ext uri="{BB962C8B-B14F-4D97-AF65-F5344CB8AC3E}">
        <p14:creationId xmlns:p14="http://schemas.microsoft.com/office/powerpoint/2010/main" val="33537112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03C1B1F-B709-4D35-8BA0-62915D4BF95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69550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0" y="2195512"/>
            <a:ext cx="121920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D9360ED-38F6-4972-8231-4B76C588BE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2923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A2ABC44-139D-44BA-9762-38989D39D9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82808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600201"/>
            <a:ext cx="599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99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3B6C3E2-BCC4-4997-B758-C1673343C2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721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BC4C166B-62D7-48E6-A883-CE826654403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0386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4670472-851A-4BB7-A893-7676EDB399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78712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780A5738-A615-4EFF-98C5-4EBA71286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7737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0F5D222-A7BD-4A72-99AF-C978A02D7D2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6612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63624" y="969169"/>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6F5E05F-09BF-4380-B618-605D39F0A7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84938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0068548-862F-467A-A0A0-0927EE06DE9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3571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85801"/>
            <a:ext cx="3048000" cy="5440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85801"/>
            <a:ext cx="894080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72AA70F-23C0-4AD8-95C7-14C82FC471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91889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12192000" cy="731838"/>
          </a:xfrm>
        </p:spPr>
        <p:txBody>
          <a:bodyPr/>
          <a:lstStyle/>
          <a:p>
            <a:r>
              <a:rPr lang="en-US"/>
              <a:t>Click to edit Master title style</a:t>
            </a:r>
          </a:p>
        </p:txBody>
      </p:sp>
      <p:sp>
        <p:nvSpPr>
          <p:cNvPr id="3" name="Text Placeholder 2"/>
          <p:cNvSpPr>
            <a:spLocks noGrp="1"/>
          </p:cNvSpPr>
          <p:nvPr>
            <p:ph type="body" sz="half" idx="1"/>
          </p:nvPr>
        </p:nvSpPr>
        <p:spPr>
          <a:xfrm>
            <a:off x="0" y="1600201"/>
            <a:ext cx="59944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994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A0FE484-2513-4E68-BF00-5DC9E0C646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127869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381417" y="331723"/>
            <a:ext cx="5531272" cy="574040"/>
          </a:xfrm>
          <a:prstGeom prst="rect">
            <a:avLst/>
          </a:prstGeom>
        </p:spPr>
        <p:txBody>
          <a:bodyPr wrap="square" lIns="0" tIns="0" rIns="0" bIns="0">
            <a:spAutoFit/>
          </a:bodyPr>
          <a:lstStyle>
            <a:lvl1pPr>
              <a:defRPr sz="3600" b="0" i="0">
                <a:solidFill>
                  <a:schemeClr val="accent2"/>
                </a:solidFill>
                <a:latin typeface="Calibri"/>
                <a:cs typeface="Calibri"/>
              </a:defRPr>
            </a:lvl1pPr>
          </a:lstStyle>
          <a:p>
            <a:endParaRPr/>
          </a:p>
        </p:txBody>
      </p:sp>
      <p:sp>
        <p:nvSpPr>
          <p:cNvPr id="3" name="Holder 3"/>
          <p:cNvSpPr>
            <a:spLocks noGrp="1"/>
          </p:cNvSpPr>
          <p:nvPr>
            <p:ph type="subTitle" idx="4"/>
          </p:nvPr>
        </p:nvSpPr>
        <p:spPr>
          <a:xfrm>
            <a:off x="1828800" y="3840480"/>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12148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5.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8.tiff"/><Relationship Id="rId2" Type="http://schemas.openxmlformats.org/officeDocument/2006/relationships/slideLayout" Target="../slideLayouts/slideLayout87.xml"/><Relationship Id="rId16" Type="http://schemas.openxmlformats.org/officeDocument/2006/relationships/image" Target="../media/image7.tiff"/><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6.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5" tIns="45718" rIns="91435"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fld id="{1D8BD707-D9CF-40AE-B4C6-C98DA3205C09}" type="datetimeFigureOut">
              <a:rPr lang="en-US" smtClean="0"/>
              <a:pPr/>
              <a:t>11/19/2019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3"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4859440"/>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96" r:id="rId15"/>
    <p:sldLayoutId id="2147483697" r:id="rId16"/>
    <p:sldLayoutId id="2147483698" r:id="rId17"/>
    <p:sldLayoutId id="2147483699" r:id="rId18"/>
    <p:sldLayoutId id="214748370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smtClean="0"/>
              <a:t>Pecora</a:t>
            </a:r>
            <a:r>
              <a:rPr lang="en-US" dirty="0" smtClean="0"/>
              <a:t> 2019</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7E37F-E29F-4AE5-AD1C-980C8F9359F5}" type="slidenum">
              <a:rPr lang="en-US" smtClean="0"/>
              <a:t>‹#›</a:t>
            </a:fld>
            <a:endParaRPr lang="en-US"/>
          </a:p>
        </p:txBody>
      </p:sp>
    </p:spTree>
    <p:extLst>
      <p:ext uri="{BB962C8B-B14F-4D97-AF65-F5344CB8AC3E}">
        <p14:creationId xmlns:p14="http://schemas.microsoft.com/office/powerpoint/2010/main" val="4716608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chemeClr val="bg2">
                <a:lumMod val="9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8D45F-F505-472F-AD29-DF62308594B8}" type="datetimeFigureOut">
              <a:rPr lang="en-US" smtClean="0"/>
              <a:t>11/19/2019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18372-5BD2-4A41-BF4A-480D8DE1AEB7}" type="slidenum">
              <a:rPr lang="en-US" smtClean="0"/>
              <a:t>‹#›</a:t>
            </a:fld>
            <a:endParaRPr lang="en-US"/>
          </a:p>
        </p:txBody>
      </p:sp>
    </p:spTree>
    <p:extLst>
      <p:ext uri="{BB962C8B-B14F-4D97-AF65-F5344CB8AC3E}">
        <p14:creationId xmlns:p14="http://schemas.microsoft.com/office/powerpoint/2010/main" val="34349000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BD4C0-339F-4F11-8231-9B95EE27BE7F}" type="datetimeFigureOut">
              <a:rPr lang="en-US" smtClean="0"/>
              <a:t>11/19/2019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52CEE-DE2F-482C-9D24-7B79E3B6D050}" type="slidenum">
              <a:rPr lang="en-US" smtClean="0"/>
              <a:t>‹#›</a:t>
            </a:fld>
            <a:endParaRPr lang="en-US"/>
          </a:p>
        </p:txBody>
      </p:sp>
    </p:spTree>
    <p:extLst>
      <p:ext uri="{BB962C8B-B14F-4D97-AF65-F5344CB8AC3E}">
        <p14:creationId xmlns:p14="http://schemas.microsoft.com/office/powerpoint/2010/main" val="281657109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39818-9A0D-41B1-B688-6980844B5D4C}" type="datetimeFigureOut">
              <a:rPr lang="en-US" smtClean="0"/>
              <a:t>11/19/2019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DFCA3-83A7-4188-AC56-5E07F584CE69}" type="slidenum">
              <a:rPr lang="en-US" smtClean="0"/>
              <a:t>‹#›</a:t>
            </a:fld>
            <a:endParaRPr lang="en-US"/>
          </a:p>
        </p:txBody>
      </p:sp>
    </p:spTree>
    <p:extLst>
      <p:ext uri="{BB962C8B-B14F-4D97-AF65-F5344CB8AC3E}">
        <p14:creationId xmlns:p14="http://schemas.microsoft.com/office/powerpoint/2010/main" val="5098264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B8C53-4F29-43AA-B1C6-1BCAE6BAA698}" type="datetimeFigureOut">
              <a:rPr lang="en-US" smtClean="0"/>
              <a:t>11/19/2019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D0D03-4030-4C74-AFF8-35500544835D}" type="slidenum">
              <a:rPr lang="en-US" smtClean="0"/>
              <a:t>‹#›</a:t>
            </a:fld>
            <a:endParaRPr lang="en-US"/>
          </a:p>
        </p:txBody>
      </p:sp>
    </p:spTree>
    <p:extLst>
      <p:ext uri="{BB962C8B-B14F-4D97-AF65-F5344CB8AC3E}">
        <p14:creationId xmlns:p14="http://schemas.microsoft.com/office/powerpoint/2010/main" val="10471239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bwMode="auto">
          <a:xfrm>
            <a:off x="0" y="685800"/>
            <a:ext cx="12192000" cy="7318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0" y="1600201"/>
            <a:ext cx="1219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83077"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dirty="0">
              <a:solidFill>
                <a:srgbClr val="000000"/>
              </a:solidFill>
            </a:endParaRPr>
          </a:p>
        </p:txBody>
      </p:sp>
      <p:sp>
        <p:nvSpPr>
          <p:cNvPr id="1283078" name="Rectangle 6"/>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dirty="0">
              <a:solidFill>
                <a:srgbClr val="000000"/>
              </a:solidFill>
            </a:endParaRPr>
          </a:p>
        </p:txBody>
      </p:sp>
      <p:sp>
        <p:nvSpPr>
          <p:cNvPr id="1283079" name="Rectangle 7"/>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3F1AAD20-1820-49BD-A1DA-420B995BAD96}"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11" name="Picture 9" descr="noaalogo"/>
          <p:cNvPicPr>
            <a:picLocks noChangeAspect="1" noChangeArrowheads="1"/>
          </p:cNvPicPr>
          <p:nvPr userDrawn="1"/>
        </p:nvPicPr>
        <p:blipFill>
          <a:blip r:embed="rId15" cstate="print"/>
          <a:srcRect/>
          <a:stretch>
            <a:fillRect/>
          </a:stretch>
        </p:blipFill>
        <p:spPr bwMode="auto">
          <a:xfrm>
            <a:off x="11125200" y="125414"/>
            <a:ext cx="914400" cy="882650"/>
          </a:xfrm>
          <a:prstGeom prst="rect">
            <a:avLst/>
          </a:prstGeom>
          <a:noFill/>
          <a:ln w="9525">
            <a:noFill/>
            <a:miter lim="800000"/>
            <a:headEnd/>
            <a:tailEnd/>
          </a:ln>
        </p:spPr>
      </p:pic>
      <p:pic>
        <p:nvPicPr>
          <p:cNvPr id="2" name="Picture 1">
            <a:extLst>
              <a:ext uri="{FF2B5EF4-FFF2-40B4-BE49-F238E27FC236}">
                <a16:creationId xmlns:a16="http://schemas.microsoft.com/office/drawing/2014/main" id="{B5EBB698-B316-AF46-9677-9C1500B060C2}"/>
              </a:ext>
            </a:extLst>
          </p:cNvPr>
          <p:cNvPicPr>
            <a:picLocks noChangeAspect="1"/>
          </p:cNvPicPr>
          <p:nvPr userDrawn="1"/>
        </p:nvPicPr>
        <p:blipFill>
          <a:blip r:embed="rId16"/>
          <a:stretch>
            <a:fillRect/>
          </a:stretch>
        </p:blipFill>
        <p:spPr>
          <a:xfrm>
            <a:off x="40635" y="136525"/>
            <a:ext cx="882650" cy="882650"/>
          </a:xfrm>
          <a:prstGeom prst="rect">
            <a:avLst/>
          </a:prstGeom>
        </p:spPr>
      </p:pic>
      <p:pic>
        <p:nvPicPr>
          <p:cNvPr id="9" name="Picture 8">
            <a:extLst>
              <a:ext uri="{FF2B5EF4-FFF2-40B4-BE49-F238E27FC236}">
                <a16:creationId xmlns:a16="http://schemas.microsoft.com/office/drawing/2014/main" id="{67BBF602-2338-714B-891E-4BBFFBE1BAB3}"/>
              </a:ext>
            </a:extLst>
          </p:cNvPr>
          <p:cNvPicPr>
            <a:picLocks noChangeAspect="1"/>
          </p:cNvPicPr>
          <p:nvPr userDrawn="1"/>
        </p:nvPicPr>
        <p:blipFill>
          <a:blip r:embed="rId17"/>
          <a:stretch>
            <a:fillRect/>
          </a:stretch>
        </p:blipFill>
        <p:spPr>
          <a:xfrm>
            <a:off x="10020300" y="90489"/>
            <a:ext cx="952500" cy="952500"/>
          </a:xfrm>
          <a:prstGeom prst="rect">
            <a:avLst/>
          </a:prstGeom>
        </p:spPr>
      </p:pic>
    </p:spTree>
    <p:extLst>
      <p:ext uri="{BB962C8B-B14F-4D97-AF65-F5344CB8AC3E}">
        <p14:creationId xmlns:p14="http://schemas.microsoft.com/office/powerpoint/2010/main" val="352460306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defRPr>
      </a:lvl2pPr>
      <a:lvl3pPr marL="1143000" indent="-228600" algn="l" rtl="0" eaLnBrk="0" fontAlgn="base" hangingPunct="0">
        <a:spcBef>
          <a:spcPct val="20000"/>
        </a:spcBef>
        <a:spcAft>
          <a:spcPct val="0"/>
        </a:spcAft>
        <a:buChar char="•"/>
        <a:defRPr sz="2400">
          <a:solidFill>
            <a:srgbClr val="FF3300"/>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s>
</file>

<file path=ppt/slides/_rels/slide1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4.xml"/><Relationship Id="rId5" Type="http://schemas.openxmlformats.org/officeDocument/2006/relationships/image" Target="../media/image69.jpeg"/><Relationship Id="rId4" Type="http://schemas.openxmlformats.org/officeDocument/2006/relationships/image" Target="../media/image68.emf"/></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4.xml"/><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tiff"/><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9.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69.xml"/><Relationship Id="rId6" Type="http://schemas.openxmlformats.org/officeDocument/2006/relationships/hyperlink" Target="https://worldview.earthdata.nasa.gov/"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9.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pn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tar.nesdis.noaa.gov/jpss/" TargetMode="External"/><Relationship Id="rId2" Type="http://schemas.openxmlformats.org/officeDocument/2006/relationships/hyperlink" Target="https://www.jpss.noaa.gov/" TargetMode="External"/><Relationship Id="rId1" Type="http://schemas.openxmlformats.org/officeDocument/2006/relationships/slideLayout" Target="../slideLayouts/slideLayout2.xml"/><Relationship Id="rId5" Type="http://schemas.openxmlformats.org/officeDocument/2006/relationships/hyperlink" Target="https://www.goes-r.gov/" TargetMode="External"/><Relationship Id="rId4" Type="http://schemas.openxmlformats.org/officeDocument/2006/relationships/hyperlink" Target="https://www.bou.class.noaa.gov/saa/products/welcom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hyperlink" Target="https://www.star.nesdis.noaa.gov/jpss/AlgorithmMaturity.php"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2.wmf"/><Relationship Id="rId18" Type="http://schemas.openxmlformats.org/officeDocument/2006/relationships/oleObject" Target="../embeddings/oleObject7.bin"/><Relationship Id="rId3" Type="http://schemas.openxmlformats.org/officeDocument/2006/relationships/notesSlide" Target="../notesSlides/notesSlide3.xml"/><Relationship Id="rId21" Type="http://schemas.openxmlformats.org/officeDocument/2006/relationships/image" Target="../media/image36.wmf"/><Relationship Id="rId7" Type="http://schemas.openxmlformats.org/officeDocument/2006/relationships/image" Target="../media/image29.wmf"/><Relationship Id="rId12" Type="http://schemas.openxmlformats.org/officeDocument/2006/relationships/oleObject" Target="../embeddings/oleObject4.bin"/><Relationship Id="rId17" Type="http://schemas.openxmlformats.org/officeDocument/2006/relationships/image" Target="../media/image34.wmf"/><Relationship Id="rId2" Type="http://schemas.openxmlformats.org/officeDocument/2006/relationships/slideLayout" Target="../slideLayouts/slideLayout31.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1.wmf"/><Relationship Id="rId24" Type="http://schemas.openxmlformats.org/officeDocument/2006/relationships/image" Target="../media/image40.png"/><Relationship Id="rId5" Type="http://schemas.openxmlformats.org/officeDocument/2006/relationships/image" Target="../media/image39.png"/><Relationship Id="rId15" Type="http://schemas.openxmlformats.org/officeDocument/2006/relationships/image" Target="../media/image33.wmf"/><Relationship Id="rId23" Type="http://schemas.openxmlformats.org/officeDocument/2006/relationships/image" Target="../media/image37.wmf"/><Relationship Id="rId10" Type="http://schemas.openxmlformats.org/officeDocument/2006/relationships/oleObject" Target="../embeddings/oleObject3.bin"/><Relationship Id="rId19" Type="http://schemas.openxmlformats.org/officeDocument/2006/relationships/image" Target="../media/image35.wmf"/><Relationship Id="rId4" Type="http://schemas.openxmlformats.org/officeDocument/2006/relationships/image" Target="../media/image38.png"/><Relationship Id="rId9" Type="http://schemas.openxmlformats.org/officeDocument/2006/relationships/image" Target="../media/image30.wmf"/><Relationship Id="rId14" Type="http://schemas.openxmlformats.org/officeDocument/2006/relationships/oleObject" Target="../embeddings/oleObject5.bin"/><Relationship Id="rId22"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0"/>
        <p:cNvGrpSpPr/>
        <p:nvPr/>
      </p:nvGrpSpPr>
      <p:grpSpPr>
        <a:xfrm>
          <a:off x="0" y="0"/>
          <a:ext cx="0" cy="0"/>
          <a:chOff x="0" y="0"/>
          <a:chExt cx="0" cy="0"/>
        </a:xfrm>
      </p:grpSpPr>
      <p:sp>
        <p:nvSpPr>
          <p:cNvPr id="411" name="Google Shape;411;p72"/>
          <p:cNvSpPr/>
          <p:nvPr/>
        </p:nvSpPr>
        <p:spPr>
          <a:xfrm>
            <a:off x="127000" y="228600"/>
            <a:ext cx="12065000" cy="1077184"/>
          </a:xfrm>
          <a:prstGeom prst="rect">
            <a:avLst/>
          </a:prstGeom>
          <a:noFill/>
          <a:ln>
            <a:noFill/>
          </a:ln>
        </p:spPr>
        <p:txBody>
          <a:bodyPr spcFirstLastPara="1" wrap="square" lIns="91400" tIns="45700" rIns="91400" bIns="45700" anchor="t" anchorCtr="0">
            <a:noAutofit/>
          </a:bodyPr>
          <a:lstStyle/>
          <a:p>
            <a:pPr lvl="0" algn="ctr" defTabSz="914400">
              <a:buClr>
                <a:srgbClr val="000000"/>
              </a:buClr>
            </a:pPr>
            <a:r>
              <a:rPr lang="en-US" sz="3200" b="1" dirty="0">
                <a:solidFill>
                  <a:srgbClr val="FFFF00"/>
                </a:solidFill>
              </a:rPr>
              <a:t>NOAA’s Suomi NPP and NOAA-20 Land Product Update</a:t>
            </a:r>
            <a:endParaRPr kumimoji="0" sz="3200" b="1" i="0" u="none" strike="noStrike" kern="0" cap="none" spc="0" normalizeH="0" baseline="0" noProof="0" dirty="0">
              <a:ln>
                <a:noFill/>
              </a:ln>
              <a:solidFill>
                <a:srgbClr val="FFFF00"/>
              </a:solidFill>
              <a:effectLst/>
              <a:uLnTx/>
              <a:uFillTx/>
              <a:latin typeface="Verdana"/>
              <a:ea typeface="Verdana"/>
              <a:cs typeface="Verdana"/>
              <a:sym typeface="Verdana"/>
            </a:endParaRPr>
          </a:p>
        </p:txBody>
      </p:sp>
      <p:pic>
        <p:nvPicPr>
          <p:cNvPr id="413" name="Google Shape;413;p72"/>
          <p:cNvPicPr preferRelativeResize="0"/>
          <p:nvPr/>
        </p:nvPicPr>
        <p:blipFill rotWithShape="1">
          <a:blip r:embed="rId4">
            <a:alphaModFix/>
          </a:blip>
          <a:srcRect/>
          <a:stretch/>
        </p:blipFill>
        <p:spPr>
          <a:xfrm>
            <a:off x="9715500" y="5947833"/>
            <a:ext cx="1799167" cy="592667"/>
          </a:xfrm>
          <a:prstGeom prst="rect">
            <a:avLst/>
          </a:prstGeom>
          <a:noFill/>
          <a:ln>
            <a:noFill/>
          </a:ln>
        </p:spPr>
      </p:pic>
      <p:sp>
        <p:nvSpPr>
          <p:cNvPr id="5" name="Subtitle 2"/>
          <p:cNvSpPr>
            <a:spLocks noGrp="1"/>
          </p:cNvSpPr>
          <p:nvPr>
            <p:ph type="subTitle" idx="1"/>
          </p:nvPr>
        </p:nvSpPr>
        <p:spPr>
          <a:xfrm>
            <a:off x="0" y="5334000"/>
            <a:ext cx="8534400" cy="3505200"/>
          </a:xfrm>
        </p:spPr>
        <p:txBody>
          <a:bodyPr>
            <a:noAutofit/>
          </a:bodyPr>
          <a:lstStyle/>
          <a:p>
            <a:r>
              <a:rPr lang="en-US" sz="3200" dirty="0" smtClean="0">
                <a:solidFill>
                  <a:srgbClr val="FFFF00"/>
                </a:solidFill>
              </a:rPr>
              <a:t>Ivan Csiszar </a:t>
            </a:r>
          </a:p>
          <a:p>
            <a:r>
              <a:rPr lang="en-US" sz="2000" i="1" dirty="0" smtClean="0">
                <a:solidFill>
                  <a:srgbClr val="FFFF00"/>
                </a:solidFill>
              </a:rPr>
              <a:t>NOAA NESDIS Center for Satellite Applications and Research (STAR)</a:t>
            </a:r>
            <a:endParaRPr lang="en-US" sz="1800" dirty="0" smtClean="0">
              <a:solidFill>
                <a:srgbClr val="FFFF00"/>
              </a:solidFill>
            </a:endParaRPr>
          </a:p>
          <a:p>
            <a:r>
              <a:rPr lang="en-US" sz="2000" b="1" i="1" dirty="0" smtClean="0">
                <a:solidFill>
                  <a:srgbClr val="FFFF00"/>
                </a:solidFill>
              </a:rPr>
              <a:t>with material from the JPSS Science Teams and the NOAA JPSS Program Office</a:t>
            </a:r>
            <a:endParaRPr lang="en-US" sz="2000" b="1" i="1" dirty="0">
              <a:solidFill>
                <a:srgbClr val="FFFF00"/>
              </a:solidFill>
            </a:endParaRPr>
          </a:p>
          <a:p>
            <a:endParaRPr lang="en-US" sz="2000" i="1" dirty="0">
              <a:solidFill>
                <a:srgbClr val="FFFF00"/>
              </a:solidFill>
            </a:endParaRPr>
          </a:p>
          <a:p>
            <a:endParaRPr lang="en-US" sz="2000" i="1" dirty="0">
              <a:solidFill>
                <a:srgbClr val="FFFF00"/>
              </a:solidFill>
            </a:endParaRPr>
          </a:p>
          <a:p>
            <a:endParaRPr lang="en-US" sz="2000" i="1" dirty="0">
              <a:solidFill>
                <a:srgbClr val="FFFF00"/>
              </a:solidFill>
            </a:endParaRPr>
          </a:p>
          <a:p>
            <a:endParaRPr lang="en-US" sz="1200" i="1" dirty="0">
              <a:solidFill>
                <a:srgbClr val="FFFF00"/>
              </a:solidFill>
            </a:endParaRP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135659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
            <a:ext cx="12039599" cy="1690688"/>
          </a:xfrm>
        </p:spPr>
        <p:txBody>
          <a:bodyPr>
            <a:normAutofit/>
          </a:bodyPr>
          <a:lstStyle/>
          <a:p>
            <a:pPr algn="ctr"/>
            <a:r>
              <a:rPr lang="en-US" sz="3600" b="1" dirty="0" smtClean="0"/>
              <a:t>Drought Area &amp; Intensity from NOAA-20/VIIRS Vegetation Health</a:t>
            </a:r>
            <a:br>
              <a:rPr lang="en-US" sz="3600" b="1" dirty="0" smtClean="0"/>
            </a:br>
            <a:r>
              <a:rPr lang="en-US" sz="3600" b="1" dirty="0" smtClean="0">
                <a:solidFill>
                  <a:srgbClr val="FF0000"/>
                </a:solidFill>
              </a:rPr>
              <a:t>August 2019</a:t>
            </a:r>
            <a:endParaRPr lang="en-US" sz="3600" b="1" dirty="0">
              <a:solidFill>
                <a:srgbClr val="FF0000"/>
              </a:solidFill>
            </a:endParaRPr>
          </a:p>
        </p:txBody>
      </p:sp>
      <p:pic>
        <p:nvPicPr>
          <p:cNvPr id="5" name="Content Placeholder 4"/>
          <p:cNvPicPr>
            <a:picLocks noGrp="1" noChangeAspect="1"/>
          </p:cNvPicPr>
          <p:nvPr>
            <p:ph idx="1"/>
          </p:nvPr>
        </p:nvPicPr>
        <p:blipFill>
          <a:blip r:embed="rId2"/>
          <a:stretch>
            <a:fillRect/>
          </a:stretch>
        </p:blipFill>
        <p:spPr>
          <a:xfrm>
            <a:off x="1023552" y="1447800"/>
            <a:ext cx="9644447" cy="5330111"/>
          </a:xfrm>
          <a:prstGeom prst="rect">
            <a:avLst/>
          </a:prstGeom>
        </p:spPr>
      </p:pic>
      <p:sp>
        <p:nvSpPr>
          <p:cNvPr id="7" name="TextBox 6"/>
          <p:cNvSpPr txBox="1"/>
          <p:nvPr/>
        </p:nvSpPr>
        <p:spPr>
          <a:xfrm>
            <a:off x="4140926" y="5460274"/>
            <a:ext cx="59305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Arial Black" panose="020B0A04020102020204" pitchFamily="34" charset="0"/>
                <a:ea typeface="+mn-ea"/>
                <a:cs typeface="+mn-cs"/>
              </a:rPr>
              <a:t>Drougt</a:t>
            </a:r>
            <a:r>
              <a:rPr kumimoji="0" lang="en-US" sz="2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 from Vegetation Health</a:t>
            </a:r>
            <a:endPar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6" name="TextBox 5"/>
          <p:cNvSpPr txBox="1"/>
          <p:nvPr/>
        </p:nvSpPr>
        <p:spPr>
          <a:xfrm>
            <a:off x="9117928" y="6477000"/>
            <a:ext cx="2997872" cy="307777"/>
          </a:xfrm>
          <a:prstGeom prst="rect">
            <a:avLst/>
          </a:prstGeom>
          <a:noFill/>
        </p:spPr>
        <p:txBody>
          <a:bodyPr wrap="none" rtlCol="0">
            <a:spAutoFit/>
          </a:bodyPr>
          <a:lstStyle/>
          <a:p>
            <a:r>
              <a:rPr lang="en-US" sz="1400" b="1" i="1" dirty="0" smtClean="0"/>
              <a:t>F. </a:t>
            </a:r>
            <a:r>
              <a:rPr lang="en-US" sz="1400" b="1" i="1" dirty="0" err="1" smtClean="0"/>
              <a:t>Kogan</a:t>
            </a:r>
            <a:r>
              <a:rPr lang="en-US" sz="1400" b="1" i="1" dirty="0" smtClean="0"/>
              <a:t> et al., NOAA &amp; IMSG@NOAA</a:t>
            </a:r>
            <a:endParaRPr lang="en-US" sz="1400" b="1" i="1" dirty="0"/>
          </a:p>
        </p:txBody>
      </p:sp>
    </p:spTree>
    <p:extLst>
      <p:ext uri="{BB962C8B-B14F-4D97-AF65-F5344CB8AC3E}">
        <p14:creationId xmlns:p14="http://schemas.microsoft.com/office/powerpoint/2010/main" val="3644144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721679"/>
            <a:ext cx="11658600" cy="3033009"/>
          </a:xfrm>
        </p:spPr>
        <p:txBody>
          <a:bodyPr/>
          <a:lstStyle/>
          <a:p>
            <a:r>
              <a:rPr lang="en-US" dirty="0" smtClean="0"/>
              <a:t>Enterprise NOAA 20 VIIRS LST</a:t>
            </a:r>
          </a:p>
          <a:p>
            <a:pPr lvl="1"/>
            <a:r>
              <a:rPr lang="en-US" dirty="0" smtClean="0"/>
              <a:t>Based on split window technique</a:t>
            </a:r>
          </a:p>
          <a:p>
            <a:pPr lvl="1"/>
            <a:r>
              <a:rPr lang="en-US" dirty="0" smtClean="0"/>
              <a:t>Emissivity is explicitly used in the retrieval formula. Emissivity input is from NOAA STAR emissivity product. The spectral emissivity and broadband emissivity at pixel level is included in the LST output.</a:t>
            </a:r>
          </a:p>
          <a:p>
            <a:pPr lvl="1"/>
            <a:r>
              <a:rPr lang="en-US" dirty="0" smtClean="0"/>
              <a:t>LUT is derived based on the updated comprehensive simulation database. LUT has dimension of day/night, view zenith angle and total column water vapor</a:t>
            </a:r>
          </a:p>
          <a:p>
            <a:pPr marL="342900" lvl="1" indent="-342900">
              <a:buFont typeface="Arial" panose="020B0604020202020204" pitchFamily="34" charset="0"/>
              <a:buChar char="•"/>
            </a:pPr>
            <a:r>
              <a:rPr lang="en-US" dirty="0" smtClean="0"/>
              <a:t>Operational Status</a:t>
            </a:r>
            <a:endParaRPr lang="en-US" dirty="0"/>
          </a:p>
          <a:p>
            <a:pPr lvl="1"/>
            <a:r>
              <a:rPr lang="en-US" dirty="0" smtClean="0"/>
              <a:t>NOAA 20 VIIRS </a:t>
            </a:r>
            <a:r>
              <a:rPr lang="en-US" dirty="0"/>
              <a:t>LST has been available since 09/18/2019. </a:t>
            </a:r>
            <a:r>
              <a:rPr lang="en-US" dirty="0" smtClean="0"/>
              <a:t>It is in </a:t>
            </a:r>
            <a:r>
              <a:rPr lang="en-US" dirty="0"/>
              <a:t>the updated version v1r2 with most recent updates implemented.</a:t>
            </a:r>
            <a:endParaRPr lang="en-US" dirty="0" smtClean="0"/>
          </a:p>
          <a:p>
            <a:pPr lvl="1"/>
            <a:r>
              <a:rPr lang="en-US" dirty="0" smtClean="0"/>
              <a:t>Also </a:t>
            </a:r>
            <a:r>
              <a:rPr lang="en-US" dirty="0"/>
              <a:t>available at SCDR under  data type “VIIRS-LST” for STAR internal users and interested groups</a:t>
            </a:r>
            <a:r>
              <a:rPr lang="en-US" dirty="0" smtClean="0"/>
              <a:t>.</a:t>
            </a:r>
            <a:endParaRPr lang="en-US" dirty="0"/>
          </a:p>
        </p:txBody>
      </p:sp>
      <p:sp>
        <p:nvSpPr>
          <p:cNvPr id="3" name="Title 2"/>
          <p:cNvSpPr>
            <a:spLocks noGrp="1"/>
          </p:cNvSpPr>
          <p:nvPr>
            <p:ph type="title"/>
          </p:nvPr>
        </p:nvSpPr>
        <p:spPr/>
        <p:txBody>
          <a:bodyPr/>
          <a:lstStyle/>
          <a:p>
            <a:r>
              <a:rPr lang="en-US" dirty="0" smtClean="0"/>
              <a:t>VIIRS LST Product overview</a:t>
            </a:r>
            <a:endParaRPr lang="en-US" dirty="0"/>
          </a:p>
        </p:txBody>
      </p:sp>
      <p:pic>
        <p:nvPicPr>
          <p:cNvPr id="9" name="Picture 8"/>
          <p:cNvPicPr>
            <a:picLocks noChangeAspect="1"/>
          </p:cNvPicPr>
          <p:nvPr/>
        </p:nvPicPr>
        <p:blipFill>
          <a:blip r:embed="rId2"/>
          <a:stretch>
            <a:fillRect/>
          </a:stretch>
        </p:blipFill>
        <p:spPr>
          <a:xfrm>
            <a:off x="1066800" y="3657600"/>
            <a:ext cx="4610695" cy="2858631"/>
          </a:xfrm>
          <a:prstGeom prst="rect">
            <a:avLst/>
          </a:prstGeom>
        </p:spPr>
      </p:pic>
      <p:pic>
        <p:nvPicPr>
          <p:cNvPr id="10" name="Picture 9"/>
          <p:cNvPicPr>
            <a:picLocks noChangeAspect="1"/>
          </p:cNvPicPr>
          <p:nvPr/>
        </p:nvPicPr>
        <p:blipFill>
          <a:blip r:embed="rId3"/>
          <a:stretch>
            <a:fillRect/>
          </a:stretch>
        </p:blipFill>
        <p:spPr>
          <a:xfrm>
            <a:off x="6927175" y="3657600"/>
            <a:ext cx="4610695" cy="2858631"/>
          </a:xfrm>
          <a:prstGeom prst="rect">
            <a:avLst/>
          </a:prstGeom>
        </p:spPr>
      </p:pic>
      <p:sp>
        <p:nvSpPr>
          <p:cNvPr id="6" name="TextBox 5"/>
          <p:cNvSpPr txBox="1"/>
          <p:nvPr/>
        </p:nvSpPr>
        <p:spPr>
          <a:xfrm>
            <a:off x="9906000" y="6477000"/>
            <a:ext cx="2323649" cy="307777"/>
          </a:xfrm>
          <a:prstGeom prst="rect">
            <a:avLst/>
          </a:prstGeom>
          <a:noFill/>
        </p:spPr>
        <p:txBody>
          <a:bodyPr wrap="none" rtlCol="0">
            <a:spAutoFit/>
          </a:bodyPr>
          <a:lstStyle/>
          <a:p>
            <a:r>
              <a:rPr lang="en-US" sz="1400" b="1" i="1" dirty="0" smtClean="0"/>
              <a:t>Y. Yu et al., NOAA &amp; UMD</a:t>
            </a:r>
            <a:endParaRPr lang="en-US" sz="1400" b="1" i="1" dirty="0"/>
          </a:p>
        </p:txBody>
      </p:sp>
    </p:spTree>
    <p:extLst>
      <p:ext uri="{BB962C8B-B14F-4D97-AF65-F5344CB8AC3E}">
        <p14:creationId xmlns:p14="http://schemas.microsoft.com/office/powerpoint/2010/main" val="2007711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152400"/>
            <a:ext cx="7391400" cy="493078"/>
          </a:xfrm>
        </p:spPr>
        <p:txBody>
          <a:bodyPr/>
          <a:lstStyle/>
          <a:p>
            <a:r>
              <a:rPr lang="en-US" dirty="0"/>
              <a:t>Ground data validation-SURFRAD and BSRN</a:t>
            </a:r>
          </a:p>
        </p:txBody>
      </p:sp>
      <p:pic>
        <p:nvPicPr>
          <p:cNvPr id="4" name="Picture 3"/>
          <p:cNvPicPr>
            <a:picLocks noChangeAspect="1"/>
          </p:cNvPicPr>
          <p:nvPr/>
        </p:nvPicPr>
        <p:blipFill>
          <a:blip r:embed="rId2"/>
          <a:stretch>
            <a:fillRect/>
          </a:stretch>
        </p:blipFill>
        <p:spPr>
          <a:xfrm>
            <a:off x="3704724" y="814137"/>
            <a:ext cx="3200400" cy="3200400"/>
          </a:xfrm>
          <a:prstGeom prst="rect">
            <a:avLst/>
          </a:prstGeom>
        </p:spPr>
      </p:pic>
      <p:pic>
        <p:nvPicPr>
          <p:cNvPr id="5" name="Picture 4"/>
          <p:cNvPicPr>
            <a:picLocks noChangeAspect="1"/>
          </p:cNvPicPr>
          <p:nvPr/>
        </p:nvPicPr>
        <p:blipFill>
          <a:blip r:embed="rId3"/>
          <a:stretch>
            <a:fillRect/>
          </a:stretch>
        </p:blipFill>
        <p:spPr>
          <a:xfrm>
            <a:off x="762000" y="814137"/>
            <a:ext cx="3200400" cy="3200400"/>
          </a:xfrm>
          <a:prstGeom prst="rect">
            <a:avLst/>
          </a:prstGeom>
        </p:spPr>
      </p:pic>
      <p:sp>
        <p:nvSpPr>
          <p:cNvPr id="6" name="TextBox 5"/>
          <p:cNvSpPr txBox="1"/>
          <p:nvPr/>
        </p:nvSpPr>
        <p:spPr>
          <a:xfrm>
            <a:off x="6905124" y="838200"/>
            <a:ext cx="4753476" cy="1877437"/>
          </a:xfrm>
          <a:prstGeom prst="rect">
            <a:avLst/>
          </a:prstGeom>
          <a:solidFill>
            <a:schemeClr val="accent5">
              <a:lumMod val="20000"/>
              <a:lumOff val="80000"/>
            </a:schemeClr>
          </a:solidFill>
        </p:spPr>
        <p:txBody>
          <a:bodyPr wrap="square" rtlCol="0">
            <a:spAutoFit/>
          </a:bodyPr>
          <a:lstStyle/>
          <a:p>
            <a:pPr marL="285750" indent="-285750">
              <a:buSzPct val="120000"/>
              <a:buFont typeface="Wingdings" panose="05000000000000000000" pitchFamily="2" charset="2"/>
              <a:buChar char="§"/>
            </a:pPr>
            <a:r>
              <a:rPr lang="en-US" sz="2000" dirty="0"/>
              <a:t>Data coverage</a:t>
            </a:r>
          </a:p>
          <a:p>
            <a:pPr marL="285750" indent="-285750">
              <a:buFont typeface="Wingdings" panose="05000000000000000000" pitchFamily="2" charset="2"/>
              <a:buChar char="Ø"/>
            </a:pPr>
            <a:r>
              <a:rPr lang="en-US" sz="1600" dirty="0"/>
              <a:t>Six sites of SURFRAD network over continental US for time period from Jan., 2018 to Oct., 2019. </a:t>
            </a:r>
          </a:p>
          <a:p>
            <a:pPr marL="285750" indent="-285750">
              <a:buSzPct val="120000"/>
              <a:buFont typeface="Wingdings" panose="05000000000000000000" pitchFamily="2" charset="2"/>
              <a:buChar char="§"/>
            </a:pPr>
            <a:r>
              <a:rPr lang="en-US" sz="1600" dirty="0"/>
              <a:t>Two sites of BSRN in Netherland and Namibia for time period from Jan. , 2018 to Jul. 2019 (due to the ground data availability).</a:t>
            </a:r>
            <a:endParaRPr lang="en-US" dirty="0"/>
          </a:p>
        </p:txBody>
      </p:sp>
      <p:sp>
        <p:nvSpPr>
          <p:cNvPr id="7" name="TextBox 6"/>
          <p:cNvSpPr txBox="1"/>
          <p:nvPr/>
        </p:nvSpPr>
        <p:spPr>
          <a:xfrm>
            <a:off x="6905124" y="3338048"/>
            <a:ext cx="4753476" cy="2677656"/>
          </a:xfrm>
          <a:prstGeom prst="rect">
            <a:avLst/>
          </a:prstGeom>
          <a:solidFill>
            <a:schemeClr val="accent5">
              <a:lumMod val="40000"/>
              <a:lumOff val="60000"/>
            </a:schemeClr>
          </a:solidFill>
        </p:spPr>
        <p:txBody>
          <a:bodyPr wrap="square" rtlCol="0">
            <a:spAutoFit/>
          </a:bodyPr>
          <a:lstStyle/>
          <a:p>
            <a:pPr marL="285750" indent="-285750">
              <a:buSzPct val="120000"/>
              <a:buFont typeface="Wingdings" panose="05000000000000000000" pitchFamily="2" charset="2"/>
              <a:buChar char="§"/>
            </a:pPr>
            <a:r>
              <a:rPr lang="en-US" sz="2000" dirty="0"/>
              <a:t>Validation results</a:t>
            </a:r>
          </a:p>
          <a:p>
            <a:pPr marL="285750" indent="-285750">
              <a:buFont typeface="Wingdings" panose="05000000000000000000" pitchFamily="2" charset="2"/>
              <a:buChar char="Ø"/>
            </a:pPr>
            <a:r>
              <a:rPr lang="en-US" sz="1600" dirty="0"/>
              <a:t>The close agreement is observed from the ground validation  indicating that the VIIRS LST has a good quality with an accuracy of -0.39 K and -0.29K, precision of 1.89 K and 1.86 K for SURFRAD and BSRN, respectively</a:t>
            </a:r>
          </a:p>
          <a:p>
            <a:pPr marL="285750" indent="-285750">
              <a:buFont typeface="Wingdings" panose="05000000000000000000" pitchFamily="2" charset="2"/>
              <a:buChar char="Ø"/>
            </a:pPr>
            <a:r>
              <a:rPr lang="en-US" sz="1600" dirty="0"/>
              <a:t>The underestimation over DRA site is related to the site characterization and representativeness. </a:t>
            </a:r>
          </a:p>
          <a:p>
            <a:endParaRPr lang="en-US" sz="2000" dirty="0"/>
          </a:p>
        </p:txBody>
      </p:sp>
      <p:graphicFrame>
        <p:nvGraphicFramePr>
          <p:cNvPr id="8" name="Chart 7"/>
          <p:cNvGraphicFramePr>
            <a:graphicFrameLocks/>
          </p:cNvGraphicFramePr>
          <p:nvPr>
            <p:extLst>
              <p:ext uri="{D42A27DB-BD31-4B8C-83A1-F6EECF244321}">
                <p14:modId xmlns:p14="http://schemas.microsoft.com/office/powerpoint/2010/main" val="1234672525"/>
              </p:ext>
            </p:extLst>
          </p:nvPr>
        </p:nvGraphicFramePr>
        <p:xfrm>
          <a:off x="1143000" y="3996089"/>
          <a:ext cx="5480384" cy="2533508"/>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a:xfrm>
            <a:off x="1645920" y="4836700"/>
            <a:ext cx="4773168"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45920" y="5583459"/>
            <a:ext cx="4773168"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19168" y="4587776"/>
            <a:ext cx="543739" cy="276999"/>
          </a:xfrm>
          <a:prstGeom prst="rect">
            <a:avLst/>
          </a:prstGeom>
          <a:noFill/>
        </p:spPr>
        <p:txBody>
          <a:bodyPr wrap="none" rtlCol="0">
            <a:spAutoFit/>
          </a:bodyPr>
          <a:lstStyle/>
          <a:p>
            <a:r>
              <a:rPr lang="en-US" sz="1200" dirty="0">
                <a:solidFill>
                  <a:srgbClr val="FF0000"/>
                </a:solidFill>
              </a:rPr>
              <a:t>1.4 K</a:t>
            </a:r>
          </a:p>
        </p:txBody>
      </p:sp>
      <p:sp>
        <p:nvSpPr>
          <p:cNvPr id="12" name="TextBox 11"/>
          <p:cNvSpPr txBox="1"/>
          <p:nvPr/>
        </p:nvSpPr>
        <p:spPr>
          <a:xfrm>
            <a:off x="9705449" y="6477000"/>
            <a:ext cx="2323649" cy="307777"/>
          </a:xfrm>
          <a:prstGeom prst="rect">
            <a:avLst/>
          </a:prstGeom>
          <a:noFill/>
        </p:spPr>
        <p:txBody>
          <a:bodyPr wrap="none" rtlCol="0">
            <a:spAutoFit/>
          </a:bodyPr>
          <a:lstStyle/>
          <a:p>
            <a:r>
              <a:rPr lang="en-US" sz="1400" b="1" i="1" dirty="0" smtClean="0"/>
              <a:t>Y. Yu et al., NOAA &amp; UMD</a:t>
            </a:r>
            <a:endParaRPr lang="en-US" sz="1400" b="1" i="1" dirty="0"/>
          </a:p>
        </p:txBody>
      </p:sp>
    </p:spTree>
    <p:extLst>
      <p:ext uri="{BB962C8B-B14F-4D97-AF65-F5344CB8AC3E}">
        <p14:creationId xmlns:p14="http://schemas.microsoft.com/office/powerpoint/2010/main" val="1416394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1"/>
            <a:ext cx="12496800" cy="817563"/>
          </a:xfrm>
        </p:spPr>
        <p:txBody>
          <a:bodyPr/>
          <a:lstStyle/>
          <a:p>
            <a:r>
              <a:rPr lang="en-US" sz="3200" dirty="0" smtClean="0"/>
              <a:t> NOAA </a:t>
            </a:r>
            <a:r>
              <a:rPr lang="en-US" sz="3200" dirty="0"/>
              <a:t>20 </a:t>
            </a:r>
            <a:r>
              <a:rPr lang="en-US" sz="3200" dirty="0" smtClean="0"/>
              <a:t>vs </a:t>
            </a:r>
            <a:r>
              <a:rPr lang="en-US" sz="3200" dirty="0"/>
              <a:t>SNPP VIIRS </a:t>
            </a:r>
            <a:r>
              <a:rPr lang="en-US" sz="3200" dirty="0" smtClean="0"/>
              <a:t>LST             </a:t>
            </a:r>
            <a:r>
              <a:rPr lang="en-US" altLang="en-US" sz="3200" dirty="0" smtClean="0"/>
              <a:t>NOAA20 </a:t>
            </a:r>
            <a:r>
              <a:rPr lang="en-US" altLang="en-US" sz="3200" dirty="0"/>
              <a:t>VIIRS LST vs MODIS LST</a:t>
            </a:r>
          </a:p>
        </p:txBody>
      </p:sp>
      <p:pic>
        <p:nvPicPr>
          <p:cNvPr id="20485"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3462" y="4779964"/>
            <a:ext cx="32004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3462" y="782638"/>
            <a:ext cx="32004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5874" y="782638"/>
            <a:ext cx="32004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699" y="4784725"/>
            <a:ext cx="3200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Box 12"/>
          <p:cNvSpPr txBox="1">
            <a:spLocks noChangeArrowheads="1"/>
          </p:cNvSpPr>
          <p:nvPr/>
        </p:nvSpPr>
        <p:spPr bwMode="auto">
          <a:xfrm>
            <a:off x="5260975" y="2044701"/>
            <a:ext cx="1809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r>
              <a:rPr lang="en-US" altLang="en-US" sz="1200" dirty="0">
                <a:solidFill>
                  <a:srgbClr val="FF0000"/>
                </a:solidFill>
              </a:rPr>
              <a:t>L3 NOAA 20 VIIRS LST</a:t>
            </a:r>
          </a:p>
        </p:txBody>
      </p:sp>
      <p:pic>
        <p:nvPicPr>
          <p:cNvPr id="20490"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2699" y="2789239"/>
            <a:ext cx="32004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Box 15"/>
          <p:cNvSpPr txBox="1">
            <a:spLocks noChangeArrowheads="1"/>
          </p:cNvSpPr>
          <p:nvPr/>
        </p:nvSpPr>
        <p:spPr bwMode="auto">
          <a:xfrm>
            <a:off x="5251450" y="4108451"/>
            <a:ext cx="871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r>
              <a:rPr lang="en-US" altLang="en-US" sz="1200">
                <a:solidFill>
                  <a:srgbClr val="FF0000"/>
                </a:solidFill>
              </a:rPr>
              <a:t>MYD11A1</a:t>
            </a:r>
          </a:p>
        </p:txBody>
      </p:sp>
      <p:sp>
        <p:nvSpPr>
          <p:cNvPr id="20492" name="TextBox 16"/>
          <p:cNvSpPr txBox="1">
            <a:spLocks noChangeArrowheads="1"/>
          </p:cNvSpPr>
          <p:nvPr/>
        </p:nvSpPr>
        <p:spPr bwMode="auto">
          <a:xfrm>
            <a:off x="5251450" y="6091238"/>
            <a:ext cx="882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r>
              <a:rPr lang="en-US" altLang="en-US" sz="1200">
                <a:solidFill>
                  <a:srgbClr val="FF0000"/>
                </a:solidFill>
              </a:rPr>
              <a:t>MYD21A1</a:t>
            </a:r>
          </a:p>
        </p:txBody>
      </p:sp>
      <p:pic>
        <p:nvPicPr>
          <p:cNvPr id="20493" name="Picture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3462" y="2789238"/>
            <a:ext cx="320040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Box 18"/>
          <p:cNvSpPr txBox="1">
            <a:spLocks noChangeArrowheads="1"/>
          </p:cNvSpPr>
          <p:nvPr/>
        </p:nvSpPr>
        <p:spPr bwMode="auto">
          <a:xfrm>
            <a:off x="8824912" y="2057401"/>
            <a:ext cx="1809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r>
              <a:rPr lang="en-US" altLang="en-US" sz="1200">
                <a:solidFill>
                  <a:srgbClr val="FF0000"/>
                </a:solidFill>
              </a:rPr>
              <a:t>L3 NOAA 20 VIIRS LST</a:t>
            </a:r>
          </a:p>
        </p:txBody>
      </p:sp>
      <p:sp>
        <p:nvSpPr>
          <p:cNvPr id="20495" name="TextBox 19"/>
          <p:cNvSpPr txBox="1">
            <a:spLocks noChangeArrowheads="1"/>
          </p:cNvSpPr>
          <p:nvPr/>
        </p:nvSpPr>
        <p:spPr bwMode="auto">
          <a:xfrm>
            <a:off x="8815387" y="4121151"/>
            <a:ext cx="871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r>
              <a:rPr lang="en-US" altLang="en-US" sz="1200">
                <a:solidFill>
                  <a:srgbClr val="FF0000"/>
                </a:solidFill>
              </a:rPr>
              <a:t>MYD11A1</a:t>
            </a:r>
          </a:p>
        </p:txBody>
      </p:sp>
      <p:sp>
        <p:nvSpPr>
          <p:cNvPr id="20496" name="TextBox 20"/>
          <p:cNvSpPr txBox="1">
            <a:spLocks noChangeArrowheads="1"/>
          </p:cNvSpPr>
          <p:nvPr/>
        </p:nvSpPr>
        <p:spPr bwMode="auto">
          <a:xfrm>
            <a:off x="8815387" y="6103938"/>
            <a:ext cx="882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r>
              <a:rPr lang="en-US" altLang="en-US" sz="1200">
                <a:solidFill>
                  <a:srgbClr val="FF0000"/>
                </a:solidFill>
              </a:rPr>
              <a:t>MYD21A1</a:t>
            </a:r>
          </a:p>
        </p:txBody>
      </p:sp>
      <p:sp>
        <p:nvSpPr>
          <p:cNvPr id="20497" name="TextBox 21"/>
          <p:cNvSpPr txBox="1">
            <a:spLocks noChangeArrowheads="1"/>
          </p:cNvSpPr>
          <p:nvPr/>
        </p:nvSpPr>
        <p:spPr bwMode="auto">
          <a:xfrm>
            <a:off x="7527925" y="649288"/>
            <a:ext cx="1158875" cy="3683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r>
              <a:rPr lang="en-US" altLang="en-US" dirty="0"/>
              <a:t>Nighttime</a:t>
            </a:r>
          </a:p>
        </p:txBody>
      </p:sp>
      <p:sp>
        <p:nvSpPr>
          <p:cNvPr id="20498" name="TextBox 22"/>
          <p:cNvSpPr txBox="1">
            <a:spLocks noChangeArrowheads="1"/>
          </p:cNvSpPr>
          <p:nvPr/>
        </p:nvSpPr>
        <p:spPr bwMode="auto">
          <a:xfrm>
            <a:off x="11009313" y="660400"/>
            <a:ext cx="1030287" cy="3698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r>
              <a:rPr lang="en-US" altLang="en-US" dirty="0"/>
              <a:t>Daytime</a:t>
            </a:r>
          </a:p>
        </p:txBody>
      </p:sp>
      <p:pic>
        <p:nvPicPr>
          <p:cNvPr id="18" name="Picture 17"/>
          <p:cNvPicPr>
            <a:picLocks noChangeAspect="1"/>
          </p:cNvPicPr>
          <p:nvPr/>
        </p:nvPicPr>
        <p:blipFill>
          <a:blip r:embed="rId8"/>
          <a:stretch>
            <a:fillRect/>
          </a:stretch>
        </p:blipFill>
        <p:spPr>
          <a:xfrm>
            <a:off x="762000" y="745608"/>
            <a:ext cx="3200400" cy="2007115"/>
          </a:xfrm>
          <a:prstGeom prst="rect">
            <a:avLst/>
          </a:prstGeom>
        </p:spPr>
      </p:pic>
      <p:sp>
        <p:nvSpPr>
          <p:cNvPr id="20" name="TextBox 19"/>
          <p:cNvSpPr txBox="1"/>
          <p:nvPr/>
        </p:nvSpPr>
        <p:spPr>
          <a:xfrm>
            <a:off x="1689100" y="639972"/>
            <a:ext cx="1511300" cy="254000"/>
          </a:xfrm>
          <a:prstGeom prst="rect">
            <a:avLst/>
          </a:prstGeom>
          <a:solidFill>
            <a:srgbClr val="00B0F0"/>
          </a:solidFill>
        </p:spPr>
        <p:txBody>
          <a:bodyPr>
            <a:spAutoFit/>
          </a:bodyPr>
          <a:lstStyle/>
          <a:p>
            <a:pPr algn="ctr">
              <a:defRPr/>
            </a:pPr>
            <a:r>
              <a:rPr lang="en-US" sz="1050" dirty="0" smtClean="0"/>
              <a:t>NOAA-20  </a:t>
            </a:r>
            <a:r>
              <a:rPr lang="en-US" sz="1050" dirty="0"/>
              <a:t>Mean LST</a:t>
            </a:r>
          </a:p>
        </p:txBody>
      </p:sp>
      <p:pic>
        <p:nvPicPr>
          <p:cNvPr id="21" name="Picture 20"/>
          <p:cNvPicPr>
            <a:picLocks noChangeAspect="1"/>
          </p:cNvPicPr>
          <p:nvPr/>
        </p:nvPicPr>
        <p:blipFill>
          <a:blip r:embed="rId9"/>
          <a:stretch>
            <a:fillRect/>
          </a:stretch>
        </p:blipFill>
        <p:spPr>
          <a:xfrm>
            <a:off x="762000" y="2956375"/>
            <a:ext cx="3200400" cy="1990249"/>
          </a:xfrm>
          <a:prstGeom prst="rect">
            <a:avLst/>
          </a:prstGeom>
        </p:spPr>
      </p:pic>
      <p:sp>
        <p:nvSpPr>
          <p:cNvPr id="22" name="TextBox 21"/>
          <p:cNvSpPr txBox="1"/>
          <p:nvPr/>
        </p:nvSpPr>
        <p:spPr>
          <a:xfrm>
            <a:off x="1600200" y="2850739"/>
            <a:ext cx="1676400" cy="253916"/>
          </a:xfrm>
          <a:prstGeom prst="rect">
            <a:avLst/>
          </a:prstGeom>
          <a:solidFill>
            <a:srgbClr val="00B0F0"/>
          </a:solidFill>
        </p:spPr>
        <p:txBody>
          <a:bodyPr wrap="square">
            <a:spAutoFit/>
          </a:bodyPr>
          <a:lstStyle/>
          <a:p>
            <a:pPr algn="ctr">
              <a:defRPr/>
            </a:pPr>
            <a:r>
              <a:rPr lang="en-US" sz="1050" dirty="0" smtClean="0"/>
              <a:t>Suomi NPP </a:t>
            </a:r>
            <a:r>
              <a:rPr lang="en-US" sz="1050" dirty="0"/>
              <a:t>Mean LST</a:t>
            </a:r>
          </a:p>
        </p:txBody>
      </p:sp>
      <p:pic>
        <p:nvPicPr>
          <p:cNvPr id="23" name="Picture 22"/>
          <p:cNvPicPr>
            <a:picLocks noChangeAspect="1"/>
          </p:cNvPicPr>
          <p:nvPr/>
        </p:nvPicPr>
        <p:blipFill>
          <a:blip r:embed="rId10"/>
          <a:stretch>
            <a:fillRect/>
          </a:stretch>
        </p:blipFill>
        <p:spPr>
          <a:xfrm>
            <a:off x="762000" y="4846603"/>
            <a:ext cx="3200400" cy="2011397"/>
          </a:xfrm>
          <a:prstGeom prst="rect">
            <a:avLst/>
          </a:prstGeom>
        </p:spPr>
      </p:pic>
      <p:sp>
        <p:nvSpPr>
          <p:cNvPr id="24" name="TextBox 23"/>
          <p:cNvSpPr txBox="1"/>
          <p:nvPr/>
        </p:nvSpPr>
        <p:spPr>
          <a:xfrm>
            <a:off x="1219200" y="4740967"/>
            <a:ext cx="2362200" cy="254000"/>
          </a:xfrm>
          <a:prstGeom prst="rect">
            <a:avLst/>
          </a:prstGeom>
          <a:solidFill>
            <a:srgbClr val="00B0F0"/>
          </a:solidFill>
        </p:spPr>
        <p:txBody>
          <a:bodyPr>
            <a:spAutoFit/>
          </a:bodyPr>
          <a:lstStyle/>
          <a:p>
            <a:pPr algn="ctr">
              <a:defRPr/>
            </a:pPr>
            <a:r>
              <a:rPr lang="en-US" sz="1050" dirty="0"/>
              <a:t>Enterprise Gridded LST Mean Diff</a:t>
            </a:r>
          </a:p>
        </p:txBody>
      </p:sp>
      <p:cxnSp>
        <p:nvCxnSpPr>
          <p:cNvPr id="3" name="Straight Connector 2"/>
          <p:cNvCxnSpPr/>
          <p:nvPr/>
        </p:nvCxnSpPr>
        <p:spPr>
          <a:xfrm>
            <a:off x="4876800"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367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358E83E-486D-404B-889E-FD6CAA2D276F}"/>
              </a:ext>
            </a:extLst>
          </p:cNvPr>
          <p:cNvSpPr>
            <a:spLocks noGrp="1"/>
          </p:cNvSpPr>
          <p:nvPr>
            <p:ph type="title"/>
          </p:nvPr>
        </p:nvSpPr>
        <p:spPr>
          <a:xfrm>
            <a:off x="1752600" y="163353"/>
            <a:ext cx="9829800" cy="493078"/>
          </a:xfrm>
        </p:spPr>
        <p:txBody>
          <a:bodyPr/>
          <a:lstStyle/>
          <a:p>
            <a:r>
              <a:rPr lang="en-US" sz="3200" dirty="0"/>
              <a:t>Visual inspection of NOAA-20 SURFALB: Global </a:t>
            </a:r>
          </a:p>
        </p:txBody>
      </p:sp>
      <p:sp>
        <p:nvSpPr>
          <p:cNvPr id="6" name="Content Placeholder 5">
            <a:extLst>
              <a:ext uri="{FF2B5EF4-FFF2-40B4-BE49-F238E27FC236}">
                <a16:creationId xmlns:a16="http://schemas.microsoft.com/office/drawing/2014/main" id="{54144F18-C7C2-42D0-AACB-B47220C4FC6B}"/>
              </a:ext>
            </a:extLst>
          </p:cNvPr>
          <p:cNvSpPr txBox="1">
            <a:spLocks noGrp="1"/>
          </p:cNvSpPr>
          <p:nvPr>
            <p:ph idx="1"/>
          </p:nvPr>
        </p:nvSpPr>
        <p:spPr>
          <a:xfrm>
            <a:off x="4483625" y="5545195"/>
            <a:ext cx="7206726" cy="461665"/>
          </a:xfrm>
          <a:prstGeom prst="rect">
            <a:avLst/>
          </a:prstGeom>
          <a:noFill/>
        </p:spPr>
        <p:txBody>
          <a:bodyPr wrap="square" rtlCol="0">
            <a:noAutofit/>
          </a:bodyPr>
          <a:lstStyle/>
          <a:p>
            <a:pPr marL="0" indent="0">
              <a:buNone/>
            </a:pPr>
            <a:r>
              <a:rPr lang="en-US" sz="2400" b="1" dirty="0"/>
              <a:t>NOAA-20 </a:t>
            </a:r>
            <a:r>
              <a:rPr lang="en-US" sz="2400" b="1" dirty="0">
                <a:solidFill>
                  <a:srgbClr val="FF0000"/>
                </a:solidFill>
              </a:rPr>
              <a:t>Global Composite </a:t>
            </a:r>
            <a:r>
              <a:rPr lang="en-US" sz="2400" b="1" dirty="0"/>
              <a:t>SURFALB</a:t>
            </a:r>
            <a:endParaRPr lang="en-US" sz="2400" dirty="0"/>
          </a:p>
        </p:txBody>
      </p:sp>
      <p:pic>
        <p:nvPicPr>
          <p:cNvPr id="7" name="Picture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4853" y="831639"/>
            <a:ext cx="4572000" cy="2597361"/>
          </a:xfrm>
          <a:prstGeom prst="rect">
            <a:avLst/>
          </a:prstGeom>
        </p:spPr>
      </p:pic>
      <p:pic>
        <p:nvPicPr>
          <p:cNvPr id="8" name="Picture 7"/>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8415" y="3296713"/>
            <a:ext cx="4572000" cy="2597361"/>
          </a:xfrm>
          <a:prstGeom prst="rect">
            <a:avLst/>
          </a:prstGeom>
        </p:spPr>
      </p:pic>
      <p:pic>
        <p:nvPicPr>
          <p:cNvPr id="11" name="Picture 10"/>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97218" y="3281272"/>
            <a:ext cx="4572000" cy="2597361"/>
          </a:xfrm>
          <a:prstGeom prst="rect">
            <a:avLst/>
          </a:prstGeom>
        </p:spPr>
      </p:pic>
      <p:pic>
        <p:nvPicPr>
          <p:cNvPr id="12" name="Picture 11"/>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81627" y="851140"/>
            <a:ext cx="4572000" cy="2597361"/>
          </a:xfrm>
          <a:prstGeom prst="rect">
            <a:avLst/>
          </a:prstGeom>
        </p:spPr>
      </p:pic>
      <p:pic>
        <p:nvPicPr>
          <p:cNvPr id="13" name="Picture 12"/>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91547" y="851140"/>
            <a:ext cx="4572000" cy="2597361"/>
          </a:xfrm>
          <a:prstGeom prst="rect">
            <a:avLst/>
          </a:prstGeom>
        </p:spPr>
      </p:pic>
      <p:pic>
        <p:nvPicPr>
          <p:cNvPr id="14" name="Picture 13"/>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22231" y="3262949"/>
            <a:ext cx="4572000" cy="2597361"/>
          </a:xfrm>
          <a:prstGeom prst="rect">
            <a:avLst/>
          </a:prstGeom>
        </p:spPr>
      </p:pic>
      <p:sp>
        <p:nvSpPr>
          <p:cNvPr id="10" name="文本框 9"/>
          <p:cNvSpPr txBox="1"/>
          <p:nvPr/>
        </p:nvSpPr>
        <p:spPr>
          <a:xfrm>
            <a:off x="762000" y="5608455"/>
            <a:ext cx="3072849" cy="923330"/>
          </a:xfrm>
          <a:prstGeom prst="rect">
            <a:avLst/>
          </a:prstGeom>
          <a:noFill/>
        </p:spPr>
        <p:txBody>
          <a:bodyPr wrap="square" rtlCol="0">
            <a:spAutoFit/>
          </a:bodyPr>
          <a:lstStyle/>
          <a:p>
            <a:r>
              <a:rPr lang="en-US" b="1" dirty="0"/>
              <a:t>D</a:t>
            </a:r>
            <a:r>
              <a:rPr lang="en-US" altLang="zh-CN" b="1" dirty="0"/>
              <a:t>ata size:</a:t>
            </a:r>
          </a:p>
          <a:p>
            <a:r>
              <a:rPr lang="en-US" dirty="0"/>
              <a:t>Global map examples in Oct 25, 2019 ~ Nov 10, 2019</a:t>
            </a:r>
          </a:p>
        </p:txBody>
      </p:sp>
      <p:sp>
        <p:nvSpPr>
          <p:cNvPr id="5" name="Rectangle 4">
            <a:extLst>
              <a:ext uri="{FF2B5EF4-FFF2-40B4-BE49-F238E27FC236}">
                <a16:creationId xmlns:a16="http://schemas.microsoft.com/office/drawing/2014/main" id="{9CB45248-5865-4722-8DBE-948DE4A5BC8A}"/>
              </a:ext>
            </a:extLst>
          </p:cNvPr>
          <p:cNvSpPr/>
          <p:nvPr/>
        </p:nvSpPr>
        <p:spPr>
          <a:xfrm>
            <a:off x="4494211" y="6070120"/>
            <a:ext cx="7587243" cy="646331"/>
          </a:xfrm>
          <a:prstGeom prst="rect">
            <a:avLst/>
          </a:prstGeom>
        </p:spPr>
        <p:txBody>
          <a:bodyPr wrap="square">
            <a:spAutoFit/>
          </a:bodyPr>
          <a:lstStyle/>
          <a:p>
            <a:pPr marL="0" lvl="1"/>
            <a:r>
              <a:rPr lang="en-US" sz="1350" i="1" u="sng" dirty="0"/>
              <a:t>NOAA-20 VIIRS SURFALB product </a:t>
            </a:r>
            <a:r>
              <a:rPr lang="en-US" sz="1350" i="1" dirty="0"/>
              <a:t>example, generated by the local production. The current result satisfies the provisional maturity review requirements.</a:t>
            </a:r>
          </a:p>
          <a:p>
            <a:pPr lvl="1"/>
            <a:endParaRPr lang="en-US" sz="900" dirty="0"/>
          </a:p>
        </p:txBody>
      </p:sp>
      <p:sp>
        <p:nvSpPr>
          <p:cNvPr id="15" name="TextBox 14"/>
          <p:cNvSpPr txBox="1"/>
          <p:nvPr/>
        </p:nvSpPr>
        <p:spPr>
          <a:xfrm>
            <a:off x="9705449" y="6477000"/>
            <a:ext cx="2323649" cy="307777"/>
          </a:xfrm>
          <a:prstGeom prst="rect">
            <a:avLst/>
          </a:prstGeom>
          <a:noFill/>
        </p:spPr>
        <p:txBody>
          <a:bodyPr wrap="none" rtlCol="0">
            <a:spAutoFit/>
          </a:bodyPr>
          <a:lstStyle/>
          <a:p>
            <a:r>
              <a:rPr lang="en-US" sz="1400" b="1" i="1" dirty="0" smtClean="0"/>
              <a:t>Y. Yu et al., NOAA &amp; UMD</a:t>
            </a:r>
            <a:endParaRPr lang="en-US" sz="1400" b="1" i="1" dirty="0"/>
          </a:p>
        </p:txBody>
      </p:sp>
    </p:spTree>
    <p:extLst>
      <p:ext uri="{BB962C8B-B14F-4D97-AF65-F5344CB8AC3E}">
        <p14:creationId xmlns:p14="http://schemas.microsoft.com/office/powerpoint/2010/main" val="2636670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2"/>
          <p:cNvSpPr txBox="1">
            <a:spLocks/>
          </p:cNvSpPr>
          <p:nvPr/>
        </p:nvSpPr>
        <p:spPr>
          <a:xfrm>
            <a:off x="1524001" y="75202"/>
            <a:ext cx="7772400" cy="493078"/>
          </a:xfrm>
          <a:prstGeom prst="rect">
            <a:avLst/>
          </a:prstGeom>
        </p:spPr>
        <p:txBody>
          <a:bodyPr lIns="0" tIns="0" rIns="0" bIns="0" anchor="t" anchorCtr="0">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en-US" sz="3200" dirty="0"/>
              <a:t>Algorithm performance evaluation</a:t>
            </a:r>
          </a:p>
        </p:txBody>
      </p:sp>
      <p:sp>
        <p:nvSpPr>
          <p:cNvPr id="13" name="Title 1">
            <a:extLst>
              <a:ext uri="{FF2B5EF4-FFF2-40B4-BE49-F238E27FC236}">
                <a16:creationId xmlns:a16="http://schemas.microsoft.com/office/drawing/2014/main" id="{C9F7884C-B2AA-4450-920E-0AEA74FDE906}"/>
              </a:ext>
            </a:extLst>
          </p:cNvPr>
          <p:cNvSpPr>
            <a:spLocks noGrp="1"/>
          </p:cNvSpPr>
          <p:nvPr>
            <p:ph type="title"/>
          </p:nvPr>
        </p:nvSpPr>
        <p:spPr>
          <a:xfrm rot="16200000">
            <a:off x="-2685289" y="3397573"/>
            <a:ext cx="5917116" cy="546538"/>
          </a:xfrm>
          <a:solidFill>
            <a:schemeClr val="bg2">
              <a:lumMod val="90000"/>
            </a:schemeClr>
          </a:solidFill>
        </p:spPr>
        <p:txBody>
          <a:bodyPr anchor="ctr" anchorCtr="0">
            <a:normAutofit/>
          </a:bodyPr>
          <a:lstStyle/>
          <a:p>
            <a:pPr algn="ctr"/>
            <a:r>
              <a:rPr lang="en-US" dirty="0"/>
              <a:t>NOAA-20 vs. S-NPP</a:t>
            </a:r>
            <a:endParaRPr lang="en-US" b="1" dirty="0">
              <a:solidFill>
                <a:schemeClr val="accent1">
                  <a:lumMod val="75000"/>
                </a:schemeClr>
              </a:solidFill>
            </a:endParaRPr>
          </a:p>
        </p:txBody>
      </p:sp>
      <p:sp>
        <p:nvSpPr>
          <p:cNvPr id="11" name="TextBox 1"/>
          <p:cNvSpPr txBox="1">
            <a:spLocks noChangeArrowheads="1"/>
          </p:cNvSpPr>
          <p:nvPr/>
        </p:nvSpPr>
        <p:spPr bwMode="auto">
          <a:xfrm>
            <a:off x="550003" y="6223122"/>
            <a:ext cx="1138049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rgbClr val="0C2A8C"/>
                </a:solidFill>
                <a:latin typeface="Arial" panose="020B0604020202020204" pitchFamily="34" charset="0"/>
              </a:defRPr>
            </a:lvl1pPr>
            <a:lvl2pPr marL="742950" indent="-285750">
              <a:spcBef>
                <a:spcPct val="20000"/>
              </a:spcBef>
              <a:buFont typeface="Times New Roman" panose="02020603050405020304" pitchFamily="18" charset="0"/>
              <a:buChar char="─"/>
              <a:defRPr sz="2000">
                <a:solidFill>
                  <a:srgbClr val="0C2A8C"/>
                </a:solidFill>
                <a:latin typeface="Arial" panose="020B0604020202020204" pitchFamily="34" charset="0"/>
              </a:defRPr>
            </a:lvl2pPr>
            <a:lvl3pPr marL="1143000" indent="-228600">
              <a:spcBef>
                <a:spcPct val="20000"/>
              </a:spcBef>
              <a:buFont typeface="Wingdings" panose="05000000000000000000" pitchFamily="2" charset="2"/>
              <a:buChar char="Ø"/>
              <a:defRPr>
                <a:solidFill>
                  <a:srgbClr val="0C2A8C"/>
                </a:solidFill>
                <a:latin typeface="Arial" panose="020B0604020202020204" pitchFamily="34" charset="0"/>
              </a:defRPr>
            </a:lvl3pPr>
            <a:lvl4pPr marL="1600200" indent="-228600">
              <a:spcBef>
                <a:spcPct val="20000"/>
              </a:spcBef>
              <a:buFont typeface="Times New Roman" panose="02020603050405020304" pitchFamily="18" charset="0"/>
              <a:buChar char="○"/>
              <a:defRPr sz="1600">
                <a:solidFill>
                  <a:srgbClr val="0C2A8C"/>
                </a:solidFill>
                <a:latin typeface="Arial" panose="020B0604020202020204" pitchFamily="34" charset="0"/>
              </a:defRPr>
            </a:lvl4pPr>
            <a:lvl5pPr marL="2057400" indent="-228600">
              <a:spcBef>
                <a:spcPct val="20000"/>
              </a:spcBef>
              <a:buChar char="»"/>
              <a:defRPr sz="1600">
                <a:solidFill>
                  <a:srgbClr val="0C2A8C"/>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0C2A8C"/>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0C2A8C"/>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0C2A8C"/>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0C2A8C"/>
                </a:solidFill>
                <a:latin typeface="Arial" panose="020B0604020202020204" pitchFamily="34" charset="0"/>
              </a:defRPr>
            </a:lvl9pPr>
          </a:lstStyle>
          <a:p>
            <a:pPr>
              <a:spcBef>
                <a:spcPct val="0"/>
              </a:spcBef>
              <a:buFontTx/>
              <a:buNone/>
            </a:pPr>
            <a:r>
              <a:rPr lang="en-US" altLang="en-US" sz="1600" b="0" dirty="0"/>
              <a:t>Comparison on daily basis: </a:t>
            </a:r>
            <a:r>
              <a:rPr lang="en-US" altLang="en-US" sz="1600" b="0" u="sng" dirty="0"/>
              <a:t>The NOAA-20 and S-NPP VIIRS albedo matches well with a global bias around 0.005 in June.</a:t>
            </a:r>
          </a:p>
        </p:txBody>
      </p:sp>
      <p:sp>
        <p:nvSpPr>
          <p:cNvPr id="14" name="Content Placeholder 1"/>
          <p:cNvSpPr txBox="1">
            <a:spLocks/>
          </p:cNvSpPr>
          <p:nvPr/>
        </p:nvSpPr>
        <p:spPr>
          <a:xfrm>
            <a:off x="838200" y="1665922"/>
            <a:ext cx="8610600" cy="6492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a:t>Test case: 06/25/2019~06/30/2019</a:t>
            </a:r>
          </a:p>
        </p:txBody>
      </p:sp>
      <p:grpSp>
        <p:nvGrpSpPr>
          <p:cNvPr id="2" name="Group 1"/>
          <p:cNvGrpSpPr/>
          <p:nvPr/>
        </p:nvGrpSpPr>
        <p:grpSpPr>
          <a:xfrm>
            <a:off x="4298116" y="666667"/>
            <a:ext cx="7719776" cy="5932286"/>
            <a:chOff x="1444077" y="832843"/>
            <a:chExt cx="7719776" cy="5932286"/>
          </a:xfrm>
        </p:grpSpPr>
        <p:pic>
          <p:nvPicPr>
            <p:cNvPr id="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077" y="832843"/>
              <a:ext cx="4463499" cy="33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stretch>
              <a:fillRect/>
            </a:stretch>
          </p:blipFill>
          <p:spPr>
            <a:xfrm>
              <a:off x="5119179" y="866470"/>
              <a:ext cx="4044674" cy="303350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3261" y="3546343"/>
              <a:ext cx="4291714" cy="321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781" y="2114066"/>
            <a:ext cx="4854920" cy="372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
          <p:cNvSpPr txBox="1">
            <a:spLocks/>
          </p:cNvSpPr>
          <p:nvPr/>
        </p:nvSpPr>
        <p:spPr>
          <a:xfrm>
            <a:off x="7855135" y="531186"/>
            <a:ext cx="3187329" cy="6492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dirty="0"/>
              <a:t>06/30/2019</a:t>
            </a:r>
          </a:p>
        </p:txBody>
      </p:sp>
      <p:sp>
        <p:nvSpPr>
          <p:cNvPr id="17" name="Content Placeholder 1">
            <a:extLst>
              <a:ext uri="{FF2B5EF4-FFF2-40B4-BE49-F238E27FC236}">
                <a16:creationId xmlns:a16="http://schemas.microsoft.com/office/drawing/2014/main" id="{384A8FC4-9837-4593-8B32-D6EC24E67C04}"/>
              </a:ext>
            </a:extLst>
          </p:cNvPr>
          <p:cNvSpPr txBox="1">
            <a:spLocks/>
          </p:cNvSpPr>
          <p:nvPr/>
        </p:nvSpPr>
        <p:spPr>
          <a:xfrm>
            <a:off x="692728" y="884860"/>
            <a:ext cx="8610600" cy="6492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2000" dirty="0">
                <a:solidFill>
                  <a:srgbClr val="C00000"/>
                </a:solidFill>
              </a:rPr>
              <a:t>Single-day comparison</a:t>
            </a:r>
          </a:p>
        </p:txBody>
      </p:sp>
      <p:sp>
        <p:nvSpPr>
          <p:cNvPr id="18" name="TextBox 17"/>
          <p:cNvSpPr txBox="1"/>
          <p:nvPr/>
        </p:nvSpPr>
        <p:spPr>
          <a:xfrm>
            <a:off x="9705449" y="6477000"/>
            <a:ext cx="2323649" cy="307777"/>
          </a:xfrm>
          <a:prstGeom prst="rect">
            <a:avLst/>
          </a:prstGeom>
          <a:noFill/>
        </p:spPr>
        <p:txBody>
          <a:bodyPr wrap="none" rtlCol="0">
            <a:spAutoFit/>
          </a:bodyPr>
          <a:lstStyle/>
          <a:p>
            <a:r>
              <a:rPr lang="en-US" sz="1400" b="1" i="1" dirty="0" smtClean="0"/>
              <a:t>Y. Yu et al., NOAA &amp; UMD</a:t>
            </a:r>
            <a:endParaRPr lang="en-US" sz="1400" b="1" i="1" dirty="0"/>
          </a:p>
        </p:txBody>
      </p:sp>
    </p:spTree>
    <p:extLst>
      <p:ext uri="{BB962C8B-B14F-4D97-AF65-F5344CB8AC3E}">
        <p14:creationId xmlns:p14="http://schemas.microsoft.com/office/powerpoint/2010/main" val="2023834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7078"/>
            <a:ext cx="4114800" cy="30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2"/>
          <p:cNvSpPr txBox="1">
            <a:spLocks/>
          </p:cNvSpPr>
          <p:nvPr/>
        </p:nvSpPr>
        <p:spPr>
          <a:xfrm>
            <a:off x="1524001" y="75202"/>
            <a:ext cx="7772400" cy="493078"/>
          </a:xfrm>
          <a:prstGeom prst="rect">
            <a:avLst/>
          </a:prstGeom>
        </p:spPr>
        <p:txBody>
          <a:bodyPr lIns="0" tIns="0" rIns="0" bIns="0" anchor="t" anchorCtr="0">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lgn="ctr"/>
            <a:r>
              <a:rPr lang="en-US" sz="3200" dirty="0"/>
              <a:t>Algorithm performance evaluation</a:t>
            </a:r>
          </a:p>
        </p:txBody>
      </p:sp>
      <p:sp>
        <p:nvSpPr>
          <p:cNvPr id="13" name="Title 1">
            <a:extLst>
              <a:ext uri="{FF2B5EF4-FFF2-40B4-BE49-F238E27FC236}">
                <a16:creationId xmlns:a16="http://schemas.microsoft.com/office/drawing/2014/main" id="{C9F7884C-B2AA-4450-920E-0AEA74FDE906}"/>
              </a:ext>
            </a:extLst>
          </p:cNvPr>
          <p:cNvSpPr>
            <a:spLocks noGrp="1"/>
          </p:cNvSpPr>
          <p:nvPr>
            <p:ph type="title"/>
          </p:nvPr>
        </p:nvSpPr>
        <p:spPr>
          <a:xfrm rot="16200000">
            <a:off x="-2685289" y="3397573"/>
            <a:ext cx="5917116" cy="546538"/>
          </a:xfrm>
          <a:solidFill>
            <a:schemeClr val="bg2">
              <a:lumMod val="90000"/>
            </a:schemeClr>
          </a:solidFill>
        </p:spPr>
        <p:txBody>
          <a:bodyPr anchor="ctr" anchorCtr="0">
            <a:normAutofit/>
          </a:bodyPr>
          <a:lstStyle/>
          <a:p>
            <a:pPr algn="ctr"/>
            <a:r>
              <a:rPr lang="en-US" dirty="0"/>
              <a:t>NOAA-20 vs. MODIS global</a:t>
            </a:r>
            <a:endParaRPr lang="en-US" b="1" dirty="0">
              <a:solidFill>
                <a:schemeClr val="accent1">
                  <a:lumMod val="75000"/>
                </a:schemeClr>
              </a:solidFill>
            </a:endParaRPr>
          </a:p>
        </p:txBody>
      </p:sp>
      <p:pic>
        <p:nvPicPr>
          <p:cNvPr id="7"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5200" y="1093814"/>
            <a:ext cx="4114800" cy="30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8127" y="3982802"/>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819138"/>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47549" y="651010"/>
            <a:ext cx="2362200" cy="369332"/>
          </a:xfrm>
          <a:prstGeom prst="rect">
            <a:avLst/>
          </a:prstGeom>
          <a:noFill/>
        </p:spPr>
        <p:txBody>
          <a:bodyPr wrap="square">
            <a:spAutoFit/>
          </a:bodyPr>
          <a:lstStyle/>
          <a:p>
            <a:pPr algn="ctr">
              <a:defRPr/>
            </a:pPr>
            <a:r>
              <a:rPr lang="en-US" dirty="0"/>
              <a:t>Global 20190630</a:t>
            </a:r>
          </a:p>
        </p:txBody>
      </p:sp>
      <p:sp>
        <p:nvSpPr>
          <p:cNvPr id="14" name="TextBox 1">
            <a:extLst>
              <a:ext uri="{FF2B5EF4-FFF2-40B4-BE49-F238E27FC236}">
                <a16:creationId xmlns:a16="http://schemas.microsoft.com/office/drawing/2014/main" id="{BD976A36-ED08-45DC-A352-8CD71DE8E5CB}"/>
              </a:ext>
            </a:extLst>
          </p:cNvPr>
          <p:cNvSpPr txBox="1">
            <a:spLocks noChangeArrowheads="1"/>
          </p:cNvSpPr>
          <p:nvPr/>
        </p:nvSpPr>
        <p:spPr bwMode="auto">
          <a:xfrm>
            <a:off x="5666509" y="5354402"/>
            <a:ext cx="6243788" cy="9515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C2A8C"/>
                </a:solidFill>
                <a:latin typeface="Arial" panose="020B0604020202020204" pitchFamily="34" charset="0"/>
              </a:defRPr>
            </a:lvl1pPr>
            <a:lvl2pPr marL="742950" indent="-285750">
              <a:defRPr>
                <a:solidFill>
                  <a:srgbClr val="0C2A8C"/>
                </a:solidFill>
                <a:latin typeface="Arial" panose="020B0604020202020204" pitchFamily="34" charset="0"/>
              </a:defRPr>
            </a:lvl2pPr>
            <a:lvl3pPr marL="1143000" indent="-228600">
              <a:defRPr>
                <a:solidFill>
                  <a:srgbClr val="0C2A8C"/>
                </a:solidFill>
                <a:latin typeface="Arial" panose="020B0604020202020204" pitchFamily="34" charset="0"/>
              </a:defRPr>
            </a:lvl3pPr>
            <a:lvl4pPr marL="1600200" indent="-228600">
              <a:defRPr>
                <a:solidFill>
                  <a:srgbClr val="0C2A8C"/>
                </a:solidFill>
                <a:latin typeface="Arial" panose="020B0604020202020204" pitchFamily="34" charset="0"/>
              </a:defRPr>
            </a:lvl4pPr>
            <a:lvl5pPr marL="2057400" indent="-228600">
              <a:defRPr>
                <a:solidFill>
                  <a:srgbClr val="0C2A8C"/>
                </a:solidFill>
                <a:latin typeface="Arial" panose="020B0604020202020204" pitchFamily="34" charset="0"/>
              </a:defRPr>
            </a:lvl5pPr>
            <a:lvl6pPr marL="2514600" indent="-228600" eaLnBrk="0" fontAlgn="base" hangingPunct="0">
              <a:spcBef>
                <a:spcPct val="0"/>
              </a:spcBef>
              <a:spcAft>
                <a:spcPct val="0"/>
              </a:spcAft>
              <a:defRPr>
                <a:solidFill>
                  <a:srgbClr val="0C2A8C"/>
                </a:solidFill>
                <a:latin typeface="Arial" panose="020B0604020202020204" pitchFamily="34" charset="0"/>
              </a:defRPr>
            </a:lvl6pPr>
            <a:lvl7pPr marL="2971800" indent="-228600" eaLnBrk="0" fontAlgn="base" hangingPunct="0">
              <a:spcBef>
                <a:spcPct val="0"/>
              </a:spcBef>
              <a:spcAft>
                <a:spcPct val="0"/>
              </a:spcAft>
              <a:defRPr>
                <a:solidFill>
                  <a:srgbClr val="0C2A8C"/>
                </a:solidFill>
                <a:latin typeface="Arial" panose="020B0604020202020204" pitchFamily="34" charset="0"/>
              </a:defRPr>
            </a:lvl7pPr>
            <a:lvl8pPr marL="3429000" indent="-228600" eaLnBrk="0" fontAlgn="base" hangingPunct="0">
              <a:spcBef>
                <a:spcPct val="0"/>
              </a:spcBef>
              <a:spcAft>
                <a:spcPct val="0"/>
              </a:spcAft>
              <a:defRPr>
                <a:solidFill>
                  <a:srgbClr val="0C2A8C"/>
                </a:solidFill>
                <a:latin typeface="Arial" panose="020B0604020202020204" pitchFamily="34" charset="0"/>
              </a:defRPr>
            </a:lvl8pPr>
            <a:lvl9pPr marL="3886200" indent="-228600" eaLnBrk="0" fontAlgn="base" hangingPunct="0">
              <a:spcBef>
                <a:spcPct val="0"/>
              </a:spcBef>
              <a:spcAft>
                <a:spcPct val="0"/>
              </a:spcAft>
              <a:defRPr>
                <a:solidFill>
                  <a:srgbClr val="0C2A8C"/>
                </a:solidFill>
                <a:latin typeface="Arial" panose="020B0604020202020204" pitchFamily="34" charset="0"/>
              </a:defRPr>
            </a:lvl9pPr>
          </a:lstStyle>
          <a:p>
            <a:pPr>
              <a:lnSpc>
                <a:spcPct val="120000"/>
              </a:lnSpc>
            </a:pPr>
            <a:r>
              <a:rPr lang="en-US" altLang="en-US" sz="1600" dirty="0"/>
              <a:t>Comparison between high-quality retrievals over globe shows that the NOAA-20 and S-NPP VIIRS SURFALB are generally consistent.</a:t>
            </a:r>
          </a:p>
        </p:txBody>
      </p:sp>
      <p:sp>
        <p:nvSpPr>
          <p:cNvPr id="15" name="TextBox 14"/>
          <p:cNvSpPr txBox="1"/>
          <p:nvPr/>
        </p:nvSpPr>
        <p:spPr>
          <a:xfrm>
            <a:off x="9677400" y="6475511"/>
            <a:ext cx="2368534" cy="307777"/>
          </a:xfrm>
          <a:prstGeom prst="rect">
            <a:avLst/>
          </a:prstGeom>
          <a:noFill/>
        </p:spPr>
        <p:txBody>
          <a:bodyPr wrap="none" rtlCol="0">
            <a:spAutoFit/>
          </a:bodyPr>
          <a:lstStyle/>
          <a:p>
            <a:r>
              <a:rPr lang="en-US" sz="1400" b="1" i="1" dirty="0" smtClean="0"/>
              <a:t>Y. Yu et al., NOAA @ UMD</a:t>
            </a:r>
            <a:endParaRPr lang="en-US" sz="1400" b="1" i="1" dirty="0"/>
          </a:p>
        </p:txBody>
      </p:sp>
    </p:spTree>
    <p:extLst>
      <p:ext uri="{BB962C8B-B14F-4D97-AF65-F5344CB8AC3E}">
        <p14:creationId xmlns:p14="http://schemas.microsoft.com/office/powerpoint/2010/main" val="1594385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101" y="82448"/>
            <a:ext cx="10515600" cy="926219"/>
          </a:xfrm>
        </p:spPr>
        <p:txBody>
          <a:bodyPr>
            <a:normAutofit/>
          </a:bodyPr>
          <a:lstStyle/>
          <a:p>
            <a:r>
              <a:rPr lang="en-US" b="1" dirty="0" smtClean="0"/>
              <a:t>Annual Surface Type Products From </a:t>
            </a:r>
            <a:r>
              <a:rPr lang="en-US" b="1" dirty="0"/>
              <a:t>VIIRS </a:t>
            </a:r>
          </a:p>
        </p:txBody>
      </p:sp>
      <p:sp>
        <p:nvSpPr>
          <p:cNvPr id="4" name="Rectangle 3"/>
          <p:cNvSpPr/>
          <p:nvPr/>
        </p:nvSpPr>
        <p:spPr>
          <a:xfrm>
            <a:off x="402221" y="5774304"/>
            <a:ext cx="11385728" cy="830997"/>
          </a:xfrm>
          <a:prstGeom prst="rect">
            <a:avLst/>
          </a:prstGeom>
          <a:solidFill>
            <a:schemeClr val="accent4">
              <a:lumMod val="60000"/>
              <a:lumOff val="40000"/>
            </a:schemeClr>
          </a:solid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Overall Accuracies: 76% - 78%</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Available from: ftp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://ftp.star.nesdis.noaa.gov/pub/smcd/JPSS/VIIRS-AST</a:t>
            </a:r>
          </a:p>
        </p:txBody>
      </p:sp>
      <p:grpSp>
        <p:nvGrpSpPr>
          <p:cNvPr id="6" name="Group 5"/>
          <p:cNvGrpSpPr/>
          <p:nvPr/>
        </p:nvGrpSpPr>
        <p:grpSpPr>
          <a:xfrm>
            <a:off x="377037" y="1167267"/>
            <a:ext cx="11385728" cy="4448437"/>
            <a:chOff x="321811" y="1050984"/>
            <a:chExt cx="11385728" cy="4448437"/>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9491" y="2640397"/>
              <a:ext cx="5718048" cy="285902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516" y="2342614"/>
              <a:ext cx="5718048" cy="285902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1454" y="2044831"/>
              <a:ext cx="5718048" cy="28590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9479" y="1699050"/>
              <a:ext cx="5718048" cy="285902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7504" y="1354448"/>
              <a:ext cx="5718048" cy="2859024"/>
            </a:xfrm>
            <a:prstGeom prst="rect">
              <a:avLst/>
            </a:prstGeom>
          </p:spPr>
        </p:pic>
        <p:sp>
          <p:nvSpPr>
            <p:cNvPr id="23" name="TextBox 22"/>
            <p:cNvSpPr txBox="1"/>
            <p:nvPr/>
          </p:nvSpPr>
          <p:spPr>
            <a:xfrm>
              <a:off x="10821129" y="2731775"/>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2012</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811" y="1050984"/>
              <a:ext cx="5718048" cy="2859024"/>
            </a:xfrm>
            <a:prstGeom prst="rect">
              <a:avLst/>
            </a:prstGeom>
          </p:spPr>
        </p:pic>
        <p:sp>
          <p:nvSpPr>
            <p:cNvPr id="22" name="TextBox 21"/>
            <p:cNvSpPr txBox="1"/>
            <p:nvPr/>
          </p:nvSpPr>
          <p:spPr>
            <a:xfrm>
              <a:off x="472629" y="1090307"/>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2018</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TextBox 13"/>
          <p:cNvSpPr txBox="1"/>
          <p:nvPr/>
        </p:nvSpPr>
        <p:spPr>
          <a:xfrm>
            <a:off x="9705449" y="6550223"/>
            <a:ext cx="2330638" cy="307777"/>
          </a:xfrm>
          <a:prstGeom prst="rect">
            <a:avLst/>
          </a:prstGeom>
          <a:noFill/>
        </p:spPr>
        <p:txBody>
          <a:bodyPr wrap="none" rtlCol="0">
            <a:spAutoFit/>
          </a:bodyPr>
          <a:lstStyle/>
          <a:p>
            <a:r>
              <a:rPr lang="en-US" sz="1400" b="1" i="1" dirty="0" smtClean="0"/>
              <a:t>X. Zhan et al., NOAA @ UMD</a:t>
            </a:r>
            <a:endParaRPr lang="en-US" sz="1400" b="1" i="1" dirty="0"/>
          </a:p>
        </p:txBody>
      </p:sp>
    </p:spTree>
    <p:extLst>
      <p:ext uri="{BB962C8B-B14F-4D97-AF65-F5344CB8AC3E}">
        <p14:creationId xmlns:p14="http://schemas.microsoft.com/office/powerpoint/2010/main" val="2172638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592" y="0"/>
            <a:ext cx="11898878" cy="1239861"/>
          </a:xfrm>
        </p:spPr>
        <p:txBody>
          <a:bodyPr>
            <a:noAutofit/>
          </a:bodyPr>
          <a:lstStyle/>
          <a:p>
            <a:r>
              <a:rPr lang="en-US" sz="3200" b="1" dirty="0"/>
              <a:t>Daily Surface Type Product </a:t>
            </a:r>
            <a:r>
              <a:rPr lang="en-US" sz="3200" b="1" dirty="0" smtClean="0"/>
              <a:t>Suite for Sub-Annual Change Monitoring - A Prototype Product for Daily </a:t>
            </a:r>
            <a:r>
              <a:rPr lang="en-US" sz="3200" b="1" dirty="0"/>
              <a:t>Snow/Ice Cover Changes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02" y="1230717"/>
            <a:ext cx="5504688" cy="275234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5034" y="1230718"/>
            <a:ext cx="5504688" cy="27523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202" y="4056213"/>
            <a:ext cx="5504688" cy="27523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8082" y="4056214"/>
            <a:ext cx="5504688" cy="2752344"/>
          </a:xfrm>
          <a:prstGeom prst="rect">
            <a:avLst/>
          </a:prstGeom>
        </p:spPr>
      </p:pic>
      <p:sp>
        <p:nvSpPr>
          <p:cNvPr id="8" name="TextBox 7"/>
          <p:cNvSpPr txBox="1"/>
          <p:nvPr/>
        </p:nvSpPr>
        <p:spPr>
          <a:xfrm>
            <a:off x="5278383" y="1314061"/>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2019/01/05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6747328" y="4138510"/>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2019/08/05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278383" y="4138510"/>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2019/04/05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747328" y="1313014"/>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2019/02/05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p:nvPr/>
        </p:nvPicPr>
        <p:blipFill rotWithShape="1">
          <a:blip r:embed="rId7">
            <a:extLst>
              <a:ext uri="{28A0092B-C50C-407E-A947-70E740481C1C}">
                <a14:useLocalDpi xmlns:a14="http://schemas.microsoft.com/office/drawing/2010/main" val="0"/>
              </a:ext>
            </a:extLst>
          </a:blip>
          <a:srcRect r="77288"/>
          <a:stretch/>
        </p:blipFill>
        <p:spPr bwMode="auto">
          <a:xfrm>
            <a:off x="-1" y="1239860"/>
            <a:ext cx="2250219" cy="5568697"/>
          </a:xfrm>
          <a:prstGeom prst="rect">
            <a:avLst/>
          </a:prstGeom>
          <a:noFill/>
          <a:ln>
            <a:solidFill>
              <a:schemeClr val="tx1">
                <a:lumMod val="50000"/>
                <a:lumOff val="50000"/>
              </a:schemeClr>
            </a:solidFill>
          </a:ln>
        </p:spPr>
      </p:pic>
      <p:sp>
        <p:nvSpPr>
          <p:cNvPr id="13" name="TextBox 12"/>
          <p:cNvSpPr txBox="1"/>
          <p:nvPr/>
        </p:nvSpPr>
        <p:spPr>
          <a:xfrm>
            <a:off x="9705449" y="6550223"/>
            <a:ext cx="2330638" cy="307777"/>
          </a:xfrm>
          <a:prstGeom prst="rect">
            <a:avLst/>
          </a:prstGeom>
          <a:noFill/>
        </p:spPr>
        <p:txBody>
          <a:bodyPr wrap="none" rtlCol="0">
            <a:spAutoFit/>
          </a:bodyPr>
          <a:lstStyle/>
          <a:p>
            <a:r>
              <a:rPr lang="en-US" sz="1400" b="1" i="1" dirty="0" smtClean="0">
                <a:solidFill>
                  <a:schemeClr val="bg1"/>
                </a:solidFill>
              </a:rPr>
              <a:t>X. Zhan et al., NOAA @ UMD</a:t>
            </a:r>
            <a:endParaRPr lang="en-US" sz="1400" b="1" i="1" dirty="0">
              <a:solidFill>
                <a:schemeClr val="bg1"/>
              </a:solidFill>
            </a:endParaRPr>
          </a:p>
        </p:txBody>
      </p:sp>
    </p:spTree>
    <p:extLst>
      <p:ext uri="{BB962C8B-B14F-4D97-AF65-F5344CB8AC3E}">
        <p14:creationId xmlns:p14="http://schemas.microsoft.com/office/powerpoint/2010/main" val="1377035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493"/>
            <a:ext cx="5461208" cy="1815882"/>
          </a:xfrm>
          <a:prstGeom prst="rect">
            <a:avLst/>
          </a:prstGeom>
        </p:spPr>
        <p:txBody>
          <a:bodyPr wrap="square">
            <a:spAutoFit/>
          </a:bodyPr>
          <a:lstStyle/>
          <a:p>
            <a:pPr defTabSz="457200"/>
            <a:r>
              <a:rPr lang="en-US" sz="2800" dirty="0">
                <a:solidFill>
                  <a:prstClr val="black"/>
                </a:solidFill>
                <a:latin typeface="Calibri" panose="020F0502020204030204"/>
              </a:rPr>
              <a:t>Land Product Characterization System: A tool for comparative analysis of satellite data and products </a:t>
            </a:r>
          </a:p>
        </p:txBody>
      </p:sp>
      <p:pic>
        <p:nvPicPr>
          <p:cNvPr id="3" name="Picture 2"/>
          <p:cNvPicPr>
            <a:picLocks noChangeAspect="1"/>
          </p:cNvPicPr>
          <p:nvPr/>
        </p:nvPicPr>
        <p:blipFill>
          <a:blip r:embed="rId2"/>
          <a:stretch>
            <a:fillRect/>
          </a:stretch>
        </p:blipFill>
        <p:spPr>
          <a:xfrm>
            <a:off x="3080745" y="5208896"/>
            <a:ext cx="9035055" cy="1572904"/>
          </a:xfrm>
          <a:prstGeom prst="rect">
            <a:avLst/>
          </a:prstGeom>
        </p:spPr>
      </p:pic>
      <p:sp>
        <p:nvSpPr>
          <p:cNvPr id="4" name="Rectangle 3"/>
          <p:cNvSpPr/>
          <p:nvPr/>
        </p:nvSpPr>
        <p:spPr>
          <a:xfrm>
            <a:off x="152400" y="1935540"/>
            <a:ext cx="4934653" cy="1569660"/>
          </a:xfrm>
          <a:prstGeom prst="rect">
            <a:avLst/>
          </a:prstGeom>
        </p:spPr>
        <p:txBody>
          <a:bodyPr wrap="square">
            <a:spAutoFit/>
          </a:bodyPr>
          <a:lstStyle/>
          <a:p>
            <a:pPr defTabSz="457200"/>
            <a:r>
              <a:rPr lang="en-US" sz="1600" b="1" dirty="0">
                <a:solidFill>
                  <a:srgbClr val="002060"/>
                </a:solidFill>
                <a:latin typeface="Calibri" panose="020F0502020204030204"/>
              </a:rPr>
              <a:t>Kevin Gallo: NOAA/NESDIS/STAR</a:t>
            </a:r>
          </a:p>
          <a:p>
            <a:pPr defTabSz="457200"/>
            <a:r>
              <a:rPr lang="en-US" sz="1600" b="1" dirty="0">
                <a:solidFill>
                  <a:srgbClr val="002060"/>
                </a:solidFill>
                <a:latin typeface="Calibri" panose="020F0502020204030204"/>
              </a:rPr>
              <a:t>kevin.p.gallo@noaa.gov</a:t>
            </a:r>
          </a:p>
          <a:p>
            <a:pPr defTabSz="457200"/>
            <a:endParaRPr lang="en-US" sz="1600" b="1" dirty="0">
              <a:solidFill>
                <a:srgbClr val="002060"/>
              </a:solidFill>
              <a:latin typeface="Calibri" panose="020F0502020204030204"/>
            </a:endParaRPr>
          </a:p>
          <a:p>
            <a:pPr defTabSz="457200"/>
            <a:r>
              <a:rPr lang="en-US" sz="1600" b="1" dirty="0">
                <a:solidFill>
                  <a:srgbClr val="002060"/>
                </a:solidFill>
                <a:latin typeface="Calibri" panose="020F0502020204030204"/>
              </a:rPr>
              <a:t>John Dwyer: USGS/EROS</a:t>
            </a:r>
          </a:p>
          <a:p>
            <a:pPr defTabSz="457200"/>
            <a:r>
              <a:rPr lang="en-US" sz="1600" b="1" dirty="0">
                <a:solidFill>
                  <a:srgbClr val="002060"/>
                </a:solidFill>
                <a:latin typeface="Calibri" panose="020F0502020204030204"/>
              </a:rPr>
              <a:t>Greg </a:t>
            </a:r>
            <a:r>
              <a:rPr lang="en-US" sz="1600" b="1" dirty="0" err="1">
                <a:solidFill>
                  <a:srgbClr val="002060"/>
                </a:solidFill>
                <a:latin typeface="Calibri" panose="020F0502020204030204"/>
              </a:rPr>
              <a:t>Stensaas</a:t>
            </a:r>
            <a:r>
              <a:rPr lang="en-US" sz="1600" b="1" dirty="0">
                <a:solidFill>
                  <a:srgbClr val="002060"/>
                </a:solidFill>
                <a:latin typeface="Calibri" panose="020F0502020204030204"/>
              </a:rPr>
              <a:t>: USGS/EROS</a:t>
            </a:r>
          </a:p>
          <a:p>
            <a:pPr defTabSz="457200"/>
            <a:r>
              <a:rPr lang="en-US" sz="1600" b="1" dirty="0">
                <a:solidFill>
                  <a:srgbClr val="002060"/>
                </a:solidFill>
                <a:latin typeface="Calibri" panose="020F0502020204030204"/>
              </a:rPr>
              <a:t>Ryan </a:t>
            </a:r>
            <a:r>
              <a:rPr lang="en-US" sz="1600" b="1" dirty="0" err="1">
                <a:solidFill>
                  <a:srgbClr val="002060"/>
                </a:solidFill>
                <a:latin typeface="Calibri" panose="020F0502020204030204"/>
              </a:rPr>
              <a:t>Longhenry</a:t>
            </a:r>
            <a:r>
              <a:rPr lang="en-US" sz="1600" b="1" dirty="0">
                <a:solidFill>
                  <a:srgbClr val="002060"/>
                </a:solidFill>
                <a:latin typeface="Calibri" panose="020F0502020204030204"/>
              </a:rPr>
              <a:t>: USGS/EROS</a:t>
            </a:r>
          </a:p>
        </p:txBody>
      </p:sp>
      <p:sp>
        <p:nvSpPr>
          <p:cNvPr id="6" name="TextBox 5"/>
          <p:cNvSpPr txBox="1"/>
          <p:nvPr/>
        </p:nvSpPr>
        <p:spPr>
          <a:xfrm>
            <a:off x="228600" y="4029670"/>
            <a:ext cx="4649118" cy="923330"/>
          </a:xfrm>
          <a:prstGeom prst="rect">
            <a:avLst/>
          </a:prstGeom>
          <a:noFill/>
        </p:spPr>
        <p:txBody>
          <a:bodyPr wrap="square" rtlCol="0">
            <a:spAutoFit/>
          </a:bodyPr>
          <a:lstStyle/>
          <a:p>
            <a:pPr defTabSz="457200"/>
            <a:r>
              <a:rPr lang="en-US" b="1" i="1" dirty="0">
                <a:solidFill>
                  <a:srgbClr val="C00000"/>
                </a:solidFill>
                <a:latin typeface="Calibri" panose="020F0502020204030204"/>
              </a:rPr>
              <a:t>S-NPP VIIRS surface reflectance now included within LPCS for comparison with Landsat, and Terra and Aqua MODIS sensor data.</a:t>
            </a:r>
          </a:p>
        </p:txBody>
      </p:sp>
      <p:pic>
        <p:nvPicPr>
          <p:cNvPr id="7" name="Picture 6"/>
          <p:cNvPicPr>
            <a:picLocks noChangeAspect="1"/>
          </p:cNvPicPr>
          <p:nvPr/>
        </p:nvPicPr>
        <p:blipFill>
          <a:blip r:embed="rId3"/>
          <a:stretch>
            <a:fillRect/>
          </a:stretch>
        </p:blipFill>
        <p:spPr>
          <a:xfrm>
            <a:off x="5486400" y="182076"/>
            <a:ext cx="6362697" cy="4466124"/>
          </a:xfrm>
          <a:prstGeom prst="rect">
            <a:avLst/>
          </a:prstGeom>
        </p:spPr>
      </p:pic>
      <p:sp>
        <p:nvSpPr>
          <p:cNvPr id="8" name="TextBox 7"/>
          <p:cNvSpPr txBox="1"/>
          <p:nvPr/>
        </p:nvSpPr>
        <p:spPr>
          <a:xfrm>
            <a:off x="76200" y="6550223"/>
            <a:ext cx="2325830" cy="307777"/>
          </a:xfrm>
          <a:prstGeom prst="rect">
            <a:avLst/>
          </a:prstGeom>
          <a:noFill/>
        </p:spPr>
        <p:txBody>
          <a:bodyPr wrap="none" rtlCol="0">
            <a:spAutoFit/>
          </a:bodyPr>
          <a:lstStyle/>
          <a:p>
            <a:r>
              <a:rPr lang="en-US" sz="1400" b="1" i="1" dirty="0" smtClean="0"/>
              <a:t>K. Gallo et al., NOAA &amp; USGS</a:t>
            </a:r>
            <a:endParaRPr lang="en-US" sz="1400" b="1" i="1" dirty="0"/>
          </a:p>
        </p:txBody>
      </p:sp>
    </p:spTree>
    <p:extLst>
      <p:ext uri="{BB962C8B-B14F-4D97-AF65-F5344CB8AC3E}">
        <p14:creationId xmlns:p14="http://schemas.microsoft.com/office/powerpoint/2010/main" val="1499986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p>
            <a:r>
              <a:rPr lang="en-US" dirty="0" smtClean="0"/>
              <a:t>Current trends and priorities</a:t>
            </a:r>
            <a:endParaRPr lang="en-US" dirty="0"/>
          </a:p>
        </p:txBody>
      </p:sp>
      <p:sp>
        <p:nvSpPr>
          <p:cNvPr id="3" name="Text Placeholder 2"/>
          <p:cNvSpPr>
            <a:spLocks noGrp="1"/>
          </p:cNvSpPr>
          <p:nvPr>
            <p:ph type="body" idx="1"/>
          </p:nvPr>
        </p:nvSpPr>
        <p:spPr>
          <a:xfrm>
            <a:off x="381000" y="838200"/>
            <a:ext cx="11506200" cy="5791200"/>
          </a:xfrm>
        </p:spPr>
        <p:txBody>
          <a:bodyPr/>
          <a:lstStyle/>
          <a:p>
            <a:r>
              <a:rPr lang="en-US" sz="1800" dirty="0" smtClean="0"/>
              <a:t>NOAA-20 products in operations, reaching validated maturity</a:t>
            </a:r>
          </a:p>
          <a:p>
            <a:r>
              <a:rPr lang="en-US" sz="1800" dirty="0" smtClean="0"/>
              <a:t>All operational land products in NDE / OSPO </a:t>
            </a:r>
          </a:p>
          <a:p>
            <a:r>
              <a:rPr lang="en-US" sz="1800" dirty="0" smtClean="0"/>
              <a:t>Enterprise algorithm development continues</a:t>
            </a:r>
          </a:p>
          <a:p>
            <a:pPr lvl="1"/>
            <a:r>
              <a:rPr lang="en-US" sz="1600" dirty="0" smtClean="0"/>
              <a:t>Improve efficiency and increase consistency</a:t>
            </a:r>
          </a:p>
          <a:p>
            <a:pPr lvl="1"/>
            <a:r>
              <a:rPr lang="en-US" sz="1600" dirty="0" smtClean="0"/>
              <a:t>Common code base, common algorithmic elements, one delivered code package (DAP), system-specific interfaces</a:t>
            </a:r>
          </a:p>
          <a:p>
            <a:pPr lvl="2"/>
            <a:r>
              <a:rPr lang="en-US" sz="1400" dirty="0" smtClean="0"/>
              <a:t>Implementation details and development stage vary largely by product</a:t>
            </a:r>
          </a:p>
          <a:p>
            <a:r>
              <a:rPr lang="en-US" sz="1800" dirty="0" smtClean="0"/>
              <a:t>Product development is organized by system-agnostic product lines</a:t>
            </a:r>
          </a:p>
          <a:p>
            <a:r>
              <a:rPr lang="en-US" sz="1800" dirty="0" smtClean="0"/>
              <a:t>Land management is organized into three science teams</a:t>
            </a:r>
          </a:p>
          <a:p>
            <a:pPr lvl="1"/>
            <a:r>
              <a:rPr lang="en-US" sz="1600" dirty="0" smtClean="0"/>
              <a:t>Land product development</a:t>
            </a:r>
          </a:p>
          <a:p>
            <a:pPr lvl="2"/>
            <a:r>
              <a:rPr lang="en-US" sz="1400" dirty="0" smtClean="0"/>
              <a:t>core products i.e. (SR), VI, albedo, LST – STAR lead: Bob Yu</a:t>
            </a:r>
          </a:p>
          <a:p>
            <a:pPr lvl="1"/>
            <a:r>
              <a:rPr lang="en-US" sz="1600" dirty="0" smtClean="0"/>
              <a:t>Land product applications</a:t>
            </a:r>
          </a:p>
          <a:p>
            <a:pPr lvl="2"/>
            <a:r>
              <a:rPr lang="en-US" sz="1400" dirty="0" smtClean="0"/>
              <a:t>Soil moisture, surface type, ET, vegetation health – STAR led: Jerry Zhan</a:t>
            </a:r>
          </a:p>
          <a:p>
            <a:pPr lvl="1"/>
            <a:r>
              <a:rPr lang="en-US" sz="1600" dirty="0" smtClean="0"/>
              <a:t>Fires</a:t>
            </a:r>
          </a:p>
          <a:p>
            <a:pPr lvl="2"/>
            <a:r>
              <a:rPr lang="en-US" sz="1400" dirty="0" smtClean="0"/>
              <a:t>VIIRS, GOES-R etc. fire – STAR lead: Ivan Csiszar</a:t>
            </a:r>
          </a:p>
          <a:p>
            <a:r>
              <a:rPr lang="en-US" sz="1800" dirty="0" smtClean="0"/>
              <a:t>Increasing use of AI, machine learning and cloud processing</a:t>
            </a:r>
          </a:p>
          <a:p>
            <a:r>
              <a:rPr lang="en-US" sz="1800" dirty="0" smtClean="0"/>
              <a:t>More agile observing constellation, using NOAA and non-NOAA assets</a:t>
            </a:r>
          </a:p>
          <a:p>
            <a:r>
              <a:rPr lang="en-US" sz="1800" dirty="0" smtClean="0"/>
              <a:t>New </a:t>
            </a:r>
            <a:r>
              <a:rPr lang="en-US" sz="1800" dirty="0" err="1" smtClean="0"/>
              <a:t>Metop</a:t>
            </a:r>
            <a:r>
              <a:rPr lang="en-US" sz="1800" dirty="0" smtClean="0"/>
              <a:t>-SG science team and product development</a:t>
            </a:r>
          </a:p>
        </p:txBody>
      </p:sp>
    </p:spTree>
    <p:extLst>
      <p:ext uri="{BB962C8B-B14F-4D97-AF65-F5344CB8AC3E}">
        <p14:creationId xmlns:p14="http://schemas.microsoft.com/office/powerpoint/2010/main" val="2957020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170013" y="798206"/>
            <a:ext cx="4098187" cy="3345005"/>
          </a:xfrm>
          <a:prstGeom prst="rect">
            <a:avLst/>
          </a:prstGeom>
        </p:spPr>
      </p:pic>
      <p:pic>
        <p:nvPicPr>
          <p:cNvPr id="2" name="Picture 1"/>
          <p:cNvPicPr>
            <a:picLocks noChangeAspect="1"/>
          </p:cNvPicPr>
          <p:nvPr/>
        </p:nvPicPr>
        <p:blipFill>
          <a:blip r:embed="rId3"/>
          <a:stretch>
            <a:fillRect/>
          </a:stretch>
        </p:blipFill>
        <p:spPr>
          <a:xfrm>
            <a:off x="16389" y="798206"/>
            <a:ext cx="8240505" cy="5784725"/>
          </a:xfrm>
          <a:prstGeom prst="rect">
            <a:avLst/>
          </a:prstGeom>
        </p:spPr>
      </p:pic>
      <p:sp>
        <p:nvSpPr>
          <p:cNvPr id="3" name="TextBox 2"/>
          <p:cNvSpPr txBox="1"/>
          <p:nvPr/>
        </p:nvSpPr>
        <p:spPr>
          <a:xfrm>
            <a:off x="228600" y="154745"/>
            <a:ext cx="11734800" cy="461665"/>
          </a:xfrm>
          <a:prstGeom prst="rect">
            <a:avLst/>
          </a:prstGeom>
          <a:noFill/>
        </p:spPr>
        <p:txBody>
          <a:bodyPr wrap="square" rtlCol="0">
            <a:spAutoFit/>
          </a:bodyPr>
          <a:lstStyle/>
          <a:p>
            <a:pPr algn="ctr" defTabSz="457200"/>
            <a:r>
              <a:rPr lang="en-US" sz="2400" i="1" dirty="0">
                <a:solidFill>
                  <a:srgbClr val="C00000"/>
                </a:solidFill>
                <a:latin typeface="Calibri" panose="020F0502020204030204"/>
              </a:rPr>
              <a:t>S-NPP daily surface reflectance (and derived NDVI) available within LPCS. </a:t>
            </a:r>
          </a:p>
        </p:txBody>
      </p:sp>
      <p:sp>
        <p:nvSpPr>
          <p:cNvPr id="5" name="Rounded Rectangle 4"/>
          <p:cNvSpPr/>
          <p:nvPr/>
        </p:nvSpPr>
        <p:spPr>
          <a:xfrm>
            <a:off x="533731" y="1563259"/>
            <a:ext cx="1166805" cy="39401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 name="Down Arrow 5"/>
          <p:cNvSpPr/>
          <p:nvPr/>
        </p:nvSpPr>
        <p:spPr>
          <a:xfrm rot="18888563">
            <a:off x="102132" y="3040383"/>
            <a:ext cx="226711" cy="336061"/>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 name="Down Arrow 6"/>
          <p:cNvSpPr/>
          <p:nvPr/>
        </p:nvSpPr>
        <p:spPr>
          <a:xfrm rot="18435842">
            <a:off x="105395" y="4053022"/>
            <a:ext cx="226711" cy="336061"/>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 name="Down Arrow 7"/>
          <p:cNvSpPr/>
          <p:nvPr/>
        </p:nvSpPr>
        <p:spPr>
          <a:xfrm rot="18600799">
            <a:off x="99652" y="4671964"/>
            <a:ext cx="226711" cy="336061"/>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 name="Down Arrow 8"/>
          <p:cNvSpPr/>
          <p:nvPr/>
        </p:nvSpPr>
        <p:spPr>
          <a:xfrm rot="18188488">
            <a:off x="111141" y="5800557"/>
            <a:ext cx="226711" cy="336061"/>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 name="TextBox 10"/>
          <p:cNvSpPr txBox="1"/>
          <p:nvPr/>
        </p:nvSpPr>
        <p:spPr>
          <a:xfrm>
            <a:off x="8229601" y="4646474"/>
            <a:ext cx="3886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USCRN Station: </a:t>
            </a:r>
            <a:r>
              <a:rPr lang="en-US" dirty="0" err="1" smtClean="0"/>
              <a:t>Shabbona</a:t>
            </a:r>
            <a:r>
              <a:rPr lang="en-US" dirty="0" smtClean="0"/>
              <a:t>, IL</a:t>
            </a:r>
          </a:p>
          <a:p>
            <a:pPr marL="285750" indent="-285750">
              <a:buFont typeface="Arial" panose="020B0604020202020204" pitchFamily="34" charset="0"/>
              <a:buChar char="•"/>
            </a:pPr>
            <a:r>
              <a:rPr lang="en-US" dirty="0" smtClean="0"/>
              <a:t>20 X 20 km spatial sample</a:t>
            </a:r>
          </a:p>
          <a:p>
            <a:pPr marL="285750" indent="-285750">
              <a:buFont typeface="Arial" panose="020B0604020202020204" pitchFamily="34" charset="0"/>
              <a:buChar char="•"/>
            </a:pPr>
            <a:r>
              <a:rPr lang="en-US" dirty="0" smtClean="0"/>
              <a:t>L 8 OLI, Terra and Aqua MODIS, and S-NPP VIIRS</a:t>
            </a:r>
          </a:p>
          <a:p>
            <a:pPr marL="285750" indent="-285750">
              <a:buFont typeface="Arial" panose="020B0604020202020204" pitchFamily="34" charset="0"/>
              <a:buChar char="•"/>
            </a:pPr>
            <a:r>
              <a:rPr lang="en-US" dirty="0" smtClean="0"/>
              <a:t>4 to 11 dates, 1 May – 30 Sept. 2017</a:t>
            </a:r>
          </a:p>
          <a:p>
            <a:endParaRPr lang="en-US" dirty="0"/>
          </a:p>
        </p:txBody>
      </p:sp>
      <p:sp>
        <p:nvSpPr>
          <p:cNvPr id="12" name="TextBox 11"/>
          <p:cNvSpPr txBox="1"/>
          <p:nvPr/>
        </p:nvSpPr>
        <p:spPr>
          <a:xfrm>
            <a:off x="9566910" y="4126468"/>
            <a:ext cx="1634490" cy="369332"/>
          </a:xfrm>
          <a:prstGeom prst="rect">
            <a:avLst/>
          </a:prstGeom>
          <a:noFill/>
        </p:spPr>
        <p:txBody>
          <a:bodyPr wrap="square" rtlCol="0">
            <a:spAutoFit/>
          </a:bodyPr>
          <a:lstStyle/>
          <a:p>
            <a:r>
              <a:rPr lang="en-US" dirty="0" smtClean="0"/>
              <a:t>n-IR channel</a:t>
            </a:r>
            <a:endParaRPr lang="en-US" dirty="0"/>
          </a:p>
        </p:txBody>
      </p:sp>
      <p:sp>
        <p:nvSpPr>
          <p:cNvPr id="13" name="TextBox 12"/>
          <p:cNvSpPr txBox="1"/>
          <p:nvPr/>
        </p:nvSpPr>
        <p:spPr>
          <a:xfrm>
            <a:off x="9866170" y="6550223"/>
            <a:ext cx="2325830" cy="307777"/>
          </a:xfrm>
          <a:prstGeom prst="rect">
            <a:avLst/>
          </a:prstGeom>
          <a:noFill/>
        </p:spPr>
        <p:txBody>
          <a:bodyPr wrap="none" rtlCol="0">
            <a:spAutoFit/>
          </a:bodyPr>
          <a:lstStyle/>
          <a:p>
            <a:r>
              <a:rPr lang="en-US" sz="1400" b="1" i="1" dirty="0" smtClean="0"/>
              <a:t>K. Gallo et al., NOAA &amp; USGS</a:t>
            </a:r>
            <a:endParaRPr lang="en-US" sz="1400" b="1" i="1" dirty="0"/>
          </a:p>
        </p:txBody>
      </p:sp>
    </p:spTree>
    <p:extLst>
      <p:ext uri="{BB962C8B-B14F-4D97-AF65-F5344CB8AC3E}">
        <p14:creationId xmlns:p14="http://schemas.microsoft.com/office/powerpoint/2010/main" val="3047954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10972800" cy="1143000"/>
          </a:xfrm>
        </p:spPr>
        <p:txBody>
          <a:bodyPr/>
          <a:lstStyle/>
          <a:p>
            <a:pPr algn="ctr"/>
            <a:r>
              <a:rPr lang="en-US" dirty="0" smtClean="0"/>
              <a:t>Suomi </a:t>
            </a:r>
            <a:r>
              <a:rPr lang="en-US" dirty="0" smtClean="0"/>
              <a:t>NPP VIIRS I-band fire</a:t>
            </a:r>
            <a:endParaRPr lang="en-US" dirty="0"/>
          </a:p>
        </p:txBody>
      </p:sp>
      <p:sp>
        <p:nvSpPr>
          <p:cNvPr id="4" name="TextBox 3"/>
          <p:cNvSpPr txBox="1"/>
          <p:nvPr/>
        </p:nvSpPr>
        <p:spPr>
          <a:xfrm>
            <a:off x="304800" y="6292334"/>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black"/>
                </a:solidFill>
                <a:effectLst/>
                <a:uLnTx/>
                <a:uFillTx/>
                <a:latin typeface="Calibri" panose="020F0502020204030204"/>
                <a:ea typeface="+mn-ea"/>
                <a:cs typeface="+mn-cs"/>
              </a:rPr>
              <a:t>July 2, 2019</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578557" y="6292334"/>
            <a:ext cx="5394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https://www.star.nesdis.noaa.gov/jpss/mapper/</a:t>
            </a:r>
          </a:p>
        </p:txBody>
      </p:sp>
      <p:pic>
        <p:nvPicPr>
          <p:cNvPr id="6" name="Picture 5"/>
          <p:cNvPicPr>
            <a:picLocks noChangeAspect="1"/>
          </p:cNvPicPr>
          <p:nvPr/>
        </p:nvPicPr>
        <p:blipFill>
          <a:blip r:embed="rId2"/>
          <a:stretch>
            <a:fillRect/>
          </a:stretch>
        </p:blipFill>
        <p:spPr>
          <a:xfrm>
            <a:off x="0" y="804672"/>
            <a:ext cx="12197851" cy="5248656"/>
          </a:xfrm>
          <a:prstGeom prst="rect">
            <a:avLst/>
          </a:prstGeom>
        </p:spPr>
      </p:pic>
    </p:spTree>
    <p:extLst>
      <p:ext uri="{BB962C8B-B14F-4D97-AF65-F5344CB8AC3E}">
        <p14:creationId xmlns:p14="http://schemas.microsoft.com/office/powerpoint/2010/main" val="3938843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609600" y="76200"/>
            <a:ext cx="10972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NOAA-20 </a:t>
            </a:r>
            <a:r>
              <a:rPr kumimoji="0" lang="en-US" sz="44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VIIRS I-band fire</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p:cNvSpPr txBox="1"/>
          <p:nvPr/>
        </p:nvSpPr>
        <p:spPr>
          <a:xfrm>
            <a:off x="304800" y="6292334"/>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black"/>
                </a:solidFill>
                <a:effectLst/>
                <a:uLnTx/>
                <a:uFillTx/>
                <a:latin typeface="Calibri" panose="020F0502020204030204"/>
                <a:ea typeface="+mn-ea"/>
                <a:cs typeface="+mn-cs"/>
              </a:rPr>
              <a:t>July 2, 2019</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578557" y="6292334"/>
            <a:ext cx="5394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https://www.star.nesdis.noaa.gov/jpss/mapper/</a:t>
            </a:r>
          </a:p>
        </p:txBody>
      </p:sp>
      <p:pic>
        <p:nvPicPr>
          <p:cNvPr id="9" name="Picture 8"/>
          <p:cNvPicPr>
            <a:picLocks noChangeAspect="1"/>
          </p:cNvPicPr>
          <p:nvPr/>
        </p:nvPicPr>
        <p:blipFill>
          <a:blip r:embed="rId2"/>
          <a:stretch>
            <a:fillRect/>
          </a:stretch>
        </p:blipFill>
        <p:spPr>
          <a:xfrm>
            <a:off x="30480" y="804672"/>
            <a:ext cx="12133920" cy="5248656"/>
          </a:xfrm>
          <a:prstGeom prst="rect">
            <a:avLst/>
          </a:prstGeom>
        </p:spPr>
      </p:pic>
    </p:spTree>
    <p:extLst>
      <p:ext uri="{BB962C8B-B14F-4D97-AF65-F5344CB8AC3E}">
        <p14:creationId xmlns:p14="http://schemas.microsoft.com/office/powerpoint/2010/main" val="1244293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730" y="40068"/>
            <a:ext cx="12322316" cy="7558912"/>
          </a:xfrm>
          <a:prstGeom prst="rect">
            <a:avLst/>
          </a:prstGeom>
          <a:noFill/>
        </p:spPr>
      </p:pic>
      <p:sp>
        <p:nvSpPr>
          <p:cNvPr id="3" name="Rectangle 2"/>
          <p:cNvSpPr/>
          <p:nvPr/>
        </p:nvSpPr>
        <p:spPr>
          <a:xfrm>
            <a:off x="7772400" y="6467445"/>
            <a:ext cx="43914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https://worldview.earthdata.nasa.gov/</a:t>
            </a:r>
          </a:p>
        </p:txBody>
      </p:sp>
      <p:sp>
        <p:nvSpPr>
          <p:cNvPr id="4" name="Title 2"/>
          <p:cNvSpPr txBox="1">
            <a:spLocks/>
          </p:cNvSpPr>
          <p:nvPr/>
        </p:nvSpPr>
        <p:spPr>
          <a:xfrm>
            <a:off x="609600" y="76200"/>
            <a:ext cx="10972800" cy="11430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Light" panose="020F0302020204030204"/>
                <a:ea typeface="+mj-ea"/>
                <a:cs typeface="+mj-cs"/>
              </a:rPr>
              <a:t>AQUA MODIS fire</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5" name="TextBox 4"/>
          <p:cNvSpPr txBox="1"/>
          <p:nvPr/>
        </p:nvSpPr>
        <p:spPr>
          <a:xfrm>
            <a:off x="304800" y="6467445"/>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white"/>
                </a:solidFill>
                <a:effectLst/>
                <a:uLnTx/>
                <a:uFillTx/>
                <a:latin typeface="Calibri" panose="020F0502020204030204"/>
                <a:ea typeface="+mn-ea"/>
                <a:cs typeface="+mn-cs"/>
              </a:rPr>
              <a:t>July 2, 2019</a:t>
            </a:r>
            <a:endPar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92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pPr algn="ctr"/>
            <a:r>
              <a:rPr lang="en-US" b="1" dirty="0" smtClean="0"/>
              <a:t>Camp Fire, CA M-band vs. I-band</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575" y="968141"/>
            <a:ext cx="5318654" cy="531865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205" y="968141"/>
            <a:ext cx="5321595" cy="5321595"/>
          </a:xfrm>
          <a:prstGeom prst="rect">
            <a:avLst/>
          </a:prstGeom>
        </p:spPr>
      </p:pic>
      <p:sp>
        <p:nvSpPr>
          <p:cNvPr id="5" name="TextBox 4"/>
          <p:cNvSpPr txBox="1"/>
          <p:nvPr/>
        </p:nvSpPr>
        <p:spPr>
          <a:xfrm>
            <a:off x="609600" y="1044341"/>
            <a:ext cx="21739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750m (M-band)</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665207" y="1039876"/>
            <a:ext cx="19864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375m (I-band)</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rot="19632798">
            <a:off x="6456140" y="3249615"/>
            <a:ext cx="1599682" cy="84570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rot="19632798">
            <a:off x="467600" y="3267265"/>
            <a:ext cx="1599682" cy="84570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0" y="6488667"/>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0000"/>
                </a:solidFill>
                <a:effectLst/>
                <a:uLnTx/>
                <a:uFillTx/>
                <a:latin typeface="Calibri" panose="020F0502020204030204"/>
                <a:ea typeface="+mn-ea"/>
                <a:cs typeface="+mn-cs"/>
              </a:rPr>
              <a:t>The VIIRS I-band product provides improved spatial detail to support fire behavior and spread modeling and monitoring.</a:t>
            </a:r>
            <a:endParaRPr kumimoji="0" lang="en-US" sz="18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3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6" y="35507"/>
            <a:ext cx="7819886" cy="1325563"/>
          </a:xfrm>
        </p:spPr>
        <p:txBody>
          <a:bodyPr/>
          <a:lstStyle/>
          <a:p>
            <a:pPr algn="ctr"/>
            <a:r>
              <a:rPr lang="en-US" b="1" dirty="0" smtClean="0"/>
              <a:t>VIIRS M-band vs. I-band FRP</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304" y="3507547"/>
            <a:ext cx="3983352" cy="3186682"/>
          </a:xfrm>
          <a:prstGeom prst="rect">
            <a:avLst/>
          </a:prstGeom>
          <a:ln>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4330" y="208757"/>
            <a:ext cx="4000326" cy="3200261"/>
          </a:xfrm>
          <a:prstGeom prst="rect">
            <a:avLst/>
          </a:prstGeom>
          <a:ln>
            <a:solidFill>
              <a:schemeClr val="tx1"/>
            </a:solidFill>
          </a:ln>
        </p:spPr>
      </p:pic>
      <p:sp>
        <p:nvSpPr>
          <p:cNvPr id="5" name="TextBox 4"/>
          <p:cNvSpPr txBox="1"/>
          <p:nvPr/>
        </p:nvSpPr>
        <p:spPr>
          <a:xfrm>
            <a:off x="8812418" y="723585"/>
            <a:ext cx="947695"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750m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8783653" y="4104073"/>
            <a:ext cx="947695"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375m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194936" y="1262194"/>
            <a:ext cx="10065594" cy="4793658"/>
          </a:xfrm>
          <a:prstGeom prst="rect">
            <a:avLst/>
          </a:prstGeom>
        </p:spPr>
      </p:pic>
      <p:sp>
        <p:nvSpPr>
          <p:cNvPr id="9" name="TextBox 8"/>
          <p:cNvSpPr txBox="1"/>
          <p:nvPr/>
        </p:nvSpPr>
        <p:spPr>
          <a:xfrm>
            <a:off x="4724400" y="6550223"/>
            <a:ext cx="3008644" cy="307777"/>
          </a:xfrm>
          <a:prstGeom prst="rect">
            <a:avLst/>
          </a:prstGeom>
          <a:noFill/>
        </p:spPr>
        <p:txBody>
          <a:bodyPr wrap="none" rtlCol="0">
            <a:spAutoFit/>
          </a:bodyPr>
          <a:lstStyle/>
          <a:p>
            <a:r>
              <a:rPr lang="en-US" sz="1400" b="1" i="1" dirty="0" smtClean="0"/>
              <a:t>I. Csiszar et al., NOAA &amp; IMSG@NOAA</a:t>
            </a:r>
            <a:endParaRPr lang="en-US" sz="1400" b="1" i="1" dirty="0"/>
          </a:p>
        </p:txBody>
      </p:sp>
      <p:sp>
        <p:nvSpPr>
          <p:cNvPr id="7" name="TextBox 6"/>
          <p:cNvSpPr txBox="1"/>
          <p:nvPr/>
        </p:nvSpPr>
        <p:spPr>
          <a:xfrm>
            <a:off x="76200" y="6135469"/>
            <a:ext cx="7620000" cy="646331"/>
          </a:xfrm>
          <a:prstGeom prst="rect">
            <a:avLst/>
          </a:prstGeom>
          <a:noFill/>
        </p:spPr>
        <p:txBody>
          <a:bodyPr wrap="square" rtlCol="0">
            <a:spAutoFit/>
          </a:bodyPr>
          <a:lstStyle/>
          <a:p>
            <a:r>
              <a:rPr lang="en-US" b="1" i="1" dirty="0" smtClean="0"/>
              <a:t>VIIRS and MODIS active fire data are used in operational NOAA smoke and air quality modeling and monitoring systems</a:t>
            </a:r>
            <a:endParaRPr lang="en-US" b="1" i="1" dirty="0"/>
          </a:p>
        </p:txBody>
      </p:sp>
    </p:spTree>
    <p:extLst>
      <p:ext uri="{BB962C8B-B14F-4D97-AF65-F5344CB8AC3E}">
        <p14:creationId xmlns:p14="http://schemas.microsoft.com/office/powerpoint/2010/main" val="3451644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91" y="0"/>
            <a:ext cx="6252009" cy="1325563"/>
          </a:xfrm>
        </p:spPr>
        <p:txBody>
          <a:bodyPr/>
          <a:lstStyle/>
          <a:p>
            <a:r>
              <a:rPr lang="en-US" dirty="0" smtClean="0"/>
              <a:t>False fire detections from solar farms </a:t>
            </a:r>
            <a:endParaRPr lang="en-US" dirty="0"/>
          </a:p>
        </p:txBody>
      </p:sp>
      <p:pic>
        <p:nvPicPr>
          <p:cNvPr id="6" name="Picture 5"/>
          <p:cNvPicPr>
            <a:picLocks noChangeAspect="1"/>
          </p:cNvPicPr>
          <p:nvPr/>
        </p:nvPicPr>
        <p:blipFill>
          <a:blip r:embed="rId2"/>
          <a:stretch>
            <a:fillRect/>
          </a:stretch>
        </p:blipFill>
        <p:spPr>
          <a:xfrm>
            <a:off x="6807157" y="32208"/>
            <a:ext cx="5341000" cy="3442077"/>
          </a:xfrm>
          <a:prstGeom prst="rect">
            <a:avLst/>
          </a:prstGeom>
        </p:spPr>
      </p:pic>
      <p:sp>
        <p:nvSpPr>
          <p:cNvPr id="7" name="Rectangle 6"/>
          <p:cNvSpPr/>
          <p:nvPr/>
        </p:nvSpPr>
        <p:spPr>
          <a:xfrm>
            <a:off x="5036371" y="3429000"/>
            <a:ext cx="2278829" cy="369332"/>
          </a:xfrm>
          <a:prstGeom prst="rect">
            <a:avLst/>
          </a:prstGeom>
        </p:spPr>
        <p:txBody>
          <a:bodyPr wrap="none">
            <a:spAutoFit/>
          </a:bodyPr>
          <a:lstStyle/>
          <a:p>
            <a:r>
              <a:rPr lang="en-US" i="1" dirty="0">
                <a:solidFill>
                  <a:prstClr val="black"/>
                </a:solidFill>
              </a:rPr>
              <a:t>NOAA-20, 11/18/2018</a:t>
            </a:r>
            <a:endParaRPr lang="en-US" dirty="0"/>
          </a:p>
        </p:txBody>
      </p:sp>
      <p:pic>
        <p:nvPicPr>
          <p:cNvPr id="14" name="Picture 13"/>
          <p:cNvPicPr>
            <a:picLocks noChangeAspect="1"/>
          </p:cNvPicPr>
          <p:nvPr/>
        </p:nvPicPr>
        <p:blipFill>
          <a:blip r:embed="rId3"/>
          <a:stretch>
            <a:fillRect/>
          </a:stretch>
        </p:blipFill>
        <p:spPr>
          <a:xfrm>
            <a:off x="-3139" y="3733800"/>
            <a:ext cx="4018355" cy="3124200"/>
          </a:xfrm>
          <a:prstGeom prst="rect">
            <a:avLst/>
          </a:prstGeom>
        </p:spPr>
      </p:pic>
      <p:pic>
        <p:nvPicPr>
          <p:cNvPr id="15" name="Picture 14"/>
          <p:cNvPicPr>
            <a:picLocks noChangeAspect="1"/>
          </p:cNvPicPr>
          <p:nvPr/>
        </p:nvPicPr>
        <p:blipFill>
          <a:blip r:embed="rId4"/>
          <a:stretch>
            <a:fillRect/>
          </a:stretch>
        </p:blipFill>
        <p:spPr>
          <a:xfrm>
            <a:off x="4097037" y="3733800"/>
            <a:ext cx="4018355" cy="3124200"/>
          </a:xfrm>
          <a:prstGeom prst="rect">
            <a:avLst/>
          </a:prstGeom>
        </p:spPr>
      </p:pic>
      <p:pic>
        <p:nvPicPr>
          <p:cNvPr id="16" name="Picture 15"/>
          <p:cNvPicPr>
            <a:picLocks noChangeAspect="1"/>
          </p:cNvPicPr>
          <p:nvPr/>
        </p:nvPicPr>
        <p:blipFill>
          <a:blip r:embed="rId5"/>
          <a:stretch>
            <a:fillRect/>
          </a:stretch>
        </p:blipFill>
        <p:spPr>
          <a:xfrm>
            <a:off x="8173645" y="3725590"/>
            <a:ext cx="4018355" cy="3124200"/>
          </a:xfrm>
          <a:prstGeom prst="rect">
            <a:avLst/>
          </a:prstGeom>
        </p:spPr>
      </p:pic>
      <p:sp>
        <p:nvSpPr>
          <p:cNvPr id="10" name="Rectangle 9"/>
          <p:cNvSpPr/>
          <p:nvPr/>
        </p:nvSpPr>
        <p:spPr>
          <a:xfrm>
            <a:off x="3835357" y="6488668"/>
            <a:ext cx="4699043" cy="369332"/>
          </a:xfrm>
          <a:prstGeom prst="rect">
            <a:avLst/>
          </a:prstGeom>
          <a:solidFill>
            <a:schemeClr val="bg1"/>
          </a:solidFill>
        </p:spPr>
        <p:txBody>
          <a:bodyPr wrap="none">
            <a:spAutoFit/>
          </a:bodyPr>
          <a:lstStyle/>
          <a:p>
            <a:r>
              <a:rPr lang="en-US" dirty="0"/>
              <a:t>https://www.star.nesdis.noaa.gov/jpss/mapper/</a:t>
            </a:r>
          </a:p>
        </p:txBody>
      </p:sp>
      <p:sp>
        <p:nvSpPr>
          <p:cNvPr id="17" name="Rectangle 16"/>
          <p:cNvSpPr/>
          <p:nvPr/>
        </p:nvSpPr>
        <p:spPr>
          <a:xfrm>
            <a:off x="921571" y="3429000"/>
            <a:ext cx="2401235" cy="369332"/>
          </a:xfrm>
          <a:prstGeom prst="rect">
            <a:avLst/>
          </a:prstGeom>
        </p:spPr>
        <p:txBody>
          <a:bodyPr wrap="none">
            <a:spAutoFit/>
          </a:bodyPr>
          <a:lstStyle/>
          <a:p>
            <a:r>
              <a:rPr lang="en-US" i="1" dirty="0" smtClean="0">
                <a:solidFill>
                  <a:prstClr val="black"/>
                </a:solidFill>
              </a:rPr>
              <a:t>Suomi NPP, 11/10/2018</a:t>
            </a:r>
            <a:endParaRPr lang="en-US" dirty="0"/>
          </a:p>
        </p:txBody>
      </p:sp>
      <p:sp>
        <p:nvSpPr>
          <p:cNvPr id="18" name="Rectangle 17"/>
          <p:cNvSpPr/>
          <p:nvPr/>
        </p:nvSpPr>
        <p:spPr>
          <a:xfrm>
            <a:off x="9028765" y="3429000"/>
            <a:ext cx="2401235" cy="369332"/>
          </a:xfrm>
          <a:prstGeom prst="rect">
            <a:avLst/>
          </a:prstGeom>
        </p:spPr>
        <p:txBody>
          <a:bodyPr wrap="none">
            <a:spAutoFit/>
          </a:bodyPr>
          <a:lstStyle/>
          <a:p>
            <a:r>
              <a:rPr lang="en-US" i="1" dirty="0" smtClean="0">
                <a:solidFill>
                  <a:prstClr val="black"/>
                </a:solidFill>
              </a:rPr>
              <a:t>Suomi NPP, 11/26/2018</a:t>
            </a:r>
            <a:endParaRPr lang="en-US" dirty="0"/>
          </a:p>
        </p:txBody>
      </p:sp>
      <p:sp>
        <p:nvSpPr>
          <p:cNvPr id="19" name="Rectangle 18"/>
          <p:cNvSpPr/>
          <p:nvPr/>
        </p:nvSpPr>
        <p:spPr>
          <a:xfrm>
            <a:off x="6818965" y="0"/>
            <a:ext cx="2401235" cy="369332"/>
          </a:xfrm>
          <a:prstGeom prst="rect">
            <a:avLst/>
          </a:prstGeom>
        </p:spPr>
        <p:txBody>
          <a:bodyPr wrap="none">
            <a:spAutoFit/>
          </a:bodyPr>
          <a:lstStyle/>
          <a:p>
            <a:r>
              <a:rPr lang="en-US" i="1" dirty="0" smtClean="0">
                <a:solidFill>
                  <a:schemeClr val="bg1"/>
                </a:solidFill>
              </a:rPr>
              <a:t>Suomi NPP, 11/26/2018</a:t>
            </a:r>
            <a:endParaRPr lang="en-US" dirty="0">
              <a:solidFill>
                <a:schemeClr val="bg1"/>
              </a:solidFill>
            </a:endParaRPr>
          </a:p>
        </p:txBody>
      </p:sp>
      <p:sp>
        <p:nvSpPr>
          <p:cNvPr id="20" name="Rectangle 19"/>
          <p:cNvSpPr/>
          <p:nvPr/>
        </p:nvSpPr>
        <p:spPr>
          <a:xfrm>
            <a:off x="7610493" y="3124200"/>
            <a:ext cx="3819507" cy="369332"/>
          </a:xfrm>
          <a:prstGeom prst="rect">
            <a:avLst/>
          </a:prstGeom>
        </p:spPr>
        <p:txBody>
          <a:bodyPr wrap="none">
            <a:spAutoFit/>
          </a:bodyPr>
          <a:lstStyle/>
          <a:p>
            <a:r>
              <a:rPr lang="en-US" dirty="0">
                <a:solidFill>
                  <a:schemeClr val="bg1"/>
                </a:solidFill>
                <a:hlinkClick r:id="rId6"/>
              </a:rPr>
              <a:t>https://worldview.earthdata.nasa.gov/</a:t>
            </a:r>
            <a:endParaRPr lang="en-US" dirty="0">
              <a:solidFill>
                <a:schemeClr val="bg1"/>
              </a:solidFill>
            </a:endParaRPr>
          </a:p>
        </p:txBody>
      </p:sp>
      <p:pic>
        <p:nvPicPr>
          <p:cNvPr id="22" name="Picture 21"/>
          <p:cNvPicPr>
            <a:picLocks noChangeAspect="1"/>
          </p:cNvPicPr>
          <p:nvPr/>
        </p:nvPicPr>
        <p:blipFill>
          <a:blip r:embed="rId7"/>
          <a:stretch>
            <a:fillRect/>
          </a:stretch>
        </p:blipFill>
        <p:spPr>
          <a:xfrm>
            <a:off x="3127077" y="838200"/>
            <a:ext cx="3268868" cy="2541487"/>
          </a:xfrm>
          <a:prstGeom prst="rect">
            <a:avLst/>
          </a:prstGeom>
        </p:spPr>
      </p:pic>
      <p:sp>
        <p:nvSpPr>
          <p:cNvPr id="23" name="Oval 22"/>
          <p:cNvSpPr/>
          <p:nvPr/>
        </p:nvSpPr>
        <p:spPr>
          <a:xfrm>
            <a:off x="4400746" y="1666973"/>
            <a:ext cx="616771" cy="5334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75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8180" y="97789"/>
            <a:ext cx="6223820" cy="887461"/>
          </a:xfrm>
        </p:spPr>
        <p:txBody>
          <a:bodyPr>
            <a:normAutofit fontScale="90000"/>
          </a:bodyPr>
          <a:lstStyle/>
          <a:p>
            <a:pPr algn="ctr"/>
            <a:r>
              <a:rPr lang="en-US" dirty="0" smtClean="0"/>
              <a:t>Persistent anomalies and false alarms</a:t>
            </a:r>
            <a:endParaRPr lang="en-US" dirty="0"/>
          </a:p>
        </p:txBody>
      </p:sp>
      <p:pic>
        <p:nvPicPr>
          <p:cNvPr id="3" name="Picture 2"/>
          <p:cNvPicPr>
            <a:picLocks noChangeAspect="1"/>
          </p:cNvPicPr>
          <p:nvPr/>
        </p:nvPicPr>
        <p:blipFill>
          <a:blip r:embed="rId2"/>
          <a:stretch>
            <a:fillRect/>
          </a:stretch>
        </p:blipFill>
        <p:spPr>
          <a:xfrm>
            <a:off x="0" y="0"/>
            <a:ext cx="6027789" cy="3909236"/>
          </a:xfrm>
          <a:prstGeom prst="rect">
            <a:avLst/>
          </a:prstGeom>
        </p:spPr>
      </p:pic>
      <p:pic>
        <p:nvPicPr>
          <p:cNvPr id="4" name="Picture 3"/>
          <p:cNvPicPr>
            <a:picLocks noChangeAspect="1"/>
          </p:cNvPicPr>
          <p:nvPr/>
        </p:nvPicPr>
        <p:blipFill>
          <a:blip r:embed="rId3"/>
          <a:stretch>
            <a:fillRect/>
          </a:stretch>
        </p:blipFill>
        <p:spPr>
          <a:xfrm>
            <a:off x="6167807" y="1955704"/>
            <a:ext cx="6027789" cy="3909236"/>
          </a:xfrm>
          <a:prstGeom prst="rect">
            <a:avLst/>
          </a:prstGeom>
        </p:spPr>
      </p:pic>
      <p:sp>
        <p:nvSpPr>
          <p:cNvPr id="5" name="TextBox 4"/>
          <p:cNvSpPr txBox="1"/>
          <p:nvPr/>
        </p:nvSpPr>
        <p:spPr>
          <a:xfrm>
            <a:off x="6194322" y="1229011"/>
            <a:ext cx="58537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An example of a false alarm caused by reflection from the Topaz Solar Farm in California. NOAA-20, 11/18/2018</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ntent Placeholder 7"/>
          <p:cNvPicPr>
            <a:picLocks noChangeAspect="1"/>
          </p:cNvPicPr>
          <p:nvPr/>
        </p:nvPicPr>
        <p:blipFill>
          <a:blip r:embed="rId4"/>
          <a:stretch>
            <a:fillRect/>
          </a:stretch>
        </p:blipFill>
        <p:spPr>
          <a:xfrm>
            <a:off x="11781" y="3909236"/>
            <a:ext cx="4785025" cy="2934815"/>
          </a:xfrm>
          <a:prstGeom prst="rect">
            <a:avLst/>
          </a:prstGeom>
        </p:spPr>
      </p:pic>
      <p:sp>
        <p:nvSpPr>
          <p:cNvPr id="7" name="TextBox 6"/>
          <p:cNvSpPr txBox="1"/>
          <p:nvPr/>
        </p:nvSpPr>
        <p:spPr>
          <a:xfrm>
            <a:off x="609601" y="6312310"/>
            <a:ext cx="34071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Potential persistent anomaly mask</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4798144" y="5787051"/>
            <a:ext cx="749218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1. Oil/gas</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2. Volcanos</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3. Solar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farms (currently only for the HMS domain – extended North America)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panose="020F0502020204030204"/>
                <a:ea typeface="+mn-ea"/>
                <a:cs typeface="+mn-cs"/>
              </a:rPr>
              <a:t>4. Everything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else (industrial buildings, power plants, unknown etc.) </a:t>
            </a:r>
          </a:p>
        </p:txBody>
      </p:sp>
    </p:spTree>
    <p:extLst>
      <p:ext uri="{BB962C8B-B14F-4D97-AF65-F5344CB8AC3E}">
        <p14:creationId xmlns:p14="http://schemas.microsoft.com/office/powerpoint/2010/main" val="4252816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3693-D603-D746-BE4D-8680F28DA6F4}"/>
              </a:ext>
            </a:extLst>
          </p:cNvPr>
          <p:cNvSpPr>
            <a:spLocks noGrp="1"/>
          </p:cNvSpPr>
          <p:nvPr>
            <p:ph type="title"/>
          </p:nvPr>
        </p:nvSpPr>
        <p:spPr>
          <a:xfrm>
            <a:off x="1593849" y="419100"/>
            <a:ext cx="9004300" cy="731838"/>
          </a:xfrm>
        </p:spPr>
        <p:txBody>
          <a:bodyPr/>
          <a:lstStyle/>
          <a:p>
            <a:r>
              <a:rPr lang="en-US" b="1" dirty="0"/>
              <a:t>Mapping JPSS and </a:t>
            </a:r>
            <a:r>
              <a:rPr lang="en-US" b="1" dirty="0" err="1"/>
              <a:t>MetOp</a:t>
            </a:r>
            <a:r>
              <a:rPr lang="en-US" b="1" dirty="0"/>
              <a:t>-SG Products</a:t>
            </a:r>
          </a:p>
        </p:txBody>
      </p:sp>
      <p:pic>
        <p:nvPicPr>
          <p:cNvPr id="39" name="Picture 38">
            <a:extLst>
              <a:ext uri="{FF2B5EF4-FFF2-40B4-BE49-F238E27FC236}">
                <a16:creationId xmlns:a16="http://schemas.microsoft.com/office/drawing/2014/main" id="{32CD68DD-67F3-F641-8BA9-BB819A0858AD}"/>
              </a:ext>
            </a:extLst>
          </p:cNvPr>
          <p:cNvPicPr>
            <a:picLocks noChangeAspect="1"/>
          </p:cNvPicPr>
          <p:nvPr/>
        </p:nvPicPr>
        <p:blipFill>
          <a:blip r:embed="rId2"/>
          <a:stretch>
            <a:fillRect/>
          </a:stretch>
        </p:blipFill>
        <p:spPr>
          <a:xfrm>
            <a:off x="246170" y="1752600"/>
            <a:ext cx="5379930" cy="4159605"/>
          </a:xfrm>
          <a:prstGeom prst="rect">
            <a:avLst/>
          </a:prstGeom>
        </p:spPr>
      </p:pic>
      <p:pic>
        <p:nvPicPr>
          <p:cNvPr id="6" name="Picture 5">
            <a:extLst>
              <a:ext uri="{FF2B5EF4-FFF2-40B4-BE49-F238E27FC236}">
                <a16:creationId xmlns:a16="http://schemas.microsoft.com/office/drawing/2014/main" id="{1FC92DE7-D100-BC43-8447-6558D8ED2AEA}"/>
              </a:ext>
            </a:extLst>
          </p:cNvPr>
          <p:cNvPicPr>
            <a:picLocks noChangeAspect="1"/>
          </p:cNvPicPr>
          <p:nvPr/>
        </p:nvPicPr>
        <p:blipFill rotWithShape="1">
          <a:blip r:embed="rId3"/>
          <a:srcRect l="4074" r="10093"/>
          <a:stretch/>
        </p:blipFill>
        <p:spPr>
          <a:xfrm>
            <a:off x="5779825" y="1676400"/>
            <a:ext cx="6296124" cy="4299305"/>
          </a:xfrm>
          <a:prstGeom prst="rect">
            <a:avLst/>
          </a:prstGeom>
        </p:spPr>
      </p:pic>
      <p:sp>
        <p:nvSpPr>
          <p:cNvPr id="7" name="TextBox 6"/>
          <p:cNvSpPr txBox="1"/>
          <p:nvPr/>
        </p:nvSpPr>
        <p:spPr>
          <a:xfrm>
            <a:off x="76200" y="6550223"/>
            <a:ext cx="4794454" cy="307777"/>
          </a:xfrm>
          <a:prstGeom prst="rect">
            <a:avLst/>
          </a:prstGeom>
          <a:noFill/>
        </p:spPr>
        <p:txBody>
          <a:bodyPr wrap="none" rtlCol="0">
            <a:spAutoFit/>
          </a:bodyPr>
          <a:lstStyle/>
          <a:p>
            <a:r>
              <a:rPr lang="en-US" sz="1400" b="1" i="1" dirty="0"/>
              <a:t>S</a:t>
            </a:r>
            <a:r>
              <a:rPr lang="en-US" sz="1400" b="1" i="1" dirty="0" smtClean="0"/>
              <a:t>. </a:t>
            </a:r>
            <a:r>
              <a:rPr lang="en-US" sz="1400" b="1" i="1" dirty="0" err="1" smtClean="0"/>
              <a:t>Kalluri</a:t>
            </a:r>
            <a:r>
              <a:rPr lang="en-US" sz="1400" b="1" i="1" dirty="0" smtClean="0"/>
              <a:t> et al., NOAA &amp; GST@NOAA, IMSG@NOAA, UMD etc.</a:t>
            </a:r>
            <a:endParaRPr lang="en-US" sz="1400" b="1" i="1" dirty="0"/>
          </a:p>
        </p:txBody>
      </p:sp>
    </p:spTree>
    <p:extLst>
      <p:ext uri="{BB962C8B-B14F-4D97-AF65-F5344CB8AC3E}">
        <p14:creationId xmlns:p14="http://schemas.microsoft.com/office/powerpoint/2010/main" val="2485530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962B-BBF6-BC4D-B599-D05562413C16}"/>
              </a:ext>
            </a:extLst>
          </p:cNvPr>
          <p:cNvSpPr>
            <a:spLocks noGrp="1"/>
          </p:cNvSpPr>
          <p:nvPr>
            <p:ph type="title"/>
          </p:nvPr>
        </p:nvSpPr>
        <p:spPr>
          <a:xfrm>
            <a:off x="0" y="76200"/>
            <a:ext cx="12192000" cy="731838"/>
          </a:xfrm>
        </p:spPr>
        <p:txBody>
          <a:bodyPr/>
          <a:lstStyle/>
          <a:p>
            <a:r>
              <a:rPr lang="en-US" dirty="0" err="1"/>
              <a:t>MetImage</a:t>
            </a:r>
            <a:r>
              <a:rPr lang="en-US" dirty="0"/>
              <a:t>-VIIRS Comparison</a:t>
            </a:r>
          </a:p>
        </p:txBody>
      </p:sp>
      <p:graphicFrame>
        <p:nvGraphicFramePr>
          <p:cNvPr id="4" name="Table 3">
            <a:extLst>
              <a:ext uri="{FF2B5EF4-FFF2-40B4-BE49-F238E27FC236}">
                <a16:creationId xmlns:a16="http://schemas.microsoft.com/office/drawing/2014/main" id="{53A559AA-27F8-CA45-BAF5-368DC6C82556}"/>
              </a:ext>
            </a:extLst>
          </p:cNvPr>
          <p:cNvGraphicFramePr>
            <a:graphicFrameLocks noGrp="1"/>
          </p:cNvGraphicFramePr>
          <p:nvPr>
            <p:extLst>
              <p:ext uri="{D42A27DB-BD31-4B8C-83A1-F6EECF244321}">
                <p14:modId xmlns:p14="http://schemas.microsoft.com/office/powerpoint/2010/main" val="976747550"/>
              </p:ext>
            </p:extLst>
          </p:nvPr>
        </p:nvGraphicFramePr>
        <p:xfrm>
          <a:off x="5884306" y="1608125"/>
          <a:ext cx="2085875" cy="4841933"/>
        </p:xfrm>
        <a:graphic>
          <a:graphicData uri="http://schemas.openxmlformats.org/drawingml/2006/table">
            <a:tbl>
              <a:tblPr/>
              <a:tblGrid>
                <a:gridCol w="1032940">
                  <a:extLst>
                    <a:ext uri="{9D8B030D-6E8A-4147-A177-3AD203B41FA5}">
                      <a16:colId xmlns:a16="http://schemas.microsoft.com/office/drawing/2014/main" val="20000"/>
                    </a:ext>
                  </a:extLst>
                </a:gridCol>
                <a:gridCol w="1052935">
                  <a:extLst>
                    <a:ext uri="{9D8B030D-6E8A-4147-A177-3AD203B41FA5}">
                      <a16:colId xmlns:a16="http://schemas.microsoft.com/office/drawing/2014/main" val="20001"/>
                    </a:ext>
                  </a:extLst>
                </a:gridCol>
              </a:tblGrid>
              <a:tr h="556917">
                <a:tc>
                  <a:txBody>
                    <a:bodyPr/>
                    <a:lstStyle/>
                    <a:p>
                      <a:pPr marL="0" marR="0" algn="ctr">
                        <a:spcBef>
                          <a:spcPts val="0"/>
                        </a:spcBef>
                        <a:spcAft>
                          <a:spcPts val="0"/>
                        </a:spcAft>
                      </a:pPr>
                      <a:r>
                        <a:rPr lang="en-US" sz="1200" b="1" dirty="0" err="1">
                          <a:effectLst/>
                          <a:latin typeface="Times New Roman"/>
                          <a:ea typeface="Times New Roman"/>
                        </a:rPr>
                        <a:t>METImage</a:t>
                      </a:r>
                      <a:endParaRPr lang="en-US" sz="1200" b="1" dirty="0">
                        <a:effectLst/>
                        <a:latin typeface="Times New Roman"/>
                        <a:ea typeface="Times New Roman"/>
                      </a:endParaRPr>
                    </a:p>
                    <a:p>
                      <a:pPr marL="0" marR="0" algn="ctr">
                        <a:spcBef>
                          <a:spcPts val="0"/>
                        </a:spcBef>
                        <a:spcAft>
                          <a:spcPts val="0"/>
                        </a:spcAft>
                      </a:pPr>
                      <a:r>
                        <a:rPr lang="en-US" sz="1200" b="1" dirty="0">
                          <a:effectLst/>
                          <a:latin typeface="Times New Roman"/>
                          <a:ea typeface="Times New Roman"/>
                        </a:rPr>
                        <a:t>Band</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a:effectLst/>
                          <a:latin typeface="Times New Roman"/>
                          <a:ea typeface="Times New Roman"/>
                        </a:rPr>
                        <a:t>Central Wavelength</a:t>
                      </a:r>
                      <a:endParaRPr lang="en-US" sz="1200">
                        <a:effectLst/>
                        <a:latin typeface="Times New Roman"/>
                        <a:ea typeface="Times New Roman"/>
                      </a:endParaRPr>
                    </a:p>
                    <a:p>
                      <a:pPr marL="0" marR="0" algn="ctr">
                        <a:spcBef>
                          <a:spcPts val="0"/>
                        </a:spcBef>
                        <a:spcAft>
                          <a:spcPts val="0"/>
                        </a:spcAft>
                      </a:pPr>
                      <a:r>
                        <a:rPr lang="en-US" sz="1200" b="1">
                          <a:effectLst/>
                          <a:latin typeface="Times New Roman"/>
                          <a:ea typeface="Times New Roman"/>
                        </a:rPr>
                        <a:t>(μm)</a:t>
                      </a:r>
                      <a:endParaRPr lang="en-US" sz="1200">
                        <a:effectLst/>
                        <a:latin typeface="Times New Roman"/>
                        <a:ea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VII-4</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0.443</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8845">
                <a:tc>
                  <a:txBody>
                    <a:bodyPr/>
                    <a:lstStyle/>
                    <a:p>
                      <a:pPr marL="0" marR="0" algn="ctr">
                        <a:spcBef>
                          <a:spcPts val="0"/>
                        </a:spcBef>
                        <a:spcAft>
                          <a:spcPts val="0"/>
                        </a:spcAft>
                      </a:pPr>
                      <a:r>
                        <a:rPr lang="en-US" sz="1200" b="1" dirty="0">
                          <a:effectLst/>
                          <a:latin typeface="Times New Roman"/>
                          <a:ea typeface="Times New Roman"/>
                        </a:rPr>
                        <a:t>VII-8</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0.555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8845">
                <a:tc>
                  <a:txBody>
                    <a:bodyPr/>
                    <a:lstStyle/>
                    <a:p>
                      <a:pPr marL="0" marR="0" algn="ctr">
                        <a:spcBef>
                          <a:spcPts val="0"/>
                        </a:spcBef>
                        <a:spcAft>
                          <a:spcPts val="0"/>
                        </a:spcAft>
                      </a:pPr>
                      <a:r>
                        <a:rPr lang="en-US" sz="1200" b="1" dirty="0">
                          <a:effectLst/>
                          <a:latin typeface="Times New Roman"/>
                          <a:ea typeface="Times New Roman"/>
                        </a:rPr>
                        <a:t>VII-12</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0.67</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VII-15</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0.752</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08845">
                <a:tc>
                  <a:txBody>
                    <a:bodyPr/>
                    <a:lstStyle/>
                    <a:p>
                      <a:pPr marL="0" marR="0" algn="ctr">
                        <a:spcBef>
                          <a:spcPts val="0"/>
                        </a:spcBef>
                        <a:spcAft>
                          <a:spcPts val="0"/>
                        </a:spcAft>
                      </a:pPr>
                      <a:r>
                        <a:rPr lang="en-US" sz="1200" b="1" dirty="0">
                          <a:effectLst/>
                          <a:latin typeface="Times New Roman"/>
                          <a:ea typeface="Times New Roman"/>
                        </a:rPr>
                        <a:t>VII-16</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0.763</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08845">
                <a:tc>
                  <a:txBody>
                    <a:bodyPr/>
                    <a:lstStyle/>
                    <a:p>
                      <a:pPr marL="0" marR="0" algn="ctr">
                        <a:spcBef>
                          <a:spcPts val="0"/>
                        </a:spcBef>
                        <a:spcAft>
                          <a:spcPts val="0"/>
                        </a:spcAft>
                      </a:pPr>
                      <a:r>
                        <a:rPr lang="en-US" sz="1200" b="1" dirty="0">
                          <a:effectLst/>
                          <a:latin typeface="Times New Roman"/>
                          <a:ea typeface="Times New Roman"/>
                        </a:rPr>
                        <a:t>VII-17</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0.865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8845">
                <a:tc>
                  <a:txBody>
                    <a:bodyPr/>
                    <a:lstStyle/>
                    <a:p>
                      <a:pPr marL="0" marR="0" algn="ctr">
                        <a:spcBef>
                          <a:spcPts val="0"/>
                        </a:spcBef>
                        <a:spcAft>
                          <a:spcPts val="0"/>
                        </a:spcAft>
                      </a:pPr>
                      <a:r>
                        <a:rPr lang="en-US" sz="1200" b="1" dirty="0">
                          <a:effectLst/>
                          <a:latin typeface="Times New Roman"/>
                          <a:ea typeface="Times New Roman"/>
                        </a:rPr>
                        <a:t>VII-20</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0.914</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08845">
                <a:tc>
                  <a:txBody>
                    <a:bodyPr/>
                    <a:lstStyle/>
                    <a:p>
                      <a:pPr marL="0" marR="0" algn="ctr">
                        <a:spcBef>
                          <a:spcPts val="0"/>
                        </a:spcBef>
                        <a:spcAft>
                          <a:spcPts val="0"/>
                        </a:spcAft>
                      </a:pPr>
                      <a:r>
                        <a:rPr lang="en-US" sz="1200" b="1" dirty="0">
                          <a:effectLst/>
                          <a:latin typeface="Times New Roman"/>
                          <a:ea typeface="Times New Roman"/>
                        </a:rPr>
                        <a:t>VII-22</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1.24</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VII-23</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1.38</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VII-24</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1.63</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VII-25</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2.25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VII-26</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3.74</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VII-28</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3.96</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VII-30</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4.04</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VII-33</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6.72</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5"/>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VII-34</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7.33</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255238">
                <a:tc>
                  <a:txBody>
                    <a:bodyPr/>
                    <a:lstStyle/>
                    <a:p>
                      <a:pPr marL="0" marR="0" algn="ctr">
                        <a:spcBef>
                          <a:spcPts val="0"/>
                        </a:spcBef>
                        <a:spcAft>
                          <a:spcPts val="0"/>
                        </a:spcAft>
                      </a:pPr>
                      <a:r>
                        <a:rPr lang="en-US" sz="1200" b="1" dirty="0">
                          <a:effectLst/>
                          <a:latin typeface="Times New Roman"/>
                          <a:ea typeface="Times New Roman"/>
                        </a:rPr>
                        <a:t>VII-35</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effectLst/>
                          <a:latin typeface="Times New Roman"/>
                          <a:ea typeface="Times New Roman"/>
                        </a:rPr>
                        <a:t>8.54</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65471">
                <a:tc>
                  <a:txBody>
                    <a:bodyPr/>
                    <a:lstStyle/>
                    <a:p>
                      <a:pPr marL="0" marR="0" algn="ctr">
                        <a:spcBef>
                          <a:spcPts val="0"/>
                        </a:spcBef>
                        <a:spcAft>
                          <a:spcPts val="0"/>
                        </a:spcAft>
                      </a:pPr>
                      <a:r>
                        <a:rPr lang="en-US" sz="1200" b="1" dirty="0">
                          <a:effectLst/>
                          <a:latin typeface="Times New Roman"/>
                          <a:ea typeface="Times New Roman"/>
                        </a:rPr>
                        <a:t>VII-37</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effectLst/>
                          <a:latin typeface="Times New Roman"/>
                          <a:ea typeface="Times New Roman"/>
                        </a:rPr>
                        <a:t>10.69</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208845">
                <a:tc>
                  <a:txBody>
                    <a:bodyPr/>
                    <a:lstStyle/>
                    <a:p>
                      <a:pPr marL="0" marR="0" algn="ctr">
                        <a:spcBef>
                          <a:spcPts val="0"/>
                        </a:spcBef>
                        <a:spcAft>
                          <a:spcPts val="0"/>
                        </a:spcAft>
                      </a:pPr>
                      <a:r>
                        <a:rPr lang="en-US" sz="1200" b="1" dirty="0">
                          <a:effectLst/>
                          <a:latin typeface="Times New Roman"/>
                          <a:ea typeface="Times New Roman"/>
                        </a:rPr>
                        <a:t>VII-39</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effectLst/>
                          <a:latin typeface="Times New Roman"/>
                          <a:ea typeface="Times New Roman"/>
                        </a:rPr>
                        <a:t>12.02</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213942">
                <a:tc>
                  <a:txBody>
                    <a:bodyPr/>
                    <a:lstStyle/>
                    <a:p>
                      <a:pPr marL="0" marR="0" algn="ctr">
                        <a:spcBef>
                          <a:spcPts val="0"/>
                        </a:spcBef>
                        <a:spcAft>
                          <a:spcPts val="0"/>
                        </a:spcAft>
                      </a:pPr>
                      <a:r>
                        <a:rPr lang="en-US" sz="1200" b="1" dirty="0">
                          <a:effectLst/>
                          <a:latin typeface="Times New Roman"/>
                          <a:ea typeface="Times New Roman"/>
                        </a:rPr>
                        <a:t>VII-40</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effectLst/>
                          <a:latin typeface="Times New Roman"/>
                          <a:ea typeface="Times New Roman"/>
                        </a:rPr>
                        <a:t>13.35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bl>
          </a:graphicData>
        </a:graphic>
      </p:graphicFrame>
      <p:graphicFrame>
        <p:nvGraphicFramePr>
          <p:cNvPr id="5" name="Table 4">
            <a:extLst>
              <a:ext uri="{FF2B5EF4-FFF2-40B4-BE49-F238E27FC236}">
                <a16:creationId xmlns:a16="http://schemas.microsoft.com/office/drawing/2014/main" id="{C51F1C71-F71E-F645-B35C-151A944C4E2F}"/>
              </a:ext>
            </a:extLst>
          </p:cNvPr>
          <p:cNvGraphicFramePr>
            <a:graphicFrameLocks noGrp="1"/>
          </p:cNvGraphicFramePr>
          <p:nvPr>
            <p:extLst>
              <p:ext uri="{D42A27DB-BD31-4B8C-83A1-F6EECF244321}">
                <p14:modId xmlns:p14="http://schemas.microsoft.com/office/powerpoint/2010/main" val="3437886467"/>
              </p:ext>
            </p:extLst>
          </p:nvPr>
        </p:nvGraphicFramePr>
        <p:xfrm>
          <a:off x="859532" y="1748115"/>
          <a:ext cx="2085875" cy="4561955"/>
        </p:xfrm>
        <a:graphic>
          <a:graphicData uri="http://schemas.openxmlformats.org/drawingml/2006/table">
            <a:tbl>
              <a:tblPr/>
              <a:tblGrid>
                <a:gridCol w="877303">
                  <a:extLst>
                    <a:ext uri="{9D8B030D-6E8A-4147-A177-3AD203B41FA5}">
                      <a16:colId xmlns:a16="http://schemas.microsoft.com/office/drawing/2014/main" val="20000"/>
                    </a:ext>
                  </a:extLst>
                </a:gridCol>
                <a:gridCol w="1208572">
                  <a:extLst>
                    <a:ext uri="{9D8B030D-6E8A-4147-A177-3AD203B41FA5}">
                      <a16:colId xmlns:a16="http://schemas.microsoft.com/office/drawing/2014/main" val="20001"/>
                    </a:ext>
                  </a:extLst>
                </a:gridCol>
              </a:tblGrid>
              <a:tr h="556917">
                <a:tc>
                  <a:txBody>
                    <a:bodyPr/>
                    <a:lstStyle/>
                    <a:p>
                      <a:pPr marL="0" marR="0" algn="ctr">
                        <a:spcBef>
                          <a:spcPts val="0"/>
                        </a:spcBef>
                        <a:spcAft>
                          <a:spcPts val="0"/>
                        </a:spcAft>
                      </a:pPr>
                      <a:r>
                        <a:rPr lang="en-US" sz="1200" b="1" dirty="0">
                          <a:effectLst/>
                          <a:latin typeface="Times New Roman"/>
                          <a:ea typeface="Times New Roman"/>
                        </a:rPr>
                        <a:t>VIIRS Band</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a:effectLst/>
                          <a:latin typeface="Times New Roman"/>
                          <a:ea typeface="Times New Roman"/>
                        </a:rPr>
                        <a:t>Central Wavelength</a:t>
                      </a:r>
                      <a:endParaRPr lang="en-US" sz="1200">
                        <a:effectLst/>
                        <a:latin typeface="Times New Roman"/>
                        <a:ea typeface="Times New Roman"/>
                      </a:endParaRPr>
                    </a:p>
                    <a:p>
                      <a:pPr marL="0" marR="0" algn="ctr">
                        <a:spcBef>
                          <a:spcPts val="0"/>
                        </a:spcBef>
                        <a:spcAft>
                          <a:spcPts val="0"/>
                        </a:spcAft>
                      </a:pPr>
                      <a:r>
                        <a:rPr lang="en-US" sz="1200" b="1">
                          <a:effectLst/>
                          <a:latin typeface="Times New Roman"/>
                          <a:ea typeface="Times New Roman"/>
                        </a:rPr>
                        <a:t>(μm)</a:t>
                      </a:r>
                      <a:endParaRPr lang="en-US" sz="1200">
                        <a:effectLst/>
                        <a:latin typeface="Times New Roman"/>
                        <a:ea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M-1</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0.412</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08845">
                <a:tc>
                  <a:txBody>
                    <a:bodyPr/>
                    <a:lstStyle/>
                    <a:p>
                      <a:pPr marL="0" marR="0" algn="ctr">
                        <a:spcBef>
                          <a:spcPts val="0"/>
                        </a:spcBef>
                        <a:spcAft>
                          <a:spcPts val="0"/>
                        </a:spcAft>
                      </a:pPr>
                      <a:r>
                        <a:rPr lang="en-US" sz="1200" b="1" dirty="0">
                          <a:effectLst/>
                          <a:latin typeface="Times New Roman"/>
                          <a:ea typeface="Times New Roman"/>
                        </a:rPr>
                        <a:t>M-2</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0.445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8845">
                <a:tc>
                  <a:txBody>
                    <a:bodyPr/>
                    <a:lstStyle/>
                    <a:p>
                      <a:pPr marL="0" marR="0" algn="ctr">
                        <a:spcBef>
                          <a:spcPts val="0"/>
                        </a:spcBef>
                        <a:spcAft>
                          <a:spcPts val="0"/>
                        </a:spcAft>
                      </a:pPr>
                      <a:r>
                        <a:rPr lang="en-US" sz="1200" b="1" dirty="0">
                          <a:effectLst/>
                          <a:latin typeface="Times New Roman"/>
                          <a:ea typeface="Times New Roman"/>
                        </a:rPr>
                        <a:t>M-3</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0.488</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M-4</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0.551</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8845">
                <a:tc>
                  <a:txBody>
                    <a:bodyPr/>
                    <a:lstStyle/>
                    <a:p>
                      <a:pPr marL="0" marR="0" algn="ctr">
                        <a:spcBef>
                          <a:spcPts val="0"/>
                        </a:spcBef>
                        <a:spcAft>
                          <a:spcPts val="0"/>
                        </a:spcAft>
                      </a:pPr>
                      <a:r>
                        <a:rPr lang="en-US" sz="1200" b="1" dirty="0">
                          <a:effectLst/>
                          <a:latin typeface="Times New Roman"/>
                          <a:ea typeface="Times New Roman"/>
                        </a:rPr>
                        <a:t>I-1 </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0.64</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08845">
                <a:tc>
                  <a:txBody>
                    <a:bodyPr/>
                    <a:lstStyle/>
                    <a:p>
                      <a:pPr marL="0" marR="0" algn="ctr">
                        <a:spcBef>
                          <a:spcPts val="0"/>
                        </a:spcBef>
                        <a:spcAft>
                          <a:spcPts val="0"/>
                        </a:spcAft>
                      </a:pPr>
                      <a:r>
                        <a:rPr lang="en-US" sz="1200" b="1" dirty="0">
                          <a:effectLst/>
                          <a:latin typeface="Times New Roman"/>
                          <a:ea typeface="Times New Roman"/>
                        </a:rPr>
                        <a:t>M-5</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0.672</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8845">
                <a:tc>
                  <a:txBody>
                    <a:bodyPr/>
                    <a:lstStyle/>
                    <a:p>
                      <a:pPr marL="0" marR="0" algn="ctr">
                        <a:spcBef>
                          <a:spcPts val="0"/>
                        </a:spcBef>
                        <a:spcAft>
                          <a:spcPts val="0"/>
                        </a:spcAft>
                      </a:pPr>
                      <a:r>
                        <a:rPr lang="en-US" sz="1200" b="1" dirty="0">
                          <a:effectLst/>
                          <a:latin typeface="Times New Roman"/>
                          <a:ea typeface="Times New Roman"/>
                        </a:rPr>
                        <a:t>M-6 </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0.746</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08845">
                <a:tc>
                  <a:txBody>
                    <a:bodyPr/>
                    <a:lstStyle/>
                    <a:p>
                      <a:pPr marL="0" marR="0" algn="ctr">
                        <a:spcBef>
                          <a:spcPts val="0"/>
                        </a:spcBef>
                        <a:spcAft>
                          <a:spcPts val="0"/>
                        </a:spcAft>
                      </a:pPr>
                      <a:r>
                        <a:rPr lang="en-US" sz="1200" b="1" dirty="0">
                          <a:effectLst/>
                          <a:latin typeface="Times New Roman"/>
                          <a:ea typeface="Times New Roman"/>
                        </a:rPr>
                        <a:t>M-7/I-2</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0.865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M-8</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1.24</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M-9 </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1.38</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M-10/I-3</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1.61</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M-11</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2.25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M-12/I-4</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3.74</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M-13</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4.05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M-14</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8.55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M-15</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10.76</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208845">
                <a:tc>
                  <a:txBody>
                    <a:bodyPr/>
                    <a:lstStyle/>
                    <a:p>
                      <a:pPr marL="0" marR="0" algn="ctr">
                        <a:spcBef>
                          <a:spcPts val="0"/>
                        </a:spcBef>
                        <a:spcAft>
                          <a:spcPts val="0"/>
                        </a:spcAft>
                      </a:pPr>
                      <a:r>
                        <a:rPr lang="en-US" sz="1200" b="1" dirty="0">
                          <a:latin typeface="Times New Roman" pitchFamily="18" charset="0"/>
                          <a:cs typeface="Times New Roman" pitchFamily="18" charset="0"/>
                        </a:rPr>
                        <a:t>I-5</a:t>
                      </a: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latin typeface="Times New Roman" pitchFamily="18" charset="0"/>
                          <a:cs typeface="Times New Roman" pitchFamily="18" charset="0"/>
                        </a:rPr>
                        <a:t>11.45</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45007168"/>
                  </a:ext>
                </a:extLst>
              </a:tr>
              <a:tr h="223967">
                <a:tc>
                  <a:txBody>
                    <a:bodyPr/>
                    <a:lstStyle/>
                    <a:p>
                      <a:pPr marL="0" marR="0" algn="ctr">
                        <a:spcBef>
                          <a:spcPts val="0"/>
                        </a:spcBef>
                        <a:spcAft>
                          <a:spcPts val="0"/>
                        </a:spcAft>
                      </a:pPr>
                      <a:r>
                        <a:rPr lang="en-US" sz="1200" b="1" dirty="0">
                          <a:effectLst/>
                          <a:latin typeface="Times New Roman"/>
                          <a:ea typeface="Times New Roman"/>
                        </a:rPr>
                        <a:t>M-16</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effectLst/>
                          <a:latin typeface="Times New Roman"/>
                          <a:ea typeface="Times New Roman"/>
                        </a:rPr>
                        <a:t>12.01</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30706">
                <a:tc>
                  <a:txBody>
                    <a:bodyPr/>
                    <a:lstStyle/>
                    <a:p>
                      <a:pPr marL="0" marR="0" algn="ctr">
                        <a:spcBef>
                          <a:spcPts val="0"/>
                        </a:spcBef>
                        <a:spcAft>
                          <a:spcPts val="0"/>
                        </a:spcAft>
                      </a:pPr>
                      <a:r>
                        <a:rPr lang="en-US" sz="1200" b="1" dirty="0">
                          <a:effectLst/>
                          <a:latin typeface="Times New Roman"/>
                          <a:ea typeface="Times New Roman"/>
                        </a:rPr>
                        <a:t>DNB</a:t>
                      </a:r>
                      <a:endParaRPr lang="en-US" sz="1200" dirty="0">
                        <a:effectLst/>
                        <a:latin typeface="Times New Roman"/>
                        <a:ea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dirty="0">
                          <a:effectLst/>
                          <a:latin typeface="Times New Roman"/>
                          <a:ea typeface="Times New Roman"/>
                        </a:rPr>
                        <a:t>0.5-0.9</a:t>
                      </a: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bl>
          </a:graphicData>
        </a:graphic>
      </p:graphicFrame>
      <p:sp>
        <p:nvSpPr>
          <p:cNvPr id="6" name="Content Placeholder 2">
            <a:extLst>
              <a:ext uri="{FF2B5EF4-FFF2-40B4-BE49-F238E27FC236}">
                <a16:creationId xmlns:a16="http://schemas.microsoft.com/office/drawing/2014/main" id="{16746791-244E-6845-9CBE-DDEB955FBFF2}"/>
              </a:ext>
            </a:extLst>
          </p:cNvPr>
          <p:cNvSpPr txBox="1">
            <a:spLocks/>
          </p:cNvSpPr>
          <p:nvPr/>
        </p:nvSpPr>
        <p:spPr>
          <a:xfrm>
            <a:off x="726208" y="1143000"/>
            <a:ext cx="8887691" cy="104839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Highlighted bands are unique to each instrument.</a:t>
            </a:r>
          </a:p>
        </p:txBody>
      </p:sp>
      <p:sp>
        <p:nvSpPr>
          <p:cNvPr id="7" name="TextBox 6">
            <a:extLst>
              <a:ext uri="{FF2B5EF4-FFF2-40B4-BE49-F238E27FC236}">
                <a16:creationId xmlns:a16="http://schemas.microsoft.com/office/drawing/2014/main" id="{B753B9A8-4381-BF4E-AD04-E11E0D809E47}"/>
              </a:ext>
            </a:extLst>
          </p:cNvPr>
          <p:cNvSpPr txBox="1"/>
          <p:nvPr/>
        </p:nvSpPr>
        <p:spPr>
          <a:xfrm>
            <a:off x="3414663" y="2286650"/>
            <a:ext cx="1533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“violet blue”</a:t>
            </a:r>
          </a:p>
        </p:txBody>
      </p:sp>
      <p:sp>
        <p:nvSpPr>
          <p:cNvPr id="8" name="TextBox 7">
            <a:extLst>
              <a:ext uri="{FF2B5EF4-FFF2-40B4-BE49-F238E27FC236}">
                <a16:creationId xmlns:a16="http://schemas.microsoft.com/office/drawing/2014/main" id="{E77B8ED8-D1B5-F145-9BD0-B31505F6C75E}"/>
              </a:ext>
            </a:extLst>
          </p:cNvPr>
          <p:cNvSpPr txBox="1"/>
          <p:nvPr/>
        </p:nvSpPr>
        <p:spPr>
          <a:xfrm>
            <a:off x="3414663" y="2705560"/>
            <a:ext cx="1533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“true color blue”</a:t>
            </a:r>
          </a:p>
        </p:txBody>
      </p:sp>
      <p:sp>
        <p:nvSpPr>
          <p:cNvPr id="9" name="TextBox 8">
            <a:extLst>
              <a:ext uri="{FF2B5EF4-FFF2-40B4-BE49-F238E27FC236}">
                <a16:creationId xmlns:a16="http://schemas.microsoft.com/office/drawing/2014/main" id="{97893210-B6DF-E94B-92B9-ABB99652E8B0}"/>
              </a:ext>
            </a:extLst>
          </p:cNvPr>
          <p:cNvSpPr txBox="1"/>
          <p:nvPr/>
        </p:nvSpPr>
        <p:spPr>
          <a:xfrm>
            <a:off x="3414663" y="3123157"/>
            <a:ext cx="1533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375 m visible band</a:t>
            </a:r>
          </a:p>
        </p:txBody>
      </p:sp>
      <p:sp>
        <p:nvSpPr>
          <p:cNvPr id="10" name="TextBox 9">
            <a:extLst>
              <a:ext uri="{FF2B5EF4-FFF2-40B4-BE49-F238E27FC236}">
                <a16:creationId xmlns:a16="http://schemas.microsoft.com/office/drawing/2014/main" id="{A2CA54AF-8080-884B-97D9-12A93F82D237}"/>
              </a:ext>
            </a:extLst>
          </p:cNvPr>
          <p:cNvSpPr txBox="1"/>
          <p:nvPr/>
        </p:nvSpPr>
        <p:spPr>
          <a:xfrm>
            <a:off x="3440114" y="5615650"/>
            <a:ext cx="1533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375 m IR window</a:t>
            </a:r>
          </a:p>
        </p:txBody>
      </p:sp>
      <p:sp>
        <p:nvSpPr>
          <p:cNvPr id="11" name="TextBox 10">
            <a:extLst>
              <a:ext uri="{FF2B5EF4-FFF2-40B4-BE49-F238E27FC236}">
                <a16:creationId xmlns:a16="http://schemas.microsoft.com/office/drawing/2014/main" id="{CCA8763B-86B3-7D43-BB08-AACAD9E847A7}"/>
              </a:ext>
            </a:extLst>
          </p:cNvPr>
          <p:cNvSpPr txBox="1"/>
          <p:nvPr/>
        </p:nvSpPr>
        <p:spPr>
          <a:xfrm>
            <a:off x="3440114" y="6070956"/>
            <a:ext cx="1533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Low-light visible</a:t>
            </a:r>
          </a:p>
        </p:txBody>
      </p:sp>
      <p:cxnSp>
        <p:nvCxnSpPr>
          <p:cNvPr id="12" name="Straight Arrow Connector 11">
            <a:extLst>
              <a:ext uri="{FF2B5EF4-FFF2-40B4-BE49-F238E27FC236}">
                <a16:creationId xmlns:a16="http://schemas.microsoft.com/office/drawing/2014/main" id="{9EB80681-3D6E-9248-AD7F-A5FCBF8821B8}"/>
              </a:ext>
            </a:extLst>
          </p:cNvPr>
          <p:cNvCxnSpPr>
            <a:stCxn id="7" idx="1"/>
          </p:cNvCxnSpPr>
          <p:nvPr/>
        </p:nvCxnSpPr>
        <p:spPr>
          <a:xfrm flipH="1" flipV="1">
            <a:off x="3031204" y="2425149"/>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7AF7D5-9085-CE4B-A5A4-4CEF24A1963D}"/>
              </a:ext>
            </a:extLst>
          </p:cNvPr>
          <p:cNvCxnSpPr/>
          <p:nvPr/>
        </p:nvCxnSpPr>
        <p:spPr>
          <a:xfrm flipH="1" flipV="1">
            <a:off x="3029849" y="2844058"/>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7B0AD6-11AF-AF49-AB22-ABE379F6D000}"/>
              </a:ext>
            </a:extLst>
          </p:cNvPr>
          <p:cNvCxnSpPr/>
          <p:nvPr/>
        </p:nvCxnSpPr>
        <p:spPr>
          <a:xfrm flipH="1" flipV="1">
            <a:off x="3039682" y="3260151"/>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1EA419-D017-7043-916A-22089FB40BDD}"/>
              </a:ext>
            </a:extLst>
          </p:cNvPr>
          <p:cNvCxnSpPr/>
          <p:nvPr/>
        </p:nvCxnSpPr>
        <p:spPr>
          <a:xfrm flipH="1" flipV="1">
            <a:off x="3039681" y="5754149"/>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48C9B75-6864-C240-BA36-56E72D0C3110}"/>
              </a:ext>
            </a:extLst>
          </p:cNvPr>
          <p:cNvCxnSpPr/>
          <p:nvPr/>
        </p:nvCxnSpPr>
        <p:spPr>
          <a:xfrm flipH="1" flipV="1">
            <a:off x="3034765" y="6209454"/>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9C3A55-F428-EE47-9D16-FDDC919988A6}"/>
              </a:ext>
            </a:extLst>
          </p:cNvPr>
          <p:cNvSpPr txBox="1"/>
          <p:nvPr/>
        </p:nvSpPr>
        <p:spPr>
          <a:xfrm>
            <a:off x="8384876" y="2764354"/>
            <a:ext cx="2425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Dual bands at similar wavelength to M6, but not prone to saturation</a:t>
            </a:r>
          </a:p>
        </p:txBody>
      </p:sp>
      <p:cxnSp>
        <p:nvCxnSpPr>
          <p:cNvPr id="18" name="Straight Arrow Connector 17">
            <a:extLst>
              <a:ext uri="{FF2B5EF4-FFF2-40B4-BE49-F238E27FC236}">
                <a16:creationId xmlns:a16="http://schemas.microsoft.com/office/drawing/2014/main" id="{0602C7C2-1B8E-DF4C-AE3E-171EDE04CCB3}"/>
              </a:ext>
            </a:extLst>
          </p:cNvPr>
          <p:cNvCxnSpPr/>
          <p:nvPr/>
        </p:nvCxnSpPr>
        <p:spPr>
          <a:xfrm flipH="1" flipV="1">
            <a:off x="8053270" y="2995185"/>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DDAD96B-4827-B64B-BEEB-2C875AC21373}"/>
              </a:ext>
            </a:extLst>
          </p:cNvPr>
          <p:cNvSpPr txBox="1"/>
          <p:nvPr/>
        </p:nvSpPr>
        <p:spPr>
          <a:xfrm>
            <a:off x="8421697" y="3272936"/>
            <a:ext cx="2425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VNIR band with some water vapor absorption</a:t>
            </a:r>
          </a:p>
        </p:txBody>
      </p:sp>
      <p:sp>
        <p:nvSpPr>
          <p:cNvPr id="20" name="TextBox 19">
            <a:extLst>
              <a:ext uri="{FF2B5EF4-FFF2-40B4-BE49-F238E27FC236}">
                <a16:creationId xmlns:a16="http://schemas.microsoft.com/office/drawing/2014/main" id="{96467DAE-7B2A-064D-B076-78E835A0D4AF}"/>
              </a:ext>
            </a:extLst>
          </p:cNvPr>
          <p:cNvSpPr txBox="1"/>
          <p:nvPr/>
        </p:nvSpPr>
        <p:spPr>
          <a:xfrm>
            <a:off x="8421697" y="5057491"/>
            <a:ext cx="2425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Upper- and Lower-level IR water vapor bands</a:t>
            </a:r>
          </a:p>
        </p:txBody>
      </p:sp>
      <p:sp>
        <p:nvSpPr>
          <p:cNvPr id="21" name="TextBox 20">
            <a:extLst>
              <a:ext uri="{FF2B5EF4-FFF2-40B4-BE49-F238E27FC236}">
                <a16:creationId xmlns:a16="http://schemas.microsoft.com/office/drawing/2014/main" id="{86A1813C-F03A-6C44-BDB0-B32DA60B0CAF}"/>
              </a:ext>
            </a:extLst>
          </p:cNvPr>
          <p:cNvSpPr txBox="1"/>
          <p:nvPr/>
        </p:nvSpPr>
        <p:spPr>
          <a:xfrm>
            <a:off x="8384876" y="6175235"/>
            <a:ext cx="24258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“CO</a:t>
            </a:r>
            <a:r>
              <a:rPr kumimoji="0" lang="en-US" sz="1200" b="0" i="0" u="none" strike="noStrike" kern="1200" cap="none" spc="0" normalizeH="0" baseline="-25000" noProof="0" dirty="0">
                <a:ln>
                  <a:noFill/>
                </a:ln>
                <a:solidFill>
                  <a:srgbClr val="000000"/>
                </a:solidFill>
                <a:effectLst/>
                <a:uLnTx/>
                <a:uFillTx/>
                <a:latin typeface="Arial"/>
                <a:ea typeface="+mn-ea"/>
                <a:cs typeface="+mn-cs"/>
              </a:rPr>
              <a:t>2</a:t>
            </a:r>
            <a:r>
              <a:rPr kumimoji="0" lang="en-US" sz="1200" b="0" i="0" u="none" strike="noStrike" kern="1200" cap="none" spc="0" normalizeH="0" baseline="0" noProof="0" dirty="0">
                <a:ln>
                  <a:noFill/>
                </a:ln>
                <a:solidFill>
                  <a:srgbClr val="000000"/>
                </a:solidFill>
                <a:effectLst/>
                <a:uLnTx/>
                <a:uFillTx/>
                <a:latin typeface="Arial"/>
                <a:ea typeface="+mn-ea"/>
                <a:cs typeface="+mn-cs"/>
              </a:rPr>
              <a:t> band”</a:t>
            </a:r>
          </a:p>
        </p:txBody>
      </p:sp>
      <p:cxnSp>
        <p:nvCxnSpPr>
          <p:cNvPr id="22" name="Straight Arrow Connector 21">
            <a:extLst>
              <a:ext uri="{FF2B5EF4-FFF2-40B4-BE49-F238E27FC236}">
                <a16:creationId xmlns:a16="http://schemas.microsoft.com/office/drawing/2014/main" id="{699DB134-5429-1341-AA76-A4074B24CD26}"/>
              </a:ext>
            </a:extLst>
          </p:cNvPr>
          <p:cNvCxnSpPr/>
          <p:nvPr/>
        </p:nvCxnSpPr>
        <p:spPr>
          <a:xfrm flipH="1" flipV="1">
            <a:off x="8053270" y="3514281"/>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2173F53-FAE0-0B45-8492-0069B7CB2B48}"/>
              </a:ext>
            </a:extLst>
          </p:cNvPr>
          <p:cNvCxnSpPr/>
          <p:nvPr/>
        </p:nvCxnSpPr>
        <p:spPr>
          <a:xfrm flipH="1" flipV="1">
            <a:off x="8053269" y="5281428"/>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8600567-2982-064A-A4A3-3A0414249A45}"/>
              </a:ext>
            </a:extLst>
          </p:cNvPr>
          <p:cNvCxnSpPr/>
          <p:nvPr/>
        </p:nvCxnSpPr>
        <p:spPr>
          <a:xfrm flipH="1" flipV="1">
            <a:off x="8058186" y="6311880"/>
            <a:ext cx="383459"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DC4F76F-7B3F-1344-893A-063C9B4DDC24}"/>
              </a:ext>
            </a:extLst>
          </p:cNvPr>
          <p:cNvSpPr txBox="1"/>
          <p:nvPr/>
        </p:nvSpPr>
        <p:spPr>
          <a:xfrm>
            <a:off x="3102570" y="3604462"/>
            <a:ext cx="2276035" cy="1815882"/>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VIIRS has </a:t>
            </a:r>
            <a:r>
              <a:rPr kumimoji="0" lang="en-US" sz="1600" b="1" i="0" u="none" strike="noStrike" kern="1200" cap="none" spc="0" normalizeH="0" baseline="0" noProof="0" dirty="0">
                <a:ln>
                  <a:noFill/>
                </a:ln>
                <a:solidFill>
                  <a:srgbClr val="000000"/>
                </a:solidFill>
                <a:effectLst/>
                <a:uLnTx/>
                <a:uFillTx/>
                <a:latin typeface="Arial"/>
                <a:ea typeface="+mn-ea"/>
                <a:cs typeface="+mn-cs"/>
              </a:rPr>
              <a:t>5 </a:t>
            </a:r>
            <a:r>
              <a:rPr kumimoji="0" lang="en-US" sz="1600" b="0" i="0" u="none" strike="noStrike" kern="1200" cap="none" spc="0" normalizeH="0" baseline="0" noProof="0" dirty="0">
                <a:ln>
                  <a:noFill/>
                </a:ln>
                <a:solidFill>
                  <a:srgbClr val="000000"/>
                </a:solidFill>
                <a:effectLst/>
                <a:uLnTx/>
                <a:uFillTx/>
                <a:latin typeface="Arial"/>
                <a:ea typeface="+mn-ea"/>
                <a:cs typeface="+mn-cs"/>
              </a:rPr>
              <a:t>high resolution Imagery channels (I-</a:t>
            </a:r>
            <a:r>
              <a:rPr kumimoji="0" lang="en-US" sz="1600" b="1" i="0" u="none" strike="noStrike" kern="1200" cap="none" spc="0" normalizeH="0" baseline="0" noProof="0" dirty="0">
                <a:ln>
                  <a:noFill/>
                </a:ln>
                <a:solidFill>
                  <a:srgbClr val="000000"/>
                </a:solidFill>
                <a:effectLst/>
                <a:uLnTx/>
                <a:uFillTx/>
                <a:latin typeface="Arial"/>
                <a:ea typeface="+mn-ea"/>
                <a:cs typeface="+mn-cs"/>
              </a:rPr>
              <a:t>bands</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a:ln>
                  <a:noFill/>
                </a:ln>
                <a:solidFill>
                  <a:srgbClr val="000000"/>
                </a:solidFill>
                <a:effectLst/>
                <a:uLnTx/>
                <a:uFillTx/>
                <a:latin typeface="Arial"/>
                <a:ea typeface="+mn-ea"/>
                <a:cs typeface="+mn-cs"/>
              </a:rPr>
              <a:t>16</a:t>
            </a:r>
            <a:r>
              <a:rPr kumimoji="0" lang="en-US" sz="1600" b="0" i="0" u="none" strike="noStrike" kern="1200" cap="none" spc="0" normalizeH="0" baseline="0" noProof="0" dirty="0">
                <a:ln>
                  <a:noFill/>
                </a:ln>
                <a:solidFill>
                  <a:srgbClr val="000000"/>
                </a:solidFill>
                <a:effectLst/>
                <a:uLnTx/>
                <a:uFillTx/>
                <a:latin typeface="Arial"/>
                <a:ea typeface="+mn-ea"/>
                <a:cs typeface="+mn-cs"/>
              </a:rPr>
              <a:t> moderate resolution channels (</a:t>
            </a:r>
            <a:r>
              <a:rPr kumimoji="0" lang="en-US" sz="1600" b="1" i="0" u="none" strike="noStrike" kern="1200" cap="none" spc="0" normalizeH="0" baseline="0" noProof="0" dirty="0">
                <a:ln>
                  <a:noFill/>
                </a:ln>
                <a:solidFill>
                  <a:srgbClr val="000000"/>
                </a:solidFill>
                <a:effectLst/>
                <a:uLnTx/>
                <a:uFillTx/>
                <a:latin typeface="Arial"/>
                <a:ea typeface="+mn-ea"/>
                <a:cs typeface="+mn-cs"/>
              </a:rPr>
              <a:t>M</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r>
              <a:rPr kumimoji="0" lang="en-US" sz="1600" b="1" i="0" u="none" strike="noStrike" kern="1200" cap="none" spc="0" normalizeH="0" baseline="0" noProof="0" dirty="0">
                <a:ln>
                  <a:noFill/>
                </a:ln>
                <a:solidFill>
                  <a:srgbClr val="000000"/>
                </a:solidFill>
                <a:effectLst/>
                <a:uLnTx/>
                <a:uFillTx/>
                <a:latin typeface="Arial"/>
                <a:ea typeface="+mn-ea"/>
                <a:cs typeface="+mn-cs"/>
              </a:rPr>
              <a:t>bands</a:t>
            </a:r>
            <a:r>
              <a:rPr kumimoji="0" lang="en-US" sz="1600" b="0" i="0" u="none" strike="noStrike" kern="1200" cap="none" spc="0" normalizeH="0" baseline="0" noProof="0" dirty="0">
                <a:ln>
                  <a:noFill/>
                </a:ln>
                <a:solidFill>
                  <a:srgbClr val="000000"/>
                </a:solidFill>
                <a:effectLst/>
                <a:uLnTx/>
                <a:uFillTx/>
                <a:latin typeface="Arial"/>
                <a:ea typeface="+mn-ea"/>
                <a:cs typeface="+mn-cs"/>
              </a:rPr>
              <a:t>) and </a:t>
            </a:r>
            <a:r>
              <a:rPr kumimoji="0" lang="en-US" sz="1600" b="1" i="0" u="none" strike="noStrike" kern="1200" cap="none" spc="0" normalizeH="0" baseline="0" noProof="0" dirty="0">
                <a:ln>
                  <a:noFill/>
                </a:ln>
                <a:solidFill>
                  <a:srgbClr val="000000"/>
                </a:solidFill>
                <a:effectLst/>
                <a:uLnTx/>
                <a:uFillTx/>
                <a:latin typeface="Arial"/>
                <a:ea typeface="+mn-ea"/>
                <a:cs typeface="+mn-cs"/>
              </a:rPr>
              <a:t>a </a:t>
            </a:r>
            <a:r>
              <a:rPr kumimoji="0" lang="en-US" sz="1600" b="0" i="0" u="none" strike="noStrike" kern="1200" cap="none" spc="0" normalizeH="0" baseline="0" noProof="0" dirty="0">
                <a:ln>
                  <a:noFill/>
                </a:ln>
                <a:solidFill>
                  <a:srgbClr val="000000"/>
                </a:solidFill>
                <a:effectLst/>
                <a:uLnTx/>
                <a:uFillTx/>
                <a:latin typeface="Arial"/>
                <a:ea typeface="+mn-ea"/>
                <a:cs typeface="+mn-cs"/>
              </a:rPr>
              <a:t>Day/Night Band (DNB)</a:t>
            </a:r>
          </a:p>
        </p:txBody>
      </p:sp>
      <p:sp>
        <p:nvSpPr>
          <p:cNvPr id="26" name="TextBox 25">
            <a:extLst>
              <a:ext uri="{FF2B5EF4-FFF2-40B4-BE49-F238E27FC236}">
                <a16:creationId xmlns:a16="http://schemas.microsoft.com/office/drawing/2014/main" id="{B758F58B-3A7C-9D42-9EAB-9408DFEFCCF4}"/>
              </a:ext>
            </a:extLst>
          </p:cNvPr>
          <p:cNvSpPr txBox="1"/>
          <p:nvPr/>
        </p:nvSpPr>
        <p:spPr>
          <a:xfrm>
            <a:off x="8244998" y="3806122"/>
            <a:ext cx="2276035" cy="92333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20</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a:ln>
                  <a:noFill/>
                </a:ln>
                <a:solidFill>
                  <a:srgbClr val="000000"/>
                </a:solidFill>
                <a:effectLst/>
                <a:uLnTx/>
                <a:uFillTx/>
                <a:latin typeface="Arial"/>
                <a:ea typeface="+mn-ea"/>
                <a:cs typeface="+mn-cs"/>
              </a:rPr>
              <a:t>VIR/IR channels all at 500m spatial resolution</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TextBox 26"/>
          <p:cNvSpPr txBox="1"/>
          <p:nvPr/>
        </p:nvSpPr>
        <p:spPr>
          <a:xfrm>
            <a:off x="76200" y="6598142"/>
            <a:ext cx="4794454" cy="307777"/>
          </a:xfrm>
          <a:prstGeom prst="rect">
            <a:avLst/>
          </a:prstGeom>
          <a:noFill/>
        </p:spPr>
        <p:txBody>
          <a:bodyPr wrap="none" rtlCol="0">
            <a:spAutoFit/>
          </a:bodyPr>
          <a:lstStyle/>
          <a:p>
            <a:r>
              <a:rPr lang="en-US" sz="1400" b="1" i="1" dirty="0"/>
              <a:t>S</a:t>
            </a:r>
            <a:r>
              <a:rPr lang="en-US" sz="1400" b="1" i="1" dirty="0" smtClean="0"/>
              <a:t>. </a:t>
            </a:r>
            <a:r>
              <a:rPr lang="en-US" sz="1400" b="1" i="1" dirty="0" err="1" smtClean="0"/>
              <a:t>Kalluri</a:t>
            </a:r>
            <a:r>
              <a:rPr lang="en-US" sz="1400" b="1" i="1" dirty="0" smtClean="0"/>
              <a:t> et al., NOAA &amp; GST@NOAA, IMSG@NOAA, UMD etc.</a:t>
            </a:r>
            <a:endParaRPr lang="en-US" sz="1400" b="1" i="1" dirty="0"/>
          </a:p>
        </p:txBody>
      </p:sp>
    </p:spTree>
    <p:extLst>
      <p:ext uri="{BB962C8B-B14F-4D97-AF65-F5344CB8AC3E}">
        <p14:creationId xmlns:p14="http://schemas.microsoft.com/office/powerpoint/2010/main" val="2755662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6485" y="52861"/>
            <a:ext cx="8880515" cy="6443432"/>
          </a:xfrm>
          <a:prstGeom prst="rect">
            <a:avLst/>
          </a:prstGeom>
        </p:spPr>
      </p:pic>
      <p:sp>
        <p:nvSpPr>
          <p:cNvPr id="6" name="Rectangle 5"/>
          <p:cNvSpPr/>
          <p:nvPr/>
        </p:nvSpPr>
        <p:spPr>
          <a:xfrm>
            <a:off x="457200" y="6412468"/>
            <a:ext cx="10744200" cy="369332"/>
          </a:xfrm>
          <a:prstGeom prst="rect">
            <a:avLst/>
          </a:prstGeom>
        </p:spPr>
        <p:txBody>
          <a:bodyPr wrap="square">
            <a:spAutoFit/>
          </a:bodyPr>
          <a:lstStyle/>
          <a:p>
            <a:r>
              <a:rPr lang="en-US" i="1" dirty="0"/>
              <a:t>https://www.nesdis.noaa.gov/sites/default/files/asset/document/POES_Flyout_April_2019_Signature.pdf</a:t>
            </a:r>
          </a:p>
        </p:txBody>
      </p:sp>
    </p:spTree>
    <p:extLst>
      <p:ext uri="{BB962C8B-B14F-4D97-AF65-F5344CB8AC3E}">
        <p14:creationId xmlns:p14="http://schemas.microsoft.com/office/powerpoint/2010/main" val="40862113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838200"/>
          </a:xfrm>
        </p:spPr>
        <p:txBody>
          <a:bodyPr/>
          <a:lstStyle/>
          <a:p>
            <a:r>
              <a:rPr lang="en-US" dirty="0" smtClean="0"/>
              <a:t>Summary</a:t>
            </a:r>
            <a:endParaRPr lang="en-US" dirty="0"/>
          </a:p>
        </p:txBody>
      </p:sp>
      <p:sp>
        <p:nvSpPr>
          <p:cNvPr id="3" name="Content Placeholder 2"/>
          <p:cNvSpPr>
            <a:spLocks noGrp="1"/>
          </p:cNvSpPr>
          <p:nvPr>
            <p:ph idx="1"/>
          </p:nvPr>
        </p:nvSpPr>
        <p:spPr>
          <a:xfrm>
            <a:off x="609600" y="838200"/>
            <a:ext cx="10972800" cy="5791200"/>
          </a:xfrm>
        </p:spPr>
        <p:txBody>
          <a:bodyPr>
            <a:normAutofit fontScale="92500"/>
          </a:bodyPr>
          <a:lstStyle/>
          <a:p>
            <a:r>
              <a:rPr lang="en-US" dirty="0" smtClean="0"/>
              <a:t>Migration of VIIRS land products out of IDPS is complete</a:t>
            </a:r>
          </a:p>
          <a:p>
            <a:pPr lvl="1"/>
            <a:r>
              <a:rPr lang="en-US" dirty="0" smtClean="0"/>
              <a:t>Enterprise algorithms, new upstream products</a:t>
            </a:r>
          </a:p>
          <a:p>
            <a:r>
              <a:rPr lang="en-US" dirty="0" smtClean="0"/>
              <a:t>NOAA-20 product development, evaluation and delivery is ongoing</a:t>
            </a:r>
          </a:p>
          <a:p>
            <a:pPr lvl="1"/>
            <a:r>
              <a:rPr lang="en-US" dirty="0"/>
              <a:t>p</a:t>
            </a:r>
            <a:r>
              <a:rPr lang="en-US" dirty="0" smtClean="0"/>
              <a:t>roducts are reaching validated maturity </a:t>
            </a:r>
          </a:p>
          <a:p>
            <a:r>
              <a:rPr lang="en-US" dirty="0" smtClean="0"/>
              <a:t>Increasing end use</a:t>
            </a:r>
          </a:p>
          <a:p>
            <a:pPr lvl="1"/>
            <a:r>
              <a:rPr lang="en-US" dirty="0" smtClean="0"/>
              <a:t>GVF and LST in NWP, active fire in air quality monitoring and modeling</a:t>
            </a:r>
          </a:p>
          <a:p>
            <a:r>
              <a:rPr lang="en-US" dirty="0" smtClean="0"/>
              <a:t>Enterprise algorithm development</a:t>
            </a:r>
          </a:p>
          <a:p>
            <a:pPr lvl="1"/>
            <a:r>
              <a:rPr lang="en-US" dirty="0" smtClean="0"/>
              <a:t>Common algorithm and code base for polar and geostationary data</a:t>
            </a:r>
          </a:p>
          <a:p>
            <a:r>
              <a:rPr lang="en-US" dirty="0" smtClean="0"/>
              <a:t>Formal </a:t>
            </a:r>
            <a:r>
              <a:rPr lang="en-US" dirty="0" err="1" smtClean="0"/>
              <a:t>Metop</a:t>
            </a:r>
            <a:r>
              <a:rPr lang="en-US" dirty="0" smtClean="0"/>
              <a:t>-SG program</a:t>
            </a:r>
          </a:p>
          <a:p>
            <a:pPr lvl="1"/>
            <a:r>
              <a:rPr lang="en-US" dirty="0" smtClean="0"/>
              <a:t>Evaluation, enterprise algorithms when deemed necessary to support NOAA’s mission</a:t>
            </a:r>
          </a:p>
        </p:txBody>
      </p:sp>
    </p:spTree>
    <p:extLst>
      <p:ext uri="{BB962C8B-B14F-4D97-AF65-F5344CB8AC3E}">
        <p14:creationId xmlns:p14="http://schemas.microsoft.com/office/powerpoint/2010/main" val="37212853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dirty="0"/>
              <a:t>For more information </a:t>
            </a:r>
            <a:r>
              <a:rPr lang="en-US" dirty="0" smtClean="0"/>
              <a:t>visit</a:t>
            </a:r>
            <a:endParaRPr lang="en-US" dirty="0"/>
          </a:p>
        </p:txBody>
      </p:sp>
      <p:sp>
        <p:nvSpPr>
          <p:cNvPr id="3" name="Content Placeholder 2"/>
          <p:cNvSpPr>
            <a:spLocks noGrp="1"/>
          </p:cNvSpPr>
          <p:nvPr>
            <p:ph idx="1"/>
          </p:nvPr>
        </p:nvSpPr>
        <p:spPr>
          <a:xfrm>
            <a:off x="609600" y="1143000"/>
            <a:ext cx="10972800" cy="5410200"/>
          </a:xfrm>
        </p:spPr>
        <p:txBody>
          <a:bodyPr>
            <a:normAutofit/>
          </a:bodyPr>
          <a:lstStyle/>
          <a:p>
            <a:r>
              <a:rPr lang="en-US" dirty="0" smtClean="0"/>
              <a:t>NOAA JPSS at </a:t>
            </a:r>
            <a:r>
              <a:rPr lang="en-US" dirty="0" smtClean="0">
                <a:hlinkClick r:id="rId2"/>
              </a:rPr>
              <a:t>https</a:t>
            </a:r>
            <a:r>
              <a:rPr lang="en-US" dirty="0">
                <a:hlinkClick r:id="rId2"/>
              </a:rPr>
              <a:t>://www.jpss.noaa.gov</a:t>
            </a:r>
            <a:r>
              <a:rPr lang="en-US" dirty="0" smtClean="0">
                <a:hlinkClick r:id="rId2"/>
              </a:rPr>
              <a:t>/</a:t>
            </a:r>
            <a:endParaRPr lang="en-US" dirty="0" smtClean="0"/>
          </a:p>
          <a:p>
            <a:endParaRPr lang="en-US" dirty="0" smtClean="0"/>
          </a:p>
          <a:p>
            <a:r>
              <a:rPr lang="en-US" dirty="0" smtClean="0"/>
              <a:t>STAR </a:t>
            </a:r>
            <a:r>
              <a:rPr lang="en-US" dirty="0"/>
              <a:t>JPSS at </a:t>
            </a:r>
            <a:r>
              <a:rPr lang="en-US" dirty="0">
                <a:hlinkClick r:id="rId3"/>
              </a:rPr>
              <a:t>https://www.star.nesdis.noaa.gov/jpss</a:t>
            </a:r>
            <a:r>
              <a:rPr lang="en-US" dirty="0" smtClean="0">
                <a:hlinkClick r:id="rId3"/>
              </a:rPr>
              <a:t>/</a:t>
            </a:r>
            <a:endParaRPr lang="en-US" dirty="0" smtClean="0"/>
          </a:p>
          <a:p>
            <a:endParaRPr lang="en-US" dirty="0" smtClean="0"/>
          </a:p>
          <a:p>
            <a:r>
              <a:rPr lang="en-US" dirty="0" smtClean="0"/>
              <a:t>NOAA’s </a:t>
            </a:r>
            <a:r>
              <a:rPr lang="en-US" dirty="0"/>
              <a:t>Comprehensive </a:t>
            </a:r>
            <a:r>
              <a:rPr lang="en-US" dirty="0" smtClean="0"/>
              <a:t>Large </a:t>
            </a:r>
            <a:r>
              <a:rPr lang="en-US" dirty="0"/>
              <a:t>Array-data Stewardship System (CLASS) at </a:t>
            </a:r>
            <a:r>
              <a:rPr lang="en-US" dirty="0">
                <a:hlinkClick r:id="rId4"/>
              </a:rPr>
              <a:t>https://</a:t>
            </a:r>
            <a:r>
              <a:rPr lang="en-US" dirty="0" smtClean="0">
                <a:hlinkClick r:id="rId4"/>
              </a:rPr>
              <a:t>www.bou.class.noaa.gov/saa/products/welcome</a:t>
            </a:r>
            <a:endParaRPr lang="en-US" dirty="0" smtClean="0"/>
          </a:p>
          <a:p>
            <a:endParaRPr lang="en-US" dirty="0" smtClean="0"/>
          </a:p>
          <a:p>
            <a:r>
              <a:rPr lang="en-US" dirty="0" smtClean="0"/>
              <a:t>GOES-R Program, Products etc. </a:t>
            </a:r>
            <a:r>
              <a:rPr lang="en-US" dirty="0" smtClean="0">
                <a:sym typeface="Calibri"/>
                <a:hlinkClick r:id="rId5"/>
              </a:rPr>
              <a:t>https</a:t>
            </a:r>
            <a:r>
              <a:rPr lang="en-US" dirty="0">
                <a:sym typeface="Calibri"/>
                <a:hlinkClick r:id="rId5"/>
              </a:rPr>
              <a:t>://www.goes-r.gov/</a:t>
            </a:r>
            <a:endParaRPr lang="en-US" dirty="0" smtClean="0"/>
          </a:p>
          <a:p>
            <a:endParaRPr lang="en-US" dirty="0"/>
          </a:p>
          <a:p>
            <a:endParaRPr lang="en-US" dirty="0" smtClean="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54408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80"/>
          <p:cNvSpPr txBox="1">
            <a:spLocks noGrp="1"/>
          </p:cNvSpPr>
          <p:nvPr>
            <p:ph type="title"/>
          </p:nvPr>
        </p:nvSpPr>
        <p:spPr>
          <a:xfrm>
            <a:off x="1727200" y="152401"/>
            <a:ext cx="9855200" cy="493200"/>
          </a:xfrm>
          <a:prstGeom prst="rect">
            <a:avLst/>
          </a:prstGeom>
        </p:spPr>
        <p:txBody>
          <a:bodyPr spcFirstLastPara="1" wrap="square" lIns="121900" tIns="121900" rIns="121900" bIns="121900" anchor="ctr" anchorCtr="0">
            <a:noAutofit/>
          </a:bodyPr>
          <a:lstStyle/>
          <a:p>
            <a:r>
              <a:rPr lang="en" sz="2400"/>
              <a:t>NOAA-20 products: STAR cal/val maturity schedule</a:t>
            </a:r>
            <a:r>
              <a:rPr lang="en"/>
              <a:t/>
            </a:r>
            <a:br>
              <a:rPr lang="en"/>
            </a:br>
            <a:r>
              <a:rPr lang="en" sz="1333" i="1">
                <a:solidFill>
                  <a:srgbClr val="B7B7B7"/>
                </a:solidFill>
              </a:rPr>
              <a:t>(as of Nov 18, 2019)</a:t>
            </a:r>
            <a:endParaRPr sz="1333"/>
          </a:p>
        </p:txBody>
      </p:sp>
      <p:sp>
        <p:nvSpPr>
          <p:cNvPr id="407" name="Google Shape;407;p80"/>
          <p:cNvSpPr/>
          <p:nvPr/>
        </p:nvSpPr>
        <p:spPr>
          <a:xfrm>
            <a:off x="95867" y="5459067"/>
            <a:ext cx="1424800" cy="616000"/>
          </a:xfrm>
          <a:prstGeom prst="wedgeRectCallout">
            <a:avLst>
              <a:gd name="adj1" fmla="val 85811"/>
              <a:gd name="adj2" fmla="val -123923"/>
            </a:avLst>
          </a:prstGeom>
          <a:solidFill>
            <a:srgbClr val="E7FAFD"/>
          </a:solidFill>
          <a:ln>
            <a:noFill/>
          </a:ln>
        </p:spPr>
        <p:txBody>
          <a:bodyPr spcFirstLastPara="1" wrap="square" lIns="121900" tIns="121900" rIns="121900" bIns="121900" anchor="ctr" anchorCtr="0">
            <a:noAutofit/>
          </a:bodyPr>
          <a:lstStyle/>
          <a:p>
            <a:pPr>
              <a:buClr>
                <a:srgbClr val="000000"/>
              </a:buClr>
              <a:buSzPts val="1100"/>
            </a:pPr>
            <a:r>
              <a:rPr lang="en" sz="800">
                <a:solidFill>
                  <a:srgbClr val="999999"/>
                </a:solidFill>
                <a:latin typeface="Roboto"/>
                <a:ea typeface="Roboto"/>
                <a:cs typeface="Roboto"/>
                <a:sym typeface="Roboto"/>
              </a:rPr>
              <a:t>Cloud Optical Depth</a:t>
            </a:r>
            <a:endParaRPr sz="800">
              <a:solidFill>
                <a:srgbClr val="999999"/>
              </a:solidFill>
              <a:latin typeface="Roboto"/>
              <a:ea typeface="Roboto"/>
              <a:cs typeface="Roboto"/>
              <a:sym typeface="Roboto"/>
            </a:endParaRPr>
          </a:p>
          <a:p>
            <a:pPr>
              <a:buClr>
                <a:srgbClr val="000000"/>
              </a:buClr>
              <a:buSzPts val="1100"/>
            </a:pPr>
            <a:r>
              <a:rPr lang="en" sz="800">
                <a:solidFill>
                  <a:srgbClr val="999999"/>
                </a:solidFill>
                <a:latin typeface="Roboto"/>
                <a:ea typeface="Roboto"/>
                <a:cs typeface="Roboto"/>
                <a:sym typeface="Roboto"/>
              </a:rPr>
              <a:t>Cloud Particle Size Distribution</a:t>
            </a:r>
            <a:endParaRPr sz="800">
              <a:solidFill>
                <a:srgbClr val="999999"/>
              </a:solidFill>
              <a:latin typeface="Roboto"/>
              <a:ea typeface="Roboto"/>
              <a:cs typeface="Roboto"/>
              <a:sym typeface="Roboto"/>
            </a:endParaRPr>
          </a:p>
        </p:txBody>
      </p:sp>
      <p:sp>
        <p:nvSpPr>
          <p:cNvPr id="408" name="Google Shape;408;p80"/>
          <p:cNvSpPr txBox="1">
            <a:spLocks noGrp="1"/>
          </p:cNvSpPr>
          <p:nvPr>
            <p:ph type="sldNum" idx="12"/>
          </p:nvPr>
        </p:nvSpPr>
        <p:spPr>
          <a:xfrm>
            <a:off x="9321800" y="6457951"/>
            <a:ext cx="2743200" cy="365200"/>
          </a:xfrm>
          <a:prstGeom prst="rect">
            <a:avLst/>
          </a:prstGeom>
          <a:noFill/>
          <a:ln>
            <a:noFill/>
          </a:ln>
        </p:spPr>
        <p:txBody>
          <a:bodyPr spcFirstLastPara="1" wrap="square" lIns="91433" tIns="45700" rIns="91433" bIns="45700" anchor="ctr" anchorCtr="0">
            <a:noAutofit/>
          </a:bodyPr>
          <a:lstStyle/>
          <a:p>
            <a:fld id="{00000000-1234-1234-1234-123412341234}" type="slidenum">
              <a:rPr lang="en" sz="1200">
                <a:solidFill>
                  <a:srgbClr val="434343"/>
                </a:solidFill>
                <a:latin typeface="Calibri"/>
                <a:ea typeface="Calibri"/>
                <a:cs typeface="Calibri"/>
                <a:sym typeface="Calibri"/>
              </a:rPr>
              <a:pPr/>
              <a:t>4</a:t>
            </a:fld>
            <a:endParaRPr sz="1200">
              <a:solidFill>
                <a:srgbClr val="434343"/>
              </a:solidFill>
              <a:latin typeface="Calibri"/>
              <a:ea typeface="Calibri"/>
              <a:cs typeface="Calibri"/>
              <a:sym typeface="Calibri"/>
            </a:endParaRPr>
          </a:p>
        </p:txBody>
      </p:sp>
      <p:grpSp>
        <p:nvGrpSpPr>
          <p:cNvPr id="409" name="Google Shape;409;p80"/>
          <p:cNvGrpSpPr/>
          <p:nvPr/>
        </p:nvGrpSpPr>
        <p:grpSpPr>
          <a:xfrm>
            <a:off x="1219200" y="846601"/>
            <a:ext cx="10487035" cy="5939665"/>
            <a:chOff x="1295400" y="634950"/>
            <a:chExt cx="7865276" cy="4454749"/>
          </a:xfrm>
        </p:grpSpPr>
        <p:pic>
          <p:nvPicPr>
            <p:cNvPr id="410" name="Google Shape;410;p80"/>
            <p:cNvPicPr preferRelativeResize="0"/>
            <p:nvPr/>
          </p:nvPicPr>
          <p:blipFill rotWithShape="1">
            <a:blip r:embed="rId3">
              <a:alphaModFix/>
            </a:blip>
            <a:srcRect t="5918" b="2598"/>
            <a:stretch/>
          </p:blipFill>
          <p:spPr>
            <a:xfrm>
              <a:off x="1295400" y="942925"/>
              <a:ext cx="7848599" cy="4135824"/>
            </a:xfrm>
            <a:prstGeom prst="rect">
              <a:avLst/>
            </a:prstGeom>
            <a:noFill/>
            <a:ln>
              <a:noFill/>
            </a:ln>
          </p:spPr>
        </p:pic>
        <p:pic>
          <p:nvPicPr>
            <p:cNvPr id="411" name="Google Shape;411;p80"/>
            <p:cNvPicPr preferRelativeResize="0"/>
            <p:nvPr/>
          </p:nvPicPr>
          <p:blipFill rotWithShape="1">
            <a:blip r:embed="rId4">
              <a:alphaModFix/>
            </a:blip>
            <a:srcRect/>
            <a:stretch/>
          </p:blipFill>
          <p:spPr>
            <a:xfrm>
              <a:off x="3112200" y="634950"/>
              <a:ext cx="6048476" cy="307975"/>
            </a:xfrm>
            <a:prstGeom prst="rect">
              <a:avLst/>
            </a:prstGeom>
            <a:noFill/>
            <a:ln>
              <a:noFill/>
            </a:ln>
          </p:spPr>
        </p:pic>
        <p:sp>
          <p:nvSpPr>
            <p:cNvPr id="412" name="Google Shape;412;p80"/>
            <p:cNvSpPr txBox="1"/>
            <p:nvPr/>
          </p:nvSpPr>
          <p:spPr>
            <a:xfrm rot="5400000">
              <a:off x="7436125" y="2743893"/>
              <a:ext cx="3096600" cy="323400"/>
            </a:xfrm>
            <a:prstGeom prst="rect">
              <a:avLst/>
            </a:prstGeom>
            <a:noFill/>
            <a:ln>
              <a:noFill/>
            </a:ln>
          </p:spPr>
          <p:txBody>
            <a:bodyPr spcFirstLastPara="1" wrap="square" lIns="91433" tIns="91433" rIns="91433" bIns="91433" anchor="ctr" anchorCtr="0">
              <a:noAutofit/>
            </a:bodyPr>
            <a:lstStyle/>
            <a:p>
              <a:r>
                <a:rPr lang="en" sz="1067">
                  <a:solidFill>
                    <a:srgbClr val="EFEFEF"/>
                  </a:solidFill>
                  <a:latin typeface="Roboto"/>
                  <a:ea typeface="Roboto"/>
                  <a:cs typeface="Roboto"/>
                  <a:sym typeface="Roboto"/>
                </a:rPr>
                <a:t>Based in part on STAR JPSS Algorithm Maturity Matrix</a:t>
              </a:r>
              <a:endParaRPr sz="1067">
                <a:solidFill>
                  <a:srgbClr val="EFEFEF"/>
                </a:solidFill>
                <a:latin typeface="Roboto"/>
                <a:ea typeface="Roboto"/>
                <a:cs typeface="Roboto"/>
                <a:sym typeface="Roboto"/>
              </a:endParaRPr>
            </a:p>
            <a:p>
              <a:r>
                <a:rPr lang="en" sz="1067" u="sng">
                  <a:solidFill>
                    <a:srgbClr val="9FC5E8"/>
                  </a:solidFill>
                  <a:latin typeface="Roboto"/>
                  <a:ea typeface="Roboto"/>
                  <a:cs typeface="Roboto"/>
                  <a:sym typeface="Roboto"/>
                  <a:hlinkClick r:id="rId5"/>
                </a:rPr>
                <a:t>https://www.star.nesdis.noaa.gov/jpss/AlgorithmMaturity.php</a:t>
              </a:r>
              <a:endParaRPr sz="1067">
                <a:solidFill>
                  <a:srgbClr val="9FC5E8"/>
                </a:solidFill>
                <a:latin typeface="Roboto"/>
                <a:ea typeface="Roboto"/>
                <a:cs typeface="Roboto"/>
                <a:sym typeface="Roboto"/>
              </a:endParaRPr>
            </a:p>
          </p:txBody>
        </p:sp>
        <p:grpSp>
          <p:nvGrpSpPr>
            <p:cNvPr id="413" name="Google Shape;413;p80"/>
            <p:cNvGrpSpPr/>
            <p:nvPr/>
          </p:nvGrpSpPr>
          <p:grpSpPr>
            <a:xfrm>
              <a:off x="7296550" y="1223475"/>
              <a:ext cx="1000098" cy="762511"/>
              <a:chOff x="8405072" y="2023003"/>
              <a:chExt cx="1309200" cy="1019400"/>
            </a:xfrm>
          </p:grpSpPr>
          <p:sp>
            <p:nvSpPr>
              <p:cNvPr id="414" name="Google Shape;414;p80"/>
              <p:cNvSpPr/>
              <p:nvPr/>
            </p:nvSpPr>
            <p:spPr>
              <a:xfrm>
                <a:off x="8405072" y="2023003"/>
                <a:ext cx="1309200" cy="1019400"/>
              </a:xfrm>
              <a:prstGeom prst="rect">
                <a:avLst/>
              </a:prstGeom>
              <a:solidFill>
                <a:srgbClr val="FFFFFF"/>
              </a:solidFill>
              <a:ln w="9525" cap="flat" cmpd="sng">
                <a:solidFill>
                  <a:srgbClr val="999999"/>
                </a:solidFill>
                <a:prstDash val="solid"/>
                <a:round/>
                <a:headEnd type="none" w="sm" len="sm"/>
                <a:tailEnd type="none" w="sm" len="sm"/>
              </a:ln>
              <a:effectLst>
                <a:outerShdw blurRad="85725" dist="57150" dir="276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415" name="Google Shape;415;p80"/>
              <p:cNvSpPr/>
              <p:nvPr/>
            </p:nvSpPr>
            <p:spPr>
              <a:xfrm>
                <a:off x="8491735" y="2143428"/>
                <a:ext cx="107400" cy="98700"/>
              </a:xfrm>
              <a:prstGeom prst="rect">
                <a:avLst/>
              </a:prstGeom>
              <a:solidFill>
                <a:srgbClr val="FF9900"/>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6" name="Google Shape;416;p80"/>
              <p:cNvSpPr/>
              <p:nvPr/>
            </p:nvSpPr>
            <p:spPr>
              <a:xfrm>
                <a:off x="8491735" y="2372028"/>
                <a:ext cx="107400" cy="98700"/>
              </a:xfrm>
              <a:prstGeom prst="rect">
                <a:avLst/>
              </a:prstGeom>
              <a:solidFill>
                <a:srgbClr val="FFFF00"/>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7" name="Google Shape;417;p80"/>
              <p:cNvSpPr/>
              <p:nvPr/>
            </p:nvSpPr>
            <p:spPr>
              <a:xfrm>
                <a:off x="8491735" y="2600628"/>
                <a:ext cx="107400" cy="98700"/>
              </a:xfrm>
              <a:prstGeom prst="rect">
                <a:avLst/>
              </a:prstGeom>
              <a:solidFill>
                <a:srgbClr val="00B050"/>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8" name="Google Shape;418;p80"/>
              <p:cNvSpPr txBox="1"/>
              <p:nvPr/>
            </p:nvSpPr>
            <p:spPr>
              <a:xfrm>
                <a:off x="8646660" y="2099928"/>
                <a:ext cx="1023900" cy="185700"/>
              </a:xfrm>
              <a:prstGeom prst="rect">
                <a:avLst/>
              </a:prstGeom>
              <a:noFill/>
              <a:ln>
                <a:noFill/>
              </a:ln>
            </p:spPr>
            <p:txBody>
              <a:bodyPr spcFirstLastPara="1" wrap="square" lIns="121900" tIns="121900" rIns="121900" bIns="121900" anchor="ctr" anchorCtr="0">
                <a:noAutofit/>
              </a:bodyPr>
              <a:lstStyle/>
              <a:p>
                <a:r>
                  <a:rPr lang="en" sz="933">
                    <a:solidFill>
                      <a:srgbClr val="666666"/>
                    </a:solidFill>
                    <a:latin typeface="Roboto"/>
                    <a:ea typeface="Roboto"/>
                    <a:cs typeface="Roboto"/>
                    <a:sym typeface="Roboto"/>
                  </a:rPr>
                  <a:t>Beta</a:t>
                </a:r>
                <a:endParaRPr sz="933">
                  <a:solidFill>
                    <a:srgbClr val="666666"/>
                  </a:solidFill>
                  <a:latin typeface="Roboto"/>
                  <a:ea typeface="Roboto"/>
                  <a:cs typeface="Roboto"/>
                  <a:sym typeface="Roboto"/>
                </a:endParaRPr>
              </a:p>
            </p:txBody>
          </p:sp>
          <p:sp>
            <p:nvSpPr>
              <p:cNvPr id="419" name="Google Shape;419;p80"/>
              <p:cNvSpPr txBox="1"/>
              <p:nvPr/>
            </p:nvSpPr>
            <p:spPr>
              <a:xfrm>
                <a:off x="8646660" y="2328528"/>
                <a:ext cx="1023900" cy="185700"/>
              </a:xfrm>
              <a:prstGeom prst="rect">
                <a:avLst/>
              </a:prstGeom>
              <a:noFill/>
              <a:ln>
                <a:noFill/>
              </a:ln>
            </p:spPr>
            <p:txBody>
              <a:bodyPr spcFirstLastPara="1" wrap="square" lIns="121900" tIns="121900" rIns="121900" bIns="121900" anchor="ctr" anchorCtr="0">
                <a:noAutofit/>
              </a:bodyPr>
              <a:lstStyle/>
              <a:p>
                <a:r>
                  <a:rPr lang="en" sz="933">
                    <a:solidFill>
                      <a:srgbClr val="666666"/>
                    </a:solidFill>
                    <a:latin typeface="Roboto"/>
                    <a:ea typeface="Roboto"/>
                    <a:cs typeface="Roboto"/>
                    <a:sym typeface="Roboto"/>
                  </a:rPr>
                  <a:t>Provisional</a:t>
                </a:r>
                <a:endParaRPr sz="933">
                  <a:solidFill>
                    <a:srgbClr val="666666"/>
                  </a:solidFill>
                  <a:latin typeface="Roboto"/>
                  <a:ea typeface="Roboto"/>
                  <a:cs typeface="Roboto"/>
                  <a:sym typeface="Roboto"/>
                </a:endParaRPr>
              </a:p>
            </p:txBody>
          </p:sp>
          <p:sp>
            <p:nvSpPr>
              <p:cNvPr id="420" name="Google Shape;420;p80"/>
              <p:cNvSpPr txBox="1"/>
              <p:nvPr/>
            </p:nvSpPr>
            <p:spPr>
              <a:xfrm>
                <a:off x="8646660" y="2557128"/>
                <a:ext cx="1023900" cy="185700"/>
              </a:xfrm>
              <a:prstGeom prst="rect">
                <a:avLst/>
              </a:prstGeom>
              <a:noFill/>
              <a:ln>
                <a:noFill/>
              </a:ln>
            </p:spPr>
            <p:txBody>
              <a:bodyPr spcFirstLastPara="1" wrap="square" lIns="121900" tIns="121900" rIns="121900" bIns="121900" anchor="ctr" anchorCtr="0">
                <a:noAutofit/>
              </a:bodyPr>
              <a:lstStyle/>
              <a:p>
                <a:r>
                  <a:rPr lang="en" sz="933">
                    <a:solidFill>
                      <a:srgbClr val="666666"/>
                    </a:solidFill>
                    <a:latin typeface="Roboto"/>
                    <a:ea typeface="Roboto"/>
                    <a:cs typeface="Roboto"/>
                    <a:sym typeface="Roboto"/>
                  </a:rPr>
                  <a:t>Validated</a:t>
                </a:r>
                <a:endParaRPr sz="933">
                  <a:solidFill>
                    <a:srgbClr val="666666"/>
                  </a:solidFill>
                  <a:latin typeface="Roboto"/>
                  <a:ea typeface="Roboto"/>
                  <a:cs typeface="Roboto"/>
                  <a:sym typeface="Roboto"/>
                </a:endParaRPr>
              </a:p>
            </p:txBody>
          </p:sp>
        </p:grpSp>
        <p:cxnSp>
          <p:nvCxnSpPr>
            <p:cNvPr id="421" name="Google Shape;421;p80"/>
            <p:cNvCxnSpPr/>
            <p:nvPr/>
          </p:nvCxnSpPr>
          <p:spPr>
            <a:xfrm>
              <a:off x="7326837" y="1872777"/>
              <a:ext cx="177900" cy="2700"/>
            </a:xfrm>
            <a:prstGeom prst="straightConnector1">
              <a:avLst/>
            </a:prstGeom>
            <a:noFill/>
            <a:ln w="9525" cap="flat" cmpd="sng">
              <a:solidFill>
                <a:srgbClr val="9900FF"/>
              </a:solidFill>
              <a:prstDash val="solid"/>
              <a:round/>
              <a:headEnd type="none" w="sm" len="sm"/>
              <a:tailEnd type="stealth" w="sm" len="sm"/>
            </a:ln>
          </p:spPr>
        </p:cxnSp>
        <p:sp>
          <p:nvSpPr>
            <p:cNvPr id="422" name="Google Shape;422;p80"/>
            <p:cNvSpPr txBox="1"/>
            <p:nvPr/>
          </p:nvSpPr>
          <p:spPr>
            <a:xfrm>
              <a:off x="7486175" y="1810200"/>
              <a:ext cx="881700" cy="135000"/>
            </a:xfrm>
            <a:prstGeom prst="rect">
              <a:avLst/>
            </a:prstGeom>
            <a:noFill/>
            <a:ln>
              <a:noFill/>
            </a:ln>
          </p:spPr>
          <p:txBody>
            <a:bodyPr spcFirstLastPara="1" wrap="square" lIns="121900" tIns="121900" rIns="121900" bIns="121900" anchor="ctr" anchorCtr="0">
              <a:noAutofit/>
            </a:bodyPr>
            <a:lstStyle/>
            <a:p>
              <a:r>
                <a:rPr lang="en" sz="933">
                  <a:solidFill>
                    <a:srgbClr val="666666"/>
                  </a:solidFill>
                  <a:latin typeface="Roboto"/>
                  <a:ea typeface="Roboto"/>
                  <a:cs typeface="Roboto"/>
                  <a:sym typeface="Roboto"/>
                </a:rPr>
                <a:t>Recent changes</a:t>
              </a:r>
              <a:endParaRPr sz="933">
                <a:solidFill>
                  <a:srgbClr val="666666"/>
                </a:solidFill>
                <a:latin typeface="Roboto"/>
                <a:ea typeface="Roboto"/>
                <a:cs typeface="Roboto"/>
                <a:sym typeface="Roboto"/>
              </a:endParaRPr>
            </a:p>
          </p:txBody>
        </p:sp>
        <p:cxnSp>
          <p:nvCxnSpPr>
            <p:cNvPr id="423" name="Google Shape;423;p80"/>
            <p:cNvCxnSpPr/>
            <p:nvPr/>
          </p:nvCxnSpPr>
          <p:spPr>
            <a:xfrm>
              <a:off x="6560350" y="2029950"/>
              <a:ext cx="616800" cy="0"/>
            </a:xfrm>
            <a:prstGeom prst="straightConnector1">
              <a:avLst/>
            </a:prstGeom>
            <a:noFill/>
            <a:ln w="9525" cap="flat" cmpd="sng">
              <a:solidFill>
                <a:srgbClr val="9900FF"/>
              </a:solidFill>
              <a:prstDash val="solid"/>
              <a:round/>
              <a:headEnd type="none" w="sm" len="sm"/>
              <a:tailEnd type="stealth" w="sm" len="sm"/>
            </a:ln>
          </p:spPr>
        </p:cxnSp>
        <p:cxnSp>
          <p:nvCxnSpPr>
            <p:cNvPr id="424" name="Google Shape;424;p80"/>
            <p:cNvCxnSpPr/>
            <p:nvPr/>
          </p:nvCxnSpPr>
          <p:spPr>
            <a:xfrm>
              <a:off x="6730025" y="2587550"/>
              <a:ext cx="156300" cy="0"/>
            </a:xfrm>
            <a:prstGeom prst="straightConnector1">
              <a:avLst/>
            </a:prstGeom>
            <a:noFill/>
            <a:ln w="9525" cap="flat" cmpd="sng">
              <a:solidFill>
                <a:srgbClr val="9900FF"/>
              </a:solidFill>
              <a:prstDash val="solid"/>
              <a:round/>
              <a:headEnd type="none" w="sm" len="sm"/>
              <a:tailEnd type="stealth" w="sm" len="sm"/>
            </a:ln>
          </p:spPr>
        </p:cxnSp>
        <p:cxnSp>
          <p:nvCxnSpPr>
            <p:cNvPr id="425" name="Google Shape;425;p80"/>
            <p:cNvCxnSpPr/>
            <p:nvPr/>
          </p:nvCxnSpPr>
          <p:spPr>
            <a:xfrm>
              <a:off x="6730025" y="2695900"/>
              <a:ext cx="156300" cy="0"/>
            </a:xfrm>
            <a:prstGeom prst="straightConnector1">
              <a:avLst/>
            </a:prstGeom>
            <a:noFill/>
            <a:ln w="9525" cap="flat" cmpd="sng">
              <a:solidFill>
                <a:srgbClr val="9900FF"/>
              </a:solidFill>
              <a:prstDash val="solid"/>
              <a:round/>
              <a:headEnd type="none" w="sm" len="sm"/>
              <a:tailEnd type="stealth" w="sm" len="sm"/>
            </a:ln>
          </p:spPr>
        </p:cxnSp>
        <p:grpSp>
          <p:nvGrpSpPr>
            <p:cNvPr id="426" name="Google Shape;426;p80"/>
            <p:cNvGrpSpPr/>
            <p:nvPr/>
          </p:nvGrpSpPr>
          <p:grpSpPr>
            <a:xfrm>
              <a:off x="7005514" y="953877"/>
              <a:ext cx="249261" cy="4135822"/>
              <a:chOff x="6643480" y="1047303"/>
              <a:chExt cx="254400" cy="3866700"/>
            </a:xfrm>
          </p:grpSpPr>
          <p:sp>
            <p:nvSpPr>
              <p:cNvPr id="427" name="Google Shape;427;p80"/>
              <p:cNvSpPr txBox="1"/>
              <p:nvPr/>
            </p:nvSpPr>
            <p:spPr>
              <a:xfrm rot="5400000">
                <a:off x="6019630" y="2773246"/>
                <a:ext cx="1502100" cy="254400"/>
              </a:xfrm>
              <a:prstGeom prst="rect">
                <a:avLst/>
              </a:prstGeom>
              <a:noFill/>
              <a:ln>
                <a:noFill/>
              </a:ln>
              <a:effectLst>
                <a:outerShdw blurRad="442913" dist="95250" dir="5400000" algn="bl" rotWithShape="0">
                  <a:srgbClr val="FFFF00">
                    <a:alpha val="41000"/>
                  </a:srgbClr>
                </a:outerShdw>
              </a:effectLst>
            </p:spPr>
            <p:txBody>
              <a:bodyPr spcFirstLastPara="1" wrap="square" lIns="121900" tIns="121900" rIns="121900" bIns="121900" anchor="t" anchorCtr="0">
                <a:noAutofit/>
              </a:bodyPr>
              <a:lstStyle/>
              <a:p>
                <a:r>
                  <a:rPr lang="en" sz="1067" i="1">
                    <a:solidFill>
                      <a:srgbClr val="CC0000"/>
                    </a:solidFill>
                    <a:latin typeface="Roboto"/>
                    <a:ea typeface="Roboto"/>
                    <a:cs typeface="Roboto"/>
                    <a:sym typeface="Roboto"/>
                  </a:rPr>
                  <a:t>Nov. 21, 2019 Maturity Review</a:t>
                </a:r>
                <a:endParaRPr sz="1067" i="1">
                  <a:solidFill>
                    <a:srgbClr val="CC0000"/>
                  </a:solidFill>
                  <a:latin typeface="Roboto"/>
                  <a:ea typeface="Roboto"/>
                  <a:cs typeface="Roboto"/>
                  <a:sym typeface="Roboto"/>
                </a:endParaRPr>
              </a:p>
            </p:txBody>
          </p:sp>
          <p:cxnSp>
            <p:nvCxnSpPr>
              <p:cNvPr id="428" name="Google Shape;428;p80"/>
              <p:cNvCxnSpPr/>
              <p:nvPr/>
            </p:nvCxnSpPr>
            <p:spPr>
              <a:xfrm>
                <a:off x="6661142" y="1047303"/>
                <a:ext cx="0" cy="3866700"/>
              </a:xfrm>
              <a:prstGeom prst="straightConnector1">
                <a:avLst/>
              </a:prstGeom>
              <a:noFill/>
              <a:ln w="9525" cap="flat" cmpd="sng">
                <a:solidFill>
                  <a:srgbClr val="CC0000"/>
                </a:solidFill>
                <a:prstDash val="dot"/>
                <a:round/>
                <a:headEnd type="none" w="med" len="med"/>
                <a:tailEnd type="none" w="med" len="med"/>
              </a:ln>
            </p:spPr>
          </p:cxnSp>
        </p:grpSp>
      </p:grpSp>
      <p:grpSp>
        <p:nvGrpSpPr>
          <p:cNvPr id="429" name="Google Shape;429;p80"/>
          <p:cNvGrpSpPr/>
          <p:nvPr/>
        </p:nvGrpSpPr>
        <p:grpSpPr>
          <a:xfrm>
            <a:off x="56567" y="1190700"/>
            <a:ext cx="1846260" cy="3991712"/>
            <a:chOff x="-345817" y="1252460"/>
            <a:chExt cx="2435700" cy="4122534"/>
          </a:xfrm>
        </p:grpSpPr>
        <p:sp>
          <p:nvSpPr>
            <p:cNvPr id="430" name="Google Shape;430;p80"/>
            <p:cNvSpPr/>
            <p:nvPr/>
          </p:nvSpPr>
          <p:spPr>
            <a:xfrm>
              <a:off x="-345817" y="4586594"/>
              <a:ext cx="1491600" cy="788400"/>
            </a:xfrm>
            <a:prstGeom prst="wedgeRectCallout">
              <a:avLst>
                <a:gd name="adj1" fmla="val 115079"/>
                <a:gd name="adj2" fmla="val 9237"/>
              </a:avLst>
            </a:prstGeom>
            <a:solidFill>
              <a:srgbClr val="CFE2F3"/>
            </a:solidFill>
            <a:ln>
              <a:noFill/>
            </a:ln>
          </p:spPr>
          <p:txBody>
            <a:bodyPr spcFirstLastPara="1" wrap="square" lIns="60933" tIns="121900" rIns="60933" bIns="121900" anchor="ctr" anchorCtr="0">
              <a:noAutofit/>
            </a:bodyPr>
            <a:lstStyle/>
            <a:p>
              <a:pPr marL="152396" indent="-152396"/>
              <a:r>
                <a:rPr lang="en" sz="800">
                  <a:solidFill>
                    <a:srgbClr val="666666"/>
                  </a:solidFill>
                  <a:latin typeface="Roboto"/>
                  <a:ea typeface="Roboto"/>
                  <a:cs typeface="Roboto"/>
                  <a:sym typeface="Roboto"/>
                </a:rPr>
                <a:t>Cloud Cover/Layers</a:t>
              </a:r>
              <a:endParaRPr sz="800">
                <a:solidFill>
                  <a:srgbClr val="666666"/>
                </a:solidFill>
                <a:latin typeface="Roboto"/>
                <a:ea typeface="Roboto"/>
                <a:cs typeface="Roboto"/>
                <a:sym typeface="Roboto"/>
              </a:endParaRPr>
            </a:p>
            <a:p>
              <a:pPr marL="152396" indent="-152396"/>
              <a:r>
                <a:rPr lang="en" sz="800">
                  <a:solidFill>
                    <a:srgbClr val="666666"/>
                  </a:solidFill>
                  <a:latin typeface="Roboto"/>
                  <a:ea typeface="Roboto"/>
                  <a:cs typeface="Roboto"/>
                  <a:sym typeface="Roboto"/>
                </a:rPr>
                <a:t>Cloud Top Pressure</a:t>
              </a:r>
              <a:endParaRPr sz="800">
                <a:solidFill>
                  <a:srgbClr val="666666"/>
                </a:solidFill>
                <a:latin typeface="Roboto"/>
                <a:ea typeface="Roboto"/>
                <a:cs typeface="Roboto"/>
                <a:sym typeface="Roboto"/>
              </a:endParaRPr>
            </a:p>
            <a:p>
              <a:pPr marL="152396" indent="-152396"/>
              <a:r>
                <a:rPr lang="en" sz="800">
                  <a:solidFill>
                    <a:srgbClr val="666666"/>
                  </a:solidFill>
                  <a:latin typeface="Roboto"/>
                  <a:ea typeface="Roboto"/>
                  <a:cs typeface="Roboto"/>
                  <a:sym typeface="Roboto"/>
                </a:rPr>
                <a:t>Cloud Top Temp.</a:t>
              </a:r>
              <a:endParaRPr sz="800">
                <a:solidFill>
                  <a:srgbClr val="666666"/>
                </a:solidFill>
                <a:latin typeface="Roboto"/>
                <a:ea typeface="Roboto"/>
                <a:cs typeface="Roboto"/>
                <a:sym typeface="Roboto"/>
              </a:endParaRPr>
            </a:p>
            <a:p>
              <a:pPr marL="152396" indent="-152396"/>
              <a:r>
                <a:rPr lang="en" sz="800">
                  <a:solidFill>
                    <a:srgbClr val="666666"/>
                  </a:solidFill>
                  <a:latin typeface="Roboto"/>
                  <a:ea typeface="Roboto"/>
                  <a:cs typeface="Roboto"/>
                  <a:sym typeface="Roboto"/>
                </a:rPr>
                <a:t>Cloud Top Height</a:t>
              </a:r>
              <a:endParaRPr sz="800">
                <a:solidFill>
                  <a:srgbClr val="666666"/>
                </a:solidFill>
                <a:latin typeface="Roboto"/>
                <a:ea typeface="Roboto"/>
                <a:cs typeface="Roboto"/>
                <a:sym typeface="Roboto"/>
              </a:endParaRPr>
            </a:p>
          </p:txBody>
        </p:sp>
        <p:sp>
          <p:nvSpPr>
            <p:cNvPr id="431" name="Google Shape;431;p80"/>
            <p:cNvSpPr/>
            <p:nvPr/>
          </p:nvSpPr>
          <p:spPr>
            <a:xfrm>
              <a:off x="-345817" y="1252460"/>
              <a:ext cx="2435700" cy="1362600"/>
            </a:xfrm>
            <a:prstGeom prst="wedgeRectCallout">
              <a:avLst>
                <a:gd name="adj1" fmla="val 99919"/>
                <a:gd name="adj2" fmla="val -38093"/>
              </a:avLst>
            </a:prstGeom>
            <a:solidFill>
              <a:srgbClr val="CFE2F3"/>
            </a:solidFill>
            <a:ln>
              <a:noFill/>
            </a:ln>
          </p:spPr>
          <p:txBody>
            <a:bodyPr spcFirstLastPara="1" wrap="square" lIns="60933" tIns="121900" rIns="60933" bIns="121900" anchor="ctr" anchorCtr="0">
              <a:noAutofit/>
            </a:bodyPr>
            <a:lstStyle/>
            <a:p>
              <a:pPr marL="152396" indent="-152396"/>
              <a:r>
                <a:rPr lang="en" sz="800">
                  <a:solidFill>
                    <a:srgbClr val="666666"/>
                  </a:solidFill>
                  <a:latin typeface="Roboto"/>
                  <a:ea typeface="Roboto"/>
                  <a:cs typeface="Roboto"/>
                  <a:sym typeface="Roboto"/>
                </a:rPr>
                <a:t>Total Precipitable Water</a:t>
              </a:r>
              <a:endParaRPr sz="800">
                <a:solidFill>
                  <a:srgbClr val="666666"/>
                </a:solidFill>
                <a:latin typeface="Roboto"/>
                <a:ea typeface="Roboto"/>
                <a:cs typeface="Roboto"/>
                <a:sym typeface="Roboto"/>
              </a:endParaRPr>
            </a:p>
            <a:p>
              <a:r>
                <a:rPr lang="en" sz="800">
                  <a:solidFill>
                    <a:srgbClr val="666666"/>
                  </a:solidFill>
                  <a:latin typeface="Roboto"/>
                  <a:ea typeface="Roboto"/>
                  <a:cs typeface="Roboto"/>
                  <a:sym typeface="Roboto"/>
                </a:rPr>
                <a:t>Cloud Liquid Water</a:t>
              </a:r>
              <a:endParaRPr sz="800">
                <a:solidFill>
                  <a:srgbClr val="666666"/>
                </a:solidFill>
                <a:latin typeface="Roboto"/>
                <a:ea typeface="Roboto"/>
                <a:cs typeface="Roboto"/>
                <a:sym typeface="Roboto"/>
              </a:endParaRPr>
            </a:p>
            <a:p>
              <a:r>
                <a:rPr lang="en" sz="800">
                  <a:solidFill>
                    <a:srgbClr val="666666"/>
                  </a:solidFill>
                  <a:latin typeface="Roboto"/>
                  <a:ea typeface="Roboto"/>
                  <a:cs typeface="Roboto"/>
                  <a:sym typeface="Roboto"/>
                </a:rPr>
                <a:t>Rainfall Rate</a:t>
              </a:r>
              <a:endParaRPr sz="800">
                <a:solidFill>
                  <a:srgbClr val="666666"/>
                </a:solidFill>
                <a:latin typeface="Roboto"/>
                <a:ea typeface="Roboto"/>
                <a:cs typeface="Roboto"/>
                <a:sym typeface="Roboto"/>
              </a:endParaRPr>
            </a:p>
            <a:p>
              <a:r>
                <a:rPr lang="en" sz="800">
                  <a:solidFill>
                    <a:srgbClr val="666666"/>
                  </a:solidFill>
                  <a:latin typeface="Roboto"/>
                  <a:ea typeface="Roboto"/>
                  <a:cs typeface="Roboto"/>
                  <a:sym typeface="Roboto"/>
                </a:rPr>
                <a:t>Ice Concentration</a:t>
              </a:r>
              <a:endParaRPr sz="800">
                <a:solidFill>
                  <a:srgbClr val="666666"/>
                </a:solidFill>
                <a:latin typeface="Roboto"/>
                <a:ea typeface="Roboto"/>
                <a:cs typeface="Roboto"/>
                <a:sym typeface="Roboto"/>
              </a:endParaRPr>
            </a:p>
            <a:p>
              <a:r>
                <a:rPr lang="en" sz="800">
                  <a:solidFill>
                    <a:srgbClr val="666666"/>
                  </a:solidFill>
                  <a:latin typeface="Roboto"/>
                  <a:ea typeface="Roboto"/>
                  <a:cs typeface="Roboto"/>
                  <a:sym typeface="Roboto"/>
                </a:rPr>
                <a:t>Land Surface Emissivity</a:t>
              </a:r>
              <a:endParaRPr sz="800">
                <a:solidFill>
                  <a:srgbClr val="666666"/>
                </a:solidFill>
                <a:latin typeface="Roboto"/>
                <a:ea typeface="Roboto"/>
                <a:cs typeface="Roboto"/>
                <a:sym typeface="Roboto"/>
              </a:endParaRPr>
            </a:p>
            <a:p>
              <a:r>
                <a:rPr lang="en" sz="800">
                  <a:solidFill>
                    <a:srgbClr val="666666"/>
                  </a:solidFill>
                  <a:latin typeface="Roboto"/>
                  <a:ea typeface="Roboto"/>
                  <a:cs typeface="Roboto"/>
                  <a:sym typeface="Roboto"/>
                </a:rPr>
                <a:t>Land Surface Temp.</a:t>
              </a:r>
              <a:endParaRPr sz="800">
                <a:solidFill>
                  <a:srgbClr val="666666"/>
                </a:solidFill>
                <a:latin typeface="Roboto"/>
                <a:ea typeface="Roboto"/>
                <a:cs typeface="Roboto"/>
                <a:sym typeface="Roboto"/>
              </a:endParaRPr>
            </a:p>
            <a:p>
              <a:r>
                <a:rPr lang="en" sz="800">
                  <a:solidFill>
                    <a:srgbClr val="666666"/>
                  </a:solidFill>
                  <a:latin typeface="Roboto"/>
                  <a:ea typeface="Roboto"/>
                  <a:cs typeface="Roboto"/>
                  <a:sym typeface="Roboto"/>
                </a:rPr>
                <a:t>Snow Water Equivalent</a:t>
              </a:r>
              <a:endParaRPr sz="800">
                <a:solidFill>
                  <a:srgbClr val="666666"/>
                </a:solidFill>
                <a:latin typeface="Roboto"/>
                <a:ea typeface="Roboto"/>
                <a:cs typeface="Roboto"/>
                <a:sym typeface="Roboto"/>
              </a:endParaRPr>
            </a:p>
            <a:p>
              <a:r>
                <a:rPr lang="en" sz="800">
                  <a:solidFill>
                    <a:srgbClr val="666666"/>
                  </a:solidFill>
                  <a:latin typeface="Roboto"/>
                  <a:ea typeface="Roboto"/>
                  <a:cs typeface="Roboto"/>
                  <a:sym typeface="Roboto"/>
                </a:rPr>
                <a:t>Snow Cover</a:t>
              </a:r>
              <a:endParaRPr sz="800">
                <a:solidFill>
                  <a:srgbClr val="666666"/>
                </a:solidFill>
                <a:latin typeface="Roboto"/>
                <a:ea typeface="Roboto"/>
                <a:cs typeface="Roboto"/>
                <a:sym typeface="Roboto"/>
              </a:endParaRPr>
            </a:p>
            <a:p>
              <a:r>
                <a:rPr lang="en" sz="800">
                  <a:solidFill>
                    <a:srgbClr val="666666"/>
                  </a:solidFill>
                  <a:latin typeface="Roboto"/>
                  <a:ea typeface="Roboto"/>
                  <a:cs typeface="Roboto"/>
                  <a:sym typeface="Roboto"/>
                </a:rPr>
                <a:t>(Snowfall Rate [SFR] listed separately)</a:t>
              </a:r>
              <a:endParaRPr sz="800">
                <a:solidFill>
                  <a:srgbClr val="666666"/>
                </a:solidFill>
                <a:latin typeface="Roboto"/>
                <a:ea typeface="Roboto"/>
                <a:cs typeface="Roboto"/>
                <a:sym typeface="Roboto"/>
              </a:endParaRPr>
            </a:p>
          </p:txBody>
        </p:sp>
      </p:grpSp>
      <p:sp>
        <p:nvSpPr>
          <p:cNvPr id="432" name="Google Shape;432;p80"/>
          <p:cNvSpPr/>
          <p:nvPr/>
        </p:nvSpPr>
        <p:spPr>
          <a:xfrm>
            <a:off x="95667" y="5459067"/>
            <a:ext cx="1343600" cy="616000"/>
          </a:xfrm>
          <a:prstGeom prst="wedgeRectCallout">
            <a:avLst>
              <a:gd name="adj1" fmla="val 76384"/>
              <a:gd name="adj2" fmla="val 98268"/>
            </a:avLst>
          </a:prstGeom>
          <a:solidFill>
            <a:srgbClr val="CFE2F3"/>
          </a:solidFill>
          <a:ln>
            <a:noFill/>
          </a:ln>
        </p:spPr>
        <p:txBody>
          <a:bodyPr spcFirstLastPara="1" wrap="square" lIns="60933" tIns="121900" rIns="60933" bIns="121900" anchor="ctr" anchorCtr="0">
            <a:noAutofit/>
          </a:bodyPr>
          <a:lstStyle/>
          <a:p>
            <a:r>
              <a:rPr lang="en" sz="800">
                <a:solidFill>
                  <a:srgbClr val="434343"/>
                </a:solidFill>
                <a:latin typeface="Roboto"/>
                <a:ea typeface="Roboto"/>
                <a:cs typeface="Roboto"/>
                <a:sym typeface="Roboto"/>
              </a:rPr>
              <a:t>Cloud Optical Depth</a:t>
            </a:r>
            <a:endParaRPr sz="800">
              <a:solidFill>
                <a:srgbClr val="434343"/>
              </a:solidFill>
              <a:latin typeface="Roboto"/>
              <a:ea typeface="Roboto"/>
              <a:cs typeface="Roboto"/>
              <a:sym typeface="Roboto"/>
            </a:endParaRPr>
          </a:p>
          <a:p>
            <a:pPr marL="152396" indent="-152396"/>
            <a:r>
              <a:rPr lang="en" sz="800">
                <a:solidFill>
                  <a:srgbClr val="434343"/>
                </a:solidFill>
                <a:latin typeface="Roboto"/>
                <a:ea typeface="Roboto"/>
                <a:cs typeface="Roboto"/>
                <a:sym typeface="Roboto"/>
              </a:rPr>
              <a:t>Cloud Particle Size Distr.</a:t>
            </a:r>
            <a:endParaRPr sz="800">
              <a:solidFill>
                <a:srgbClr val="434343"/>
              </a:solidFill>
              <a:latin typeface="Roboto"/>
              <a:ea typeface="Roboto"/>
              <a:cs typeface="Roboto"/>
              <a:sym typeface="Roboto"/>
            </a:endParaRPr>
          </a:p>
        </p:txBody>
      </p:sp>
      <p:sp>
        <p:nvSpPr>
          <p:cNvPr id="433" name="Google Shape;433;p80"/>
          <p:cNvSpPr/>
          <p:nvPr/>
        </p:nvSpPr>
        <p:spPr>
          <a:xfrm>
            <a:off x="95667" y="5459067"/>
            <a:ext cx="1343600" cy="616000"/>
          </a:xfrm>
          <a:prstGeom prst="wedgeRectCallout">
            <a:avLst>
              <a:gd name="adj1" fmla="val 84192"/>
              <a:gd name="adj2" fmla="val -115698"/>
            </a:avLst>
          </a:prstGeom>
          <a:solidFill>
            <a:srgbClr val="CFE2F3"/>
          </a:solidFill>
          <a:ln>
            <a:noFill/>
          </a:ln>
        </p:spPr>
        <p:txBody>
          <a:bodyPr spcFirstLastPara="1" wrap="square" lIns="60933" tIns="121900" rIns="60933" bIns="121900" anchor="ctr" anchorCtr="0">
            <a:noAutofit/>
          </a:bodyPr>
          <a:lstStyle/>
          <a:p>
            <a:r>
              <a:rPr lang="en" sz="800">
                <a:solidFill>
                  <a:srgbClr val="666666"/>
                </a:solidFill>
                <a:latin typeface="Roboto"/>
                <a:ea typeface="Roboto"/>
                <a:cs typeface="Roboto"/>
                <a:sym typeface="Roboto"/>
              </a:rPr>
              <a:t>Cloud Optical Depth</a:t>
            </a:r>
            <a:endParaRPr sz="800">
              <a:solidFill>
                <a:srgbClr val="666666"/>
              </a:solidFill>
              <a:latin typeface="Roboto"/>
              <a:ea typeface="Roboto"/>
              <a:cs typeface="Roboto"/>
              <a:sym typeface="Roboto"/>
            </a:endParaRPr>
          </a:p>
          <a:p>
            <a:pPr marL="152396" indent="-152396"/>
            <a:r>
              <a:rPr lang="en" sz="800">
                <a:solidFill>
                  <a:srgbClr val="666666"/>
                </a:solidFill>
                <a:latin typeface="Roboto"/>
                <a:ea typeface="Roboto"/>
                <a:cs typeface="Roboto"/>
                <a:sym typeface="Roboto"/>
              </a:rPr>
              <a:t>Cloud Particle Size Distr.</a:t>
            </a:r>
            <a:endParaRPr sz="80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4238840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Surface Reflectance Accuracy </a:t>
            </a:r>
            <a:r>
              <a:rPr lang="en-US" dirty="0" smtClean="0"/>
              <a:t>assessment: AERONET validation</a:t>
            </a:r>
            <a:endParaRPr lang="en-US" dirty="0"/>
          </a:p>
        </p:txBody>
      </p:sp>
      <p:sp>
        <p:nvSpPr>
          <p:cNvPr id="19" name="Content Placeholder 1"/>
          <p:cNvSpPr>
            <a:spLocks noGrp="1"/>
          </p:cNvSpPr>
          <p:nvPr>
            <p:ph idx="1"/>
          </p:nvPr>
        </p:nvSpPr>
        <p:spPr>
          <a:xfrm>
            <a:off x="1752600" y="914400"/>
            <a:ext cx="8610600" cy="685800"/>
          </a:xfrm>
        </p:spPr>
        <p:txBody>
          <a:bodyPr>
            <a:normAutofit fontScale="92500" lnSpcReduction="20000"/>
          </a:bodyPr>
          <a:lstStyle/>
          <a:p>
            <a:r>
              <a:rPr lang="en-US" sz="2000" dirty="0"/>
              <a:t>AERONET data</a:t>
            </a:r>
          </a:p>
          <a:p>
            <a:pPr lvl="1"/>
            <a:r>
              <a:rPr lang="en-US" dirty="0"/>
              <a:t>Very accurate atmospheric correction around the AERONET site (9km x 9km)</a:t>
            </a:r>
          </a:p>
        </p:txBody>
      </p:sp>
      <p:pic>
        <p:nvPicPr>
          <p:cNvPr id="20" name="Picture 19"/>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4419600" cy="1858090"/>
          </a:xfrm>
          <a:prstGeom prst="rect">
            <a:avLst/>
          </a:prstGeom>
          <a:noFill/>
          <a:ln>
            <a:noFill/>
          </a:ln>
        </p:spPr>
      </p:pic>
      <p:pic>
        <p:nvPicPr>
          <p:cNvPr id="21" name="Picture 20"/>
          <p:cNvPicPr/>
          <p:nvPr/>
        </p:nvPicPr>
        <p:blipFill>
          <a:blip r:embed="rId3" cstate="print">
            <a:extLst>
              <a:ext uri="{28A0092B-C50C-407E-A947-70E740481C1C}">
                <a14:useLocalDpi xmlns:a14="http://schemas.microsoft.com/office/drawing/2010/main" val="0"/>
              </a:ext>
            </a:extLst>
          </a:blip>
          <a:srcRect l="17337" t="17172" r="18533" b="7739"/>
          <a:stretch>
            <a:fillRect/>
          </a:stretch>
        </p:blipFill>
        <p:spPr bwMode="auto">
          <a:xfrm>
            <a:off x="6019800" y="1673888"/>
            <a:ext cx="1440180" cy="1256462"/>
          </a:xfrm>
          <a:prstGeom prst="rect">
            <a:avLst/>
          </a:prstGeom>
          <a:noFill/>
          <a:ln>
            <a:noFill/>
          </a:ln>
        </p:spPr>
      </p:pic>
      <p:sp>
        <p:nvSpPr>
          <p:cNvPr id="22" name="Rectangle 21"/>
          <p:cNvSpPr/>
          <p:nvPr/>
        </p:nvSpPr>
        <p:spPr>
          <a:xfrm>
            <a:off x="1600200" y="3581400"/>
            <a:ext cx="4419600" cy="523220"/>
          </a:xfrm>
          <a:prstGeom prst="rect">
            <a:avLst/>
          </a:prstGeom>
        </p:spPr>
        <p:txBody>
          <a:bodyPr wrap="square">
            <a:spAutoFit/>
          </a:bodyPr>
          <a:lstStyle/>
          <a:p>
            <a:r>
              <a:rPr lang="en-US" sz="1400" b="1" i="1" dirty="0"/>
              <a:t>AERONET Sites (left) and the associated Land cover distribution (right) used for SR validation.</a:t>
            </a:r>
          </a:p>
        </p:txBody>
      </p:sp>
      <p:sp>
        <p:nvSpPr>
          <p:cNvPr id="23" name="Rectangle 22"/>
          <p:cNvSpPr/>
          <p:nvPr/>
        </p:nvSpPr>
        <p:spPr>
          <a:xfrm>
            <a:off x="5943600" y="3124201"/>
            <a:ext cx="1600200" cy="1169551"/>
          </a:xfrm>
          <a:prstGeom prst="rect">
            <a:avLst/>
          </a:prstGeom>
        </p:spPr>
        <p:txBody>
          <a:bodyPr wrap="square">
            <a:spAutoFit/>
          </a:bodyPr>
          <a:lstStyle/>
          <a:p>
            <a:r>
              <a:rPr lang="en-US" sz="1400" b="1" i="1" dirty="0"/>
              <a:t>Estimates of BRDF corrected surface reflectance for VIIRS band M5</a:t>
            </a:r>
          </a:p>
        </p:txBody>
      </p:sp>
      <p:pic>
        <p:nvPicPr>
          <p:cNvPr id="24" name="Picture 23"/>
          <p:cNvPicPr/>
          <p:nvPr/>
        </p:nvPicPr>
        <p:blipFill>
          <a:blip r:embed="rId4">
            <a:extLst>
              <a:ext uri="{28A0092B-C50C-407E-A947-70E740481C1C}">
                <a14:useLocalDpi xmlns:a14="http://schemas.microsoft.com/office/drawing/2010/main" val="0"/>
              </a:ext>
            </a:extLst>
          </a:blip>
          <a:stretch>
            <a:fillRect/>
          </a:stretch>
        </p:blipFill>
        <p:spPr>
          <a:xfrm>
            <a:off x="7543800" y="1676458"/>
            <a:ext cx="2971742" cy="2971742"/>
          </a:xfrm>
          <a:prstGeom prst="rect">
            <a:avLst/>
          </a:prstGeom>
        </p:spPr>
      </p:pic>
      <p:sp>
        <p:nvSpPr>
          <p:cNvPr id="25" name="Text Box 11"/>
          <p:cNvSpPr txBox="1">
            <a:spLocks noChangeArrowheads="1"/>
          </p:cNvSpPr>
          <p:nvPr/>
        </p:nvSpPr>
        <p:spPr bwMode="auto">
          <a:xfrm>
            <a:off x="8229600" y="4876800"/>
            <a:ext cx="2209800" cy="1077218"/>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dirty="0"/>
              <a:t>Subsets of Level 1 data processed using the standard surface reflectance algorithm</a:t>
            </a:r>
          </a:p>
        </p:txBody>
      </p:sp>
      <p:sp>
        <p:nvSpPr>
          <p:cNvPr id="26" name="Text Box 12"/>
          <p:cNvSpPr txBox="1">
            <a:spLocks noChangeArrowheads="1"/>
          </p:cNvSpPr>
          <p:nvPr/>
        </p:nvSpPr>
        <p:spPr bwMode="auto">
          <a:xfrm>
            <a:off x="5334000" y="5102424"/>
            <a:ext cx="1752600" cy="307777"/>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dirty="0"/>
              <a:t>Reference data set</a:t>
            </a:r>
          </a:p>
        </p:txBody>
      </p:sp>
      <p:sp>
        <p:nvSpPr>
          <p:cNvPr id="27" name="Text Box 13"/>
          <p:cNvSpPr txBox="1">
            <a:spLocks noChangeArrowheads="1"/>
          </p:cNvSpPr>
          <p:nvPr/>
        </p:nvSpPr>
        <p:spPr bwMode="auto">
          <a:xfrm>
            <a:off x="2362200" y="4227494"/>
            <a:ext cx="2057400" cy="954107"/>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dirty="0"/>
              <a:t>Atmospherically corrected TOA </a:t>
            </a:r>
            <a:r>
              <a:rPr lang="en-US" sz="1400" dirty="0" err="1"/>
              <a:t>reflectances</a:t>
            </a:r>
            <a:r>
              <a:rPr lang="en-US" sz="1400" dirty="0"/>
              <a:t> derived from Level 1 subsets</a:t>
            </a:r>
          </a:p>
        </p:txBody>
      </p:sp>
      <p:sp>
        <p:nvSpPr>
          <p:cNvPr id="28" name="Text Box 14"/>
          <p:cNvSpPr txBox="1">
            <a:spLocks noChangeArrowheads="1"/>
          </p:cNvSpPr>
          <p:nvPr/>
        </p:nvSpPr>
        <p:spPr bwMode="auto">
          <a:xfrm>
            <a:off x="1676400" y="5903894"/>
            <a:ext cx="1066800" cy="346075"/>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t>Vector 6S</a:t>
            </a:r>
          </a:p>
        </p:txBody>
      </p:sp>
      <p:sp>
        <p:nvSpPr>
          <p:cNvPr id="29" name="Text Box 15"/>
          <p:cNvSpPr txBox="1">
            <a:spLocks noChangeArrowheads="1"/>
          </p:cNvSpPr>
          <p:nvPr/>
        </p:nvSpPr>
        <p:spPr bwMode="auto">
          <a:xfrm>
            <a:off x="3352800" y="5715000"/>
            <a:ext cx="2590800" cy="892552"/>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600" dirty="0"/>
              <a:t>AERONET measurements</a:t>
            </a:r>
          </a:p>
          <a:p>
            <a:pPr algn="ctr"/>
            <a:r>
              <a:rPr lang="en-US" dirty="0"/>
              <a:t>(</a:t>
            </a:r>
            <a:r>
              <a:rPr lang="el-GR" sz="1400" dirty="0"/>
              <a:t>τ</a:t>
            </a:r>
            <a:r>
              <a:rPr lang="en-US" sz="1400" baseline="-25000" dirty="0" err="1"/>
              <a:t>aer</a:t>
            </a:r>
            <a:r>
              <a:rPr lang="en-US" sz="1400" dirty="0"/>
              <a:t>, H</a:t>
            </a:r>
            <a:r>
              <a:rPr lang="en-US" sz="1400" baseline="-25000" dirty="0"/>
              <a:t>2</a:t>
            </a:r>
            <a:r>
              <a:rPr lang="en-US" sz="1400" dirty="0"/>
              <a:t>O, particle </a:t>
            </a:r>
            <a:r>
              <a:rPr lang="en-US" sz="1200" dirty="0"/>
              <a:t>distribution</a:t>
            </a:r>
          </a:p>
          <a:p>
            <a:pPr algn="ctr"/>
            <a:r>
              <a:rPr lang="en-US" sz="1200" dirty="0"/>
              <a:t>Refractive indices, </a:t>
            </a:r>
            <a:r>
              <a:rPr lang="en-US" sz="1200" dirty="0" err="1"/>
              <a:t>sphericity</a:t>
            </a:r>
            <a:r>
              <a:rPr lang="en-US" dirty="0"/>
              <a:t>)</a:t>
            </a:r>
            <a:endParaRPr lang="el-GR" dirty="0"/>
          </a:p>
        </p:txBody>
      </p:sp>
      <p:sp>
        <p:nvSpPr>
          <p:cNvPr id="30" name="Line 17"/>
          <p:cNvSpPr>
            <a:spLocks noChangeShapeType="1"/>
          </p:cNvSpPr>
          <p:nvPr/>
        </p:nvSpPr>
        <p:spPr bwMode="auto">
          <a:xfrm>
            <a:off x="7162800" y="5257800"/>
            <a:ext cx="914400" cy="0"/>
          </a:xfrm>
          <a:prstGeom prst="line">
            <a:avLst/>
          </a:prstGeom>
          <a:noFill/>
          <a:ln w="15875">
            <a:solidFill>
              <a:schemeClr val="tx1"/>
            </a:solidFill>
            <a:round/>
            <a:headEnd type="stealth" w="lg" len="lg"/>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Text Box 18"/>
          <p:cNvSpPr txBox="1">
            <a:spLocks noChangeArrowheads="1"/>
          </p:cNvSpPr>
          <p:nvPr/>
        </p:nvSpPr>
        <p:spPr bwMode="auto">
          <a:xfrm>
            <a:off x="7162800" y="4953000"/>
            <a:ext cx="10668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200" dirty="0"/>
              <a:t>comparison</a:t>
            </a:r>
          </a:p>
        </p:txBody>
      </p:sp>
      <p:sp>
        <p:nvSpPr>
          <p:cNvPr id="32" name="Line 19"/>
          <p:cNvSpPr>
            <a:spLocks noChangeShapeType="1"/>
          </p:cNvSpPr>
          <p:nvPr/>
        </p:nvSpPr>
        <p:spPr bwMode="auto">
          <a:xfrm>
            <a:off x="4572000" y="4724400"/>
            <a:ext cx="685800" cy="378023"/>
          </a:xfrm>
          <a:prstGeom prst="line">
            <a:avLst/>
          </a:prstGeom>
          <a:noFill/>
          <a:ln w="15875">
            <a:solidFill>
              <a:schemeClr val="tx1"/>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Line 20"/>
          <p:cNvSpPr>
            <a:spLocks noChangeShapeType="1"/>
          </p:cNvSpPr>
          <p:nvPr/>
        </p:nvSpPr>
        <p:spPr bwMode="auto">
          <a:xfrm flipV="1">
            <a:off x="2286000" y="5370493"/>
            <a:ext cx="990600" cy="457200"/>
          </a:xfrm>
          <a:prstGeom prst="line">
            <a:avLst/>
          </a:prstGeom>
          <a:noFill/>
          <a:ln w="15875">
            <a:solidFill>
              <a:schemeClr val="tx1"/>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21"/>
          <p:cNvSpPr>
            <a:spLocks noChangeShapeType="1"/>
          </p:cNvSpPr>
          <p:nvPr/>
        </p:nvSpPr>
        <p:spPr bwMode="auto">
          <a:xfrm>
            <a:off x="3352800" y="5370493"/>
            <a:ext cx="1143000" cy="304800"/>
          </a:xfrm>
          <a:prstGeom prst="line">
            <a:avLst/>
          </a:prstGeom>
          <a:noFill/>
          <a:ln w="15875">
            <a:solidFill>
              <a:schemeClr val="tx1"/>
            </a:solidFill>
            <a:round/>
            <a:headEnd type="stealth" w="lg" len="lg"/>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TextBox 1"/>
          <p:cNvSpPr txBox="1"/>
          <p:nvPr/>
        </p:nvSpPr>
        <p:spPr>
          <a:xfrm rot="19614700">
            <a:off x="8329036" y="2970263"/>
            <a:ext cx="1274708" cy="369332"/>
          </a:xfrm>
          <a:prstGeom prst="rect">
            <a:avLst/>
          </a:prstGeom>
          <a:noFill/>
        </p:spPr>
        <p:txBody>
          <a:bodyPr wrap="none" rtlCol="0">
            <a:spAutoFit/>
          </a:bodyPr>
          <a:lstStyle/>
          <a:p>
            <a:r>
              <a:rPr lang="en-US" dirty="0"/>
              <a:t>EXAMPLE</a:t>
            </a:r>
          </a:p>
        </p:txBody>
      </p:sp>
      <p:sp>
        <p:nvSpPr>
          <p:cNvPr id="4" name="TextBox 3"/>
          <p:cNvSpPr txBox="1"/>
          <p:nvPr/>
        </p:nvSpPr>
        <p:spPr>
          <a:xfrm>
            <a:off x="9296400" y="6477000"/>
            <a:ext cx="2813078" cy="307777"/>
          </a:xfrm>
          <a:prstGeom prst="rect">
            <a:avLst/>
          </a:prstGeom>
          <a:noFill/>
        </p:spPr>
        <p:txBody>
          <a:bodyPr wrap="none" rtlCol="0">
            <a:spAutoFit/>
          </a:bodyPr>
          <a:lstStyle/>
          <a:p>
            <a:r>
              <a:rPr lang="en-US" sz="1400" b="1" i="1" dirty="0" smtClean="0"/>
              <a:t>E. </a:t>
            </a:r>
            <a:r>
              <a:rPr lang="en-US" sz="1400" b="1" i="1" dirty="0" err="1" smtClean="0"/>
              <a:t>Vermote</a:t>
            </a:r>
            <a:r>
              <a:rPr lang="en-US" sz="1400" b="1" i="1" dirty="0" smtClean="0"/>
              <a:t> et al., NASA &amp; UMD</a:t>
            </a:r>
            <a:endParaRPr lang="en-US" sz="1400" b="1" i="1" dirty="0"/>
          </a:p>
        </p:txBody>
      </p:sp>
    </p:spTree>
    <p:extLst>
      <p:ext uri="{BB962C8B-B14F-4D97-AF65-F5344CB8AC3E}">
        <p14:creationId xmlns:p14="http://schemas.microsoft.com/office/powerpoint/2010/main" val="3180970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0"/>
            <a:ext cx="10134600" cy="493078"/>
          </a:xfrm>
        </p:spPr>
        <p:txBody>
          <a:bodyPr/>
          <a:lstStyle/>
          <a:p>
            <a:pPr algn="ctr"/>
            <a:r>
              <a:rPr lang="en-US" dirty="0" smtClean="0"/>
              <a:t>AERONET sites included in the validation of the NDE surface reflectance product (39 sites)</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885369142"/>
              </p:ext>
            </p:extLst>
          </p:nvPr>
        </p:nvGraphicFramePr>
        <p:xfrm>
          <a:off x="380999" y="1219200"/>
          <a:ext cx="11430002" cy="4856480"/>
        </p:xfrm>
        <a:graphic>
          <a:graphicData uri="http://schemas.openxmlformats.org/drawingml/2006/table">
            <a:tbl>
              <a:tblPr firstRow="1" bandRow="1">
                <a:tableStyleId>{5C22544A-7EE6-4342-B048-85BDC9FD1C3A}</a:tableStyleId>
              </a:tblPr>
              <a:tblGrid>
                <a:gridCol w="1970690">
                  <a:extLst>
                    <a:ext uri="{9D8B030D-6E8A-4147-A177-3AD203B41FA5}">
                      <a16:colId xmlns:a16="http://schemas.microsoft.com/office/drawing/2014/main" val="2077949772"/>
                    </a:ext>
                  </a:extLst>
                </a:gridCol>
                <a:gridCol w="1182414">
                  <a:extLst>
                    <a:ext uri="{9D8B030D-6E8A-4147-A177-3AD203B41FA5}">
                      <a16:colId xmlns:a16="http://schemas.microsoft.com/office/drawing/2014/main" val="1939812374"/>
                    </a:ext>
                  </a:extLst>
                </a:gridCol>
                <a:gridCol w="1478018">
                  <a:extLst>
                    <a:ext uri="{9D8B030D-6E8A-4147-A177-3AD203B41FA5}">
                      <a16:colId xmlns:a16="http://schemas.microsoft.com/office/drawing/2014/main" val="1694850031"/>
                    </a:ext>
                  </a:extLst>
                </a:gridCol>
                <a:gridCol w="1083880">
                  <a:extLst>
                    <a:ext uri="{9D8B030D-6E8A-4147-A177-3AD203B41FA5}">
                      <a16:colId xmlns:a16="http://schemas.microsoft.com/office/drawing/2014/main" val="435815459"/>
                    </a:ext>
                  </a:extLst>
                </a:gridCol>
                <a:gridCol w="1773620">
                  <a:extLst>
                    <a:ext uri="{9D8B030D-6E8A-4147-A177-3AD203B41FA5}">
                      <a16:colId xmlns:a16="http://schemas.microsoft.com/office/drawing/2014/main" val="1128099340"/>
                    </a:ext>
                  </a:extLst>
                </a:gridCol>
                <a:gridCol w="1182414">
                  <a:extLst>
                    <a:ext uri="{9D8B030D-6E8A-4147-A177-3AD203B41FA5}">
                      <a16:colId xmlns:a16="http://schemas.microsoft.com/office/drawing/2014/main" val="253667327"/>
                    </a:ext>
                  </a:extLst>
                </a:gridCol>
                <a:gridCol w="1576552">
                  <a:extLst>
                    <a:ext uri="{9D8B030D-6E8A-4147-A177-3AD203B41FA5}">
                      <a16:colId xmlns:a16="http://schemas.microsoft.com/office/drawing/2014/main" val="2575611464"/>
                    </a:ext>
                  </a:extLst>
                </a:gridCol>
                <a:gridCol w="1182414">
                  <a:extLst>
                    <a:ext uri="{9D8B030D-6E8A-4147-A177-3AD203B41FA5}">
                      <a16:colId xmlns:a16="http://schemas.microsoft.com/office/drawing/2014/main" val="1000779626"/>
                    </a:ext>
                  </a:extLst>
                </a:gridCol>
              </a:tblGrid>
              <a:tr h="370840">
                <a:tc>
                  <a:txBody>
                    <a:bodyPr/>
                    <a:lstStyle/>
                    <a:p>
                      <a:r>
                        <a:rPr lang="en-US" sz="1600" dirty="0" smtClean="0"/>
                        <a:t>Site</a:t>
                      </a:r>
                      <a:endParaRPr lang="en-US" sz="1600" dirty="0"/>
                    </a:p>
                  </a:txBody>
                  <a:tcPr/>
                </a:tc>
                <a:tc>
                  <a:txBody>
                    <a:bodyPr/>
                    <a:lstStyle/>
                    <a:p>
                      <a:r>
                        <a:rPr lang="en-US" sz="1600" dirty="0" err="1" smtClean="0"/>
                        <a:t>lat,lon</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Site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lat,lon</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Site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lat,lon</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Site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lat,lon</a:t>
                      </a:r>
                      <a:endParaRPr lang="en-US" sz="1600" dirty="0" smtClean="0"/>
                    </a:p>
                  </a:txBody>
                  <a:tcPr/>
                </a:tc>
                <a:extLst>
                  <a:ext uri="{0D108BD9-81ED-4DB2-BD59-A6C34878D82A}">
                    <a16:rowId xmlns:a16="http://schemas.microsoft.com/office/drawing/2014/main" val="2564213777"/>
                  </a:ext>
                </a:extLst>
              </a:tr>
              <a:tr h="370840">
                <a:tc>
                  <a:txBody>
                    <a:bodyPr/>
                    <a:lstStyle/>
                    <a:p>
                      <a:r>
                        <a:rPr lang="en-US" sz="1200" dirty="0" smtClean="0"/>
                        <a:t>Arica, Chile</a:t>
                      </a:r>
                      <a:endParaRPr lang="en-US" sz="1200" dirty="0"/>
                    </a:p>
                  </a:txBody>
                  <a:tcPr/>
                </a:tc>
                <a:tc>
                  <a:txBody>
                    <a:bodyPr/>
                    <a:lstStyle/>
                    <a:p>
                      <a:r>
                        <a:rPr lang="en-US" sz="1200" dirty="0" smtClean="0"/>
                        <a:t>18S,70W</a:t>
                      </a:r>
                      <a:endParaRPr lang="en-US" sz="1200" dirty="0"/>
                    </a:p>
                  </a:txBody>
                  <a:tcPr/>
                </a:tc>
                <a:tc>
                  <a:txBody>
                    <a:bodyPr/>
                    <a:lstStyle/>
                    <a:p>
                      <a:r>
                        <a:rPr lang="en-US" sz="1200" dirty="0" smtClean="0"/>
                        <a:t>Dakar, Senegal</a:t>
                      </a:r>
                      <a:endParaRPr lang="en-US" sz="1200" dirty="0"/>
                    </a:p>
                  </a:txBody>
                  <a:tcPr/>
                </a:tc>
                <a:tc>
                  <a:txBody>
                    <a:bodyPr/>
                    <a:lstStyle/>
                    <a:p>
                      <a:r>
                        <a:rPr lang="en-US" sz="1200" dirty="0" smtClean="0"/>
                        <a:t>14N,16W</a:t>
                      </a:r>
                      <a:endParaRPr lang="en-US" sz="1200" dirty="0"/>
                    </a:p>
                  </a:txBody>
                  <a:tcPr/>
                </a:tc>
                <a:tc>
                  <a:txBody>
                    <a:bodyPr/>
                    <a:lstStyle/>
                    <a:p>
                      <a:r>
                        <a:rPr lang="en-US" sz="1200" dirty="0" smtClean="0"/>
                        <a:t>Kanpur, India</a:t>
                      </a:r>
                      <a:endParaRPr lang="en-US" sz="1200" dirty="0"/>
                    </a:p>
                  </a:txBody>
                  <a:tcPr/>
                </a:tc>
                <a:tc>
                  <a:txBody>
                    <a:bodyPr/>
                    <a:lstStyle/>
                    <a:p>
                      <a:r>
                        <a:rPr lang="en-US" sz="1200" dirty="0" smtClean="0"/>
                        <a:t>26N,80E</a:t>
                      </a:r>
                      <a:endParaRPr lang="en-US" sz="1200" dirty="0"/>
                    </a:p>
                  </a:txBody>
                  <a:tcPr/>
                </a:tc>
                <a:tc>
                  <a:txBody>
                    <a:bodyPr/>
                    <a:lstStyle/>
                    <a:p>
                      <a:r>
                        <a:rPr lang="en-US" sz="1200" dirty="0" smtClean="0"/>
                        <a:t>Santa Cruz, Tenerife</a:t>
                      </a:r>
                      <a:endParaRPr lang="en-US" sz="1200" dirty="0"/>
                    </a:p>
                  </a:txBody>
                  <a:tcPr/>
                </a:tc>
                <a:tc>
                  <a:txBody>
                    <a:bodyPr/>
                    <a:lstStyle/>
                    <a:p>
                      <a:r>
                        <a:rPr lang="en-US" sz="1200" dirty="0" smtClean="0"/>
                        <a:t>28N,16W</a:t>
                      </a:r>
                      <a:endParaRPr lang="en-US" sz="1200" dirty="0"/>
                    </a:p>
                  </a:txBody>
                  <a:tcPr/>
                </a:tc>
                <a:extLst>
                  <a:ext uri="{0D108BD9-81ED-4DB2-BD59-A6C34878D82A}">
                    <a16:rowId xmlns:a16="http://schemas.microsoft.com/office/drawing/2014/main" val="1626083302"/>
                  </a:ext>
                </a:extLst>
              </a:tr>
              <a:tr h="370840">
                <a:tc>
                  <a:txBody>
                    <a:bodyPr/>
                    <a:lstStyle/>
                    <a:p>
                      <a:r>
                        <a:rPr lang="en-US" sz="1200" dirty="0" smtClean="0"/>
                        <a:t>Ascension Island</a:t>
                      </a:r>
                      <a:endParaRPr lang="en-US" sz="1200" dirty="0"/>
                    </a:p>
                  </a:txBody>
                  <a:tcPr/>
                </a:tc>
                <a:tc>
                  <a:txBody>
                    <a:bodyPr/>
                    <a:lstStyle/>
                    <a:p>
                      <a:r>
                        <a:rPr lang="en-US" sz="1200" dirty="0" smtClean="0"/>
                        <a:t>7S,14W</a:t>
                      </a:r>
                      <a:endParaRPr lang="en-US" sz="1200" dirty="0"/>
                    </a:p>
                  </a:txBody>
                  <a:tcPr/>
                </a:tc>
                <a:tc>
                  <a:txBody>
                    <a:bodyPr/>
                    <a:lstStyle/>
                    <a:p>
                      <a:r>
                        <a:rPr lang="en-US" sz="1200" dirty="0" smtClean="0"/>
                        <a:t>El </a:t>
                      </a:r>
                      <a:r>
                        <a:rPr lang="en-US" sz="1200" dirty="0" err="1" smtClean="0"/>
                        <a:t>Arenosillo</a:t>
                      </a:r>
                      <a:r>
                        <a:rPr lang="en-US" sz="1200" dirty="0" smtClean="0"/>
                        <a:t>, Spain</a:t>
                      </a:r>
                      <a:endParaRPr lang="en-US" sz="1200" dirty="0"/>
                    </a:p>
                  </a:txBody>
                  <a:tcPr/>
                </a:tc>
                <a:tc>
                  <a:txBody>
                    <a:bodyPr/>
                    <a:lstStyle/>
                    <a:p>
                      <a:r>
                        <a:rPr lang="en-US" sz="1200" dirty="0" smtClean="0"/>
                        <a:t>37N,6W</a:t>
                      </a:r>
                      <a:endParaRPr lang="en-US" sz="1200" dirty="0"/>
                    </a:p>
                  </a:txBody>
                  <a:tcPr/>
                </a:tc>
                <a:tc>
                  <a:txBody>
                    <a:bodyPr/>
                    <a:lstStyle/>
                    <a:p>
                      <a:r>
                        <a:rPr lang="en-US" sz="1200" dirty="0" smtClean="0"/>
                        <a:t>Lake Argyle, Australia</a:t>
                      </a:r>
                      <a:endParaRPr lang="en-US" sz="1200" dirty="0"/>
                    </a:p>
                  </a:txBody>
                  <a:tcPr/>
                </a:tc>
                <a:tc>
                  <a:txBody>
                    <a:bodyPr/>
                    <a:lstStyle/>
                    <a:p>
                      <a:r>
                        <a:rPr lang="en-US" sz="1200" dirty="0" smtClean="0"/>
                        <a:t>16S,128E</a:t>
                      </a:r>
                      <a:endParaRPr lang="en-US" sz="1200" dirty="0"/>
                    </a:p>
                  </a:txBody>
                  <a:tcPr/>
                </a:tc>
                <a:tc>
                  <a:txBody>
                    <a:bodyPr/>
                    <a:lstStyle/>
                    <a:p>
                      <a:r>
                        <a:rPr lang="en-US" sz="1200" dirty="0" err="1" smtClean="0"/>
                        <a:t>Sede</a:t>
                      </a:r>
                      <a:r>
                        <a:rPr lang="en-US" sz="1200" dirty="0" smtClean="0"/>
                        <a:t> </a:t>
                      </a:r>
                      <a:r>
                        <a:rPr lang="en-US" sz="1200" dirty="0" err="1" smtClean="0"/>
                        <a:t>Boker</a:t>
                      </a:r>
                      <a:r>
                        <a:rPr lang="en-US" sz="1200" dirty="0" smtClean="0"/>
                        <a:t>, Israel</a:t>
                      </a:r>
                      <a:endParaRPr lang="en-US" sz="1200" dirty="0"/>
                    </a:p>
                  </a:txBody>
                  <a:tcPr/>
                </a:tc>
                <a:tc>
                  <a:txBody>
                    <a:bodyPr/>
                    <a:lstStyle/>
                    <a:p>
                      <a:r>
                        <a:rPr lang="en-US" sz="1200" dirty="0" smtClean="0"/>
                        <a:t>30N,34E</a:t>
                      </a:r>
                      <a:endParaRPr lang="en-US" sz="1200" dirty="0"/>
                    </a:p>
                  </a:txBody>
                  <a:tcPr/>
                </a:tc>
                <a:extLst>
                  <a:ext uri="{0D108BD9-81ED-4DB2-BD59-A6C34878D82A}">
                    <a16:rowId xmlns:a16="http://schemas.microsoft.com/office/drawing/2014/main" val="3199959948"/>
                  </a:ext>
                </a:extLst>
              </a:tr>
              <a:tr h="370840">
                <a:tc>
                  <a:txBody>
                    <a:bodyPr/>
                    <a:lstStyle/>
                    <a:p>
                      <a:r>
                        <a:rPr lang="en-US" sz="1200" dirty="0" err="1" smtClean="0"/>
                        <a:t>Banizoumbou</a:t>
                      </a:r>
                      <a:r>
                        <a:rPr lang="en-US" sz="1200" dirty="0" smtClean="0"/>
                        <a:t>, Niger</a:t>
                      </a:r>
                      <a:endParaRPr lang="en-US" sz="1200" dirty="0"/>
                    </a:p>
                  </a:txBody>
                  <a:tcPr/>
                </a:tc>
                <a:tc>
                  <a:txBody>
                    <a:bodyPr/>
                    <a:lstStyle/>
                    <a:p>
                      <a:r>
                        <a:rPr lang="en-US" sz="1200" dirty="0" smtClean="0"/>
                        <a:t>13N,2E</a:t>
                      </a:r>
                      <a:endParaRPr lang="en-US" sz="1200" dirty="0"/>
                    </a:p>
                  </a:txBody>
                  <a:tcPr/>
                </a:tc>
                <a:tc>
                  <a:txBody>
                    <a:bodyPr/>
                    <a:lstStyle/>
                    <a:p>
                      <a:r>
                        <a:rPr lang="en-US" sz="1200" dirty="0" err="1" smtClean="0"/>
                        <a:t>Evora</a:t>
                      </a:r>
                      <a:r>
                        <a:rPr lang="en-US" sz="1200" dirty="0" smtClean="0"/>
                        <a:t>, Portugal</a:t>
                      </a:r>
                      <a:endParaRPr lang="en-US" sz="1200" dirty="0"/>
                    </a:p>
                  </a:txBody>
                  <a:tcPr/>
                </a:tc>
                <a:tc>
                  <a:txBody>
                    <a:bodyPr/>
                    <a:lstStyle/>
                    <a:p>
                      <a:r>
                        <a:rPr lang="en-US" sz="1200" dirty="0" smtClean="0"/>
                        <a:t>38N,7W</a:t>
                      </a:r>
                      <a:endParaRPr lang="en-US" sz="1200" dirty="0"/>
                    </a:p>
                  </a:txBody>
                  <a:tcPr/>
                </a:tc>
                <a:tc>
                  <a:txBody>
                    <a:bodyPr/>
                    <a:lstStyle/>
                    <a:p>
                      <a:r>
                        <a:rPr lang="en-US" sz="1200" dirty="0" smtClean="0"/>
                        <a:t>Lecce, Italy</a:t>
                      </a:r>
                      <a:endParaRPr lang="en-US" sz="1200" dirty="0"/>
                    </a:p>
                  </a:txBody>
                  <a:tcPr/>
                </a:tc>
                <a:tc>
                  <a:txBody>
                    <a:bodyPr/>
                    <a:lstStyle/>
                    <a:p>
                      <a:r>
                        <a:rPr lang="en-US" sz="1200" dirty="0" smtClean="0"/>
                        <a:t>40N,18E</a:t>
                      </a:r>
                      <a:endParaRPr lang="en-US" sz="1200" dirty="0"/>
                    </a:p>
                  </a:txBody>
                  <a:tcPr/>
                </a:tc>
                <a:tc>
                  <a:txBody>
                    <a:bodyPr/>
                    <a:lstStyle/>
                    <a:p>
                      <a:r>
                        <a:rPr lang="en-US" sz="1200" dirty="0" err="1" smtClean="0"/>
                        <a:t>Sevilleta</a:t>
                      </a:r>
                      <a:r>
                        <a:rPr lang="en-US" sz="1200" dirty="0" smtClean="0"/>
                        <a:t>, New Mexico</a:t>
                      </a:r>
                      <a:endParaRPr lang="en-US" sz="1200" dirty="0"/>
                    </a:p>
                  </a:txBody>
                  <a:tcPr/>
                </a:tc>
                <a:tc>
                  <a:txBody>
                    <a:bodyPr/>
                    <a:lstStyle/>
                    <a:p>
                      <a:r>
                        <a:rPr lang="en-US" sz="1200" dirty="0" smtClean="0"/>
                        <a:t>34N,106W</a:t>
                      </a:r>
                      <a:endParaRPr lang="en-US" sz="1200" dirty="0"/>
                    </a:p>
                  </a:txBody>
                  <a:tcPr/>
                </a:tc>
                <a:extLst>
                  <a:ext uri="{0D108BD9-81ED-4DB2-BD59-A6C34878D82A}">
                    <a16:rowId xmlns:a16="http://schemas.microsoft.com/office/drawing/2014/main" val="2078031230"/>
                  </a:ext>
                </a:extLst>
              </a:tr>
              <a:tr h="370840">
                <a:tc>
                  <a:txBody>
                    <a:bodyPr/>
                    <a:lstStyle/>
                    <a:p>
                      <a:r>
                        <a:rPr lang="en-US" sz="1200" dirty="0" smtClean="0"/>
                        <a:t>Barcelona, Spain</a:t>
                      </a:r>
                      <a:endParaRPr lang="en-US" sz="1200" dirty="0"/>
                    </a:p>
                  </a:txBody>
                  <a:tcPr/>
                </a:tc>
                <a:tc>
                  <a:txBody>
                    <a:bodyPr/>
                    <a:lstStyle/>
                    <a:p>
                      <a:r>
                        <a:rPr lang="en-US" sz="1200" dirty="0" smtClean="0"/>
                        <a:t>41N,2E</a:t>
                      </a:r>
                      <a:endParaRPr lang="en-US" sz="1200" dirty="0"/>
                    </a:p>
                  </a:txBody>
                  <a:tcPr/>
                </a:tc>
                <a:tc>
                  <a:txBody>
                    <a:bodyPr/>
                    <a:lstStyle/>
                    <a:p>
                      <a:r>
                        <a:rPr lang="en-US" sz="1200" dirty="0" smtClean="0"/>
                        <a:t>Granada, Spain</a:t>
                      </a:r>
                      <a:endParaRPr lang="en-US" sz="1200" dirty="0"/>
                    </a:p>
                  </a:txBody>
                  <a:tcPr/>
                </a:tc>
                <a:tc>
                  <a:txBody>
                    <a:bodyPr/>
                    <a:lstStyle/>
                    <a:p>
                      <a:r>
                        <a:rPr lang="en-US" sz="1200" dirty="0" smtClean="0"/>
                        <a:t>37N,3W</a:t>
                      </a:r>
                      <a:endParaRPr lang="en-US" sz="1200" dirty="0"/>
                    </a:p>
                  </a:txBody>
                  <a:tcPr/>
                </a:tc>
                <a:tc>
                  <a:txBody>
                    <a:bodyPr/>
                    <a:lstStyle/>
                    <a:p>
                      <a:r>
                        <a:rPr lang="en-US" sz="1200" dirty="0" smtClean="0"/>
                        <a:t>Lille, France</a:t>
                      </a:r>
                      <a:endParaRPr lang="en-US" sz="1200" dirty="0"/>
                    </a:p>
                  </a:txBody>
                  <a:tcPr/>
                </a:tc>
                <a:tc>
                  <a:txBody>
                    <a:bodyPr/>
                    <a:lstStyle/>
                    <a:p>
                      <a:r>
                        <a:rPr lang="en-US" sz="1200" dirty="0" smtClean="0"/>
                        <a:t>50N,3E</a:t>
                      </a:r>
                      <a:endParaRPr lang="en-US" sz="1200" dirty="0"/>
                    </a:p>
                  </a:txBody>
                  <a:tcPr/>
                </a:tc>
                <a:tc>
                  <a:txBody>
                    <a:bodyPr/>
                    <a:lstStyle/>
                    <a:p>
                      <a:r>
                        <a:rPr lang="en-US" sz="1200" dirty="0" smtClean="0"/>
                        <a:t>Table Mountain, CA</a:t>
                      </a:r>
                      <a:endParaRPr lang="en-US" sz="1200" dirty="0"/>
                    </a:p>
                  </a:txBody>
                  <a:tcPr/>
                </a:tc>
                <a:tc>
                  <a:txBody>
                    <a:bodyPr/>
                    <a:lstStyle/>
                    <a:p>
                      <a:r>
                        <a:rPr lang="en-US" sz="1200" dirty="0" smtClean="0"/>
                        <a:t>34N,117W</a:t>
                      </a:r>
                      <a:endParaRPr lang="en-US" sz="1200" dirty="0"/>
                    </a:p>
                  </a:txBody>
                  <a:tcPr/>
                </a:tc>
                <a:extLst>
                  <a:ext uri="{0D108BD9-81ED-4DB2-BD59-A6C34878D82A}">
                    <a16:rowId xmlns:a16="http://schemas.microsoft.com/office/drawing/2014/main" val="3586296481"/>
                  </a:ext>
                </a:extLst>
              </a:tr>
              <a:tr h="370840">
                <a:tc>
                  <a:txBody>
                    <a:bodyPr/>
                    <a:lstStyle/>
                    <a:p>
                      <a:r>
                        <a:rPr lang="en-US" sz="1200" dirty="0" smtClean="0"/>
                        <a:t>Beijing, China</a:t>
                      </a:r>
                      <a:endParaRPr lang="en-US" sz="1200" dirty="0"/>
                    </a:p>
                  </a:txBody>
                  <a:tcPr/>
                </a:tc>
                <a:tc>
                  <a:txBody>
                    <a:bodyPr/>
                    <a:lstStyle/>
                    <a:p>
                      <a:r>
                        <a:rPr lang="en-US" sz="1200" dirty="0" smtClean="0"/>
                        <a:t>39N,116E</a:t>
                      </a:r>
                      <a:endParaRPr lang="en-US" sz="1200" dirty="0"/>
                    </a:p>
                  </a:txBody>
                  <a:tcPr/>
                </a:tc>
                <a:tc>
                  <a:txBody>
                    <a:bodyPr/>
                    <a:lstStyle/>
                    <a:p>
                      <a:r>
                        <a:rPr lang="en-US" sz="1200" dirty="0" smtClean="0"/>
                        <a:t>GSFC, Greenbelt</a:t>
                      </a:r>
                      <a:endParaRPr lang="en-US" sz="1200" dirty="0"/>
                    </a:p>
                  </a:txBody>
                  <a:tcPr/>
                </a:tc>
                <a:tc>
                  <a:txBody>
                    <a:bodyPr/>
                    <a:lstStyle/>
                    <a:p>
                      <a:r>
                        <a:rPr lang="en-US" sz="1200" dirty="0" smtClean="0"/>
                        <a:t>38N,76W</a:t>
                      </a:r>
                      <a:endParaRPr lang="en-US" sz="1200" dirty="0"/>
                    </a:p>
                  </a:txBody>
                  <a:tcPr/>
                </a:tc>
                <a:tc>
                  <a:txBody>
                    <a:bodyPr/>
                    <a:lstStyle/>
                    <a:p>
                      <a:r>
                        <a:rPr lang="en-US" sz="1200" dirty="0" smtClean="0"/>
                        <a:t>MD Science Center, Baltimore</a:t>
                      </a:r>
                      <a:endParaRPr lang="en-US" sz="1200" dirty="0"/>
                    </a:p>
                  </a:txBody>
                  <a:tcPr/>
                </a:tc>
                <a:tc>
                  <a:txBody>
                    <a:bodyPr/>
                    <a:lstStyle/>
                    <a:p>
                      <a:r>
                        <a:rPr lang="en-US" sz="1200" dirty="0" smtClean="0"/>
                        <a:t>39N,76W</a:t>
                      </a:r>
                      <a:endParaRPr lang="en-US" sz="1200" dirty="0"/>
                    </a:p>
                  </a:txBody>
                  <a:tcPr/>
                </a:tc>
                <a:tc>
                  <a:txBody>
                    <a:bodyPr/>
                    <a:lstStyle/>
                    <a:p>
                      <a:r>
                        <a:rPr lang="en-US" sz="1200" dirty="0" smtClean="0"/>
                        <a:t>Toulon, France</a:t>
                      </a:r>
                      <a:endParaRPr lang="en-US" sz="1200" dirty="0"/>
                    </a:p>
                  </a:txBody>
                  <a:tcPr/>
                </a:tc>
                <a:tc>
                  <a:txBody>
                    <a:bodyPr/>
                    <a:lstStyle/>
                    <a:p>
                      <a:r>
                        <a:rPr lang="en-US" sz="1200" dirty="0" smtClean="0"/>
                        <a:t>43N,6E</a:t>
                      </a:r>
                      <a:endParaRPr lang="en-US" sz="1200" dirty="0"/>
                    </a:p>
                  </a:txBody>
                  <a:tcPr/>
                </a:tc>
                <a:extLst>
                  <a:ext uri="{0D108BD9-81ED-4DB2-BD59-A6C34878D82A}">
                    <a16:rowId xmlns:a16="http://schemas.microsoft.com/office/drawing/2014/main" val="1896341428"/>
                  </a:ext>
                </a:extLst>
              </a:tr>
              <a:tr h="370840">
                <a:tc>
                  <a:txBody>
                    <a:bodyPr/>
                    <a:lstStyle/>
                    <a:p>
                      <a:r>
                        <a:rPr lang="en-US" sz="1200" dirty="0" smtClean="0"/>
                        <a:t>Billerica, Massachusetts</a:t>
                      </a:r>
                      <a:endParaRPr lang="en-US" sz="1200" dirty="0"/>
                    </a:p>
                  </a:txBody>
                  <a:tcPr/>
                </a:tc>
                <a:tc>
                  <a:txBody>
                    <a:bodyPr/>
                    <a:lstStyle/>
                    <a:p>
                      <a:r>
                        <a:rPr lang="en-US" sz="1200" dirty="0" smtClean="0"/>
                        <a:t>42N,71W</a:t>
                      </a:r>
                      <a:endParaRPr lang="en-US" sz="1200" dirty="0"/>
                    </a:p>
                  </a:txBody>
                  <a:tcPr/>
                </a:tc>
                <a:tc>
                  <a:txBody>
                    <a:bodyPr/>
                    <a:lstStyle/>
                    <a:p>
                      <a:r>
                        <a:rPr lang="en-US" sz="1200" dirty="0" smtClean="0"/>
                        <a:t>IER-</a:t>
                      </a:r>
                      <a:r>
                        <a:rPr lang="en-US" sz="1200" dirty="0" err="1" smtClean="0"/>
                        <a:t>Cinzana</a:t>
                      </a:r>
                      <a:r>
                        <a:rPr lang="en-US" sz="1200" dirty="0" smtClean="0"/>
                        <a:t>, MALI</a:t>
                      </a:r>
                      <a:endParaRPr lang="en-US" sz="1200" dirty="0"/>
                    </a:p>
                  </a:txBody>
                  <a:tcPr/>
                </a:tc>
                <a:tc>
                  <a:txBody>
                    <a:bodyPr/>
                    <a:lstStyle/>
                    <a:p>
                      <a:r>
                        <a:rPr lang="en-US" sz="1200" dirty="0" smtClean="0"/>
                        <a:t>13N,5W</a:t>
                      </a:r>
                      <a:endParaRPr lang="en-US" sz="1200" dirty="0"/>
                    </a:p>
                  </a:txBody>
                  <a:tcPr/>
                </a:tc>
                <a:tc>
                  <a:txBody>
                    <a:bodyPr/>
                    <a:lstStyle/>
                    <a:p>
                      <a:r>
                        <a:rPr lang="en-US" sz="1200" dirty="0" smtClean="0"/>
                        <a:t>Messina, Italy</a:t>
                      </a:r>
                      <a:endParaRPr lang="en-US" sz="1200" dirty="0"/>
                    </a:p>
                  </a:txBody>
                  <a:tcPr/>
                </a:tc>
                <a:tc>
                  <a:txBody>
                    <a:bodyPr/>
                    <a:lstStyle/>
                    <a:p>
                      <a:r>
                        <a:rPr lang="en-US" sz="1200" dirty="0" smtClean="0"/>
                        <a:t>38N,15E</a:t>
                      </a:r>
                      <a:endParaRPr lang="en-US" sz="1200" dirty="0"/>
                    </a:p>
                  </a:txBody>
                  <a:tcPr/>
                </a:tc>
                <a:tc>
                  <a:txBody>
                    <a:bodyPr/>
                    <a:lstStyle/>
                    <a:p>
                      <a:r>
                        <a:rPr lang="en-US" sz="1200" dirty="0" smtClean="0"/>
                        <a:t>Tucson, Arizona</a:t>
                      </a:r>
                      <a:endParaRPr lang="en-US" sz="1200" dirty="0"/>
                    </a:p>
                  </a:txBody>
                  <a:tcPr/>
                </a:tc>
                <a:tc>
                  <a:txBody>
                    <a:bodyPr/>
                    <a:lstStyle/>
                    <a:p>
                      <a:r>
                        <a:rPr lang="en-US" sz="1200" dirty="0" smtClean="0"/>
                        <a:t>32N,110W</a:t>
                      </a:r>
                      <a:endParaRPr lang="en-US" sz="1200" dirty="0"/>
                    </a:p>
                  </a:txBody>
                  <a:tcPr/>
                </a:tc>
                <a:extLst>
                  <a:ext uri="{0D108BD9-81ED-4DB2-BD59-A6C34878D82A}">
                    <a16:rowId xmlns:a16="http://schemas.microsoft.com/office/drawing/2014/main" val="3800500503"/>
                  </a:ext>
                </a:extLst>
              </a:tr>
              <a:tr h="370840">
                <a:tc>
                  <a:txBody>
                    <a:bodyPr/>
                    <a:lstStyle/>
                    <a:p>
                      <a:r>
                        <a:rPr lang="en-US" sz="1200" dirty="0" smtClean="0"/>
                        <a:t>Brookhaven National Lab, Upton, NY</a:t>
                      </a:r>
                      <a:endParaRPr lang="en-US" sz="1200" dirty="0"/>
                    </a:p>
                  </a:txBody>
                  <a:tcPr/>
                </a:tc>
                <a:tc>
                  <a:txBody>
                    <a:bodyPr/>
                    <a:lstStyle/>
                    <a:p>
                      <a:r>
                        <a:rPr lang="en-US" sz="1200" dirty="0" smtClean="0"/>
                        <a:t>40N,72W</a:t>
                      </a:r>
                      <a:endParaRPr lang="en-US" sz="1200" dirty="0"/>
                    </a:p>
                  </a:txBody>
                  <a:tcPr/>
                </a:tc>
                <a:tc>
                  <a:txBody>
                    <a:bodyPr/>
                    <a:lstStyle/>
                    <a:p>
                      <a:r>
                        <a:rPr lang="en-US" sz="1200" dirty="0" smtClean="0"/>
                        <a:t>Ilorin, Nigeria</a:t>
                      </a:r>
                      <a:endParaRPr lang="en-US" sz="1200" dirty="0"/>
                    </a:p>
                  </a:txBody>
                  <a:tcPr/>
                </a:tc>
                <a:tc>
                  <a:txBody>
                    <a:bodyPr/>
                    <a:lstStyle/>
                    <a:p>
                      <a:r>
                        <a:rPr lang="en-US" sz="1200" dirty="0" smtClean="0"/>
                        <a:t>8N,4E</a:t>
                      </a:r>
                      <a:endParaRPr lang="en-US" sz="1200" dirty="0"/>
                    </a:p>
                  </a:txBody>
                  <a:tcPr/>
                </a:tc>
                <a:tc>
                  <a:txBody>
                    <a:bodyPr/>
                    <a:lstStyle/>
                    <a:p>
                      <a:r>
                        <a:rPr lang="en-US" sz="1200" dirty="0" smtClean="0"/>
                        <a:t>Monterey, California</a:t>
                      </a:r>
                      <a:endParaRPr lang="en-US" sz="1200" dirty="0"/>
                    </a:p>
                  </a:txBody>
                  <a:tcPr/>
                </a:tc>
                <a:tc>
                  <a:txBody>
                    <a:bodyPr/>
                    <a:lstStyle/>
                    <a:p>
                      <a:r>
                        <a:rPr lang="en-US" sz="1200" dirty="0" smtClean="0"/>
                        <a:t>36N,121W</a:t>
                      </a:r>
                      <a:endParaRPr lang="en-US" sz="1200" dirty="0"/>
                    </a:p>
                  </a:txBody>
                  <a:tcPr/>
                </a:tc>
                <a:tc>
                  <a:txBody>
                    <a:bodyPr/>
                    <a:lstStyle/>
                    <a:p>
                      <a:r>
                        <a:rPr lang="en-US" sz="1200" dirty="0" smtClean="0"/>
                        <a:t>Santa Barbara, California</a:t>
                      </a:r>
                      <a:endParaRPr lang="en-US" sz="1200" dirty="0"/>
                    </a:p>
                  </a:txBody>
                  <a:tcPr/>
                </a:tc>
                <a:tc>
                  <a:txBody>
                    <a:bodyPr/>
                    <a:lstStyle/>
                    <a:p>
                      <a:r>
                        <a:rPr lang="en-US" sz="1200" dirty="0" smtClean="0"/>
                        <a:t>34N,119W</a:t>
                      </a:r>
                      <a:endParaRPr lang="en-US" sz="1200" dirty="0"/>
                    </a:p>
                  </a:txBody>
                  <a:tcPr/>
                </a:tc>
                <a:extLst>
                  <a:ext uri="{0D108BD9-81ED-4DB2-BD59-A6C34878D82A}">
                    <a16:rowId xmlns:a16="http://schemas.microsoft.com/office/drawing/2014/main" val="2356849409"/>
                  </a:ext>
                </a:extLst>
              </a:tr>
              <a:tr h="370840">
                <a:tc>
                  <a:txBody>
                    <a:bodyPr/>
                    <a:lstStyle/>
                    <a:p>
                      <a:r>
                        <a:rPr lang="en-US" sz="1200" dirty="0" smtClean="0"/>
                        <a:t>Cabo da Roca, Portugal</a:t>
                      </a:r>
                      <a:endParaRPr lang="en-US" sz="1200" dirty="0"/>
                    </a:p>
                  </a:txBody>
                  <a:tcPr/>
                </a:tc>
                <a:tc>
                  <a:txBody>
                    <a:bodyPr/>
                    <a:lstStyle/>
                    <a:p>
                      <a:r>
                        <a:rPr lang="en-US" sz="1200" dirty="0" smtClean="0"/>
                        <a:t>38N,9W</a:t>
                      </a:r>
                      <a:endParaRPr lang="en-US" sz="1200" dirty="0"/>
                    </a:p>
                  </a:txBody>
                  <a:tcPr/>
                </a:tc>
                <a:tc>
                  <a:txBody>
                    <a:bodyPr/>
                    <a:lstStyle/>
                    <a:p>
                      <a:r>
                        <a:rPr lang="en-US" sz="1200" dirty="0" smtClean="0"/>
                        <a:t>IMS-METU-ERDEMLI, Turkey</a:t>
                      </a:r>
                      <a:endParaRPr lang="en-US" sz="1200" dirty="0"/>
                    </a:p>
                  </a:txBody>
                  <a:tcPr/>
                </a:tc>
                <a:tc>
                  <a:txBody>
                    <a:bodyPr/>
                    <a:lstStyle/>
                    <a:p>
                      <a:r>
                        <a:rPr lang="en-US" sz="1200" dirty="0" smtClean="0"/>
                        <a:t>36N,34E</a:t>
                      </a:r>
                      <a:endParaRPr lang="en-US" sz="1200" dirty="0"/>
                    </a:p>
                  </a:txBody>
                  <a:tcPr/>
                </a:tc>
                <a:tc>
                  <a:txBody>
                    <a:bodyPr/>
                    <a:lstStyle/>
                    <a:p>
                      <a:r>
                        <a:rPr lang="en-US" sz="1200" dirty="0" smtClean="0"/>
                        <a:t>OHP </a:t>
                      </a:r>
                      <a:r>
                        <a:rPr lang="en-US" sz="1200" dirty="0" err="1" smtClean="0"/>
                        <a:t>Observatoire</a:t>
                      </a:r>
                      <a:r>
                        <a:rPr lang="en-US" sz="1200" dirty="0" smtClean="0"/>
                        <a:t>, France</a:t>
                      </a:r>
                      <a:endParaRPr lang="en-US" sz="1200" dirty="0"/>
                    </a:p>
                  </a:txBody>
                  <a:tcPr/>
                </a:tc>
                <a:tc>
                  <a:txBody>
                    <a:bodyPr/>
                    <a:lstStyle/>
                    <a:p>
                      <a:r>
                        <a:rPr lang="en-US" sz="1200" dirty="0" smtClean="0"/>
                        <a:t>43N,5E</a:t>
                      </a:r>
                      <a:endParaRPr lang="en-US" sz="1200" dirty="0"/>
                    </a:p>
                  </a:txBody>
                  <a:tcPr/>
                </a:tc>
                <a:tc>
                  <a:txBody>
                    <a:bodyPr/>
                    <a:lstStyle/>
                    <a:p>
                      <a:r>
                        <a:rPr lang="en-US" sz="1200" dirty="0" err="1" smtClean="0"/>
                        <a:t>Ussuriisk</a:t>
                      </a:r>
                      <a:r>
                        <a:rPr lang="en-US" sz="1200" dirty="0" smtClean="0"/>
                        <a:t>, Russia</a:t>
                      </a:r>
                      <a:endParaRPr lang="en-US" sz="1200" dirty="0"/>
                    </a:p>
                  </a:txBody>
                  <a:tcPr/>
                </a:tc>
                <a:tc>
                  <a:txBody>
                    <a:bodyPr/>
                    <a:lstStyle/>
                    <a:p>
                      <a:r>
                        <a:rPr lang="en-US" sz="1200" dirty="0" smtClean="0"/>
                        <a:t>43N,132E</a:t>
                      </a:r>
                      <a:endParaRPr lang="en-US" sz="1200" dirty="0"/>
                    </a:p>
                  </a:txBody>
                  <a:tcPr/>
                </a:tc>
                <a:extLst>
                  <a:ext uri="{0D108BD9-81ED-4DB2-BD59-A6C34878D82A}">
                    <a16:rowId xmlns:a16="http://schemas.microsoft.com/office/drawing/2014/main" val="2278727001"/>
                  </a:ext>
                </a:extLst>
              </a:tr>
              <a:tr h="370840">
                <a:tc>
                  <a:txBody>
                    <a:bodyPr/>
                    <a:lstStyle/>
                    <a:p>
                      <a:r>
                        <a:rPr lang="en-US" sz="1200" dirty="0" smtClean="0"/>
                        <a:t>CCNY, New York</a:t>
                      </a:r>
                      <a:endParaRPr lang="en-US" sz="1200" dirty="0"/>
                    </a:p>
                  </a:txBody>
                  <a:tcPr/>
                </a:tc>
                <a:tc>
                  <a:txBody>
                    <a:bodyPr/>
                    <a:lstStyle/>
                    <a:p>
                      <a:r>
                        <a:rPr lang="en-US" sz="1200" dirty="0" smtClean="0"/>
                        <a:t>40N,73W</a:t>
                      </a:r>
                      <a:endParaRPr lang="en-US" sz="1200" dirty="0"/>
                    </a:p>
                  </a:txBody>
                  <a:tcPr/>
                </a:tc>
                <a:tc>
                  <a:txBody>
                    <a:bodyPr/>
                    <a:lstStyle/>
                    <a:p>
                      <a:r>
                        <a:rPr lang="en-US" sz="1200" dirty="0" err="1" smtClean="0"/>
                        <a:t>Ispra</a:t>
                      </a:r>
                      <a:r>
                        <a:rPr lang="en-US" sz="1200" dirty="0" smtClean="0"/>
                        <a:t>, Italy</a:t>
                      </a:r>
                      <a:endParaRPr lang="en-US" sz="1200" dirty="0"/>
                    </a:p>
                  </a:txBody>
                  <a:tcPr/>
                </a:tc>
                <a:tc>
                  <a:txBody>
                    <a:bodyPr/>
                    <a:lstStyle/>
                    <a:p>
                      <a:r>
                        <a:rPr lang="en-US" sz="1200" dirty="0" smtClean="0"/>
                        <a:t>45N,8E</a:t>
                      </a:r>
                      <a:endParaRPr lang="en-US" sz="1200" dirty="0"/>
                    </a:p>
                  </a:txBody>
                  <a:tcPr/>
                </a:tc>
                <a:tc>
                  <a:txBody>
                    <a:bodyPr/>
                    <a:lstStyle/>
                    <a:p>
                      <a:r>
                        <a:rPr lang="en-US" sz="1200" dirty="0" err="1" smtClean="0"/>
                        <a:t>Rimrock</a:t>
                      </a:r>
                      <a:r>
                        <a:rPr lang="en-US" sz="1200" dirty="0" smtClean="0"/>
                        <a:t>, Idaho</a:t>
                      </a:r>
                      <a:endParaRPr lang="en-US" sz="1200" dirty="0"/>
                    </a:p>
                  </a:txBody>
                  <a:tcPr/>
                </a:tc>
                <a:tc>
                  <a:txBody>
                    <a:bodyPr/>
                    <a:lstStyle/>
                    <a:p>
                      <a:r>
                        <a:rPr lang="en-US" sz="1200" dirty="0" smtClean="0"/>
                        <a:t>46N,116W</a:t>
                      </a:r>
                      <a:endParaRPr lang="en-US" sz="1200" dirty="0"/>
                    </a:p>
                  </a:txBody>
                  <a:tcPr/>
                </a:tc>
                <a:tc>
                  <a:txBody>
                    <a:bodyPr/>
                    <a:lstStyle/>
                    <a:p>
                      <a:r>
                        <a:rPr lang="en-US" sz="1200" dirty="0" smtClean="0"/>
                        <a:t>Wallops Island, Virginia</a:t>
                      </a:r>
                      <a:endParaRPr lang="en-US" sz="1200" dirty="0"/>
                    </a:p>
                  </a:txBody>
                  <a:tcPr/>
                </a:tc>
                <a:tc>
                  <a:txBody>
                    <a:bodyPr/>
                    <a:lstStyle/>
                    <a:p>
                      <a:r>
                        <a:rPr lang="en-US" sz="1200" dirty="0" smtClean="0"/>
                        <a:t>37N,75W</a:t>
                      </a:r>
                      <a:endParaRPr lang="en-US" sz="1200" dirty="0"/>
                    </a:p>
                  </a:txBody>
                  <a:tcPr/>
                </a:tc>
                <a:extLst>
                  <a:ext uri="{0D108BD9-81ED-4DB2-BD59-A6C34878D82A}">
                    <a16:rowId xmlns:a16="http://schemas.microsoft.com/office/drawing/2014/main" val="2171117330"/>
                  </a:ext>
                </a:extLst>
              </a:tr>
              <a:tr h="370840">
                <a:tc>
                  <a:txBody>
                    <a:bodyPr/>
                    <a:lstStyle/>
                    <a:p>
                      <a:r>
                        <a:rPr lang="en-US" sz="1200" dirty="0" smtClean="0"/>
                        <a:t>CEILAP-BA, Argentina</a:t>
                      </a:r>
                      <a:endParaRPr lang="en-US" sz="1200" dirty="0"/>
                    </a:p>
                  </a:txBody>
                  <a:tcPr/>
                </a:tc>
                <a:tc>
                  <a:txBody>
                    <a:bodyPr/>
                    <a:lstStyle/>
                    <a:p>
                      <a:r>
                        <a:rPr lang="en-US" sz="1200" dirty="0" smtClean="0"/>
                        <a:t>34S,58W</a:t>
                      </a:r>
                      <a:endParaRPr lang="en-US" sz="1200" dirty="0"/>
                    </a:p>
                  </a:txBody>
                  <a:tcPr/>
                </a:tc>
                <a:tc>
                  <a:txBody>
                    <a:bodyPr/>
                    <a:lstStyle/>
                    <a:p>
                      <a:r>
                        <a:rPr lang="en-US" sz="1200" dirty="0" err="1" smtClean="0"/>
                        <a:t>Izana</a:t>
                      </a:r>
                      <a:r>
                        <a:rPr lang="en-US" sz="1200" dirty="0" smtClean="0"/>
                        <a:t>, Spain</a:t>
                      </a:r>
                      <a:endParaRPr lang="en-US" sz="1200" dirty="0"/>
                    </a:p>
                  </a:txBody>
                  <a:tcPr/>
                </a:tc>
                <a:tc>
                  <a:txBody>
                    <a:bodyPr/>
                    <a:lstStyle/>
                    <a:p>
                      <a:r>
                        <a:rPr lang="en-US" sz="1200" dirty="0" smtClean="0"/>
                        <a:t>28N,16W</a:t>
                      </a:r>
                      <a:endParaRPr lang="en-US" sz="1200" dirty="0"/>
                    </a:p>
                  </a:txBody>
                  <a:tcPr/>
                </a:tc>
                <a:tc>
                  <a:txBody>
                    <a:bodyPr/>
                    <a:lstStyle/>
                    <a:p>
                      <a:r>
                        <a:rPr lang="en-US" sz="1200" dirty="0" smtClean="0"/>
                        <a:t>Rome-Tor </a:t>
                      </a:r>
                      <a:r>
                        <a:rPr lang="en-US" sz="1200" dirty="0" err="1" smtClean="0"/>
                        <a:t>Vergata</a:t>
                      </a:r>
                      <a:r>
                        <a:rPr lang="en-US" sz="1200" dirty="0" smtClean="0"/>
                        <a:t>, Italy</a:t>
                      </a:r>
                      <a:endParaRPr lang="en-US" sz="1200" dirty="0"/>
                    </a:p>
                  </a:txBody>
                  <a:tcPr/>
                </a:tc>
                <a:tc>
                  <a:txBody>
                    <a:bodyPr/>
                    <a:lstStyle/>
                    <a:p>
                      <a:r>
                        <a:rPr lang="en-US" sz="1200" dirty="0" smtClean="0"/>
                        <a:t>41N,12E</a:t>
                      </a:r>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623445235"/>
                  </a:ext>
                </a:extLst>
              </a:tr>
            </a:tbl>
          </a:graphicData>
        </a:graphic>
      </p:graphicFrame>
      <p:sp>
        <p:nvSpPr>
          <p:cNvPr id="2" name="Rectangle 1"/>
          <p:cNvSpPr/>
          <p:nvPr/>
        </p:nvSpPr>
        <p:spPr>
          <a:xfrm>
            <a:off x="4522493" y="762000"/>
            <a:ext cx="3147015" cy="369332"/>
          </a:xfrm>
          <a:prstGeom prst="rect">
            <a:avLst/>
          </a:prstGeom>
        </p:spPr>
        <p:txBody>
          <a:bodyPr wrap="none">
            <a:spAutoFit/>
          </a:bodyPr>
          <a:lstStyle/>
          <a:p>
            <a:r>
              <a:rPr lang="en-US" dirty="0"/>
              <a:t>https://aeronet.gsfc.nasa.gov</a:t>
            </a:r>
          </a:p>
        </p:txBody>
      </p:sp>
      <p:sp>
        <p:nvSpPr>
          <p:cNvPr id="6" name="TextBox 5"/>
          <p:cNvSpPr txBox="1"/>
          <p:nvPr/>
        </p:nvSpPr>
        <p:spPr>
          <a:xfrm>
            <a:off x="9378922" y="6477000"/>
            <a:ext cx="2813078" cy="307777"/>
          </a:xfrm>
          <a:prstGeom prst="rect">
            <a:avLst/>
          </a:prstGeom>
          <a:noFill/>
        </p:spPr>
        <p:txBody>
          <a:bodyPr wrap="none" rtlCol="0">
            <a:spAutoFit/>
          </a:bodyPr>
          <a:lstStyle/>
          <a:p>
            <a:r>
              <a:rPr lang="en-US" sz="1400" b="1" i="1" dirty="0" smtClean="0"/>
              <a:t>E. </a:t>
            </a:r>
            <a:r>
              <a:rPr lang="en-US" sz="1400" b="1" i="1" dirty="0" err="1" smtClean="0"/>
              <a:t>Vermote</a:t>
            </a:r>
            <a:r>
              <a:rPr lang="en-US" sz="1400" b="1" i="1" dirty="0" smtClean="0"/>
              <a:t> et al., NASA &amp; UMD</a:t>
            </a:r>
            <a:endParaRPr lang="en-US" sz="1400" b="1" i="1" dirty="0"/>
          </a:p>
        </p:txBody>
      </p:sp>
    </p:spTree>
    <p:extLst>
      <p:ext uri="{BB962C8B-B14F-4D97-AF65-F5344CB8AC3E}">
        <p14:creationId xmlns:p14="http://schemas.microsoft.com/office/powerpoint/2010/main" val="2398944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816" y="76200"/>
            <a:ext cx="2356584" cy="3063559"/>
          </a:xfrm>
          <a:prstGeom prst="rect">
            <a:avLst/>
          </a:prstGeom>
        </p:spPr>
      </p:pic>
      <p:pic>
        <p:nvPicPr>
          <p:cNvPr id="6" name="Picture 5"/>
          <p:cNvPicPr>
            <a:picLocks noChangeAspect="1"/>
          </p:cNvPicPr>
          <p:nvPr/>
        </p:nvPicPr>
        <p:blipFill>
          <a:blip r:embed="rId3"/>
          <a:stretch>
            <a:fillRect/>
          </a:stretch>
        </p:blipFill>
        <p:spPr>
          <a:xfrm>
            <a:off x="2063016" y="76200"/>
            <a:ext cx="2356584" cy="3063559"/>
          </a:xfrm>
          <a:prstGeom prst="rect">
            <a:avLst/>
          </a:prstGeom>
        </p:spPr>
      </p:pic>
      <p:pic>
        <p:nvPicPr>
          <p:cNvPr id="7" name="Picture 6"/>
          <p:cNvPicPr>
            <a:picLocks noChangeAspect="1"/>
          </p:cNvPicPr>
          <p:nvPr/>
        </p:nvPicPr>
        <p:blipFill>
          <a:blip r:embed="rId4"/>
          <a:stretch>
            <a:fillRect/>
          </a:stretch>
        </p:blipFill>
        <p:spPr>
          <a:xfrm>
            <a:off x="4044216" y="76200"/>
            <a:ext cx="2356584" cy="3063559"/>
          </a:xfrm>
          <a:prstGeom prst="rect">
            <a:avLst/>
          </a:prstGeom>
        </p:spPr>
      </p:pic>
      <p:pic>
        <p:nvPicPr>
          <p:cNvPr id="8" name="Picture 7"/>
          <p:cNvPicPr>
            <a:picLocks noChangeAspect="1"/>
          </p:cNvPicPr>
          <p:nvPr/>
        </p:nvPicPr>
        <p:blipFill>
          <a:blip r:embed="rId5"/>
          <a:stretch>
            <a:fillRect/>
          </a:stretch>
        </p:blipFill>
        <p:spPr>
          <a:xfrm>
            <a:off x="6025416" y="76200"/>
            <a:ext cx="2356584" cy="3063559"/>
          </a:xfrm>
          <a:prstGeom prst="rect">
            <a:avLst/>
          </a:prstGeom>
        </p:spPr>
      </p:pic>
      <p:pic>
        <p:nvPicPr>
          <p:cNvPr id="9" name="Picture 8"/>
          <p:cNvPicPr>
            <a:picLocks noChangeAspect="1"/>
          </p:cNvPicPr>
          <p:nvPr/>
        </p:nvPicPr>
        <p:blipFill>
          <a:blip r:embed="rId6"/>
          <a:stretch>
            <a:fillRect/>
          </a:stretch>
        </p:blipFill>
        <p:spPr>
          <a:xfrm>
            <a:off x="8001000" y="76200"/>
            <a:ext cx="2356584" cy="3063559"/>
          </a:xfrm>
          <a:prstGeom prst="rect">
            <a:avLst/>
          </a:prstGeom>
        </p:spPr>
      </p:pic>
      <p:pic>
        <p:nvPicPr>
          <p:cNvPr id="10" name="Picture 9"/>
          <p:cNvPicPr>
            <a:picLocks noChangeAspect="1"/>
          </p:cNvPicPr>
          <p:nvPr/>
        </p:nvPicPr>
        <p:blipFill>
          <a:blip r:embed="rId7"/>
          <a:stretch>
            <a:fillRect/>
          </a:stretch>
        </p:blipFill>
        <p:spPr>
          <a:xfrm>
            <a:off x="9991923" y="76200"/>
            <a:ext cx="2356584" cy="3063559"/>
          </a:xfrm>
          <a:prstGeom prst="rect">
            <a:avLst/>
          </a:prstGeom>
        </p:spPr>
      </p:pic>
      <p:pic>
        <p:nvPicPr>
          <p:cNvPr id="11" name="Picture 10"/>
          <p:cNvPicPr>
            <a:picLocks noChangeAspect="1"/>
          </p:cNvPicPr>
          <p:nvPr/>
        </p:nvPicPr>
        <p:blipFill>
          <a:blip r:embed="rId8"/>
          <a:stretch>
            <a:fillRect/>
          </a:stretch>
        </p:blipFill>
        <p:spPr>
          <a:xfrm>
            <a:off x="81816" y="3395831"/>
            <a:ext cx="2356584" cy="3063559"/>
          </a:xfrm>
          <a:prstGeom prst="rect">
            <a:avLst/>
          </a:prstGeom>
        </p:spPr>
      </p:pic>
      <p:pic>
        <p:nvPicPr>
          <p:cNvPr id="12" name="Picture 11"/>
          <p:cNvPicPr>
            <a:picLocks noChangeAspect="1"/>
          </p:cNvPicPr>
          <p:nvPr/>
        </p:nvPicPr>
        <p:blipFill>
          <a:blip r:embed="rId9"/>
          <a:stretch>
            <a:fillRect/>
          </a:stretch>
        </p:blipFill>
        <p:spPr>
          <a:xfrm>
            <a:off x="2063016" y="3395831"/>
            <a:ext cx="2356584" cy="3063559"/>
          </a:xfrm>
          <a:prstGeom prst="rect">
            <a:avLst/>
          </a:prstGeom>
        </p:spPr>
      </p:pic>
      <p:pic>
        <p:nvPicPr>
          <p:cNvPr id="13" name="Picture 12"/>
          <p:cNvPicPr>
            <a:picLocks noChangeAspect="1"/>
          </p:cNvPicPr>
          <p:nvPr/>
        </p:nvPicPr>
        <p:blipFill>
          <a:blip r:embed="rId10"/>
          <a:stretch>
            <a:fillRect/>
          </a:stretch>
        </p:blipFill>
        <p:spPr>
          <a:xfrm>
            <a:off x="4044216" y="3395831"/>
            <a:ext cx="2356584" cy="3063559"/>
          </a:xfrm>
          <a:prstGeom prst="rect">
            <a:avLst/>
          </a:prstGeom>
        </p:spPr>
      </p:pic>
      <p:pic>
        <p:nvPicPr>
          <p:cNvPr id="14" name="Picture 13"/>
          <p:cNvPicPr>
            <a:picLocks noChangeAspect="1"/>
          </p:cNvPicPr>
          <p:nvPr/>
        </p:nvPicPr>
        <p:blipFill>
          <a:blip r:embed="rId11"/>
          <a:stretch>
            <a:fillRect/>
          </a:stretch>
        </p:blipFill>
        <p:spPr>
          <a:xfrm>
            <a:off x="6025416" y="3395831"/>
            <a:ext cx="2356584" cy="3063559"/>
          </a:xfrm>
          <a:prstGeom prst="rect">
            <a:avLst/>
          </a:prstGeom>
        </p:spPr>
      </p:pic>
      <p:pic>
        <p:nvPicPr>
          <p:cNvPr id="15" name="Picture 14"/>
          <p:cNvPicPr>
            <a:picLocks noChangeAspect="1"/>
          </p:cNvPicPr>
          <p:nvPr/>
        </p:nvPicPr>
        <p:blipFill>
          <a:blip r:embed="rId12"/>
          <a:stretch>
            <a:fillRect/>
          </a:stretch>
        </p:blipFill>
        <p:spPr>
          <a:xfrm>
            <a:off x="8001000" y="3395831"/>
            <a:ext cx="2356584" cy="3063559"/>
          </a:xfrm>
          <a:prstGeom prst="rect">
            <a:avLst/>
          </a:prstGeom>
        </p:spPr>
      </p:pic>
      <p:pic>
        <p:nvPicPr>
          <p:cNvPr id="16" name="Picture 15"/>
          <p:cNvPicPr>
            <a:picLocks noChangeAspect="1"/>
          </p:cNvPicPr>
          <p:nvPr/>
        </p:nvPicPr>
        <p:blipFill>
          <a:blip r:embed="rId13"/>
          <a:stretch>
            <a:fillRect/>
          </a:stretch>
        </p:blipFill>
        <p:spPr>
          <a:xfrm>
            <a:off x="9991923" y="3395831"/>
            <a:ext cx="2356584" cy="3063559"/>
          </a:xfrm>
          <a:prstGeom prst="rect">
            <a:avLst/>
          </a:prstGeom>
        </p:spPr>
      </p:pic>
      <p:sp>
        <p:nvSpPr>
          <p:cNvPr id="17" name="TextBox 16"/>
          <p:cNvSpPr txBox="1"/>
          <p:nvPr/>
        </p:nvSpPr>
        <p:spPr>
          <a:xfrm>
            <a:off x="6934200" y="3693067"/>
            <a:ext cx="302444" cy="153888"/>
          </a:xfrm>
          <a:prstGeom prst="rect">
            <a:avLst/>
          </a:prstGeom>
          <a:solidFill>
            <a:schemeClr val="bg1"/>
          </a:solidFill>
        </p:spPr>
        <p:txBody>
          <a:bodyPr wrap="square" rtlCol="0">
            <a:spAutoFit/>
          </a:bodyPr>
          <a:lstStyle/>
          <a:p>
            <a:r>
              <a:rPr lang="en-US" sz="400" b="1" dirty="0" smtClean="0"/>
              <a:t>I1</a:t>
            </a:r>
            <a:endParaRPr lang="en-US" sz="400" b="1" dirty="0"/>
          </a:p>
        </p:txBody>
      </p:sp>
      <p:sp>
        <p:nvSpPr>
          <p:cNvPr id="18" name="TextBox 17"/>
          <p:cNvSpPr txBox="1"/>
          <p:nvPr/>
        </p:nvSpPr>
        <p:spPr>
          <a:xfrm>
            <a:off x="8917756" y="3696334"/>
            <a:ext cx="302444" cy="153888"/>
          </a:xfrm>
          <a:prstGeom prst="rect">
            <a:avLst/>
          </a:prstGeom>
          <a:solidFill>
            <a:schemeClr val="bg1"/>
          </a:solidFill>
        </p:spPr>
        <p:txBody>
          <a:bodyPr wrap="square" rtlCol="0">
            <a:spAutoFit/>
          </a:bodyPr>
          <a:lstStyle/>
          <a:p>
            <a:r>
              <a:rPr lang="en-US" sz="400" b="1" dirty="0" smtClean="0"/>
              <a:t>I2</a:t>
            </a:r>
            <a:endParaRPr lang="en-US" sz="400" b="1" dirty="0"/>
          </a:p>
        </p:txBody>
      </p:sp>
      <p:sp>
        <p:nvSpPr>
          <p:cNvPr id="19" name="TextBox 18"/>
          <p:cNvSpPr txBox="1"/>
          <p:nvPr/>
        </p:nvSpPr>
        <p:spPr>
          <a:xfrm>
            <a:off x="10896600" y="3693067"/>
            <a:ext cx="302444" cy="153888"/>
          </a:xfrm>
          <a:prstGeom prst="rect">
            <a:avLst/>
          </a:prstGeom>
          <a:solidFill>
            <a:schemeClr val="bg1"/>
          </a:solidFill>
        </p:spPr>
        <p:txBody>
          <a:bodyPr wrap="square" rtlCol="0">
            <a:spAutoFit/>
          </a:bodyPr>
          <a:lstStyle/>
          <a:p>
            <a:r>
              <a:rPr lang="en-US" sz="400" b="1" dirty="0" smtClean="0"/>
              <a:t>I3</a:t>
            </a:r>
            <a:endParaRPr lang="en-US" sz="400" b="1" dirty="0"/>
          </a:p>
        </p:txBody>
      </p:sp>
      <p:sp>
        <p:nvSpPr>
          <p:cNvPr id="2" name="TextBox 1"/>
          <p:cNvSpPr txBox="1"/>
          <p:nvPr/>
        </p:nvSpPr>
        <p:spPr>
          <a:xfrm>
            <a:off x="228600" y="6477000"/>
            <a:ext cx="11687815" cy="369332"/>
          </a:xfrm>
          <a:prstGeom prst="rect">
            <a:avLst/>
          </a:prstGeom>
          <a:noFill/>
        </p:spPr>
        <p:txBody>
          <a:bodyPr wrap="none" rtlCol="0">
            <a:spAutoFit/>
          </a:bodyPr>
          <a:lstStyle/>
          <a:p>
            <a:r>
              <a:rPr lang="en-US" b="1" i="1" dirty="0" smtClean="0"/>
              <a:t>NOAA-20 VIIRS Surface Reflectance is now provisional and in operations – validated review in early 2020</a:t>
            </a:r>
            <a:endParaRPr lang="en-US" b="1" i="1" dirty="0"/>
          </a:p>
        </p:txBody>
      </p:sp>
    </p:spTree>
    <p:extLst>
      <p:ext uri="{BB962C8B-B14F-4D97-AF65-F5344CB8AC3E}">
        <p14:creationId xmlns:p14="http://schemas.microsoft.com/office/powerpoint/2010/main" val="758341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819541"/>
            <a:ext cx="12192000" cy="44872"/>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pic>
        <p:nvPicPr>
          <p:cNvPr id="12" name="Picture 75" descr="NOAA.png"/>
          <p:cNvPicPr>
            <a:picLocks noChangeAspect="1"/>
          </p:cNvPicPr>
          <p:nvPr/>
        </p:nvPicPr>
        <p:blipFill>
          <a:blip r:embed="rId4" cstate="print"/>
          <a:srcRect/>
          <a:stretch>
            <a:fillRect/>
          </a:stretch>
        </p:blipFill>
        <p:spPr bwMode="auto">
          <a:xfrm>
            <a:off x="44749" y="41005"/>
            <a:ext cx="869652" cy="823407"/>
          </a:xfrm>
          <a:prstGeom prst="rect">
            <a:avLst/>
          </a:prstGeom>
          <a:noFill/>
          <a:ln w="9525">
            <a:noFill/>
            <a:miter lim="800000"/>
            <a:headEnd/>
            <a:tailEnd/>
          </a:ln>
        </p:spPr>
      </p:pic>
      <p:sp>
        <p:nvSpPr>
          <p:cNvPr id="15" name="Title 1"/>
          <p:cNvSpPr txBox="1">
            <a:spLocks/>
          </p:cNvSpPr>
          <p:nvPr/>
        </p:nvSpPr>
        <p:spPr>
          <a:xfrm>
            <a:off x="2472953" y="1"/>
            <a:ext cx="7382626" cy="84840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smtClean="0">
                <a:solidFill>
                  <a:srgbClr val="002060"/>
                </a:solidFill>
                <a:latin typeface="Calibri Light" panose="020F0302020204030204"/>
              </a:rPr>
              <a:t>NOAA JPSS </a:t>
            </a:r>
            <a:r>
              <a:rPr lang="en-US" sz="4800" b="1" dirty="0">
                <a:solidFill>
                  <a:srgbClr val="002060"/>
                </a:solidFill>
                <a:latin typeface="Calibri Light" panose="020F0302020204030204"/>
              </a:rPr>
              <a:t>VI Product Overview</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6711" y="12262"/>
            <a:ext cx="882530" cy="823886"/>
          </a:xfrm>
          <a:prstGeom prst="rect">
            <a:avLst/>
          </a:prstGeom>
        </p:spPr>
      </p:pic>
      <p:grpSp>
        <p:nvGrpSpPr>
          <p:cNvPr id="18" name="Group 25"/>
          <p:cNvGrpSpPr>
            <a:grpSpLocks noChangeAspect="1"/>
          </p:cNvGrpSpPr>
          <p:nvPr/>
        </p:nvGrpSpPr>
        <p:grpSpPr>
          <a:xfrm>
            <a:off x="1411683" y="5440923"/>
            <a:ext cx="3693717" cy="1368719"/>
            <a:chOff x="3770913" y="1917700"/>
            <a:chExt cx="5302252" cy="2196038"/>
          </a:xfrm>
        </p:grpSpPr>
        <p:graphicFrame>
          <p:nvGraphicFramePr>
            <p:cNvPr id="21" name="Object 18"/>
            <p:cNvGraphicFramePr>
              <a:graphicFrameLocks noChangeAspect="1"/>
            </p:cNvGraphicFramePr>
            <p:nvPr/>
          </p:nvGraphicFramePr>
          <p:xfrm>
            <a:off x="3770915" y="2597149"/>
            <a:ext cx="5302250" cy="841375"/>
          </p:xfrm>
          <a:graphic>
            <a:graphicData uri="http://schemas.openxmlformats.org/presentationml/2006/ole">
              <mc:AlternateContent xmlns:mc="http://schemas.openxmlformats.org/markup-compatibility/2006">
                <mc:Choice xmlns:v="urn:schemas-microsoft-com:vml" Requires="v">
                  <p:oleObj spid="_x0000_s1386" name="Equation" r:id="rId6" imgW="3009900" imgH="457200" progId="Equation.3">
                    <p:embed/>
                  </p:oleObj>
                </mc:Choice>
                <mc:Fallback>
                  <p:oleObj name="Equation" r:id="rId6" imgW="3009900" imgH="457200" progId="Equation.3">
                    <p:embed/>
                    <p:pic>
                      <p:nvPicPr>
                        <p:cNvPr id="21"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915" y="2597149"/>
                          <a:ext cx="5302250" cy="841375"/>
                        </a:xfrm>
                        <a:prstGeom prst="rect">
                          <a:avLst/>
                        </a:prstGeom>
                        <a:solidFill>
                          <a:srgbClr val="99CCFF"/>
                        </a:solidFill>
                        <a:ln w="9525">
                          <a:solidFill>
                            <a:schemeClr val="tx1"/>
                          </a:solidFill>
                          <a:miter lim="800000"/>
                          <a:headEnd/>
                          <a:tailEnd/>
                        </a:ln>
                      </p:spPr>
                    </p:pic>
                  </p:oleObj>
                </mc:Fallback>
              </mc:AlternateContent>
            </a:graphicData>
          </a:graphic>
        </p:graphicFrame>
        <p:graphicFrame>
          <p:nvGraphicFramePr>
            <p:cNvPr id="22" name="Object 19"/>
            <p:cNvGraphicFramePr>
              <a:graphicFrameLocks noChangeAspect="1"/>
            </p:cNvGraphicFramePr>
            <p:nvPr/>
          </p:nvGraphicFramePr>
          <p:xfrm>
            <a:off x="3770913" y="1917700"/>
            <a:ext cx="5301650" cy="469900"/>
          </p:xfrm>
          <a:graphic>
            <a:graphicData uri="http://schemas.openxmlformats.org/presentationml/2006/ole">
              <mc:AlternateContent xmlns:mc="http://schemas.openxmlformats.org/markup-compatibility/2006">
                <mc:Choice xmlns:v="urn:schemas-microsoft-com:vml" Requires="v">
                  <p:oleObj spid="_x0000_s1387" name="Equation" r:id="rId8" imgW="2552700" imgH="228600" progId="Equation.3">
                    <p:embed/>
                  </p:oleObj>
                </mc:Choice>
                <mc:Fallback>
                  <p:oleObj name="Equation" r:id="rId8" imgW="2552700" imgH="228600" progId="Equation.3">
                    <p:embed/>
                    <p:pic>
                      <p:nvPicPr>
                        <p:cNvPr id="22"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0913" y="1917700"/>
                          <a:ext cx="5301650" cy="469900"/>
                        </a:xfrm>
                        <a:prstGeom prst="rect">
                          <a:avLst/>
                        </a:prstGeom>
                        <a:solidFill>
                          <a:srgbClr val="99CCFF"/>
                        </a:solidFill>
                        <a:ln w="9525">
                          <a:solidFill>
                            <a:schemeClr val="tx1"/>
                          </a:solidFill>
                          <a:miter lim="800000"/>
                          <a:headEnd/>
                          <a:tailEnd/>
                        </a:ln>
                      </p:spPr>
                    </p:pic>
                  </p:oleObj>
                </mc:Fallback>
              </mc:AlternateContent>
            </a:graphicData>
          </a:graphic>
        </p:graphicFrame>
        <p:graphicFrame>
          <p:nvGraphicFramePr>
            <p:cNvPr id="23" name="Object 10"/>
            <p:cNvGraphicFramePr>
              <a:graphicFrameLocks noChangeAspect="1"/>
            </p:cNvGraphicFramePr>
            <p:nvPr/>
          </p:nvGraphicFramePr>
          <p:xfrm>
            <a:off x="3770913" y="3643838"/>
            <a:ext cx="5290538" cy="469900"/>
          </p:xfrm>
          <a:graphic>
            <a:graphicData uri="http://schemas.openxmlformats.org/presentationml/2006/ole">
              <mc:AlternateContent xmlns:mc="http://schemas.openxmlformats.org/markup-compatibility/2006">
                <mc:Choice xmlns:v="urn:schemas-microsoft-com:vml" Requires="v">
                  <p:oleObj spid="_x0000_s1388" name="Equation" r:id="rId10" imgW="2540000" imgH="228600" progId="Equation.3">
                    <p:embed/>
                  </p:oleObj>
                </mc:Choice>
                <mc:Fallback>
                  <p:oleObj name="Equation" r:id="rId10" imgW="2540000" imgH="228600" progId="Equation.3">
                    <p:embed/>
                    <p:pic>
                      <p:nvPicPr>
                        <p:cNvPr id="23"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0913" y="3643838"/>
                          <a:ext cx="5290538" cy="469900"/>
                        </a:xfrm>
                        <a:prstGeom prst="rect">
                          <a:avLst/>
                        </a:prstGeom>
                        <a:solidFill>
                          <a:srgbClr val="99CCFF"/>
                        </a:solidFill>
                        <a:ln w="9525">
                          <a:solidFill>
                            <a:schemeClr val="tx1"/>
                          </a:solidFill>
                          <a:miter lim="800000"/>
                          <a:headEnd/>
                          <a:tailEnd/>
                        </a:ln>
                      </p:spPr>
                    </p:pic>
                  </p:oleObj>
                </mc:Fallback>
              </mc:AlternateContent>
            </a:graphicData>
          </a:graphic>
        </p:graphicFrame>
      </p:grpSp>
      <p:grpSp>
        <p:nvGrpSpPr>
          <p:cNvPr id="30" name="Group 9"/>
          <p:cNvGrpSpPr>
            <a:grpSpLocks noChangeAspect="1"/>
          </p:cNvGrpSpPr>
          <p:nvPr/>
        </p:nvGrpSpPr>
        <p:grpSpPr>
          <a:xfrm>
            <a:off x="6899636" y="4876800"/>
            <a:ext cx="4606564" cy="1696659"/>
            <a:chOff x="3675062" y="4000500"/>
            <a:chExt cx="8345747" cy="2839124"/>
          </a:xfrm>
        </p:grpSpPr>
        <p:sp>
          <p:nvSpPr>
            <p:cNvPr id="31" name="TextBox 18"/>
            <p:cNvSpPr txBox="1">
              <a:spLocks noChangeArrowheads="1"/>
            </p:cNvSpPr>
            <p:nvPr/>
          </p:nvSpPr>
          <p:spPr bwMode="auto">
            <a:xfrm>
              <a:off x="4190998" y="4067147"/>
              <a:ext cx="5971560" cy="566523"/>
            </a:xfrm>
            <a:prstGeom prst="rect">
              <a:avLst/>
            </a:prstGeom>
            <a:noFill/>
            <a:ln w="9525">
              <a:noFill/>
              <a:miter lim="800000"/>
              <a:headEnd/>
              <a:tailEnd/>
            </a:ln>
            <a:effectLst/>
          </p:spPr>
          <p:txBody>
            <a:bodyPr wrap="none">
              <a:spAutoFit/>
            </a:bodyPr>
            <a:lstStyle/>
            <a:p>
              <a:pPr defTabSz="914400"/>
              <a:r>
                <a:rPr lang="en-US" sz="1400" dirty="0">
                  <a:solidFill>
                    <a:prstClr val="black"/>
                  </a:solidFill>
                  <a:latin typeface="Helvetica" pitchFamily="34" charset="0"/>
                  <a:cs typeface="Helvetica" pitchFamily="34" charset="0"/>
                </a:rPr>
                <a:t>Surface reflectance band M3 (488 nm </a:t>
              </a:r>
              <a:r>
                <a:rPr lang="en-US" sz="1600" dirty="0">
                  <a:solidFill>
                    <a:prstClr val="black"/>
                  </a:solidFill>
                  <a:latin typeface="Helvetica" pitchFamily="34" charset="0"/>
                  <a:cs typeface="Helvetica" pitchFamily="34" charset="0"/>
                </a:rPr>
                <a:t>)</a:t>
              </a:r>
            </a:p>
          </p:txBody>
        </p:sp>
        <p:sp>
          <p:nvSpPr>
            <p:cNvPr id="32" name="TextBox 19"/>
            <p:cNvSpPr txBox="1">
              <a:spLocks noChangeArrowheads="1"/>
            </p:cNvSpPr>
            <p:nvPr/>
          </p:nvSpPr>
          <p:spPr bwMode="auto">
            <a:xfrm>
              <a:off x="4190998" y="4995444"/>
              <a:ext cx="5684046" cy="515022"/>
            </a:xfrm>
            <a:prstGeom prst="rect">
              <a:avLst/>
            </a:prstGeom>
            <a:noFill/>
            <a:ln w="9525">
              <a:noFill/>
              <a:miter lim="800000"/>
              <a:headEnd/>
              <a:tailEnd/>
            </a:ln>
            <a:effectLst/>
          </p:spPr>
          <p:txBody>
            <a:bodyPr wrap="none">
              <a:spAutoFit/>
            </a:bodyPr>
            <a:lstStyle/>
            <a:p>
              <a:pPr defTabSz="914400"/>
              <a:r>
                <a:rPr lang="en-US" sz="1400" dirty="0">
                  <a:solidFill>
                    <a:prstClr val="black"/>
                  </a:solidFill>
                  <a:latin typeface="Helvetica" pitchFamily="34" charset="0"/>
                  <a:cs typeface="Helvetica" pitchFamily="34" charset="0"/>
                </a:rPr>
                <a:t>Surface reflectance band I2 (865 nm)</a:t>
              </a:r>
            </a:p>
          </p:txBody>
        </p:sp>
        <p:sp>
          <p:nvSpPr>
            <p:cNvPr id="33" name="TextBox 20"/>
            <p:cNvSpPr txBox="1">
              <a:spLocks noChangeArrowheads="1"/>
            </p:cNvSpPr>
            <p:nvPr/>
          </p:nvSpPr>
          <p:spPr bwMode="auto">
            <a:xfrm>
              <a:off x="4190998" y="4538243"/>
              <a:ext cx="5701471" cy="566523"/>
            </a:xfrm>
            <a:prstGeom prst="rect">
              <a:avLst/>
            </a:prstGeom>
            <a:noFill/>
            <a:ln w="9525">
              <a:noFill/>
              <a:miter lim="800000"/>
              <a:headEnd/>
              <a:tailEnd/>
            </a:ln>
            <a:effectLst/>
          </p:spPr>
          <p:txBody>
            <a:bodyPr wrap="none">
              <a:spAutoFit/>
            </a:bodyPr>
            <a:lstStyle/>
            <a:p>
              <a:pPr defTabSz="914400"/>
              <a:r>
                <a:rPr lang="en-US" sz="1400" dirty="0">
                  <a:solidFill>
                    <a:prstClr val="black"/>
                  </a:solidFill>
                  <a:latin typeface="Helvetica" pitchFamily="34" charset="0"/>
                  <a:cs typeface="Helvetica" pitchFamily="34" charset="0"/>
                </a:rPr>
                <a:t>Surface reflectance band I1 (640 nm</a:t>
              </a:r>
              <a:r>
                <a:rPr lang="en-US" sz="1600" dirty="0">
                  <a:solidFill>
                    <a:prstClr val="black"/>
                  </a:solidFill>
                  <a:latin typeface="Helvetica" pitchFamily="34" charset="0"/>
                  <a:cs typeface="Helvetica" pitchFamily="34" charset="0"/>
                </a:rPr>
                <a:t>)</a:t>
              </a:r>
            </a:p>
          </p:txBody>
        </p:sp>
        <p:sp>
          <p:nvSpPr>
            <p:cNvPr id="34" name="TextBox 21"/>
            <p:cNvSpPr txBox="1">
              <a:spLocks noChangeArrowheads="1"/>
            </p:cNvSpPr>
            <p:nvPr/>
          </p:nvSpPr>
          <p:spPr bwMode="auto">
            <a:xfrm>
              <a:off x="4190998" y="5452647"/>
              <a:ext cx="7788411" cy="515022"/>
            </a:xfrm>
            <a:prstGeom prst="rect">
              <a:avLst/>
            </a:prstGeom>
            <a:noFill/>
            <a:ln w="9525">
              <a:noFill/>
              <a:miter lim="800000"/>
              <a:headEnd/>
              <a:tailEnd/>
            </a:ln>
            <a:effectLst/>
          </p:spPr>
          <p:txBody>
            <a:bodyPr wrap="none">
              <a:spAutoFit/>
            </a:bodyPr>
            <a:lstStyle/>
            <a:p>
              <a:pPr defTabSz="914400"/>
              <a:r>
                <a:rPr lang="en-US" sz="1400" dirty="0">
                  <a:solidFill>
                    <a:prstClr val="black"/>
                  </a:solidFill>
                  <a:latin typeface="Helvetica" pitchFamily="34" charset="0"/>
                  <a:cs typeface="Helvetica" pitchFamily="34" charset="0"/>
                </a:rPr>
                <a:t>Top of the atmosphere reflectance band I1 (640 nm)</a:t>
              </a:r>
            </a:p>
          </p:txBody>
        </p:sp>
        <p:sp>
          <p:nvSpPr>
            <p:cNvPr id="35" name="TextBox 22"/>
            <p:cNvSpPr txBox="1">
              <a:spLocks noChangeArrowheads="1"/>
            </p:cNvSpPr>
            <p:nvPr/>
          </p:nvSpPr>
          <p:spPr bwMode="auto">
            <a:xfrm>
              <a:off x="4232398" y="5909848"/>
              <a:ext cx="7788411" cy="515022"/>
            </a:xfrm>
            <a:prstGeom prst="rect">
              <a:avLst/>
            </a:prstGeom>
            <a:noFill/>
            <a:ln w="9525">
              <a:noFill/>
              <a:miter lim="800000"/>
              <a:headEnd/>
              <a:tailEnd/>
            </a:ln>
            <a:effectLst/>
          </p:spPr>
          <p:txBody>
            <a:bodyPr wrap="none">
              <a:spAutoFit/>
            </a:bodyPr>
            <a:lstStyle/>
            <a:p>
              <a:pPr defTabSz="914400"/>
              <a:r>
                <a:rPr lang="en-US" sz="1400" dirty="0">
                  <a:solidFill>
                    <a:prstClr val="black"/>
                  </a:solidFill>
                  <a:latin typeface="Helvetica" pitchFamily="34" charset="0"/>
                  <a:cs typeface="Helvetica" pitchFamily="34" charset="0"/>
                </a:rPr>
                <a:t>Top of the atmosphere reflectance band I2 (865 nm)</a:t>
              </a:r>
            </a:p>
          </p:txBody>
        </p:sp>
        <p:grpSp>
          <p:nvGrpSpPr>
            <p:cNvPr id="36" name="Group 17"/>
            <p:cNvGrpSpPr/>
            <p:nvPr/>
          </p:nvGrpSpPr>
          <p:grpSpPr>
            <a:xfrm>
              <a:off x="3675062" y="4000500"/>
              <a:ext cx="592138" cy="2171700"/>
              <a:chOff x="1109663" y="3276600"/>
              <a:chExt cx="574675" cy="2667000"/>
            </a:xfrm>
          </p:grpSpPr>
          <p:graphicFrame>
            <p:nvGraphicFramePr>
              <p:cNvPr id="38" name="Object 20"/>
              <p:cNvGraphicFramePr>
                <a:graphicFrameLocks noChangeAspect="1"/>
              </p:cNvGraphicFramePr>
              <p:nvPr/>
            </p:nvGraphicFramePr>
            <p:xfrm>
              <a:off x="1109663" y="5549900"/>
              <a:ext cx="566737" cy="393700"/>
            </p:xfrm>
            <a:graphic>
              <a:graphicData uri="http://schemas.openxmlformats.org/presentationml/2006/ole">
                <mc:AlternateContent xmlns:mc="http://schemas.openxmlformats.org/markup-compatibility/2006">
                  <mc:Choice xmlns:v="urn:schemas-microsoft-com:vml" Requires="v">
                    <p:oleObj spid="_x0000_s1389" name="Equation" r:id="rId12" imgW="342751" imgH="228501" progId="Equation.3">
                      <p:embed/>
                    </p:oleObj>
                  </mc:Choice>
                  <mc:Fallback>
                    <p:oleObj name="Equation" r:id="rId12" imgW="342751" imgH="228501" progId="Equation.3">
                      <p:embed/>
                      <p:pic>
                        <p:nvPicPr>
                          <p:cNvPr id="38"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663" y="5549900"/>
                            <a:ext cx="566737" cy="393700"/>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aphicFrame>
            <p:nvGraphicFramePr>
              <p:cNvPr id="39" name="Object 21"/>
              <p:cNvGraphicFramePr>
                <a:graphicFrameLocks noChangeAspect="1"/>
              </p:cNvGraphicFramePr>
              <p:nvPr/>
            </p:nvGraphicFramePr>
            <p:xfrm>
              <a:off x="1109663" y="4953000"/>
              <a:ext cx="566737" cy="393700"/>
            </p:xfrm>
            <a:graphic>
              <a:graphicData uri="http://schemas.openxmlformats.org/presentationml/2006/ole">
                <mc:AlternateContent xmlns:mc="http://schemas.openxmlformats.org/markup-compatibility/2006">
                  <mc:Choice xmlns:v="urn:schemas-microsoft-com:vml" Requires="v">
                    <p:oleObj spid="_x0000_s1390" name="Equation" r:id="rId14" imgW="342751" imgH="228501" progId="Equation.3">
                      <p:embed/>
                    </p:oleObj>
                  </mc:Choice>
                  <mc:Fallback>
                    <p:oleObj name="Equation" r:id="rId14" imgW="342751" imgH="228501" progId="Equation.3">
                      <p:embed/>
                      <p:pic>
                        <p:nvPicPr>
                          <p:cNvPr id="39" name="Object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9663" y="4953000"/>
                            <a:ext cx="566737" cy="393700"/>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aphicFrame>
            <p:nvGraphicFramePr>
              <p:cNvPr id="40" name="Object 22"/>
              <p:cNvGraphicFramePr>
                <a:graphicFrameLocks noChangeAspect="1"/>
              </p:cNvGraphicFramePr>
              <p:nvPr/>
            </p:nvGraphicFramePr>
            <p:xfrm>
              <a:off x="1143000" y="3875088"/>
              <a:ext cx="539750" cy="392112"/>
            </p:xfrm>
            <a:graphic>
              <a:graphicData uri="http://schemas.openxmlformats.org/presentationml/2006/ole">
                <mc:AlternateContent xmlns:mc="http://schemas.openxmlformats.org/markup-compatibility/2006">
                  <mc:Choice xmlns:v="urn:schemas-microsoft-com:vml" Requires="v">
                    <p:oleObj spid="_x0000_s1391" name="Equation" r:id="rId16" imgW="330200" imgH="228600" progId="Equation.3">
                      <p:embed/>
                    </p:oleObj>
                  </mc:Choice>
                  <mc:Fallback>
                    <p:oleObj name="Equation" r:id="rId16" imgW="330200" imgH="228600" progId="Equation.3">
                      <p:embed/>
                      <p:pic>
                        <p:nvPicPr>
                          <p:cNvPr id="40"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3000" y="3875088"/>
                            <a:ext cx="539750" cy="392112"/>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0000FF"/>
                                </a:solidFill>
                                <a:miter lim="800000"/>
                                <a:headEnd/>
                                <a:tailEnd/>
                              </a14:hiddenLine>
                            </a:ext>
                          </a:extLst>
                        </p:spPr>
                      </p:pic>
                    </p:oleObj>
                  </mc:Fallback>
                </mc:AlternateContent>
              </a:graphicData>
            </a:graphic>
          </p:graphicFrame>
          <p:graphicFrame>
            <p:nvGraphicFramePr>
              <p:cNvPr id="41" name="Object 23"/>
              <p:cNvGraphicFramePr>
                <a:graphicFrameLocks noChangeAspect="1"/>
              </p:cNvGraphicFramePr>
              <p:nvPr/>
            </p:nvGraphicFramePr>
            <p:xfrm>
              <a:off x="1143000" y="4419600"/>
              <a:ext cx="541338" cy="392113"/>
            </p:xfrm>
            <a:graphic>
              <a:graphicData uri="http://schemas.openxmlformats.org/presentationml/2006/ole">
                <mc:AlternateContent xmlns:mc="http://schemas.openxmlformats.org/markup-compatibility/2006">
                  <mc:Choice xmlns:v="urn:schemas-microsoft-com:vml" Requires="v">
                    <p:oleObj spid="_x0000_s1392" name="Equation" r:id="rId18" imgW="330200" imgH="228600" progId="Equation.3">
                      <p:embed/>
                    </p:oleObj>
                  </mc:Choice>
                  <mc:Fallback>
                    <p:oleObj name="Equation" r:id="rId18" imgW="330200" imgH="228600" progId="Equation.3">
                      <p:embed/>
                      <p:pic>
                        <p:nvPicPr>
                          <p:cNvPr id="41"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000" y="4419600"/>
                            <a:ext cx="541338" cy="392113"/>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0000FF"/>
                                </a:solidFill>
                                <a:miter lim="800000"/>
                                <a:headEnd/>
                                <a:tailEnd/>
                              </a14:hiddenLine>
                            </a:ext>
                          </a:extLst>
                        </p:spPr>
                      </p:pic>
                    </p:oleObj>
                  </mc:Fallback>
                </mc:AlternateContent>
              </a:graphicData>
            </a:graphic>
          </p:graphicFrame>
          <p:graphicFrame>
            <p:nvGraphicFramePr>
              <p:cNvPr id="42" name="Object 24"/>
              <p:cNvGraphicFramePr>
                <a:graphicFrameLocks noChangeAspect="1"/>
              </p:cNvGraphicFramePr>
              <p:nvPr/>
            </p:nvGraphicFramePr>
            <p:xfrm>
              <a:off x="1143000" y="3276600"/>
              <a:ext cx="541338" cy="412750"/>
            </p:xfrm>
            <a:graphic>
              <a:graphicData uri="http://schemas.openxmlformats.org/presentationml/2006/ole">
                <mc:AlternateContent xmlns:mc="http://schemas.openxmlformats.org/markup-compatibility/2006">
                  <mc:Choice xmlns:v="urn:schemas-microsoft-com:vml" Requires="v">
                    <p:oleObj spid="_x0000_s1393" name="Equation" r:id="rId20" imgW="330057" imgH="241195" progId="Equation.3">
                      <p:embed/>
                    </p:oleObj>
                  </mc:Choice>
                  <mc:Fallback>
                    <p:oleObj name="Equation" r:id="rId20" imgW="330057" imgH="241195" progId="Equation.3">
                      <p:embed/>
                      <p:pic>
                        <p:nvPicPr>
                          <p:cNvPr id="42" name="Object 2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000" y="3276600"/>
                            <a:ext cx="541338" cy="412750"/>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0000FF"/>
                                </a:solidFill>
                                <a:miter lim="800000"/>
                                <a:headEnd/>
                                <a:tailEnd/>
                              </a14:hiddenLine>
                            </a:ext>
                          </a:extLst>
                        </p:spPr>
                      </p:pic>
                    </p:oleObj>
                  </mc:Fallback>
                </mc:AlternateContent>
              </a:graphicData>
            </a:graphic>
          </p:graphicFrame>
        </p:grpSp>
        <p:sp>
          <p:nvSpPr>
            <p:cNvPr id="37" name="TextBox 24"/>
            <p:cNvSpPr txBox="1">
              <a:spLocks noChangeArrowheads="1"/>
            </p:cNvSpPr>
            <p:nvPr/>
          </p:nvSpPr>
          <p:spPr bwMode="auto">
            <a:xfrm>
              <a:off x="4343401" y="6324602"/>
              <a:ext cx="4165165" cy="515022"/>
            </a:xfrm>
            <a:prstGeom prst="rect">
              <a:avLst/>
            </a:prstGeom>
            <a:noFill/>
            <a:ln w="9525">
              <a:noFill/>
              <a:miter lim="800000"/>
              <a:headEnd/>
              <a:tailEnd/>
            </a:ln>
          </p:spPr>
          <p:txBody>
            <a:bodyPr wrap="none">
              <a:spAutoFit/>
            </a:bodyPr>
            <a:lstStyle/>
            <a:p>
              <a:pPr defTabSz="914400"/>
              <a:r>
                <a:rPr lang="en-US" sz="1400" dirty="0">
                  <a:solidFill>
                    <a:prstClr val="black"/>
                  </a:solidFill>
                  <a:latin typeface="Helvetica" pitchFamily="34" charset="0"/>
                  <a:cs typeface="Helvetica" pitchFamily="34" charset="0"/>
                </a:rPr>
                <a:t>C</a:t>
              </a:r>
              <a:r>
                <a:rPr lang="en-US" sz="1400" baseline="-25000" dirty="0">
                  <a:solidFill>
                    <a:prstClr val="black"/>
                  </a:solidFill>
                  <a:latin typeface="Helvetica" pitchFamily="34" charset="0"/>
                  <a:cs typeface="Helvetica" pitchFamily="34" charset="0"/>
                </a:rPr>
                <a:t>1</a:t>
              </a:r>
              <a:r>
                <a:rPr lang="en-US" sz="1400" dirty="0">
                  <a:solidFill>
                    <a:prstClr val="black"/>
                  </a:solidFill>
                  <a:latin typeface="Helvetica" pitchFamily="34" charset="0"/>
                  <a:cs typeface="Helvetica" pitchFamily="34" charset="0"/>
                </a:rPr>
                <a:t>, C</a:t>
              </a:r>
              <a:r>
                <a:rPr lang="en-US" sz="1400" baseline="-25000" dirty="0">
                  <a:solidFill>
                    <a:prstClr val="black"/>
                  </a:solidFill>
                  <a:latin typeface="Helvetica" pitchFamily="34" charset="0"/>
                  <a:cs typeface="Helvetica" pitchFamily="34" charset="0"/>
                </a:rPr>
                <a:t>2</a:t>
              </a:r>
              <a:r>
                <a:rPr lang="en-US" sz="1400" dirty="0">
                  <a:solidFill>
                    <a:prstClr val="black"/>
                  </a:solidFill>
                  <a:latin typeface="Helvetica" pitchFamily="34" charset="0"/>
                  <a:cs typeface="Helvetica" pitchFamily="34" charset="0"/>
                </a:rPr>
                <a:t> and </a:t>
              </a:r>
              <a:r>
                <a:rPr lang="en-US" sz="1400" i="1" dirty="0">
                  <a:solidFill>
                    <a:prstClr val="black"/>
                  </a:solidFill>
                  <a:latin typeface="Helvetica" pitchFamily="34" charset="0"/>
                  <a:cs typeface="Helvetica" pitchFamily="34" charset="0"/>
                </a:rPr>
                <a:t>L</a:t>
              </a:r>
              <a:r>
                <a:rPr lang="en-US" sz="1400" dirty="0">
                  <a:solidFill>
                    <a:prstClr val="black"/>
                  </a:solidFill>
                  <a:latin typeface="Helvetica" pitchFamily="34" charset="0"/>
                  <a:cs typeface="Helvetica" pitchFamily="34" charset="0"/>
                </a:rPr>
                <a:t> are constants</a:t>
              </a:r>
            </a:p>
          </p:txBody>
        </p:sp>
      </p:grpSp>
      <p:graphicFrame>
        <p:nvGraphicFramePr>
          <p:cNvPr id="47" name="Object 7"/>
          <p:cNvGraphicFramePr>
            <a:graphicFrameLocks noChangeAspect="1"/>
          </p:cNvGraphicFramePr>
          <p:nvPr>
            <p:extLst>
              <p:ext uri="{D42A27DB-BD31-4B8C-83A1-F6EECF244321}">
                <p14:modId xmlns:p14="http://schemas.microsoft.com/office/powerpoint/2010/main" val="3333084027"/>
              </p:ext>
            </p:extLst>
          </p:nvPr>
        </p:nvGraphicFramePr>
        <p:xfrm>
          <a:off x="7239000" y="3528196"/>
          <a:ext cx="3316576" cy="746641"/>
        </p:xfrm>
        <a:graphic>
          <a:graphicData uri="http://schemas.openxmlformats.org/presentationml/2006/ole">
            <mc:AlternateContent xmlns:mc="http://schemas.openxmlformats.org/markup-compatibility/2006">
              <mc:Choice xmlns:v="urn:schemas-microsoft-com:vml" Requires="v">
                <p:oleObj spid="_x0000_s1394" name="Equation" r:id="rId22" imgW="1358310" imgH="431613" progId="Equation.3">
                  <p:embed/>
                </p:oleObj>
              </mc:Choice>
              <mc:Fallback>
                <p:oleObj name="Equation" r:id="rId22" imgW="1358310" imgH="431613" progId="Equation.3">
                  <p:embed/>
                  <p:pic>
                    <p:nvPicPr>
                      <p:cNvPr id="47" name="Object 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39000" y="3528196"/>
                        <a:ext cx="3316576" cy="746641"/>
                      </a:xfrm>
                      <a:prstGeom prst="rect">
                        <a:avLst/>
                      </a:prstGeom>
                      <a:solidFill>
                        <a:schemeClr val="bg2"/>
                      </a:solidFill>
                      <a:ln w="9525">
                        <a:solidFill>
                          <a:schemeClr val="tx1"/>
                        </a:solidFill>
                        <a:miter lim="800000"/>
                        <a:headEnd/>
                        <a:tailEnd/>
                      </a:ln>
                    </p:spPr>
                  </p:pic>
                </p:oleObj>
              </mc:Fallback>
            </mc:AlternateContent>
          </a:graphicData>
        </a:graphic>
      </p:graphicFrame>
      <p:pic>
        <p:nvPicPr>
          <p:cNvPr id="5" name="Picture 4"/>
          <p:cNvPicPr>
            <a:picLocks noChangeAspect="1"/>
          </p:cNvPicPr>
          <p:nvPr/>
        </p:nvPicPr>
        <p:blipFill>
          <a:blip r:embed="rId24"/>
          <a:stretch>
            <a:fillRect/>
          </a:stretch>
        </p:blipFill>
        <p:spPr>
          <a:xfrm>
            <a:off x="685800" y="1396603"/>
            <a:ext cx="5605765" cy="3833392"/>
          </a:xfrm>
          <a:prstGeom prst="rect">
            <a:avLst/>
          </a:prstGeom>
        </p:spPr>
      </p:pic>
      <p:sp>
        <p:nvSpPr>
          <p:cNvPr id="45" name="Rectangle 2"/>
          <p:cNvSpPr txBox="1">
            <a:spLocks noChangeArrowheads="1"/>
          </p:cNvSpPr>
          <p:nvPr/>
        </p:nvSpPr>
        <p:spPr>
          <a:xfrm>
            <a:off x="841072" y="955309"/>
            <a:ext cx="4827907" cy="343692"/>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solidFill>
                  <a:prstClr val="black"/>
                </a:solidFill>
                <a:latin typeface="Calibri" panose="020F0502020204030204" pitchFamily="34" charset="0"/>
                <a:cs typeface="Calibri" panose="020F0502020204030204" pitchFamily="34" charset="0"/>
              </a:rPr>
              <a:t>Vegetation Product System-Layer Data Flows  </a:t>
            </a:r>
          </a:p>
        </p:txBody>
      </p:sp>
      <p:sp>
        <p:nvSpPr>
          <p:cNvPr id="6" name="Rectangle 5"/>
          <p:cNvSpPr/>
          <p:nvPr/>
        </p:nvSpPr>
        <p:spPr>
          <a:xfrm>
            <a:off x="6305724" y="1007451"/>
            <a:ext cx="5840556" cy="2031325"/>
          </a:xfrm>
          <a:prstGeom prst="rect">
            <a:avLst/>
          </a:prstGeom>
        </p:spPr>
        <p:txBody>
          <a:bodyPr wrap="square">
            <a:spAutoFit/>
          </a:bodyPr>
          <a:lstStyle/>
          <a:p>
            <a:pPr defTabSz="914400">
              <a:lnSpc>
                <a:spcPct val="90000"/>
              </a:lnSpc>
            </a:pPr>
            <a:r>
              <a:rPr lang="en-US" dirty="0">
                <a:solidFill>
                  <a:prstClr val="black"/>
                </a:solidFill>
                <a:latin typeface="Calibri" panose="020F0502020204030204"/>
              </a:rPr>
              <a:t>         </a:t>
            </a:r>
            <a:r>
              <a:rPr lang="en-US" sz="2000" b="1" dirty="0">
                <a:solidFill>
                  <a:prstClr val="black"/>
                </a:solidFill>
                <a:latin typeface="Calibri" panose="020F0502020204030204"/>
              </a:rPr>
              <a:t>VI System layer Software Units</a:t>
            </a:r>
          </a:p>
          <a:p>
            <a:pPr marL="914400" lvl="1" indent="-457200" defTabSz="914400">
              <a:buFont typeface="+mj-lt"/>
              <a:buAutoNum type="arabicPeriod"/>
            </a:pPr>
            <a:r>
              <a:rPr lang="en-US" dirty="0">
                <a:solidFill>
                  <a:prstClr val="black"/>
                </a:solidFill>
                <a:latin typeface="Calibri" panose="020F0502020204030204"/>
              </a:rPr>
              <a:t>Tile-Granule Mapper (TGM)</a:t>
            </a:r>
          </a:p>
          <a:p>
            <a:pPr marL="914400" lvl="1" indent="-457200" defTabSz="914400">
              <a:buFont typeface="+mj-lt"/>
              <a:buAutoNum type="arabicPeriod"/>
            </a:pPr>
            <a:r>
              <a:rPr lang="en-US" dirty="0">
                <a:solidFill>
                  <a:prstClr val="black"/>
                </a:solidFill>
                <a:latin typeface="Calibri" panose="020F0502020204030204"/>
              </a:rPr>
              <a:t>Reflectance </a:t>
            </a:r>
            <a:r>
              <a:rPr lang="en-US" dirty="0" err="1">
                <a:solidFill>
                  <a:prstClr val="black"/>
                </a:solidFill>
                <a:latin typeface="Calibri" panose="020F0502020204030204"/>
              </a:rPr>
              <a:t>Gridder</a:t>
            </a:r>
            <a:r>
              <a:rPr lang="en-US" dirty="0">
                <a:solidFill>
                  <a:prstClr val="black"/>
                </a:solidFill>
                <a:latin typeface="Calibri" panose="020F0502020204030204"/>
              </a:rPr>
              <a:t> (GRD)</a:t>
            </a:r>
          </a:p>
          <a:p>
            <a:pPr marL="914400" lvl="1" indent="-457200" defTabSz="914400">
              <a:buFont typeface="+mj-lt"/>
              <a:buAutoNum type="arabicPeriod"/>
            </a:pPr>
            <a:r>
              <a:rPr lang="en-US" dirty="0">
                <a:solidFill>
                  <a:prstClr val="black"/>
                </a:solidFill>
                <a:latin typeface="Calibri" panose="020F0502020204030204"/>
              </a:rPr>
              <a:t>Reflectance Compositor (RCP)</a:t>
            </a:r>
          </a:p>
          <a:p>
            <a:pPr marL="914400" lvl="1" indent="-457200" defTabSz="914400">
              <a:buFont typeface="+mj-lt"/>
              <a:buAutoNum type="arabicPeriod"/>
            </a:pPr>
            <a:r>
              <a:rPr lang="en-US" dirty="0">
                <a:solidFill>
                  <a:prstClr val="black"/>
                </a:solidFill>
                <a:latin typeface="Calibri" panose="020F0502020204030204"/>
              </a:rPr>
              <a:t>Reflectance Aggregator (RAG)</a:t>
            </a:r>
          </a:p>
          <a:p>
            <a:pPr marL="914400" lvl="1" indent="-457200" defTabSz="914400">
              <a:buFont typeface="+mj-lt"/>
              <a:buAutoNum type="arabicPeriod"/>
            </a:pPr>
            <a:r>
              <a:rPr lang="en-US" dirty="0">
                <a:solidFill>
                  <a:prstClr val="black"/>
                </a:solidFill>
                <a:latin typeface="Calibri" panose="020F0502020204030204"/>
              </a:rPr>
              <a:t>VI Calculator (VIC)</a:t>
            </a:r>
          </a:p>
          <a:p>
            <a:pPr marL="914400" lvl="1" indent="-457200" defTabSz="914400">
              <a:buFont typeface="+mj-lt"/>
              <a:buAutoNum type="arabicPeriod"/>
            </a:pPr>
            <a:r>
              <a:rPr lang="en-US" dirty="0">
                <a:solidFill>
                  <a:prstClr val="black"/>
                </a:solidFill>
                <a:latin typeface="Calibri" panose="020F0502020204030204"/>
              </a:rPr>
              <a:t>Quality Assurance Assigner (QAA)</a:t>
            </a:r>
          </a:p>
        </p:txBody>
      </p:sp>
      <p:sp>
        <p:nvSpPr>
          <p:cNvPr id="27" name="TextBox 26"/>
          <p:cNvSpPr txBox="1"/>
          <p:nvPr/>
        </p:nvSpPr>
        <p:spPr>
          <a:xfrm>
            <a:off x="9448800" y="6477000"/>
            <a:ext cx="2710229" cy="307777"/>
          </a:xfrm>
          <a:prstGeom prst="rect">
            <a:avLst/>
          </a:prstGeom>
          <a:noFill/>
        </p:spPr>
        <p:txBody>
          <a:bodyPr wrap="none" rtlCol="0">
            <a:spAutoFit/>
          </a:bodyPr>
          <a:lstStyle/>
          <a:p>
            <a:r>
              <a:rPr lang="en-US" sz="1400" b="1" i="1" dirty="0" smtClean="0"/>
              <a:t>Y. Yu et al., NOAA &amp; IMSG@NOAA</a:t>
            </a:r>
            <a:endParaRPr lang="en-US" sz="1400" b="1" i="1" dirty="0"/>
          </a:p>
        </p:txBody>
      </p:sp>
    </p:spTree>
    <p:extLst>
      <p:ext uri="{BB962C8B-B14F-4D97-AF65-F5344CB8AC3E}">
        <p14:creationId xmlns:p14="http://schemas.microsoft.com/office/powerpoint/2010/main" val="1640527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472954" y="1"/>
            <a:ext cx="6923125" cy="6985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002060"/>
                </a:solidFill>
                <a:latin typeface="Calibri" panose="020F0502020204030204"/>
              </a:rPr>
              <a:t>VIIRS GVF Product</a:t>
            </a:r>
          </a:p>
        </p:txBody>
      </p:sp>
      <p:sp>
        <p:nvSpPr>
          <p:cNvPr id="8" name="TextBox 7"/>
          <p:cNvSpPr txBox="1"/>
          <p:nvPr/>
        </p:nvSpPr>
        <p:spPr>
          <a:xfrm>
            <a:off x="1689100" y="1090602"/>
            <a:ext cx="8826500" cy="892552"/>
          </a:xfrm>
          <a:prstGeom prst="rect">
            <a:avLst/>
          </a:prstGeom>
          <a:noFill/>
        </p:spPr>
        <p:txBody>
          <a:bodyPr wrap="square" rtlCol="0">
            <a:spAutoFit/>
          </a:bodyPr>
          <a:lstStyle/>
          <a:p>
            <a:pPr defTabSz="914400"/>
            <a:r>
              <a:rPr lang="en-US" sz="2400" dirty="0">
                <a:solidFill>
                  <a:srgbClr val="FF0000"/>
                </a:solidFill>
                <a:latin typeface="Calibri" panose="020F0502020204030204"/>
              </a:rPr>
              <a:t> </a:t>
            </a:r>
            <a:endParaRPr lang="en-US" sz="2400" dirty="0">
              <a:solidFill>
                <a:prstClr val="black"/>
              </a:solidFill>
              <a:latin typeface="Calibri" panose="020F0502020204030204"/>
            </a:endParaRPr>
          </a:p>
          <a:p>
            <a:pPr defTabSz="914400"/>
            <a:endParaRPr lang="en-US" sz="2800" i="1" dirty="0">
              <a:solidFill>
                <a:srgbClr val="002060"/>
              </a:solidFill>
              <a:latin typeface="Calibri" panose="020F0502020204030204"/>
            </a:endParaRPr>
          </a:p>
        </p:txBody>
      </p:sp>
      <p:pic>
        <p:nvPicPr>
          <p:cNvPr id="22" name="Content Placeholder 5"/>
          <p:cNvPicPr>
            <a:picLocks noChangeAspect="1"/>
          </p:cNvPicPr>
          <p:nvPr/>
        </p:nvPicPr>
        <p:blipFill>
          <a:blip r:embed="rId3"/>
          <a:stretch>
            <a:fillRect/>
          </a:stretch>
        </p:blipFill>
        <p:spPr>
          <a:xfrm>
            <a:off x="534798" y="948853"/>
            <a:ext cx="4342557" cy="2162318"/>
          </a:xfrm>
          <a:prstGeom prst="rect">
            <a:avLst/>
          </a:prstGeom>
        </p:spPr>
      </p:pic>
      <p:sp>
        <p:nvSpPr>
          <p:cNvPr id="25" name="TextBox 24"/>
          <p:cNvSpPr txBox="1"/>
          <p:nvPr/>
        </p:nvSpPr>
        <p:spPr>
          <a:xfrm>
            <a:off x="914402" y="3111172"/>
            <a:ext cx="3649978" cy="338554"/>
          </a:xfrm>
          <a:prstGeom prst="rect">
            <a:avLst/>
          </a:prstGeom>
          <a:noFill/>
        </p:spPr>
        <p:txBody>
          <a:bodyPr wrap="square" rtlCol="0">
            <a:spAutoFit/>
          </a:bodyPr>
          <a:lstStyle/>
          <a:p>
            <a:pPr defTabSz="914400"/>
            <a:r>
              <a:rPr lang="en-US" sz="1600" dirty="0">
                <a:solidFill>
                  <a:srgbClr val="FF0000"/>
                </a:solidFill>
                <a:latin typeface="Calibri" panose="020F0502020204030204"/>
              </a:rPr>
              <a:t>Global 4-km GVF (Jun 30 – July 6, 2019)</a:t>
            </a:r>
          </a:p>
        </p:txBody>
      </p:sp>
      <p:pic>
        <p:nvPicPr>
          <p:cNvPr id="26" name="Picture 25"/>
          <p:cNvPicPr>
            <a:picLocks noChangeAspect="1"/>
          </p:cNvPicPr>
          <p:nvPr/>
        </p:nvPicPr>
        <p:blipFill>
          <a:blip r:embed="rId4"/>
          <a:stretch>
            <a:fillRect/>
          </a:stretch>
        </p:blipFill>
        <p:spPr>
          <a:xfrm>
            <a:off x="6834428" y="1211207"/>
            <a:ext cx="4742618" cy="2112978"/>
          </a:xfrm>
          <a:prstGeom prst="rect">
            <a:avLst/>
          </a:prstGeom>
        </p:spPr>
      </p:pic>
      <p:sp>
        <p:nvSpPr>
          <p:cNvPr id="27" name="TextBox 26"/>
          <p:cNvSpPr txBox="1"/>
          <p:nvPr/>
        </p:nvSpPr>
        <p:spPr>
          <a:xfrm>
            <a:off x="7162799" y="859040"/>
            <a:ext cx="4113911" cy="338554"/>
          </a:xfrm>
          <a:prstGeom prst="rect">
            <a:avLst/>
          </a:prstGeom>
          <a:noFill/>
        </p:spPr>
        <p:txBody>
          <a:bodyPr wrap="square" rtlCol="0">
            <a:spAutoFit/>
          </a:bodyPr>
          <a:lstStyle/>
          <a:p>
            <a:pPr defTabSz="914400"/>
            <a:r>
              <a:rPr lang="en-US" sz="1600" dirty="0">
                <a:solidFill>
                  <a:srgbClr val="FF0000"/>
                </a:solidFill>
                <a:latin typeface="Calibri" panose="020F0502020204030204"/>
              </a:rPr>
              <a:t>Regional 1-km GVF (Jun 30 – July 6, 2019)</a:t>
            </a:r>
          </a:p>
        </p:txBody>
      </p:sp>
      <p:sp>
        <p:nvSpPr>
          <p:cNvPr id="36" name="TextBox 35"/>
          <p:cNvSpPr txBox="1"/>
          <p:nvPr/>
        </p:nvSpPr>
        <p:spPr>
          <a:xfrm>
            <a:off x="5202292" y="2590800"/>
            <a:ext cx="1274708" cy="646331"/>
          </a:xfrm>
          <a:prstGeom prst="rect">
            <a:avLst/>
          </a:prstGeom>
          <a:noFill/>
        </p:spPr>
        <p:txBody>
          <a:bodyPr wrap="none" rtlCol="0">
            <a:spAutoFit/>
          </a:bodyPr>
          <a:lstStyle/>
          <a:p>
            <a:pPr algn="ctr" defTabSz="914400"/>
            <a:r>
              <a:rPr lang="en-US" dirty="0" smtClean="0">
                <a:solidFill>
                  <a:srgbClr val="C00000"/>
                </a:solidFill>
                <a:latin typeface="Calibri" panose="020F0502020204030204"/>
              </a:rPr>
              <a:t>Suomi NPP </a:t>
            </a:r>
          </a:p>
          <a:p>
            <a:pPr algn="ctr" defTabSz="914400"/>
            <a:r>
              <a:rPr lang="en-US" dirty="0" smtClean="0">
                <a:solidFill>
                  <a:srgbClr val="C00000"/>
                </a:solidFill>
                <a:latin typeface="Calibri" panose="020F0502020204030204"/>
              </a:rPr>
              <a:t>weekly </a:t>
            </a:r>
            <a:r>
              <a:rPr lang="en-US" dirty="0">
                <a:solidFill>
                  <a:srgbClr val="C00000"/>
                </a:solidFill>
                <a:latin typeface="Calibri" panose="020F0502020204030204"/>
              </a:rPr>
              <a:t>GVF</a:t>
            </a:r>
          </a:p>
        </p:txBody>
      </p:sp>
      <p:pic>
        <p:nvPicPr>
          <p:cNvPr id="37" name="Picture 36"/>
          <p:cNvPicPr>
            <a:picLocks noChangeAspect="1"/>
          </p:cNvPicPr>
          <p:nvPr/>
        </p:nvPicPr>
        <p:blipFill>
          <a:blip r:embed="rId5"/>
          <a:stretch>
            <a:fillRect/>
          </a:stretch>
        </p:blipFill>
        <p:spPr>
          <a:xfrm>
            <a:off x="533400" y="4058007"/>
            <a:ext cx="4345353" cy="2300759"/>
          </a:xfrm>
          <a:prstGeom prst="rect">
            <a:avLst/>
          </a:prstGeom>
        </p:spPr>
      </p:pic>
      <p:pic>
        <p:nvPicPr>
          <p:cNvPr id="39" name="Picture 38"/>
          <p:cNvPicPr>
            <a:picLocks noChangeAspect="1"/>
          </p:cNvPicPr>
          <p:nvPr/>
        </p:nvPicPr>
        <p:blipFill>
          <a:blip r:embed="rId6"/>
          <a:stretch>
            <a:fillRect/>
          </a:stretch>
        </p:blipFill>
        <p:spPr>
          <a:xfrm>
            <a:off x="6780834" y="4312063"/>
            <a:ext cx="4849807" cy="2239236"/>
          </a:xfrm>
          <a:prstGeom prst="rect">
            <a:avLst/>
          </a:prstGeom>
        </p:spPr>
      </p:pic>
      <p:sp>
        <p:nvSpPr>
          <p:cNvPr id="40" name="TextBox 39"/>
          <p:cNvSpPr txBox="1"/>
          <p:nvPr/>
        </p:nvSpPr>
        <p:spPr>
          <a:xfrm>
            <a:off x="1066800" y="6290846"/>
            <a:ext cx="3497579" cy="338554"/>
          </a:xfrm>
          <a:prstGeom prst="rect">
            <a:avLst/>
          </a:prstGeom>
          <a:noFill/>
        </p:spPr>
        <p:txBody>
          <a:bodyPr wrap="square" rtlCol="0">
            <a:spAutoFit/>
          </a:bodyPr>
          <a:lstStyle/>
          <a:p>
            <a:pPr defTabSz="914400"/>
            <a:r>
              <a:rPr lang="en-US" sz="1600" dirty="0">
                <a:solidFill>
                  <a:srgbClr val="FF0000"/>
                </a:solidFill>
                <a:latin typeface="Calibri" panose="020F0502020204030204"/>
              </a:rPr>
              <a:t>Global 4-km GVF (Jun 30 – July 6, 2019)</a:t>
            </a:r>
          </a:p>
        </p:txBody>
      </p:sp>
      <p:sp>
        <p:nvSpPr>
          <p:cNvPr id="41" name="TextBox 40"/>
          <p:cNvSpPr txBox="1"/>
          <p:nvPr/>
        </p:nvSpPr>
        <p:spPr>
          <a:xfrm>
            <a:off x="7162800" y="4026073"/>
            <a:ext cx="4113910" cy="338554"/>
          </a:xfrm>
          <a:prstGeom prst="rect">
            <a:avLst/>
          </a:prstGeom>
          <a:noFill/>
        </p:spPr>
        <p:txBody>
          <a:bodyPr wrap="square" rtlCol="0">
            <a:spAutoFit/>
          </a:bodyPr>
          <a:lstStyle/>
          <a:p>
            <a:pPr defTabSz="914400"/>
            <a:r>
              <a:rPr lang="en-US" sz="1600" dirty="0">
                <a:solidFill>
                  <a:srgbClr val="FF0000"/>
                </a:solidFill>
                <a:latin typeface="Calibri" panose="020F0502020204030204"/>
              </a:rPr>
              <a:t>Regional 1-km GVF (Jun 30 – July 6, 2019)</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6033" y="3581400"/>
            <a:ext cx="5073997" cy="295919"/>
          </a:xfrm>
          <a:prstGeom prst="rect">
            <a:avLst/>
          </a:prstGeom>
        </p:spPr>
      </p:pic>
      <p:sp>
        <p:nvSpPr>
          <p:cNvPr id="38" name="TextBox 37"/>
          <p:cNvSpPr txBox="1"/>
          <p:nvPr/>
        </p:nvSpPr>
        <p:spPr>
          <a:xfrm>
            <a:off x="4925785" y="5715000"/>
            <a:ext cx="1837798" cy="646331"/>
          </a:xfrm>
          <a:prstGeom prst="rect">
            <a:avLst/>
          </a:prstGeom>
          <a:noFill/>
        </p:spPr>
        <p:txBody>
          <a:bodyPr wrap="square" rtlCol="0">
            <a:spAutoFit/>
          </a:bodyPr>
          <a:lstStyle/>
          <a:p>
            <a:pPr algn="ctr" defTabSz="914400"/>
            <a:r>
              <a:rPr lang="en-US" dirty="0">
                <a:solidFill>
                  <a:srgbClr val="C00000"/>
                </a:solidFill>
                <a:latin typeface="Calibri" panose="020F0502020204030204"/>
              </a:rPr>
              <a:t>NOAA-20 </a:t>
            </a:r>
            <a:endParaRPr lang="en-US" dirty="0" smtClean="0">
              <a:solidFill>
                <a:srgbClr val="C00000"/>
              </a:solidFill>
              <a:latin typeface="Calibri" panose="020F0502020204030204"/>
            </a:endParaRPr>
          </a:p>
          <a:p>
            <a:pPr algn="ctr" defTabSz="914400"/>
            <a:r>
              <a:rPr lang="en-US" dirty="0" smtClean="0">
                <a:solidFill>
                  <a:srgbClr val="C00000"/>
                </a:solidFill>
                <a:latin typeface="Calibri" panose="020F0502020204030204"/>
              </a:rPr>
              <a:t>weekly </a:t>
            </a:r>
            <a:r>
              <a:rPr lang="en-US" dirty="0">
                <a:solidFill>
                  <a:srgbClr val="C00000"/>
                </a:solidFill>
                <a:latin typeface="Calibri" panose="020F0502020204030204"/>
              </a:rPr>
              <a:t>GVF</a:t>
            </a:r>
          </a:p>
        </p:txBody>
      </p:sp>
      <p:cxnSp>
        <p:nvCxnSpPr>
          <p:cNvPr id="24" name="Straight Connector 23"/>
          <p:cNvCxnSpPr/>
          <p:nvPr/>
        </p:nvCxnSpPr>
        <p:spPr>
          <a:xfrm flipV="1">
            <a:off x="0" y="819541"/>
            <a:ext cx="12192000" cy="44872"/>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pic>
        <p:nvPicPr>
          <p:cNvPr id="28" name="Picture 75" descr="NOAA.png"/>
          <p:cNvPicPr>
            <a:picLocks noChangeAspect="1"/>
          </p:cNvPicPr>
          <p:nvPr/>
        </p:nvPicPr>
        <p:blipFill>
          <a:blip r:embed="rId8" cstate="print"/>
          <a:srcRect/>
          <a:stretch>
            <a:fillRect/>
          </a:stretch>
        </p:blipFill>
        <p:spPr bwMode="auto">
          <a:xfrm>
            <a:off x="44749" y="41005"/>
            <a:ext cx="869652" cy="823407"/>
          </a:xfrm>
          <a:prstGeom prst="rect">
            <a:avLst/>
          </a:prstGeom>
          <a:noFill/>
          <a:ln w="9525">
            <a:noFill/>
            <a:miter lim="800000"/>
            <a:headEnd/>
            <a:tailEnd/>
          </a:ln>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6711" y="12262"/>
            <a:ext cx="882530" cy="823886"/>
          </a:xfrm>
          <a:prstGeom prst="rect">
            <a:avLst/>
          </a:prstGeom>
        </p:spPr>
      </p:pic>
      <p:sp>
        <p:nvSpPr>
          <p:cNvPr id="3" name="Rectangle 2"/>
          <p:cNvSpPr/>
          <p:nvPr/>
        </p:nvSpPr>
        <p:spPr>
          <a:xfrm>
            <a:off x="-659794" y="6516469"/>
            <a:ext cx="11022994" cy="369332"/>
          </a:xfrm>
          <a:prstGeom prst="rect">
            <a:avLst/>
          </a:prstGeom>
        </p:spPr>
        <p:txBody>
          <a:bodyPr wrap="square">
            <a:spAutoFit/>
          </a:bodyPr>
          <a:lstStyle/>
          <a:p>
            <a:pPr algn="ctr"/>
            <a:r>
              <a:rPr lang="en-US" i="1" dirty="0" smtClean="0"/>
              <a:t>Real-time </a:t>
            </a:r>
            <a:r>
              <a:rPr lang="en-US" i="1" dirty="0"/>
              <a:t>VIIRS GVF data </a:t>
            </a:r>
            <a:r>
              <a:rPr lang="en-US" i="1" dirty="0" smtClean="0"/>
              <a:t>are input to the NOAA NCEP EMC RAPv4 </a:t>
            </a:r>
            <a:r>
              <a:rPr lang="en-US" i="1" dirty="0"/>
              <a:t>and HRRRv3 </a:t>
            </a:r>
            <a:r>
              <a:rPr lang="en-US" i="1" dirty="0" smtClean="0"/>
              <a:t>models. </a:t>
            </a:r>
            <a:endParaRPr lang="en-US" dirty="0"/>
          </a:p>
        </p:txBody>
      </p:sp>
      <p:sp>
        <p:nvSpPr>
          <p:cNvPr id="19" name="TextBox 18"/>
          <p:cNvSpPr txBox="1"/>
          <p:nvPr/>
        </p:nvSpPr>
        <p:spPr>
          <a:xfrm>
            <a:off x="9601200" y="6553200"/>
            <a:ext cx="2710229" cy="307777"/>
          </a:xfrm>
          <a:prstGeom prst="rect">
            <a:avLst/>
          </a:prstGeom>
          <a:noFill/>
        </p:spPr>
        <p:txBody>
          <a:bodyPr wrap="none" rtlCol="0">
            <a:spAutoFit/>
          </a:bodyPr>
          <a:lstStyle/>
          <a:p>
            <a:r>
              <a:rPr lang="en-US" sz="1400" b="1" i="1" dirty="0" smtClean="0"/>
              <a:t>Y. Yu et al., NOAA &amp; IMSG@NOAA</a:t>
            </a:r>
            <a:endParaRPr lang="en-US" sz="1400" b="1" i="1" dirty="0"/>
          </a:p>
        </p:txBody>
      </p:sp>
    </p:spTree>
    <p:extLst>
      <p:ext uri="{BB962C8B-B14F-4D97-AF65-F5344CB8AC3E}">
        <p14:creationId xmlns:p14="http://schemas.microsoft.com/office/powerpoint/2010/main" val="3013164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NOAA Template">
  <a:themeElements>
    <a:clrScheme name="NOAA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AA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OAA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AA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AA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AA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AA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AA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AA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AA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AA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AA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AA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AA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11219</TotalTime>
  <Words>2138</Words>
  <Application>Microsoft Office PowerPoint</Application>
  <PresentationFormat>Widescreen</PresentationFormat>
  <Paragraphs>441</Paragraphs>
  <Slides>31</Slides>
  <Notes>8</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31</vt:i4>
      </vt:variant>
    </vt:vector>
  </HeadingPairs>
  <TitlesOfParts>
    <vt:vector size="50" baseType="lpstr">
      <vt:lpstr>宋体</vt:lpstr>
      <vt:lpstr>Arial</vt:lpstr>
      <vt:lpstr>Arial Black</vt:lpstr>
      <vt:lpstr>Calibri</vt:lpstr>
      <vt:lpstr>Calibri Light</vt:lpstr>
      <vt:lpstr>Helvetica</vt:lpstr>
      <vt:lpstr>Roboto</vt:lpstr>
      <vt:lpstr>Times New Roman</vt:lpstr>
      <vt:lpstr>Verdana</vt:lpstr>
      <vt:lpstr>Wingdings</vt:lpstr>
      <vt:lpstr>Office Theme</vt:lpstr>
      <vt:lpstr>1_Office Theme</vt:lpstr>
      <vt:lpstr>2_Office Theme</vt:lpstr>
      <vt:lpstr>3_Office Theme</vt:lpstr>
      <vt:lpstr>4_Office Theme</vt:lpstr>
      <vt:lpstr>5_Office Theme</vt:lpstr>
      <vt:lpstr>6_Office Theme</vt:lpstr>
      <vt:lpstr>NOAA Template</vt:lpstr>
      <vt:lpstr>Equation</vt:lpstr>
      <vt:lpstr>PowerPoint Presentation</vt:lpstr>
      <vt:lpstr>Current trends and priorities</vt:lpstr>
      <vt:lpstr>PowerPoint Presentation</vt:lpstr>
      <vt:lpstr>NOAA-20 products: STAR cal/val maturity schedule (as of Nov 18, 2019)</vt:lpstr>
      <vt:lpstr>Surface Reflectance Accuracy assessment: AERONET validation</vt:lpstr>
      <vt:lpstr>AERONET sites included in the validation of the NDE surface reflectance product (39 sites)</vt:lpstr>
      <vt:lpstr>PowerPoint Presentation</vt:lpstr>
      <vt:lpstr>PowerPoint Presentation</vt:lpstr>
      <vt:lpstr>PowerPoint Presentation</vt:lpstr>
      <vt:lpstr>Drought Area &amp; Intensity from NOAA-20/VIIRS Vegetation Health August 2019</vt:lpstr>
      <vt:lpstr>VIIRS LST Product overview</vt:lpstr>
      <vt:lpstr>Ground data validation-SURFRAD and BSRN</vt:lpstr>
      <vt:lpstr> NOAA 20 vs SNPP VIIRS LST             NOAA20 VIIRS LST vs MODIS LST</vt:lpstr>
      <vt:lpstr>Visual inspection of NOAA-20 SURFALB: Global </vt:lpstr>
      <vt:lpstr>NOAA-20 vs. S-NPP</vt:lpstr>
      <vt:lpstr>NOAA-20 vs. MODIS global</vt:lpstr>
      <vt:lpstr>Annual Surface Type Products From VIIRS </vt:lpstr>
      <vt:lpstr>Daily Surface Type Product Suite for Sub-Annual Change Monitoring - A Prototype Product for Daily Snow/Ice Cover Changes </vt:lpstr>
      <vt:lpstr>PowerPoint Presentation</vt:lpstr>
      <vt:lpstr>PowerPoint Presentation</vt:lpstr>
      <vt:lpstr>Suomi NPP VIIRS I-band fire</vt:lpstr>
      <vt:lpstr>PowerPoint Presentation</vt:lpstr>
      <vt:lpstr>PowerPoint Presentation</vt:lpstr>
      <vt:lpstr>Camp Fire, CA M-band vs. I-band</vt:lpstr>
      <vt:lpstr>VIIRS M-band vs. I-band FRP</vt:lpstr>
      <vt:lpstr>False fire detections from solar farms </vt:lpstr>
      <vt:lpstr>Persistent anomalies and false alarms</vt:lpstr>
      <vt:lpstr>Mapping JPSS and MetOp-SG Products</vt:lpstr>
      <vt:lpstr>MetImage-VIIRS Comparison</vt:lpstr>
      <vt:lpstr>Summary</vt:lpstr>
      <vt:lpstr>For more information visit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product readiness</dc:title>
  <dc:creator>Ivan Csiszar</dc:creator>
  <cp:lastModifiedBy>Ivan Csiszar</cp:lastModifiedBy>
  <cp:revision>824</cp:revision>
  <dcterms:created xsi:type="dcterms:W3CDTF">2006-08-16T00:00:00Z</dcterms:created>
  <dcterms:modified xsi:type="dcterms:W3CDTF">2019-11-19T14:18:35Z</dcterms:modified>
</cp:coreProperties>
</file>