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6" r:id="rId3"/>
  </p:sldMasterIdLst>
  <p:notesMasterIdLst>
    <p:notesMasterId r:id="rId25"/>
  </p:notesMasterIdLst>
  <p:sldIdLst>
    <p:sldId id="256" r:id="rId4"/>
    <p:sldId id="258" r:id="rId5"/>
    <p:sldId id="259" r:id="rId6"/>
    <p:sldId id="257" r:id="rId7"/>
    <p:sldId id="313" r:id="rId8"/>
    <p:sldId id="260" r:id="rId9"/>
    <p:sldId id="262" r:id="rId10"/>
    <p:sldId id="315" r:id="rId11"/>
    <p:sldId id="312" r:id="rId12"/>
    <p:sldId id="274" r:id="rId13"/>
    <p:sldId id="275" r:id="rId14"/>
    <p:sldId id="317" r:id="rId15"/>
    <p:sldId id="276" r:id="rId16"/>
    <p:sldId id="273" r:id="rId17"/>
    <p:sldId id="279" r:id="rId18"/>
    <p:sldId id="309" r:id="rId19"/>
    <p:sldId id="265" r:id="rId20"/>
    <p:sldId id="280" r:id="rId21"/>
    <p:sldId id="311" r:id="rId22"/>
    <p:sldId id="261" r:id="rId23"/>
    <p:sldId id="31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78"/>
    <p:restoredTop sz="94674"/>
  </p:normalViewPr>
  <p:slideViewPr>
    <p:cSldViewPr snapToGrid="0" snapToObjects="1">
      <p:cViewPr varScale="1">
        <p:scale>
          <a:sx n="117" d="100"/>
          <a:sy n="117" d="100"/>
        </p:scale>
        <p:origin x="200"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1E90D-37AD-3842-BE92-36A78D50B9E6}" type="datetimeFigureOut">
              <a:rPr lang="en-US" smtClean="0"/>
              <a:t>11/19/19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173BE-E462-4942-B01B-4496FC415D2D}" type="slidenum">
              <a:rPr lang="en-US" smtClean="0"/>
              <a:t>‹#›</a:t>
            </a:fld>
            <a:endParaRPr lang="en-US"/>
          </a:p>
        </p:txBody>
      </p:sp>
    </p:spTree>
    <p:extLst>
      <p:ext uri="{BB962C8B-B14F-4D97-AF65-F5344CB8AC3E}">
        <p14:creationId xmlns:p14="http://schemas.microsoft.com/office/powerpoint/2010/main" val="246727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witter.com/ESA_EO/status/116625886423440179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numbers are not cited anywhere in the article – 88.8k seems to refer to the number of fires in the Legal Amazon, NOT all of Brazil. 51.9% is way too high, we see &lt; 10% using Matt’s tree cover data</a:t>
            </a:r>
            <a:endParaRPr lang="en-US" dirty="0"/>
          </a:p>
        </p:txBody>
      </p:sp>
      <p:sp>
        <p:nvSpPr>
          <p:cNvPr id="4" name="Slide Number Placeholder 3"/>
          <p:cNvSpPr>
            <a:spLocks noGrp="1"/>
          </p:cNvSpPr>
          <p:nvPr>
            <p:ph type="sldNum" sz="quarter" idx="10"/>
          </p:nvPr>
        </p:nvSpPr>
        <p:spPr/>
        <p:txBody>
          <a:bodyPr/>
          <a:lstStyle/>
          <a:p>
            <a:fld id="{8363BA94-99D0-E944-823D-8337A3460A20}" type="slidenum">
              <a:rPr lang="en-US" smtClean="0"/>
              <a:t>11</a:t>
            </a:fld>
            <a:endParaRPr lang="en-US"/>
          </a:p>
        </p:txBody>
      </p:sp>
    </p:spTree>
    <p:extLst>
      <p:ext uri="{BB962C8B-B14F-4D97-AF65-F5344CB8AC3E}">
        <p14:creationId xmlns:p14="http://schemas.microsoft.com/office/powerpoint/2010/main" val="103280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https://twitter.com/ESA_EO/status/1166258864234401792</a:t>
            </a:r>
            <a:endParaRPr lang="en-US" dirty="0"/>
          </a:p>
        </p:txBody>
      </p:sp>
      <p:sp>
        <p:nvSpPr>
          <p:cNvPr id="4" name="Slide Number Placeholder 3"/>
          <p:cNvSpPr>
            <a:spLocks noGrp="1"/>
          </p:cNvSpPr>
          <p:nvPr>
            <p:ph type="sldNum" sz="quarter" idx="5"/>
          </p:nvPr>
        </p:nvSpPr>
        <p:spPr/>
        <p:txBody>
          <a:bodyPr/>
          <a:lstStyle/>
          <a:p>
            <a:fld id="{8363BA94-99D0-E944-823D-8337A3460A20}" type="slidenum">
              <a:rPr lang="en-US" smtClean="0"/>
              <a:t>12</a:t>
            </a:fld>
            <a:endParaRPr lang="en-US"/>
          </a:p>
        </p:txBody>
      </p:sp>
    </p:spTree>
    <p:extLst>
      <p:ext uri="{BB962C8B-B14F-4D97-AF65-F5344CB8AC3E}">
        <p14:creationId xmlns:p14="http://schemas.microsoft.com/office/powerpoint/2010/main" val="251394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103E0-CB1A-1641-91D5-BBB4B1281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357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7497-9B2B-7E45-B6CD-56BAC5CBA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186C80-174D-8440-9FCF-71E1A679B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1D72BE-6E13-4E40-B0EA-93B08CD4F23F}"/>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5" name="Footer Placeholder 4">
            <a:extLst>
              <a:ext uri="{FF2B5EF4-FFF2-40B4-BE49-F238E27FC236}">
                <a16:creationId xmlns:a16="http://schemas.microsoft.com/office/drawing/2014/main" id="{9191DF7D-925B-0F4D-AD55-10F434F1B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09377-8BA5-AC4B-96CF-846A01F70EF7}"/>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382494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AA46-BE7F-9348-A99F-FB03B9CBBA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F11CE0-603C-964A-B0EB-FDADF5E8EA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43C64-BE41-3C4A-9CB1-607D4B720C43}"/>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5" name="Footer Placeholder 4">
            <a:extLst>
              <a:ext uri="{FF2B5EF4-FFF2-40B4-BE49-F238E27FC236}">
                <a16:creationId xmlns:a16="http://schemas.microsoft.com/office/drawing/2014/main" id="{097FAC69-084D-8F49-898B-F234F46D4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9F3FD-0021-4840-9557-6945D04EA281}"/>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310160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AF4A9-4C5B-5447-A066-8C17509464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D30B6-AAD4-1649-AE8B-B7A9ACA101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9670F-31C7-BE48-AE70-B1C9A87080DA}"/>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5" name="Footer Placeholder 4">
            <a:extLst>
              <a:ext uri="{FF2B5EF4-FFF2-40B4-BE49-F238E27FC236}">
                <a16:creationId xmlns:a16="http://schemas.microsoft.com/office/drawing/2014/main" id="{D45A1005-BFF0-784E-A9E4-A422780B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CF774-B4D9-3B41-A5A5-6DB2B7C3FD0A}"/>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194738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41858-0F36-A949-A9D8-8A2B3DA5BF37}"/>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1" cy="6857999"/>
          </a:xfrm>
          <a:prstGeom prst="rect">
            <a:avLst/>
          </a:prstGeom>
        </p:spPr>
      </p:pic>
      <p:pic>
        <p:nvPicPr>
          <p:cNvPr id="7" name="Harvest NASA Logo MK3 VF3 3.png" descr="Harvest NASA Logo MK3 VF3 3.png">
            <a:extLst>
              <a:ext uri="{FF2B5EF4-FFF2-40B4-BE49-F238E27FC236}">
                <a16:creationId xmlns:a16="http://schemas.microsoft.com/office/drawing/2014/main" id="{89F3BE67-BF06-C24F-BC43-3FF015C441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143" y="637954"/>
            <a:ext cx="2211572" cy="2211572"/>
          </a:xfrm>
          <a:prstGeom prst="rect">
            <a:avLst/>
          </a:prstGeom>
          <a:ln w="12700">
            <a:miter lim="400000"/>
          </a:ln>
        </p:spPr>
      </p:pic>
      <p:sp>
        <p:nvSpPr>
          <p:cNvPr id="10" name="Text Placeholder 9">
            <a:extLst>
              <a:ext uri="{FF2B5EF4-FFF2-40B4-BE49-F238E27FC236}">
                <a16:creationId xmlns:a16="http://schemas.microsoft.com/office/drawing/2014/main" id="{8E4A9F72-3735-D542-92F1-BC1F0ED9267F}"/>
              </a:ext>
            </a:extLst>
          </p:cNvPr>
          <p:cNvSpPr>
            <a:spLocks noGrp="1"/>
          </p:cNvSpPr>
          <p:nvPr>
            <p:ph type="body" sz="quarter" idx="10" hasCustomPrompt="1"/>
          </p:nvPr>
        </p:nvSpPr>
        <p:spPr>
          <a:xfrm>
            <a:off x="1594700" y="5720427"/>
            <a:ext cx="7123998" cy="510252"/>
          </a:xfrm>
        </p:spPr>
        <p:txBody>
          <a:bodyPr>
            <a:normAutofit/>
          </a:bodyPr>
          <a:lstStyle>
            <a:lvl1pPr marL="0" indent="0">
              <a:buFontTx/>
              <a:buNone/>
              <a:defRPr sz="1800"/>
            </a:lvl1pPr>
          </a:lstStyle>
          <a:p>
            <a:pPr lvl="0"/>
            <a:r>
              <a:rPr lang="en-US" dirty="0"/>
              <a:t>Presenter Name / Title / Contact</a:t>
            </a:r>
          </a:p>
        </p:txBody>
      </p:sp>
      <p:sp>
        <p:nvSpPr>
          <p:cNvPr id="13" name="Rectangle 12">
            <a:extLst>
              <a:ext uri="{FF2B5EF4-FFF2-40B4-BE49-F238E27FC236}">
                <a16:creationId xmlns:a16="http://schemas.microsoft.com/office/drawing/2014/main" id="{1A703A61-5E98-464F-B87C-F1D83E833A4B}"/>
              </a:ext>
            </a:extLst>
          </p:cNvPr>
          <p:cNvSpPr/>
          <p:nvPr/>
        </p:nvSpPr>
        <p:spPr>
          <a:xfrm>
            <a:off x="1514475" y="2457450"/>
            <a:ext cx="8629650" cy="1107996"/>
          </a:xfrm>
          <a:prstGeom prst="rect">
            <a:avLst/>
          </a:prstGeom>
        </p:spPr>
        <p:txBody>
          <a:bodyPr wrap="square" anchor="b">
            <a:spAutoFit/>
          </a:bodyPr>
          <a:lstStyle/>
          <a:p>
            <a:pPr defTabSz="457200"/>
            <a:r>
              <a:rPr lang="en-US" sz="6600" dirty="0">
                <a:solidFill>
                  <a:prstClr val="white"/>
                </a:solidFill>
                <a:latin typeface="Kiona" pitchFamily="2" charset="0"/>
              </a:rPr>
              <a:t>NASA Harvest</a:t>
            </a:r>
          </a:p>
        </p:txBody>
      </p:sp>
      <p:sp>
        <p:nvSpPr>
          <p:cNvPr id="8" name="Rectangle 7">
            <a:extLst>
              <a:ext uri="{FF2B5EF4-FFF2-40B4-BE49-F238E27FC236}">
                <a16:creationId xmlns:a16="http://schemas.microsoft.com/office/drawing/2014/main" id="{1AF31E4B-B29E-4EFB-9954-7C2C47D9CC86}"/>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36222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5B6D73-6144-E243-9D5E-94E0827A2ECF}"/>
              </a:ext>
            </a:extLst>
          </p:cNvPr>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Harvest NASA Logo MK3 VF3 3.png" descr="Harvest NASA Logo MK3 VF3 3.png">
            <a:extLst>
              <a:ext uri="{FF2B5EF4-FFF2-40B4-BE49-F238E27FC236}">
                <a16:creationId xmlns:a16="http://schemas.microsoft.com/office/drawing/2014/main" id="{89F3BE67-BF06-C24F-BC43-3FF015C441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143" y="637954"/>
            <a:ext cx="2211572" cy="2211572"/>
          </a:xfrm>
          <a:prstGeom prst="rect">
            <a:avLst/>
          </a:prstGeom>
          <a:ln w="12700">
            <a:miter lim="400000"/>
          </a:ln>
        </p:spPr>
      </p:pic>
      <p:sp>
        <p:nvSpPr>
          <p:cNvPr id="10" name="Text Placeholder 9">
            <a:extLst>
              <a:ext uri="{FF2B5EF4-FFF2-40B4-BE49-F238E27FC236}">
                <a16:creationId xmlns:a16="http://schemas.microsoft.com/office/drawing/2014/main" id="{8E4A9F72-3735-D542-92F1-BC1F0ED9267F}"/>
              </a:ext>
            </a:extLst>
          </p:cNvPr>
          <p:cNvSpPr>
            <a:spLocks noGrp="1"/>
          </p:cNvSpPr>
          <p:nvPr>
            <p:ph type="body" sz="quarter" idx="10" hasCustomPrompt="1"/>
          </p:nvPr>
        </p:nvSpPr>
        <p:spPr>
          <a:xfrm>
            <a:off x="1594700" y="5720427"/>
            <a:ext cx="7123998" cy="510252"/>
          </a:xfrm>
        </p:spPr>
        <p:txBody>
          <a:bodyPr>
            <a:normAutofit/>
          </a:bodyPr>
          <a:lstStyle>
            <a:lvl1pPr marL="0" indent="0">
              <a:buFontTx/>
              <a:buNone/>
              <a:defRPr sz="1800"/>
            </a:lvl1pPr>
          </a:lstStyle>
          <a:p>
            <a:pPr lvl="0"/>
            <a:r>
              <a:rPr lang="en-US" dirty="0"/>
              <a:t>Presenter Name / Title / Contact</a:t>
            </a:r>
          </a:p>
        </p:txBody>
      </p:sp>
      <p:sp>
        <p:nvSpPr>
          <p:cNvPr id="13" name="Rectangle 12">
            <a:extLst>
              <a:ext uri="{FF2B5EF4-FFF2-40B4-BE49-F238E27FC236}">
                <a16:creationId xmlns:a16="http://schemas.microsoft.com/office/drawing/2014/main" id="{1A703A61-5E98-464F-B87C-F1D83E833A4B}"/>
              </a:ext>
            </a:extLst>
          </p:cNvPr>
          <p:cNvSpPr/>
          <p:nvPr/>
        </p:nvSpPr>
        <p:spPr>
          <a:xfrm>
            <a:off x="1514475" y="2457450"/>
            <a:ext cx="8629650" cy="1107996"/>
          </a:xfrm>
          <a:prstGeom prst="rect">
            <a:avLst/>
          </a:prstGeom>
        </p:spPr>
        <p:txBody>
          <a:bodyPr wrap="square" anchor="b">
            <a:spAutoFit/>
          </a:bodyPr>
          <a:lstStyle/>
          <a:p>
            <a:pPr defTabSz="457200"/>
            <a:r>
              <a:rPr lang="en-US" sz="6600" dirty="0">
                <a:solidFill>
                  <a:prstClr val="white"/>
                </a:solidFill>
                <a:latin typeface="Kiona" pitchFamily="2" charset="0"/>
              </a:rPr>
              <a:t>NASA Harvest</a:t>
            </a:r>
          </a:p>
        </p:txBody>
      </p:sp>
      <p:sp>
        <p:nvSpPr>
          <p:cNvPr id="8" name="Rectangle 7">
            <a:extLst>
              <a:ext uri="{FF2B5EF4-FFF2-40B4-BE49-F238E27FC236}">
                <a16:creationId xmlns:a16="http://schemas.microsoft.com/office/drawing/2014/main" id="{F3821886-9247-483D-8016-C2FAD7B2E457}"/>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812527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ble of Contents">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F97F4F-160E-DD47-9F52-D5643C32B90A}"/>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a:lvl1pPr>
          </a:lstStyle>
          <a:p>
            <a:r>
              <a:rPr lang="en-US" sz="4400" dirty="0"/>
              <a:t>Table of contents</a:t>
            </a:r>
          </a:p>
        </p:txBody>
      </p:sp>
      <p:sp>
        <p:nvSpPr>
          <p:cNvPr id="6" name="Slide Number Placeholder 5"/>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sp>
        <p:nvSpPr>
          <p:cNvPr id="7" name="Table of contents">
            <a:extLst>
              <a:ext uri="{FF2B5EF4-FFF2-40B4-BE49-F238E27FC236}">
                <a16:creationId xmlns:a16="http://schemas.microsoft.com/office/drawing/2014/main" id="{3B023F06-C32F-354B-B17B-3ECD5490D94A}"/>
              </a:ext>
            </a:extLst>
          </p:cNvPr>
          <p:cNvSpPr txBox="1"/>
          <p:nvPr/>
        </p:nvSpPr>
        <p:spPr>
          <a:xfrm>
            <a:off x="1501999" y="1311191"/>
            <a:ext cx="13953492" cy="880560"/>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ormAutofit/>
          </a:bodyPr>
          <a:lstStyle>
            <a:lvl1pPr algn="l">
              <a:lnSpc>
                <a:spcPct val="70000"/>
              </a:lnSpc>
              <a:defRPr sz="3400" b="0">
                <a:latin typeface="Kiona Bold"/>
                <a:ea typeface="Kiona Bold"/>
                <a:cs typeface="Kiona Bold"/>
                <a:sym typeface="Kiona Bold"/>
              </a:defRPr>
            </a:lvl1pPr>
          </a:lstStyle>
          <a:p>
            <a:pPr defTabSz="457200"/>
            <a:endParaRPr sz="4534" dirty="0">
              <a:solidFill>
                <a:prstClr val="white"/>
              </a:solidFill>
            </a:endParaRPr>
          </a:p>
        </p:txBody>
      </p:sp>
      <p:sp>
        <p:nvSpPr>
          <p:cNvPr id="10" name="Rectangle 9">
            <a:extLst>
              <a:ext uri="{FF2B5EF4-FFF2-40B4-BE49-F238E27FC236}">
                <a16:creationId xmlns:a16="http://schemas.microsoft.com/office/drawing/2014/main" id="{38DC7B23-D49E-B140-8AA4-DF140734E268}"/>
              </a:ext>
            </a:extLst>
          </p:cNvPr>
          <p:cNvSpPr/>
          <p:nvPr/>
        </p:nvSpPr>
        <p:spPr>
          <a:xfrm>
            <a:off x="889345" y="1979060"/>
            <a:ext cx="418704" cy="3009798"/>
          </a:xfrm>
          <a:prstGeom prst="rect">
            <a:avLst/>
          </a:prstGeom>
        </p:spPr>
        <p:txBody>
          <a:bodyPr wrap="none">
            <a:spAutoFit/>
          </a:bodyPr>
          <a:lstStyle/>
          <a:p>
            <a:pPr defTabSz="457200">
              <a:lnSpc>
                <a:spcPct val="375000"/>
              </a:lnSpc>
            </a:pPr>
            <a:r>
              <a:rPr lang="en-US" dirty="0">
                <a:solidFill>
                  <a:prstClr val="white"/>
                </a:solidFill>
              </a:rPr>
              <a:t>01</a:t>
            </a:r>
          </a:p>
          <a:p>
            <a:pPr defTabSz="457200">
              <a:lnSpc>
                <a:spcPct val="375000"/>
              </a:lnSpc>
            </a:pPr>
            <a:r>
              <a:rPr lang="en-US" dirty="0">
                <a:solidFill>
                  <a:prstClr val="white"/>
                </a:solidFill>
              </a:rPr>
              <a:t>02</a:t>
            </a:r>
          </a:p>
          <a:p>
            <a:pPr defTabSz="457200">
              <a:lnSpc>
                <a:spcPct val="375000"/>
              </a:lnSpc>
            </a:pPr>
            <a:r>
              <a:rPr lang="en-US" dirty="0">
                <a:solidFill>
                  <a:prstClr val="white"/>
                </a:solidFill>
              </a:rPr>
              <a:t>03</a:t>
            </a:r>
          </a:p>
        </p:txBody>
      </p:sp>
      <p:sp>
        <p:nvSpPr>
          <p:cNvPr id="11" name="TextBox 10">
            <a:extLst>
              <a:ext uri="{FF2B5EF4-FFF2-40B4-BE49-F238E27FC236}">
                <a16:creationId xmlns:a16="http://schemas.microsoft.com/office/drawing/2014/main" id="{FC2672F4-43E3-A24E-AB9E-7DC7BF77E759}"/>
              </a:ext>
            </a:extLst>
          </p:cNvPr>
          <p:cNvSpPr txBox="1"/>
          <p:nvPr/>
        </p:nvSpPr>
        <p:spPr>
          <a:xfrm>
            <a:off x="11525693" y="5507665"/>
            <a:ext cx="184731" cy="369332"/>
          </a:xfrm>
          <a:prstGeom prst="rect">
            <a:avLst/>
          </a:prstGeom>
          <a:noFill/>
        </p:spPr>
        <p:txBody>
          <a:bodyPr wrap="none" rtlCol="0">
            <a:spAutoFit/>
          </a:bodyPr>
          <a:lstStyle/>
          <a:p>
            <a:pPr defTabSz="457200"/>
            <a:endParaRPr lang="en-US" dirty="0">
              <a:solidFill>
                <a:prstClr val="white"/>
              </a:solidFill>
            </a:endParaRPr>
          </a:p>
        </p:txBody>
      </p:sp>
      <p:sp>
        <p:nvSpPr>
          <p:cNvPr id="8" name="Text Placeholder 7">
            <a:extLst>
              <a:ext uri="{FF2B5EF4-FFF2-40B4-BE49-F238E27FC236}">
                <a16:creationId xmlns:a16="http://schemas.microsoft.com/office/drawing/2014/main" id="{C4ED7593-C38D-2B43-A11A-DA08E45A4A95}"/>
              </a:ext>
            </a:extLst>
          </p:cNvPr>
          <p:cNvSpPr>
            <a:spLocks noGrp="1"/>
          </p:cNvSpPr>
          <p:nvPr>
            <p:ph type="body" sz="quarter" idx="14" hasCustomPrompt="1"/>
          </p:nvPr>
        </p:nvSpPr>
        <p:spPr>
          <a:xfrm>
            <a:off x="1314450" y="2028825"/>
            <a:ext cx="10086975" cy="4286250"/>
          </a:xfrm>
        </p:spPr>
        <p:txBody>
          <a:bodyPr>
            <a:normAutofit/>
          </a:bodyPr>
          <a:lstStyle>
            <a:lvl1pPr marL="0" indent="0">
              <a:buFontTx/>
              <a:buNone/>
              <a:defRPr sz="6600">
                <a:latin typeface="Kiona" pitchFamily="2" charset="0"/>
              </a:defRPr>
            </a:lvl1pPr>
          </a:lstStyle>
          <a:p>
            <a:pPr lvl="0"/>
            <a:r>
              <a:rPr lang="en-US" dirty="0"/>
              <a:t>What</a:t>
            </a:r>
          </a:p>
          <a:p>
            <a:pPr lvl="0"/>
            <a:r>
              <a:rPr lang="en-US" dirty="0"/>
              <a:t>Who </a:t>
            </a:r>
          </a:p>
          <a:p>
            <a:pPr lvl="0"/>
            <a:r>
              <a:rPr lang="en-US" dirty="0"/>
              <a:t>program</a:t>
            </a:r>
          </a:p>
        </p:txBody>
      </p:sp>
      <p:pic>
        <p:nvPicPr>
          <p:cNvPr id="12" name="Picture 11">
            <a:extLst>
              <a:ext uri="{FF2B5EF4-FFF2-40B4-BE49-F238E27FC236}">
                <a16:creationId xmlns:a16="http://schemas.microsoft.com/office/drawing/2014/main" id="{895516E1-D3B2-0944-ABA2-BE022F61C60B}"/>
              </a:ext>
            </a:extLst>
          </p:cNvPr>
          <p:cNvPicPr>
            <a:picLocks noChangeAspect="1"/>
          </p:cNvPicPr>
          <p:nvPr/>
        </p:nvPicPr>
        <p:blipFill>
          <a:blip r:embed="rId3"/>
          <a:stretch>
            <a:fillRect/>
          </a:stretch>
        </p:blipFill>
        <p:spPr>
          <a:xfrm>
            <a:off x="10991075" y="5650674"/>
            <a:ext cx="1207326" cy="1207326"/>
          </a:xfrm>
          <a:prstGeom prst="rect">
            <a:avLst/>
          </a:prstGeom>
        </p:spPr>
      </p:pic>
      <p:sp>
        <p:nvSpPr>
          <p:cNvPr id="13" name="Rectangle 12">
            <a:extLst>
              <a:ext uri="{FF2B5EF4-FFF2-40B4-BE49-F238E27FC236}">
                <a16:creationId xmlns:a16="http://schemas.microsoft.com/office/drawing/2014/main" id="{8E90DB5A-85E8-4F5E-A37C-03FF129B1C88}"/>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91154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490538"/>
            <a:ext cx="10515600" cy="2852737"/>
          </a:xfrm>
        </p:spPr>
        <p:txBody>
          <a:bodyPr anchor="b">
            <a:normAutofit/>
          </a:bodyPr>
          <a:lstStyle>
            <a:lvl1pPr>
              <a:defRPr sz="6600" spc="0"/>
            </a:lvl1pPr>
          </a:lstStyle>
          <a:p>
            <a:r>
              <a:rPr lang="en-US"/>
              <a:t>Click to edit Master title style</a:t>
            </a:r>
            <a:endParaRPr lang="en-US" dirty="0"/>
          </a:p>
        </p:txBody>
      </p:sp>
      <p:sp>
        <p:nvSpPr>
          <p:cNvPr id="3" name="Text Placeholder 2"/>
          <p:cNvSpPr>
            <a:spLocks noGrp="1"/>
          </p:cNvSpPr>
          <p:nvPr>
            <p:ph type="body" idx="1"/>
          </p:nvPr>
        </p:nvSpPr>
        <p:spPr>
          <a:xfrm>
            <a:off x="831850" y="3591936"/>
            <a:ext cx="10515600" cy="1500187"/>
          </a:xfrm>
        </p:spPr>
        <p:txBody>
          <a:bodyPr>
            <a:normAutofit/>
          </a:bodyPr>
          <a:lstStyle>
            <a:lvl1pPr marL="0" indent="0">
              <a:buNone/>
              <a:defRPr sz="3200" b="0" i="0">
                <a:solidFill>
                  <a:schemeClr val="tx1">
                    <a:tint val="75000"/>
                  </a:schemeClr>
                </a:solidFill>
                <a:latin typeface="Tw Cen MT" panose="020B06020201040206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pic>
        <p:nvPicPr>
          <p:cNvPr id="7" name="Picture 6">
            <a:extLst>
              <a:ext uri="{FF2B5EF4-FFF2-40B4-BE49-F238E27FC236}">
                <a16:creationId xmlns:a16="http://schemas.microsoft.com/office/drawing/2014/main" id="{76C2AF68-B9D5-BC46-ADE5-719841BA4FD4}"/>
              </a:ext>
            </a:extLst>
          </p:cNvPr>
          <p:cNvPicPr>
            <a:picLocks noChangeAspect="1"/>
          </p:cNvPicPr>
          <p:nvPr/>
        </p:nvPicPr>
        <p:blipFill>
          <a:blip r:embed="rId2"/>
          <a:stretch>
            <a:fillRect/>
          </a:stretch>
        </p:blipFill>
        <p:spPr>
          <a:xfrm>
            <a:off x="10984674" y="5650674"/>
            <a:ext cx="1207326" cy="1207326"/>
          </a:xfrm>
          <a:prstGeom prst="rect">
            <a:avLst/>
          </a:prstGeom>
        </p:spPr>
      </p:pic>
      <p:sp>
        <p:nvSpPr>
          <p:cNvPr id="8" name="Rectangle 7">
            <a:extLst>
              <a:ext uri="{FF2B5EF4-FFF2-40B4-BE49-F238E27FC236}">
                <a16:creationId xmlns:a16="http://schemas.microsoft.com/office/drawing/2014/main" id="{EA6B308D-C48D-453A-B816-7100EC188BBA}"/>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621105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lumn - 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150" y="365126"/>
            <a:ext cx="11239130" cy="780094"/>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97150" y="1305017"/>
            <a:ext cx="5522650" cy="48719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05017"/>
            <a:ext cx="5564080" cy="48719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pic>
        <p:nvPicPr>
          <p:cNvPr id="8" name="Picture 7">
            <a:extLst>
              <a:ext uri="{FF2B5EF4-FFF2-40B4-BE49-F238E27FC236}">
                <a16:creationId xmlns:a16="http://schemas.microsoft.com/office/drawing/2014/main" id="{7478EFC8-CC82-5546-93BF-CC915111502D}"/>
              </a:ext>
            </a:extLst>
          </p:cNvPr>
          <p:cNvPicPr>
            <a:picLocks noChangeAspect="1"/>
          </p:cNvPicPr>
          <p:nvPr/>
        </p:nvPicPr>
        <p:blipFill>
          <a:blip r:embed="rId2"/>
          <a:stretch>
            <a:fillRect/>
          </a:stretch>
        </p:blipFill>
        <p:spPr>
          <a:xfrm>
            <a:off x="10984674" y="5647323"/>
            <a:ext cx="1207326" cy="1207326"/>
          </a:xfrm>
          <a:prstGeom prst="rect">
            <a:avLst/>
          </a:prstGeom>
        </p:spPr>
      </p:pic>
      <p:sp>
        <p:nvSpPr>
          <p:cNvPr id="9" name="Rectangle 8">
            <a:extLst>
              <a:ext uri="{FF2B5EF4-FFF2-40B4-BE49-F238E27FC236}">
                <a16:creationId xmlns:a16="http://schemas.microsoft.com/office/drawing/2014/main" id="{E7B8F36E-A36F-4289-B952-D89573140D4D}"/>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414933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127" y="365126"/>
            <a:ext cx="11327907" cy="939892"/>
          </a:xfrm>
        </p:spPr>
        <p:txBody>
          <a:bodyPr>
            <a:normAutofit/>
          </a:bodyPr>
          <a:lstStyle>
            <a:lvl1pPr>
              <a:defRPr sz="3200">
                <a:solidFill>
                  <a:schemeClr val="accent1"/>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pic>
        <p:nvPicPr>
          <p:cNvPr id="6" name="Picture 5">
            <a:extLst>
              <a:ext uri="{FF2B5EF4-FFF2-40B4-BE49-F238E27FC236}">
                <a16:creationId xmlns:a16="http://schemas.microsoft.com/office/drawing/2014/main" id="{55FD1B9A-BA54-B245-9C56-DEB33E6AEABF}"/>
              </a:ext>
            </a:extLst>
          </p:cNvPr>
          <p:cNvPicPr>
            <a:picLocks noChangeAspect="1"/>
          </p:cNvPicPr>
          <p:nvPr/>
        </p:nvPicPr>
        <p:blipFill>
          <a:blip r:embed="rId2"/>
          <a:stretch>
            <a:fillRect/>
          </a:stretch>
        </p:blipFill>
        <p:spPr>
          <a:xfrm>
            <a:off x="10984674" y="5650674"/>
            <a:ext cx="1207326" cy="1207326"/>
          </a:xfrm>
          <a:prstGeom prst="rect">
            <a:avLst/>
          </a:prstGeom>
        </p:spPr>
      </p:pic>
      <p:sp>
        <p:nvSpPr>
          <p:cNvPr id="7" name="Rectangle 6">
            <a:extLst>
              <a:ext uri="{FF2B5EF4-FFF2-40B4-BE49-F238E27FC236}">
                <a16:creationId xmlns:a16="http://schemas.microsoft.com/office/drawing/2014/main" id="{BCD9C6FE-F45F-4C15-AF72-9A965D2C2D51}"/>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141093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B711F6-309B-BE4B-8A4A-4228AFA372E0}"/>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839788" y="457200"/>
            <a:ext cx="3932237" cy="1600200"/>
          </a:xfrm>
        </p:spPr>
        <p:txBody>
          <a:bodyPr anchor="b"/>
          <a:lstStyle>
            <a:lvl1pPr>
              <a:defRPr sz="3200">
                <a:solidFill>
                  <a:schemeClr val="bg1">
                    <a:lumMod val="50000"/>
                    <a:lumOff val="50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0"/>
            <a:ext cx="7008812"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A0E5EB26-A3AC-0645-BB6F-348F67A15E13}"/>
              </a:ext>
            </a:extLst>
          </p:cNvPr>
          <p:cNvPicPr>
            <a:picLocks noChangeAspect="1"/>
          </p:cNvPicPr>
          <p:nvPr/>
        </p:nvPicPr>
        <p:blipFill rotWithShape="1">
          <a:blip r:embed="rId2"/>
          <a:srcRect l="17420" t="10964" r="19126" b="26291"/>
          <a:stretch/>
        </p:blipFill>
        <p:spPr>
          <a:xfrm>
            <a:off x="76691" y="5942804"/>
            <a:ext cx="763097" cy="754570"/>
          </a:xfrm>
          <a:prstGeom prst="rect">
            <a:avLst/>
          </a:prstGeom>
        </p:spPr>
      </p:pic>
      <p:sp>
        <p:nvSpPr>
          <p:cNvPr id="8" name="Rectangle 7">
            <a:extLst>
              <a:ext uri="{FF2B5EF4-FFF2-40B4-BE49-F238E27FC236}">
                <a16:creationId xmlns:a16="http://schemas.microsoft.com/office/drawing/2014/main" id="{7BEDBEC4-78F1-45C0-96B1-209568DBCF4C}"/>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022786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CCE5FA-55EE-5A44-9B0F-44E76AB49A90}"/>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Picture Placeholder 2"/>
          <p:cNvSpPr>
            <a:spLocks noGrp="1" noChangeAspect="1"/>
          </p:cNvSpPr>
          <p:nvPr>
            <p:ph type="pic" idx="1"/>
          </p:nvPr>
        </p:nvSpPr>
        <p:spPr>
          <a:xfrm>
            <a:off x="0" y="0"/>
            <a:ext cx="4779818"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5494916" y="457200"/>
            <a:ext cx="5796539" cy="1600200"/>
          </a:xfrm>
        </p:spPr>
        <p:txBody>
          <a:bodyPr anchor="b"/>
          <a:lstStyle>
            <a:lvl1pPr>
              <a:defRPr sz="3200">
                <a:solidFill>
                  <a:schemeClr val="bg1">
                    <a:lumMod val="50000"/>
                    <a:lumOff val="50000"/>
                  </a:schemeClr>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5494916" y="2057400"/>
            <a:ext cx="5810393" cy="3811588"/>
          </a:xfrm>
        </p:spPr>
        <p:txBody>
          <a:bodyPr/>
          <a:lstStyle>
            <a:lvl1pPr marL="0" indent="0">
              <a:buNone/>
              <a:defRPr sz="1600" b="0" i="0">
                <a:solidFill>
                  <a:schemeClr val="bg1"/>
                </a:solidFill>
                <a:latin typeface="Tw Cen MT" panose="020B06020201040206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4D2F1D28-4F83-E140-A0B2-8E8715510427}"/>
              </a:ext>
            </a:extLst>
          </p:cNvPr>
          <p:cNvPicPr>
            <a:picLocks noChangeAspect="1"/>
          </p:cNvPicPr>
          <p:nvPr/>
        </p:nvPicPr>
        <p:blipFill rotWithShape="1">
          <a:blip r:embed="rId2"/>
          <a:srcRect l="17420" t="10964" r="19126" b="26291"/>
          <a:stretch/>
        </p:blipFill>
        <p:spPr>
          <a:xfrm>
            <a:off x="11257310" y="5868988"/>
            <a:ext cx="763097" cy="754570"/>
          </a:xfrm>
          <a:prstGeom prst="rect">
            <a:avLst/>
          </a:prstGeom>
        </p:spPr>
      </p:pic>
      <p:sp>
        <p:nvSpPr>
          <p:cNvPr id="8" name="Rectangle 7">
            <a:extLst>
              <a:ext uri="{FF2B5EF4-FFF2-40B4-BE49-F238E27FC236}">
                <a16:creationId xmlns:a16="http://schemas.microsoft.com/office/drawing/2014/main" id="{8EE37BE3-58EB-480E-94FB-E7A5AF50B753}"/>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950399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B327-A979-1949-B92A-53C9C3133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8EBD1-D9C0-A64D-8FA5-7C39EF8193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638E7-BB83-A948-808C-7A2BF63B9F98}"/>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5" name="Footer Placeholder 4">
            <a:extLst>
              <a:ext uri="{FF2B5EF4-FFF2-40B4-BE49-F238E27FC236}">
                <a16:creationId xmlns:a16="http://schemas.microsoft.com/office/drawing/2014/main" id="{53481F15-DD33-944A-93C0-BFA32FB3B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B3346-D692-8746-A0AF-F9BD2985D35D}"/>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3119417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9441" y="2467155"/>
            <a:ext cx="5879501" cy="1531728"/>
          </a:xfrm>
        </p:spPr>
        <p:txBody>
          <a:bodyPr anchor="b">
            <a:normAutofit/>
          </a:bodyPr>
          <a:lstStyle>
            <a:lvl1pPr>
              <a:defRPr sz="6600" spc="0"/>
            </a:lvl1pPr>
          </a:lstStyle>
          <a:p>
            <a:r>
              <a:rPr lang="en-US" dirty="0"/>
              <a:t>Thank you</a:t>
            </a:r>
          </a:p>
        </p:txBody>
      </p:sp>
      <p:sp>
        <p:nvSpPr>
          <p:cNvPr id="6" name="Slide Number Placeholder 5"/>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pic>
        <p:nvPicPr>
          <p:cNvPr id="5" name="Harvest NASA Logo MK3 VF3 3.png" descr="Harvest NASA Logo MK3 VF3 3.png">
            <a:extLst>
              <a:ext uri="{FF2B5EF4-FFF2-40B4-BE49-F238E27FC236}">
                <a16:creationId xmlns:a16="http://schemas.microsoft.com/office/drawing/2014/main" id="{4712FB0B-5FDE-4845-BF09-67781D3F55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0119" y="2345984"/>
            <a:ext cx="2211572" cy="2211572"/>
          </a:xfrm>
          <a:prstGeom prst="rect">
            <a:avLst/>
          </a:prstGeom>
          <a:ln w="12700">
            <a:miter lim="400000"/>
          </a:ln>
        </p:spPr>
      </p:pic>
      <p:sp>
        <p:nvSpPr>
          <p:cNvPr id="7" name="Rectangle 6">
            <a:extLst>
              <a:ext uri="{FF2B5EF4-FFF2-40B4-BE49-F238E27FC236}">
                <a16:creationId xmlns:a16="http://schemas.microsoft.com/office/drawing/2014/main" id="{9DAEE1E9-DBE3-432E-830A-0449986455A9}"/>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03540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739" y="365126"/>
            <a:ext cx="11381173" cy="939892"/>
          </a:xfrm>
        </p:spPr>
        <p:txBody>
          <a:bodyPr>
            <a:normAutofit/>
          </a:bodyPr>
          <a:lstStyle>
            <a:lvl1pPr>
              <a:defRPr sz="3200">
                <a:solidFill>
                  <a:schemeClr val="bg1">
                    <a:lumMod val="65000"/>
                    <a:lumOff val="35000"/>
                  </a:schemeClr>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sp>
        <p:nvSpPr>
          <p:cNvPr id="7" name="Rectangle 6">
            <a:extLst>
              <a:ext uri="{FF2B5EF4-FFF2-40B4-BE49-F238E27FC236}">
                <a16:creationId xmlns:a16="http://schemas.microsoft.com/office/drawing/2014/main" id="{50E7CC41-FDE7-4322-AFB8-BE19E5B3CFCD}"/>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8" name="Picture 7">
            <a:extLst>
              <a:ext uri="{FF2B5EF4-FFF2-40B4-BE49-F238E27FC236}">
                <a16:creationId xmlns:a16="http://schemas.microsoft.com/office/drawing/2014/main" id="{67647BFF-6456-435B-AB2C-3E826009940C}"/>
              </a:ext>
            </a:extLst>
          </p:cNvPr>
          <p:cNvPicPr>
            <a:picLocks noChangeAspect="1"/>
          </p:cNvPicPr>
          <p:nvPr userDrawn="1"/>
        </p:nvPicPr>
        <p:blipFill rotWithShape="1">
          <a:blip r:embed="rId2"/>
          <a:srcRect l="17420" t="10964" r="19126" b="26291"/>
          <a:stretch/>
        </p:blipFill>
        <p:spPr>
          <a:xfrm>
            <a:off x="11285856" y="5915752"/>
            <a:ext cx="763097" cy="754570"/>
          </a:xfrm>
          <a:prstGeom prst="rect">
            <a:avLst/>
          </a:prstGeom>
        </p:spPr>
      </p:pic>
    </p:spTree>
    <p:extLst>
      <p:ext uri="{BB962C8B-B14F-4D97-AF65-F5344CB8AC3E}">
        <p14:creationId xmlns:p14="http://schemas.microsoft.com/office/powerpoint/2010/main" val="1267162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_Body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373" y="365125"/>
            <a:ext cx="11292396" cy="966525"/>
          </a:xfrm>
        </p:spPr>
        <p:txBody>
          <a:bodyPr>
            <a:normAutofit/>
          </a:bodyPr>
          <a:lstStyle>
            <a:lvl1pPr>
              <a:defRPr sz="3200">
                <a:solidFill>
                  <a:schemeClr val="bg1">
                    <a:lumMod val="65000"/>
                    <a:lumOff val="35000"/>
                  </a:schemeClr>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sp>
        <p:nvSpPr>
          <p:cNvPr id="6" name="Text Placeholder 3">
            <a:extLst>
              <a:ext uri="{FF2B5EF4-FFF2-40B4-BE49-F238E27FC236}">
                <a16:creationId xmlns:a16="http://schemas.microsoft.com/office/drawing/2014/main" id="{2BA7F1FB-76F7-7E4B-A9EC-31E0B023228D}"/>
              </a:ext>
            </a:extLst>
          </p:cNvPr>
          <p:cNvSpPr>
            <a:spLocks noGrp="1"/>
          </p:cNvSpPr>
          <p:nvPr>
            <p:ph type="body" sz="quarter" idx="13"/>
          </p:nvPr>
        </p:nvSpPr>
        <p:spPr>
          <a:xfrm>
            <a:off x="408372" y="1446166"/>
            <a:ext cx="11292396" cy="4566707"/>
          </a:xfrm>
        </p:spPr>
        <p:txBody>
          <a:bodyPr/>
          <a:lstStyle>
            <a:lvl1pPr>
              <a:defRPr b="0" i="0">
                <a:solidFill>
                  <a:schemeClr val="bg1">
                    <a:lumMod val="65000"/>
                    <a:lumOff val="35000"/>
                  </a:schemeClr>
                </a:solidFill>
                <a:latin typeface="Tw Cen MT" panose="020B0602020104020603" pitchFamily="34" charset="0"/>
              </a:defRPr>
            </a:lvl1pPr>
            <a:lvl2pPr>
              <a:defRPr b="0" i="0">
                <a:solidFill>
                  <a:schemeClr val="bg1">
                    <a:lumMod val="65000"/>
                    <a:lumOff val="35000"/>
                  </a:schemeClr>
                </a:solidFill>
                <a:latin typeface="Tw Cen MT" panose="020B0602020104020603" pitchFamily="34" charset="0"/>
              </a:defRPr>
            </a:lvl2pPr>
            <a:lvl3pPr>
              <a:defRPr b="0" i="0">
                <a:solidFill>
                  <a:schemeClr val="bg1">
                    <a:lumMod val="65000"/>
                    <a:lumOff val="35000"/>
                  </a:schemeClr>
                </a:solidFill>
                <a:latin typeface="Tw Cen MT" panose="020B0602020104020603" pitchFamily="34" charset="0"/>
              </a:defRPr>
            </a:lvl3pPr>
            <a:lvl4pPr>
              <a:defRPr b="0" i="0">
                <a:solidFill>
                  <a:schemeClr val="bg1">
                    <a:lumMod val="65000"/>
                    <a:lumOff val="35000"/>
                  </a:schemeClr>
                </a:solidFill>
                <a:latin typeface="Tw Cen MT" panose="020B0602020104020603" pitchFamily="34" charset="0"/>
              </a:defRPr>
            </a:lvl4pPr>
            <a:lvl5pPr>
              <a:defRPr b="0" i="0">
                <a:solidFill>
                  <a:schemeClr val="bg1">
                    <a:lumMod val="65000"/>
                    <a:lumOff val="3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C7B928-73D1-E546-B8E3-A0904CCFC773}"/>
              </a:ext>
            </a:extLst>
          </p:cNvPr>
          <p:cNvSpPr/>
          <p:nvPr/>
        </p:nvSpPr>
        <p:spPr>
          <a:xfrm>
            <a:off x="0" y="6784838"/>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10">
            <a:extLst>
              <a:ext uri="{FF2B5EF4-FFF2-40B4-BE49-F238E27FC236}">
                <a16:creationId xmlns:a16="http://schemas.microsoft.com/office/drawing/2014/main" id="{FB629F10-632A-5E41-9564-90BC76E2142A}"/>
              </a:ext>
            </a:extLst>
          </p:cNvPr>
          <p:cNvPicPr>
            <a:picLocks noChangeAspect="1"/>
          </p:cNvPicPr>
          <p:nvPr/>
        </p:nvPicPr>
        <p:blipFill rotWithShape="1">
          <a:blip r:embed="rId2"/>
          <a:srcRect l="17420" t="10964" r="19126" b="26291"/>
          <a:stretch/>
        </p:blipFill>
        <p:spPr>
          <a:xfrm>
            <a:off x="11285856" y="5915752"/>
            <a:ext cx="763097" cy="754570"/>
          </a:xfrm>
          <a:prstGeom prst="rect">
            <a:avLst/>
          </a:prstGeom>
        </p:spPr>
      </p:pic>
    </p:spTree>
    <p:extLst>
      <p:ext uri="{BB962C8B-B14F-4D97-AF65-F5344CB8AC3E}">
        <p14:creationId xmlns:p14="http://schemas.microsoft.com/office/powerpoint/2010/main" val="297935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_Body_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250" y="365126"/>
            <a:ext cx="11425562" cy="904382"/>
          </a:xfrm>
        </p:spPr>
        <p:txBody>
          <a:bodyPr>
            <a:normAutofit/>
          </a:bodyPr>
          <a:lstStyle>
            <a:lvl1pPr>
              <a:defRPr sz="3200">
                <a:solidFill>
                  <a:schemeClr val="accent1"/>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sp>
        <p:nvSpPr>
          <p:cNvPr id="6" name="Text Placeholder 3">
            <a:extLst>
              <a:ext uri="{FF2B5EF4-FFF2-40B4-BE49-F238E27FC236}">
                <a16:creationId xmlns:a16="http://schemas.microsoft.com/office/drawing/2014/main" id="{2BA7F1FB-76F7-7E4B-A9EC-31E0B023228D}"/>
              </a:ext>
            </a:extLst>
          </p:cNvPr>
          <p:cNvSpPr>
            <a:spLocks noGrp="1"/>
          </p:cNvSpPr>
          <p:nvPr>
            <p:ph type="body" sz="quarter" idx="13"/>
          </p:nvPr>
        </p:nvSpPr>
        <p:spPr>
          <a:xfrm>
            <a:off x="417250" y="1446313"/>
            <a:ext cx="11425562" cy="4566561"/>
          </a:xfrm>
        </p:spPr>
        <p:txBody>
          <a:bodyPr/>
          <a:lstStyle>
            <a:lvl1pPr>
              <a:defRPr b="0" i="0">
                <a:solidFill>
                  <a:schemeClr val="tx1"/>
                </a:solidFill>
                <a:latin typeface="Tw Cen MT" panose="020B0602020104020603" pitchFamily="34" charset="0"/>
              </a:defRPr>
            </a:lvl1pPr>
            <a:lvl2pPr>
              <a:defRPr b="0" i="0">
                <a:solidFill>
                  <a:schemeClr val="tx1"/>
                </a:solidFill>
                <a:latin typeface="Tw Cen MT" panose="020B0602020104020603" pitchFamily="34" charset="0"/>
              </a:defRPr>
            </a:lvl2pPr>
            <a:lvl3pPr>
              <a:defRPr b="0" i="0">
                <a:solidFill>
                  <a:schemeClr val="tx1"/>
                </a:solidFill>
                <a:latin typeface="Tw Cen MT" panose="020B0602020104020603" pitchFamily="34" charset="0"/>
              </a:defRPr>
            </a:lvl3pPr>
            <a:lvl4pPr>
              <a:defRPr b="0" i="0">
                <a:solidFill>
                  <a:schemeClr val="tx1"/>
                </a:solidFill>
                <a:latin typeface="Tw Cen MT" panose="020B0602020104020603" pitchFamily="34" charset="0"/>
              </a:defRPr>
            </a:lvl4pPr>
            <a:lvl5pPr>
              <a:defRPr b="0" i="0">
                <a:solidFill>
                  <a:schemeClr val="tx1"/>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C7B928-73D1-E546-B8E3-A0904CCFC773}"/>
              </a:ext>
            </a:extLst>
          </p:cNvPr>
          <p:cNvSpPr/>
          <p:nvPr/>
        </p:nvSpPr>
        <p:spPr>
          <a:xfrm>
            <a:off x="0" y="6784838"/>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8" name="Picture 7">
            <a:extLst>
              <a:ext uri="{FF2B5EF4-FFF2-40B4-BE49-F238E27FC236}">
                <a16:creationId xmlns:a16="http://schemas.microsoft.com/office/drawing/2014/main" id="{77C37B8F-EDC4-4610-8627-276E068B0F3B}"/>
              </a:ext>
            </a:extLst>
          </p:cNvPr>
          <p:cNvPicPr>
            <a:picLocks noChangeAspect="1"/>
          </p:cNvPicPr>
          <p:nvPr userDrawn="1"/>
        </p:nvPicPr>
        <p:blipFill>
          <a:blip r:embed="rId2"/>
          <a:stretch>
            <a:fillRect/>
          </a:stretch>
        </p:blipFill>
        <p:spPr>
          <a:xfrm>
            <a:off x="10984674" y="5650674"/>
            <a:ext cx="1207326" cy="1207326"/>
          </a:xfrm>
          <a:prstGeom prst="rect">
            <a:avLst/>
          </a:prstGeom>
        </p:spPr>
      </p:pic>
    </p:spTree>
    <p:extLst>
      <p:ext uri="{BB962C8B-B14F-4D97-AF65-F5344CB8AC3E}">
        <p14:creationId xmlns:p14="http://schemas.microsoft.com/office/powerpoint/2010/main" val="3745463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_Body_Dark">
    <p:bg>
      <p:bgPr>
        <a:solidFill>
          <a:schemeClr val="bg2">
            <a:lumMod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C9E50C-8C87-46A6-9AAA-0093812DB8BF}"/>
              </a:ext>
            </a:extLst>
          </p:cNvPr>
          <p:cNvPicPr>
            <a:picLocks noChangeAspect="1"/>
          </p:cNvPicPr>
          <p:nvPr userDrawn="1"/>
        </p:nvPicPr>
        <p:blipFill rotWithShape="1">
          <a:blip r:embed="rId2">
            <a:alphaModFix amt="70000"/>
            <a:lum bright="-40000" contrast="-40000"/>
          </a:blip>
          <a:srcRect l="28823" r="16970" b="22371"/>
          <a:stretch/>
        </p:blipFill>
        <p:spPr>
          <a:xfrm rot="16200000">
            <a:off x="7353987" y="1942416"/>
            <a:ext cx="6780430" cy="2895598"/>
          </a:xfrm>
          <a:prstGeom prst="rect">
            <a:avLst/>
          </a:prstGeom>
        </p:spPr>
      </p:pic>
      <p:sp>
        <p:nvSpPr>
          <p:cNvPr id="2" name="Title 1"/>
          <p:cNvSpPr>
            <a:spLocks noGrp="1"/>
          </p:cNvSpPr>
          <p:nvPr>
            <p:ph type="title" hasCustomPrompt="1"/>
          </p:nvPr>
        </p:nvSpPr>
        <p:spPr>
          <a:xfrm>
            <a:off x="417250" y="365126"/>
            <a:ext cx="11425562" cy="904382"/>
          </a:xfrm>
        </p:spPr>
        <p:txBody>
          <a:bodyPr>
            <a:normAutofit/>
          </a:bodyPr>
          <a:lstStyle>
            <a:lvl1pPr>
              <a:defRPr sz="3200">
                <a:solidFill>
                  <a:schemeClr val="accent1"/>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sp>
        <p:nvSpPr>
          <p:cNvPr id="6" name="Text Placeholder 3">
            <a:extLst>
              <a:ext uri="{FF2B5EF4-FFF2-40B4-BE49-F238E27FC236}">
                <a16:creationId xmlns:a16="http://schemas.microsoft.com/office/drawing/2014/main" id="{2BA7F1FB-76F7-7E4B-A9EC-31E0B023228D}"/>
              </a:ext>
            </a:extLst>
          </p:cNvPr>
          <p:cNvSpPr>
            <a:spLocks noGrp="1"/>
          </p:cNvSpPr>
          <p:nvPr>
            <p:ph type="body" sz="quarter" idx="13"/>
          </p:nvPr>
        </p:nvSpPr>
        <p:spPr>
          <a:xfrm>
            <a:off x="417250" y="1446313"/>
            <a:ext cx="11425562" cy="4566561"/>
          </a:xfrm>
        </p:spPr>
        <p:txBody>
          <a:bodyPr/>
          <a:lstStyle>
            <a:lvl1pPr>
              <a:defRPr b="0" i="0">
                <a:solidFill>
                  <a:schemeClr val="tx1"/>
                </a:solidFill>
                <a:latin typeface="Tw Cen MT" panose="020B0602020104020603" pitchFamily="34" charset="0"/>
              </a:defRPr>
            </a:lvl1pPr>
            <a:lvl2pPr>
              <a:defRPr b="0" i="0">
                <a:solidFill>
                  <a:schemeClr val="tx1"/>
                </a:solidFill>
                <a:latin typeface="Tw Cen MT" panose="020B0602020104020603" pitchFamily="34" charset="0"/>
              </a:defRPr>
            </a:lvl2pPr>
            <a:lvl3pPr>
              <a:defRPr b="0" i="0">
                <a:solidFill>
                  <a:schemeClr val="tx1"/>
                </a:solidFill>
                <a:latin typeface="Tw Cen MT" panose="020B0602020104020603" pitchFamily="34" charset="0"/>
              </a:defRPr>
            </a:lvl3pPr>
            <a:lvl4pPr>
              <a:defRPr b="0" i="0">
                <a:solidFill>
                  <a:schemeClr val="tx1"/>
                </a:solidFill>
                <a:latin typeface="Tw Cen MT" panose="020B0602020104020603" pitchFamily="34" charset="0"/>
              </a:defRPr>
            </a:lvl4pPr>
            <a:lvl5pPr>
              <a:defRPr b="0" i="0">
                <a:solidFill>
                  <a:schemeClr val="tx1"/>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C7B928-73D1-E546-B8E3-A0904CCFC773}"/>
              </a:ext>
            </a:extLst>
          </p:cNvPr>
          <p:cNvSpPr/>
          <p:nvPr/>
        </p:nvSpPr>
        <p:spPr>
          <a:xfrm>
            <a:off x="0" y="6784838"/>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8" name="Picture 7">
            <a:extLst>
              <a:ext uri="{FF2B5EF4-FFF2-40B4-BE49-F238E27FC236}">
                <a16:creationId xmlns:a16="http://schemas.microsoft.com/office/drawing/2014/main" id="{77C37B8F-EDC4-4610-8627-276E068B0F3B}"/>
              </a:ext>
            </a:extLst>
          </p:cNvPr>
          <p:cNvPicPr>
            <a:picLocks noChangeAspect="1"/>
          </p:cNvPicPr>
          <p:nvPr userDrawn="1"/>
        </p:nvPicPr>
        <p:blipFill>
          <a:blip r:embed="rId3"/>
          <a:stretch>
            <a:fillRect/>
          </a:stretch>
        </p:blipFill>
        <p:spPr>
          <a:xfrm>
            <a:off x="10984674" y="5650674"/>
            <a:ext cx="1207326" cy="1207326"/>
          </a:xfrm>
          <a:prstGeom prst="rect">
            <a:avLst/>
          </a:prstGeom>
        </p:spPr>
      </p:pic>
    </p:spTree>
    <p:extLst>
      <p:ext uri="{BB962C8B-B14F-4D97-AF65-F5344CB8AC3E}">
        <p14:creationId xmlns:p14="http://schemas.microsoft.com/office/powerpoint/2010/main" val="15368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_Body_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39" y="365126"/>
            <a:ext cx="11301274" cy="993158"/>
          </a:xfrm>
        </p:spPr>
        <p:txBody>
          <a:bodyPr>
            <a:normAutofit/>
          </a:bodyPr>
          <a:lstStyle>
            <a:lvl1pPr>
              <a:defRPr sz="3200">
                <a:solidFill>
                  <a:schemeClr val="accent1"/>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A7CC9F47-CEC9-451B-88DE-F4E621D9A02D}" type="slidenum">
              <a:rPr lang="en-US" smtClean="0">
                <a:solidFill>
                  <a:prstClr val="white">
                    <a:tint val="75000"/>
                  </a:prstClr>
                </a:solidFill>
              </a:rPr>
              <a:pPr/>
              <a:t>‹#›</a:t>
            </a:fld>
            <a:endParaRPr lang="en-US">
              <a:solidFill>
                <a:prstClr val="white">
                  <a:tint val="75000"/>
                </a:prstClr>
              </a:solidFill>
            </a:endParaRPr>
          </a:p>
        </p:txBody>
      </p:sp>
      <p:sp>
        <p:nvSpPr>
          <p:cNvPr id="6" name="Text Placeholder 3">
            <a:extLst>
              <a:ext uri="{FF2B5EF4-FFF2-40B4-BE49-F238E27FC236}">
                <a16:creationId xmlns:a16="http://schemas.microsoft.com/office/drawing/2014/main" id="{2BA7F1FB-76F7-7E4B-A9EC-31E0B023228D}"/>
              </a:ext>
            </a:extLst>
          </p:cNvPr>
          <p:cNvSpPr>
            <a:spLocks noGrp="1"/>
          </p:cNvSpPr>
          <p:nvPr>
            <p:ph type="body" sz="quarter" idx="13"/>
          </p:nvPr>
        </p:nvSpPr>
        <p:spPr>
          <a:xfrm>
            <a:off x="461639" y="1518082"/>
            <a:ext cx="11301274" cy="4494791"/>
          </a:xfrm>
        </p:spPr>
        <p:txBody>
          <a:bodyPr/>
          <a:lstStyle>
            <a:lvl1pPr>
              <a:defRPr b="0" i="0">
                <a:solidFill>
                  <a:schemeClr val="tx1"/>
                </a:solidFill>
                <a:latin typeface="Tw Cen MT" panose="020B0602020104020603" pitchFamily="34" charset="0"/>
              </a:defRPr>
            </a:lvl1pPr>
            <a:lvl2pPr>
              <a:defRPr b="0" i="0">
                <a:solidFill>
                  <a:schemeClr val="tx1"/>
                </a:solidFill>
                <a:latin typeface="Tw Cen MT" panose="020B0602020104020603" pitchFamily="34" charset="0"/>
              </a:defRPr>
            </a:lvl2pPr>
            <a:lvl3pPr>
              <a:defRPr b="0" i="0">
                <a:solidFill>
                  <a:schemeClr val="tx1"/>
                </a:solidFill>
                <a:latin typeface="Tw Cen MT" panose="020B0602020104020603" pitchFamily="34" charset="0"/>
              </a:defRPr>
            </a:lvl3pPr>
            <a:lvl4pPr>
              <a:defRPr b="0" i="0">
                <a:solidFill>
                  <a:schemeClr val="tx1"/>
                </a:solidFill>
                <a:latin typeface="Tw Cen MT" panose="020B0602020104020603" pitchFamily="34" charset="0"/>
              </a:defRPr>
            </a:lvl4pPr>
            <a:lvl5pPr>
              <a:defRPr b="0" i="0">
                <a:solidFill>
                  <a:schemeClr val="tx1"/>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C7B928-73D1-E546-B8E3-A0904CCFC773}"/>
              </a:ext>
            </a:extLst>
          </p:cNvPr>
          <p:cNvSpPr/>
          <p:nvPr/>
        </p:nvSpPr>
        <p:spPr>
          <a:xfrm>
            <a:off x="0" y="6784838"/>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10">
            <a:extLst>
              <a:ext uri="{FF2B5EF4-FFF2-40B4-BE49-F238E27FC236}">
                <a16:creationId xmlns:a16="http://schemas.microsoft.com/office/drawing/2014/main" id="{B52A88A1-F4D8-4C02-AF91-EDFEE0A4205C}"/>
              </a:ext>
            </a:extLst>
          </p:cNvPr>
          <p:cNvPicPr>
            <a:picLocks noChangeAspect="1"/>
          </p:cNvPicPr>
          <p:nvPr userDrawn="1"/>
        </p:nvPicPr>
        <p:blipFill>
          <a:blip r:embed="rId2"/>
          <a:stretch>
            <a:fillRect/>
          </a:stretch>
        </p:blipFill>
        <p:spPr>
          <a:xfrm>
            <a:off x="10984674" y="5650674"/>
            <a:ext cx="1207326" cy="1207326"/>
          </a:xfrm>
          <a:prstGeom prst="rect">
            <a:avLst/>
          </a:prstGeom>
        </p:spPr>
      </p:pic>
    </p:spTree>
    <p:extLst>
      <p:ext uri="{BB962C8B-B14F-4D97-AF65-F5344CB8AC3E}">
        <p14:creationId xmlns:p14="http://schemas.microsoft.com/office/powerpoint/2010/main" val="338840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04CA54-0F0C-074F-ADE2-17E3F37E95F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7" name="Harvest NASA Logo MK3 VF3 3.png" descr="Harvest NASA Logo MK3 VF3 3.png">
            <a:extLst>
              <a:ext uri="{FF2B5EF4-FFF2-40B4-BE49-F238E27FC236}">
                <a16:creationId xmlns:a16="http://schemas.microsoft.com/office/drawing/2014/main" id="{89F3BE67-BF06-C24F-BC43-3FF015C44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8143" y="637954"/>
            <a:ext cx="2211572" cy="2211572"/>
          </a:xfrm>
          <a:prstGeom prst="rect">
            <a:avLst/>
          </a:prstGeom>
          <a:ln w="12700">
            <a:miter lim="400000"/>
          </a:ln>
        </p:spPr>
      </p:pic>
      <p:sp>
        <p:nvSpPr>
          <p:cNvPr id="10" name="Subtitle 2">
            <a:extLst>
              <a:ext uri="{FF2B5EF4-FFF2-40B4-BE49-F238E27FC236}">
                <a16:creationId xmlns:a16="http://schemas.microsoft.com/office/drawing/2014/main" id="{8267FB9A-B487-1348-BB0A-06A9129FA086}"/>
              </a:ext>
            </a:extLst>
          </p:cNvPr>
          <p:cNvSpPr>
            <a:spLocks noGrp="1"/>
          </p:cNvSpPr>
          <p:nvPr>
            <p:ph type="subTitle" idx="1" hasCustomPrompt="1"/>
          </p:nvPr>
        </p:nvSpPr>
        <p:spPr>
          <a:xfrm>
            <a:off x="1491915" y="3576669"/>
            <a:ext cx="9144000" cy="989734"/>
          </a:xfrm>
        </p:spPr>
        <p:txBody>
          <a:bodyPr/>
          <a:lstStyle>
            <a:lvl1pPr marL="0" indent="0" algn="l" defTabSz="609630">
              <a:buNone/>
              <a:defRPr sz="2300">
                <a:solidFill>
                  <a:srgbClr val="F5F5F5"/>
                </a:solidFill>
                <a:latin typeface="Futura Std Medium"/>
                <a:sym typeface="Futura Std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lgn="l" defTabSz="609630">
              <a:buNone/>
              <a:defRPr sz="2300">
                <a:solidFill>
                  <a:srgbClr val="F5F5F5"/>
                </a:solidFill>
                <a:latin typeface="Futura Std Medium"/>
                <a:ea typeface="Futura Std Medium"/>
                <a:cs typeface="Futura Std Medium"/>
                <a:sym typeface="Futura Std Medium"/>
              </a:defRPr>
            </a:pPr>
            <a:r>
              <a:rPr lang="en-US" dirty="0"/>
              <a:t> Earth Data for Informed Agricultural Decisions</a:t>
            </a:r>
          </a:p>
        </p:txBody>
      </p:sp>
      <p:sp>
        <p:nvSpPr>
          <p:cNvPr id="11" name="Text Placeholder 9">
            <a:extLst>
              <a:ext uri="{FF2B5EF4-FFF2-40B4-BE49-F238E27FC236}">
                <a16:creationId xmlns:a16="http://schemas.microsoft.com/office/drawing/2014/main" id="{5D79F710-519E-7245-A8C6-EA3CB7359800}"/>
              </a:ext>
            </a:extLst>
          </p:cNvPr>
          <p:cNvSpPr>
            <a:spLocks noGrp="1"/>
          </p:cNvSpPr>
          <p:nvPr>
            <p:ph type="body" sz="quarter" idx="10" hasCustomPrompt="1"/>
          </p:nvPr>
        </p:nvSpPr>
        <p:spPr>
          <a:xfrm>
            <a:off x="1594700" y="5720427"/>
            <a:ext cx="7123998" cy="510252"/>
          </a:xfrm>
        </p:spPr>
        <p:txBody>
          <a:bodyPr>
            <a:normAutofit/>
          </a:bodyPr>
          <a:lstStyle>
            <a:lvl1pPr marL="0" indent="0">
              <a:buFontTx/>
              <a:buNone/>
              <a:defRPr sz="1800"/>
            </a:lvl1pPr>
          </a:lstStyle>
          <a:p>
            <a:pPr lvl="0"/>
            <a:r>
              <a:rPr lang="en-US" dirty="0"/>
              <a:t>Presenter Name / Title / Contact</a:t>
            </a:r>
          </a:p>
        </p:txBody>
      </p:sp>
      <p:sp>
        <p:nvSpPr>
          <p:cNvPr id="12" name="Rectangle 11">
            <a:extLst>
              <a:ext uri="{FF2B5EF4-FFF2-40B4-BE49-F238E27FC236}">
                <a16:creationId xmlns:a16="http://schemas.microsoft.com/office/drawing/2014/main" id="{C0D804C4-6661-BE46-A812-B68FB28FDE5B}"/>
              </a:ext>
            </a:extLst>
          </p:cNvPr>
          <p:cNvSpPr/>
          <p:nvPr userDrawn="1"/>
        </p:nvSpPr>
        <p:spPr>
          <a:xfrm>
            <a:off x="1514475" y="2457450"/>
            <a:ext cx="8629650" cy="1107996"/>
          </a:xfrm>
          <a:prstGeom prst="rect">
            <a:avLst/>
          </a:prstGeom>
        </p:spPr>
        <p:txBody>
          <a:bodyPr wrap="square" anchor="b">
            <a:spAutoFit/>
          </a:bodyPr>
          <a:lstStyle/>
          <a:p>
            <a:pPr defTabSz="457200"/>
            <a:r>
              <a:rPr lang="en-US" sz="6600" dirty="0">
                <a:solidFill>
                  <a:prstClr val="white"/>
                </a:solidFill>
                <a:latin typeface="Kiona" pitchFamily="2" charset="0"/>
              </a:rPr>
              <a:t>NASA Harvest</a:t>
            </a:r>
          </a:p>
        </p:txBody>
      </p:sp>
    </p:spTree>
    <p:extLst>
      <p:ext uri="{BB962C8B-B14F-4D97-AF65-F5344CB8AC3E}">
        <p14:creationId xmlns:p14="http://schemas.microsoft.com/office/powerpoint/2010/main" val="2035994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41858-0F36-A949-A9D8-8A2B3DA5BF3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1" cy="6857999"/>
          </a:xfrm>
          <a:prstGeom prst="rect">
            <a:avLst/>
          </a:prstGeom>
        </p:spPr>
      </p:pic>
      <p:pic>
        <p:nvPicPr>
          <p:cNvPr id="7" name="Harvest NASA Logo MK3 VF3 3.png" descr="Harvest NASA Logo MK3 VF3 3.png">
            <a:extLst>
              <a:ext uri="{FF2B5EF4-FFF2-40B4-BE49-F238E27FC236}">
                <a16:creationId xmlns:a16="http://schemas.microsoft.com/office/drawing/2014/main" id="{89F3BE67-BF06-C24F-BC43-3FF015C44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8143" y="637954"/>
            <a:ext cx="2211572" cy="2211572"/>
          </a:xfrm>
          <a:prstGeom prst="rect">
            <a:avLst/>
          </a:prstGeom>
          <a:ln w="12700">
            <a:miter lim="400000"/>
          </a:ln>
        </p:spPr>
      </p:pic>
      <p:sp>
        <p:nvSpPr>
          <p:cNvPr id="10" name="Text Placeholder 9">
            <a:extLst>
              <a:ext uri="{FF2B5EF4-FFF2-40B4-BE49-F238E27FC236}">
                <a16:creationId xmlns:a16="http://schemas.microsoft.com/office/drawing/2014/main" id="{8E4A9F72-3735-D542-92F1-BC1F0ED9267F}"/>
              </a:ext>
            </a:extLst>
          </p:cNvPr>
          <p:cNvSpPr>
            <a:spLocks noGrp="1"/>
          </p:cNvSpPr>
          <p:nvPr>
            <p:ph type="body" sz="quarter" idx="10" hasCustomPrompt="1"/>
          </p:nvPr>
        </p:nvSpPr>
        <p:spPr>
          <a:xfrm>
            <a:off x="1594700" y="5720427"/>
            <a:ext cx="7123998" cy="510252"/>
          </a:xfrm>
        </p:spPr>
        <p:txBody>
          <a:bodyPr>
            <a:normAutofit/>
          </a:bodyPr>
          <a:lstStyle>
            <a:lvl1pPr marL="0" indent="0">
              <a:buFontTx/>
              <a:buNone/>
              <a:defRPr sz="1800"/>
            </a:lvl1pPr>
          </a:lstStyle>
          <a:p>
            <a:pPr lvl="0"/>
            <a:r>
              <a:rPr lang="en-US" dirty="0"/>
              <a:t>Presenter Name / Title / Contact</a:t>
            </a:r>
          </a:p>
        </p:txBody>
      </p:sp>
      <p:sp>
        <p:nvSpPr>
          <p:cNvPr id="9" name="Subtitle 2">
            <a:extLst>
              <a:ext uri="{FF2B5EF4-FFF2-40B4-BE49-F238E27FC236}">
                <a16:creationId xmlns:a16="http://schemas.microsoft.com/office/drawing/2014/main" id="{1EC20A74-4C4C-A24D-B74A-FD6083A5BC8C}"/>
              </a:ext>
            </a:extLst>
          </p:cNvPr>
          <p:cNvSpPr>
            <a:spLocks noGrp="1"/>
          </p:cNvSpPr>
          <p:nvPr>
            <p:ph type="subTitle" idx="1" hasCustomPrompt="1"/>
          </p:nvPr>
        </p:nvSpPr>
        <p:spPr>
          <a:xfrm>
            <a:off x="1491915" y="3576669"/>
            <a:ext cx="9144000" cy="989734"/>
          </a:xfrm>
        </p:spPr>
        <p:txBody>
          <a:bodyPr/>
          <a:lstStyle>
            <a:lvl1pPr marL="0" indent="0" algn="l" defTabSz="609630">
              <a:buNone/>
              <a:defRPr sz="2300">
                <a:solidFill>
                  <a:srgbClr val="F5F5F5"/>
                </a:solidFill>
                <a:latin typeface="Futura Std Medium"/>
                <a:sym typeface="Futura Std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lgn="l" defTabSz="609630">
              <a:buNone/>
              <a:defRPr sz="2300">
                <a:solidFill>
                  <a:srgbClr val="F5F5F5"/>
                </a:solidFill>
                <a:latin typeface="Futura Std Medium"/>
                <a:ea typeface="Futura Std Medium"/>
                <a:cs typeface="Futura Std Medium"/>
                <a:sym typeface="Futura Std Medium"/>
              </a:defRPr>
            </a:pPr>
            <a:r>
              <a:rPr lang="en-US" dirty="0"/>
              <a:t> Earth Data for Informed Agricultural Decisions</a:t>
            </a:r>
          </a:p>
        </p:txBody>
      </p:sp>
      <p:sp>
        <p:nvSpPr>
          <p:cNvPr id="13" name="Rectangle 12">
            <a:extLst>
              <a:ext uri="{FF2B5EF4-FFF2-40B4-BE49-F238E27FC236}">
                <a16:creationId xmlns:a16="http://schemas.microsoft.com/office/drawing/2014/main" id="{1A703A61-5E98-464F-B87C-F1D83E833A4B}"/>
              </a:ext>
            </a:extLst>
          </p:cNvPr>
          <p:cNvSpPr/>
          <p:nvPr userDrawn="1"/>
        </p:nvSpPr>
        <p:spPr>
          <a:xfrm>
            <a:off x="1514475" y="2457450"/>
            <a:ext cx="8629650" cy="1107996"/>
          </a:xfrm>
          <a:prstGeom prst="rect">
            <a:avLst/>
          </a:prstGeom>
        </p:spPr>
        <p:txBody>
          <a:bodyPr wrap="square" anchor="b">
            <a:spAutoFit/>
          </a:bodyPr>
          <a:lstStyle/>
          <a:p>
            <a:pPr defTabSz="457200"/>
            <a:r>
              <a:rPr lang="en-US" sz="6600" dirty="0">
                <a:solidFill>
                  <a:prstClr val="white"/>
                </a:solidFill>
                <a:latin typeface="Kiona" pitchFamily="2" charset="0"/>
              </a:rPr>
              <a:t>NASA Harvest</a:t>
            </a:r>
          </a:p>
        </p:txBody>
      </p:sp>
    </p:spTree>
    <p:extLst>
      <p:ext uri="{BB962C8B-B14F-4D97-AF65-F5344CB8AC3E}">
        <p14:creationId xmlns:p14="http://schemas.microsoft.com/office/powerpoint/2010/main" val="1797917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5B6D73-6144-E243-9D5E-94E0827A2ECF}"/>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Harvest NASA Logo MK3 VF3 3.png" descr="Harvest NASA Logo MK3 VF3 3.png">
            <a:extLst>
              <a:ext uri="{FF2B5EF4-FFF2-40B4-BE49-F238E27FC236}">
                <a16:creationId xmlns:a16="http://schemas.microsoft.com/office/drawing/2014/main" id="{89F3BE67-BF06-C24F-BC43-3FF015C44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8143" y="637954"/>
            <a:ext cx="2211572" cy="2211572"/>
          </a:xfrm>
          <a:prstGeom prst="rect">
            <a:avLst/>
          </a:prstGeom>
          <a:ln w="12700">
            <a:miter lim="400000"/>
          </a:ln>
        </p:spPr>
      </p:pic>
      <p:sp>
        <p:nvSpPr>
          <p:cNvPr id="10" name="Text Placeholder 9">
            <a:extLst>
              <a:ext uri="{FF2B5EF4-FFF2-40B4-BE49-F238E27FC236}">
                <a16:creationId xmlns:a16="http://schemas.microsoft.com/office/drawing/2014/main" id="{8E4A9F72-3735-D542-92F1-BC1F0ED9267F}"/>
              </a:ext>
            </a:extLst>
          </p:cNvPr>
          <p:cNvSpPr>
            <a:spLocks noGrp="1"/>
          </p:cNvSpPr>
          <p:nvPr>
            <p:ph type="body" sz="quarter" idx="10" hasCustomPrompt="1"/>
          </p:nvPr>
        </p:nvSpPr>
        <p:spPr>
          <a:xfrm>
            <a:off x="1594700" y="5720427"/>
            <a:ext cx="7123998" cy="510252"/>
          </a:xfrm>
        </p:spPr>
        <p:txBody>
          <a:bodyPr>
            <a:normAutofit/>
          </a:bodyPr>
          <a:lstStyle>
            <a:lvl1pPr marL="0" indent="0">
              <a:buFontTx/>
              <a:buNone/>
              <a:defRPr sz="1800"/>
            </a:lvl1pPr>
          </a:lstStyle>
          <a:p>
            <a:pPr lvl="0"/>
            <a:r>
              <a:rPr lang="en-US" dirty="0"/>
              <a:t>Presenter Name / Title / Contact</a:t>
            </a:r>
          </a:p>
        </p:txBody>
      </p:sp>
      <p:sp>
        <p:nvSpPr>
          <p:cNvPr id="9" name="Subtitle 2">
            <a:extLst>
              <a:ext uri="{FF2B5EF4-FFF2-40B4-BE49-F238E27FC236}">
                <a16:creationId xmlns:a16="http://schemas.microsoft.com/office/drawing/2014/main" id="{1EC20A74-4C4C-A24D-B74A-FD6083A5BC8C}"/>
              </a:ext>
            </a:extLst>
          </p:cNvPr>
          <p:cNvSpPr>
            <a:spLocks noGrp="1"/>
          </p:cNvSpPr>
          <p:nvPr>
            <p:ph type="subTitle" idx="1" hasCustomPrompt="1"/>
          </p:nvPr>
        </p:nvSpPr>
        <p:spPr>
          <a:xfrm>
            <a:off x="1491915" y="3576669"/>
            <a:ext cx="9144000" cy="989734"/>
          </a:xfrm>
        </p:spPr>
        <p:txBody>
          <a:bodyPr/>
          <a:lstStyle>
            <a:lvl1pPr marL="0" indent="0" algn="l" defTabSz="609630">
              <a:buNone/>
              <a:defRPr sz="2300">
                <a:solidFill>
                  <a:srgbClr val="F5F5F5"/>
                </a:solidFill>
                <a:latin typeface="Futura Std Medium"/>
                <a:sym typeface="Futura Std Medium"/>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lgn="l" defTabSz="609630">
              <a:buNone/>
              <a:defRPr sz="2300">
                <a:solidFill>
                  <a:srgbClr val="F5F5F5"/>
                </a:solidFill>
                <a:latin typeface="Futura Std Medium"/>
                <a:ea typeface="Futura Std Medium"/>
                <a:cs typeface="Futura Std Medium"/>
                <a:sym typeface="Futura Std Medium"/>
              </a:defRPr>
            </a:pPr>
            <a:r>
              <a:rPr lang="en-US" dirty="0"/>
              <a:t> Earth Data for Informed Agricultural Decisions</a:t>
            </a:r>
          </a:p>
        </p:txBody>
      </p:sp>
      <p:sp>
        <p:nvSpPr>
          <p:cNvPr id="13" name="Rectangle 12">
            <a:extLst>
              <a:ext uri="{FF2B5EF4-FFF2-40B4-BE49-F238E27FC236}">
                <a16:creationId xmlns:a16="http://schemas.microsoft.com/office/drawing/2014/main" id="{1A703A61-5E98-464F-B87C-F1D83E833A4B}"/>
              </a:ext>
            </a:extLst>
          </p:cNvPr>
          <p:cNvSpPr/>
          <p:nvPr userDrawn="1"/>
        </p:nvSpPr>
        <p:spPr>
          <a:xfrm>
            <a:off x="1514475" y="2457450"/>
            <a:ext cx="8629650" cy="1107996"/>
          </a:xfrm>
          <a:prstGeom prst="rect">
            <a:avLst/>
          </a:prstGeom>
        </p:spPr>
        <p:txBody>
          <a:bodyPr wrap="square" anchor="b">
            <a:spAutoFit/>
          </a:bodyPr>
          <a:lstStyle/>
          <a:p>
            <a:pPr defTabSz="457200"/>
            <a:r>
              <a:rPr lang="en-US" sz="6600" dirty="0">
                <a:solidFill>
                  <a:prstClr val="white"/>
                </a:solidFill>
                <a:latin typeface="Kiona" pitchFamily="2" charset="0"/>
              </a:rPr>
              <a:t>NASA Harvest</a:t>
            </a:r>
          </a:p>
        </p:txBody>
      </p:sp>
    </p:spTree>
    <p:extLst>
      <p:ext uri="{BB962C8B-B14F-4D97-AF65-F5344CB8AC3E}">
        <p14:creationId xmlns:p14="http://schemas.microsoft.com/office/powerpoint/2010/main" val="3997289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able of Contents">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F97F4F-160E-DD47-9F52-D5643C32B90A}"/>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a:lvl1pPr>
          </a:lstStyle>
          <a:p>
            <a:r>
              <a:rPr lang="en-US" sz="4400" dirty="0"/>
              <a:t>Table of contents</a:t>
            </a:r>
          </a:p>
        </p:txBody>
      </p:sp>
      <p:sp>
        <p:nvSpPr>
          <p:cNvPr id="6" name="Slide Number Placeholder 5"/>
          <p:cNvSpPr>
            <a:spLocks noGrp="1"/>
          </p:cNvSpPr>
          <p:nvPr>
            <p:ph type="sldNum" sz="quarter" idx="12"/>
          </p:nvPr>
        </p:nvSpPr>
        <p:spPr/>
        <p:txBody>
          <a:bodyPr/>
          <a:lstStyle/>
          <a:p>
            <a:fld id="{202E5EBB-D390-3647-A644-4B5F3EE4E5F4}" type="slidenum">
              <a:rPr lang="en-US" smtClean="0">
                <a:solidFill>
                  <a:prstClr val="white">
                    <a:tint val="75000"/>
                  </a:prstClr>
                </a:solidFill>
              </a:rPr>
              <a:pPr/>
              <a:t>‹#›</a:t>
            </a:fld>
            <a:endParaRPr lang="en-US">
              <a:solidFill>
                <a:prstClr val="white">
                  <a:tint val="75000"/>
                </a:prstClr>
              </a:solidFill>
            </a:endParaRPr>
          </a:p>
        </p:txBody>
      </p:sp>
      <p:sp>
        <p:nvSpPr>
          <p:cNvPr id="7" name="Table of contents">
            <a:extLst>
              <a:ext uri="{FF2B5EF4-FFF2-40B4-BE49-F238E27FC236}">
                <a16:creationId xmlns:a16="http://schemas.microsoft.com/office/drawing/2014/main" id="{3B023F06-C32F-354B-B17B-3ECD5490D94A}"/>
              </a:ext>
            </a:extLst>
          </p:cNvPr>
          <p:cNvSpPr txBox="1"/>
          <p:nvPr userDrawn="1"/>
        </p:nvSpPr>
        <p:spPr>
          <a:xfrm>
            <a:off x="1501999" y="1311191"/>
            <a:ext cx="13953492" cy="880560"/>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ormAutofit/>
          </a:bodyPr>
          <a:lstStyle>
            <a:lvl1pPr algn="l">
              <a:lnSpc>
                <a:spcPct val="70000"/>
              </a:lnSpc>
              <a:defRPr sz="3400" b="0">
                <a:latin typeface="Kiona Bold"/>
                <a:ea typeface="Kiona Bold"/>
                <a:cs typeface="Kiona Bold"/>
                <a:sym typeface="Kiona Bold"/>
              </a:defRPr>
            </a:lvl1pPr>
          </a:lstStyle>
          <a:p>
            <a:pPr defTabSz="457200"/>
            <a:endParaRPr sz="4534" dirty="0">
              <a:solidFill>
                <a:prstClr val="white"/>
              </a:solidFill>
            </a:endParaRPr>
          </a:p>
        </p:txBody>
      </p:sp>
      <p:sp>
        <p:nvSpPr>
          <p:cNvPr id="10" name="Rectangle 9">
            <a:extLst>
              <a:ext uri="{FF2B5EF4-FFF2-40B4-BE49-F238E27FC236}">
                <a16:creationId xmlns:a16="http://schemas.microsoft.com/office/drawing/2014/main" id="{38DC7B23-D49E-B140-8AA4-DF140734E268}"/>
              </a:ext>
            </a:extLst>
          </p:cNvPr>
          <p:cNvSpPr/>
          <p:nvPr userDrawn="1"/>
        </p:nvSpPr>
        <p:spPr>
          <a:xfrm>
            <a:off x="889345" y="1979060"/>
            <a:ext cx="418704" cy="3009798"/>
          </a:xfrm>
          <a:prstGeom prst="rect">
            <a:avLst/>
          </a:prstGeom>
        </p:spPr>
        <p:txBody>
          <a:bodyPr wrap="none">
            <a:spAutoFit/>
          </a:bodyPr>
          <a:lstStyle/>
          <a:p>
            <a:pPr defTabSz="457200">
              <a:lnSpc>
                <a:spcPct val="375000"/>
              </a:lnSpc>
            </a:pPr>
            <a:r>
              <a:rPr lang="en-US" dirty="0">
                <a:solidFill>
                  <a:prstClr val="white"/>
                </a:solidFill>
              </a:rPr>
              <a:t>01</a:t>
            </a:r>
          </a:p>
          <a:p>
            <a:pPr defTabSz="457200">
              <a:lnSpc>
                <a:spcPct val="375000"/>
              </a:lnSpc>
            </a:pPr>
            <a:r>
              <a:rPr lang="en-US" dirty="0">
                <a:solidFill>
                  <a:prstClr val="white"/>
                </a:solidFill>
              </a:rPr>
              <a:t>02</a:t>
            </a:r>
          </a:p>
          <a:p>
            <a:pPr defTabSz="457200">
              <a:lnSpc>
                <a:spcPct val="375000"/>
              </a:lnSpc>
            </a:pPr>
            <a:r>
              <a:rPr lang="en-US" dirty="0">
                <a:solidFill>
                  <a:prstClr val="white"/>
                </a:solidFill>
              </a:rPr>
              <a:t>03</a:t>
            </a:r>
          </a:p>
        </p:txBody>
      </p:sp>
      <p:sp>
        <p:nvSpPr>
          <p:cNvPr id="11" name="TextBox 10">
            <a:extLst>
              <a:ext uri="{FF2B5EF4-FFF2-40B4-BE49-F238E27FC236}">
                <a16:creationId xmlns:a16="http://schemas.microsoft.com/office/drawing/2014/main" id="{FC2672F4-43E3-A24E-AB9E-7DC7BF77E759}"/>
              </a:ext>
            </a:extLst>
          </p:cNvPr>
          <p:cNvSpPr txBox="1"/>
          <p:nvPr userDrawn="1"/>
        </p:nvSpPr>
        <p:spPr>
          <a:xfrm>
            <a:off x="11525693" y="5507665"/>
            <a:ext cx="184731" cy="369332"/>
          </a:xfrm>
          <a:prstGeom prst="rect">
            <a:avLst/>
          </a:prstGeom>
          <a:noFill/>
        </p:spPr>
        <p:txBody>
          <a:bodyPr wrap="none" rtlCol="0">
            <a:spAutoFit/>
          </a:bodyPr>
          <a:lstStyle/>
          <a:p>
            <a:pPr defTabSz="457200"/>
            <a:endParaRPr lang="en-US" dirty="0">
              <a:solidFill>
                <a:prstClr val="white"/>
              </a:solidFill>
            </a:endParaRPr>
          </a:p>
        </p:txBody>
      </p:sp>
      <p:sp>
        <p:nvSpPr>
          <p:cNvPr id="8" name="Text Placeholder 7">
            <a:extLst>
              <a:ext uri="{FF2B5EF4-FFF2-40B4-BE49-F238E27FC236}">
                <a16:creationId xmlns:a16="http://schemas.microsoft.com/office/drawing/2014/main" id="{C4ED7593-C38D-2B43-A11A-DA08E45A4A95}"/>
              </a:ext>
            </a:extLst>
          </p:cNvPr>
          <p:cNvSpPr>
            <a:spLocks noGrp="1"/>
          </p:cNvSpPr>
          <p:nvPr>
            <p:ph type="body" sz="quarter" idx="14" hasCustomPrompt="1"/>
          </p:nvPr>
        </p:nvSpPr>
        <p:spPr>
          <a:xfrm>
            <a:off x="1314450" y="2028825"/>
            <a:ext cx="10086975" cy="4286250"/>
          </a:xfrm>
        </p:spPr>
        <p:txBody>
          <a:bodyPr>
            <a:normAutofit/>
          </a:bodyPr>
          <a:lstStyle>
            <a:lvl1pPr marL="0" indent="0">
              <a:buFontTx/>
              <a:buNone/>
              <a:defRPr sz="6600">
                <a:latin typeface="Kiona" pitchFamily="2" charset="0"/>
              </a:defRPr>
            </a:lvl1pPr>
          </a:lstStyle>
          <a:p>
            <a:pPr lvl="0"/>
            <a:r>
              <a:rPr lang="en-US" dirty="0"/>
              <a:t>What</a:t>
            </a:r>
          </a:p>
          <a:p>
            <a:pPr lvl="0"/>
            <a:r>
              <a:rPr lang="en-US" dirty="0"/>
              <a:t>Who </a:t>
            </a:r>
          </a:p>
          <a:p>
            <a:pPr lvl="0"/>
            <a:r>
              <a:rPr lang="en-US" dirty="0"/>
              <a:t>program</a:t>
            </a:r>
          </a:p>
        </p:txBody>
      </p:sp>
    </p:spTree>
    <p:extLst>
      <p:ext uri="{BB962C8B-B14F-4D97-AF65-F5344CB8AC3E}">
        <p14:creationId xmlns:p14="http://schemas.microsoft.com/office/powerpoint/2010/main" val="1720395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A37B-3C0D-4D4D-872F-5F088688C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982B10-5563-8F4C-8D78-005AED4F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2CDB14-0FDD-9341-92E4-D3D20FE2A1EB}"/>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5" name="Footer Placeholder 4">
            <a:extLst>
              <a:ext uri="{FF2B5EF4-FFF2-40B4-BE49-F238E27FC236}">
                <a16:creationId xmlns:a16="http://schemas.microsoft.com/office/drawing/2014/main" id="{D1E446B1-7970-EA43-88BE-8F773F6D2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5E73B-F494-714C-9AA1-5D806942C52F}"/>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1930218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Body_Dark">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950719"/>
          </a:xfrm>
        </p:spPr>
        <p:txBody>
          <a:bodyPr>
            <a:normAutofit/>
          </a:bodyPr>
          <a:lstStyle>
            <a:lvl1pPr>
              <a:defRPr sz="3200">
                <a:solidFill>
                  <a:schemeClr val="accent1"/>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202E5EBB-D390-3647-A644-4B5F3EE4E5F4}" type="slidenum">
              <a:rPr lang="en-US" smtClean="0">
                <a:solidFill>
                  <a:prstClr val="white">
                    <a:tint val="75000"/>
                  </a:prstClr>
                </a:solidFill>
              </a:rPr>
              <a:pPr/>
              <a:t>‹#›</a:t>
            </a:fld>
            <a:endParaRPr lang="en-US">
              <a:solidFill>
                <a:prstClr val="white">
                  <a:tint val="75000"/>
                </a:prstClr>
              </a:solidFill>
            </a:endParaRPr>
          </a:p>
        </p:txBody>
      </p:sp>
      <p:sp>
        <p:nvSpPr>
          <p:cNvPr id="4" name="Text Placeholder 3">
            <a:extLst>
              <a:ext uri="{FF2B5EF4-FFF2-40B4-BE49-F238E27FC236}">
                <a16:creationId xmlns:a16="http://schemas.microsoft.com/office/drawing/2014/main" id="{E254BEC0-C827-1543-8ED1-0816C4D4E883}"/>
              </a:ext>
            </a:extLst>
          </p:cNvPr>
          <p:cNvSpPr>
            <a:spLocks noGrp="1"/>
          </p:cNvSpPr>
          <p:nvPr>
            <p:ph type="body" sz="quarter" idx="13"/>
          </p:nvPr>
        </p:nvSpPr>
        <p:spPr>
          <a:xfrm>
            <a:off x="900113" y="1653517"/>
            <a:ext cx="10446760" cy="41697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3632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9441" y="2467155"/>
            <a:ext cx="5879501" cy="1531728"/>
          </a:xfrm>
        </p:spPr>
        <p:txBody>
          <a:bodyPr anchor="b">
            <a:normAutofit/>
          </a:bodyPr>
          <a:lstStyle>
            <a:lvl1pPr>
              <a:defRPr sz="6600" spc="0"/>
            </a:lvl1pPr>
          </a:lstStyle>
          <a:p>
            <a:r>
              <a:rPr lang="en-US" dirty="0"/>
              <a:t>Thank you</a:t>
            </a:r>
          </a:p>
        </p:txBody>
      </p:sp>
      <p:sp>
        <p:nvSpPr>
          <p:cNvPr id="6" name="Slide Number Placeholder 5"/>
          <p:cNvSpPr>
            <a:spLocks noGrp="1"/>
          </p:cNvSpPr>
          <p:nvPr>
            <p:ph type="sldNum" sz="quarter" idx="12"/>
          </p:nvPr>
        </p:nvSpPr>
        <p:spPr/>
        <p:txBody>
          <a:bodyPr/>
          <a:lstStyle/>
          <a:p>
            <a:fld id="{202E5EBB-D390-3647-A644-4B5F3EE4E5F4}" type="slidenum">
              <a:rPr lang="en-US" smtClean="0">
                <a:solidFill>
                  <a:prstClr val="white">
                    <a:tint val="75000"/>
                  </a:prstClr>
                </a:solidFill>
              </a:rPr>
              <a:pPr/>
              <a:t>‹#›</a:t>
            </a:fld>
            <a:endParaRPr lang="en-US">
              <a:solidFill>
                <a:prstClr val="white">
                  <a:tint val="75000"/>
                </a:prstClr>
              </a:solidFill>
            </a:endParaRPr>
          </a:p>
        </p:txBody>
      </p:sp>
      <p:pic>
        <p:nvPicPr>
          <p:cNvPr id="5" name="Harvest NASA Logo MK3 VF3 3.png" descr="Harvest NASA Logo MK3 VF3 3.png">
            <a:extLst>
              <a:ext uri="{FF2B5EF4-FFF2-40B4-BE49-F238E27FC236}">
                <a16:creationId xmlns:a16="http://schemas.microsoft.com/office/drawing/2014/main" id="{4712FB0B-5FDE-4845-BF09-67781D3F5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0119" y="2345984"/>
            <a:ext cx="2211572" cy="2211572"/>
          </a:xfrm>
          <a:prstGeom prst="rect">
            <a:avLst/>
          </a:prstGeom>
          <a:ln w="12700">
            <a:miter lim="400000"/>
          </a:ln>
        </p:spPr>
      </p:pic>
    </p:spTree>
    <p:extLst>
      <p:ext uri="{BB962C8B-B14F-4D97-AF65-F5344CB8AC3E}">
        <p14:creationId xmlns:p14="http://schemas.microsoft.com/office/powerpoint/2010/main" val="2071042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_Body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a:solidFill>
                  <a:schemeClr val="bg1">
                    <a:lumMod val="65000"/>
                    <a:lumOff val="35000"/>
                  </a:schemeClr>
                </a:solidFill>
              </a:defRPr>
            </a:lvl1pPr>
          </a:lstStyle>
          <a:p>
            <a:r>
              <a:rPr lang="en-US" dirty="0"/>
              <a:t>What is </a:t>
            </a:r>
            <a:r>
              <a:rPr lang="en-US" dirty="0" err="1"/>
              <a:t>nasa</a:t>
            </a:r>
            <a:r>
              <a:rPr lang="en-US" dirty="0"/>
              <a:t> harvest?</a:t>
            </a:r>
          </a:p>
        </p:txBody>
      </p:sp>
      <p:sp>
        <p:nvSpPr>
          <p:cNvPr id="5" name="Slide Number Placeholder 4"/>
          <p:cNvSpPr>
            <a:spLocks noGrp="1"/>
          </p:cNvSpPr>
          <p:nvPr>
            <p:ph type="sldNum" sz="quarter" idx="12"/>
          </p:nvPr>
        </p:nvSpPr>
        <p:spPr/>
        <p:txBody>
          <a:bodyPr/>
          <a:lstStyle/>
          <a:p>
            <a:fld id="{202E5EBB-D390-3647-A644-4B5F3EE4E5F4}" type="slidenum">
              <a:rPr lang="en-US" smtClean="0">
                <a:solidFill>
                  <a:prstClr val="white">
                    <a:tint val="75000"/>
                  </a:prstClr>
                </a:solidFill>
              </a:rPr>
              <a:pPr/>
              <a:t>‹#›</a:t>
            </a:fld>
            <a:endParaRPr lang="en-US">
              <a:solidFill>
                <a:prstClr val="white">
                  <a:tint val="75000"/>
                </a:prstClr>
              </a:solidFill>
            </a:endParaRPr>
          </a:p>
        </p:txBody>
      </p:sp>
      <p:sp>
        <p:nvSpPr>
          <p:cNvPr id="6" name="Text Placeholder 3">
            <a:extLst>
              <a:ext uri="{FF2B5EF4-FFF2-40B4-BE49-F238E27FC236}">
                <a16:creationId xmlns:a16="http://schemas.microsoft.com/office/drawing/2014/main" id="{2BA7F1FB-76F7-7E4B-A9EC-31E0B023228D}"/>
              </a:ext>
            </a:extLst>
          </p:cNvPr>
          <p:cNvSpPr>
            <a:spLocks noGrp="1"/>
          </p:cNvSpPr>
          <p:nvPr>
            <p:ph type="body" sz="quarter" idx="13"/>
          </p:nvPr>
        </p:nvSpPr>
        <p:spPr>
          <a:xfrm>
            <a:off x="900113" y="1843088"/>
            <a:ext cx="10446760" cy="4169785"/>
          </a:xfrm>
        </p:spPr>
        <p:txBody>
          <a:bodyPr/>
          <a:lstStyle>
            <a:lvl1pPr>
              <a:defRPr b="0" i="0">
                <a:solidFill>
                  <a:schemeClr val="bg1">
                    <a:lumMod val="65000"/>
                    <a:lumOff val="35000"/>
                  </a:schemeClr>
                </a:solidFill>
                <a:latin typeface="Futura Std Light" panose="020B0402020204020303" pitchFamily="34" charset="77"/>
              </a:defRPr>
            </a:lvl1pPr>
            <a:lvl2pPr>
              <a:defRPr b="0" i="0">
                <a:solidFill>
                  <a:schemeClr val="bg1">
                    <a:lumMod val="65000"/>
                    <a:lumOff val="35000"/>
                  </a:schemeClr>
                </a:solidFill>
                <a:latin typeface="Futura Std Light" panose="020B0402020204020303" pitchFamily="34" charset="77"/>
              </a:defRPr>
            </a:lvl2pPr>
            <a:lvl3pPr>
              <a:defRPr b="0" i="0">
                <a:solidFill>
                  <a:schemeClr val="bg1">
                    <a:lumMod val="65000"/>
                    <a:lumOff val="35000"/>
                  </a:schemeClr>
                </a:solidFill>
                <a:latin typeface="Futura Std Light" panose="020B0402020204020303" pitchFamily="34" charset="77"/>
              </a:defRPr>
            </a:lvl3pPr>
            <a:lvl4pPr>
              <a:defRPr b="0" i="0">
                <a:solidFill>
                  <a:schemeClr val="bg1">
                    <a:lumMod val="65000"/>
                    <a:lumOff val="35000"/>
                  </a:schemeClr>
                </a:solidFill>
                <a:latin typeface="Futura Std Light" panose="020B0402020204020303" pitchFamily="34" charset="77"/>
              </a:defRPr>
            </a:lvl4pPr>
            <a:lvl5pPr>
              <a:defRPr b="0" i="0">
                <a:solidFill>
                  <a:schemeClr val="bg1">
                    <a:lumMod val="65000"/>
                    <a:lumOff val="35000"/>
                  </a:schemeClr>
                </a:solidFill>
                <a:latin typeface="Futura Std Light" panose="020B04020202040203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C7B928-73D1-E546-B8E3-A0904CCFC773}"/>
              </a:ext>
            </a:extLst>
          </p:cNvPr>
          <p:cNvSpPr/>
          <p:nvPr userDrawn="1"/>
        </p:nvSpPr>
        <p:spPr>
          <a:xfrm>
            <a:off x="0" y="6784838"/>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10">
            <a:extLst>
              <a:ext uri="{FF2B5EF4-FFF2-40B4-BE49-F238E27FC236}">
                <a16:creationId xmlns:a16="http://schemas.microsoft.com/office/drawing/2014/main" id="{FB629F10-632A-5E41-9564-90BC76E2142A}"/>
              </a:ext>
            </a:extLst>
          </p:cNvPr>
          <p:cNvPicPr>
            <a:picLocks noChangeAspect="1"/>
          </p:cNvPicPr>
          <p:nvPr userDrawn="1"/>
        </p:nvPicPr>
        <p:blipFill rotWithShape="1">
          <a:blip r:embed="rId2"/>
          <a:srcRect l="17420" t="10964" r="19126" b="26291"/>
          <a:stretch/>
        </p:blipFill>
        <p:spPr>
          <a:xfrm>
            <a:off x="10998636" y="5593363"/>
            <a:ext cx="763097" cy="754570"/>
          </a:xfrm>
          <a:prstGeom prst="rect">
            <a:avLst/>
          </a:prstGeom>
        </p:spPr>
      </p:pic>
    </p:spTree>
    <p:extLst>
      <p:ext uri="{BB962C8B-B14F-4D97-AF65-F5344CB8AC3E}">
        <p14:creationId xmlns:p14="http://schemas.microsoft.com/office/powerpoint/2010/main" val="868777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8DF6824-1845-5645-B66A-88A794C394BB}" type="datetimeFigureOut">
              <a:rPr lang="en-US">
                <a:solidFill>
                  <a:prstClr val="black">
                    <a:tint val="75000"/>
                  </a:prstClr>
                </a:solidFill>
              </a:rPr>
              <a:pPr/>
              <a:t>11/19/19</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6F5350-A521-DD43-BCFA-0BD752B453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18833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8DF6824-1845-5645-B66A-88A794C394BB}" type="datetimeFigureOut">
              <a:rPr lang="en-US">
                <a:solidFill>
                  <a:prstClr val="black">
                    <a:tint val="75000"/>
                  </a:prstClr>
                </a:solidFill>
              </a:rPr>
              <a:pPr/>
              <a:t>11/19/19</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6F5350-A521-DD43-BCFA-0BD752B453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54086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p>
            <a:r>
              <a:rPr lang="en-US" dirty="0"/>
              <a:t>Click to edit Master title style</a:t>
            </a:r>
          </a:p>
        </p:txBody>
      </p:sp>
      <p:sp>
        <p:nvSpPr>
          <p:cNvPr id="3" name="Slide Number Placeholder 2"/>
          <p:cNvSpPr>
            <a:spLocks noGrp="1"/>
          </p:cNvSpPr>
          <p:nvPr>
            <p:ph type="sldNum" sz="quarter" idx="10"/>
          </p:nvPr>
        </p:nvSpPr>
        <p:spPr>
          <a:xfrm>
            <a:off x="11310154" y="6471575"/>
            <a:ext cx="736271" cy="365125"/>
          </a:xfrm>
          <a:prstGeom prst="rect">
            <a:avLst/>
          </a:prstGeom>
        </p:spPr>
        <p:txBody>
          <a:bodyPr/>
          <a:lstStyle/>
          <a:p>
            <a:pPr defTabSz="914354"/>
            <a:fld id="{1A787663-7B53-4801-AFDE-BAA10EC83D9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0786378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11982" indent="0" algn="ctr">
              <a:buNone/>
              <a:defRPr>
                <a:solidFill>
                  <a:schemeClr val="tx1">
                    <a:tint val="75000"/>
                  </a:schemeClr>
                </a:solidFill>
              </a:defRPr>
            </a:lvl2pPr>
            <a:lvl3pPr marL="823965" indent="0" algn="ctr">
              <a:buNone/>
              <a:defRPr>
                <a:solidFill>
                  <a:schemeClr val="tx1">
                    <a:tint val="75000"/>
                  </a:schemeClr>
                </a:solidFill>
              </a:defRPr>
            </a:lvl3pPr>
            <a:lvl4pPr marL="1235946" indent="0" algn="ctr">
              <a:buNone/>
              <a:defRPr>
                <a:solidFill>
                  <a:schemeClr val="tx1">
                    <a:tint val="75000"/>
                  </a:schemeClr>
                </a:solidFill>
              </a:defRPr>
            </a:lvl4pPr>
            <a:lvl5pPr marL="1647928" indent="0" algn="ctr">
              <a:buNone/>
              <a:defRPr>
                <a:solidFill>
                  <a:schemeClr val="tx1">
                    <a:tint val="75000"/>
                  </a:schemeClr>
                </a:solidFill>
              </a:defRPr>
            </a:lvl5pPr>
            <a:lvl6pPr marL="2059911" indent="0" algn="ctr">
              <a:buNone/>
              <a:defRPr>
                <a:solidFill>
                  <a:schemeClr val="tx1">
                    <a:tint val="75000"/>
                  </a:schemeClr>
                </a:solidFill>
              </a:defRPr>
            </a:lvl6pPr>
            <a:lvl7pPr marL="2471896" indent="0" algn="ctr">
              <a:buNone/>
              <a:defRPr>
                <a:solidFill>
                  <a:schemeClr val="tx1">
                    <a:tint val="75000"/>
                  </a:schemeClr>
                </a:solidFill>
              </a:defRPr>
            </a:lvl7pPr>
            <a:lvl8pPr marL="2883875" indent="0" algn="ctr">
              <a:buNone/>
              <a:defRPr>
                <a:solidFill>
                  <a:schemeClr val="tx1">
                    <a:tint val="75000"/>
                  </a:schemeClr>
                </a:solidFill>
              </a:defRPr>
            </a:lvl8pPr>
            <a:lvl9pPr marL="32958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79"/>
            <a:ext cx="2844800" cy="365125"/>
          </a:xfrm>
          <a:prstGeom prst="rect">
            <a:avLst/>
          </a:prstGeom>
        </p:spPr>
        <p:txBody>
          <a:bodyPr/>
          <a:lstStyle/>
          <a:p>
            <a:r>
              <a:rPr lang="en-US">
                <a:solidFill>
                  <a:prstClr val="black">
                    <a:tint val="75000"/>
                  </a:prstClr>
                </a:solidFill>
              </a:rPr>
              <a:t>May 14th 2015</a:t>
            </a:r>
          </a:p>
        </p:txBody>
      </p:sp>
      <p:sp>
        <p:nvSpPr>
          <p:cNvPr id="5" name="Footer Placeholder 4"/>
          <p:cNvSpPr>
            <a:spLocks noGrp="1"/>
          </p:cNvSpPr>
          <p:nvPr>
            <p:ph type="ftr" sz="quarter" idx="11"/>
          </p:nvPr>
        </p:nvSpPr>
        <p:spPr>
          <a:xfrm>
            <a:off x="4165601" y="6356379"/>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24EEEE-D4DF-4965-BEBA-AA83CB9936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1258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1449-B419-A849-9269-018B8409DB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B09250-1EC8-4A49-89F1-2D12EB9DF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E7CDEE-7730-6040-B169-B980727758FB}"/>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5" name="Footer Placeholder 4">
            <a:extLst>
              <a:ext uri="{FF2B5EF4-FFF2-40B4-BE49-F238E27FC236}">
                <a16:creationId xmlns:a16="http://schemas.microsoft.com/office/drawing/2014/main" id="{09B414C5-3D74-574C-8BB2-8E2513084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B4A6-CE31-794E-85DB-E6E7658C4E9A}"/>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870859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CEE5-8F9D-2F40-B6F3-8CE5BD1A6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C446BB-E877-6044-9CDE-B220B12A5D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93DE8-0BCD-A945-A513-C12FD56282AF}"/>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5" name="Footer Placeholder 4">
            <a:extLst>
              <a:ext uri="{FF2B5EF4-FFF2-40B4-BE49-F238E27FC236}">
                <a16:creationId xmlns:a16="http://schemas.microsoft.com/office/drawing/2014/main" id="{09FCA843-0AC8-C745-A3D7-20CDAAC21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7028C-7BA5-E643-B818-B04B03FDBE38}"/>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3125889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F8A7-8ECA-1E45-B8C6-60009DD81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C3814A-5A39-5F4B-BE33-D2EC17DA4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C83A3B-124E-B247-A5D4-5C8B83842E3D}"/>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5" name="Footer Placeholder 4">
            <a:extLst>
              <a:ext uri="{FF2B5EF4-FFF2-40B4-BE49-F238E27FC236}">
                <a16:creationId xmlns:a16="http://schemas.microsoft.com/office/drawing/2014/main" id="{645AFB36-DC96-1A40-93DA-16C3CD0D5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5F255-6802-394C-BB25-4359E9F5B0CB}"/>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2791117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0FE9-286A-1A48-9D8F-0AEB660D2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07B12-B949-0B4F-9270-E24C4E2E27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C5429E-83E4-414C-A927-C93B428F6E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D26BE3-9035-3442-8296-4A7354842103}"/>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6" name="Footer Placeholder 5">
            <a:extLst>
              <a:ext uri="{FF2B5EF4-FFF2-40B4-BE49-F238E27FC236}">
                <a16:creationId xmlns:a16="http://schemas.microsoft.com/office/drawing/2014/main" id="{A06DEF2C-35D6-6149-8E07-B8F2B8B9D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AC403-5E89-E840-ABDB-BDF5EA038380}"/>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3665464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E968-CDA4-FB44-B93B-CA393774B1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DA8CD4-FC38-934D-BBC6-09AE1955F1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E5A8C-DEB0-4542-8EAC-1F34F9CC7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696B4-BEFA-9F4B-8DE4-058F6AB5DF26}"/>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6" name="Footer Placeholder 5">
            <a:extLst>
              <a:ext uri="{FF2B5EF4-FFF2-40B4-BE49-F238E27FC236}">
                <a16:creationId xmlns:a16="http://schemas.microsoft.com/office/drawing/2014/main" id="{50BD2743-FD0E-B147-906B-12286142E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794121-4FA1-1841-BFC7-0B9DFB9CF1EB}"/>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2344493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671C-6F57-DA47-BF59-435EBFC47B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D1B04F-E6AC-0E4A-8C99-A9DDFCA4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1EAD58-F3F5-384D-9547-304F54F7C2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1F9C-0FDF-C44F-A716-14D134D0B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5683C6-1285-7448-BD61-141F0AE07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CBDC54-DBFB-8047-AEFF-6FE009A7DB79}"/>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8" name="Footer Placeholder 7">
            <a:extLst>
              <a:ext uri="{FF2B5EF4-FFF2-40B4-BE49-F238E27FC236}">
                <a16:creationId xmlns:a16="http://schemas.microsoft.com/office/drawing/2014/main" id="{79BEDD7D-65AD-D747-A82A-F3076CA30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6305BF-9468-F241-A7B8-C2703F7FE330}"/>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1022092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392B-FD2E-434B-89F4-B3B492CDD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897588-1FB8-F24C-834B-167342086E90}"/>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4" name="Footer Placeholder 3">
            <a:extLst>
              <a:ext uri="{FF2B5EF4-FFF2-40B4-BE49-F238E27FC236}">
                <a16:creationId xmlns:a16="http://schemas.microsoft.com/office/drawing/2014/main" id="{4BD38694-39AB-484A-B6A1-D9455E135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BD2807-9C15-0244-AB3B-9AD7261ED584}"/>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1076500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5A3DAF-5AE2-5C4E-BC2E-F296F387CFC2}"/>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3" name="Footer Placeholder 2">
            <a:extLst>
              <a:ext uri="{FF2B5EF4-FFF2-40B4-BE49-F238E27FC236}">
                <a16:creationId xmlns:a16="http://schemas.microsoft.com/office/drawing/2014/main" id="{20B2BBFC-2352-5E47-9258-C9E9BF59E9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B74C8-B8DC-714E-8966-51B18016017A}"/>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1527137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5009F-D4A3-C544-B764-FD9644725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18EEEC-0EEF-E14F-896C-1ABFC2AB2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1EF8F3-1683-7F45-898E-636E8EC03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2B439-9591-E54E-99AC-2EB38C983C5A}"/>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6" name="Footer Placeholder 5">
            <a:extLst>
              <a:ext uri="{FF2B5EF4-FFF2-40B4-BE49-F238E27FC236}">
                <a16:creationId xmlns:a16="http://schemas.microsoft.com/office/drawing/2014/main" id="{86344E81-7D8D-9447-B332-A9F502888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839305-2E1F-5A4E-B944-0F0D39DF0CC5}"/>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350417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AB65A-4A5C-854A-883C-5B2919F6D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62EFE3-57B1-C246-BAB1-D3B1F15F7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7A39BD-3866-B643-A424-FA9460713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61321-464C-C141-9097-C4C8982373D8}"/>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6" name="Footer Placeholder 5">
            <a:extLst>
              <a:ext uri="{FF2B5EF4-FFF2-40B4-BE49-F238E27FC236}">
                <a16:creationId xmlns:a16="http://schemas.microsoft.com/office/drawing/2014/main" id="{7D6BC043-7320-D444-9A73-0A6F2EE1B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A32132-8DF1-5C49-99B5-289DBF10A130}"/>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4068064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EAD1-D3E1-0D41-A92A-B992258314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353BC-8016-1843-8D14-094C6361E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35577-BA98-AE48-870F-7E007D053FEE}"/>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5" name="Footer Placeholder 4">
            <a:extLst>
              <a:ext uri="{FF2B5EF4-FFF2-40B4-BE49-F238E27FC236}">
                <a16:creationId xmlns:a16="http://schemas.microsoft.com/office/drawing/2014/main" id="{F81E3627-8678-5B4B-88F1-B5F097B71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59A04-54E1-4945-A5F2-DCE32F8D6E05}"/>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3206784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78D29-494B-8947-994F-092D14E36A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8286F9-7563-4342-B760-1D1C36DD4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C6B03-3EF0-1E4E-BB98-31FDBBEDD1A3}"/>
              </a:ext>
            </a:extLst>
          </p:cNvPr>
          <p:cNvSpPr>
            <a:spLocks noGrp="1"/>
          </p:cNvSpPr>
          <p:nvPr>
            <p:ph type="dt" sz="half" idx="10"/>
          </p:nvPr>
        </p:nvSpPr>
        <p:spPr/>
        <p:txBody>
          <a:bodyPr/>
          <a:lstStyle/>
          <a:p>
            <a:fld id="{98CACBB9-FD86-FC45-8F75-F947571C9447}" type="datetimeFigureOut">
              <a:rPr lang="en-US" smtClean="0"/>
              <a:t>11/19/19</a:t>
            </a:fld>
            <a:endParaRPr lang="en-US"/>
          </a:p>
        </p:txBody>
      </p:sp>
      <p:sp>
        <p:nvSpPr>
          <p:cNvPr id="5" name="Footer Placeholder 4">
            <a:extLst>
              <a:ext uri="{FF2B5EF4-FFF2-40B4-BE49-F238E27FC236}">
                <a16:creationId xmlns:a16="http://schemas.microsoft.com/office/drawing/2014/main" id="{2E3ACEA1-7482-984A-9C2C-42EB713F7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73B17F-3169-574F-9B82-248951054DE0}"/>
              </a:ext>
            </a:extLst>
          </p:cNvPr>
          <p:cNvSpPr>
            <a:spLocks noGrp="1"/>
          </p:cNvSpPr>
          <p:nvPr>
            <p:ph type="sldNum" sz="quarter" idx="12"/>
          </p:nvPr>
        </p:nvSpPr>
        <p:spPr/>
        <p:txBody>
          <a:bodyPr/>
          <a:lstStyle/>
          <a:p>
            <a:fld id="{B8347448-31AE-A744-917C-57E60B8A1F7B}" type="slidenum">
              <a:rPr lang="en-US" smtClean="0"/>
              <a:t>‹#›</a:t>
            </a:fld>
            <a:endParaRPr lang="en-US"/>
          </a:p>
        </p:txBody>
      </p:sp>
    </p:spTree>
    <p:extLst>
      <p:ext uri="{BB962C8B-B14F-4D97-AF65-F5344CB8AC3E}">
        <p14:creationId xmlns:p14="http://schemas.microsoft.com/office/powerpoint/2010/main" val="116976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DC0C-3BD8-3C49-A8FA-89921372B9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0BA62-B8E3-CF45-BEBF-F1AA697A6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051BFD-2E89-2948-B21C-FAC05973BE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F6F7FD-1B23-6A4C-8C95-035BCD54C3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0841D0-F5D9-0142-A270-F6BCA9AE55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29F7C9-CF90-474B-997A-98884868406F}"/>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8" name="Footer Placeholder 7">
            <a:extLst>
              <a:ext uri="{FF2B5EF4-FFF2-40B4-BE49-F238E27FC236}">
                <a16:creationId xmlns:a16="http://schemas.microsoft.com/office/drawing/2014/main" id="{4176D637-4FBC-DF43-89E3-CE0AFB3DA6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DBBF93-6A9C-5544-92C8-B9D988B22539}"/>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368795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4C98-CF03-BA4F-897B-C6347EA810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8A129E-CDBB-2E4A-84E9-3935FA527A08}"/>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4" name="Footer Placeholder 3">
            <a:extLst>
              <a:ext uri="{FF2B5EF4-FFF2-40B4-BE49-F238E27FC236}">
                <a16:creationId xmlns:a16="http://schemas.microsoft.com/office/drawing/2014/main" id="{07559E90-E393-2F42-A0F1-EC432A9441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AAA77-ABCC-6040-8284-D37B404932C8}"/>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149731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B9C72-303E-F34C-BF55-F8704E5D43CA}"/>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3" name="Footer Placeholder 2">
            <a:extLst>
              <a:ext uri="{FF2B5EF4-FFF2-40B4-BE49-F238E27FC236}">
                <a16:creationId xmlns:a16="http://schemas.microsoft.com/office/drawing/2014/main" id="{45FF5BF4-2C07-5E49-9377-439C5E0663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0855B-A90B-9745-B0CE-B33D9F30533E}"/>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1258695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F9CC-CCCD-8144-B169-567C1A8AC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3519D-F172-904C-840E-184D9AF214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DC8C6-EF41-5749-BED9-D41783989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667CCA-655D-B44B-B4DA-74E65D474A9A}"/>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6" name="Footer Placeholder 5">
            <a:extLst>
              <a:ext uri="{FF2B5EF4-FFF2-40B4-BE49-F238E27FC236}">
                <a16:creationId xmlns:a16="http://schemas.microsoft.com/office/drawing/2014/main" id="{D1B9DB3B-2D8A-064C-B630-38B2664A1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CAE3-FF94-C349-BA0E-6F039B06ABC4}"/>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340162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ED5D-ED8F-A948-9B72-141BD5FBD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8ADAA7-F22C-1040-80C8-28F8142A3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9CD270-3A2C-844B-8FF4-031D70641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8FF4E9-9A3A-AD4C-B3A2-322D2FA4AD22}"/>
              </a:ext>
            </a:extLst>
          </p:cNvPr>
          <p:cNvSpPr>
            <a:spLocks noGrp="1"/>
          </p:cNvSpPr>
          <p:nvPr>
            <p:ph type="dt" sz="half" idx="10"/>
          </p:nvPr>
        </p:nvSpPr>
        <p:spPr/>
        <p:txBody>
          <a:bodyPr/>
          <a:lstStyle/>
          <a:p>
            <a:fld id="{2B7C1BFF-37DB-624D-9B4D-BD21A996810A}" type="datetimeFigureOut">
              <a:rPr lang="en-US" smtClean="0"/>
              <a:t>11/19/19</a:t>
            </a:fld>
            <a:endParaRPr lang="en-US"/>
          </a:p>
        </p:txBody>
      </p:sp>
      <p:sp>
        <p:nvSpPr>
          <p:cNvPr id="6" name="Footer Placeholder 5">
            <a:extLst>
              <a:ext uri="{FF2B5EF4-FFF2-40B4-BE49-F238E27FC236}">
                <a16:creationId xmlns:a16="http://schemas.microsoft.com/office/drawing/2014/main" id="{A2C89E79-BC46-124E-88C9-66E52D7ED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06BFD-3FCB-2843-90F7-052EAB313B00}"/>
              </a:ext>
            </a:extLst>
          </p:cNvPr>
          <p:cNvSpPr>
            <a:spLocks noGrp="1"/>
          </p:cNvSpPr>
          <p:nvPr>
            <p:ph type="sldNum" sz="quarter" idx="12"/>
          </p:nvPr>
        </p:nvSpPr>
        <p:spPr/>
        <p:txBody>
          <a:bodyPr/>
          <a:lstStyle/>
          <a:p>
            <a:fld id="{4589A8E0-C048-BC49-ABBA-7A5527404AD3}" type="slidenum">
              <a:rPr lang="en-US" smtClean="0"/>
              <a:t>‹#›</a:t>
            </a:fld>
            <a:endParaRPr lang="en-US"/>
          </a:p>
        </p:txBody>
      </p:sp>
    </p:spTree>
    <p:extLst>
      <p:ext uri="{BB962C8B-B14F-4D97-AF65-F5344CB8AC3E}">
        <p14:creationId xmlns:p14="http://schemas.microsoft.com/office/powerpoint/2010/main" val="713781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AF44B-4BCA-D247-A02B-41936A7F74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CFFB24-87F0-414C-8244-1975465EB9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09F3E-6C34-D949-B04B-898FA58115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C1BFF-37DB-624D-9B4D-BD21A996810A}" type="datetimeFigureOut">
              <a:rPr lang="en-US" smtClean="0"/>
              <a:t>11/19/19</a:t>
            </a:fld>
            <a:endParaRPr lang="en-US"/>
          </a:p>
        </p:txBody>
      </p:sp>
      <p:sp>
        <p:nvSpPr>
          <p:cNvPr id="5" name="Footer Placeholder 4">
            <a:extLst>
              <a:ext uri="{FF2B5EF4-FFF2-40B4-BE49-F238E27FC236}">
                <a16:creationId xmlns:a16="http://schemas.microsoft.com/office/drawing/2014/main" id="{37FB55EC-DC9B-A448-86FA-6FF51BFE85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16F2A-07CA-6A45-910E-E46EAEA42E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9A8E0-C048-BC49-ABBA-7A5527404AD3}" type="slidenum">
              <a:rPr lang="en-US" smtClean="0"/>
              <a:t>‹#›</a:t>
            </a:fld>
            <a:endParaRPr lang="en-US"/>
          </a:p>
        </p:txBody>
      </p:sp>
    </p:spTree>
    <p:extLst>
      <p:ext uri="{BB962C8B-B14F-4D97-AF65-F5344CB8AC3E}">
        <p14:creationId xmlns:p14="http://schemas.microsoft.com/office/powerpoint/2010/main" val="2052957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80639"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0"/>
              </a:defRPr>
            </a:lvl1pPr>
          </a:lstStyle>
          <a:p>
            <a:pPr defTabSz="457200"/>
            <a:fld id="{A7CC9F47-CEC9-451B-88DE-F4E621D9A02D}" type="slidenum">
              <a:rPr lang="en-US" smtClean="0">
                <a:solidFill>
                  <a:prstClr val="white">
                    <a:tint val="75000"/>
                  </a:prstClr>
                </a:solidFill>
              </a:rPr>
              <a:pPr defTabSz="457200"/>
              <a:t>‹#›</a:t>
            </a:fld>
            <a:endParaRPr lang="en-US" dirty="0">
              <a:solidFill>
                <a:prstClr val="white">
                  <a:tint val="75000"/>
                </a:prstClr>
              </a:solidFill>
            </a:endParaRPr>
          </a:p>
        </p:txBody>
      </p:sp>
      <p:sp>
        <p:nvSpPr>
          <p:cNvPr id="5" name="Rectangle 4">
            <a:extLst>
              <a:ext uri="{FF2B5EF4-FFF2-40B4-BE49-F238E27FC236}">
                <a16:creationId xmlns:a16="http://schemas.microsoft.com/office/drawing/2014/main" id="{5C9D36E6-07AC-46AD-B46C-44F6AF383169}"/>
              </a:ext>
            </a:extLst>
          </p:cNvPr>
          <p:cNvSpPr/>
          <p:nvPr userDrawn="1"/>
        </p:nvSpPr>
        <p:spPr>
          <a:xfrm>
            <a:off x="0" y="6771190"/>
            <a:ext cx="12192000" cy="86810"/>
          </a:xfrm>
          <a:prstGeom prst="rect">
            <a:avLst/>
          </a:prstGeom>
          <a:gradFill flip="none" rotWithShape="1">
            <a:gsLst>
              <a:gs pos="0">
                <a:schemeClr val="accent2"/>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7" name="Picture 6">
            <a:extLst>
              <a:ext uri="{FF2B5EF4-FFF2-40B4-BE49-F238E27FC236}">
                <a16:creationId xmlns:a16="http://schemas.microsoft.com/office/drawing/2014/main" id="{70A183F0-3ABA-4F58-94F0-DD206C1C8E8E}"/>
              </a:ext>
            </a:extLst>
          </p:cNvPr>
          <p:cNvPicPr>
            <a:picLocks noChangeAspect="1"/>
          </p:cNvPicPr>
          <p:nvPr userDrawn="1"/>
        </p:nvPicPr>
        <p:blipFill>
          <a:blip r:embed="rId27"/>
          <a:stretch>
            <a:fillRect/>
          </a:stretch>
        </p:blipFill>
        <p:spPr>
          <a:xfrm>
            <a:off x="10984674" y="5650674"/>
            <a:ext cx="1207326" cy="1207326"/>
          </a:xfrm>
          <a:prstGeom prst="rect">
            <a:avLst/>
          </a:prstGeom>
        </p:spPr>
      </p:pic>
    </p:spTree>
    <p:extLst>
      <p:ext uri="{BB962C8B-B14F-4D97-AF65-F5344CB8AC3E}">
        <p14:creationId xmlns:p14="http://schemas.microsoft.com/office/powerpoint/2010/main" val="18696861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90000"/>
        </a:lnSpc>
        <a:spcBef>
          <a:spcPct val="0"/>
        </a:spcBef>
        <a:buNone/>
        <a:defRPr sz="4400" kern="1200">
          <a:solidFill>
            <a:schemeClr val="tx1"/>
          </a:solidFill>
          <a:latin typeface="Kion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9099A5-A53E-B94D-BD7F-8125E96CF4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643730-DE4A-D144-A73E-F45A54FCE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37F42-AC02-C443-9EE7-B84AB8AAD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ACBB9-FD86-FC45-8F75-F947571C9447}" type="datetimeFigureOut">
              <a:rPr lang="en-US" smtClean="0"/>
              <a:t>11/19/19</a:t>
            </a:fld>
            <a:endParaRPr lang="en-US"/>
          </a:p>
        </p:txBody>
      </p:sp>
      <p:sp>
        <p:nvSpPr>
          <p:cNvPr id="5" name="Footer Placeholder 4">
            <a:extLst>
              <a:ext uri="{FF2B5EF4-FFF2-40B4-BE49-F238E27FC236}">
                <a16:creationId xmlns:a16="http://schemas.microsoft.com/office/drawing/2014/main" id="{0369CDFC-19E6-DD4D-90F5-A66AEEE36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9249C-F96C-7341-B0CB-05E9B9DB0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47448-31AE-A744-917C-57E60B8A1F7B}" type="slidenum">
              <a:rPr lang="en-US" smtClean="0"/>
              <a:t>‹#›</a:t>
            </a:fld>
            <a:endParaRPr lang="en-US"/>
          </a:p>
        </p:txBody>
      </p:sp>
    </p:spTree>
    <p:extLst>
      <p:ext uri="{BB962C8B-B14F-4D97-AF65-F5344CB8AC3E}">
        <p14:creationId xmlns:p14="http://schemas.microsoft.com/office/powerpoint/2010/main" val="6549123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hyperlink" Target="https://cropmonitor.org/index.php/2019/08/08/crop-monitor-for-early-warning-august-2019/" TargetMode="External"/><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2B37-C031-604C-B256-26F5FACD35AA}"/>
              </a:ext>
            </a:extLst>
          </p:cNvPr>
          <p:cNvSpPr>
            <a:spLocks noGrp="1"/>
          </p:cNvSpPr>
          <p:nvPr>
            <p:ph type="ctrTitle"/>
          </p:nvPr>
        </p:nvSpPr>
        <p:spPr>
          <a:xfrm>
            <a:off x="1347470" y="938848"/>
            <a:ext cx="9144000" cy="2387600"/>
          </a:xfrm>
        </p:spPr>
        <p:txBody>
          <a:bodyPr>
            <a:normAutofit fontScale="90000"/>
          </a:bodyPr>
          <a:lstStyle/>
          <a:p>
            <a:br>
              <a:rPr lang="en-US" dirty="0"/>
            </a:br>
            <a:r>
              <a:rPr lang="en-US" b="1" dirty="0"/>
              <a:t>MODIS – SNPP VIIRS </a:t>
            </a:r>
            <a:br>
              <a:rPr lang="en-US" b="1" dirty="0"/>
            </a:br>
            <a:r>
              <a:rPr lang="en-US" b="1" dirty="0"/>
              <a:t>Land Science Overview</a:t>
            </a:r>
          </a:p>
        </p:txBody>
      </p:sp>
      <p:sp>
        <p:nvSpPr>
          <p:cNvPr id="3" name="Subtitle 2">
            <a:extLst>
              <a:ext uri="{FF2B5EF4-FFF2-40B4-BE49-F238E27FC236}">
                <a16:creationId xmlns:a16="http://schemas.microsoft.com/office/drawing/2014/main" id="{82241DC9-0B14-4546-8F52-266A2F5B11B7}"/>
              </a:ext>
            </a:extLst>
          </p:cNvPr>
          <p:cNvSpPr>
            <a:spLocks noGrp="1"/>
          </p:cNvSpPr>
          <p:nvPr>
            <p:ph type="subTitle" idx="1"/>
          </p:nvPr>
        </p:nvSpPr>
        <p:spPr>
          <a:xfrm>
            <a:off x="1283970" y="4694874"/>
            <a:ext cx="9144000" cy="1655762"/>
          </a:xfrm>
        </p:spPr>
        <p:txBody>
          <a:bodyPr>
            <a:normAutofit lnSpcReduction="10000"/>
          </a:bodyPr>
          <a:lstStyle/>
          <a:p>
            <a:endParaRPr lang="en-US" dirty="0"/>
          </a:p>
          <a:p>
            <a:endParaRPr lang="en-US" dirty="0"/>
          </a:p>
          <a:p>
            <a:r>
              <a:rPr lang="en-US" dirty="0"/>
              <a:t>Chris Justice </a:t>
            </a:r>
          </a:p>
          <a:p>
            <a:r>
              <a:rPr lang="en-US" dirty="0"/>
              <a:t>Land Discipline Lead </a:t>
            </a:r>
          </a:p>
        </p:txBody>
      </p:sp>
      <p:pic>
        <p:nvPicPr>
          <p:cNvPr id="5" name="Picture 4">
            <a:extLst>
              <a:ext uri="{FF2B5EF4-FFF2-40B4-BE49-F238E27FC236}">
                <a16:creationId xmlns:a16="http://schemas.microsoft.com/office/drawing/2014/main" id="{0EE8A824-7BD5-6E40-9AB5-FACABB561B3D}"/>
              </a:ext>
            </a:extLst>
          </p:cNvPr>
          <p:cNvPicPr>
            <a:picLocks noChangeAspect="1"/>
          </p:cNvPicPr>
          <p:nvPr/>
        </p:nvPicPr>
        <p:blipFill>
          <a:blip r:embed="rId2"/>
          <a:stretch>
            <a:fillRect/>
          </a:stretch>
        </p:blipFill>
        <p:spPr>
          <a:xfrm>
            <a:off x="1436370" y="297498"/>
            <a:ext cx="9055100" cy="1282700"/>
          </a:xfrm>
          <a:prstGeom prst="rect">
            <a:avLst/>
          </a:prstGeom>
        </p:spPr>
      </p:pic>
      <p:pic>
        <p:nvPicPr>
          <p:cNvPr id="7" name="Picture 6">
            <a:extLst>
              <a:ext uri="{FF2B5EF4-FFF2-40B4-BE49-F238E27FC236}">
                <a16:creationId xmlns:a16="http://schemas.microsoft.com/office/drawing/2014/main" id="{0383BF84-51CA-024E-A874-BC71F0ECBF9E}"/>
              </a:ext>
            </a:extLst>
          </p:cNvPr>
          <p:cNvPicPr>
            <a:picLocks noChangeAspect="1"/>
          </p:cNvPicPr>
          <p:nvPr/>
        </p:nvPicPr>
        <p:blipFill>
          <a:blip r:embed="rId3"/>
          <a:stretch>
            <a:fillRect/>
          </a:stretch>
        </p:blipFill>
        <p:spPr>
          <a:xfrm>
            <a:off x="1474470" y="3474721"/>
            <a:ext cx="9017000" cy="1803400"/>
          </a:xfrm>
          <a:prstGeom prst="rect">
            <a:avLst/>
          </a:prstGeom>
        </p:spPr>
      </p:pic>
    </p:spTree>
    <p:extLst>
      <p:ext uri="{BB962C8B-B14F-4D97-AF65-F5344CB8AC3E}">
        <p14:creationId xmlns:p14="http://schemas.microsoft.com/office/powerpoint/2010/main" val="173467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96E6D-C0D2-BC40-A13C-BC090916D8A5}"/>
              </a:ext>
            </a:extLst>
          </p:cNvPr>
          <p:cNvPicPr>
            <a:picLocks noChangeAspect="1"/>
          </p:cNvPicPr>
          <p:nvPr/>
        </p:nvPicPr>
        <p:blipFill>
          <a:blip r:embed="rId2"/>
          <a:stretch>
            <a:fillRect/>
          </a:stretch>
        </p:blipFill>
        <p:spPr>
          <a:xfrm>
            <a:off x="883079" y="0"/>
            <a:ext cx="10425842" cy="6363156"/>
          </a:xfrm>
          <a:prstGeom prst="rect">
            <a:avLst/>
          </a:prstGeom>
        </p:spPr>
      </p:pic>
      <p:sp>
        <p:nvSpPr>
          <p:cNvPr id="4" name="TextBox 3">
            <a:extLst>
              <a:ext uri="{FF2B5EF4-FFF2-40B4-BE49-F238E27FC236}">
                <a16:creationId xmlns:a16="http://schemas.microsoft.com/office/drawing/2014/main" id="{3E79794C-1E51-3246-B10F-5EB26B19AED2}"/>
              </a:ext>
            </a:extLst>
          </p:cNvPr>
          <p:cNvSpPr txBox="1"/>
          <p:nvPr/>
        </p:nvSpPr>
        <p:spPr>
          <a:xfrm>
            <a:off x="135082" y="6411192"/>
            <a:ext cx="9466118" cy="338554"/>
          </a:xfrm>
          <a:prstGeom prst="rect">
            <a:avLst/>
          </a:prstGeom>
          <a:noFill/>
        </p:spPr>
        <p:txBody>
          <a:bodyPr wrap="square" rtlCol="0">
            <a:spAutoFit/>
          </a:bodyPr>
          <a:lstStyle/>
          <a:p>
            <a:r>
              <a:rPr lang="en-US" sz="1600" dirty="0"/>
              <a:t>https://</a:t>
            </a:r>
            <a:r>
              <a:rPr lang="en-US" sz="1600" dirty="0" err="1"/>
              <a:t>www.earthobservatory.nasa.gov</a:t>
            </a:r>
            <a:r>
              <a:rPr lang="en-US" sz="1600" dirty="0"/>
              <a:t>/images/145498/uptick-in-amazon-fire-activity-in-2019</a:t>
            </a:r>
          </a:p>
        </p:txBody>
      </p:sp>
    </p:spTree>
    <p:extLst>
      <p:ext uri="{BB962C8B-B14F-4D97-AF65-F5344CB8AC3E}">
        <p14:creationId xmlns:p14="http://schemas.microsoft.com/office/powerpoint/2010/main" val="191068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2445" y="622819"/>
            <a:ext cx="11219235" cy="4936548"/>
          </a:xfrm>
          <a:prstGeom prst="rect">
            <a:avLst/>
          </a:prstGeom>
        </p:spPr>
      </p:pic>
      <p:sp>
        <p:nvSpPr>
          <p:cNvPr id="3" name="Rectangle 2"/>
          <p:cNvSpPr/>
          <p:nvPr/>
        </p:nvSpPr>
        <p:spPr>
          <a:xfrm>
            <a:off x="1371600" y="3608439"/>
            <a:ext cx="9148916" cy="2949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538759"/>
            <a:ext cx="11493146" cy="338554"/>
          </a:xfrm>
          <a:prstGeom prst="rect">
            <a:avLst/>
          </a:prstGeom>
        </p:spPr>
        <p:txBody>
          <a:bodyPr wrap="none">
            <a:spAutoFit/>
          </a:bodyPr>
          <a:lstStyle/>
          <a:p>
            <a:r>
              <a:rPr lang="en-US" sz="1600" dirty="0"/>
              <a:t>https://www.dailymail.co.uk/news/article-7416171/Amazon-sees-2-000-new-fires-48-hours-Brazilian-government-banned-burning.html</a:t>
            </a:r>
          </a:p>
        </p:txBody>
      </p:sp>
    </p:spTree>
    <p:extLst>
      <p:ext uri="{BB962C8B-B14F-4D97-AF65-F5344CB8AC3E}">
        <p14:creationId xmlns:p14="http://schemas.microsoft.com/office/powerpoint/2010/main" val="3459597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1FAFFA-1C55-F14C-A85C-CF9E28B0C65E}"/>
              </a:ext>
            </a:extLst>
          </p:cNvPr>
          <p:cNvPicPr>
            <a:picLocks noChangeAspect="1"/>
          </p:cNvPicPr>
          <p:nvPr/>
        </p:nvPicPr>
        <p:blipFill>
          <a:blip r:embed="rId3"/>
          <a:stretch>
            <a:fillRect/>
          </a:stretch>
        </p:blipFill>
        <p:spPr>
          <a:xfrm>
            <a:off x="418084" y="0"/>
            <a:ext cx="11355831" cy="6858000"/>
          </a:xfrm>
          <a:prstGeom prst="rect">
            <a:avLst/>
          </a:prstGeom>
        </p:spPr>
      </p:pic>
    </p:spTree>
    <p:extLst>
      <p:ext uri="{BB962C8B-B14F-4D97-AF65-F5344CB8AC3E}">
        <p14:creationId xmlns:p14="http://schemas.microsoft.com/office/powerpoint/2010/main" val="312863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827" y="6534834"/>
            <a:ext cx="9802761" cy="369332"/>
          </a:xfrm>
          <a:prstGeom prst="rect">
            <a:avLst/>
          </a:prstGeom>
        </p:spPr>
        <p:txBody>
          <a:bodyPr wrap="square">
            <a:spAutoFit/>
          </a:bodyPr>
          <a:lstStyle/>
          <a:p>
            <a:r>
              <a:rPr lang="en-US" dirty="0"/>
              <a:t>https://www.space.com/amazon-rainforest-fires-2019-nasa-satellite-views.html</a:t>
            </a:r>
          </a:p>
        </p:txBody>
      </p:sp>
      <p:grpSp>
        <p:nvGrpSpPr>
          <p:cNvPr id="8" name="Group 7"/>
          <p:cNvGrpSpPr/>
          <p:nvPr/>
        </p:nvGrpSpPr>
        <p:grpSpPr>
          <a:xfrm>
            <a:off x="201387" y="153084"/>
            <a:ext cx="5781675" cy="6381750"/>
            <a:chOff x="3205162" y="153084"/>
            <a:chExt cx="5781675" cy="6381750"/>
          </a:xfrm>
        </p:grpSpPr>
        <p:pic>
          <p:nvPicPr>
            <p:cNvPr id="4" name="Picture 3"/>
            <p:cNvPicPr>
              <a:picLocks noChangeAspect="1"/>
            </p:cNvPicPr>
            <p:nvPr/>
          </p:nvPicPr>
          <p:blipFill>
            <a:blip r:embed="rId2"/>
            <a:stretch>
              <a:fillRect/>
            </a:stretch>
          </p:blipFill>
          <p:spPr>
            <a:xfrm>
              <a:off x="3205162" y="153084"/>
              <a:ext cx="5781675" cy="6381750"/>
            </a:xfrm>
            <a:prstGeom prst="rect">
              <a:avLst/>
            </a:prstGeom>
          </p:spPr>
        </p:pic>
        <p:cxnSp>
          <p:nvCxnSpPr>
            <p:cNvPr id="7" name="Straight Connector 6"/>
            <p:cNvCxnSpPr/>
            <p:nvPr/>
          </p:nvCxnSpPr>
          <p:spPr>
            <a:xfrm>
              <a:off x="7148052" y="1455174"/>
              <a:ext cx="1691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6424395" y="1612490"/>
            <a:ext cx="5767605" cy="3791609"/>
            <a:chOff x="6505373" y="403122"/>
            <a:chExt cx="5767605" cy="379160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024" y="403122"/>
              <a:ext cx="4718304" cy="3318387"/>
            </a:xfrm>
            <a:prstGeom prst="rect">
              <a:avLst/>
            </a:prstGeom>
          </p:spPr>
        </p:pic>
        <p:sp>
          <p:nvSpPr>
            <p:cNvPr id="5" name="Rectangle 4"/>
            <p:cNvSpPr/>
            <p:nvPr/>
          </p:nvSpPr>
          <p:spPr>
            <a:xfrm>
              <a:off x="6505373" y="3825399"/>
              <a:ext cx="5767605" cy="369332"/>
            </a:xfrm>
            <a:prstGeom prst="rect">
              <a:avLst/>
            </a:prstGeom>
          </p:spPr>
          <p:txBody>
            <a:bodyPr wrap="none">
              <a:spAutoFit/>
            </a:bodyPr>
            <a:lstStyle/>
            <a:p>
              <a:r>
                <a:rPr lang="en-US" dirty="0"/>
                <a:t>https://www.bbc.com/news/world-latin-america-49433767</a:t>
              </a:r>
            </a:p>
          </p:txBody>
        </p:sp>
      </p:grpSp>
    </p:spTree>
    <p:extLst>
      <p:ext uri="{BB962C8B-B14F-4D97-AF65-F5344CB8AC3E}">
        <p14:creationId xmlns:p14="http://schemas.microsoft.com/office/powerpoint/2010/main" val="213285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85738"/>
            <a:ext cx="10515600" cy="1325563"/>
          </a:xfrm>
        </p:spPr>
        <p:txBody>
          <a:bodyPr/>
          <a:lstStyle/>
          <a:p>
            <a:r>
              <a:rPr lang="en-US" b="1" dirty="0"/>
              <a:t>2019 Amazon MODIS/VIIRS Fires: Timeline of Early Events</a:t>
            </a:r>
          </a:p>
        </p:txBody>
      </p:sp>
      <p:sp>
        <p:nvSpPr>
          <p:cNvPr id="5" name="Content Placeholder 4"/>
          <p:cNvSpPr>
            <a:spLocks noGrp="1"/>
          </p:cNvSpPr>
          <p:nvPr>
            <p:ph idx="1"/>
          </p:nvPr>
        </p:nvSpPr>
        <p:spPr>
          <a:xfrm>
            <a:off x="838200" y="1690688"/>
            <a:ext cx="5080819" cy="4351338"/>
          </a:xfrm>
        </p:spPr>
        <p:txBody>
          <a:bodyPr>
            <a:normAutofit fontScale="92500" lnSpcReduction="10000"/>
          </a:bodyPr>
          <a:lstStyle/>
          <a:p>
            <a:r>
              <a:rPr lang="en-US" sz="2400" dirty="0"/>
              <a:t>August 10</a:t>
            </a:r>
          </a:p>
          <a:p>
            <a:pPr lvl="1"/>
            <a:r>
              <a:rPr lang="en-US" sz="2000" dirty="0"/>
              <a:t>“Day of Fire” – Origins in Novo Progresso</a:t>
            </a:r>
          </a:p>
          <a:p>
            <a:r>
              <a:rPr lang="en-US" sz="2400" dirty="0"/>
              <a:t>August 11</a:t>
            </a:r>
          </a:p>
          <a:p>
            <a:pPr lvl="1"/>
            <a:r>
              <a:rPr lang="en-US" sz="2000" dirty="0">
                <a:solidFill>
                  <a:schemeClr val="accent1"/>
                </a:solidFill>
              </a:rPr>
              <a:t>NASA Earth Observatory ("Fires in Brazil”)</a:t>
            </a:r>
          </a:p>
          <a:p>
            <a:pPr lvl="2"/>
            <a:r>
              <a:rPr lang="en-US" sz="1800" dirty="0"/>
              <a:t>Data credit: GFED</a:t>
            </a:r>
          </a:p>
          <a:p>
            <a:r>
              <a:rPr lang="en-US" sz="2400" dirty="0"/>
              <a:t>August 21-23</a:t>
            </a:r>
          </a:p>
          <a:p>
            <a:pPr lvl="1"/>
            <a:r>
              <a:rPr lang="en-US" sz="2000" dirty="0">
                <a:solidFill>
                  <a:schemeClr val="accent1"/>
                </a:solidFill>
              </a:rPr>
              <a:t>INPE reports a “record 72,843 fires this year, an 80 percent increase from last year”</a:t>
            </a:r>
          </a:p>
          <a:p>
            <a:pPr lvl="1"/>
            <a:r>
              <a:rPr lang="en-US" sz="2000" dirty="0"/>
              <a:t>Social media outcry – posts from Leonardo DiCaprio, Madonna, Kathy Griffin, etc.</a:t>
            </a:r>
          </a:p>
          <a:p>
            <a:pPr lvl="1"/>
            <a:r>
              <a:rPr lang="en-US" sz="2000" dirty="0"/>
              <a:t>Emphasis on “Lungs of the Earth”</a:t>
            </a:r>
          </a:p>
          <a:p>
            <a:r>
              <a:rPr lang="en-US" sz="2400" dirty="0"/>
              <a:t>August 24</a:t>
            </a:r>
          </a:p>
          <a:p>
            <a:pPr lvl="1"/>
            <a:r>
              <a:rPr lang="en-US" sz="2000" dirty="0"/>
              <a:t>44,000 troops deployed to fight fire spread</a:t>
            </a:r>
          </a:p>
        </p:txBody>
      </p:sp>
      <p:sp>
        <p:nvSpPr>
          <p:cNvPr id="6" name="Content Placeholder 4"/>
          <p:cNvSpPr txBox="1">
            <a:spLocks/>
          </p:cNvSpPr>
          <p:nvPr/>
        </p:nvSpPr>
        <p:spPr>
          <a:xfrm>
            <a:off x="6272981" y="1690688"/>
            <a:ext cx="5080819"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August 26</a:t>
            </a:r>
          </a:p>
          <a:p>
            <a:pPr lvl="1"/>
            <a:r>
              <a:rPr lang="en-US" dirty="0"/>
              <a:t>G7 Summit</a:t>
            </a:r>
          </a:p>
          <a:p>
            <a:pPr lvl="1"/>
            <a:r>
              <a:rPr lang="en-US" dirty="0"/>
              <a:t>Beginning of social media outcry: Earth Alliance (DiCaprio) donates $5m</a:t>
            </a:r>
          </a:p>
          <a:p>
            <a:pPr lvl="1"/>
            <a:r>
              <a:rPr lang="en-US" dirty="0">
                <a:solidFill>
                  <a:schemeClr val="accent1"/>
                </a:solidFill>
              </a:rPr>
              <a:t>NASA Earth Observatory (“Uptick in Amazon Fire Activity in 2019”) </a:t>
            </a:r>
          </a:p>
          <a:p>
            <a:pPr lvl="2"/>
            <a:r>
              <a:rPr lang="en-US" dirty="0"/>
              <a:t>Data credit: Global Forest Watch Fires, INPE, GFED, FIRMS</a:t>
            </a:r>
          </a:p>
          <a:p>
            <a:r>
              <a:rPr lang="en-US" dirty="0"/>
              <a:t>August 27</a:t>
            </a:r>
          </a:p>
          <a:p>
            <a:pPr lvl="1"/>
            <a:r>
              <a:rPr lang="en-US" dirty="0">
                <a:solidFill>
                  <a:schemeClr val="accent1"/>
                </a:solidFill>
              </a:rPr>
              <a:t>@ESA_EO tweet: “[…]Satellite data shows almost 4 times as many fires this year compared to the same period last year.[…]”</a:t>
            </a:r>
          </a:p>
          <a:p>
            <a:pPr lvl="2"/>
            <a:r>
              <a:rPr lang="en-US" dirty="0"/>
              <a:t>Data credit: Copernicus</a:t>
            </a:r>
          </a:p>
          <a:p>
            <a:r>
              <a:rPr lang="en-US" dirty="0"/>
              <a:t>August 29</a:t>
            </a:r>
          </a:p>
          <a:p>
            <a:pPr lvl="1"/>
            <a:r>
              <a:rPr lang="en-US" dirty="0"/>
              <a:t>60-day ban on burning by President Jair </a:t>
            </a:r>
            <a:r>
              <a:rPr lang="en-US" dirty="0" err="1"/>
              <a:t>Bolsonaro</a:t>
            </a:r>
            <a:endParaRPr lang="en-US" dirty="0"/>
          </a:p>
          <a:p>
            <a:endParaRPr lang="en-US" dirty="0"/>
          </a:p>
        </p:txBody>
      </p:sp>
      <p:sp>
        <p:nvSpPr>
          <p:cNvPr id="2" name="TextBox 1">
            <a:extLst>
              <a:ext uri="{FF2B5EF4-FFF2-40B4-BE49-F238E27FC236}">
                <a16:creationId xmlns:a16="http://schemas.microsoft.com/office/drawing/2014/main" id="{A153A47E-60C3-CA4E-B424-0990E2EF3E9E}"/>
              </a:ext>
            </a:extLst>
          </p:cNvPr>
          <p:cNvSpPr txBox="1"/>
          <p:nvPr/>
        </p:nvSpPr>
        <p:spPr>
          <a:xfrm>
            <a:off x="9997440" y="6400800"/>
            <a:ext cx="2045753" cy="369332"/>
          </a:xfrm>
          <a:prstGeom prst="rect">
            <a:avLst/>
          </a:prstGeom>
          <a:noFill/>
        </p:spPr>
        <p:txBody>
          <a:bodyPr wrap="none" rtlCol="0">
            <a:spAutoFit/>
          </a:bodyPr>
          <a:lstStyle/>
          <a:p>
            <a:r>
              <a:rPr lang="en-US" dirty="0"/>
              <a:t>Mike Humber, UMD</a:t>
            </a:r>
          </a:p>
        </p:txBody>
      </p:sp>
    </p:spTree>
    <p:extLst>
      <p:ext uri="{BB962C8B-B14F-4D97-AF65-F5344CB8AC3E}">
        <p14:creationId xmlns:p14="http://schemas.microsoft.com/office/powerpoint/2010/main" val="208027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220" y="91440"/>
            <a:ext cx="9745579" cy="6858000"/>
          </a:xfrm>
          <a:prstGeom prst="rect">
            <a:avLst/>
          </a:prstGeom>
        </p:spPr>
      </p:pic>
      <p:grpSp>
        <p:nvGrpSpPr>
          <p:cNvPr id="8" name="Group 7"/>
          <p:cNvGrpSpPr/>
          <p:nvPr/>
        </p:nvGrpSpPr>
        <p:grpSpPr>
          <a:xfrm>
            <a:off x="10012841" y="182827"/>
            <a:ext cx="1753160" cy="1723794"/>
            <a:chOff x="10012841" y="182827"/>
            <a:chExt cx="1753160" cy="1723794"/>
          </a:xfrm>
        </p:grpSpPr>
        <p:sp>
          <p:nvSpPr>
            <p:cNvPr id="4" name="Rectangle 3"/>
            <p:cNvSpPr/>
            <p:nvPr/>
          </p:nvSpPr>
          <p:spPr>
            <a:xfrm>
              <a:off x="10012841" y="367493"/>
              <a:ext cx="307818" cy="1385180"/>
            </a:xfrm>
            <a:prstGeom prst="rect">
              <a:avLst/>
            </a:prstGeom>
            <a:gradFill>
              <a:gsLst>
                <a:gs pos="0">
                  <a:srgbClr val="00B0F0"/>
                </a:gs>
                <a:gs pos="50000">
                  <a:schemeClr val="accent4">
                    <a:lumMod val="40000"/>
                    <a:lumOff val="60000"/>
                  </a:schemeClr>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320659" y="182827"/>
              <a:ext cx="1445342" cy="369332"/>
            </a:xfrm>
            <a:prstGeom prst="rect">
              <a:avLst/>
            </a:prstGeom>
            <a:noFill/>
          </p:spPr>
          <p:txBody>
            <a:bodyPr wrap="square" rtlCol="0">
              <a:spAutoFit/>
            </a:bodyPr>
            <a:lstStyle/>
            <a:p>
              <a:r>
                <a:rPr lang="en-US" dirty="0"/>
                <a:t>1 Jul 2019</a:t>
              </a:r>
            </a:p>
          </p:txBody>
        </p:sp>
        <p:sp>
          <p:nvSpPr>
            <p:cNvPr id="6" name="TextBox 5"/>
            <p:cNvSpPr txBox="1"/>
            <p:nvPr/>
          </p:nvSpPr>
          <p:spPr>
            <a:xfrm>
              <a:off x="10320659" y="861740"/>
              <a:ext cx="1445342" cy="369332"/>
            </a:xfrm>
            <a:prstGeom prst="rect">
              <a:avLst/>
            </a:prstGeom>
            <a:noFill/>
          </p:spPr>
          <p:txBody>
            <a:bodyPr wrap="square" rtlCol="0">
              <a:spAutoFit/>
            </a:bodyPr>
            <a:lstStyle/>
            <a:p>
              <a:r>
                <a:rPr lang="en-US" dirty="0"/>
                <a:t>1 Aug 2019</a:t>
              </a:r>
            </a:p>
          </p:txBody>
        </p:sp>
        <p:sp>
          <p:nvSpPr>
            <p:cNvPr id="7" name="TextBox 6"/>
            <p:cNvSpPr txBox="1"/>
            <p:nvPr/>
          </p:nvSpPr>
          <p:spPr>
            <a:xfrm>
              <a:off x="10320659" y="1537289"/>
              <a:ext cx="1445342" cy="369332"/>
            </a:xfrm>
            <a:prstGeom prst="rect">
              <a:avLst/>
            </a:prstGeom>
            <a:noFill/>
          </p:spPr>
          <p:txBody>
            <a:bodyPr wrap="square" rtlCol="0">
              <a:spAutoFit/>
            </a:bodyPr>
            <a:lstStyle/>
            <a:p>
              <a:r>
                <a:rPr lang="en-US" dirty="0"/>
                <a:t>23 Sep 2019</a:t>
              </a:r>
            </a:p>
          </p:txBody>
        </p:sp>
      </p:grpSp>
      <p:grpSp>
        <p:nvGrpSpPr>
          <p:cNvPr id="9" name="Group 8"/>
          <p:cNvGrpSpPr/>
          <p:nvPr/>
        </p:nvGrpSpPr>
        <p:grpSpPr>
          <a:xfrm>
            <a:off x="9330813" y="6174659"/>
            <a:ext cx="2074606" cy="369332"/>
            <a:chOff x="9330813" y="6174659"/>
            <a:chExt cx="2074606" cy="369332"/>
          </a:xfrm>
        </p:grpSpPr>
        <p:sp>
          <p:nvSpPr>
            <p:cNvPr id="10" name="Rectangle 9"/>
            <p:cNvSpPr/>
            <p:nvPr/>
          </p:nvSpPr>
          <p:spPr>
            <a:xfrm>
              <a:off x="9330813" y="6213987"/>
              <a:ext cx="285135" cy="304800"/>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615948" y="6174659"/>
              <a:ext cx="1789471" cy="369332"/>
            </a:xfrm>
            <a:prstGeom prst="rect">
              <a:avLst/>
            </a:prstGeom>
            <a:noFill/>
          </p:spPr>
          <p:txBody>
            <a:bodyPr wrap="square" rtlCol="0">
              <a:spAutoFit/>
            </a:bodyPr>
            <a:lstStyle/>
            <a:p>
              <a:r>
                <a:rPr lang="en-US" dirty="0"/>
                <a:t>Cropland</a:t>
              </a:r>
            </a:p>
          </p:txBody>
        </p:sp>
      </p:grpSp>
      <p:sp>
        <p:nvSpPr>
          <p:cNvPr id="12" name="TextBox 11"/>
          <p:cNvSpPr txBox="1"/>
          <p:nvPr/>
        </p:nvSpPr>
        <p:spPr>
          <a:xfrm>
            <a:off x="10012841" y="1889672"/>
            <a:ext cx="1753160" cy="646331"/>
          </a:xfrm>
          <a:prstGeom prst="rect">
            <a:avLst/>
          </a:prstGeom>
          <a:noFill/>
        </p:spPr>
        <p:txBody>
          <a:bodyPr wrap="square" rtlCol="0">
            <a:spAutoFit/>
          </a:bodyPr>
          <a:lstStyle/>
          <a:p>
            <a:pPr algn="ctr"/>
            <a:r>
              <a:rPr lang="en-US" dirty="0"/>
              <a:t>Day of Active Fire Detection</a:t>
            </a:r>
          </a:p>
        </p:txBody>
      </p:sp>
      <p:sp>
        <p:nvSpPr>
          <p:cNvPr id="3" name="Rectangle 2">
            <a:extLst>
              <a:ext uri="{FF2B5EF4-FFF2-40B4-BE49-F238E27FC236}">
                <a16:creationId xmlns:a16="http://schemas.microsoft.com/office/drawing/2014/main" id="{00DBEF66-9A48-A14C-A780-586FA9DD1EFD}"/>
              </a:ext>
            </a:extLst>
          </p:cNvPr>
          <p:cNvSpPr/>
          <p:nvPr/>
        </p:nvSpPr>
        <p:spPr>
          <a:xfrm>
            <a:off x="200333" y="5989993"/>
            <a:ext cx="1937775" cy="646331"/>
          </a:xfrm>
          <a:prstGeom prst="rect">
            <a:avLst/>
          </a:prstGeom>
        </p:spPr>
        <p:txBody>
          <a:bodyPr wrap="none">
            <a:spAutoFit/>
          </a:bodyPr>
          <a:lstStyle/>
          <a:p>
            <a:r>
              <a:rPr lang="en-US" dirty="0"/>
              <a:t>Mike Humber </a:t>
            </a:r>
          </a:p>
          <a:p>
            <a:r>
              <a:rPr lang="en-US" dirty="0"/>
              <a:t>Matt Hansen UMD</a:t>
            </a:r>
          </a:p>
        </p:txBody>
      </p:sp>
    </p:spTree>
    <p:extLst>
      <p:ext uri="{BB962C8B-B14F-4D97-AF65-F5344CB8AC3E}">
        <p14:creationId xmlns:p14="http://schemas.microsoft.com/office/powerpoint/2010/main" val="75814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2110742" y="131768"/>
            <a:ext cx="10928223" cy="530225"/>
          </a:xfrm>
          <a:ln>
            <a:solidFill>
              <a:srgbClr val="7F7F7F"/>
            </a:solidFill>
            <a:miter lim="800000"/>
            <a:headEnd/>
            <a:tailEnd/>
          </a:ln>
        </p:spPr>
        <p:txBody>
          <a:bodyPr anchor="t">
            <a:normAutofit fontScale="90000"/>
          </a:bodyPr>
          <a:lstStyle/>
          <a:p>
            <a:r>
              <a:rPr lang="en-US">
                <a:latin typeface="Arial" charset="0"/>
                <a:ea typeface="MS PGothic" charset="0"/>
              </a:rPr>
              <a:t>In the news.. </a:t>
            </a:r>
          </a:p>
        </p:txBody>
      </p:sp>
      <p:pic>
        <p:nvPicPr>
          <p:cNvPr id="4" name="Picture 3" descr="Screen Shot 2016-03-30 at 1.48.15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 y="1"/>
            <a:ext cx="5605907" cy="3303588"/>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pic>
        <p:nvPicPr>
          <p:cNvPr id="9" name="Picture 8" descr="Screen Shot 2016-03-30 at 1.00.22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 y="2813050"/>
            <a:ext cx="7846749" cy="4044951"/>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pic>
        <p:nvPicPr>
          <p:cNvPr id="10" name="Picture 9" descr="Screen Shot 2016-03-30 at 12.58.36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284074" y="2468563"/>
            <a:ext cx="4907927" cy="4389437"/>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pic>
        <p:nvPicPr>
          <p:cNvPr id="5" name="Picture 4" descr="Screen Shot 2016-03-30 at 1.47.09 PM.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83555" y="5512797"/>
            <a:ext cx="6709871" cy="1384300"/>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grpSp>
        <p:nvGrpSpPr>
          <p:cNvPr id="51207" name="Group 10"/>
          <p:cNvGrpSpPr>
            <a:grpSpLocks/>
          </p:cNvGrpSpPr>
          <p:nvPr/>
        </p:nvGrpSpPr>
        <p:grpSpPr bwMode="auto">
          <a:xfrm>
            <a:off x="270511" y="1619257"/>
            <a:ext cx="5481837" cy="1306513"/>
            <a:chOff x="1021778" y="1500402"/>
            <a:chExt cx="5224401" cy="1306334"/>
          </a:xfrm>
        </p:grpSpPr>
        <p:pic>
          <p:nvPicPr>
            <p:cNvPr id="14" name="Picture 13" descr="Screen Shot 2016-03-30 at 1.46.08 PM.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21778" y="1500402"/>
              <a:ext cx="5224401" cy="1306334"/>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17" name="TextBox 2"/>
            <p:cNvSpPr txBox="1">
              <a:spLocks noChangeArrowheads="1"/>
            </p:cNvSpPr>
            <p:nvPr/>
          </p:nvSpPr>
          <p:spPr bwMode="auto">
            <a:xfrm>
              <a:off x="3121323" y="1581993"/>
              <a:ext cx="1931775" cy="27696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charset="0"/>
                </a:rPr>
                <a:t>FEWS NET Special Report</a:t>
              </a:r>
            </a:p>
          </p:txBody>
        </p:sp>
      </p:grpSp>
      <p:sp>
        <p:nvSpPr>
          <p:cNvPr id="51208" name="TextBox 15"/>
          <p:cNvSpPr txBox="1">
            <a:spLocks noChangeArrowheads="1"/>
          </p:cNvSpPr>
          <p:nvPr/>
        </p:nvSpPr>
        <p:spPr bwMode="auto">
          <a:xfrm>
            <a:off x="5265424" y="5565777"/>
            <a:ext cx="1713515" cy="295455"/>
          </a:xfrm>
          <a:prstGeom prst="rect">
            <a:avLst/>
          </a:prstGeom>
          <a:solidFill>
            <a:schemeClr val="bg1"/>
          </a:solidFill>
          <a:ln>
            <a:noFill/>
          </a:ln>
          <a:extLst/>
        </p:spPr>
        <p:txBody>
          <a:bodyPr wrap="square" lIns="109720" tIns="54859" rIns="109720" bIns="54859">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charset="0"/>
              </a:rPr>
              <a:t>Joint Statement</a:t>
            </a:r>
          </a:p>
        </p:txBody>
      </p:sp>
      <p:sp>
        <p:nvSpPr>
          <p:cNvPr id="51209" name="TextBox 16"/>
          <p:cNvSpPr txBox="1">
            <a:spLocks noChangeArrowheads="1"/>
          </p:cNvSpPr>
          <p:nvPr/>
        </p:nvSpPr>
        <p:spPr bwMode="auto">
          <a:xfrm>
            <a:off x="4903473" y="3888224"/>
            <a:ext cx="1710787" cy="295455"/>
          </a:xfrm>
          <a:prstGeom prst="rect">
            <a:avLst/>
          </a:prstGeom>
          <a:solidFill>
            <a:srgbClr val="000000"/>
          </a:solidFill>
          <a:ln>
            <a:noFill/>
          </a:ln>
          <a:extLst/>
        </p:spPr>
        <p:txBody>
          <a:bodyPr wrap="square" lIns="109720" tIns="54859" rIns="109720" bIns="54859">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charset="0"/>
              </a:rPr>
              <a:t>Financial Times</a:t>
            </a:r>
          </a:p>
        </p:txBody>
      </p:sp>
      <p:pic>
        <p:nvPicPr>
          <p:cNvPr id="12" name="Picture 11" descr="Screen Shot 2016-04-01 at 12.12.23 P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17679" y="25399"/>
            <a:ext cx="4058839" cy="3124200"/>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pic>
        <p:nvPicPr>
          <p:cNvPr id="8" name="Picture 7" descr="Screen Shot 2016-03-30 at 1.01.16 PM.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80445" y="663667"/>
            <a:ext cx="5218505" cy="3797300"/>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grpSp>
        <p:nvGrpSpPr>
          <p:cNvPr id="51211" name="Group 12"/>
          <p:cNvGrpSpPr>
            <a:grpSpLocks/>
          </p:cNvGrpSpPr>
          <p:nvPr/>
        </p:nvGrpSpPr>
        <p:grpSpPr bwMode="auto">
          <a:xfrm>
            <a:off x="6376163" y="25404"/>
            <a:ext cx="6114684" cy="2443163"/>
            <a:chOff x="3152915" y="274638"/>
            <a:chExt cx="5991085" cy="3372031"/>
          </a:xfrm>
        </p:grpSpPr>
        <p:pic>
          <p:nvPicPr>
            <p:cNvPr id="7" name="Picture 6" descr="Screen Shot 2016-03-30 at 1.03.10 PM.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52915" y="274638"/>
              <a:ext cx="5991085" cy="3372031"/>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pic>
          <p:nvPicPr>
            <p:cNvPr id="6" name="Picture 5" descr="Screen Shot 2016-03-30 at 1.03.19 PM.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17811" y="1408338"/>
              <a:ext cx="2974328" cy="1662397"/>
            </a:xfrm>
            <a:prstGeom prst="rect">
              <a:avLst/>
            </a:prstGeom>
            <a:noFill/>
            <a:ln w="9525">
              <a:solidFill>
                <a:srgbClr val="7F7F7F"/>
              </a:solidFill>
              <a:miter lim="800000"/>
              <a:headEnd/>
              <a:tailEnd/>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Lst>
          </p:spPr>
        </p:pic>
      </p:grpSp>
      <p:sp>
        <p:nvSpPr>
          <p:cNvPr id="51212" name="TextBox 14"/>
          <p:cNvSpPr txBox="1">
            <a:spLocks noChangeArrowheads="1"/>
          </p:cNvSpPr>
          <p:nvPr/>
        </p:nvSpPr>
        <p:spPr bwMode="auto">
          <a:xfrm>
            <a:off x="6662766" y="1086647"/>
            <a:ext cx="1901351" cy="295455"/>
          </a:xfrm>
          <a:prstGeom prst="rect">
            <a:avLst/>
          </a:prstGeom>
          <a:solidFill>
            <a:srgbClr val="000000"/>
          </a:solidFill>
          <a:ln>
            <a:noFill/>
          </a:ln>
          <a:extLst/>
        </p:spPr>
        <p:txBody>
          <a:bodyPr wrap="square" lIns="109720" tIns="54859" rIns="109720" bIns="54859">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charset="0"/>
              </a:rPr>
              <a:t>WFP VAM Report</a:t>
            </a:r>
          </a:p>
        </p:txBody>
      </p:sp>
      <p:pic>
        <p:nvPicPr>
          <p:cNvPr id="19" name="Picture 18" descr="Screen Shot 2016-03-30 at 1.56.31 PM.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110742" y="2039546"/>
            <a:ext cx="4437111" cy="185678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4"/>
          <p:cNvSpPr txBox="1">
            <a:spLocks noChangeArrowheads="1"/>
          </p:cNvSpPr>
          <p:nvPr/>
        </p:nvSpPr>
        <p:spPr bwMode="auto">
          <a:xfrm>
            <a:off x="2899943" y="3136472"/>
            <a:ext cx="1940895" cy="295455"/>
          </a:xfrm>
          <a:prstGeom prst="rect">
            <a:avLst/>
          </a:prstGeom>
          <a:solidFill>
            <a:srgbClr val="000000"/>
          </a:solidFill>
          <a:ln>
            <a:noFill/>
          </a:ln>
        </p:spPr>
        <p:txBody>
          <a:bodyPr wrap="square" lIns="109720" tIns="54859" rIns="109720" bIns="54859">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charset="0"/>
              </a:rPr>
              <a:t>ARC, South Africa</a:t>
            </a:r>
          </a:p>
        </p:txBody>
      </p:sp>
      <p:pic>
        <p:nvPicPr>
          <p:cNvPr id="21" name="Picture 20" descr="Screen Shot 2016-03-30 at 12.55.51 PM.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 y="4401346"/>
            <a:ext cx="2760337" cy="2456655"/>
          </a:xfrm>
          <a:prstGeom prst="rect">
            <a:avLst/>
          </a:prstGeom>
          <a:ln>
            <a:solidFill>
              <a:schemeClr val="bg1">
                <a:lumMod val="75000"/>
                <a:lumOff val="25000"/>
              </a:schemeClr>
            </a:solidFill>
          </a:ln>
          <a:effectLst>
            <a:outerShdw blurRad="292100" dist="139700" dir="2700000" algn="tl" rotWithShape="0">
              <a:srgbClr val="333333">
                <a:alpha val="65000"/>
              </a:srgbClr>
            </a:outerShdw>
          </a:effectLst>
        </p:spPr>
      </p:pic>
      <p:grpSp>
        <p:nvGrpSpPr>
          <p:cNvPr id="28" name="Group 27"/>
          <p:cNvGrpSpPr/>
          <p:nvPr/>
        </p:nvGrpSpPr>
        <p:grpSpPr>
          <a:xfrm>
            <a:off x="6071617" y="2218945"/>
            <a:ext cx="6380641" cy="2990906"/>
            <a:chOff x="965431" y="1119034"/>
            <a:chExt cx="10882162" cy="4927974"/>
          </a:xfrm>
        </p:grpSpPr>
        <p:pic>
          <p:nvPicPr>
            <p:cNvPr id="2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65431" y="1119034"/>
              <a:ext cx="4045148" cy="1105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p:cNvGrpSpPr/>
            <p:nvPr/>
          </p:nvGrpSpPr>
          <p:grpSpPr>
            <a:xfrm>
              <a:off x="965431" y="1119034"/>
              <a:ext cx="10882162" cy="4927974"/>
              <a:chOff x="965431" y="1119034"/>
              <a:chExt cx="10882162" cy="4927974"/>
            </a:xfrm>
          </p:grpSpPr>
          <p:pic>
            <p:nvPicPr>
              <p:cNvPr id="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65431" y="2224083"/>
                <a:ext cx="9146944" cy="3810744"/>
              </a:xfrm>
              <a:prstGeom prst="rect">
                <a:avLst/>
              </a:prstGeom>
              <a:ln>
                <a:noFill/>
              </a:ln>
              <a:effectLst>
                <a:outerShdw blurRad="292100" dist="139700" dir="2700000" algn="tl" rotWithShape="0">
                  <a:srgbClr val="333333">
                    <a:alpha val="65000"/>
                  </a:srgbClr>
                </a:outerShdw>
              </a:effectLs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010579" y="1119034"/>
                <a:ext cx="6837014" cy="4107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965431" y="5018097"/>
                <a:ext cx="10882162" cy="1028911"/>
              </a:xfrm>
              <a:prstGeom prst="rect">
                <a:avLst/>
              </a:prstGeom>
              <a:solidFill>
                <a:schemeClr val="tx1"/>
              </a:solid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2516" tIns="42516" rIns="42516" bIns="42516" numCol="1" spcCol="23915"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sng" strike="noStrike" kern="1200" cap="none" spc="0" normalizeH="0" baseline="0" noProof="0" dirty="0">
                    <a:ln>
                      <a:noFill/>
                    </a:ln>
                    <a:solidFill>
                      <a:prstClr val="black"/>
                    </a:solidFill>
                    <a:effectLst/>
                    <a:uLnTx/>
                    <a:uFillTx/>
                    <a:latin typeface="Calibri" panose="020F0502020204030204"/>
                    <a:ea typeface="+mn-ea"/>
                    <a:cs typeface="+mn-cs"/>
                  </a:rPr>
                  <a:t>Urgent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“There is urgent need for members states and development partners to </a:t>
                </a:r>
                <a:r>
                  <a:rPr kumimoji="0" lang="en-US" sz="700" b="1" i="0" u="sng" strike="noStrike" kern="1200" cap="none" spc="0" normalizeH="0" baseline="0" noProof="0" dirty="0">
                    <a:ln>
                      <a:noFill/>
                    </a:ln>
                    <a:solidFill>
                      <a:prstClr val="black"/>
                    </a:solidFill>
                    <a:effectLst/>
                    <a:uLnTx/>
                    <a:uFillTx/>
                    <a:latin typeface="Calibri" panose="020F0502020204030204"/>
                    <a:ea typeface="+mn-ea"/>
                    <a:cs typeface="+mn-cs"/>
                  </a:rPr>
                  <a:t>determine the scale and extent </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of the possible impact of the prolonged dry spell on the agricultural season (crop and livestock) to inform appropriate response actions for food security and nutrition and build the resilience of vulnerable populations in the region. </a:t>
                </a:r>
                <a:r>
                  <a:rPr kumimoji="0" lang="en-US" sz="700" b="1" i="0" u="sng" strike="noStrike" kern="1200" cap="none" spc="0" normalizeH="0" baseline="0" noProof="0" dirty="0">
                    <a:ln>
                      <a:noFill/>
                    </a:ln>
                    <a:solidFill>
                      <a:prstClr val="black"/>
                    </a:solidFill>
                    <a:effectLst/>
                    <a:uLnTx/>
                    <a:uFillTx/>
                    <a:latin typeface="Calibri" panose="020F0502020204030204"/>
                    <a:ea typeface="+mn-ea"/>
                    <a:cs typeface="+mn-cs"/>
                  </a:rPr>
                  <a:t>Recommended actions include increased monitoring of the situation</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 ascertaining available cereal stocks, fast-tracking of planned crop assessments and annual vulnerability assessments for early warning and early action and increasing off season production where possible.”</a:t>
                </a:r>
              </a:p>
            </p:txBody>
          </p:sp>
        </p:grpSp>
      </p:grpSp>
      <p:grpSp>
        <p:nvGrpSpPr>
          <p:cNvPr id="16" name="Group 15"/>
          <p:cNvGrpSpPr/>
          <p:nvPr/>
        </p:nvGrpSpPr>
        <p:grpSpPr>
          <a:xfrm>
            <a:off x="779884" y="1939376"/>
            <a:ext cx="4246267" cy="3826183"/>
            <a:chOff x="2439061" y="3494485"/>
            <a:chExt cx="7835900" cy="7153899"/>
          </a:xfrm>
        </p:grpSpPr>
        <p:pic>
          <p:nvPicPr>
            <p:cNvPr id="2" name="Picture 1"/>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446116" y="6381184"/>
              <a:ext cx="7797800" cy="4267200"/>
            </a:xfrm>
            <a:prstGeom prst="rect">
              <a:avLst/>
            </a:prstGeom>
          </p:spPr>
        </p:pic>
        <p:pic>
          <p:nvPicPr>
            <p:cNvPr id="3" name="Picture 2"/>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2446115" y="3494485"/>
              <a:ext cx="3429500" cy="862635"/>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2439061" y="4353777"/>
              <a:ext cx="7835900" cy="2032000"/>
            </a:xfrm>
            <a:prstGeom prst="rect">
              <a:avLst/>
            </a:prstGeom>
          </p:spPr>
        </p:pic>
      </p:gr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1870" y="1153034"/>
            <a:ext cx="4139764" cy="4386253"/>
          </a:xfrm>
          <a:prstGeom prst="rect">
            <a:avLst/>
          </a:prstGeom>
          <a:ln w="57150">
            <a:solidFill>
              <a:srgbClr val="C00000"/>
            </a:solidFill>
          </a:ln>
          <a:effectLst>
            <a:outerShdw blurRad="292100" dist="139700" dir="2700000" algn="tl" rotWithShape="0">
              <a:srgbClr val="333333">
                <a:alpha val="65000"/>
              </a:srgbClr>
            </a:outerShdw>
          </a:effectLst>
        </p:spPr>
      </p:pic>
      <p:sp>
        <p:nvSpPr>
          <p:cNvPr id="23" name="Rectangle 22"/>
          <p:cNvSpPr/>
          <p:nvPr/>
        </p:nvSpPr>
        <p:spPr>
          <a:xfrm>
            <a:off x="997081" y="2903965"/>
            <a:ext cx="11325428" cy="800219"/>
          </a:xfrm>
          <a:prstGeom prst="rect">
            <a:avLst/>
          </a:prstGeom>
          <a:solidFill>
            <a:srgbClr val="212935"/>
          </a:solidFill>
          <a:ln w="381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prstClr val="white"/>
                </a:solidFill>
                <a:latin typeface="Kiona" charset="0"/>
                <a:ea typeface="Kiona" charset="0"/>
                <a:cs typeface="Kiona" charset="0"/>
              </a:rPr>
              <a:t>MODIS SATELLITE-DERIVED INFORMATION </a:t>
            </a:r>
            <a:r>
              <a:rPr kumimoji="0" lang="en-US" sz="2300" b="0" i="0" u="none" strike="noStrike" kern="1200" cap="none" spc="0" normalizeH="0" baseline="0" noProof="0" dirty="0">
                <a:ln>
                  <a:noFill/>
                </a:ln>
                <a:solidFill>
                  <a:prstClr val="white"/>
                </a:solidFill>
                <a:effectLst/>
                <a:uLnTx/>
                <a:uFillTx/>
                <a:latin typeface="Kiona" charset="0"/>
                <a:ea typeface="Kiona" charset="0"/>
                <a:cs typeface="Kiona" charset="0"/>
              </a:rPr>
              <a:t>USED TO INFORM DECISIONS ABOUT ALLOCATION OF SPECIFIC RESOURCES BY NATIONAL GOVERNMENTS &amp; HUMANITARIAN ORGANIZATIONS</a:t>
            </a:r>
          </a:p>
        </p:txBody>
      </p:sp>
    </p:spTree>
    <p:extLst>
      <p:ext uri="{BB962C8B-B14F-4D97-AF65-F5344CB8AC3E}">
        <p14:creationId xmlns:p14="http://schemas.microsoft.com/office/powerpoint/2010/main" val="431188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B6B45-AE56-AA44-A4FF-BC6A8CBBE028}"/>
              </a:ext>
            </a:extLst>
          </p:cNvPr>
          <p:cNvSpPr>
            <a:spLocks noGrp="1"/>
          </p:cNvSpPr>
          <p:nvPr>
            <p:ph idx="1"/>
          </p:nvPr>
        </p:nvSpPr>
        <p:spPr>
          <a:xfrm>
            <a:off x="9144000" y="1310005"/>
            <a:ext cx="2580640" cy="5008563"/>
          </a:xfrm>
        </p:spPr>
        <p:txBody>
          <a:bodyPr/>
          <a:lstStyle/>
          <a:p>
            <a:r>
              <a:rPr lang="en-US" sz="2400" dirty="0"/>
              <a:t>Monthly Consensus Bulletin used by Humanitarian / Aid Community</a:t>
            </a:r>
          </a:p>
          <a:p>
            <a:r>
              <a:rPr lang="en-US" sz="2400" dirty="0"/>
              <a:t>MODIS a major input on vegetation condition  </a:t>
            </a:r>
          </a:p>
          <a:p>
            <a:endParaRPr lang="en-US" dirty="0"/>
          </a:p>
        </p:txBody>
      </p:sp>
      <p:pic>
        <p:nvPicPr>
          <p:cNvPr id="4" name="Picture 3">
            <a:extLst>
              <a:ext uri="{FF2B5EF4-FFF2-40B4-BE49-F238E27FC236}">
                <a16:creationId xmlns:a16="http://schemas.microsoft.com/office/drawing/2014/main" id="{36981405-671F-774B-AFC8-AA5B8E5AEE6B}"/>
              </a:ext>
            </a:extLst>
          </p:cNvPr>
          <p:cNvPicPr>
            <a:picLocks noChangeAspect="1"/>
          </p:cNvPicPr>
          <p:nvPr/>
        </p:nvPicPr>
        <p:blipFill>
          <a:blip r:embed="rId2"/>
          <a:stretch>
            <a:fillRect/>
          </a:stretch>
        </p:blipFill>
        <p:spPr>
          <a:xfrm>
            <a:off x="222331" y="365125"/>
            <a:ext cx="8616869" cy="6044669"/>
          </a:xfrm>
          <a:prstGeom prst="rect">
            <a:avLst/>
          </a:prstGeom>
        </p:spPr>
      </p:pic>
      <p:sp>
        <p:nvSpPr>
          <p:cNvPr id="5" name="Rectangle 4">
            <a:extLst>
              <a:ext uri="{FF2B5EF4-FFF2-40B4-BE49-F238E27FC236}">
                <a16:creationId xmlns:a16="http://schemas.microsoft.com/office/drawing/2014/main" id="{68333CA2-B8CC-C647-B883-D35DD60FF07F}"/>
              </a:ext>
            </a:extLst>
          </p:cNvPr>
          <p:cNvSpPr/>
          <p:nvPr/>
        </p:nvSpPr>
        <p:spPr>
          <a:xfrm>
            <a:off x="222331" y="6409794"/>
            <a:ext cx="8921669" cy="369332"/>
          </a:xfrm>
          <a:prstGeom prst="rect">
            <a:avLst/>
          </a:prstGeom>
        </p:spPr>
        <p:txBody>
          <a:bodyPr wrap="square">
            <a:spAutoFit/>
          </a:bodyPr>
          <a:lstStyle/>
          <a:p>
            <a:r>
              <a:rPr lang="en-US" dirty="0">
                <a:hlinkClick r:id="rId3"/>
              </a:rPr>
              <a:t>https://cropmonitor.org/index.php/2019/08/08/crop-monitor-for-early-warning-august-2019/</a:t>
            </a:r>
            <a:endParaRPr lang="en-US" dirty="0"/>
          </a:p>
        </p:txBody>
      </p:sp>
      <p:sp>
        <p:nvSpPr>
          <p:cNvPr id="2" name="TextBox 1">
            <a:extLst>
              <a:ext uri="{FF2B5EF4-FFF2-40B4-BE49-F238E27FC236}">
                <a16:creationId xmlns:a16="http://schemas.microsoft.com/office/drawing/2014/main" id="{D481F29C-D0BB-814D-9C59-82953D36F607}"/>
              </a:ext>
            </a:extLst>
          </p:cNvPr>
          <p:cNvSpPr txBox="1"/>
          <p:nvPr/>
        </p:nvSpPr>
        <p:spPr>
          <a:xfrm>
            <a:off x="9672320" y="701040"/>
            <a:ext cx="1422825" cy="369332"/>
          </a:xfrm>
          <a:prstGeom prst="rect">
            <a:avLst/>
          </a:prstGeom>
          <a:noFill/>
        </p:spPr>
        <p:txBody>
          <a:bodyPr wrap="none" rtlCol="0">
            <a:spAutoFit/>
          </a:bodyPr>
          <a:lstStyle/>
          <a:p>
            <a:r>
              <a:rPr lang="en-US" b="1" dirty="0"/>
              <a:t>August 2019 </a:t>
            </a:r>
          </a:p>
        </p:txBody>
      </p:sp>
      <p:sp>
        <p:nvSpPr>
          <p:cNvPr id="6" name="TextBox 5">
            <a:extLst>
              <a:ext uri="{FF2B5EF4-FFF2-40B4-BE49-F238E27FC236}">
                <a16:creationId xmlns:a16="http://schemas.microsoft.com/office/drawing/2014/main" id="{8FADAA13-1392-234C-9EB3-49EFB30A73D0}"/>
              </a:ext>
            </a:extLst>
          </p:cNvPr>
          <p:cNvSpPr txBox="1"/>
          <p:nvPr/>
        </p:nvSpPr>
        <p:spPr>
          <a:xfrm>
            <a:off x="10526485" y="6436419"/>
            <a:ext cx="1475532" cy="369332"/>
          </a:xfrm>
          <a:prstGeom prst="rect">
            <a:avLst/>
          </a:prstGeom>
          <a:noFill/>
        </p:spPr>
        <p:txBody>
          <a:bodyPr wrap="none" rtlCol="0">
            <a:spAutoFit/>
          </a:bodyPr>
          <a:lstStyle/>
          <a:p>
            <a:r>
              <a:rPr lang="en-US" dirty="0"/>
              <a:t>NASA Harvest</a:t>
            </a:r>
          </a:p>
        </p:txBody>
      </p:sp>
    </p:spTree>
    <p:extLst>
      <p:ext uri="{BB962C8B-B14F-4D97-AF65-F5344CB8AC3E}">
        <p14:creationId xmlns:p14="http://schemas.microsoft.com/office/powerpoint/2010/main" val="3285482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97469-C07A-194E-AD6B-6398ECF2C389}"/>
              </a:ext>
            </a:extLst>
          </p:cNvPr>
          <p:cNvPicPr>
            <a:picLocks noChangeAspect="1"/>
          </p:cNvPicPr>
          <p:nvPr/>
        </p:nvPicPr>
        <p:blipFill>
          <a:blip r:embed="rId2"/>
          <a:stretch>
            <a:fillRect/>
          </a:stretch>
        </p:blipFill>
        <p:spPr>
          <a:xfrm>
            <a:off x="666311" y="1036320"/>
            <a:ext cx="10898319" cy="5598160"/>
          </a:xfrm>
          <a:prstGeom prst="rect">
            <a:avLst/>
          </a:prstGeom>
        </p:spPr>
      </p:pic>
      <p:sp>
        <p:nvSpPr>
          <p:cNvPr id="3" name="TextBox 2">
            <a:extLst>
              <a:ext uri="{FF2B5EF4-FFF2-40B4-BE49-F238E27FC236}">
                <a16:creationId xmlns:a16="http://schemas.microsoft.com/office/drawing/2014/main" id="{185FE4DD-DE1D-434C-88CD-54CD0F6033FE}"/>
              </a:ext>
            </a:extLst>
          </p:cNvPr>
          <p:cNvSpPr txBox="1"/>
          <p:nvPr/>
        </p:nvSpPr>
        <p:spPr>
          <a:xfrm>
            <a:off x="2069312" y="223520"/>
            <a:ext cx="7477561" cy="707886"/>
          </a:xfrm>
          <a:prstGeom prst="rect">
            <a:avLst/>
          </a:prstGeom>
          <a:noFill/>
        </p:spPr>
        <p:txBody>
          <a:bodyPr wrap="none" rtlCol="0">
            <a:spAutoFit/>
          </a:bodyPr>
          <a:lstStyle/>
          <a:p>
            <a:pPr algn="ctr"/>
            <a:r>
              <a:rPr lang="en-US" sz="2000" b="1" dirty="0"/>
              <a:t>Monthly Consensus Global Crop Condition Bulletin (November 2019) </a:t>
            </a:r>
          </a:p>
          <a:p>
            <a:pPr algn="ctr"/>
            <a:r>
              <a:rPr lang="en-US" sz="2000" b="1" dirty="0"/>
              <a:t>provided to the Agricultural Market Information System (UNFAO)  </a:t>
            </a:r>
          </a:p>
        </p:txBody>
      </p:sp>
    </p:spTree>
    <p:extLst>
      <p:ext uri="{BB962C8B-B14F-4D97-AF65-F5344CB8AC3E}">
        <p14:creationId xmlns:p14="http://schemas.microsoft.com/office/powerpoint/2010/main" val="4204052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3B94-75C4-3F44-80C5-81ADE53DE3E8}"/>
              </a:ext>
            </a:extLst>
          </p:cNvPr>
          <p:cNvSpPr>
            <a:spLocks noGrp="1"/>
          </p:cNvSpPr>
          <p:nvPr>
            <p:ph type="title"/>
          </p:nvPr>
        </p:nvSpPr>
        <p:spPr>
          <a:xfrm>
            <a:off x="820882" y="0"/>
            <a:ext cx="10515600" cy="1325563"/>
          </a:xfrm>
        </p:spPr>
        <p:txBody>
          <a:bodyPr>
            <a:normAutofit/>
          </a:bodyPr>
          <a:lstStyle/>
          <a:p>
            <a:r>
              <a:rPr lang="en-US" sz="3600" b="1" dirty="0"/>
              <a:t>Some Issues Raised at the TE Science Team session on </a:t>
            </a:r>
            <a:br>
              <a:rPr lang="en-US" sz="3600" b="1" dirty="0"/>
            </a:br>
            <a:r>
              <a:rPr lang="en-US" sz="3600" b="1" dirty="0"/>
              <a:t>Land Data Products </a:t>
            </a:r>
          </a:p>
        </p:txBody>
      </p:sp>
      <p:sp>
        <p:nvSpPr>
          <p:cNvPr id="3" name="Content Placeholder 2">
            <a:extLst>
              <a:ext uri="{FF2B5EF4-FFF2-40B4-BE49-F238E27FC236}">
                <a16:creationId xmlns:a16="http://schemas.microsoft.com/office/drawing/2014/main" id="{D3A8E0A9-7CE6-3F4E-AF8D-3F0971F275F6}"/>
              </a:ext>
            </a:extLst>
          </p:cNvPr>
          <p:cNvSpPr>
            <a:spLocks noGrp="1"/>
          </p:cNvSpPr>
          <p:nvPr>
            <p:ph idx="1"/>
          </p:nvPr>
        </p:nvSpPr>
        <p:spPr>
          <a:xfrm>
            <a:off x="685800" y="1398906"/>
            <a:ext cx="10785764" cy="5752810"/>
          </a:xfrm>
        </p:spPr>
        <p:txBody>
          <a:bodyPr>
            <a:noAutofit/>
          </a:bodyPr>
          <a:lstStyle/>
          <a:p>
            <a:r>
              <a:rPr lang="en-US" sz="2400" dirty="0"/>
              <a:t>Continuing NASA’s global reputation for </a:t>
            </a:r>
            <a:r>
              <a:rPr lang="en-US" sz="2400" u="sng" dirty="0"/>
              <a:t>science quality</a:t>
            </a:r>
            <a:r>
              <a:rPr lang="en-US" sz="2400" dirty="0"/>
              <a:t> global data products </a:t>
            </a:r>
          </a:p>
          <a:p>
            <a:pPr lvl="1"/>
            <a:r>
              <a:rPr lang="en-US" dirty="0"/>
              <a:t>NASA Land Data Product Activities more fragmented and relatively underfunded than before</a:t>
            </a:r>
          </a:p>
          <a:p>
            <a:pPr lvl="1"/>
            <a:r>
              <a:rPr lang="en-US" dirty="0"/>
              <a:t>Broad consultation needed on land products from Decadal Survey instruments </a:t>
            </a:r>
          </a:p>
          <a:p>
            <a:r>
              <a:rPr lang="en-US" sz="2400" dirty="0"/>
              <a:t>NASA encouraging integrated use of international data from ESA/JAXA – more missions and more funding (e.g. Copernicus, CCI) </a:t>
            </a:r>
          </a:p>
          <a:p>
            <a:pPr lvl="1"/>
            <a:r>
              <a:rPr lang="en-US" dirty="0"/>
              <a:t>Different approaches and different standards re. data products, documentation  and quality </a:t>
            </a:r>
          </a:p>
          <a:p>
            <a:r>
              <a:rPr lang="en-US" sz="2400" dirty="0"/>
              <a:t>NASA Product Validation receiving much less funding across the board</a:t>
            </a:r>
          </a:p>
          <a:p>
            <a:pPr lvl="1"/>
            <a:r>
              <a:rPr lang="en-US" dirty="0"/>
              <a:t>CEOS Land Product Validation Sub-group – international forum for setting validation standards and protocols – coordinated resource sharing</a:t>
            </a:r>
          </a:p>
          <a:p>
            <a:pPr lvl="2"/>
            <a:r>
              <a:rPr lang="en-US" sz="2400" dirty="0"/>
              <a:t>NASA much less engaged in CEOS LPV than previously</a:t>
            </a:r>
          </a:p>
          <a:p>
            <a:pPr lvl="2"/>
            <a:r>
              <a:rPr lang="en-US" sz="2400" dirty="0"/>
              <a:t>International Validation Standards and Protocols more important than previously</a:t>
            </a:r>
          </a:p>
        </p:txBody>
      </p:sp>
    </p:spTree>
    <p:extLst>
      <p:ext uri="{BB962C8B-B14F-4D97-AF65-F5344CB8AC3E}">
        <p14:creationId xmlns:p14="http://schemas.microsoft.com/office/powerpoint/2010/main" val="614863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42E13-C994-124B-BBCD-26E424DBEF6E}"/>
              </a:ext>
            </a:extLst>
          </p:cNvPr>
          <p:cNvSpPr>
            <a:spLocks noGrp="1"/>
          </p:cNvSpPr>
          <p:nvPr>
            <p:ph type="title"/>
          </p:nvPr>
        </p:nvSpPr>
        <p:spPr>
          <a:xfrm>
            <a:off x="838200" y="113981"/>
            <a:ext cx="10515600" cy="1325563"/>
          </a:xfrm>
        </p:spPr>
        <p:txBody>
          <a:bodyPr/>
          <a:lstStyle/>
          <a:p>
            <a:r>
              <a:rPr lang="en-US" dirty="0"/>
              <a:t>Land Science Status </a:t>
            </a:r>
          </a:p>
        </p:txBody>
      </p:sp>
      <p:sp>
        <p:nvSpPr>
          <p:cNvPr id="3" name="Content Placeholder 2">
            <a:extLst>
              <a:ext uri="{FF2B5EF4-FFF2-40B4-BE49-F238E27FC236}">
                <a16:creationId xmlns:a16="http://schemas.microsoft.com/office/drawing/2014/main" id="{8B68B8BE-988A-5C4A-8960-7C52E8285D3C}"/>
              </a:ext>
            </a:extLst>
          </p:cNvPr>
          <p:cNvSpPr>
            <a:spLocks noGrp="1"/>
          </p:cNvSpPr>
          <p:nvPr>
            <p:ph idx="1"/>
          </p:nvPr>
        </p:nvSpPr>
        <p:spPr>
          <a:xfrm>
            <a:off x="838200" y="1439544"/>
            <a:ext cx="10515600" cy="5205096"/>
          </a:xfrm>
        </p:spPr>
        <p:txBody>
          <a:bodyPr>
            <a:normAutofit fontScale="77500" lnSpcReduction="20000"/>
          </a:bodyPr>
          <a:lstStyle/>
          <a:p>
            <a:r>
              <a:rPr lang="en-US" dirty="0"/>
              <a:t>MODIS Terra launched Dec 18 1999</a:t>
            </a:r>
          </a:p>
          <a:p>
            <a:pPr lvl="1"/>
            <a:r>
              <a:rPr lang="en-US" dirty="0"/>
              <a:t>Almost 20 years of global data</a:t>
            </a:r>
          </a:p>
          <a:p>
            <a:r>
              <a:rPr lang="en-US" dirty="0"/>
              <a:t>MODIS Aqua launched May 4 2002</a:t>
            </a:r>
          </a:p>
          <a:p>
            <a:r>
              <a:rPr lang="en-US" i="1" dirty="0"/>
              <a:t>Kudos to the engineers and MCST</a:t>
            </a:r>
          </a:p>
          <a:p>
            <a:r>
              <a:rPr lang="en-US" dirty="0"/>
              <a:t>A suite of land products driven primarily by global modeling community</a:t>
            </a:r>
          </a:p>
          <a:p>
            <a:pPr lvl="1"/>
            <a:r>
              <a:rPr lang="en-US" dirty="0"/>
              <a:t>SR, VI,BRDF/Albedo, Surface Temperature, LAI/FPAR, NPP, ET, Fire/Burned Area, Snow and Ice/MAIAC</a:t>
            </a:r>
          </a:p>
          <a:p>
            <a:pPr lvl="1"/>
            <a:r>
              <a:rPr lang="en-US" dirty="0"/>
              <a:t>BRDF, LAI, Fire products rely on AM and PM observations </a:t>
            </a:r>
          </a:p>
          <a:p>
            <a:r>
              <a:rPr lang="en-US" dirty="0"/>
              <a:t>PI and LDOPE QA and Validation integral part of the land product activities</a:t>
            </a:r>
          </a:p>
          <a:p>
            <a:r>
              <a:rPr lang="en-US" dirty="0"/>
              <a:t>5 full record reprocessing of the data</a:t>
            </a:r>
          </a:p>
          <a:p>
            <a:r>
              <a:rPr lang="en-US" dirty="0"/>
              <a:t>Efficient data dissemination and user services – ESDIS: EDC, NSIDC, ORNL DAACs</a:t>
            </a:r>
          </a:p>
          <a:p>
            <a:r>
              <a:rPr lang="en-US" i="1" dirty="0"/>
              <a:t>Kudos to MODAPS, LAADS, LDOPE, Science Teams and the DAACs</a:t>
            </a:r>
          </a:p>
          <a:p>
            <a:r>
              <a:rPr lang="en-US" dirty="0"/>
              <a:t>Data also available via Google Earth Engine, Amazon S3 </a:t>
            </a:r>
          </a:p>
          <a:p>
            <a:r>
              <a:rPr lang="en-US" dirty="0"/>
              <a:t>MODIS instruments and products in the NASA Senior Review</a:t>
            </a:r>
          </a:p>
          <a:p>
            <a:r>
              <a:rPr lang="en-US" dirty="0"/>
              <a:t>Terra orbit exit in view (2022) , Aqua A-Train exit fuel limitations (2022) </a:t>
            </a:r>
          </a:p>
        </p:txBody>
      </p:sp>
      <p:pic>
        <p:nvPicPr>
          <p:cNvPr id="4" name="Picture 3">
            <a:extLst>
              <a:ext uri="{FF2B5EF4-FFF2-40B4-BE49-F238E27FC236}">
                <a16:creationId xmlns:a16="http://schemas.microsoft.com/office/drawing/2014/main" id="{3291D902-3689-9045-BF64-A469B9FB9B2D}"/>
              </a:ext>
            </a:extLst>
          </p:cNvPr>
          <p:cNvPicPr>
            <a:picLocks noChangeAspect="1"/>
          </p:cNvPicPr>
          <p:nvPr/>
        </p:nvPicPr>
        <p:blipFill>
          <a:blip r:embed="rId2"/>
          <a:stretch>
            <a:fillRect/>
          </a:stretch>
        </p:blipFill>
        <p:spPr>
          <a:xfrm>
            <a:off x="8564880" y="390684"/>
            <a:ext cx="3241039" cy="2430779"/>
          </a:xfrm>
          <a:prstGeom prst="rect">
            <a:avLst/>
          </a:prstGeom>
        </p:spPr>
      </p:pic>
    </p:spTree>
    <p:extLst>
      <p:ext uri="{BB962C8B-B14F-4D97-AF65-F5344CB8AC3E}">
        <p14:creationId xmlns:p14="http://schemas.microsoft.com/office/powerpoint/2010/main" val="3999290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B121-123A-2D4C-B0CD-C0711B023D0D}"/>
              </a:ext>
            </a:extLst>
          </p:cNvPr>
          <p:cNvSpPr>
            <a:spLocks noGrp="1"/>
          </p:cNvSpPr>
          <p:nvPr>
            <p:ph type="title"/>
          </p:nvPr>
        </p:nvSpPr>
        <p:spPr>
          <a:xfrm>
            <a:off x="838200" y="314325"/>
            <a:ext cx="10515600" cy="1325563"/>
          </a:xfrm>
        </p:spPr>
        <p:txBody>
          <a:bodyPr/>
          <a:lstStyle/>
          <a:p>
            <a:r>
              <a:rPr lang="en-US" dirty="0"/>
              <a:t>Current MODIS/S-NPP activities</a:t>
            </a:r>
          </a:p>
        </p:txBody>
      </p:sp>
      <p:sp>
        <p:nvSpPr>
          <p:cNvPr id="3" name="Content Placeholder 2">
            <a:extLst>
              <a:ext uri="{FF2B5EF4-FFF2-40B4-BE49-F238E27FC236}">
                <a16:creationId xmlns:a16="http://schemas.microsoft.com/office/drawing/2014/main" id="{FB6CF75D-5868-AD47-835E-211741B8A54E}"/>
              </a:ext>
            </a:extLst>
          </p:cNvPr>
          <p:cNvSpPr>
            <a:spLocks noGrp="1"/>
          </p:cNvSpPr>
          <p:nvPr>
            <p:ph idx="1"/>
          </p:nvPr>
        </p:nvSpPr>
        <p:spPr>
          <a:xfrm>
            <a:off x="838200" y="1561464"/>
            <a:ext cx="10515600" cy="4981839"/>
          </a:xfrm>
        </p:spPr>
        <p:txBody>
          <a:bodyPr>
            <a:normAutofit/>
          </a:bodyPr>
          <a:lstStyle/>
          <a:p>
            <a:r>
              <a:rPr lang="en-US" dirty="0"/>
              <a:t>MODIS Maintenance part of the Senior Review – upcoming 2020</a:t>
            </a:r>
          </a:p>
          <a:p>
            <a:r>
              <a:rPr lang="en-US" dirty="0"/>
              <a:t>SNPP-VIIRS Production, Evaluation and Refinement underway </a:t>
            </a:r>
          </a:p>
          <a:p>
            <a:r>
              <a:rPr lang="en-US" dirty="0"/>
              <a:t>4 New MODIS/VIIRS Land Products in development</a:t>
            </a:r>
          </a:p>
          <a:p>
            <a:pPr lvl="1"/>
            <a:r>
              <a:rPr lang="en-US" dirty="0"/>
              <a:t>Sea Ice Leads </a:t>
            </a:r>
          </a:p>
          <a:p>
            <a:pPr lvl="1"/>
            <a:r>
              <a:rPr lang="en-US" dirty="0"/>
              <a:t>Global Reservoir Product </a:t>
            </a:r>
          </a:p>
          <a:p>
            <a:pPr lvl="1"/>
            <a:r>
              <a:rPr lang="en-US" dirty="0"/>
              <a:t>Night Lights Product </a:t>
            </a:r>
          </a:p>
          <a:p>
            <a:pPr lvl="1"/>
            <a:r>
              <a:rPr lang="en-US" dirty="0"/>
              <a:t>Volcanic Heat Flux Product  </a:t>
            </a:r>
          </a:p>
          <a:p>
            <a:r>
              <a:rPr lang="en-US" dirty="0"/>
              <a:t>2 Multi-source Land Data Fusion Activities underway</a:t>
            </a:r>
          </a:p>
          <a:p>
            <a:pPr lvl="1"/>
            <a:r>
              <a:rPr lang="en-US" dirty="0"/>
              <a:t>Soil Moisture and Evapotranspiration</a:t>
            </a:r>
          </a:p>
          <a:p>
            <a:pPr lvl="1"/>
            <a:r>
              <a:rPr lang="en-US" dirty="0"/>
              <a:t>Snow Water Equivalent </a:t>
            </a:r>
          </a:p>
          <a:p>
            <a:r>
              <a:rPr lang="en-US" dirty="0"/>
              <a:t>Presentations on all of the above in the Land Discipline Session </a:t>
            </a:r>
          </a:p>
          <a:p>
            <a:pPr lvl="1"/>
            <a:endParaRPr lang="en-US" dirty="0"/>
          </a:p>
        </p:txBody>
      </p:sp>
    </p:spTree>
    <p:extLst>
      <p:ext uri="{BB962C8B-B14F-4D97-AF65-F5344CB8AC3E}">
        <p14:creationId xmlns:p14="http://schemas.microsoft.com/office/powerpoint/2010/main" val="327124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3C41-9BCB-C640-8715-34FF419A1A25}"/>
              </a:ext>
            </a:extLst>
          </p:cNvPr>
          <p:cNvSpPr>
            <a:spLocks noGrp="1"/>
          </p:cNvSpPr>
          <p:nvPr>
            <p:ph type="title"/>
          </p:nvPr>
        </p:nvSpPr>
        <p:spPr/>
        <p:txBody>
          <a:bodyPr/>
          <a:lstStyle/>
          <a:p>
            <a:r>
              <a:rPr lang="en-US" dirty="0"/>
              <a:t>In Summary </a:t>
            </a:r>
          </a:p>
        </p:txBody>
      </p:sp>
      <p:sp>
        <p:nvSpPr>
          <p:cNvPr id="3" name="Content Placeholder 2">
            <a:extLst>
              <a:ext uri="{FF2B5EF4-FFF2-40B4-BE49-F238E27FC236}">
                <a16:creationId xmlns:a16="http://schemas.microsoft.com/office/drawing/2014/main" id="{7C064C93-DC48-6E48-B243-8B79F84D96A2}"/>
              </a:ext>
            </a:extLst>
          </p:cNvPr>
          <p:cNvSpPr>
            <a:spLocks noGrp="1"/>
          </p:cNvSpPr>
          <p:nvPr>
            <p:ph idx="1"/>
          </p:nvPr>
        </p:nvSpPr>
        <p:spPr>
          <a:xfrm>
            <a:off x="838200" y="1579418"/>
            <a:ext cx="10515600" cy="5035138"/>
          </a:xfrm>
        </p:spPr>
        <p:txBody>
          <a:bodyPr>
            <a:normAutofit fontScale="92500" lnSpcReduction="20000"/>
          </a:bodyPr>
          <a:lstStyle/>
          <a:p>
            <a:r>
              <a:rPr lang="en-US" dirty="0"/>
              <a:t>NASA Earth Sciences has a global reputation for science quality instruments, data and products</a:t>
            </a:r>
          </a:p>
          <a:p>
            <a:r>
              <a:rPr lang="en-US" dirty="0"/>
              <a:t>The MODIS products and now VIIRS continue to contribute to this reputation for science quality products </a:t>
            </a:r>
          </a:p>
          <a:p>
            <a:r>
              <a:rPr lang="en-US" dirty="0"/>
              <a:t>NASA’s coarse resolution daily data have an important role to play in the study of global and climate change and a continuing long term science data record is required to quantify and study the change</a:t>
            </a:r>
          </a:p>
          <a:p>
            <a:r>
              <a:rPr lang="en-US" dirty="0"/>
              <a:t>NASA’s coarse resolution products are also used by a number of organizations around the World for operational monitoring</a:t>
            </a:r>
          </a:p>
          <a:p>
            <a:r>
              <a:rPr lang="en-US" dirty="0"/>
              <a:t>There is a strong case for NASA to continue to develop and provide stewardship for a long term record of daily coarse resolution science quality data products </a:t>
            </a:r>
          </a:p>
          <a:p>
            <a:r>
              <a:rPr lang="en-US" dirty="0"/>
              <a:t>A long-term affordable implementation strategy needed to sustain the NASA coarse resolution products and to bridge from MODIS/S-NPP to the JPSS instruments</a:t>
            </a:r>
          </a:p>
        </p:txBody>
      </p:sp>
    </p:spTree>
    <p:extLst>
      <p:ext uri="{BB962C8B-B14F-4D97-AF65-F5344CB8AC3E}">
        <p14:creationId xmlns:p14="http://schemas.microsoft.com/office/powerpoint/2010/main" val="981847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42E13-C994-124B-BBCD-26E424DBEF6E}"/>
              </a:ext>
            </a:extLst>
          </p:cNvPr>
          <p:cNvSpPr>
            <a:spLocks noGrp="1"/>
          </p:cNvSpPr>
          <p:nvPr>
            <p:ph type="title"/>
          </p:nvPr>
        </p:nvSpPr>
        <p:spPr>
          <a:xfrm>
            <a:off x="838200" y="131445"/>
            <a:ext cx="10515600" cy="1325563"/>
          </a:xfrm>
        </p:spPr>
        <p:txBody>
          <a:bodyPr/>
          <a:lstStyle/>
          <a:p>
            <a:r>
              <a:rPr lang="en-US" dirty="0"/>
              <a:t>Land Science Status </a:t>
            </a:r>
          </a:p>
        </p:txBody>
      </p:sp>
      <p:sp>
        <p:nvSpPr>
          <p:cNvPr id="3" name="Content Placeholder 2">
            <a:extLst>
              <a:ext uri="{FF2B5EF4-FFF2-40B4-BE49-F238E27FC236}">
                <a16:creationId xmlns:a16="http://schemas.microsoft.com/office/drawing/2014/main" id="{8B68B8BE-988A-5C4A-8960-7C52E8285D3C}"/>
              </a:ext>
            </a:extLst>
          </p:cNvPr>
          <p:cNvSpPr>
            <a:spLocks noGrp="1"/>
          </p:cNvSpPr>
          <p:nvPr>
            <p:ph idx="1"/>
          </p:nvPr>
        </p:nvSpPr>
        <p:spPr>
          <a:xfrm>
            <a:off x="675640" y="1249680"/>
            <a:ext cx="10515600" cy="5334000"/>
          </a:xfrm>
        </p:spPr>
        <p:txBody>
          <a:bodyPr>
            <a:normAutofit fontScale="70000" lnSpcReduction="20000"/>
          </a:bodyPr>
          <a:lstStyle/>
          <a:p>
            <a:r>
              <a:rPr lang="en-US" dirty="0"/>
              <a:t>SNPP VIIRS launched Oct 28, 2011</a:t>
            </a:r>
          </a:p>
          <a:p>
            <a:pPr lvl="1"/>
            <a:r>
              <a:rPr lang="en-US" dirty="0"/>
              <a:t>NPOESS Preparatory experience </a:t>
            </a:r>
          </a:p>
          <a:p>
            <a:r>
              <a:rPr lang="en-US" dirty="0"/>
              <a:t>JPSS-1/NOAA 20 launched Nov, 18 2017 </a:t>
            </a:r>
          </a:p>
          <a:p>
            <a:pPr marL="0" indent="0">
              <a:buNone/>
            </a:pPr>
            <a:r>
              <a:rPr lang="en-US" dirty="0"/>
              <a:t>BOTH missions with PM overpass</a:t>
            </a:r>
          </a:p>
          <a:p>
            <a:pPr marL="0" indent="0">
              <a:buNone/>
            </a:pPr>
            <a:r>
              <a:rPr lang="en-US" dirty="0"/>
              <a:t>KUDOS to the IPO for pushing MODIS continuity  </a:t>
            </a:r>
          </a:p>
          <a:p>
            <a:r>
              <a:rPr lang="en-US" dirty="0"/>
              <a:t>SNPP Radiometric Inter-comparisons with MODIS </a:t>
            </a:r>
          </a:p>
          <a:p>
            <a:r>
              <a:rPr lang="en-US" dirty="0"/>
              <a:t>A suite of NOAA operational land products driven primarily by NWS</a:t>
            </a:r>
          </a:p>
          <a:p>
            <a:pPr lvl="1"/>
            <a:r>
              <a:rPr lang="en-US" dirty="0"/>
              <a:t>SR, LST, Albedo, VI, Green Veg Fraction, Veg Health, Surface Type, Active Fire </a:t>
            </a:r>
          </a:p>
          <a:p>
            <a:pPr lvl="1"/>
            <a:r>
              <a:rPr lang="en-US" dirty="0"/>
              <a:t>IDPS&gt;NDE </a:t>
            </a:r>
          </a:p>
          <a:p>
            <a:pPr lvl="1"/>
            <a:r>
              <a:rPr lang="en-US" dirty="0"/>
              <a:t>Data from NOAA CLASS system</a:t>
            </a:r>
          </a:p>
          <a:p>
            <a:r>
              <a:rPr lang="en-US" dirty="0"/>
              <a:t>A suite of NASA Science products focused on MODIS Continuity </a:t>
            </a:r>
          </a:p>
          <a:p>
            <a:pPr lvl="1"/>
            <a:r>
              <a:rPr lang="en-US" dirty="0"/>
              <a:t>SR, VI, BRDF/Albedo, LST, LAI/FPAR, Day Night Band, Active Fire, MAIAC   </a:t>
            </a:r>
          </a:p>
          <a:p>
            <a:r>
              <a:rPr lang="en-US" dirty="0"/>
              <a:t>PI and LDOPE QA – little to no new validation, </a:t>
            </a:r>
            <a:r>
              <a:rPr lang="en-US" dirty="0" err="1"/>
              <a:t>intercomparison</a:t>
            </a:r>
            <a:r>
              <a:rPr lang="en-US" dirty="0"/>
              <a:t> with MODIS </a:t>
            </a:r>
          </a:p>
          <a:p>
            <a:r>
              <a:rPr lang="en-US" dirty="0"/>
              <a:t>Data dissemination and user services – ESDIS: LAADS, EDC, NSIDC, DAACs</a:t>
            </a:r>
          </a:p>
          <a:p>
            <a:r>
              <a:rPr lang="en-US" dirty="0"/>
              <a:t>Data processing of JPSS1 supported (V2 L1B) – dissemination via LAADS </a:t>
            </a:r>
          </a:p>
          <a:p>
            <a:pPr lvl="1"/>
            <a:r>
              <a:rPr lang="en-US" dirty="0"/>
              <a:t>currently porting SNPP Land Code to JPSS1</a:t>
            </a:r>
          </a:p>
          <a:p>
            <a:r>
              <a:rPr lang="en-US" dirty="0"/>
              <a:t>Evaluation of Sentinel 3 underway w. AM overpass (</a:t>
            </a:r>
            <a:r>
              <a:rPr lang="en-US" dirty="0" err="1"/>
              <a:t>Vermote</a:t>
            </a:r>
            <a:r>
              <a:rPr lang="en-US" dirty="0"/>
              <a:t>, USPI ) </a:t>
            </a:r>
          </a:p>
        </p:txBody>
      </p:sp>
      <p:pic>
        <p:nvPicPr>
          <p:cNvPr id="6" name="Picture 5">
            <a:extLst>
              <a:ext uri="{FF2B5EF4-FFF2-40B4-BE49-F238E27FC236}">
                <a16:creationId xmlns:a16="http://schemas.microsoft.com/office/drawing/2014/main" id="{EC5ED179-479F-2349-AAB5-8F37FF6D606B}"/>
              </a:ext>
            </a:extLst>
          </p:cNvPr>
          <p:cNvPicPr>
            <a:picLocks noChangeAspect="1"/>
          </p:cNvPicPr>
          <p:nvPr/>
        </p:nvPicPr>
        <p:blipFill>
          <a:blip r:embed="rId2"/>
          <a:stretch>
            <a:fillRect/>
          </a:stretch>
        </p:blipFill>
        <p:spPr>
          <a:xfrm>
            <a:off x="9601200" y="215533"/>
            <a:ext cx="2377440" cy="3315414"/>
          </a:xfrm>
          <a:prstGeom prst="rect">
            <a:avLst/>
          </a:prstGeom>
        </p:spPr>
      </p:pic>
    </p:spTree>
    <p:extLst>
      <p:ext uri="{BB962C8B-B14F-4D97-AF65-F5344CB8AC3E}">
        <p14:creationId xmlns:p14="http://schemas.microsoft.com/office/powerpoint/2010/main" val="254711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0BF8-3619-0C4A-972D-288C55B489C7}"/>
              </a:ext>
            </a:extLst>
          </p:cNvPr>
          <p:cNvSpPr>
            <a:spLocks noGrp="1"/>
          </p:cNvSpPr>
          <p:nvPr>
            <p:ph type="title"/>
          </p:nvPr>
        </p:nvSpPr>
        <p:spPr>
          <a:xfrm>
            <a:off x="221750" y="105703"/>
            <a:ext cx="3454670" cy="6397839"/>
          </a:xfrm>
        </p:spPr>
        <p:txBody>
          <a:bodyPr>
            <a:normAutofit fontScale="90000"/>
          </a:bodyPr>
          <a:lstStyle/>
          <a:p>
            <a:r>
              <a:rPr lang="en-US" sz="4000" b="1" dirty="0">
                <a:latin typeface="Arial" panose="020B0604020202020204" pitchFamily="34" charset="0"/>
                <a:cs typeface="Arial" panose="020B0604020202020204" pitchFamily="34" charset="0"/>
              </a:rPr>
              <a:t> </a:t>
            </a:r>
            <a:br>
              <a:rPr lang="en-US" sz="3200" b="1"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These are updated annually, so users know the current validation status of the MODIS and </a:t>
            </a:r>
            <a:r>
              <a:rPr lang="en-US" sz="2800" dirty="0" err="1">
                <a:latin typeface="Arial" panose="020B0604020202020204" pitchFamily="34" charset="0"/>
                <a:cs typeface="Arial" panose="020B0604020202020204" pitchFamily="34" charset="0"/>
              </a:rPr>
              <a:t>VIIRS</a:t>
            </a:r>
            <a:r>
              <a:rPr lang="en-US" sz="2800" dirty="0">
                <a:latin typeface="Arial" panose="020B0604020202020204" pitchFamily="34" charset="0"/>
                <a:cs typeface="Arial" panose="020B0604020202020204" pitchFamily="34" charset="0"/>
              </a:rPr>
              <a:t> products.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Statements do not have to be updated annually, but the PIs need to verify the status information posted on their status pages are current. </a:t>
            </a:r>
          </a:p>
        </p:txBody>
      </p:sp>
      <p:pic>
        <p:nvPicPr>
          <p:cNvPr id="8" name="Picture 7">
            <a:extLst>
              <a:ext uri="{FF2B5EF4-FFF2-40B4-BE49-F238E27FC236}">
                <a16:creationId xmlns:a16="http://schemas.microsoft.com/office/drawing/2014/main" id="{1276C654-6FDD-DC4A-8B93-B72E55ADB17B}"/>
              </a:ext>
            </a:extLst>
          </p:cNvPr>
          <p:cNvPicPr>
            <a:picLocks noChangeAspect="1"/>
          </p:cNvPicPr>
          <p:nvPr/>
        </p:nvPicPr>
        <p:blipFill>
          <a:blip r:embed="rId2"/>
          <a:stretch>
            <a:fillRect/>
          </a:stretch>
        </p:blipFill>
        <p:spPr>
          <a:xfrm>
            <a:off x="3676420" y="667820"/>
            <a:ext cx="8293830" cy="5968224"/>
          </a:xfrm>
          <a:prstGeom prst="rect">
            <a:avLst/>
          </a:prstGeom>
        </p:spPr>
      </p:pic>
      <p:sp>
        <p:nvSpPr>
          <p:cNvPr id="9" name="TextBox 8">
            <a:extLst>
              <a:ext uri="{FF2B5EF4-FFF2-40B4-BE49-F238E27FC236}">
                <a16:creationId xmlns:a16="http://schemas.microsoft.com/office/drawing/2014/main" id="{6D9918B9-B9AB-3D42-870D-3109CA37671E}"/>
              </a:ext>
            </a:extLst>
          </p:cNvPr>
          <p:cNvSpPr txBox="1"/>
          <p:nvPr/>
        </p:nvSpPr>
        <p:spPr>
          <a:xfrm>
            <a:off x="221749" y="105703"/>
            <a:ext cx="119702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Status of MODIS /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VIIRS</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Land Product Validation Statements</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72260F2-5013-0A4E-8327-EC2796FA80B6}"/>
              </a:ext>
            </a:extLst>
          </p:cNvPr>
          <p:cNvSpPr txBox="1"/>
          <p:nvPr/>
        </p:nvSpPr>
        <p:spPr>
          <a:xfrm>
            <a:off x="221749" y="6385127"/>
            <a:ext cx="1082925" cy="369332"/>
          </a:xfrm>
          <a:prstGeom prst="rect">
            <a:avLst/>
          </a:prstGeom>
          <a:noFill/>
        </p:spPr>
        <p:txBody>
          <a:bodyPr wrap="none" rtlCol="0">
            <a:spAutoFit/>
          </a:bodyPr>
          <a:lstStyle/>
          <a:p>
            <a:r>
              <a:rPr lang="en-US" dirty="0" err="1"/>
              <a:t>Nickeson</a:t>
            </a:r>
            <a:r>
              <a:rPr lang="en-US" dirty="0"/>
              <a:t> </a:t>
            </a:r>
          </a:p>
        </p:txBody>
      </p:sp>
    </p:spTree>
    <p:extLst>
      <p:ext uri="{BB962C8B-B14F-4D97-AF65-F5344CB8AC3E}">
        <p14:creationId xmlns:p14="http://schemas.microsoft.com/office/powerpoint/2010/main" val="1693250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52E0-0351-7E45-9B1D-D14F6C3AEF9C}"/>
              </a:ext>
            </a:extLst>
          </p:cNvPr>
          <p:cNvSpPr>
            <a:spLocks noGrp="1"/>
          </p:cNvSpPr>
          <p:nvPr>
            <p:ph type="title"/>
          </p:nvPr>
        </p:nvSpPr>
        <p:spPr>
          <a:xfrm>
            <a:off x="838200" y="198870"/>
            <a:ext cx="10515600" cy="1325563"/>
          </a:xfrm>
        </p:spPr>
        <p:txBody>
          <a:bodyPr>
            <a:normAutofit/>
          </a:bodyPr>
          <a:lstStyle/>
          <a:p>
            <a:r>
              <a:rPr lang="en-US" sz="4000" dirty="0"/>
              <a:t>MODIS – VIIRS contribution to the </a:t>
            </a:r>
            <a:br>
              <a:rPr lang="en-US" sz="4000" dirty="0"/>
            </a:br>
            <a:r>
              <a:rPr lang="en-US" sz="4000" dirty="0"/>
              <a:t>GCOS Essential Climate Variables (ECV’s)</a:t>
            </a:r>
          </a:p>
        </p:txBody>
      </p:sp>
      <p:sp>
        <p:nvSpPr>
          <p:cNvPr id="3" name="Content Placeholder 2">
            <a:extLst>
              <a:ext uri="{FF2B5EF4-FFF2-40B4-BE49-F238E27FC236}">
                <a16:creationId xmlns:a16="http://schemas.microsoft.com/office/drawing/2014/main" id="{3C6BB19E-5548-F646-AEBB-908DD8330ED1}"/>
              </a:ext>
            </a:extLst>
          </p:cNvPr>
          <p:cNvSpPr>
            <a:spLocks noGrp="1"/>
          </p:cNvSpPr>
          <p:nvPr>
            <p:ph idx="1"/>
          </p:nvPr>
        </p:nvSpPr>
        <p:spPr>
          <a:xfrm>
            <a:off x="755072" y="1672875"/>
            <a:ext cx="10515600" cy="5185125"/>
          </a:xfrm>
        </p:spPr>
        <p:txBody>
          <a:bodyPr>
            <a:normAutofit fontScale="55000" lnSpcReduction="20000"/>
          </a:bodyPr>
          <a:lstStyle/>
          <a:p>
            <a:r>
              <a:rPr lang="en-US" sz="4400" dirty="0"/>
              <a:t>Albedo (MODIS / VIIRS) </a:t>
            </a:r>
          </a:p>
          <a:p>
            <a:r>
              <a:rPr lang="en-US" sz="4400" dirty="0"/>
              <a:t>Fire Disturbance </a:t>
            </a:r>
          </a:p>
          <a:p>
            <a:pPr lvl="1"/>
            <a:r>
              <a:rPr lang="en-US" sz="4400" dirty="0"/>
              <a:t>Burnt Area (MODIS Only) </a:t>
            </a:r>
          </a:p>
          <a:p>
            <a:pPr lvl="1"/>
            <a:r>
              <a:rPr lang="en-US" sz="4400" dirty="0"/>
              <a:t>Active Fire (MODIS / VIIRS) </a:t>
            </a:r>
          </a:p>
          <a:p>
            <a:pPr lvl="1"/>
            <a:r>
              <a:rPr lang="en-US" sz="4400" dirty="0"/>
              <a:t>FRP (MODIS / VIIRS)</a:t>
            </a:r>
            <a:r>
              <a:rPr lang="en-US" sz="3300" dirty="0"/>
              <a:t> </a:t>
            </a:r>
          </a:p>
          <a:p>
            <a:r>
              <a:rPr lang="en-US" sz="4400" dirty="0"/>
              <a:t>LAI (MODIS / VIIRS)</a:t>
            </a:r>
          </a:p>
          <a:p>
            <a:r>
              <a:rPr lang="en-US" sz="4400" dirty="0"/>
              <a:t>FAPAR, (MODIS / VIIRS) </a:t>
            </a:r>
          </a:p>
          <a:p>
            <a:r>
              <a:rPr lang="en-US" sz="4400" dirty="0"/>
              <a:t>Land Cover (MODIS Only) </a:t>
            </a:r>
          </a:p>
          <a:p>
            <a:r>
              <a:rPr lang="en-US" sz="4400" dirty="0"/>
              <a:t>LST (MODIS /VIIRS)</a:t>
            </a:r>
          </a:p>
          <a:p>
            <a:r>
              <a:rPr lang="en-US" sz="4400" dirty="0"/>
              <a:t>Snow (MODIS) </a:t>
            </a:r>
          </a:p>
          <a:p>
            <a:r>
              <a:rPr lang="en-US" sz="4400" i="1" dirty="0"/>
              <a:t>Surface Reflectance (Fundamental Data Record) </a:t>
            </a:r>
          </a:p>
          <a:p>
            <a:pPr marL="0" indent="0">
              <a:buNone/>
            </a:pPr>
            <a:endParaRPr lang="en-US" dirty="0"/>
          </a:p>
          <a:p>
            <a:pPr marL="0" indent="0">
              <a:buNone/>
            </a:pPr>
            <a:r>
              <a:rPr lang="en-US" dirty="0"/>
              <a:t>On going effort to update the CEOS ECV Inventory  (</a:t>
            </a:r>
            <a:r>
              <a:rPr lang="en-US" dirty="0" err="1"/>
              <a:t>Wenying</a:t>
            </a:r>
            <a:r>
              <a:rPr lang="en-US"/>
              <a:t> Su, LARC) – </a:t>
            </a:r>
            <a:r>
              <a:rPr lang="en-US" dirty="0"/>
              <a:t>“used to generate action plans for the space agencies”.</a:t>
            </a:r>
          </a:p>
          <a:p>
            <a:pPr marL="0" indent="0">
              <a:buNone/>
            </a:pPr>
            <a:r>
              <a:rPr lang="en-US" dirty="0"/>
              <a:t>“Not meeting the GCOS requirements does not disqualify a dataset to be included in the ECV inventory”. </a:t>
            </a:r>
          </a:p>
          <a:p>
            <a:endParaRPr lang="en-US" dirty="0"/>
          </a:p>
        </p:txBody>
      </p:sp>
    </p:spTree>
    <p:extLst>
      <p:ext uri="{BB962C8B-B14F-4D97-AF65-F5344CB8AC3E}">
        <p14:creationId xmlns:p14="http://schemas.microsoft.com/office/powerpoint/2010/main" val="1927214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8B28-C3A7-AD4C-96B3-5673FFDF2BAE}"/>
              </a:ext>
            </a:extLst>
          </p:cNvPr>
          <p:cNvSpPr>
            <a:spLocks noGrp="1"/>
          </p:cNvSpPr>
          <p:nvPr>
            <p:ph type="title"/>
          </p:nvPr>
        </p:nvSpPr>
        <p:spPr>
          <a:xfrm>
            <a:off x="838200" y="0"/>
            <a:ext cx="10515600" cy="1325563"/>
          </a:xfrm>
        </p:spPr>
        <p:txBody>
          <a:bodyPr>
            <a:normAutofit/>
          </a:bodyPr>
          <a:lstStyle/>
          <a:p>
            <a:r>
              <a:rPr lang="en-US" sz="4000" dirty="0"/>
              <a:t>Land Science: Spatial/Temporal Resolution</a:t>
            </a:r>
          </a:p>
        </p:txBody>
      </p:sp>
      <p:sp>
        <p:nvSpPr>
          <p:cNvPr id="3" name="Content Placeholder 2">
            <a:extLst>
              <a:ext uri="{FF2B5EF4-FFF2-40B4-BE49-F238E27FC236}">
                <a16:creationId xmlns:a16="http://schemas.microsoft.com/office/drawing/2014/main" id="{9F2CC672-9D3E-404B-9538-A5CA5FF7E5D8}"/>
              </a:ext>
            </a:extLst>
          </p:cNvPr>
          <p:cNvSpPr>
            <a:spLocks noGrp="1"/>
          </p:cNvSpPr>
          <p:nvPr>
            <p:ph idx="1"/>
          </p:nvPr>
        </p:nvSpPr>
        <p:spPr>
          <a:xfrm>
            <a:off x="838200" y="1178560"/>
            <a:ext cx="10515600" cy="5201920"/>
          </a:xfrm>
        </p:spPr>
        <p:txBody>
          <a:bodyPr>
            <a:normAutofit fontScale="92500" lnSpcReduction="20000"/>
          </a:bodyPr>
          <a:lstStyle/>
          <a:p>
            <a:r>
              <a:rPr lang="en-US" dirty="0"/>
              <a:t>MODIS /VIIRS /Sentinel 3 are coarse </a:t>
            </a:r>
            <a:r>
              <a:rPr lang="en-US" dirty="0" err="1"/>
              <a:t>res’n</a:t>
            </a:r>
            <a:r>
              <a:rPr lang="en-US" dirty="0"/>
              <a:t> – DAILY coverage</a:t>
            </a:r>
          </a:p>
          <a:p>
            <a:r>
              <a:rPr lang="en-US" dirty="0"/>
              <a:t>Landsat/Sentinel 1 and 2 are moderate resolution – global 3 day coverage becoming feasible but ……</a:t>
            </a:r>
          </a:p>
          <a:p>
            <a:r>
              <a:rPr lang="en-US" dirty="0"/>
              <a:t>Digital Globe/Planet are Very High - frequency – daily but…  </a:t>
            </a:r>
          </a:p>
          <a:p>
            <a:pPr marL="0" indent="0">
              <a:buNone/>
            </a:pPr>
            <a:r>
              <a:rPr lang="en-US" i="1" dirty="0"/>
              <a:t>and so btw was AVHRR….</a:t>
            </a:r>
          </a:p>
          <a:p>
            <a:r>
              <a:rPr lang="en-US" dirty="0"/>
              <a:t>Multilevel Sampling  - 1970’s remote sensing concept  - approach now being extended to multiresolution time series</a:t>
            </a:r>
          </a:p>
          <a:p>
            <a:r>
              <a:rPr lang="en-US" dirty="0"/>
              <a:t>Multi-source Land imaging (</a:t>
            </a:r>
            <a:r>
              <a:rPr lang="en-US" dirty="0" err="1"/>
              <a:t>MuSLI</a:t>
            </a:r>
            <a:r>
              <a:rPr lang="en-US" dirty="0"/>
              <a:t>-LCLUC) Prototype Products</a:t>
            </a:r>
          </a:p>
          <a:p>
            <a:pPr lvl="1"/>
            <a:r>
              <a:rPr lang="en-US" dirty="0"/>
              <a:t>Burned Area (</a:t>
            </a:r>
            <a:r>
              <a:rPr lang="en-US" dirty="0" err="1"/>
              <a:t>sub-saharan</a:t>
            </a:r>
            <a:r>
              <a:rPr lang="en-US" dirty="0"/>
              <a:t> Africa), Albedo (circumpolar), Phenology (N. America) – the future is TBD </a:t>
            </a:r>
          </a:p>
          <a:p>
            <a:r>
              <a:rPr lang="en-US" dirty="0"/>
              <a:t>Global Moderate resolution land products are now being developed</a:t>
            </a:r>
          </a:p>
          <a:p>
            <a:pPr lvl="1"/>
            <a:r>
              <a:rPr lang="en-US" dirty="0"/>
              <a:t>Global Weld monthly/annual – 6 X 3 year epochs (MEASURES) </a:t>
            </a:r>
          </a:p>
          <a:p>
            <a:pPr lvl="1"/>
            <a:r>
              <a:rPr lang="en-US" dirty="0"/>
              <a:t>Landsat (GLCUC) yearly data record 2001-2020 (MEASURES)</a:t>
            </a:r>
          </a:p>
          <a:p>
            <a:r>
              <a:rPr lang="en-US" dirty="0"/>
              <a:t>State of cloud-enabled moderate resolution ‘global product’ anarchy</a:t>
            </a:r>
          </a:p>
          <a:p>
            <a:pPr marL="0" indent="0">
              <a:buNone/>
            </a:pPr>
            <a:endParaRPr lang="en-US" dirty="0"/>
          </a:p>
        </p:txBody>
      </p:sp>
    </p:spTree>
    <p:extLst>
      <p:ext uri="{BB962C8B-B14F-4D97-AF65-F5344CB8AC3E}">
        <p14:creationId xmlns:p14="http://schemas.microsoft.com/office/powerpoint/2010/main" val="390399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EAA9-F186-8846-B659-605973A89A8B}"/>
              </a:ext>
            </a:extLst>
          </p:cNvPr>
          <p:cNvSpPr>
            <a:spLocks noGrp="1"/>
          </p:cNvSpPr>
          <p:nvPr>
            <p:ph type="title"/>
          </p:nvPr>
        </p:nvSpPr>
        <p:spPr>
          <a:xfrm>
            <a:off x="838200" y="0"/>
            <a:ext cx="10957560" cy="1325563"/>
          </a:xfrm>
        </p:spPr>
        <p:txBody>
          <a:bodyPr/>
          <a:lstStyle/>
          <a:p>
            <a:r>
              <a:rPr lang="en-US" dirty="0"/>
              <a:t>Role of Coarse Resolution Data in Land Science</a:t>
            </a:r>
          </a:p>
        </p:txBody>
      </p:sp>
      <p:sp>
        <p:nvSpPr>
          <p:cNvPr id="3" name="Content Placeholder 2">
            <a:extLst>
              <a:ext uri="{FF2B5EF4-FFF2-40B4-BE49-F238E27FC236}">
                <a16:creationId xmlns:a16="http://schemas.microsoft.com/office/drawing/2014/main" id="{64B80DE5-F141-B442-98EF-BA1785EAE167}"/>
              </a:ext>
            </a:extLst>
          </p:cNvPr>
          <p:cNvSpPr>
            <a:spLocks noGrp="1"/>
          </p:cNvSpPr>
          <p:nvPr>
            <p:ph idx="1"/>
          </p:nvPr>
        </p:nvSpPr>
        <p:spPr>
          <a:xfrm>
            <a:off x="838200" y="1233488"/>
            <a:ext cx="10515600" cy="4984432"/>
          </a:xfrm>
        </p:spPr>
        <p:txBody>
          <a:bodyPr>
            <a:normAutofit lnSpcReduction="10000"/>
          </a:bodyPr>
          <a:lstStyle/>
          <a:p>
            <a:r>
              <a:rPr lang="en-US" dirty="0"/>
              <a:t>Daily Global Products (250m-1km) basis for global monitoring and mapping (as appropriate) </a:t>
            </a:r>
          </a:p>
          <a:p>
            <a:r>
              <a:rPr lang="en-US" dirty="0"/>
              <a:t>Multi-year science quality global time-series and analysis – unique role of NASA </a:t>
            </a:r>
          </a:p>
          <a:p>
            <a:pPr lvl="1"/>
            <a:r>
              <a:rPr lang="en-US" dirty="0"/>
              <a:t>Focus on dynamic continuity products (</a:t>
            </a:r>
            <a:r>
              <a:rPr lang="en-US" i="1" dirty="0"/>
              <a:t>AVHRR&gt; </a:t>
            </a:r>
            <a:r>
              <a:rPr lang="en-US" dirty="0"/>
              <a:t>MODIS&gt;SNPP&gt;JPSS1) </a:t>
            </a:r>
          </a:p>
          <a:p>
            <a:r>
              <a:rPr lang="en-US" dirty="0"/>
              <a:t>Input to Global Modeling and Assimilation input – GMAO, ECMWF</a:t>
            </a:r>
          </a:p>
          <a:p>
            <a:r>
              <a:rPr lang="en-US" dirty="0"/>
              <a:t>Critical Role in NASA Terrestrial Global and Climate Change Science e.g.</a:t>
            </a:r>
          </a:p>
          <a:p>
            <a:pPr lvl="1"/>
            <a:r>
              <a:rPr lang="en-US" dirty="0"/>
              <a:t>Quantifying impacts of extreme events – droughts/flooding, phenology, snow extent/timing</a:t>
            </a:r>
          </a:p>
          <a:p>
            <a:pPr lvl="1"/>
            <a:r>
              <a:rPr lang="en-US" dirty="0"/>
              <a:t>Quantifying interannual variability and trends – vegetation phenology and production, snow/ice, fire occurrence, burned area, </a:t>
            </a:r>
          </a:p>
          <a:p>
            <a:pPr lvl="1"/>
            <a:r>
              <a:rPr lang="en-US" dirty="0"/>
              <a:t>Quantifying landscape-scale change in vegetation, landcover, snow/ice extent</a:t>
            </a:r>
          </a:p>
        </p:txBody>
      </p:sp>
    </p:spTree>
    <p:extLst>
      <p:ext uri="{BB962C8B-B14F-4D97-AF65-F5344CB8AC3E}">
        <p14:creationId xmlns:p14="http://schemas.microsoft.com/office/powerpoint/2010/main" val="291871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315F-3FAD-BC4C-822A-711353F1425C}"/>
              </a:ext>
            </a:extLst>
          </p:cNvPr>
          <p:cNvSpPr>
            <a:spLocks noGrp="1"/>
          </p:cNvSpPr>
          <p:nvPr>
            <p:ph type="title"/>
          </p:nvPr>
        </p:nvSpPr>
        <p:spPr/>
        <p:txBody>
          <a:bodyPr/>
          <a:lstStyle/>
          <a:p>
            <a:r>
              <a:rPr lang="en-US" dirty="0"/>
              <a:t>MODIS VIIRS Publications – as of 2019   </a:t>
            </a:r>
          </a:p>
        </p:txBody>
      </p:sp>
      <p:pic>
        <p:nvPicPr>
          <p:cNvPr id="5" name="Content Placeholder 4">
            <a:extLst>
              <a:ext uri="{FF2B5EF4-FFF2-40B4-BE49-F238E27FC236}">
                <a16:creationId xmlns:a16="http://schemas.microsoft.com/office/drawing/2014/main" id="{900313F6-CFD1-8945-B532-3B1654569EF0}"/>
              </a:ext>
            </a:extLst>
          </p:cNvPr>
          <p:cNvPicPr>
            <a:picLocks noGrp="1" noChangeAspect="1"/>
          </p:cNvPicPr>
          <p:nvPr>
            <p:ph idx="1"/>
          </p:nvPr>
        </p:nvPicPr>
        <p:blipFill>
          <a:blip r:embed="rId2"/>
          <a:stretch>
            <a:fillRect/>
          </a:stretch>
        </p:blipFill>
        <p:spPr>
          <a:xfrm>
            <a:off x="472195" y="1668167"/>
            <a:ext cx="6399841" cy="4341495"/>
          </a:xfrm>
        </p:spPr>
      </p:pic>
      <p:sp>
        <p:nvSpPr>
          <p:cNvPr id="7" name="TextBox 6">
            <a:extLst>
              <a:ext uri="{FF2B5EF4-FFF2-40B4-BE49-F238E27FC236}">
                <a16:creationId xmlns:a16="http://schemas.microsoft.com/office/drawing/2014/main" id="{DB9CB6C8-F622-B744-B8D5-C6C1AEFF995E}"/>
              </a:ext>
            </a:extLst>
          </p:cNvPr>
          <p:cNvSpPr txBox="1"/>
          <p:nvPr/>
        </p:nvSpPr>
        <p:spPr>
          <a:xfrm>
            <a:off x="9032240" y="6352460"/>
            <a:ext cx="2789290" cy="369332"/>
          </a:xfrm>
          <a:prstGeom prst="rect">
            <a:avLst/>
          </a:prstGeom>
          <a:noFill/>
        </p:spPr>
        <p:txBody>
          <a:bodyPr wrap="none" rtlCol="0">
            <a:spAutoFit/>
          </a:bodyPr>
          <a:lstStyle/>
          <a:p>
            <a:r>
              <a:rPr lang="en-US" dirty="0"/>
              <a:t>Courtesy Vince </a:t>
            </a:r>
            <a:r>
              <a:rPr lang="en-US" dirty="0" err="1"/>
              <a:t>Salomonson</a:t>
            </a:r>
            <a:endParaRPr lang="en-US" dirty="0"/>
          </a:p>
        </p:txBody>
      </p:sp>
      <p:pic>
        <p:nvPicPr>
          <p:cNvPr id="8" name="Picture 7">
            <a:extLst>
              <a:ext uri="{FF2B5EF4-FFF2-40B4-BE49-F238E27FC236}">
                <a16:creationId xmlns:a16="http://schemas.microsoft.com/office/drawing/2014/main" id="{BA228725-0F31-3A48-8CD1-0AF49D4CF678}"/>
              </a:ext>
            </a:extLst>
          </p:cNvPr>
          <p:cNvPicPr>
            <a:picLocks noChangeAspect="1"/>
          </p:cNvPicPr>
          <p:nvPr/>
        </p:nvPicPr>
        <p:blipFill>
          <a:blip r:embed="rId3"/>
          <a:stretch>
            <a:fillRect/>
          </a:stretch>
        </p:blipFill>
        <p:spPr>
          <a:xfrm>
            <a:off x="7054186" y="2885461"/>
            <a:ext cx="4767344" cy="3124201"/>
          </a:xfrm>
          <a:prstGeom prst="rect">
            <a:avLst/>
          </a:prstGeom>
        </p:spPr>
      </p:pic>
    </p:spTree>
    <p:extLst>
      <p:ext uri="{BB962C8B-B14F-4D97-AF65-F5344CB8AC3E}">
        <p14:creationId xmlns:p14="http://schemas.microsoft.com/office/powerpoint/2010/main" val="199762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EAA9-F186-8846-B659-605973A89A8B}"/>
              </a:ext>
            </a:extLst>
          </p:cNvPr>
          <p:cNvSpPr>
            <a:spLocks noGrp="1"/>
          </p:cNvSpPr>
          <p:nvPr>
            <p:ph type="title"/>
          </p:nvPr>
        </p:nvSpPr>
        <p:spPr>
          <a:xfrm>
            <a:off x="838200" y="172085"/>
            <a:ext cx="10957560" cy="1325563"/>
          </a:xfrm>
        </p:spPr>
        <p:txBody>
          <a:bodyPr>
            <a:normAutofit/>
          </a:bodyPr>
          <a:lstStyle/>
          <a:p>
            <a:r>
              <a:rPr lang="en-US" sz="3600" b="1" dirty="0"/>
              <a:t>Role of Coarse Resolution Data in Land Applied Science</a:t>
            </a:r>
          </a:p>
        </p:txBody>
      </p:sp>
      <p:sp>
        <p:nvSpPr>
          <p:cNvPr id="3" name="Content Placeholder 2">
            <a:extLst>
              <a:ext uri="{FF2B5EF4-FFF2-40B4-BE49-F238E27FC236}">
                <a16:creationId xmlns:a16="http://schemas.microsoft.com/office/drawing/2014/main" id="{64B80DE5-F141-B442-98EF-BA1785EAE167}"/>
              </a:ext>
            </a:extLst>
          </p:cNvPr>
          <p:cNvSpPr>
            <a:spLocks noGrp="1"/>
          </p:cNvSpPr>
          <p:nvPr>
            <p:ph idx="1"/>
          </p:nvPr>
        </p:nvSpPr>
        <p:spPr>
          <a:xfrm>
            <a:off x="838200" y="1233488"/>
            <a:ext cx="10515600" cy="4984432"/>
          </a:xfrm>
        </p:spPr>
        <p:txBody>
          <a:bodyPr>
            <a:normAutofit lnSpcReduction="10000"/>
          </a:bodyPr>
          <a:lstStyle/>
          <a:p>
            <a:r>
              <a:rPr lang="en-US" dirty="0"/>
              <a:t>Critical Role in NASA Applied Sciences Program (Societal Benefit Areas) e.g.</a:t>
            </a:r>
          </a:p>
          <a:p>
            <a:pPr lvl="1"/>
            <a:r>
              <a:rPr lang="en-US" dirty="0"/>
              <a:t>Agricultural Monitoring, Famine Early Warning e.g. Crop Mapping, Crop Condition, Crop Production – e.g. USDA, USAID, NASA Harvest, </a:t>
            </a:r>
            <a:r>
              <a:rPr lang="en-US" dirty="0" err="1"/>
              <a:t>etc</a:t>
            </a:r>
            <a:r>
              <a:rPr lang="en-US" dirty="0"/>
              <a:t> </a:t>
            </a:r>
          </a:p>
          <a:p>
            <a:pPr lvl="1"/>
            <a:r>
              <a:rPr lang="en-US" dirty="0"/>
              <a:t>Fire Management e.g. Fire Location and Extent – e.g. USFS, GWIS, </a:t>
            </a:r>
            <a:r>
              <a:rPr lang="en-US" dirty="0" err="1"/>
              <a:t>etc</a:t>
            </a:r>
            <a:r>
              <a:rPr lang="en-US" dirty="0"/>
              <a:t> </a:t>
            </a:r>
          </a:p>
          <a:p>
            <a:pPr lvl="1"/>
            <a:r>
              <a:rPr lang="en-US" dirty="0"/>
              <a:t>Flood Mapping – e.g. FEMA, UN ISDR </a:t>
            </a:r>
            <a:r>
              <a:rPr lang="en-US" dirty="0" err="1"/>
              <a:t>etc</a:t>
            </a:r>
            <a:endParaRPr lang="en-US" dirty="0"/>
          </a:p>
          <a:p>
            <a:r>
              <a:rPr lang="en-US" dirty="0"/>
              <a:t>National agencies around the World use NASA MODIS data </a:t>
            </a:r>
          </a:p>
          <a:p>
            <a:r>
              <a:rPr lang="en-US" dirty="0"/>
              <a:t>MODIS/VIIRS Largest Downloads for LANCE NRT data access (see poster)</a:t>
            </a:r>
          </a:p>
          <a:p>
            <a:r>
              <a:rPr lang="en-US" dirty="0"/>
              <a:t>MODIS/VIIRS Direct Readout – NASA code sharing</a:t>
            </a:r>
          </a:p>
          <a:p>
            <a:pPr marL="0" indent="0">
              <a:buNone/>
            </a:pPr>
            <a:r>
              <a:rPr lang="en-US" dirty="0"/>
              <a:t> </a:t>
            </a:r>
          </a:p>
          <a:p>
            <a:r>
              <a:rPr lang="en-US" dirty="0"/>
              <a:t>Kudos to the Earth Observatory / Firms / GIBS-Worldview</a:t>
            </a:r>
          </a:p>
        </p:txBody>
      </p:sp>
    </p:spTree>
    <p:extLst>
      <p:ext uri="{BB962C8B-B14F-4D97-AF65-F5344CB8AC3E}">
        <p14:creationId xmlns:p14="http://schemas.microsoft.com/office/powerpoint/2010/main" val="3826758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SA Harvest Powerpoint_16x9_R5_optA">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4329</TotalTime>
  <Words>1709</Words>
  <Application>Microsoft Macintosh PowerPoint</Application>
  <PresentationFormat>Widescreen</PresentationFormat>
  <Paragraphs>173</Paragraphs>
  <Slides>21</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MS PGothic</vt:lpstr>
      <vt:lpstr>Arial</vt:lpstr>
      <vt:lpstr>Calibri</vt:lpstr>
      <vt:lpstr>Calibri Light</vt:lpstr>
      <vt:lpstr>Futura Std Light</vt:lpstr>
      <vt:lpstr>Futura Std Medium</vt:lpstr>
      <vt:lpstr>Kiona</vt:lpstr>
      <vt:lpstr>Kiona Bold</vt:lpstr>
      <vt:lpstr>Tw Cen MT</vt:lpstr>
      <vt:lpstr>Office Theme</vt:lpstr>
      <vt:lpstr>NASA Harvest Powerpoint_16x9_R5_optA</vt:lpstr>
      <vt:lpstr>1_Office Theme</vt:lpstr>
      <vt:lpstr> MODIS – SNPP VIIRS  Land Science Overview</vt:lpstr>
      <vt:lpstr>Land Science Status </vt:lpstr>
      <vt:lpstr>Land Science Status </vt:lpstr>
      <vt:lpstr>  These are updated annually, so users know the current validation status of the MODIS and VIIRS products.    Statements do not have to be updated annually, but the PIs need to verify the status information posted on their status pages are current. </vt:lpstr>
      <vt:lpstr>MODIS – VIIRS contribution to the  GCOS Essential Climate Variables (ECV’s)</vt:lpstr>
      <vt:lpstr>Land Science: Spatial/Temporal Resolution</vt:lpstr>
      <vt:lpstr>Role of Coarse Resolution Data in Land Science</vt:lpstr>
      <vt:lpstr>MODIS VIIRS Publications – as of 2019   </vt:lpstr>
      <vt:lpstr>Role of Coarse Resolution Data in Land Applied Science</vt:lpstr>
      <vt:lpstr>PowerPoint Presentation</vt:lpstr>
      <vt:lpstr>PowerPoint Presentation</vt:lpstr>
      <vt:lpstr>PowerPoint Presentation</vt:lpstr>
      <vt:lpstr>PowerPoint Presentation</vt:lpstr>
      <vt:lpstr>2019 Amazon MODIS/VIIRS Fires: Timeline of Early Events</vt:lpstr>
      <vt:lpstr>PowerPoint Presentation</vt:lpstr>
      <vt:lpstr>In the news.. </vt:lpstr>
      <vt:lpstr>PowerPoint Presentation</vt:lpstr>
      <vt:lpstr>PowerPoint Presentation</vt:lpstr>
      <vt:lpstr>Some Issues Raised at the TE Science Team session on  Land Data Products </vt:lpstr>
      <vt:lpstr>Current MODIS/S-NPP activities</vt:lpstr>
      <vt:lpstr>In Summary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MODIS – SNPP VIIRS  Land Science Overview</dc:title>
  <dc:creator>Microsoft Office User</dc:creator>
  <cp:lastModifiedBy>Microsoft Office User</cp:lastModifiedBy>
  <cp:revision>63</cp:revision>
  <dcterms:created xsi:type="dcterms:W3CDTF">2019-11-14T14:51:53Z</dcterms:created>
  <dcterms:modified xsi:type="dcterms:W3CDTF">2019-11-19T14:19:24Z</dcterms:modified>
</cp:coreProperties>
</file>