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4"/>
  </p:notesMasterIdLst>
  <p:sldIdLst>
    <p:sldId id="256" r:id="rId2"/>
    <p:sldId id="306" r:id="rId3"/>
    <p:sldId id="329" r:id="rId4"/>
    <p:sldId id="310" r:id="rId5"/>
    <p:sldId id="318" r:id="rId6"/>
    <p:sldId id="319" r:id="rId7"/>
    <p:sldId id="336" r:id="rId8"/>
    <p:sldId id="337" r:id="rId9"/>
    <p:sldId id="338" r:id="rId10"/>
    <p:sldId id="339" r:id="rId11"/>
    <p:sldId id="330" r:id="rId12"/>
    <p:sldId id="335" r:id="rId13"/>
    <p:sldId id="345" r:id="rId14"/>
    <p:sldId id="344" r:id="rId15"/>
    <p:sldId id="322" r:id="rId16"/>
    <p:sldId id="332" r:id="rId17"/>
    <p:sldId id="308" r:id="rId18"/>
    <p:sldId id="316" r:id="rId19"/>
    <p:sldId id="309" r:id="rId20"/>
    <p:sldId id="346" r:id="rId21"/>
    <p:sldId id="317" r:id="rId22"/>
    <p:sldId id="347" r:id="rId23"/>
    <p:sldId id="333" r:id="rId24"/>
    <p:sldId id="325" r:id="rId25"/>
    <p:sldId id="321" r:id="rId26"/>
    <p:sldId id="313" r:id="rId27"/>
    <p:sldId id="320" r:id="rId28"/>
    <p:sldId id="314" r:id="rId29"/>
    <p:sldId id="315" r:id="rId30"/>
    <p:sldId id="343" r:id="rId31"/>
    <p:sldId id="348" r:id="rId32"/>
    <p:sldId id="349" r:id="rId33"/>
    <p:sldId id="350" r:id="rId34"/>
    <p:sldId id="334" r:id="rId35"/>
    <p:sldId id="326" r:id="rId36"/>
    <p:sldId id="341" r:id="rId37"/>
    <p:sldId id="342" r:id="rId38"/>
    <p:sldId id="258" r:id="rId39"/>
    <p:sldId id="327" r:id="rId40"/>
    <p:sldId id="328" r:id="rId41"/>
    <p:sldId id="282" r:id="rId42"/>
    <p:sldId id="298"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65" autoAdjust="0"/>
    <p:restoredTop sz="96163" autoAdjust="0"/>
  </p:normalViewPr>
  <p:slideViewPr>
    <p:cSldViewPr snapToGrid="0">
      <p:cViewPr>
        <p:scale>
          <a:sx n="90" d="100"/>
          <a:sy n="90" d="100"/>
        </p:scale>
        <p:origin x="348" y="39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B13388-04C0-4148-B499-9F3CFAA37012}" type="datetimeFigureOut">
              <a:rPr lang="en-US" smtClean="0"/>
              <a:pPr/>
              <a:t>11/18/2019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28B32C-E988-4D0E-AB39-D7BEAF6DE5F4}" type="slidenum">
              <a:rPr lang="en-US" smtClean="0"/>
              <a:pPr/>
              <a:t>‹#›</a:t>
            </a:fld>
            <a:endParaRPr lang="en-US"/>
          </a:p>
        </p:txBody>
      </p:sp>
    </p:spTree>
    <p:extLst>
      <p:ext uri="{BB962C8B-B14F-4D97-AF65-F5344CB8AC3E}">
        <p14:creationId xmlns:p14="http://schemas.microsoft.com/office/powerpoint/2010/main" val="18699973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5" name="Footer Placeholder 4"/>
          <p:cNvSpPr>
            <a:spLocks noGrp="1"/>
          </p:cNvSpPr>
          <p:nvPr>
            <p:ph type="ftr" sz="quarter" idx="11"/>
          </p:nvPr>
        </p:nvSpPr>
        <p:spPr/>
        <p:txBody>
          <a:bodyPr/>
          <a:lstStyle/>
          <a:p>
            <a:r>
              <a:rPr lang="en-US" smtClean="0"/>
              <a:t>MODIS/VIIRS Science Team Meeting      November 19, 2019</a:t>
            </a:r>
            <a:endParaRPr lang="en-US" dirty="0"/>
          </a:p>
        </p:txBody>
      </p:sp>
      <p:sp>
        <p:nvSpPr>
          <p:cNvPr id="6" name="Slide Number Placeholder 5"/>
          <p:cNvSpPr>
            <a:spLocks noGrp="1"/>
          </p:cNvSpPr>
          <p:nvPr>
            <p:ph type="sldNum" sz="quarter" idx="12"/>
          </p:nvPr>
        </p:nvSpPr>
        <p:spPr/>
        <p:txBody>
          <a:bodyPr/>
          <a:lstStyle/>
          <a:p>
            <a:fld id="{2ACC24B2-63A8-426E-8734-EA2CE1E84D5F}" type="slidenum">
              <a:rPr lang="en-US" smtClean="0"/>
              <a:pPr/>
              <a:t>‹#›</a:t>
            </a:fld>
            <a:endParaRPr lang="en-US"/>
          </a:p>
        </p:txBody>
      </p:sp>
    </p:spTree>
    <p:extLst>
      <p:ext uri="{BB962C8B-B14F-4D97-AF65-F5344CB8AC3E}">
        <p14:creationId xmlns:p14="http://schemas.microsoft.com/office/powerpoint/2010/main" val="58488082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p>
            <a:r>
              <a:rPr lang="en-US" smtClean="0"/>
              <a:t>MODIS/VIIRS Science Team Meeting      November 19, 2019</a:t>
            </a:r>
            <a:endParaRPr lang="en-US" dirty="0"/>
          </a:p>
        </p:txBody>
      </p:sp>
      <p:sp>
        <p:nvSpPr>
          <p:cNvPr id="6" name="Slide Number Placeholder 5"/>
          <p:cNvSpPr>
            <a:spLocks noGrp="1"/>
          </p:cNvSpPr>
          <p:nvPr>
            <p:ph type="sldNum" sz="quarter" idx="12"/>
          </p:nvPr>
        </p:nvSpPr>
        <p:spPr/>
        <p:txBody>
          <a:bodyPr/>
          <a:lstStyle/>
          <a:p>
            <a:fld id="{2ACC24B2-63A8-426E-8734-EA2CE1E84D5F}" type="slidenum">
              <a:rPr lang="en-US" smtClean="0"/>
              <a:pPr/>
              <a:t>‹#›</a:t>
            </a:fld>
            <a:endParaRPr lang="en-US"/>
          </a:p>
        </p:txBody>
      </p:sp>
    </p:spTree>
    <p:extLst>
      <p:ext uri="{BB962C8B-B14F-4D97-AF65-F5344CB8AC3E}">
        <p14:creationId xmlns:p14="http://schemas.microsoft.com/office/powerpoint/2010/main" val="3628363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p>
            <a:r>
              <a:rPr lang="en-US" smtClean="0"/>
              <a:t>MODIS/VIIRS Science Team Meeting      November 19, 2019</a:t>
            </a:r>
            <a:endParaRPr lang="en-US" dirty="0"/>
          </a:p>
        </p:txBody>
      </p:sp>
      <p:sp>
        <p:nvSpPr>
          <p:cNvPr id="6" name="Slide Number Placeholder 5"/>
          <p:cNvSpPr>
            <a:spLocks noGrp="1"/>
          </p:cNvSpPr>
          <p:nvPr>
            <p:ph type="sldNum" sz="quarter" idx="12"/>
          </p:nvPr>
        </p:nvSpPr>
        <p:spPr/>
        <p:txBody>
          <a:bodyPr/>
          <a:lstStyle/>
          <a:p>
            <a:fld id="{2ACC24B2-63A8-426E-8734-EA2CE1E84D5F}" type="slidenum">
              <a:rPr lang="en-US" smtClean="0"/>
              <a:pPr/>
              <a:t>‹#›</a:t>
            </a:fld>
            <a:endParaRPr lang="en-US"/>
          </a:p>
        </p:txBody>
      </p:sp>
    </p:spTree>
    <p:extLst>
      <p:ext uri="{BB962C8B-B14F-4D97-AF65-F5344CB8AC3E}">
        <p14:creationId xmlns:p14="http://schemas.microsoft.com/office/powerpoint/2010/main" val="3092893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r>
              <a:rPr lang="en-US" smtClean="0"/>
              <a:t>MODIS/VIIRS Science Team Meeting      November 19, 2019</a:t>
            </a:r>
            <a:endParaRPr lang="en-US" dirty="0"/>
          </a:p>
        </p:txBody>
      </p:sp>
      <p:sp>
        <p:nvSpPr>
          <p:cNvPr id="6" name="Slide Number Placeholder 5"/>
          <p:cNvSpPr>
            <a:spLocks noGrp="1"/>
          </p:cNvSpPr>
          <p:nvPr>
            <p:ph type="sldNum" sz="quarter" idx="12"/>
          </p:nvPr>
        </p:nvSpPr>
        <p:spPr/>
        <p:txBody>
          <a:bodyPr/>
          <a:lstStyle/>
          <a:p>
            <a:fld id="{2ACC24B2-63A8-426E-8734-EA2CE1E84D5F}" type="slidenum">
              <a:rPr lang="en-US" smtClean="0"/>
              <a:pPr/>
              <a:t>‹#›</a:t>
            </a:fld>
            <a:endParaRPr lang="en-US"/>
          </a:p>
        </p:txBody>
      </p:sp>
    </p:spTree>
    <p:extLst>
      <p:ext uri="{BB962C8B-B14F-4D97-AF65-F5344CB8AC3E}">
        <p14:creationId xmlns:p14="http://schemas.microsoft.com/office/powerpoint/2010/main" val="1803867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5" name="Footer Placeholder 4"/>
          <p:cNvSpPr>
            <a:spLocks noGrp="1"/>
          </p:cNvSpPr>
          <p:nvPr>
            <p:ph type="ftr" sz="quarter" idx="11"/>
          </p:nvPr>
        </p:nvSpPr>
        <p:spPr/>
        <p:txBody>
          <a:bodyPr/>
          <a:lstStyle/>
          <a:p>
            <a:r>
              <a:rPr lang="en-US" smtClean="0"/>
              <a:t>MODIS/VIIRS Science Team Meeting      November 19, 2019</a:t>
            </a:r>
            <a:endParaRPr lang="en-US" dirty="0"/>
          </a:p>
        </p:txBody>
      </p:sp>
      <p:sp>
        <p:nvSpPr>
          <p:cNvPr id="6" name="Slide Number Placeholder 5"/>
          <p:cNvSpPr>
            <a:spLocks noGrp="1"/>
          </p:cNvSpPr>
          <p:nvPr>
            <p:ph type="sldNum" sz="quarter" idx="12"/>
          </p:nvPr>
        </p:nvSpPr>
        <p:spPr/>
        <p:txBody>
          <a:bodyPr/>
          <a:lstStyle/>
          <a:p>
            <a:fld id="{2ACC24B2-63A8-426E-8734-EA2CE1E84D5F}" type="slidenum">
              <a:rPr lang="en-US" smtClean="0"/>
              <a:pPr/>
              <a:t>‹#›</a:t>
            </a:fld>
            <a:endParaRPr lang="en-US"/>
          </a:p>
        </p:txBody>
      </p:sp>
    </p:spTree>
    <p:extLst>
      <p:ext uri="{BB962C8B-B14F-4D97-AF65-F5344CB8AC3E}">
        <p14:creationId xmlns:p14="http://schemas.microsoft.com/office/powerpoint/2010/main" val="1702803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5"/>
          <p:cNvSpPr>
            <a:spLocks noGrp="1"/>
          </p:cNvSpPr>
          <p:nvPr>
            <p:ph type="ftr" sz="quarter" idx="11"/>
          </p:nvPr>
        </p:nvSpPr>
        <p:spPr/>
        <p:txBody>
          <a:bodyPr/>
          <a:lstStyle/>
          <a:p>
            <a:r>
              <a:rPr lang="en-US" smtClean="0"/>
              <a:t>MODIS/VIIRS Science Team Meeting      November 19, 2019</a:t>
            </a:r>
            <a:endParaRPr lang="en-US" dirty="0"/>
          </a:p>
        </p:txBody>
      </p:sp>
      <p:sp>
        <p:nvSpPr>
          <p:cNvPr id="7" name="Slide Number Placeholder 6"/>
          <p:cNvSpPr>
            <a:spLocks noGrp="1"/>
          </p:cNvSpPr>
          <p:nvPr>
            <p:ph type="sldNum" sz="quarter" idx="12"/>
          </p:nvPr>
        </p:nvSpPr>
        <p:spPr/>
        <p:txBody>
          <a:bodyPr/>
          <a:lstStyle/>
          <a:p>
            <a:fld id="{2ACC24B2-63A8-426E-8734-EA2CE1E84D5F}" type="slidenum">
              <a:rPr lang="en-US" smtClean="0"/>
              <a:pPr/>
              <a:t>‹#›</a:t>
            </a:fld>
            <a:endParaRPr lang="en-US"/>
          </a:p>
        </p:txBody>
      </p:sp>
    </p:spTree>
    <p:extLst>
      <p:ext uri="{BB962C8B-B14F-4D97-AF65-F5344CB8AC3E}">
        <p14:creationId xmlns:p14="http://schemas.microsoft.com/office/powerpoint/2010/main" val="2311385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7"/>
          <p:cNvSpPr>
            <a:spLocks noGrp="1"/>
          </p:cNvSpPr>
          <p:nvPr>
            <p:ph type="ftr" sz="quarter" idx="11"/>
          </p:nvPr>
        </p:nvSpPr>
        <p:spPr/>
        <p:txBody>
          <a:bodyPr/>
          <a:lstStyle/>
          <a:p>
            <a:r>
              <a:rPr lang="en-US" smtClean="0"/>
              <a:t>MODIS/VIIRS Science Team Meeting      November 19, 2019</a:t>
            </a:r>
            <a:endParaRPr lang="en-US" dirty="0"/>
          </a:p>
        </p:txBody>
      </p:sp>
      <p:sp>
        <p:nvSpPr>
          <p:cNvPr id="9" name="Slide Number Placeholder 8"/>
          <p:cNvSpPr>
            <a:spLocks noGrp="1"/>
          </p:cNvSpPr>
          <p:nvPr>
            <p:ph type="sldNum" sz="quarter" idx="12"/>
          </p:nvPr>
        </p:nvSpPr>
        <p:spPr/>
        <p:txBody>
          <a:bodyPr/>
          <a:lstStyle/>
          <a:p>
            <a:fld id="{2ACC24B2-63A8-426E-8734-EA2CE1E84D5F}" type="slidenum">
              <a:rPr lang="en-US" smtClean="0"/>
              <a:pPr/>
              <a:t>‹#›</a:t>
            </a:fld>
            <a:endParaRPr lang="en-US"/>
          </a:p>
        </p:txBody>
      </p:sp>
    </p:spTree>
    <p:extLst>
      <p:ext uri="{BB962C8B-B14F-4D97-AF65-F5344CB8AC3E}">
        <p14:creationId xmlns:p14="http://schemas.microsoft.com/office/powerpoint/2010/main" val="1079840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Footer Placeholder 3"/>
          <p:cNvSpPr>
            <a:spLocks noGrp="1"/>
          </p:cNvSpPr>
          <p:nvPr>
            <p:ph type="ftr" sz="quarter" idx="11"/>
          </p:nvPr>
        </p:nvSpPr>
        <p:spPr/>
        <p:txBody>
          <a:bodyPr/>
          <a:lstStyle/>
          <a:p>
            <a:r>
              <a:rPr lang="en-US" smtClean="0"/>
              <a:t>MODIS/VIIRS Science Team Meeting      November 19, 2019</a:t>
            </a:r>
            <a:endParaRPr lang="en-US" dirty="0"/>
          </a:p>
        </p:txBody>
      </p:sp>
      <p:sp>
        <p:nvSpPr>
          <p:cNvPr id="5" name="Slide Number Placeholder 4"/>
          <p:cNvSpPr>
            <a:spLocks noGrp="1"/>
          </p:cNvSpPr>
          <p:nvPr>
            <p:ph type="sldNum" sz="quarter" idx="12"/>
          </p:nvPr>
        </p:nvSpPr>
        <p:spPr/>
        <p:txBody>
          <a:bodyPr/>
          <a:lstStyle/>
          <a:p>
            <a:fld id="{2ACC24B2-63A8-426E-8734-EA2CE1E84D5F}" type="slidenum">
              <a:rPr lang="en-US" smtClean="0"/>
              <a:pPr/>
              <a:t>‹#›</a:t>
            </a:fld>
            <a:endParaRPr lang="en-US"/>
          </a:p>
        </p:txBody>
      </p:sp>
    </p:spTree>
    <p:extLst>
      <p:ext uri="{BB962C8B-B14F-4D97-AF65-F5344CB8AC3E}">
        <p14:creationId xmlns:p14="http://schemas.microsoft.com/office/powerpoint/2010/main" val="1566335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MODIS/VIIRS Science Team Meeting      November 19, 2019</a:t>
            </a:r>
            <a:endParaRPr lang="en-US" dirty="0"/>
          </a:p>
        </p:txBody>
      </p:sp>
      <p:sp>
        <p:nvSpPr>
          <p:cNvPr id="4" name="Slide Number Placeholder 3"/>
          <p:cNvSpPr>
            <a:spLocks noGrp="1"/>
          </p:cNvSpPr>
          <p:nvPr>
            <p:ph type="sldNum" sz="quarter" idx="12"/>
          </p:nvPr>
        </p:nvSpPr>
        <p:spPr/>
        <p:txBody>
          <a:bodyPr/>
          <a:lstStyle/>
          <a:p>
            <a:fld id="{2ACC24B2-63A8-426E-8734-EA2CE1E84D5F}" type="slidenum">
              <a:rPr lang="en-US" smtClean="0"/>
              <a:pPr/>
              <a:t>‹#›</a:t>
            </a:fld>
            <a:endParaRPr lang="en-US"/>
          </a:p>
        </p:txBody>
      </p:sp>
    </p:spTree>
    <p:extLst>
      <p:ext uri="{BB962C8B-B14F-4D97-AF65-F5344CB8AC3E}">
        <p14:creationId xmlns:p14="http://schemas.microsoft.com/office/powerpoint/2010/main" val="2442434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6" name="Footer Placeholder 5"/>
          <p:cNvSpPr>
            <a:spLocks noGrp="1"/>
          </p:cNvSpPr>
          <p:nvPr>
            <p:ph type="ftr" sz="quarter" idx="11"/>
          </p:nvPr>
        </p:nvSpPr>
        <p:spPr/>
        <p:txBody>
          <a:bodyPr/>
          <a:lstStyle/>
          <a:p>
            <a:r>
              <a:rPr lang="en-US" smtClean="0"/>
              <a:t>MODIS/VIIRS Science Team Meeting      November 19, 2019</a:t>
            </a:r>
            <a:endParaRPr lang="en-US" dirty="0"/>
          </a:p>
        </p:txBody>
      </p:sp>
      <p:sp>
        <p:nvSpPr>
          <p:cNvPr id="7" name="Slide Number Placeholder 6"/>
          <p:cNvSpPr>
            <a:spLocks noGrp="1"/>
          </p:cNvSpPr>
          <p:nvPr>
            <p:ph type="sldNum" sz="quarter" idx="12"/>
          </p:nvPr>
        </p:nvSpPr>
        <p:spPr/>
        <p:txBody>
          <a:bodyPr/>
          <a:lstStyle/>
          <a:p>
            <a:fld id="{2ACC24B2-63A8-426E-8734-EA2CE1E84D5F}" type="slidenum">
              <a:rPr lang="en-US" smtClean="0"/>
              <a:pPr/>
              <a:t>‹#›</a:t>
            </a:fld>
            <a:endParaRPr lang="en-US"/>
          </a:p>
        </p:txBody>
      </p:sp>
    </p:spTree>
    <p:extLst>
      <p:ext uri="{BB962C8B-B14F-4D97-AF65-F5344CB8AC3E}">
        <p14:creationId xmlns:p14="http://schemas.microsoft.com/office/powerpoint/2010/main" val="1782924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6" name="Footer Placeholder 5"/>
          <p:cNvSpPr>
            <a:spLocks noGrp="1"/>
          </p:cNvSpPr>
          <p:nvPr>
            <p:ph type="ftr" sz="quarter" idx="11"/>
          </p:nvPr>
        </p:nvSpPr>
        <p:spPr/>
        <p:txBody>
          <a:bodyPr/>
          <a:lstStyle/>
          <a:p>
            <a:r>
              <a:rPr lang="en-US" smtClean="0"/>
              <a:t>MODIS/VIIRS Science Team Meeting      November 19, 2019</a:t>
            </a:r>
            <a:endParaRPr lang="en-US" dirty="0"/>
          </a:p>
        </p:txBody>
      </p:sp>
      <p:sp>
        <p:nvSpPr>
          <p:cNvPr id="7" name="Slide Number Placeholder 6"/>
          <p:cNvSpPr>
            <a:spLocks noGrp="1"/>
          </p:cNvSpPr>
          <p:nvPr>
            <p:ph type="sldNum" sz="quarter" idx="12"/>
          </p:nvPr>
        </p:nvSpPr>
        <p:spPr/>
        <p:txBody>
          <a:bodyPr/>
          <a:lstStyle/>
          <a:p>
            <a:fld id="{2ACC24B2-63A8-426E-8734-EA2CE1E84D5F}" type="slidenum">
              <a:rPr lang="en-US" smtClean="0"/>
              <a:pPr/>
              <a:t>‹#›</a:t>
            </a:fld>
            <a:endParaRPr lang="en-US"/>
          </a:p>
        </p:txBody>
      </p:sp>
    </p:spTree>
    <p:extLst>
      <p:ext uri="{BB962C8B-B14F-4D97-AF65-F5344CB8AC3E}">
        <p14:creationId xmlns:p14="http://schemas.microsoft.com/office/powerpoint/2010/main" val="3848104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gi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cs typeface="Times New Roman" panose="02020603050405020304" pitchFamily="18" charset="0"/>
              </a:defRPr>
            </a:lvl1pPr>
          </a:lstStyle>
          <a:p>
            <a:r>
              <a:rPr lang="en-US" smtClean="0"/>
              <a:t>MODIS/VIIRS Science Team Meeting      November 19, 2019</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CC24B2-63A8-426E-8734-EA2CE1E84D5F}" type="slidenum">
              <a:rPr lang="en-US" smtClean="0"/>
              <a:pPr/>
              <a:t>‹#›</a:t>
            </a:fld>
            <a:endParaRPr lang="en-US"/>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3849" y="6032500"/>
            <a:ext cx="1848329" cy="711994"/>
          </a:xfrm>
          <a:prstGeom prst="rect">
            <a:avLst/>
          </a:prstGeom>
        </p:spPr>
      </p:pic>
      <p:pic>
        <p:nvPicPr>
          <p:cNvPr id="8" name="Picture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1153422" y="6032501"/>
            <a:ext cx="1038578" cy="852487"/>
          </a:xfrm>
          <a:prstGeom prst="rect">
            <a:avLst/>
          </a:prstGeom>
        </p:spPr>
      </p:pic>
      <p:pic>
        <p:nvPicPr>
          <p:cNvPr id="9" name="Picture 8"/>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92329" y="84933"/>
            <a:ext cx="934960" cy="942975"/>
          </a:xfrm>
          <a:prstGeom prst="rect">
            <a:avLst/>
          </a:prstGeom>
        </p:spPr>
      </p:pic>
    </p:spTree>
    <p:extLst>
      <p:ext uri="{BB962C8B-B14F-4D97-AF65-F5344CB8AC3E}">
        <p14:creationId xmlns:p14="http://schemas.microsoft.com/office/powerpoint/2010/main" val="37798750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hf sldNum="0" hdr="0" dt="0"/>
  <p:txStyles>
    <p:titleStyle>
      <a:lvl1pPr algn="ctr"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doi.org/10.1016/B978-0-12-814458-9.00002-2" TargetMode="External"/><Relationship Id="rId2" Type="http://schemas.openxmlformats.org/officeDocument/2006/relationships/hyperlink" Target="https://doi.org/10.1016/j.rse.2019.01.009" TargetMode="External"/><Relationship Id="rId1" Type="http://schemas.openxmlformats.org/officeDocument/2006/relationships/slideLayout" Target="../slideLayouts/slideLayout2.xml"/><Relationship Id="rId5" Type="http://schemas.openxmlformats.org/officeDocument/2006/relationships/hyperlink" Target="https://doi.org/10.1016/j.rse.2019.111366" TargetMode="External"/><Relationship Id="rId4" Type="http://schemas.openxmlformats.org/officeDocument/2006/relationships/hyperlink" Target="https://doi.org/10.1016/B978-0-12-409548-9.11601-X"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96094"/>
            <a:ext cx="9144000" cy="2387600"/>
          </a:xfrm>
        </p:spPr>
        <p:txBody>
          <a:bodyPr>
            <a:normAutofit fontScale="90000"/>
          </a:bodyPr>
          <a:lstStyle/>
          <a:p>
            <a:r>
              <a:rPr lang="en-US" dirty="0" smtClean="0"/>
              <a:t>Update on MODIS</a:t>
            </a:r>
            <a:br>
              <a:rPr lang="en-US" dirty="0" smtClean="0"/>
            </a:br>
            <a:r>
              <a:rPr lang="en-US" dirty="0" smtClean="0"/>
              <a:t>Sea-Surface Temperatures</a:t>
            </a:r>
            <a:br>
              <a:rPr lang="en-US" dirty="0" smtClean="0"/>
            </a:br>
            <a:endParaRPr lang="en-US" dirty="0"/>
          </a:p>
        </p:txBody>
      </p:sp>
      <p:sp>
        <p:nvSpPr>
          <p:cNvPr id="3" name="Subtitle 2"/>
          <p:cNvSpPr>
            <a:spLocks noGrp="1"/>
          </p:cNvSpPr>
          <p:nvPr>
            <p:ph type="subTitle" idx="1"/>
          </p:nvPr>
        </p:nvSpPr>
        <p:spPr>
          <a:xfrm>
            <a:off x="2044769" y="2479249"/>
            <a:ext cx="8938664" cy="3084595"/>
          </a:xfrm>
        </p:spPr>
        <p:txBody>
          <a:bodyPr>
            <a:normAutofit fontScale="92500" lnSpcReduction="20000"/>
          </a:bodyPr>
          <a:lstStyle/>
          <a:p>
            <a:pPr>
              <a:lnSpc>
                <a:spcPct val="120000"/>
              </a:lnSpc>
            </a:pPr>
            <a:r>
              <a:rPr lang="en-US" dirty="0"/>
              <a:t>Peter J </a:t>
            </a:r>
            <a:r>
              <a:rPr lang="en-US" dirty="0" smtClean="0"/>
              <a:t>Minnett, Kay </a:t>
            </a:r>
            <a:r>
              <a:rPr lang="en-US" dirty="0"/>
              <a:t>Kilpatrick, </a:t>
            </a:r>
            <a:r>
              <a:rPr lang="en-US" dirty="0" err="1" smtClean="0"/>
              <a:t>Goshka</a:t>
            </a:r>
            <a:r>
              <a:rPr lang="en-US" dirty="0" smtClean="0"/>
              <a:t> Szczodrak, </a:t>
            </a:r>
          </a:p>
          <a:p>
            <a:pPr>
              <a:lnSpc>
                <a:spcPct val="120000"/>
              </a:lnSpc>
            </a:pPr>
            <a:r>
              <a:rPr lang="en-US" dirty="0" err="1" smtClean="0"/>
              <a:t>Gui</a:t>
            </a:r>
            <a:r>
              <a:rPr lang="en-US" dirty="0" smtClean="0"/>
              <a:t> Podestá, Francisco Raymo, Elizabeth Williams, </a:t>
            </a:r>
          </a:p>
          <a:p>
            <a:pPr>
              <a:lnSpc>
                <a:spcPct val="120000"/>
              </a:lnSpc>
            </a:pPr>
            <a:r>
              <a:rPr lang="en-US" dirty="0" smtClean="0"/>
              <a:t>Miguel Izaguirre, Bingkun Luo, Chong </a:t>
            </a:r>
            <a:r>
              <a:rPr lang="en-US" dirty="0" err="1" smtClean="0"/>
              <a:t>Jia</a:t>
            </a:r>
            <a:r>
              <a:rPr lang="en-US" dirty="0" smtClean="0"/>
              <a:t>, Mercedes </a:t>
            </a:r>
            <a:r>
              <a:rPr lang="en-US" dirty="0" err="1" smtClean="0"/>
              <a:t>Mazza</a:t>
            </a:r>
            <a:r>
              <a:rPr lang="en-US" dirty="0" smtClean="0"/>
              <a:t>, </a:t>
            </a:r>
          </a:p>
          <a:p>
            <a:pPr>
              <a:lnSpc>
                <a:spcPct val="120000"/>
              </a:lnSpc>
            </a:pPr>
            <a:r>
              <a:rPr lang="en-US" dirty="0" smtClean="0"/>
              <a:t>&amp; </a:t>
            </a:r>
            <a:r>
              <a:rPr lang="en-US" dirty="0" smtClean="0"/>
              <a:t>Chirag </a:t>
            </a:r>
            <a:r>
              <a:rPr lang="en-US" dirty="0" smtClean="0"/>
              <a:t>Kumar</a:t>
            </a:r>
            <a:r>
              <a:rPr lang="en-US" sz="1200" b="1" dirty="0" smtClean="0"/>
              <a:t>  </a:t>
            </a:r>
            <a:r>
              <a:rPr lang="en-US" dirty="0" smtClean="0"/>
              <a:t>- a </a:t>
            </a:r>
            <a:r>
              <a:rPr lang="en-US" dirty="0"/>
              <a:t>finalist in the 78th Regeneron Science Talent Search</a:t>
            </a:r>
          </a:p>
          <a:p>
            <a:endParaRPr lang="en-US" dirty="0" smtClean="0"/>
          </a:p>
          <a:p>
            <a:r>
              <a:rPr lang="en-US" dirty="0" smtClean="0"/>
              <a:t>Rosenstiel School of Marine &amp; Atmospheric Science</a:t>
            </a:r>
          </a:p>
          <a:p>
            <a:r>
              <a:rPr lang="en-US" dirty="0" smtClean="0"/>
              <a:t>University of Miami</a:t>
            </a:r>
            <a:endParaRPr lang="en-US" dirty="0"/>
          </a:p>
        </p:txBody>
      </p:sp>
      <p:sp>
        <p:nvSpPr>
          <p:cNvPr id="4" name="Footer Placeholder 3"/>
          <p:cNvSpPr>
            <a:spLocks noGrp="1"/>
          </p:cNvSpPr>
          <p:nvPr>
            <p:ph type="ftr" sz="quarter" idx="11"/>
          </p:nvPr>
        </p:nvSpPr>
        <p:spPr/>
        <p:txBody>
          <a:bodyPr/>
          <a:lstStyle/>
          <a:p>
            <a:r>
              <a:rPr lang="en-US" dirty="0" smtClean="0"/>
              <a:t>MODIS/VIIRS Science Team Meeting      November 19, 2019</a:t>
            </a:r>
            <a:endParaRPr lang="en-US" dirty="0"/>
          </a:p>
        </p:txBody>
      </p:sp>
      <p:sp>
        <p:nvSpPr>
          <p:cNvPr id="5" name="TextBox 4"/>
          <p:cNvSpPr txBox="1"/>
          <p:nvPr/>
        </p:nvSpPr>
        <p:spPr>
          <a:xfrm>
            <a:off x="7339263" y="5799221"/>
            <a:ext cx="3721916" cy="369332"/>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Contact: pminnett@rsmas.miami.edu</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2832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MODIS/VIIRS Science Team Meeting      November 19, 2019</a:t>
            </a:r>
            <a:endParaRPr lang="en-US" dirty="0"/>
          </a:p>
        </p:txBody>
      </p:sp>
      <p:sp>
        <p:nvSpPr>
          <p:cNvPr id="9" name="Title 1"/>
          <p:cNvSpPr txBox="1">
            <a:spLocks/>
          </p:cNvSpPr>
          <p:nvPr/>
        </p:nvSpPr>
        <p:spPr>
          <a:xfrm>
            <a:off x="778664" y="0"/>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r>
              <a:rPr lang="en-US" smtClean="0"/>
              <a:t>High Latitude MODIS Coefficients </a:t>
            </a:r>
            <a:endParaRPr lang="en-US" dirty="0"/>
          </a:p>
        </p:txBody>
      </p:sp>
      <p:graphicFrame>
        <p:nvGraphicFramePr>
          <p:cNvPr id="11" name="Table 10"/>
          <p:cNvGraphicFramePr>
            <a:graphicFrameLocks noGrp="1"/>
          </p:cNvGraphicFramePr>
          <p:nvPr>
            <p:extLst>
              <p:ext uri="{D42A27DB-BD31-4B8C-83A1-F6EECF244321}">
                <p14:modId xmlns:p14="http://schemas.microsoft.com/office/powerpoint/2010/main" val="3759960524"/>
              </p:ext>
            </p:extLst>
          </p:nvPr>
        </p:nvGraphicFramePr>
        <p:xfrm>
          <a:off x="432610" y="1261939"/>
          <a:ext cx="10515372" cy="3815862"/>
        </p:xfrm>
        <a:graphic>
          <a:graphicData uri="http://schemas.openxmlformats.org/drawingml/2006/table">
            <a:tbl>
              <a:tblPr firstRow="1" firstCol="1" bandRow="1">
                <a:tableStyleId>{5C22544A-7EE6-4342-B048-85BDC9FD1C3A}</a:tableStyleId>
              </a:tblPr>
              <a:tblGrid>
                <a:gridCol w="1310324">
                  <a:extLst>
                    <a:ext uri="{9D8B030D-6E8A-4147-A177-3AD203B41FA5}">
                      <a16:colId xmlns:a16="http://schemas.microsoft.com/office/drawing/2014/main" val="3950891118"/>
                    </a:ext>
                  </a:extLst>
                </a:gridCol>
                <a:gridCol w="1099658">
                  <a:extLst>
                    <a:ext uri="{9D8B030D-6E8A-4147-A177-3AD203B41FA5}">
                      <a16:colId xmlns:a16="http://schemas.microsoft.com/office/drawing/2014/main" val="1602763546"/>
                    </a:ext>
                  </a:extLst>
                </a:gridCol>
                <a:gridCol w="932497">
                  <a:extLst>
                    <a:ext uri="{9D8B030D-6E8A-4147-A177-3AD203B41FA5}">
                      <a16:colId xmlns:a16="http://schemas.microsoft.com/office/drawing/2014/main" val="1248691069"/>
                    </a:ext>
                  </a:extLst>
                </a:gridCol>
                <a:gridCol w="1116408">
                  <a:extLst>
                    <a:ext uri="{9D8B030D-6E8A-4147-A177-3AD203B41FA5}">
                      <a16:colId xmlns:a16="http://schemas.microsoft.com/office/drawing/2014/main" val="395200085"/>
                    </a:ext>
                  </a:extLst>
                </a:gridCol>
                <a:gridCol w="956760">
                  <a:extLst>
                    <a:ext uri="{9D8B030D-6E8A-4147-A177-3AD203B41FA5}">
                      <a16:colId xmlns:a16="http://schemas.microsoft.com/office/drawing/2014/main" val="4046400434"/>
                    </a:ext>
                  </a:extLst>
                </a:gridCol>
                <a:gridCol w="956760">
                  <a:extLst>
                    <a:ext uri="{9D8B030D-6E8A-4147-A177-3AD203B41FA5}">
                      <a16:colId xmlns:a16="http://schemas.microsoft.com/office/drawing/2014/main" val="3397941152"/>
                    </a:ext>
                  </a:extLst>
                </a:gridCol>
                <a:gridCol w="1115285">
                  <a:extLst>
                    <a:ext uri="{9D8B030D-6E8A-4147-A177-3AD203B41FA5}">
                      <a16:colId xmlns:a16="http://schemas.microsoft.com/office/drawing/2014/main" val="4211696247"/>
                    </a:ext>
                  </a:extLst>
                </a:gridCol>
                <a:gridCol w="1115285">
                  <a:extLst>
                    <a:ext uri="{9D8B030D-6E8A-4147-A177-3AD203B41FA5}">
                      <a16:colId xmlns:a16="http://schemas.microsoft.com/office/drawing/2014/main" val="1018236123"/>
                    </a:ext>
                  </a:extLst>
                </a:gridCol>
                <a:gridCol w="956760">
                  <a:extLst>
                    <a:ext uri="{9D8B030D-6E8A-4147-A177-3AD203B41FA5}">
                      <a16:colId xmlns:a16="http://schemas.microsoft.com/office/drawing/2014/main" val="3323157969"/>
                    </a:ext>
                  </a:extLst>
                </a:gridCol>
                <a:gridCol w="955635">
                  <a:extLst>
                    <a:ext uri="{9D8B030D-6E8A-4147-A177-3AD203B41FA5}">
                      <a16:colId xmlns:a16="http://schemas.microsoft.com/office/drawing/2014/main" val="3691626989"/>
                    </a:ext>
                  </a:extLst>
                </a:gridCol>
              </a:tblGrid>
              <a:tr h="627531">
                <a:tc rowSpan="2">
                  <a:txBody>
                    <a:bodyPr/>
                    <a:lstStyle/>
                    <a:p>
                      <a:pPr algn="ctr">
                        <a:lnSpc>
                          <a:spcPct val="125000"/>
                        </a:lnSpc>
                      </a:pPr>
                      <a:r>
                        <a:rPr lang="en-US" sz="2400" kern="100" dirty="0">
                          <a:effectLst/>
                          <a:latin typeface="Times New Roman" panose="02020603050405020304" pitchFamily="18" charset="0"/>
                          <a:cs typeface="Times New Roman" panose="02020603050405020304" pitchFamily="18" charset="0"/>
                        </a:rPr>
                        <a:t>Quality Level</a:t>
                      </a:r>
                      <a:endParaRPr lang="en-US" sz="1800" kern="100" dirty="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tc rowSpan="2">
                  <a:txBody>
                    <a:bodyPr/>
                    <a:lstStyle/>
                    <a:p>
                      <a:pPr algn="ctr">
                        <a:lnSpc>
                          <a:spcPct val="125000"/>
                        </a:lnSpc>
                      </a:pPr>
                      <a:r>
                        <a:rPr lang="en-US" sz="2400" kern="100" dirty="0">
                          <a:effectLst/>
                          <a:latin typeface="Times New Roman" panose="02020603050405020304" pitchFamily="18" charset="0"/>
                          <a:cs typeface="Times New Roman" panose="02020603050405020304" pitchFamily="18" charset="0"/>
                        </a:rPr>
                        <a:t>N</a:t>
                      </a:r>
                      <a:endParaRPr lang="en-US" sz="1800" kern="100" dirty="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tc gridSpan="4">
                  <a:txBody>
                    <a:bodyPr/>
                    <a:lstStyle/>
                    <a:p>
                      <a:pPr algn="ctr">
                        <a:lnSpc>
                          <a:spcPct val="125000"/>
                        </a:lnSpc>
                      </a:pPr>
                      <a:r>
                        <a:rPr lang="en-US" sz="2400" kern="100" dirty="0">
                          <a:effectLst/>
                          <a:latin typeface="Times New Roman" panose="02020603050405020304" pitchFamily="18" charset="0"/>
                          <a:cs typeface="Times New Roman" panose="02020603050405020304" pitchFamily="18" charset="0"/>
                        </a:rPr>
                        <a:t>Original coefficients</a:t>
                      </a:r>
                      <a:endParaRPr lang="en-US" sz="1800" kern="100" dirty="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a:lnSpc>
                          <a:spcPct val="125000"/>
                        </a:lnSpc>
                      </a:pPr>
                      <a:r>
                        <a:rPr lang="en-US" sz="2400" kern="100">
                          <a:effectLst/>
                          <a:latin typeface="Times New Roman" panose="02020603050405020304" pitchFamily="18" charset="0"/>
                          <a:cs typeface="Times New Roman" panose="02020603050405020304" pitchFamily="18" charset="0"/>
                        </a:rPr>
                        <a:t>New coefficients</a:t>
                      </a:r>
                      <a:endParaRPr lang="en-US" sz="1800" kern="10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69248929"/>
                  </a:ext>
                </a:extLst>
              </a:tr>
              <a:tr h="1305738">
                <a:tc vMerge="1">
                  <a:txBody>
                    <a:bodyPr/>
                    <a:lstStyle/>
                    <a:p>
                      <a:endParaRPr lang="en-US"/>
                    </a:p>
                  </a:txBody>
                  <a:tcPr/>
                </a:tc>
                <a:tc vMerge="1">
                  <a:txBody>
                    <a:bodyPr/>
                    <a:lstStyle/>
                    <a:p>
                      <a:endParaRPr lang="en-US"/>
                    </a:p>
                  </a:txBody>
                  <a:tcPr/>
                </a:tc>
                <a:tc>
                  <a:txBody>
                    <a:bodyPr/>
                    <a:lstStyle/>
                    <a:p>
                      <a:pPr algn="ctr">
                        <a:lnSpc>
                          <a:spcPct val="125000"/>
                        </a:lnSpc>
                      </a:pPr>
                      <a:r>
                        <a:rPr lang="en-US" sz="2400" kern="100" dirty="0">
                          <a:effectLst/>
                          <a:latin typeface="Times New Roman" panose="02020603050405020304" pitchFamily="18" charset="0"/>
                          <a:cs typeface="Times New Roman" panose="02020603050405020304" pitchFamily="18" charset="0"/>
                        </a:rPr>
                        <a:t>Mean</a:t>
                      </a:r>
                      <a:endParaRPr lang="en-US" sz="1800" kern="100" dirty="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tc>
                  <a:txBody>
                    <a:bodyPr/>
                    <a:lstStyle/>
                    <a:p>
                      <a:pPr algn="ctr">
                        <a:lnSpc>
                          <a:spcPct val="125000"/>
                        </a:lnSpc>
                      </a:pPr>
                      <a:r>
                        <a:rPr lang="en-US" sz="2400" kern="100" dirty="0">
                          <a:effectLst/>
                          <a:latin typeface="Times New Roman" panose="02020603050405020304" pitchFamily="18" charset="0"/>
                          <a:cs typeface="Times New Roman" panose="02020603050405020304" pitchFamily="18" charset="0"/>
                        </a:rPr>
                        <a:t>Median</a:t>
                      </a:r>
                      <a:endParaRPr lang="en-US" sz="1800" kern="100" dirty="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tc>
                  <a:txBody>
                    <a:bodyPr/>
                    <a:lstStyle/>
                    <a:p>
                      <a:pPr algn="ctr">
                        <a:lnSpc>
                          <a:spcPct val="125000"/>
                        </a:lnSpc>
                      </a:pPr>
                      <a:r>
                        <a:rPr lang="en-US" sz="2400" kern="100">
                          <a:effectLst/>
                          <a:latin typeface="Times New Roman" panose="02020603050405020304" pitchFamily="18" charset="0"/>
                          <a:cs typeface="Times New Roman" panose="02020603050405020304" pitchFamily="18" charset="0"/>
                        </a:rPr>
                        <a:t>STD</a:t>
                      </a:r>
                      <a:endParaRPr lang="en-US" sz="1800" kern="10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tc>
                  <a:txBody>
                    <a:bodyPr/>
                    <a:lstStyle/>
                    <a:p>
                      <a:pPr algn="ctr">
                        <a:lnSpc>
                          <a:spcPct val="125000"/>
                        </a:lnSpc>
                      </a:pPr>
                      <a:r>
                        <a:rPr lang="en-US" sz="2400" kern="100">
                          <a:effectLst/>
                          <a:latin typeface="Times New Roman" panose="02020603050405020304" pitchFamily="18" charset="0"/>
                          <a:cs typeface="Times New Roman" panose="02020603050405020304" pitchFamily="18" charset="0"/>
                        </a:rPr>
                        <a:t>RSD</a:t>
                      </a:r>
                      <a:endParaRPr lang="en-US" sz="1800" kern="10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tc>
                  <a:txBody>
                    <a:bodyPr/>
                    <a:lstStyle/>
                    <a:p>
                      <a:pPr algn="ctr">
                        <a:lnSpc>
                          <a:spcPct val="125000"/>
                        </a:lnSpc>
                      </a:pPr>
                      <a:r>
                        <a:rPr lang="en-US" sz="2400" kern="100">
                          <a:effectLst/>
                          <a:latin typeface="Times New Roman" panose="02020603050405020304" pitchFamily="18" charset="0"/>
                          <a:cs typeface="Times New Roman" panose="02020603050405020304" pitchFamily="18" charset="0"/>
                        </a:rPr>
                        <a:t>Mean</a:t>
                      </a:r>
                      <a:endParaRPr lang="en-US" sz="1800" kern="10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tc>
                  <a:txBody>
                    <a:bodyPr/>
                    <a:lstStyle/>
                    <a:p>
                      <a:pPr algn="ctr">
                        <a:lnSpc>
                          <a:spcPct val="125000"/>
                        </a:lnSpc>
                      </a:pPr>
                      <a:r>
                        <a:rPr lang="en-US" sz="2400" kern="100">
                          <a:effectLst/>
                          <a:latin typeface="Times New Roman" panose="02020603050405020304" pitchFamily="18" charset="0"/>
                          <a:cs typeface="Times New Roman" panose="02020603050405020304" pitchFamily="18" charset="0"/>
                        </a:rPr>
                        <a:t>Median</a:t>
                      </a:r>
                      <a:endParaRPr lang="en-US" sz="1800" kern="10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tc>
                  <a:txBody>
                    <a:bodyPr/>
                    <a:lstStyle/>
                    <a:p>
                      <a:pPr algn="ctr">
                        <a:lnSpc>
                          <a:spcPct val="125000"/>
                        </a:lnSpc>
                      </a:pPr>
                      <a:r>
                        <a:rPr lang="en-US" sz="2400" kern="100">
                          <a:effectLst/>
                          <a:latin typeface="Times New Roman" panose="02020603050405020304" pitchFamily="18" charset="0"/>
                          <a:cs typeface="Times New Roman" panose="02020603050405020304" pitchFamily="18" charset="0"/>
                        </a:rPr>
                        <a:t>STD</a:t>
                      </a:r>
                      <a:endParaRPr lang="en-US" sz="1800" kern="10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tc>
                  <a:txBody>
                    <a:bodyPr/>
                    <a:lstStyle/>
                    <a:p>
                      <a:pPr algn="ctr">
                        <a:lnSpc>
                          <a:spcPct val="125000"/>
                        </a:lnSpc>
                      </a:pPr>
                      <a:r>
                        <a:rPr lang="en-US" sz="2400" kern="100">
                          <a:effectLst/>
                          <a:latin typeface="Times New Roman" panose="02020603050405020304" pitchFamily="18" charset="0"/>
                          <a:cs typeface="Times New Roman" panose="02020603050405020304" pitchFamily="18" charset="0"/>
                        </a:rPr>
                        <a:t>RSD</a:t>
                      </a:r>
                      <a:endParaRPr lang="en-US" sz="1800" kern="10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extLst>
                  <a:ext uri="{0D108BD9-81ED-4DB2-BD59-A6C34878D82A}">
                    <a16:rowId xmlns:a16="http://schemas.microsoft.com/office/drawing/2014/main" val="1864417920"/>
                  </a:ext>
                </a:extLst>
              </a:tr>
              <a:tr h="627531">
                <a:tc>
                  <a:txBody>
                    <a:bodyPr/>
                    <a:lstStyle/>
                    <a:p>
                      <a:pPr algn="ctr">
                        <a:lnSpc>
                          <a:spcPct val="125000"/>
                        </a:lnSpc>
                      </a:pPr>
                      <a:r>
                        <a:rPr lang="en-US" sz="2400" kern="100" dirty="0">
                          <a:effectLst/>
                          <a:latin typeface="Times New Roman" panose="02020603050405020304" pitchFamily="18" charset="0"/>
                          <a:cs typeface="Times New Roman" panose="02020603050405020304" pitchFamily="18" charset="0"/>
                        </a:rPr>
                        <a:t>0</a:t>
                      </a:r>
                      <a:endParaRPr lang="en-US" sz="1800" kern="100" dirty="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tc>
                  <a:txBody>
                    <a:bodyPr/>
                    <a:lstStyle/>
                    <a:p>
                      <a:pPr>
                        <a:lnSpc>
                          <a:spcPct val="125000"/>
                        </a:lnSpc>
                      </a:pPr>
                      <a:r>
                        <a:rPr lang="en-US" sz="2400" kern="100">
                          <a:effectLst/>
                          <a:latin typeface="Times New Roman" panose="02020603050405020304" pitchFamily="18" charset="0"/>
                          <a:cs typeface="Times New Roman" panose="02020603050405020304" pitchFamily="18" charset="0"/>
                        </a:rPr>
                        <a:t>31604</a:t>
                      </a:r>
                      <a:endParaRPr lang="en-US" sz="1800" kern="10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tc>
                  <a:txBody>
                    <a:bodyPr/>
                    <a:lstStyle/>
                    <a:p>
                      <a:pPr algn="ctr">
                        <a:lnSpc>
                          <a:spcPct val="125000"/>
                        </a:lnSpc>
                      </a:pPr>
                      <a:r>
                        <a:rPr lang="en-US" sz="2400" kern="100">
                          <a:effectLst/>
                          <a:latin typeface="Times New Roman" panose="02020603050405020304" pitchFamily="18" charset="0"/>
                          <a:cs typeface="Times New Roman" panose="02020603050405020304" pitchFamily="18" charset="0"/>
                        </a:rPr>
                        <a:t>-0.535</a:t>
                      </a:r>
                      <a:endParaRPr lang="en-US" sz="1800" kern="10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tc>
                  <a:txBody>
                    <a:bodyPr/>
                    <a:lstStyle/>
                    <a:p>
                      <a:pPr algn="ctr">
                        <a:lnSpc>
                          <a:spcPct val="125000"/>
                        </a:lnSpc>
                      </a:pPr>
                      <a:r>
                        <a:rPr lang="en-US" sz="2400" kern="100" dirty="0">
                          <a:effectLst/>
                          <a:latin typeface="Times New Roman" panose="02020603050405020304" pitchFamily="18" charset="0"/>
                          <a:cs typeface="Times New Roman" panose="02020603050405020304" pitchFamily="18" charset="0"/>
                        </a:rPr>
                        <a:t>-0.495</a:t>
                      </a:r>
                      <a:endParaRPr lang="en-US" sz="1800" kern="100" dirty="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tc>
                  <a:txBody>
                    <a:bodyPr/>
                    <a:lstStyle/>
                    <a:p>
                      <a:pPr algn="ctr">
                        <a:lnSpc>
                          <a:spcPct val="125000"/>
                        </a:lnSpc>
                      </a:pPr>
                      <a:r>
                        <a:rPr lang="en-US" sz="2400" kern="100" dirty="0">
                          <a:effectLst/>
                          <a:latin typeface="Times New Roman" panose="02020603050405020304" pitchFamily="18" charset="0"/>
                          <a:cs typeface="Times New Roman" panose="02020603050405020304" pitchFamily="18" charset="0"/>
                        </a:rPr>
                        <a:t>0.536</a:t>
                      </a:r>
                      <a:endParaRPr lang="en-US" sz="1800" kern="100" dirty="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tc>
                  <a:txBody>
                    <a:bodyPr/>
                    <a:lstStyle/>
                    <a:p>
                      <a:pPr algn="ctr">
                        <a:lnSpc>
                          <a:spcPct val="125000"/>
                        </a:lnSpc>
                      </a:pPr>
                      <a:r>
                        <a:rPr lang="en-US" sz="2400" kern="100">
                          <a:effectLst/>
                          <a:latin typeface="Times New Roman" panose="02020603050405020304" pitchFamily="18" charset="0"/>
                          <a:cs typeface="Times New Roman" panose="02020603050405020304" pitchFamily="18" charset="0"/>
                        </a:rPr>
                        <a:t>0.441</a:t>
                      </a:r>
                      <a:endParaRPr lang="en-US" sz="1800" kern="10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tc>
                  <a:txBody>
                    <a:bodyPr/>
                    <a:lstStyle/>
                    <a:p>
                      <a:pPr algn="ctr">
                        <a:lnSpc>
                          <a:spcPct val="125000"/>
                        </a:lnSpc>
                      </a:pPr>
                      <a:r>
                        <a:rPr lang="en-US" sz="2400" kern="100">
                          <a:effectLst/>
                          <a:latin typeface="Times New Roman" panose="02020603050405020304" pitchFamily="18" charset="0"/>
                          <a:cs typeface="Times New Roman" panose="02020603050405020304" pitchFamily="18" charset="0"/>
                        </a:rPr>
                        <a:t>-0.163</a:t>
                      </a:r>
                      <a:endParaRPr lang="en-US" sz="1800" kern="10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tc>
                  <a:txBody>
                    <a:bodyPr/>
                    <a:lstStyle/>
                    <a:p>
                      <a:pPr algn="ctr">
                        <a:lnSpc>
                          <a:spcPct val="125000"/>
                        </a:lnSpc>
                      </a:pPr>
                      <a:r>
                        <a:rPr lang="en-US" sz="2400" kern="100">
                          <a:effectLst/>
                          <a:latin typeface="Times New Roman" panose="02020603050405020304" pitchFamily="18" charset="0"/>
                          <a:cs typeface="Times New Roman" panose="02020603050405020304" pitchFamily="18" charset="0"/>
                        </a:rPr>
                        <a:t>-0.134</a:t>
                      </a:r>
                      <a:endParaRPr lang="en-US" sz="1800" kern="10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tc>
                  <a:txBody>
                    <a:bodyPr/>
                    <a:lstStyle/>
                    <a:p>
                      <a:pPr algn="ctr">
                        <a:lnSpc>
                          <a:spcPct val="125000"/>
                        </a:lnSpc>
                      </a:pPr>
                      <a:r>
                        <a:rPr lang="en-US" sz="2400" kern="100">
                          <a:effectLst/>
                          <a:latin typeface="Times New Roman" panose="02020603050405020304" pitchFamily="18" charset="0"/>
                          <a:cs typeface="Times New Roman" panose="02020603050405020304" pitchFamily="18" charset="0"/>
                        </a:rPr>
                        <a:t>0.467</a:t>
                      </a:r>
                      <a:endParaRPr lang="en-US" sz="1800" kern="10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tc>
                  <a:txBody>
                    <a:bodyPr/>
                    <a:lstStyle/>
                    <a:p>
                      <a:pPr algn="ctr">
                        <a:lnSpc>
                          <a:spcPct val="125000"/>
                        </a:lnSpc>
                      </a:pPr>
                      <a:r>
                        <a:rPr lang="en-US" sz="2400" kern="100">
                          <a:effectLst/>
                          <a:latin typeface="Times New Roman" panose="02020603050405020304" pitchFamily="18" charset="0"/>
                          <a:cs typeface="Times New Roman" panose="02020603050405020304" pitchFamily="18" charset="0"/>
                        </a:rPr>
                        <a:t>0.395</a:t>
                      </a:r>
                      <a:endParaRPr lang="en-US" sz="1800" kern="10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extLst>
                  <a:ext uri="{0D108BD9-81ED-4DB2-BD59-A6C34878D82A}">
                    <a16:rowId xmlns:a16="http://schemas.microsoft.com/office/drawing/2014/main" val="2786599894"/>
                  </a:ext>
                </a:extLst>
              </a:tr>
              <a:tr h="627531">
                <a:tc>
                  <a:txBody>
                    <a:bodyPr/>
                    <a:lstStyle/>
                    <a:p>
                      <a:pPr algn="ctr">
                        <a:lnSpc>
                          <a:spcPct val="125000"/>
                        </a:lnSpc>
                      </a:pPr>
                      <a:r>
                        <a:rPr lang="en-US" sz="2400" kern="100" dirty="0">
                          <a:effectLst/>
                          <a:latin typeface="Times New Roman" panose="02020603050405020304" pitchFamily="18" charset="0"/>
                          <a:cs typeface="Times New Roman" panose="02020603050405020304" pitchFamily="18" charset="0"/>
                        </a:rPr>
                        <a:t>1</a:t>
                      </a:r>
                      <a:endParaRPr lang="en-US" sz="1800" kern="100" dirty="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tc>
                  <a:txBody>
                    <a:bodyPr/>
                    <a:lstStyle/>
                    <a:p>
                      <a:pPr>
                        <a:lnSpc>
                          <a:spcPct val="125000"/>
                        </a:lnSpc>
                      </a:pPr>
                      <a:r>
                        <a:rPr lang="en-US" sz="2400" kern="100">
                          <a:effectLst/>
                          <a:latin typeface="Times New Roman" panose="02020603050405020304" pitchFamily="18" charset="0"/>
                          <a:cs typeface="Times New Roman" panose="02020603050405020304" pitchFamily="18" charset="0"/>
                        </a:rPr>
                        <a:t>9257</a:t>
                      </a:r>
                      <a:endParaRPr lang="en-US" sz="1800" kern="10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tc>
                  <a:txBody>
                    <a:bodyPr/>
                    <a:lstStyle/>
                    <a:p>
                      <a:pPr algn="ctr">
                        <a:lnSpc>
                          <a:spcPct val="125000"/>
                        </a:lnSpc>
                      </a:pPr>
                      <a:r>
                        <a:rPr lang="en-US" sz="2400" kern="100">
                          <a:effectLst/>
                          <a:latin typeface="Times New Roman" panose="02020603050405020304" pitchFamily="18" charset="0"/>
                          <a:cs typeface="Times New Roman" panose="02020603050405020304" pitchFamily="18" charset="0"/>
                        </a:rPr>
                        <a:t>-0.909</a:t>
                      </a:r>
                      <a:endParaRPr lang="en-US" sz="1800" kern="10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tc>
                  <a:txBody>
                    <a:bodyPr/>
                    <a:lstStyle/>
                    <a:p>
                      <a:pPr algn="ctr">
                        <a:lnSpc>
                          <a:spcPct val="125000"/>
                        </a:lnSpc>
                      </a:pPr>
                      <a:r>
                        <a:rPr lang="en-US" sz="2400" kern="100">
                          <a:effectLst/>
                          <a:latin typeface="Times New Roman" panose="02020603050405020304" pitchFamily="18" charset="0"/>
                          <a:cs typeface="Times New Roman" panose="02020603050405020304" pitchFamily="18" charset="0"/>
                        </a:rPr>
                        <a:t>-0.830</a:t>
                      </a:r>
                      <a:endParaRPr lang="en-US" sz="1800" kern="10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tc>
                  <a:txBody>
                    <a:bodyPr/>
                    <a:lstStyle/>
                    <a:p>
                      <a:pPr algn="ctr">
                        <a:lnSpc>
                          <a:spcPct val="125000"/>
                        </a:lnSpc>
                      </a:pPr>
                      <a:r>
                        <a:rPr lang="en-US" sz="2400" kern="100">
                          <a:effectLst/>
                          <a:latin typeface="Times New Roman" panose="02020603050405020304" pitchFamily="18" charset="0"/>
                          <a:cs typeface="Times New Roman" panose="02020603050405020304" pitchFamily="18" charset="0"/>
                        </a:rPr>
                        <a:t>0.722</a:t>
                      </a:r>
                      <a:endParaRPr lang="en-US" sz="1800" kern="10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tc>
                  <a:txBody>
                    <a:bodyPr/>
                    <a:lstStyle/>
                    <a:p>
                      <a:pPr algn="ctr">
                        <a:lnSpc>
                          <a:spcPct val="125000"/>
                        </a:lnSpc>
                      </a:pPr>
                      <a:r>
                        <a:rPr lang="en-US" sz="2400" kern="100" dirty="0">
                          <a:effectLst/>
                          <a:latin typeface="Times New Roman" panose="02020603050405020304" pitchFamily="18" charset="0"/>
                          <a:cs typeface="Times New Roman" panose="02020603050405020304" pitchFamily="18" charset="0"/>
                        </a:rPr>
                        <a:t>0.593</a:t>
                      </a:r>
                      <a:endParaRPr lang="en-US" sz="1800" kern="100" dirty="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tc>
                  <a:txBody>
                    <a:bodyPr/>
                    <a:lstStyle/>
                    <a:p>
                      <a:pPr algn="ctr">
                        <a:lnSpc>
                          <a:spcPct val="125000"/>
                        </a:lnSpc>
                      </a:pPr>
                      <a:r>
                        <a:rPr lang="en-US" sz="2400" kern="100" dirty="0">
                          <a:effectLst/>
                          <a:latin typeface="Times New Roman" panose="02020603050405020304" pitchFamily="18" charset="0"/>
                          <a:cs typeface="Times New Roman" panose="02020603050405020304" pitchFamily="18" charset="0"/>
                        </a:rPr>
                        <a:t>-0.688</a:t>
                      </a:r>
                      <a:endParaRPr lang="en-US" sz="1800" kern="100" dirty="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tc>
                  <a:txBody>
                    <a:bodyPr/>
                    <a:lstStyle/>
                    <a:p>
                      <a:pPr algn="ctr">
                        <a:lnSpc>
                          <a:spcPct val="125000"/>
                        </a:lnSpc>
                      </a:pPr>
                      <a:r>
                        <a:rPr lang="en-US" sz="2400" kern="100">
                          <a:effectLst/>
                          <a:latin typeface="Times New Roman" panose="02020603050405020304" pitchFamily="18" charset="0"/>
                          <a:cs typeface="Times New Roman" panose="02020603050405020304" pitchFamily="18" charset="0"/>
                        </a:rPr>
                        <a:t>-0.621</a:t>
                      </a:r>
                      <a:endParaRPr lang="en-US" sz="1800" kern="10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tc>
                  <a:txBody>
                    <a:bodyPr/>
                    <a:lstStyle/>
                    <a:p>
                      <a:pPr algn="ctr">
                        <a:lnSpc>
                          <a:spcPct val="125000"/>
                        </a:lnSpc>
                      </a:pPr>
                      <a:r>
                        <a:rPr lang="en-US" sz="2400" kern="100">
                          <a:effectLst/>
                          <a:latin typeface="Times New Roman" panose="02020603050405020304" pitchFamily="18" charset="0"/>
                          <a:cs typeface="Times New Roman" panose="02020603050405020304" pitchFamily="18" charset="0"/>
                        </a:rPr>
                        <a:t>0.639</a:t>
                      </a:r>
                      <a:endParaRPr lang="en-US" sz="1800" kern="10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tc>
                  <a:txBody>
                    <a:bodyPr/>
                    <a:lstStyle/>
                    <a:p>
                      <a:pPr algn="ctr">
                        <a:lnSpc>
                          <a:spcPct val="125000"/>
                        </a:lnSpc>
                      </a:pPr>
                      <a:r>
                        <a:rPr lang="en-US" sz="2400" kern="100">
                          <a:effectLst/>
                          <a:latin typeface="Times New Roman" panose="02020603050405020304" pitchFamily="18" charset="0"/>
                          <a:cs typeface="Times New Roman" panose="02020603050405020304" pitchFamily="18" charset="0"/>
                        </a:rPr>
                        <a:t>0.584</a:t>
                      </a:r>
                      <a:endParaRPr lang="en-US" sz="1800" kern="10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extLst>
                  <a:ext uri="{0D108BD9-81ED-4DB2-BD59-A6C34878D82A}">
                    <a16:rowId xmlns:a16="http://schemas.microsoft.com/office/drawing/2014/main" val="2944975788"/>
                  </a:ext>
                </a:extLst>
              </a:tr>
              <a:tr h="627531">
                <a:tc>
                  <a:txBody>
                    <a:bodyPr/>
                    <a:lstStyle/>
                    <a:p>
                      <a:pPr algn="ctr">
                        <a:lnSpc>
                          <a:spcPct val="125000"/>
                        </a:lnSpc>
                      </a:pPr>
                      <a:r>
                        <a:rPr lang="en-US" sz="2400" kern="100" dirty="0">
                          <a:effectLst/>
                          <a:latin typeface="Times New Roman" panose="02020603050405020304" pitchFamily="18" charset="0"/>
                          <a:cs typeface="Times New Roman" panose="02020603050405020304" pitchFamily="18" charset="0"/>
                        </a:rPr>
                        <a:t>Total</a:t>
                      </a:r>
                      <a:endParaRPr lang="en-US" sz="1800" kern="100" dirty="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tc>
                  <a:txBody>
                    <a:bodyPr/>
                    <a:lstStyle/>
                    <a:p>
                      <a:pPr>
                        <a:lnSpc>
                          <a:spcPct val="125000"/>
                        </a:lnSpc>
                      </a:pPr>
                      <a:r>
                        <a:rPr lang="en-US" sz="2400" kern="100">
                          <a:effectLst/>
                          <a:latin typeface="Times New Roman" panose="02020603050405020304" pitchFamily="18" charset="0"/>
                          <a:cs typeface="Times New Roman" panose="02020603050405020304" pitchFamily="18" charset="0"/>
                        </a:rPr>
                        <a:t>40861</a:t>
                      </a:r>
                      <a:endParaRPr lang="en-US" sz="1800" kern="10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tc>
                  <a:txBody>
                    <a:bodyPr/>
                    <a:lstStyle/>
                    <a:p>
                      <a:pPr algn="ctr">
                        <a:lnSpc>
                          <a:spcPct val="125000"/>
                        </a:lnSpc>
                      </a:pPr>
                      <a:r>
                        <a:rPr lang="en-US" sz="2400" kern="100">
                          <a:effectLst/>
                          <a:latin typeface="Times New Roman" panose="02020603050405020304" pitchFamily="18" charset="0"/>
                          <a:cs typeface="Times New Roman" panose="02020603050405020304" pitchFamily="18" charset="0"/>
                        </a:rPr>
                        <a:t>-0.620</a:t>
                      </a:r>
                      <a:endParaRPr lang="en-US" sz="1800" kern="10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tc>
                  <a:txBody>
                    <a:bodyPr/>
                    <a:lstStyle/>
                    <a:p>
                      <a:pPr algn="ctr">
                        <a:lnSpc>
                          <a:spcPct val="125000"/>
                        </a:lnSpc>
                      </a:pPr>
                      <a:r>
                        <a:rPr lang="en-US" sz="2400" kern="100" dirty="0">
                          <a:effectLst/>
                          <a:latin typeface="Times New Roman" panose="02020603050405020304" pitchFamily="18" charset="0"/>
                          <a:cs typeface="Times New Roman" panose="02020603050405020304" pitchFamily="18" charset="0"/>
                        </a:rPr>
                        <a:t>-0.555</a:t>
                      </a:r>
                      <a:endParaRPr lang="en-US" sz="1800" kern="100" dirty="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tc>
                  <a:txBody>
                    <a:bodyPr/>
                    <a:lstStyle/>
                    <a:p>
                      <a:pPr algn="ctr">
                        <a:lnSpc>
                          <a:spcPct val="125000"/>
                        </a:lnSpc>
                      </a:pPr>
                      <a:r>
                        <a:rPr lang="en-US" sz="2400" kern="100">
                          <a:effectLst/>
                          <a:latin typeface="Times New Roman" panose="02020603050405020304" pitchFamily="18" charset="0"/>
                          <a:cs typeface="Times New Roman" panose="02020603050405020304" pitchFamily="18" charset="0"/>
                        </a:rPr>
                        <a:t>0.604</a:t>
                      </a:r>
                      <a:endParaRPr lang="en-US" sz="1800" kern="10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tc>
                  <a:txBody>
                    <a:bodyPr/>
                    <a:lstStyle/>
                    <a:p>
                      <a:pPr algn="ctr">
                        <a:lnSpc>
                          <a:spcPct val="125000"/>
                        </a:lnSpc>
                      </a:pPr>
                      <a:r>
                        <a:rPr lang="en-US" sz="2400" kern="100">
                          <a:effectLst/>
                          <a:latin typeface="Times New Roman" panose="02020603050405020304" pitchFamily="18" charset="0"/>
                          <a:cs typeface="Times New Roman" panose="02020603050405020304" pitchFamily="18" charset="0"/>
                        </a:rPr>
                        <a:t>0.489</a:t>
                      </a:r>
                      <a:endParaRPr lang="en-US" sz="1800" kern="10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tc>
                  <a:txBody>
                    <a:bodyPr/>
                    <a:lstStyle/>
                    <a:p>
                      <a:pPr algn="ctr">
                        <a:lnSpc>
                          <a:spcPct val="125000"/>
                        </a:lnSpc>
                      </a:pPr>
                      <a:r>
                        <a:rPr lang="en-US" sz="2400" kern="100" dirty="0">
                          <a:effectLst/>
                          <a:latin typeface="Times New Roman" panose="02020603050405020304" pitchFamily="18" charset="0"/>
                          <a:cs typeface="Times New Roman" panose="02020603050405020304" pitchFamily="18" charset="0"/>
                        </a:rPr>
                        <a:t>-0.282</a:t>
                      </a:r>
                      <a:endParaRPr lang="en-US" sz="1800" kern="100" dirty="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tc>
                  <a:txBody>
                    <a:bodyPr/>
                    <a:lstStyle/>
                    <a:p>
                      <a:pPr algn="ctr">
                        <a:lnSpc>
                          <a:spcPct val="125000"/>
                        </a:lnSpc>
                      </a:pPr>
                      <a:r>
                        <a:rPr lang="en-US" sz="2400" kern="100" dirty="0">
                          <a:effectLst/>
                          <a:latin typeface="Times New Roman" panose="02020603050405020304" pitchFamily="18" charset="0"/>
                          <a:cs typeface="Times New Roman" panose="02020603050405020304" pitchFamily="18" charset="0"/>
                        </a:rPr>
                        <a:t>-0.217</a:t>
                      </a:r>
                      <a:endParaRPr lang="en-US" sz="1800" kern="100" dirty="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tc>
                  <a:txBody>
                    <a:bodyPr/>
                    <a:lstStyle/>
                    <a:p>
                      <a:pPr algn="ctr">
                        <a:lnSpc>
                          <a:spcPct val="125000"/>
                        </a:lnSpc>
                      </a:pPr>
                      <a:r>
                        <a:rPr lang="en-US" sz="2400" kern="100" dirty="0">
                          <a:effectLst/>
                          <a:latin typeface="Times New Roman" panose="02020603050405020304" pitchFamily="18" charset="0"/>
                          <a:cs typeface="Times New Roman" panose="02020603050405020304" pitchFamily="18" charset="0"/>
                        </a:rPr>
                        <a:t>0.557</a:t>
                      </a:r>
                      <a:endParaRPr lang="en-US" sz="1800" kern="100" dirty="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tc>
                  <a:txBody>
                    <a:bodyPr/>
                    <a:lstStyle/>
                    <a:p>
                      <a:pPr algn="ctr">
                        <a:lnSpc>
                          <a:spcPct val="125000"/>
                        </a:lnSpc>
                      </a:pPr>
                      <a:r>
                        <a:rPr lang="en-US" sz="2400" kern="100" dirty="0">
                          <a:effectLst/>
                          <a:latin typeface="Times New Roman" panose="02020603050405020304" pitchFamily="18" charset="0"/>
                          <a:cs typeface="Times New Roman" panose="02020603050405020304" pitchFamily="18" charset="0"/>
                        </a:rPr>
                        <a:t>0.460</a:t>
                      </a:r>
                      <a:endParaRPr lang="en-US" sz="1800" kern="100" dirty="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extLst>
                  <a:ext uri="{0D108BD9-81ED-4DB2-BD59-A6C34878D82A}">
                    <a16:rowId xmlns:a16="http://schemas.microsoft.com/office/drawing/2014/main" val="843239734"/>
                  </a:ext>
                </a:extLst>
              </a:tr>
            </a:tbl>
          </a:graphicData>
        </a:graphic>
      </p:graphicFrame>
      <p:sp>
        <p:nvSpPr>
          <p:cNvPr id="3" name="TextBox 2"/>
          <p:cNvSpPr txBox="1"/>
          <p:nvPr/>
        </p:nvSpPr>
        <p:spPr>
          <a:xfrm>
            <a:off x="2024036" y="5255410"/>
            <a:ext cx="7527702" cy="923330"/>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Original: coefficient for latitudes &gt;40</a:t>
            </a:r>
            <a:r>
              <a:rPr lang="en-US" baseline="30000" dirty="0" smtClean="0">
                <a:latin typeface="Times New Roman" panose="02020603050405020304" pitchFamily="18" charset="0"/>
                <a:cs typeface="Times New Roman" panose="02020603050405020304" pitchFamily="18" charset="0"/>
              </a:rPr>
              <a:t>o</a:t>
            </a:r>
            <a:r>
              <a:rPr lang="en-US" dirty="0" smtClean="0">
                <a:latin typeface="Times New Roman" panose="02020603050405020304" pitchFamily="18" charset="0"/>
                <a:cs typeface="Times New Roman" panose="02020603050405020304" pitchFamily="18" charset="0"/>
              </a:rPr>
              <a:t>N; New: coefficients for latitudes &gt;60</a:t>
            </a:r>
            <a:r>
              <a:rPr lang="en-US" baseline="30000" dirty="0" smtClean="0">
                <a:latin typeface="Times New Roman" panose="02020603050405020304" pitchFamily="18" charset="0"/>
                <a:cs typeface="Times New Roman" panose="02020603050405020304" pitchFamily="18" charset="0"/>
              </a:rPr>
              <a:t>o</a:t>
            </a:r>
            <a:r>
              <a:rPr lang="en-US" dirty="0" smtClean="0">
                <a:latin typeface="Times New Roman" panose="02020603050405020304" pitchFamily="18" charset="0"/>
                <a:cs typeface="Times New Roman" panose="02020603050405020304" pitchFamily="18" charset="0"/>
              </a:rPr>
              <a:t>N.</a:t>
            </a:r>
          </a:p>
          <a:p>
            <a:r>
              <a:rPr lang="en-US" dirty="0" smtClean="0">
                <a:latin typeface="Times New Roman" panose="02020603050405020304" pitchFamily="18" charset="0"/>
                <a:cs typeface="Times New Roman" panose="02020603050405020304" pitchFamily="18" charset="0"/>
              </a:rPr>
              <a:t>Main difference between QL0 and QL1 is path length: QL1 for </a:t>
            </a:r>
            <a:r>
              <a:rPr lang="el-GR" dirty="0" smtClean="0">
                <a:latin typeface="Times New Roman" panose="02020603050405020304" pitchFamily="18" charset="0"/>
                <a:cs typeface="Times New Roman" panose="02020603050405020304" pitchFamily="18" charset="0"/>
              </a:rPr>
              <a:t>θ</a:t>
            </a:r>
            <a:r>
              <a:rPr lang="en-US" dirty="0" smtClean="0">
                <a:latin typeface="Times New Roman" panose="02020603050405020304" pitchFamily="18" charset="0"/>
                <a:cs typeface="Times New Roman" panose="02020603050405020304" pitchFamily="18" charset="0"/>
              </a:rPr>
              <a:t> &gt; 45</a:t>
            </a:r>
            <a:r>
              <a:rPr lang="en-US" baseline="30000" dirty="0" smtClean="0">
                <a:latin typeface="Times New Roman" panose="02020603050405020304" pitchFamily="18" charset="0"/>
                <a:cs typeface="Times New Roman" panose="02020603050405020304" pitchFamily="18" charset="0"/>
              </a:rPr>
              <a:t>o</a:t>
            </a:r>
            <a:r>
              <a:rPr lang="en-US" dirty="0" smtClean="0">
                <a:latin typeface="Times New Roman" panose="02020603050405020304" pitchFamily="18" charset="0"/>
                <a:cs typeface="Times New Roman" panose="02020603050405020304" pitchFamily="18" charset="0"/>
              </a:rPr>
              <a:t>.</a:t>
            </a:r>
          </a:p>
          <a:p>
            <a:r>
              <a:rPr lang="en-US" dirty="0" smtClean="0">
                <a:latin typeface="Times New Roman" panose="02020603050405020304" pitchFamily="18" charset="0"/>
                <a:cs typeface="Times New Roman" panose="02020603050405020304" pitchFamily="18" charset="0"/>
              </a:rPr>
              <a:t>R2104 data with </a:t>
            </a:r>
            <a:r>
              <a:rPr lang="en-US" dirty="0" err="1" smtClean="0">
                <a:latin typeface="Times New Roman" panose="02020603050405020304" pitchFamily="18" charset="0"/>
                <a:cs typeface="Times New Roman" panose="02020603050405020304" pitchFamily="18" charset="0"/>
              </a:rPr>
              <a:t>BDTree</a:t>
            </a:r>
            <a:r>
              <a:rPr lang="en-US" dirty="0" smtClean="0">
                <a:latin typeface="Times New Roman" panose="02020603050405020304" pitchFamily="18" charset="0"/>
                <a:cs typeface="Times New Roman" panose="02020603050405020304" pitchFamily="18" charset="0"/>
              </a:rPr>
              <a:t> cloud screening. </a:t>
            </a:r>
            <a:endParaRPr lang="en-US" dirty="0">
              <a:latin typeface="Times New Roman" panose="02020603050405020304" pitchFamily="18" charset="0"/>
              <a:cs typeface="Times New Roman" panose="02020603050405020304" pitchFamily="18" charset="0"/>
            </a:endParaRPr>
          </a:p>
        </p:txBody>
      </p:sp>
      <p:sp>
        <p:nvSpPr>
          <p:cNvPr id="4" name="Oval 3"/>
          <p:cNvSpPr/>
          <p:nvPr/>
        </p:nvSpPr>
        <p:spPr>
          <a:xfrm>
            <a:off x="2870791" y="3169870"/>
            <a:ext cx="2052083" cy="563526"/>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909386" y="3169870"/>
            <a:ext cx="2052083" cy="563526"/>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909385" y="3842072"/>
            <a:ext cx="2052083" cy="563526"/>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870790" y="3842072"/>
            <a:ext cx="2052083" cy="563526"/>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216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0"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2421" y="1"/>
            <a:ext cx="10515600" cy="914400"/>
          </a:xfrm>
        </p:spPr>
        <p:txBody>
          <a:bodyPr/>
          <a:lstStyle/>
          <a:p>
            <a:r>
              <a:rPr lang="en-US" dirty="0" smtClean="0"/>
              <a:t>Overview</a:t>
            </a:r>
            <a:endParaRPr lang="en-US" dirty="0"/>
          </a:p>
        </p:txBody>
      </p:sp>
      <p:sp>
        <p:nvSpPr>
          <p:cNvPr id="3" name="Content Placeholder 2"/>
          <p:cNvSpPr>
            <a:spLocks noGrp="1"/>
          </p:cNvSpPr>
          <p:nvPr>
            <p:ph idx="1"/>
          </p:nvPr>
        </p:nvSpPr>
        <p:spPr>
          <a:xfrm>
            <a:off x="922421" y="815010"/>
            <a:ext cx="10804358" cy="5541340"/>
          </a:xfrm>
        </p:spPr>
        <p:txBody>
          <a:bodyPr>
            <a:normAutofit fontScale="62500" lnSpcReduction="20000"/>
          </a:bodyPr>
          <a:lstStyle/>
          <a:p>
            <a:pPr marL="514350" indent="-514350">
              <a:buFont typeface="+mj-lt"/>
              <a:buAutoNum type="arabicPeriod"/>
            </a:pPr>
            <a:r>
              <a:rPr lang="en-US" dirty="0" smtClean="0">
                <a:solidFill>
                  <a:schemeClr val="bg1">
                    <a:lumMod val="85000"/>
                  </a:schemeClr>
                </a:solidFill>
              </a:rPr>
              <a:t>Reprocessing of MODIS SSTs by OBPG – R2019:</a:t>
            </a:r>
          </a:p>
          <a:p>
            <a:pPr marL="971550" lvl="1" indent="-514350">
              <a:buFont typeface="+mj-lt"/>
              <a:buAutoNum type="alphaLcParenR"/>
            </a:pPr>
            <a:r>
              <a:rPr lang="en-US" dirty="0" smtClean="0">
                <a:solidFill>
                  <a:schemeClr val="bg1">
                    <a:lumMod val="85000"/>
                  </a:schemeClr>
                </a:solidFill>
              </a:rPr>
              <a:t>New cloud screening – Alternating Decision Tree.</a:t>
            </a:r>
          </a:p>
          <a:p>
            <a:pPr marL="971550" lvl="1" indent="-514350">
              <a:buFont typeface="+mj-lt"/>
              <a:buAutoNum type="alphaLcParenR"/>
            </a:pPr>
            <a:r>
              <a:rPr lang="en-US" dirty="0" smtClean="0">
                <a:solidFill>
                  <a:schemeClr val="bg1">
                    <a:lumMod val="85000"/>
                  </a:schemeClr>
                </a:solidFill>
              </a:rPr>
              <a:t>CMC as reference field</a:t>
            </a:r>
          </a:p>
          <a:p>
            <a:pPr marL="971550" lvl="1" indent="-514350">
              <a:buFont typeface="+mj-lt"/>
              <a:buAutoNum type="alphaLcParenR"/>
            </a:pPr>
            <a:r>
              <a:rPr lang="en-US" dirty="0" smtClean="0">
                <a:solidFill>
                  <a:schemeClr val="bg1">
                    <a:lumMod val="85000"/>
                  </a:schemeClr>
                </a:solidFill>
              </a:rPr>
              <a:t>Aerosol </a:t>
            </a:r>
            <a:r>
              <a:rPr lang="en-US" dirty="0">
                <a:solidFill>
                  <a:schemeClr val="bg1">
                    <a:lumMod val="85000"/>
                  </a:schemeClr>
                </a:solidFill>
              </a:rPr>
              <a:t>Correction – additive term to atmospheric correction algorithm if aerosol threshold </a:t>
            </a:r>
            <a:r>
              <a:rPr lang="en-US" dirty="0" smtClean="0">
                <a:solidFill>
                  <a:schemeClr val="bg1">
                    <a:lumMod val="85000"/>
                  </a:schemeClr>
                </a:solidFill>
              </a:rPr>
              <a:t>passed.</a:t>
            </a:r>
          </a:p>
          <a:p>
            <a:pPr marL="971550" lvl="1" indent="-514350">
              <a:buFont typeface="+mj-lt"/>
              <a:buAutoNum type="alphaLcParenR"/>
            </a:pPr>
            <a:r>
              <a:rPr lang="en-US" dirty="0">
                <a:solidFill>
                  <a:schemeClr val="bg1">
                    <a:lumMod val="85000"/>
                  </a:schemeClr>
                </a:solidFill>
              </a:rPr>
              <a:t>High-Latitude </a:t>
            </a:r>
            <a:r>
              <a:rPr lang="en-US" dirty="0" smtClean="0">
                <a:solidFill>
                  <a:schemeClr val="bg1">
                    <a:lumMod val="85000"/>
                  </a:schemeClr>
                </a:solidFill>
              </a:rPr>
              <a:t>Coefficients.</a:t>
            </a:r>
          </a:p>
          <a:p>
            <a:pPr marL="971550" lvl="1" indent="-514350">
              <a:buFont typeface="+mj-lt"/>
              <a:buAutoNum type="alphaLcParenR"/>
            </a:pPr>
            <a:r>
              <a:rPr lang="en-US" dirty="0">
                <a:solidFill>
                  <a:schemeClr val="bg1">
                    <a:lumMod val="85000"/>
                  </a:schemeClr>
                </a:solidFill>
              </a:rPr>
              <a:t>Improved cloud over sea-ice </a:t>
            </a:r>
            <a:r>
              <a:rPr lang="en-US" dirty="0" smtClean="0">
                <a:solidFill>
                  <a:schemeClr val="bg1">
                    <a:lumMod val="85000"/>
                  </a:schemeClr>
                </a:solidFill>
              </a:rPr>
              <a:t>identification</a:t>
            </a:r>
            <a:endParaRPr lang="en-US" dirty="0" smtClean="0">
              <a:solidFill>
                <a:schemeClr val="bg1">
                  <a:lumMod val="85000"/>
                </a:schemeClr>
              </a:solidFill>
            </a:endParaRPr>
          </a:p>
          <a:p>
            <a:pPr marL="514350" indent="-514350">
              <a:buFont typeface="+mj-lt"/>
              <a:buAutoNum type="arabicPeriod"/>
            </a:pPr>
            <a:r>
              <a:rPr lang="en-US" dirty="0" smtClean="0"/>
              <a:t>SST </a:t>
            </a:r>
            <a:r>
              <a:rPr lang="en-US" dirty="0"/>
              <a:t>algorithm </a:t>
            </a:r>
            <a:r>
              <a:rPr lang="en-US" dirty="0" smtClean="0"/>
              <a:t>improvements:</a:t>
            </a:r>
            <a:endParaRPr lang="en-US" dirty="0"/>
          </a:p>
          <a:p>
            <a:pPr marL="971550" lvl="1" indent="-514350">
              <a:buFont typeface="+mj-lt"/>
              <a:buAutoNum type="alphaLcParenR"/>
            </a:pPr>
            <a:r>
              <a:rPr lang="en-US" dirty="0"/>
              <a:t>High Latitude atmospheric correction algorithm – explicit emissivity correction. </a:t>
            </a:r>
          </a:p>
          <a:p>
            <a:pPr marL="971550" lvl="1" indent="-514350">
              <a:buFont typeface="+mj-lt"/>
              <a:buAutoNum type="alphaLcParenR"/>
            </a:pPr>
            <a:r>
              <a:rPr lang="en-US" dirty="0" smtClean="0"/>
              <a:t>Optimal </a:t>
            </a:r>
            <a:r>
              <a:rPr lang="en-US" dirty="0"/>
              <a:t>Estimation of MODIS SSTs.</a:t>
            </a:r>
          </a:p>
          <a:p>
            <a:pPr marL="514350" indent="-514350">
              <a:buFont typeface="+mj-lt"/>
              <a:buAutoNum type="arabicPeriod"/>
            </a:pPr>
            <a:r>
              <a:rPr lang="en-US" dirty="0" smtClean="0">
                <a:solidFill>
                  <a:schemeClr val="bg1">
                    <a:lumMod val="85000"/>
                  </a:schemeClr>
                </a:solidFill>
              </a:rPr>
              <a:t>Ship-borne radiometers for algorithm improvements and assessment of accuracies of satellite-derived SSTs:</a:t>
            </a:r>
          </a:p>
          <a:p>
            <a:pPr marL="971550" lvl="1" indent="-514350">
              <a:buFont typeface="+mj-lt"/>
              <a:buAutoNum type="alphaLcParenR"/>
            </a:pPr>
            <a:r>
              <a:rPr lang="en-US" dirty="0" smtClean="0">
                <a:solidFill>
                  <a:schemeClr val="bg1">
                    <a:lumMod val="85000"/>
                  </a:schemeClr>
                </a:solidFill>
              </a:rPr>
              <a:t>M-AERI deployments </a:t>
            </a:r>
          </a:p>
          <a:p>
            <a:pPr marL="971550" lvl="1" indent="-514350">
              <a:buFont typeface="+mj-lt"/>
              <a:buAutoNum type="alphaLcParenR"/>
            </a:pPr>
            <a:r>
              <a:rPr lang="en-US" dirty="0" smtClean="0">
                <a:solidFill>
                  <a:schemeClr val="bg1">
                    <a:lumMod val="85000"/>
                  </a:schemeClr>
                </a:solidFill>
              </a:rPr>
              <a:t>MODIS matchups</a:t>
            </a:r>
          </a:p>
          <a:p>
            <a:pPr marL="514350" indent="-514350">
              <a:buFont typeface="+mj-lt"/>
              <a:buAutoNum type="arabicPeriod"/>
            </a:pPr>
            <a:r>
              <a:rPr lang="en-US" dirty="0" smtClean="0">
                <a:solidFill>
                  <a:schemeClr val="bg1">
                    <a:lumMod val="85000"/>
                  </a:schemeClr>
                </a:solidFill>
              </a:rPr>
              <a:t>Assessment of MODIS SSTs, for CDRs:</a:t>
            </a:r>
          </a:p>
          <a:p>
            <a:pPr marL="971550" lvl="1" indent="-514350">
              <a:buFont typeface="+mj-lt"/>
              <a:buAutoNum type="alphaLcParenR"/>
            </a:pPr>
            <a:r>
              <a:rPr lang="en-US" dirty="0" smtClean="0">
                <a:solidFill>
                  <a:schemeClr val="bg1">
                    <a:lumMod val="85000"/>
                  </a:schemeClr>
                </a:solidFill>
              </a:rPr>
              <a:t>M-AERI accuracies.</a:t>
            </a:r>
          </a:p>
          <a:p>
            <a:pPr marL="971550" lvl="1" indent="-514350">
              <a:buFont typeface="+mj-lt"/>
              <a:buAutoNum type="alphaLcParenR"/>
            </a:pPr>
            <a:r>
              <a:rPr lang="en-US" dirty="0" smtClean="0">
                <a:solidFill>
                  <a:schemeClr val="bg1">
                    <a:lumMod val="85000"/>
                  </a:schemeClr>
                </a:solidFill>
              </a:rPr>
              <a:t>Drifting buoy accuracies.</a:t>
            </a:r>
          </a:p>
          <a:p>
            <a:pPr marL="971550" lvl="1" indent="-514350">
              <a:buFont typeface="+mj-lt"/>
              <a:buAutoNum type="alphaLcParenR"/>
            </a:pPr>
            <a:r>
              <a:rPr lang="en-US" dirty="0" smtClean="0">
                <a:solidFill>
                  <a:schemeClr val="bg1">
                    <a:lumMod val="85000"/>
                  </a:schemeClr>
                </a:solidFill>
              </a:rPr>
              <a:t>Pacific Saildrone cruise </a:t>
            </a:r>
          </a:p>
          <a:p>
            <a:pPr marL="971550" lvl="1" indent="-514350">
              <a:buFont typeface="+mj-lt"/>
              <a:buAutoNum type="alphaLcParenR"/>
            </a:pPr>
            <a:r>
              <a:rPr lang="en-US" dirty="0" smtClean="0">
                <a:solidFill>
                  <a:schemeClr val="bg1">
                    <a:lumMod val="85000"/>
                  </a:schemeClr>
                </a:solidFill>
              </a:rPr>
              <a:t>Arctic Saildrone deployments.</a:t>
            </a:r>
          </a:p>
          <a:p>
            <a:pPr marL="971550" lvl="1" indent="-514350">
              <a:buFont typeface="+mj-lt"/>
              <a:buAutoNum type="alphaLcParenR"/>
            </a:pPr>
            <a:r>
              <a:rPr lang="en-US" dirty="0" smtClean="0">
                <a:solidFill>
                  <a:schemeClr val="bg1">
                    <a:lumMod val="85000"/>
                  </a:schemeClr>
                </a:solidFill>
              </a:rPr>
              <a:t>Machine Learning Approach to determine Single Sensor Error Statistics.</a:t>
            </a:r>
          </a:p>
          <a:p>
            <a:pPr marL="514350" indent="-514350">
              <a:buFont typeface="+mj-lt"/>
              <a:buAutoNum type="arabicPeriod"/>
            </a:pPr>
            <a:r>
              <a:rPr lang="en-US" dirty="0" smtClean="0">
                <a:solidFill>
                  <a:schemeClr val="bg1">
                    <a:lumMod val="85000"/>
                  </a:schemeClr>
                </a:solidFill>
              </a:rPr>
              <a:t>Skin Layer Research</a:t>
            </a:r>
          </a:p>
          <a:p>
            <a:pPr marL="971550" lvl="1" indent="-514350">
              <a:buFont typeface="+mj-lt"/>
              <a:buAutoNum type="alphaLcParenR"/>
            </a:pPr>
            <a:r>
              <a:rPr lang="en-US" dirty="0">
                <a:solidFill>
                  <a:schemeClr val="bg1">
                    <a:lumMod val="85000"/>
                  </a:schemeClr>
                </a:solidFill>
              </a:rPr>
              <a:t>Thermofluorescent Dyes </a:t>
            </a:r>
            <a:r>
              <a:rPr lang="en-US" dirty="0" smtClean="0">
                <a:solidFill>
                  <a:schemeClr val="bg1">
                    <a:lumMod val="85000"/>
                  </a:schemeClr>
                </a:solidFill>
              </a:rPr>
              <a:t>to study Thermal Skin Layer.</a:t>
            </a:r>
            <a:endParaRPr lang="en-US" dirty="0">
              <a:solidFill>
                <a:schemeClr val="bg1">
                  <a:lumMod val="85000"/>
                </a:schemeClr>
              </a:solidFill>
            </a:endParaRPr>
          </a:p>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MODIS/VIIRS Science Team Meeting      November 19, 2019</a:t>
            </a:r>
            <a:endParaRPr lang="en-US" dirty="0"/>
          </a:p>
        </p:txBody>
      </p:sp>
    </p:spTree>
    <p:extLst>
      <p:ext uri="{BB962C8B-B14F-4D97-AF65-F5344CB8AC3E}">
        <p14:creationId xmlns:p14="http://schemas.microsoft.com/office/powerpoint/2010/main" val="29491217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07774" y="0"/>
            <a:ext cx="10515600" cy="1325563"/>
          </a:xfrm>
        </p:spPr>
        <p:txBody>
          <a:bodyPr/>
          <a:lstStyle/>
          <a:p>
            <a:r>
              <a:rPr lang="en-US" dirty="0" smtClean="0"/>
              <a:t>High Latitude Atmospheric Correction</a:t>
            </a:r>
            <a:endParaRPr lang="en-US" dirty="0"/>
          </a:p>
        </p:txBody>
      </p:sp>
      <p:sp>
        <p:nvSpPr>
          <p:cNvPr id="4" name="Content Placeholder 3"/>
          <p:cNvSpPr>
            <a:spLocks noGrp="1"/>
          </p:cNvSpPr>
          <p:nvPr>
            <p:ph idx="1"/>
          </p:nvPr>
        </p:nvSpPr>
        <p:spPr/>
        <p:txBody>
          <a:bodyPr/>
          <a:lstStyle/>
          <a:p>
            <a:r>
              <a:rPr lang="en-US" dirty="0" smtClean="0"/>
              <a:t>NLSST type atmospheric correction is based on the relationship between BT(</a:t>
            </a:r>
            <a:r>
              <a:rPr lang="el-GR" dirty="0" smtClean="0"/>
              <a:t>λ</a:t>
            </a:r>
            <a:r>
              <a:rPr lang="en-US" dirty="0" smtClean="0"/>
              <a:t>)s and atmospheric humidity.</a:t>
            </a:r>
          </a:p>
          <a:p>
            <a:r>
              <a:rPr lang="en-US" dirty="0" smtClean="0"/>
              <a:t>When atmosphere is very dry, this breaks down.</a:t>
            </a:r>
          </a:p>
          <a:p>
            <a:r>
              <a:rPr lang="en-US" dirty="0" smtClean="0"/>
              <a:t>When atmospheric humidity is not the main cause of the temperature deficit, the surface emissivity may become important. </a:t>
            </a:r>
            <a:endParaRPr lang="en-US" dirty="0"/>
          </a:p>
        </p:txBody>
      </p:sp>
      <p:sp>
        <p:nvSpPr>
          <p:cNvPr id="2" name="Footer Placeholder 1"/>
          <p:cNvSpPr>
            <a:spLocks noGrp="1"/>
          </p:cNvSpPr>
          <p:nvPr>
            <p:ph type="ftr" sz="quarter" idx="11"/>
          </p:nvPr>
        </p:nvSpPr>
        <p:spPr/>
        <p:txBody>
          <a:bodyPr/>
          <a:lstStyle/>
          <a:p>
            <a:r>
              <a:rPr lang="en-US" smtClean="0"/>
              <a:t>MODIS/VIIRS Science Team Meeting      November 19, 2019</a:t>
            </a:r>
            <a:endParaRPr lang="en-US" dirty="0"/>
          </a:p>
        </p:txBody>
      </p:sp>
    </p:spTree>
    <p:extLst>
      <p:ext uri="{BB962C8B-B14F-4D97-AF65-F5344CB8AC3E}">
        <p14:creationId xmlns:p14="http://schemas.microsoft.com/office/powerpoint/2010/main" val="371790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07774" y="0"/>
            <a:ext cx="10515600" cy="1325563"/>
          </a:xfrm>
        </p:spPr>
        <p:txBody>
          <a:bodyPr/>
          <a:lstStyle/>
          <a:p>
            <a:r>
              <a:rPr lang="en-US" dirty="0" smtClean="0"/>
              <a:t>High Latitude Atmospheric Correction</a:t>
            </a:r>
            <a:endParaRPr lang="en-US" dirty="0"/>
          </a:p>
        </p:txBody>
      </p:sp>
      <p:sp>
        <p:nvSpPr>
          <p:cNvPr id="4" name="Content Placeholder 3"/>
          <p:cNvSpPr>
            <a:spLocks noGrp="1"/>
          </p:cNvSpPr>
          <p:nvPr>
            <p:ph idx="1"/>
          </p:nvPr>
        </p:nvSpPr>
        <p:spPr>
          <a:xfrm>
            <a:off x="838200" y="1202635"/>
            <a:ext cx="10515600" cy="4974328"/>
          </a:xfrm>
        </p:spPr>
        <p:txBody>
          <a:bodyPr>
            <a:normAutofit/>
          </a:bodyPr>
          <a:lstStyle/>
          <a:p>
            <a:r>
              <a:rPr lang="en-US" sz="2400" dirty="0" smtClean="0"/>
              <a:t>MODIS MUDB, MERRA-2 fields and RTTOV radiative transfer model:</a:t>
            </a:r>
            <a:endParaRPr lang="en-US" sz="2400" dirty="0"/>
          </a:p>
        </p:txBody>
      </p:sp>
      <p:sp>
        <p:nvSpPr>
          <p:cNvPr id="2" name="Footer Placeholder 1"/>
          <p:cNvSpPr>
            <a:spLocks noGrp="1"/>
          </p:cNvSpPr>
          <p:nvPr>
            <p:ph type="ftr" sz="quarter" idx="11"/>
          </p:nvPr>
        </p:nvSpPr>
        <p:spPr/>
        <p:txBody>
          <a:bodyPr/>
          <a:lstStyle/>
          <a:p>
            <a:r>
              <a:rPr lang="en-US" smtClean="0"/>
              <a:t>MODIS/VIIRS Science Team Meeting      November 19, 2019</a:t>
            </a:r>
            <a:endParaRPr lang="en-US" dirty="0"/>
          </a:p>
        </p:txBody>
      </p:sp>
      <p:pic>
        <p:nvPicPr>
          <p:cNvPr id="5" name="图片 32"/>
          <p:cNvPicPr/>
          <p:nvPr/>
        </p:nvPicPr>
        <p:blipFill>
          <a:blip r:embed="rId2"/>
          <a:stretch>
            <a:fillRect/>
          </a:stretch>
        </p:blipFill>
        <p:spPr>
          <a:xfrm>
            <a:off x="128725" y="1903445"/>
            <a:ext cx="5335270" cy="2822575"/>
          </a:xfrm>
          <a:prstGeom prst="rect">
            <a:avLst/>
          </a:prstGeom>
        </p:spPr>
      </p:pic>
      <p:pic>
        <p:nvPicPr>
          <p:cNvPr id="7" name="图片 200"/>
          <p:cNvPicPr/>
          <p:nvPr/>
        </p:nvPicPr>
        <p:blipFill>
          <a:blip r:embed="rId3"/>
          <a:stretch>
            <a:fillRect/>
          </a:stretch>
        </p:blipFill>
        <p:spPr>
          <a:xfrm>
            <a:off x="5555974" y="2067405"/>
            <a:ext cx="6278701" cy="2658615"/>
          </a:xfrm>
          <a:prstGeom prst="rect">
            <a:avLst/>
          </a:prstGeom>
        </p:spPr>
      </p:pic>
      <p:cxnSp>
        <p:nvCxnSpPr>
          <p:cNvPr id="9" name="Straight Connector 8"/>
          <p:cNvCxnSpPr/>
          <p:nvPr/>
        </p:nvCxnSpPr>
        <p:spPr>
          <a:xfrm>
            <a:off x="7633252" y="2156791"/>
            <a:ext cx="9939" cy="2146852"/>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0906804" y="2156791"/>
            <a:ext cx="9939" cy="2146852"/>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735170" y="2156791"/>
            <a:ext cx="844527" cy="369332"/>
          </a:xfrm>
          <a:prstGeom prst="rect">
            <a:avLst/>
          </a:prstGeom>
          <a:noFill/>
        </p:spPr>
        <p:txBody>
          <a:bodyPr wrap="none" rtlCol="0">
            <a:spAutoFit/>
          </a:bodyPr>
          <a:lstStyle/>
          <a:p>
            <a:r>
              <a:rPr lang="en-US" dirty="0" smtClean="0">
                <a:solidFill>
                  <a:srgbClr val="FF0000"/>
                </a:solidFill>
                <a:latin typeface="Times New Roman" panose="02020603050405020304" pitchFamily="18" charset="0"/>
                <a:cs typeface="Times New Roman" panose="02020603050405020304" pitchFamily="18" charset="0"/>
              </a:rPr>
              <a:t>QL = 1</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10990148" y="3713069"/>
            <a:ext cx="844527" cy="369332"/>
          </a:xfrm>
          <a:prstGeom prst="rect">
            <a:avLst/>
          </a:prstGeom>
          <a:noFill/>
        </p:spPr>
        <p:txBody>
          <a:bodyPr wrap="none" rtlCol="0">
            <a:spAutoFit/>
          </a:bodyPr>
          <a:lstStyle/>
          <a:p>
            <a:r>
              <a:rPr lang="en-US" dirty="0" smtClean="0">
                <a:solidFill>
                  <a:srgbClr val="FF0000"/>
                </a:solidFill>
                <a:latin typeface="Times New Roman" panose="02020603050405020304" pitchFamily="18" charset="0"/>
                <a:cs typeface="Times New Roman" panose="02020603050405020304" pitchFamily="18" charset="0"/>
              </a:rPr>
              <a:t>QL = 1</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430404" y="5153138"/>
            <a:ext cx="5125570" cy="400110"/>
          </a:xfrm>
          <a:prstGeom prst="rect">
            <a:avLst/>
          </a:prstGeom>
          <a:noFill/>
        </p:spPr>
        <p:txBody>
          <a:bodyPr wrap="none" rtlCol="0">
            <a:spAutoFit/>
          </a:bodyPr>
          <a:lstStyle/>
          <a:p>
            <a:r>
              <a:rPr lang="en-US" sz="2000" dirty="0" smtClean="0">
                <a:latin typeface="Times New Roman" panose="02020603050405020304" pitchFamily="18" charset="0"/>
                <a:cs typeface="Times New Roman" panose="02020603050405020304" pitchFamily="18" charset="0"/>
              </a:rPr>
              <a:t>When atmosphere is moist, </a:t>
            </a:r>
            <a:r>
              <a:rPr lang="el-GR" sz="2000" dirty="0" smtClean="0">
                <a:latin typeface="Times New Roman" panose="02020603050405020304" pitchFamily="18" charset="0"/>
                <a:cs typeface="Times New Roman" panose="02020603050405020304" pitchFamily="18" charset="0"/>
              </a:rPr>
              <a:t>ε</a:t>
            </a:r>
            <a:r>
              <a:rPr lang="en-US" sz="2000" dirty="0" smtClean="0">
                <a:latin typeface="Times New Roman" panose="02020603050405020304" pitchFamily="18" charset="0"/>
                <a:cs typeface="Times New Roman" panose="02020603050405020304" pitchFamily="18" charset="0"/>
              </a:rPr>
              <a:t> effects are smaller.</a:t>
            </a:r>
            <a:endParaRPr lang="en-US" sz="20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6826236" y="5153138"/>
            <a:ext cx="4001737" cy="400110"/>
          </a:xfrm>
          <a:prstGeom prst="rect">
            <a:avLst/>
          </a:prstGeom>
          <a:noFill/>
        </p:spPr>
        <p:txBody>
          <a:bodyPr wrap="none" rtlCol="0">
            <a:spAutoFit/>
          </a:bodyPr>
          <a:lstStyle/>
          <a:p>
            <a:r>
              <a:rPr lang="el-GR" sz="2000" dirty="0">
                <a:latin typeface="Times New Roman" panose="02020603050405020304" pitchFamily="18" charset="0"/>
                <a:cs typeface="Times New Roman" panose="02020603050405020304" pitchFamily="18" charset="0"/>
              </a:rPr>
              <a:t>ε </a:t>
            </a:r>
            <a:r>
              <a:rPr lang="en-US" sz="2000" dirty="0" smtClean="0">
                <a:latin typeface="Times New Roman" panose="02020603050405020304" pitchFamily="18" charset="0"/>
                <a:cs typeface="Times New Roman" panose="02020603050405020304" pitchFamily="18" charset="0"/>
              </a:rPr>
              <a:t> effects </a:t>
            </a:r>
            <a:r>
              <a:rPr lang="en-US" sz="2000" dirty="0">
                <a:latin typeface="Times New Roman" panose="02020603050405020304" pitchFamily="18" charset="0"/>
                <a:cs typeface="Times New Roman" panose="02020603050405020304" pitchFamily="18" charset="0"/>
              </a:rPr>
              <a:t>are greater at high </a:t>
            </a:r>
            <a:r>
              <a:rPr lang="el-GR" sz="2000" dirty="0" smtClean="0">
                <a:latin typeface="Times New Roman" panose="02020603050405020304" pitchFamily="18" charset="0"/>
                <a:cs typeface="Times New Roman" panose="02020603050405020304" pitchFamily="18" charset="0"/>
              </a:rPr>
              <a:t>θ</a:t>
            </a:r>
            <a:r>
              <a:rPr lang="en-US" sz="2000" dirty="0" smtClean="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QL =1</a:t>
            </a:r>
          </a:p>
        </p:txBody>
      </p:sp>
    </p:spTree>
    <p:extLst>
      <p:ext uri="{BB962C8B-B14F-4D97-AF65-F5344CB8AC3E}">
        <p14:creationId xmlns:p14="http://schemas.microsoft.com/office/powerpoint/2010/main" val="122383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07774" y="0"/>
            <a:ext cx="10515600" cy="1325563"/>
          </a:xfrm>
        </p:spPr>
        <p:txBody>
          <a:bodyPr/>
          <a:lstStyle/>
          <a:p>
            <a:r>
              <a:rPr lang="en-US" dirty="0" smtClean="0"/>
              <a:t>High Latitude Atmospheric Correction</a:t>
            </a:r>
            <a:endParaRPr lang="en-US" dirty="0"/>
          </a:p>
        </p:txBody>
      </p:sp>
      <p:sp>
        <p:nvSpPr>
          <p:cNvPr id="4" name="Content Placeholder 3"/>
          <p:cNvSpPr>
            <a:spLocks noGrp="1"/>
          </p:cNvSpPr>
          <p:nvPr>
            <p:ph idx="1"/>
          </p:nvPr>
        </p:nvSpPr>
        <p:spPr>
          <a:xfrm>
            <a:off x="475488" y="1205230"/>
            <a:ext cx="4754880" cy="3075749"/>
          </a:xfrm>
        </p:spPr>
        <p:txBody>
          <a:bodyPr/>
          <a:lstStyle/>
          <a:p>
            <a:r>
              <a:rPr lang="en-US" dirty="0" smtClean="0"/>
              <a:t>An emissivity correction requires an estimate of effective air temperature.</a:t>
            </a:r>
          </a:p>
          <a:p>
            <a:r>
              <a:rPr lang="en-US" dirty="0" smtClean="0"/>
              <a:t>Use MERRA-2 near-surface air temperature as a proxy.</a:t>
            </a:r>
          </a:p>
          <a:p>
            <a:r>
              <a:rPr lang="en-US" dirty="0" smtClean="0"/>
              <a:t>Emissivity correction can be devised and applied. </a:t>
            </a:r>
            <a:endParaRPr lang="en-US" dirty="0"/>
          </a:p>
        </p:txBody>
      </p:sp>
      <p:sp>
        <p:nvSpPr>
          <p:cNvPr id="2" name="Footer Placeholder 1"/>
          <p:cNvSpPr>
            <a:spLocks noGrp="1"/>
          </p:cNvSpPr>
          <p:nvPr>
            <p:ph type="ftr" sz="quarter" idx="11"/>
          </p:nvPr>
        </p:nvSpPr>
        <p:spPr/>
        <p:txBody>
          <a:bodyPr/>
          <a:lstStyle/>
          <a:p>
            <a:r>
              <a:rPr lang="en-US" smtClean="0"/>
              <a:t>MODIS/VIIRS Science Team Meeting      November 19, 2019</a:t>
            </a:r>
            <a:endParaRPr lang="en-US" dirty="0"/>
          </a:p>
        </p:txBody>
      </p:sp>
      <p:pic>
        <p:nvPicPr>
          <p:cNvPr id="6" name="图片 74"/>
          <p:cNvPicPr/>
          <p:nvPr/>
        </p:nvPicPr>
        <p:blipFill>
          <a:blip r:embed="rId2"/>
          <a:stretch>
            <a:fillRect/>
          </a:stretch>
        </p:blipFill>
        <p:spPr>
          <a:xfrm>
            <a:off x="5649468" y="1138364"/>
            <a:ext cx="5501640" cy="3142615"/>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4108377893"/>
              </p:ext>
            </p:extLst>
          </p:nvPr>
        </p:nvGraphicFramePr>
        <p:xfrm>
          <a:off x="1584956" y="4468177"/>
          <a:ext cx="8644130" cy="1371600"/>
        </p:xfrm>
        <a:graphic>
          <a:graphicData uri="http://schemas.openxmlformats.org/drawingml/2006/table">
            <a:tbl>
              <a:tblPr firstRow="1" firstCol="1" bandRow="1">
                <a:tableStyleId>{5C22544A-7EE6-4342-B048-85BDC9FD1C3A}</a:tableStyleId>
              </a:tblPr>
              <a:tblGrid>
                <a:gridCol w="926596">
                  <a:extLst>
                    <a:ext uri="{9D8B030D-6E8A-4147-A177-3AD203B41FA5}">
                      <a16:colId xmlns:a16="http://schemas.microsoft.com/office/drawing/2014/main" val="2376155828"/>
                    </a:ext>
                  </a:extLst>
                </a:gridCol>
                <a:gridCol w="802230">
                  <a:extLst>
                    <a:ext uri="{9D8B030D-6E8A-4147-A177-3AD203B41FA5}">
                      <a16:colId xmlns:a16="http://schemas.microsoft.com/office/drawing/2014/main" val="3713746674"/>
                    </a:ext>
                  </a:extLst>
                </a:gridCol>
                <a:gridCol w="864413">
                  <a:extLst>
                    <a:ext uri="{9D8B030D-6E8A-4147-A177-3AD203B41FA5}">
                      <a16:colId xmlns:a16="http://schemas.microsoft.com/office/drawing/2014/main" val="4277541119"/>
                    </a:ext>
                  </a:extLst>
                </a:gridCol>
                <a:gridCol w="864413">
                  <a:extLst>
                    <a:ext uri="{9D8B030D-6E8A-4147-A177-3AD203B41FA5}">
                      <a16:colId xmlns:a16="http://schemas.microsoft.com/office/drawing/2014/main" val="805060752"/>
                    </a:ext>
                  </a:extLst>
                </a:gridCol>
                <a:gridCol w="864413">
                  <a:extLst>
                    <a:ext uri="{9D8B030D-6E8A-4147-A177-3AD203B41FA5}">
                      <a16:colId xmlns:a16="http://schemas.microsoft.com/office/drawing/2014/main" val="186085680"/>
                    </a:ext>
                  </a:extLst>
                </a:gridCol>
                <a:gridCol w="864413">
                  <a:extLst>
                    <a:ext uri="{9D8B030D-6E8A-4147-A177-3AD203B41FA5}">
                      <a16:colId xmlns:a16="http://schemas.microsoft.com/office/drawing/2014/main" val="1265759927"/>
                    </a:ext>
                  </a:extLst>
                </a:gridCol>
                <a:gridCol w="864413">
                  <a:extLst>
                    <a:ext uri="{9D8B030D-6E8A-4147-A177-3AD203B41FA5}">
                      <a16:colId xmlns:a16="http://schemas.microsoft.com/office/drawing/2014/main" val="3708794139"/>
                    </a:ext>
                  </a:extLst>
                </a:gridCol>
                <a:gridCol w="864413">
                  <a:extLst>
                    <a:ext uri="{9D8B030D-6E8A-4147-A177-3AD203B41FA5}">
                      <a16:colId xmlns:a16="http://schemas.microsoft.com/office/drawing/2014/main" val="953901091"/>
                    </a:ext>
                  </a:extLst>
                </a:gridCol>
                <a:gridCol w="864413">
                  <a:extLst>
                    <a:ext uri="{9D8B030D-6E8A-4147-A177-3AD203B41FA5}">
                      <a16:colId xmlns:a16="http://schemas.microsoft.com/office/drawing/2014/main" val="3935015523"/>
                    </a:ext>
                  </a:extLst>
                </a:gridCol>
                <a:gridCol w="864413">
                  <a:extLst>
                    <a:ext uri="{9D8B030D-6E8A-4147-A177-3AD203B41FA5}">
                      <a16:colId xmlns:a16="http://schemas.microsoft.com/office/drawing/2014/main" val="3002741029"/>
                    </a:ext>
                  </a:extLst>
                </a:gridCol>
              </a:tblGrid>
              <a:tr h="0">
                <a:tc rowSpan="2">
                  <a:txBody>
                    <a:bodyPr/>
                    <a:lstStyle/>
                    <a:p>
                      <a:r>
                        <a:rPr lang="en-US" sz="1800" kern="100" dirty="0">
                          <a:effectLst/>
                          <a:latin typeface="Times New Roman" panose="02020603050405020304" pitchFamily="18" charset="0"/>
                          <a:cs typeface="Times New Roman" panose="02020603050405020304" pitchFamily="18" charset="0"/>
                        </a:rPr>
                        <a:t>Quality Level</a:t>
                      </a:r>
                      <a:endParaRPr lang="en-US" sz="1400" kern="100" dirty="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tc rowSpan="2">
                  <a:txBody>
                    <a:bodyPr/>
                    <a:lstStyle/>
                    <a:p>
                      <a:pPr algn="ctr"/>
                      <a:r>
                        <a:rPr lang="en-US" sz="1800" kern="100" dirty="0">
                          <a:effectLst/>
                          <a:latin typeface="Times New Roman" panose="02020603050405020304" pitchFamily="18" charset="0"/>
                          <a:cs typeface="Times New Roman" panose="02020603050405020304" pitchFamily="18" charset="0"/>
                        </a:rPr>
                        <a:t>N</a:t>
                      </a:r>
                      <a:endParaRPr lang="en-US" sz="1400" kern="100" dirty="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tc gridSpan="4">
                  <a:txBody>
                    <a:bodyPr/>
                    <a:lstStyle/>
                    <a:p>
                      <a:pPr algn="ctr"/>
                      <a:r>
                        <a:rPr lang="en-US" sz="1800" kern="100">
                          <a:effectLst/>
                          <a:latin typeface="Times New Roman" panose="02020603050405020304" pitchFamily="18" charset="0"/>
                          <a:cs typeface="Times New Roman" panose="02020603050405020304" pitchFamily="18" charset="0"/>
                        </a:rPr>
                        <a:t>Before correction</a:t>
                      </a:r>
                      <a:endParaRPr lang="en-US" sz="1400" kern="10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a:r>
                        <a:rPr lang="en-US" sz="1800" kern="100">
                          <a:effectLst/>
                          <a:latin typeface="Times New Roman" panose="02020603050405020304" pitchFamily="18" charset="0"/>
                          <a:cs typeface="Times New Roman" panose="02020603050405020304" pitchFamily="18" charset="0"/>
                        </a:rPr>
                        <a:t>After correction</a:t>
                      </a:r>
                      <a:endParaRPr lang="en-US" sz="1400" kern="10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69660856"/>
                  </a:ext>
                </a:extLst>
              </a:tr>
              <a:tr h="0">
                <a:tc vMerge="1">
                  <a:txBody>
                    <a:bodyPr/>
                    <a:lstStyle/>
                    <a:p>
                      <a:endParaRPr lang="en-US"/>
                    </a:p>
                  </a:txBody>
                  <a:tcPr/>
                </a:tc>
                <a:tc vMerge="1">
                  <a:txBody>
                    <a:bodyPr/>
                    <a:lstStyle/>
                    <a:p>
                      <a:endParaRPr lang="en-US"/>
                    </a:p>
                  </a:txBody>
                  <a:tcPr/>
                </a:tc>
                <a:tc>
                  <a:txBody>
                    <a:bodyPr/>
                    <a:lstStyle/>
                    <a:p>
                      <a:pPr algn="ctr"/>
                      <a:r>
                        <a:rPr lang="en-US" sz="1800" kern="100" dirty="0">
                          <a:effectLst/>
                          <a:latin typeface="Times New Roman" panose="02020603050405020304" pitchFamily="18" charset="0"/>
                          <a:cs typeface="Times New Roman" panose="02020603050405020304" pitchFamily="18" charset="0"/>
                        </a:rPr>
                        <a:t>Mean</a:t>
                      </a:r>
                      <a:endParaRPr lang="en-US" sz="1400" kern="100" dirty="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tc>
                  <a:txBody>
                    <a:bodyPr/>
                    <a:lstStyle/>
                    <a:p>
                      <a:pPr algn="ctr"/>
                      <a:r>
                        <a:rPr lang="en-US" sz="1800" kern="100">
                          <a:effectLst/>
                          <a:latin typeface="Times New Roman" panose="02020603050405020304" pitchFamily="18" charset="0"/>
                          <a:cs typeface="Times New Roman" panose="02020603050405020304" pitchFamily="18" charset="0"/>
                        </a:rPr>
                        <a:t>Median</a:t>
                      </a:r>
                      <a:endParaRPr lang="en-US" sz="1400" kern="10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tc>
                  <a:txBody>
                    <a:bodyPr/>
                    <a:lstStyle/>
                    <a:p>
                      <a:pPr algn="ctr"/>
                      <a:r>
                        <a:rPr lang="en-US" sz="1800" kern="100">
                          <a:effectLst/>
                          <a:latin typeface="Times New Roman" panose="02020603050405020304" pitchFamily="18" charset="0"/>
                          <a:cs typeface="Times New Roman" panose="02020603050405020304" pitchFamily="18" charset="0"/>
                        </a:rPr>
                        <a:t>STD</a:t>
                      </a:r>
                      <a:endParaRPr lang="en-US" sz="1400" kern="10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tc>
                  <a:txBody>
                    <a:bodyPr/>
                    <a:lstStyle/>
                    <a:p>
                      <a:pPr algn="ctr"/>
                      <a:r>
                        <a:rPr lang="en-US" sz="1800" kern="100">
                          <a:effectLst/>
                          <a:latin typeface="Times New Roman" panose="02020603050405020304" pitchFamily="18" charset="0"/>
                          <a:cs typeface="Times New Roman" panose="02020603050405020304" pitchFamily="18" charset="0"/>
                        </a:rPr>
                        <a:t>RSD</a:t>
                      </a:r>
                      <a:endParaRPr lang="en-US" sz="1400" kern="10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tc>
                  <a:txBody>
                    <a:bodyPr/>
                    <a:lstStyle/>
                    <a:p>
                      <a:pPr algn="ctr"/>
                      <a:r>
                        <a:rPr lang="en-US" sz="1800" kern="100">
                          <a:effectLst/>
                          <a:latin typeface="Times New Roman" panose="02020603050405020304" pitchFamily="18" charset="0"/>
                          <a:cs typeface="Times New Roman" panose="02020603050405020304" pitchFamily="18" charset="0"/>
                        </a:rPr>
                        <a:t>Mean</a:t>
                      </a:r>
                      <a:endParaRPr lang="en-US" sz="1400" kern="10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tc>
                  <a:txBody>
                    <a:bodyPr/>
                    <a:lstStyle/>
                    <a:p>
                      <a:pPr algn="ctr"/>
                      <a:r>
                        <a:rPr lang="en-US" sz="1800" kern="100">
                          <a:effectLst/>
                          <a:latin typeface="Times New Roman" panose="02020603050405020304" pitchFamily="18" charset="0"/>
                          <a:cs typeface="Times New Roman" panose="02020603050405020304" pitchFamily="18" charset="0"/>
                        </a:rPr>
                        <a:t>Median</a:t>
                      </a:r>
                      <a:endParaRPr lang="en-US" sz="1400" kern="10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tc>
                  <a:txBody>
                    <a:bodyPr/>
                    <a:lstStyle/>
                    <a:p>
                      <a:pPr algn="ctr"/>
                      <a:r>
                        <a:rPr lang="en-US" sz="1800" kern="100">
                          <a:effectLst/>
                          <a:latin typeface="Times New Roman" panose="02020603050405020304" pitchFamily="18" charset="0"/>
                          <a:cs typeface="Times New Roman" panose="02020603050405020304" pitchFamily="18" charset="0"/>
                        </a:rPr>
                        <a:t>STD</a:t>
                      </a:r>
                      <a:endParaRPr lang="en-US" sz="1400" kern="10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tc>
                  <a:txBody>
                    <a:bodyPr/>
                    <a:lstStyle/>
                    <a:p>
                      <a:pPr algn="ctr"/>
                      <a:r>
                        <a:rPr lang="en-US" sz="1800" kern="100">
                          <a:effectLst/>
                          <a:latin typeface="Times New Roman" panose="02020603050405020304" pitchFamily="18" charset="0"/>
                          <a:cs typeface="Times New Roman" panose="02020603050405020304" pitchFamily="18" charset="0"/>
                        </a:rPr>
                        <a:t>RSD</a:t>
                      </a:r>
                      <a:endParaRPr lang="en-US" sz="1400" kern="10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extLst>
                  <a:ext uri="{0D108BD9-81ED-4DB2-BD59-A6C34878D82A}">
                    <a16:rowId xmlns:a16="http://schemas.microsoft.com/office/drawing/2014/main" val="1491686865"/>
                  </a:ext>
                </a:extLst>
              </a:tr>
              <a:tr h="0">
                <a:tc>
                  <a:txBody>
                    <a:bodyPr/>
                    <a:lstStyle/>
                    <a:p>
                      <a:pPr algn="ctr"/>
                      <a:r>
                        <a:rPr lang="en-US" sz="1800" kern="100" dirty="0">
                          <a:effectLst/>
                          <a:latin typeface="Times New Roman" panose="02020603050405020304" pitchFamily="18" charset="0"/>
                          <a:cs typeface="Times New Roman" panose="02020603050405020304" pitchFamily="18" charset="0"/>
                        </a:rPr>
                        <a:t>0</a:t>
                      </a:r>
                      <a:endParaRPr lang="en-US" sz="1400" kern="100" dirty="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tc>
                  <a:txBody>
                    <a:bodyPr/>
                    <a:lstStyle/>
                    <a:p>
                      <a:r>
                        <a:rPr lang="en-US" sz="1800" kern="100">
                          <a:effectLst/>
                          <a:latin typeface="Times New Roman" panose="02020603050405020304" pitchFamily="18" charset="0"/>
                          <a:cs typeface="Times New Roman" panose="02020603050405020304" pitchFamily="18" charset="0"/>
                        </a:rPr>
                        <a:t>31604</a:t>
                      </a:r>
                      <a:endParaRPr lang="en-US" sz="1400" kern="10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tc>
                  <a:txBody>
                    <a:bodyPr/>
                    <a:lstStyle/>
                    <a:p>
                      <a:pPr algn="ctr"/>
                      <a:r>
                        <a:rPr lang="en-US" sz="1800" kern="100">
                          <a:effectLst/>
                          <a:latin typeface="Times New Roman" panose="02020603050405020304" pitchFamily="18" charset="0"/>
                          <a:cs typeface="Times New Roman" panose="02020603050405020304" pitchFamily="18" charset="0"/>
                        </a:rPr>
                        <a:t>-0.163</a:t>
                      </a:r>
                      <a:endParaRPr lang="en-US" sz="1400" kern="10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tc>
                  <a:txBody>
                    <a:bodyPr/>
                    <a:lstStyle/>
                    <a:p>
                      <a:pPr algn="ctr"/>
                      <a:r>
                        <a:rPr lang="en-US" sz="1800" kern="100" dirty="0">
                          <a:effectLst/>
                          <a:latin typeface="Times New Roman" panose="02020603050405020304" pitchFamily="18" charset="0"/>
                          <a:cs typeface="Times New Roman" panose="02020603050405020304" pitchFamily="18" charset="0"/>
                        </a:rPr>
                        <a:t>-0.134</a:t>
                      </a:r>
                      <a:endParaRPr lang="en-US" sz="1400" kern="100" dirty="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tc>
                  <a:txBody>
                    <a:bodyPr/>
                    <a:lstStyle/>
                    <a:p>
                      <a:pPr algn="ctr"/>
                      <a:r>
                        <a:rPr lang="en-US" sz="1800" kern="100" dirty="0">
                          <a:effectLst/>
                          <a:latin typeface="Times New Roman" panose="02020603050405020304" pitchFamily="18" charset="0"/>
                          <a:cs typeface="Times New Roman" panose="02020603050405020304" pitchFamily="18" charset="0"/>
                        </a:rPr>
                        <a:t>0.467</a:t>
                      </a:r>
                      <a:endParaRPr lang="en-US" sz="1400" kern="100" dirty="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tc>
                  <a:txBody>
                    <a:bodyPr/>
                    <a:lstStyle/>
                    <a:p>
                      <a:pPr algn="ctr"/>
                      <a:r>
                        <a:rPr lang="en-US" sz="1800" kern="100">
                          <a:effectLst/>
                          <a:latin typeface="Times New Roman" panose="02020603050405020304" pitchFamily="18" charset="0"/>
                          <a:cs typeface="Times New Roman" panose="02020603050405020304" pitchFamily="18" charset="0"/>
                        </a:rPr>
                        <a:t>0.395</a:t>
                      </a:r>
                      <a:endParaRPr lang="en-US" sz="1400" kern="10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tc>
                  <a:txBody>
                    <a:bodyPr/>
                    <a:lstStyle/>
                    <a:p>
                      <a:pPr algn="ctr"/>
                      <a:r>
                        <a:rPr lang="en-US" sz="1800" kern="100">
                          <a:effectLst/>
                          <a:latin typeface="Times New Roman" panose="02020603050405020304" pitchFamily="18" charset="0"/>
                          <a:cs typeface="Times New Roman" panose="02020603050405020304" pitchFamily="18" charset="0"/>
                        </a:rPr>
                        <a:t>-0.158</a:t>
                      </a:r>
                      <a:endParaRPr lang="en-US" sz="1400" kern="10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tc>
                  <a:txBody>
                    <a:bodyPr/>
                    <a:lstStyle/>
                    <a:p>
                      <a:pPr algn="ctr"/>
                      <a:r>
                        <a:rPr lang="en-US" sz="1800" kern="100">
                          <a:effectLst/>
                          <a:latin typeface="Times New Roman" panose="02020603050405020304" pitchFamily="18" charset="0"/>
                          <a:cs typeface="Times New Roman" panose="02020603050405020304" pitchFamily="18" charset="0"/>
                        </a:rPr>
                        <a:t>-0.130</a:t>
                      </a:r>
                      <a:endParaRPr lang="en-US" sz="1400" kern="10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tc>
                  <a:txBody>
                    <a:bodyPr/>
                    <a:lstStyle/>
                    <a:p>
                      <a:pPr algn="ctr"/>
                      <a:r>
                        <a:rPr lang="en-US" sz="1800" kern="100">
                          <a:effectLst/>
                          <a:latin typeface="Times New Roman" panose="02020603050405020304" pitchFamily="18" charset="0"/>
                          <a:cs typeface="Times New Roman" panose="02020603050405020304" pitchFamily="18" charset="0"/>
                        </a:rPr>
                        <a:t>0.447</a:t>
                      </a:r>
                      <a:endParaRPr lang="en-US" sz="1400" kern="10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tc>
                  <a:txBody>
                    <a:bodyPr/>
                    <a:lstStyle/>
                    <a:p>
                      <a:pPr algn="ctr"/>
                      <a:r>
                        <a:rPr lang="en-US" sz="1800" kern="100">
                          <a:effectLst/>
                          <a:latin typeface="Times New Roman" panose="02020603050405020304" pitchFamily="18" charset="0"/>
                          <a:cs typeface="Times New Roman" panose="02020603050405020304" pitchFamily="18" charset="0"/>
                        </a:rPr>
                        <a:t>0.377</a:t>
                      </a:r>
                      <a:endParaRPr lang="en-US" sz="1400" kern="10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extLst>
                  <a:ext uri="{0D108BD9-81ED-4DB2-BD59-A6C34878D82A}">
                    <a16:rowId xmlns:a16="http://schemas.microsoft.com/office/drawing/2014/main" val="1748870426"/>
                  </a:ext>
                </a:extLst>
              </a:tr>
              <a:tr h="0">
                <a:tc>
                  <a:txBody>
                    <a:bodyPr/>
                    <a:lstStyle/>
                    <a:p>
                      <a:pPr algn="ctr"/>
                      <a:r>
                        <a:rPr lang="en-US" sz="1800" kern="100" dirty="0">
                          <a:effectLst/>
                          <a:latin typeface="Times New Roman" panose="02020603050405020304" pitchFamily="18" charset="0"/>
                          <a:cs typeface="Times New Roman" panose="02020603050405020304" pitchFamily="18" charset="0"/>
                        </a:rPr>
                        <a:t>1</a:t>
                      </a:r>
                      <a:endParaRPr lang="en-US" sz="1400" kern="100" dirty="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tc>
                  <a:txBody>
                    <a:bodyPr/>
                    <a:lstStyle/>
                    <a:p>
                      <a:r>
                        <a:rPr lang="en-US" sz="1800" kern="100">
                          <a:effectLst/>
                          <a:latin typeface="Times New Roman" panose="02020603050405020304" pitchFamily="18" charset="0"/>
                          <a:cs typeface="Times New Roman" panose="02020603050405020304" pitchFamily="18" charset="0"/>
                        </a:rPr>
                        <a:t>9257</a:t>
                      </a:r>
                      <a:endParaRPr lang="en-US" sz="1400" kern="10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tc>
                  <a:txBody>
                    <a:bodyPr/>
                    <a:lstStyle/>
                    <a:p>
                      <a:pPr algn="ctr"/>
                      <a:r>
                        <a:rPr lang="en-US" sz="1800" kern="100">
                          <a:effectLst/>
                          <a:latin typeface="Times New Roman" panose="02020603050405020304" pitchFamily="18" charset="0"/>
                          <a:cs typeface="Times New Roman" panose="02020603050405020304" pitchFamily="18" charset="0"/>
                        </a:rPr>
                        <a:t>-0.688</a:t>
                      </a:r>
                      <a:endParaRPr lang="en-US" sz="1400" kern="10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tc>
                  <a:txBody>
                    <a:bodyPr/>
                    <a:lstStyle/>
                    <a:p>
                      <a:pPr algn="ctr"/>
                      <a:r>
                        <a:rPr lang="en-US" sz="1800" kern="100">
                          <a:effectLst/>
                          <a:latin typeface="Times New Roman" panose="02020603050405020304" pitchFamily="18" charset="0"/>
                          <a:cs typeface="Times New Roman" panose="02020603050405020304" pitchFamily="18" charset="0"/>
                        </a:rPr>
                        <a:t>-0.621</a:t>
                      </a:r>
                      <a:endParaRPr lang="en-US" sz="1400" kern="10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tc>
                  <a:txBody>
                    <a:bodyPr/>
                    <a:lstStyle/>
                    <a:p>
                      <a:pPr algn="ctr"/>
                      <a:r>
                        <a:rPr lang="en-US" sz="1800" kern="100" dirty="0">
                          <a:effectLst/>
                          <a:latin typeface="Times New Roman" panose="02020603050405020304" pitchFamily="18" charset="0"/>
                          <a:cs typeface="Times New Roman" panose="02020603050405020304" pitchFamily="18" charset="0"/>
                        </a:rPr>
                        <a:t>0.639</a:t>
                      </a:r>
                      <a:endParaRPr lang="en-US" sz="1400" kern="100" dirty="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tc>
                  <a:txBody>
                    <a:bodyPr/>
                    <a:lstStyle/>
                    <a:p>
                      <a:pPr algn="ctr"/>
                      <a:r>
                        <a:rPr lang="en-US" sz="1800" kern="100" dirty="0">
                          <a:effectLst/>
                          <a:latin typeface="Times New Roman" panose="02020603050405020304" pitchFamily="18" charset="0"/>
                          <a:cs typeface="Times New Roman" panose="02020603050405020304" pitchFamily="18" charset="0"/>
                        </a:rPr>
                        <a:t>0.584</a:t>
                      </a:r>
                      <a:endParaRPr lang="en-US" sz="1400" kern="100" dirty="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tc>
                  <a:txBody>
                    <a:bodyPr/>
                    <a:lstStyle/>
                    <a:p>
                      <a:pPr algn="ctr"/>
                      <a:r>
                        <a:rPr lang="en-US" sz="1800" kern="100" dirty="0">
                          <a:effectLst/>
                          <a:latin typeface="Times New Roman" panose="02020603050405020304" pitchFamily="18" charset="0"/>
                          <a:cs typeface="Times New Roman" panose="02020603050405020304" pitchFamily="18" charset="0"/>
                        </a:rPr>
                        <a:t>-0.397</a:t>
                      </a:r>
                      <a:endParaRPr lang="en-US" sz="1400" kern="100" dirty="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tc>
                  <a:txBody>
                    <a:bodyPr/>
                    <a:lstStyle/>
                    <a:p>
                      <a:pPr algn="ctr"/>
                      <a:r>
                        <a:rPr lang="en-US" sz="1800" kern="100" dirty="0">
                          <a:effectLst/>
                          <a:latin typeface="Times New Roman" panose="02020603050405020304" pitchFamily="18" charset="0"/>
                          <a:cs typeface="Times New Roman" panose="02020603050405020304" pitchFamily="18" charset="0"/>
                        </a:rPr>
                        <a:t>-0.350</a:t>
                      </a:r>
                      <a:endParaRPr lang="en-US" sz="1400" kern="100" dirty="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tc>
                  <a:txBody>
                    <a:bodyPr/>
                    <a:lstStyle/>
                    <a:p>
                      <a:pPr algn="ctr"/>
                      <a:r>
                        <a:rPr lang="en-US" sz="1800" kern="100">
                          <a:effectLst/>
                          <a:latin typeface="Times New Roman" panose="02020603050405020304" pitchFamily="18" charset="0"/>
                          <a:cs typeface="Times New Roman" panose="02020603050405020304" pitchFamily="18" charset="0"/>
                        </a:rPr>
                        <a:t>0.596</a:t>
                      </a:r>
                      <a:endParaRPr lang="en-US" sz="1400" kern="10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tc>
                  <a:txBody>
                    <a:bodyPr/>
                    <a:lstStyle/>
                    <a:p>
                      <a:pPr algn="ctr"/>
                      <a:r>
                        <a:rPr lang="en-US" sz="1800" kern="100">
                          <a:effectLst/>
                          <a:latin typeface="Times New Roman" panose="02020603050405020304" pitchFamily="18" charset="0"/>
                          <a:cs typeface="Times New Roman" panose="02020603050405020304" pitchFamily="18" charset="0"/>
                        </a:rPr>
                        <a:t>0.496</a:t>
                      </a:r>
                      <a:endParaRPr lang="en-US" sz="1400" kern="10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extLst>
                  <a:ext uri="{0D108BD9-81ED-4DB2-BD59-A6C34878D82A}">
                    <a16:rowId xmlns:a16="http://schemas.microsoft.com/office/drawing/2014/main" val="557087539"/>
                  </a:ext>
                </a:extLst>
              </a:tr>
              <a:tr h="0">
                <a:tc>
                  <a:txBody>
                    <a:bodyPr/>
                    <a:lstStyle/>
                    <a:p>
                      <a:pPr algn="ctr"/>
                      <a:r>
                        <a:rPr lang="en-US" sz="1800" kern="100" dirty="0">
                          <a:effectLst/>
                          <a:latin typeface="Times New Roman" panose="02020603050405020304" pitchFamily="18" charset="0"/>
                          <a:cs typeface="Times New Roman" panose="02020603050405020304" pitchFamily="18" charset="0"/>
                        </a:rPr>
                        <a:t>Total</a:t>
                      </a:r>
                      <a:endParaRPr lang="en-US" sz="1400" kern="100" dirty="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tc>
                  <a:txBody>
                    <a:bodyPr/>
                    <a:lstStyle/>
                    <a:p>
                      <a:r>
                        <a:rPr lang="en-US" sz="1800" kern="100">
                          <a:effectLst/>
                          <a:latin typeface="Times New Roman" panose="02020603050405020304" pitchFamily="18" charset="0"/>
                          <a:cs typeface="Times New Roman" panose="02020603050405020304" pitchFamily="18" charset="0"/>
                        </a:rPr>
                        <a:t>40861</a:t>
                      </a:r>
                      <a:endParaRPr lang="en-US" sz="1400" kern="10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tc>
                  <a:txBody>
                    <a:bodyPr/>
                    <a:lstStyle/>
                    <a:p>
                      <a:pPr algn="ctr"/>
                      <a:r>
                        <a:rPr lang="en-US" sz="1800" kern="100" dirty="0">
                          <a:effectLst/>
                          <a:latin typeface="Times New Roman" panose="02020603050405020304" pitchFamily="18" charset="0"/>
                          <a:cs typeface="Times New Roman" panose="02020603050405020304" pitchFamily="18" charset="0"/>
                        </a:rPr>
                        <a:t>-0.282</a:t>
                      </a:r>
                      <a:endParaRPr lang="en-US" sz="1400" kern="100" dirty="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tc>
                  <a:txBody>
                    <a:bodyPr/>
                    <a:lstStyle/>
                    <a:p>
                      <a:pPr algn="ctr"/>
                      <a:r>
                        <a:rPr lang="en-US" sz="1800" kern="100">
                          <a:effectLst/>
                          <a:latin typeface="Times New Roman" panose="02020603050405020304" pitchFamily="18" charset="0"/>
                          <a:cs typeface="Times New Roman" panose="02020603050405020304" pitchFamily="18" charset="0"/>
                        </a:rPr>
                        <a:t>-0.217</a:t>
                      </a:r>
                      <a:endParaRPr lang="en-US" sz="1400" kern="10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tc>
                  <a:txBody>
                    <a:bodyPr/>
                    <a:lstStyle/>
                    <a:p>
                      <a:pPr algn="ctr"/>
                      <a:r>
                        <a:rPr lang="en-US" sz="1800" kern="100">
                          <a:effectLst/>
                          <a:latin typeface="Times New Roman" panose="02020603050405020304" pitchFamily="18" charset="0"/>
                          <a:cs typeface="Times New Roman" panose="02020603050405020304" pitchFamily="18" charset="0"/>
                        </a:rPr>
                        <a:t>0.557</a:t>
                      </a:r>
                      <a:endParaRPr lang="en-US" sz="1400" kern="10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tc>
                  <a:txBody>
                    <a:bodyPr/>
                    <a:lstStyle/>
                    <a:p>
                      <a:pPr algn="ctr"/>
                      <a:r>
                        <a:rPr lang="en-US" sz="1800" kern="100">
                          <a:effectLst/>
                          <a:latin typeface="Times New Roman" panose="02020603050405020304" pitchFamily="18" charset="0"/>
                          <a:cs typeface="Times New Roman" panose="02020603050405020304" pitchFamily="18" charset="0"/>
                        </a:rPr>
                        <a:t>0.460</a:t>
                      </a:r>
                      <a:endParaRPr lang="en-US" sz="1400" kern="10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tc>
                  <a:txBody>
                    <a:bodyPr/>
                    <a:lstStyle/>
                    <a:p>
                      <a:pPr algn="ctr"/>
                      <a:r>
                        <a:rPr lang="en-US" sz="1800" kern="100" dirty="0">
                          <a:effectLst/>
                          <a:latin typeface="Times New Roman" panose="02020603050405020304" pitchFamily="18" charset="0"/>
                          <a:cs typeface="Times New Roman" panose="02020603050405020304" pitchFamily="18" charset="0"/>
                        </a:rPr>
                        <a:t>-0.212</a:t>
                      </a:r>
                      <a:endParaRPr lang="en-US" sz="1400" kern="100" dirty="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tc>
                  <a:txBody>
                    <a:bodyPr/>
                    <a:lstStyle/>
                    <a:p>
                      <a:pPr algn="ctr"/>
                      <a:r>
                        <a:rPr lang="en-US" sz="1800" kern="100" dirty="0">
                          <a:effectLst/>
                          <a:latin typeface="Times New Roman" panose="02020603050405020304" pitchFamily="18" charset="0"/>
                          <a:cs typeface="Times New Roman" panose="02020603050405020304" pitchFamily="18" charset="0"/>
                        </a:rPr>
                        <a:t>-0.174</a:t>
                      </a:r>
                      <a:endParaRPr lang="en-US" sz="1400" kern="100" dirty="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tc>
                  <a:txBody>
                    <a:bodyPr/>
                    <a:lstStyle/>
                    <a:p>
                      <a:pPr algn="ctr"/>
                      <a:r>
                        <a:rPr lang="en-US" sz="1800" kern="100" dirty="0">
                          <a:effectLst/>
                          <a:latin typeface="Times New Roman" panose="02020603050405020304" pitchFamily="18" charset="0"/>
                          <a:cs typeface="Times New Roman" panose="02020603050405020304" pitchFamily="18" charset="0"/>
                        </a:rPr>
                        <a:t>0.495</a:t>
                      </a:r>
                      <a:endParaRPr lang="en-US" sz="1400" kern="100" dirty="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tc>
                  <a:txBody>
                    <a:bodyPr/>
                    <a:lstStyle/>
                    <a:p>
                      <a:pPr algn="ctr"/>
                      <a:r>
                        <a:rPr lang="en-US" sz="1800" kern="100" dirty="0">
                          <a:effectLst/>
                          <a:latin typeface="Times New Roman" panose="02020603050405020304" pitchFamily="18" charset="0"/>
                          <a:cs typeface="Times New Roman" panose="02020603050405020304" pitchFamily="18" charset="0"/>
                        </a:rPr>
                        <a:t>0.407</a:t>
                      </a:r>
                      <a:endParaRPr lang="en-US" sz="1400" kern="100" dirty="0">
                        <a:effectLst/>
                        <a:latin typeface="Times New Roman" panose="02020603050405020304" pitchFamily="18" charset="0"/>
                        <a:ea typeface="DengXian" panose="02010600030101010101"/>
                        <a:cs typeface="Times New Roman" panose="02020603050405020304" pitchFamily="18" charset="0"/>
                      </a:endParaRPr>
                    </a:p>
                  </a:txBody>
                  <a:tcPr marL="68580" marR="68580" marT="0" marB="0"/>
                </a:tc>
                <a:extLst>
                  <a:ext uri="{0D108BD9-81ED-4DB2-BD59-A6C34878D82A}">
                    <a16:rowId xmlns:a16="http://schemas.microsoft.com/office/drawing/2014/main" val="285469632"/>
                  </a:ext>
                </a:extLst>
              </a:tr>
            </a:tbl>
          </a:graphicData>
        </a:graphic>
      </p:graphicFrame>
      <p:sp>
        <p:nvSpPr>
          <p:cNvPr id="8" name="TextBox 7"/>
          <p:cNvSpPr txBox="1"/>
          <p:nvPr/>
        </p:nvSpPr>
        <p:spPr>
          <a:xfrm>
            <a:off x="4596384" y="5987018"/>
            <a:ext cx="2531462" cy="369332"/>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Aqua MODIS, night SST</a:t>
            </a:r>
            <a:endParaRPr lang="en-US" dirty="0">
              <a:latin typeface="Times New Roman" panose="02020603050405020304" pitchFamily="18" charset="0"/>
              <a:cs typeface="Times New Roman" panose="02020603050405020304" pitchFamily="18" charset="0"/>
            </a:endParaRPr>
          </a:p>
        </p:txBody>
      </p:sp>
      <p:grpSp>
        <p:nvGrpSpPr>
          <p:cNvPr id="12" name="Group 11"/>
          <p:cNvGrpSpPr/>
          <p:nvPr/>
        </p:nvGrpSpPr>
        <p:grpSpPr>
          <a:xfrm>
            <a:off x="4133088" y="5218670"/>
            <a:ext cx="4376932" cy="402336"/>
            <a:chOff x="4133088" y="5233503"/>
            <a:chExt cx="4376932" cy="402336"/>
          </a:xfrm>
        </p:grpSpPr>
        <p:sp>
          <p:nvSpPr>
            <p:cNvPr id="5" name="Oval 4"/>
            <p:cNvSpPr/>
            <p:nvPr/>
          </p:nvSpPr>
          <p:spPr>
            <a:xfrm>
              <a:off x="4133088" y="5233503"/>
              <a:ext cx="926592" cy="402336"/>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583428" y="5233503"/>
              <a:ext cx="926592" cy="402336"/>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5858258" y="5218175"/>
            <a:ext cx="4376932" cy="437333"/>
            <a:chOff x="5858258" y="5218175"/>
            <a:chExt cx="4376932" cy="437333"/>
          </a:xfrm>
        </p:grpSpPr>
        <p:sp>
          <p:nvSpPr>
            <p:cNvPr id="10" name="Oval 9"/>
            <p:cNvSpPr/>
            <p:nvPr/>
          </p:nvSpPr>
          <p:spPr>
            <a:xfrm>
              <a:off x="5858258" y="5253172"/>
              <a:ext cx="926592" cy="402336"/>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9308598" y="5218175"/>
              <a:ext cx="926592" cy="402336"/>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19258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CustomShape 1"/>
          <p:cNvSpPr/>
          <p:nvPr/>
        </p:nvSpPr>
        <p:spPr>
          <a:xfrm>
            <a:off x="1007068" y="137880"/>
            <a:ext cx="10511640" cy="1324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90000"/>
              </a:lnSpc>
            </a:pPr>
            <a:r>
              <a:rPr lang="en-US" sz="4400" spc="-1" dirty="0">
                <a:solidFill>
                  <a:srgbClr val="000000"/>
                </a:solidFill>
                <a:latin typeface="Times New Roman"/>
                <a:ea typeface="DejaVu Sans"/>
              </a:rPr>
              <a:t>Combining NLSST and Optimal Estimation  </a:t>
            </a:r>
            <a:r>
              <a:rPr lang="en-US" sz="4400" spc="-1" dirty="0" smtClean="0">
                <a:solidFill>
                  <a:srgbClr val="000000"/>
                </a:solidFill>
                <a:latin typeface="Times New Roman"/>
                <a:ea typeface="DejaVu Sans"/>
              </a:rPr>
              <a:t>MODIS SSTs</a:t>
            </a:r>
            <a:endParaRPr lang="en-US" sz="4400" spc="-1" dirty="0">
              <a:latin typeface="Arial"/>
            </a:endParaRPr>
          </a:p>
        </p:txBody>
      </p:sp>
      <p:sp>
        <p:nvSpPr>
          <p:cNvPr id="42" name="CustomShape 2"/>
          <p:cNvSpPr/>
          <p:nvPr/>
        </p:nvSpPr>
        <p:spPr>
          <a:xfrm>
            <a:off x="408782" y="1696229"/>
            <a:ext cx="3868192" cy="369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spcBef>
                <a:spcPts val="1191"/>
              </a:spcBef>
              <a:spcAft>
                <a:spcPts val="992"/>
              </a:spcAft>
            </a:pPr>
            <a:r>
              <a:rPr lang="en-US" sz="2000" spc="-1" dirty="0" smtClean="0">
                <a:solidFill>
                  <a:srgbClr val="000000"/>
                </a:solidFill>
                <a:latin typeface="Times New Roman" panose="02020603050405020304" pitchFamily="18" charset="0"/>
                <a:ea typeface="DejaVu Sans"/>
                <a:cs typeface="Times New Roman" panose="02020603050405020304" pitchFamily="18" charset="0"/>
              </a:rPr>
              <a:t>Determine </a:t>
            </a:r>
            <a:r>
              <a:rPr lang="en-US" sz="2000" spc="-1" dirty="0">
                <a:solidFill>
                  <a:srgbClr val="000000"/>
                </a:solidFill>
                <a:latin typeface="Times New Roman" panose="02020603050405020304" pitchFamily="18" charset="0"/>
                <a:ea typeface="DejaVu Sans"/>
                <a:cs typeface="Times New Roman" panose="02020603050405020304" pitchFamily="18" charset="0"/>
              </a:rPr>
              <a:t>whether the combined NLSST and OE approach </a:t>
            </a:r>
            <a:r>
              <a:rPr lang="en-US" sz="2000" spc="-1" dirty="0" smtClean="0">
                <a:solidFill>
                  <a:srgbClr val="000000"/>
                </a:solidFill>
                <a:latin typeface="Times New Roman" panose="02020603050405020304" pitchFamily="18" charset="0"/>
                <a:ea typeface="DejaVu Sans"/>
                <a:cs typeface="Times New Roman" panose="02020603050405020304" pitchFamily="18" charset="0"/>
              </a:rPr>
              <a:t>derives </a:t>
            </a:r>
            <a:r>
              <a:rPr lang="en-US" sz="2000" spc="-1" dirty="0">
                <a:solidFill>
                  <a:srgbClr val="000000"/>
                </a:solidFill>
                <a:latin typeface="Times New Roman" panose="02020603050405020304" pitchFamily="18" charset="0"/>
                <a:ea typeface="DejaVu Sans"/>
                <a:cs typeface="Times New Roman" panose="02020603050405020304" pitchFamily="18" charset="0"/>
              </a:rPr>
              <a:t>a more accurate SST</a:t>
            </a:r>
            <a:r>
              <a:rPr lang="en-US" sz="2000" spc="-1" baseline="-25000" dirty="0">
                <a:solidFill>
                  <a:srgbClr val="000000"/>
                </a:solidFill>
                <a:latin typeface="Times New Roman" panose="02020603050405020304" pitchFamily="18" charset="0"/>
                <a:ea typeface="DejaVu Sans"/>
                <a:cs typeface="Times New Roman" panose="02020603050405020304" pitchFamily="18" charset="0"/>
              </a:rPr>
              <a:t>skin</a:t>
            </a:r>
            <a:r>
              <a:rPr lang="en-US" sz="2000" spc="-1" dirty="0">
                <a:solidFill>
                  <a:srgbClr val="000000"/>
                </a:solidFill>
                <a:latin typeface="Times New Roman" panose="02020603050405020304" pitchFamily="18" charset="0"/>
                <a:ea typeface="DejaVu Sans"/>
                <a:cs typeface="Times New Roman" panose="02020603050405020304" pitchFamily="18" charset="0"/>
              </a:rPr>
              <a:t> (for cloud free conditions) than currently available from MODIS </a:t>
            </a:r>
            <a:r>
              <a:rPr lang="en-US" sz="2000" spc="-1" dirty="0" smtClean="0">
                <a:solidFill>
                  <a:srgbClr val="000000"/>
                </a:solidFill>
                <a:latin typeface="Times New Roman" panose="02020603050405020304" pitchFamily="18" charset="0"/>
                <a:ea typeface="DejaVu Sans"/>
                <a:cs typeface="Times New Roman" panose="02020603050405020304" pitchFamily="18" charset="0"/>
              </a:rPr>
              <a:t>NLSSTs.</a:t>
            </a:r>
          </a:p>
          <a:p>
            <a:pPr>
              <a:spcBef>
                <a:spcPts val="1191"/>
              </a:spcBef>
              <a:spcAft>
                <a:spcPts val="992"/>
              </a:spcAft>
            </a:pPr>
            <a:r>
              <a:rPr lang="en-US" sz="2000" spc="-1" dirty="0" smtClean="0">
                <a:solidFill>
                  <a:srgbClr val="000000"/>
                </a:solidFill>
                <a:latin typeface="Times New Roman" panose="02020603050405020304" pitchFamily="18" charset="0"/>
                <a:ea typeface="DejaVu Sans"/>
                <a:cs typeface="Times New Roman" panose="02020603050405020304" pitchFamily="18" charset="0"/>
              </a:rPr>
              <a:t>Hybrid </a:t>
            </a:r>
            <a:r>
              <a:rPr lang="en-US" sz="2000" spc="-1" dirty="0">
                <a:solidFill>
                  <a:srgbClr val="000000"/>
                </a:solidFill>
                <a:latin typeface="Times New Roman" panose="02020603050405020304" pitchFamily="18" charset="0"/>
                <a:ea typeface="DejaVu Sans"/>
                <a:cs typeface="Times New Roman" panose="02020603050405020304" pitchFamily="18" charset="0"/>
              </a:rPr>
              <a:t>estimates </a:t>
            </a:r>
            <a:r>
              <a:rPr lang="en-US" sz="2000" spc="-1" dirty="0" smtClean="0">
                <a:solidFill>
                  <a:srgbClr val="000000"/>
                </a:solidFill>
                <a:latin typeface="Times New Roman" panose="02020603050405020304" pitchFamily="18" charset="0"/>
                <a:ea typeface="DejaVu Sans"/>
                <a:cs typeface="Times New Roman" panose="02020603050405020304" pitchFamily="18" charset="0"/>
              </a:rPr>
              <a:t>may </a:t>
            </a:r>
            <a:r>
              <a:rPr lang="en-US" sz="2000" spc="-1" dirty="0">
                <a:solidFill>
                  <a:srgbClr val="000000"/>
                </a:solidFill>
                <a:latin typeface="Times New Roman" panose="02020603050405020304" pitchFamily="18" charset="0"/>
                <a:ea typeface="DejaVu Sans"/>
                <a:cs typeface="Times New Roman" panose="02020603050405020304" pitchFamily="18" charset="0"/>
              </a:rPr>
              <a:t>be less dependent on atmospheric variability than </a:t>
            </a:r>
            <a:r>
              <a:rPr lang="en-US" sz="2000" spc="-1" dirty="0" smtClean="0">
                <a:solidFill>
                  <a:srgbClr val="000000"/>
                </a:solidFill>
                <a:latin typeface="Times New Roman" panose="02020603050405020304" pitchFamily="18" charset="0"/>
                <a:ea typeface="DejaVu Sans"/>
                <a:cs typeface="Times New Roman" panose="02020603050405020304" pitchFamily="18" charset="0"/>
              </a:rPr>
              <a:t>NLSST retrievals. </a:t>
            </a:r>
            <a:endParaRPr lang="en-US" sz="2000" spc="-1" dirty="0">
              <a:latin typeface="Times New Roman" panose="02020603050405020304" pitchFamily="18" charset="0"/>
              <a:cs typeface="Times New Roman" panose="02020603050405020304" pitchFamily="18" charset="0"/>
            </a:endParaRPr>
          </a:p>
        </p:txBody>
      </p:sp>
      <p:grpSp>
        <p:nvGrpSpPr>
          <p:cNvPr id="43" name="Group 3"/>
          <p:cNvGrpSpPr/>
          <p:nvPr/>
        </p:nvGrpSpPr>
        <p:grpSpPr>
          <a:xfrm>
            <a:off x="4428021" y="771784"/>
            <a:ext cx="7190170" cy="3553545"/>
            <a:chOff x="5392800" y="1552680"/>
            <a:chExt cx="6027480" cy="3018960"/>
          </a:xfrm>
        </p:grpSpPr>
        <p:pic>
          <p:nvPicPr>
            <p:cNvPr id="44" name="Picture 50"/>
            <p:cNvPicPr/>
            <p:nvPr/>
          </p:nvPicPr>
          <p:blipFill>
            <a:blip r:embed="rId2"/>
            <a:srcRect l="5972" t="19707" r="4091" b="26294"/>
            <a:stretch/>
          </p:blipFill>
          <p:spPr>
            <a:xfrm>
              <a:off x="5392800" y="1552680"/>
              <a:ext cx="3042360" cy="1488600"/>
            </a:xfrm>
            <a:prstGeom prst="rect">
              <a:avLst/>
            </a:prstGeom>
            <a:ln>
              <a:noFill/>
            </a:ln>
          </p:spPr>
        </p:pic>
        <p:pic>
          <p:nvPicPr>
            <p:cNvPr id="45" name="Picture 51"/>
            <p:cNvPicPr/>
            <p:nvPr/>
          </p:nvPicPr>
          <p:blipFill>
            <a:blip r:embed="rId3"/>
            <a:srcRect l="5976" t="19847" r="4395" b="24419"/>
            <a:stretch/>
          </p:blipFill>
          <p:spPr>
            <a:xfrm>
              <a:off x="5392800" y="3036600"/>
              <a:ext cx="3023640" cy="1535040"/>
            </a:xfrm>
            <a:prstGeom prst="rect">
              <a:avLst/>
            </a:prstGeom>
            <a:ln>
              <a:noFill/>
            </a:ln>
          </p:spPr>
        </p:pic>
        <p:pic>
          <p:nvPicPr>
            <p:cNvPr id="46" name="Picture 52"/>
            <p:cNvPicPr/>
            <p:nvPr/>
          </p:nvPicPr>
          <p:blipFill>
            <a:blip r:embed="rId4"/>
            <a:srcRect l="5654" t="19309" r="4453" b="25311"/>
            <a:stretch/>
          </p:blipFill>
          <p:spPr>
            <a:xfrm>
              <a:off x="8377920" y="1553400"/>
              <a:ext cx="3042360" cy="1534320"/>
            </a:xfrm>
            <a:prstGeom prst="rect">
              <a:avLst/>
            </a:prstGeom>
            <a:ln>
              <a:noFill/>
            </a:ln>
          </p:spPr>
        </p:pic>
        <p:pic>
          <p:nvPicPr>
            <p:cNvPr id="47" name="Picture 53"/>
            <p:cNvPicPr/>
            <p:nvPr/>
          </p:nvPicPr>
          <p:blipFill>
            <a:blip r:embed="rId5"/>
            <a:srcRect l="6291" t="19713" r="8026" b="24797"/>
            <a:stretch/>
          </p:blipFill>
          <p:spPr>
            <a:xfrm>
              <a:off x="8420760" y="3042360"/>
              <a:ext cx="2893680" cy="1529280"/>
            </a:xfrm>
            <a:prstGeom prst="rect">
              <a:avLst/>
            </a:prstGeom>
            <a:ln>
              <a:noFill/>
            </a:ln>
          </p:spPr>
        </p:pic>
      </p:grpSp>
      <p:sp>
        <p:nvSpPr>
          <p:cNvPr id="48" name="CustomShape 4"/>
          <p:cNvSpPr/>
          <p:nvPr/>
        </p:nvSpPr>
        <p:spPr>
          <a:xfrm>
            <a:off x="4062859" y="4373677"/>
            <a:ext cx="7993930" cy="685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400" spc="-1" dirty="0" smtClean="0">
                <a:solidFill>
                  <a:srgbClr val="000000"/>
                </a:solidFill>
                <a:latin typeface="Times New Roman" panose="02020603050405020304" pitchFamily="18" charset="0"/>
                <a:ea typeface="DejaVu Sans"/>
                <a:cs typeface="Times New Roman" panose="02020603050405020304" pitchFamily="18" charset="0"/>
              </a:rPr>
              <a:t>MODIS </a:t>
            </a:r>
            <a:r>
              <a:rPr lang="en-US" sz="1400" spc="-1" dirty="0">
                <a:solidFill>
                  <a:srgbClr val="000000"/>
                </a:solidFill>
                <a:latin typeface="Times New Roman" panose="02020603050405020304" pitchFamily="18" charset="0"/>
                <a:ea typeface="DejaVu Sans"/>
                <a:cs typeface="Times New Roman" panose="02020603050405020304" pitchFamily="18" charset="0"/>
              </a:rPr>
              <a:t>SST</a:t>
            </a:r>
            <a:r>
              <a:rPr lang="en-US" sz="1400" spc="-1" baseline="-25000" dirty="0">
                <a:solidFill>
                  <a:srgbClr val="000000"/>
                </a:solidFill>
                <a:latin typeface="Times New Roman" panose="02020603050405020304" pitchFamily="18" charset="0"/>
                <a:ea typeface="DejaVu Sans"/>
                <a:cs typeface="Times New Roman" panose="02020603050405020304" pitchFamily="18" charset="0"/>
              </a:rPr>
              <a:t>skin </a:t>
            </a:r>
            <a:r>
              <a:rPr lang="en-US" sz="1400" spc="-1" dirty="0">
                <a:solidFill>
                  <a:srgbClr val="000000"/>
                </a:solidFill>
                <a:latin typeface="Times New Roman" panose="02020603050405020304" pitchFamily="18" charset="0"/>
                <a:ea typeface="DejaVu Sans"/>
                <a:cs typeface="Times New Roman" panose="02020603050405020304" pitchFamily="18" charset="0"/>
              </a:rPr>
              <a:t>– in situ temperature difference for the 2009 match-up database data for NLSST and OESST </a:t>
            </a:r>
            <a:r>
              <a:rPr lang="en-US" sz="1400" spc="-1" dirty="0" smtClean="0">
                <a:solidFill>
                  <a:srgbClr val="000000"/>
                </a:solidFill>
                <a:latin typeface="Times New Roman" panose="02020603050405020304" pitchFamily="18" charset="0"/>
                <a:ea typeface="DejaVu Sans"/>
                <a:cs typeface="Times New Roman" panose="02020603050405020304" pitchFamily="18" charset="0"/>
              </a:rPr>
              <a:t>Quality </a:t>
            </a:r>
            <a:r>
              <a:rPr lang="en-US" sz="1400" spc="-1" dirty="0">
                <a:solidFill>
                  <a:srgbClr val="000000"/>
                </a:solidFill>
                <a:latin typeface="Times New Roman" panose="02020603050405020304" pitchFamily="18" charset="0"/>
                <a:ea typeface="DejaVu Sans"/>
                <a:cs typeface="Times New Roman" panose="02020603050405020304" pitchFamily="18" charset="0"/>
              </a:rPr>
              <a:t>= </a:t>
            </a:r>
            <a:r>
              <a:rPr lang="en-US" sz="1400" spc="-1" dirty="0" smtClean="0">
                <a:solidFill>
                  <a:srgbClr val="000000"/>
                </a:solidFill>
                <a:latin typeface="Times New Roman" panose="02020603050405020304" pitchFamily="18" charset="0"/>
                <a:ea typeface="DejaVu Sans"/>
                <a:cs typeface="Times New Roman" panose="02020603050405020304" pitchFamily="18" charset="0"/>
              </a:rPr>
              <a:t>0 (top) </a:t>
            </a:r>
            <a:r>
              <a:rPr lang="en-US" sz="1400" spc="-1" dirty="0">
                <a:solidFill>
                  <a:srgbClr val="000000"/>
                </a:solidFill>
                <a:latin typeface="Times New Roman" panose="02020603050405020304" pitchFamily="18" charset="0"/>
                <a:ea typeface="DejaVu Sans"/>
                <a:cs typeface="Times New Roman" panose="02020603050405020304" pitchFamily="18" charset="0"/>
              </a:rPr>
              <a:t>and quality = 1 </a:t>
            </a:r>
            <a:r>
              <a:rPr lang="en-US" sz="1400" spc="-1" dirty="0" smtClean="0">
                <a:solidFill>
                  <a:srgbClr val="000000"/>
                </a:solidFill>
                <a:latin typeface="Times New Roman" panose="02020603050405020304" pitchFamily="18" charset="0"/>
                <a:ea typeface="DejaVu Sans"/>
                <a:cs typeface="Times New Roman" panose="02020603050405020304" pitchFamily="18" charset="0"/>
              </a:rPr>
              <a:t>(bottom)</a:t>
            </a:r>
            <a:endParaRPr lang="en-US" sz="1400" spc="-1" dirty="0">
              <a:latin typeface="Times New Roman" panose="02020603050405020304" pitchFamily="18" charset="0"/>
              <a:cs typeface="Times New Roman" panose="02020603050405020304" pitchFamily="18" charset="0"/>
            </a:endParaRPr>
          </a:p>
        </p:txBody>
      </p:sp>
      <p:sp>
        <p:nvSpPr>
          <p:cNvPr id="11" name="Footer Placeholder 3"/>
          <p:cNvSpPr>
            <a:spLocks noGrp="1"/>
          </p:cNvSpPr>
          <p:nvPr>
            <p:ph type="ftr" sz="quarter" idx="11"/>
          </p:nvPr>
        </p:nvSpPr>
        <p:spPr>
          <a:xfrm>
            <a:off x="4038600" y="6356350"/>
            <a:ext cx="4114800" cy="365125"/>
          </a:xfrm>
        </p:spPr>
        <p:txBody>
          <a:bodyPr/>
          <a:lstStyle/>
          <a:p>
            <a:r>
              <a:rPr lang="en-US" smtClean="0"/>
              <a:t>MODIS/VIIRS Science Team Meeting      November 19, 2019</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025534004"/>
              </p:ext>
            </p:extLst>
          </p:nvPr>
        </p:nvGraphicFramePr>
        <p:xfrm>
          <a:off x="0" y="4913836"/>
          <a:ext cx="11518708" cy="1356163"/>
        </p:xfrm>
        <a:graphic>
          <a:graphicData uri="http://schemas.openxmlformats.org/drawingml/2006/table">
            <a:tbl>
              <a:tblPr firstRow="1" firstCol="1" lastRow="1" lastCol="1" bandRow="1" bandCol="1">
                <a:tableStyleId>{B301B821-A1FF-4177-AEE7-76D212191A09}</a:tableStyleId>
              </a:tblPr>
              <a:tblGrid>
                <a:gridCol w="1266552">
                  <a:extLst>
                    <a:ext uri="{9D8B030D-6E8A-4147-A177-3AD203B41FA5}">
                      <a16:colId xmlns:a16="http://schemas.microsoft.com/office/drawing/2014/main" val="4291416502"/>
                    </a:ext>
                  </a:extLst>
                </a:gridCol>
                <a:gridCol w="1282671">
                  <a:extLst>
                    <a:ext uri="{9D8B030D-6E8A-4147-A177-3AD203B41FA5}">
                      <a16:colId xmlns:a16="http://schemas.microsoft.com/office/drawing/2014/main" val="2070472491"/>
                    </a:ext>
                  </a:extLst>
                </a:gridCol>
                <a:gridCol w="1282671">
                  <a:extLst>
                    <a:ext uri="{9D8B030D-6E8A-4147-A177-3AD203B41FA5}">
                      <a16:colId xmlns:a16="http://schemas.microsoft.com/office/drawing/2014/main" val="4038307099"/>
                    </a:ext>
                  </a:extLst>
                </a:gridCol>
                <a:gridCol w="1280368">
                  <a:extLst>
                    <a:ext uri="{9D8B030D-6E8A-4147-A177-3AD203B41FA5}">
                      <a16:colId xmlns:a16="http://schemas.microsoft.com/office/drawing/2014/main" val="1483777495"/>
                    </a:ext>
                  </a:extLst>
                </a:gridCol>
                <a:gridCol w="1280368">
                  <a:extLst>
                    <a:ext uri="{9D8B030D-6E8A-4147-A177-3AD203B41FA5}">
                      <a16:colId xmlns:a16="http://schemas.microsoft.com/office/drawing/2014/main" val="3418494803"/>
                    </a:ext>
                  </a:extLst>
                </a:gridCol>
                <a:gridCol w="1280368">
                  <a:extLst>
                    <a:ext uri="{9D8B030D-6E8A-4147-A177-3AD203B41FA5}">
                      <a16:colId xmlns:a16="http://schemas.microsoft.com/office/drawing/2014/main" val="1244986904"/>
                    </a:ext>
                  </a:extLst>
                </a:gridCol>
                <a:gridCol w="1280368">
                  <a:extLst>
                    <a:ext uri="{9D8B030D-6E8A-4147-A177-3AD203B41FA5}">
                      <a16:colId xmlns:a16="http://schemas.microsoft.com/office/drawing/2014/main" val="2052621327"/>
                    </a:ext>
                  </a:extLst>
                </a:gridCol>
                <a:gridCol w="1282671">
                  <a:extLst>
                    <a:ext uri="{9D8B030D-6E8A-4147-A177-3AD203B41FA5}">
                      <a16:colId xmlns:a16="http://schemas.microsoft.com/office/drawing/2014/main" val="2198157877"/>
                    </a:ext>
                  </a:extLst>
                </a:gridCol>
                <a:gridCol w="1282671">
                  <a:extLst>
                    <a:ext uri="{9D8B030D-6E8A-4147-A177-3AD203B41FA5}">
                      <a16:colId xmlns:a16="http://schemas.microsoft.com/office/drawing/2014/main" val="1109414001"/>
                    </a:ext>
                  </a:extLst>
                </a:gridCol>
              </a:tblGrid>
              <a:tr h="333537">
                <a:tc rowSpan="2">
                  <a:txBody>
                    <a:bodyPr/>
                    <a:lstStyle/>
                    <a:p>
                      <a:pPr marL="60325" marR="0" indent="-60325" algn="l">
                        <a:spcBef>
                          <a:spcPts val="0"/>
                        </a:spcBef>
                        <a:spcAft>
                          <a:spcPts val="0"/>
                        </a:spcAft>
                      </a:pPr>
                      <a:r>
                        <a:rPr lang="en-US" sz="1800" dirty="0">
                          <a:effectLst/>
                          <a:latin typeface="Times New Roman" panose="02020603050405020304" pitchFamily="18" charset="0"/>
                          <a:cs typeface="Times New Roman" panose="02020603050405020304" pitchFamily="18" charset="0"/>
                        </a:rPr>
                        <a:t> </a:t>
                      </a:r>
                      <a:r>
                        <a:rPr lang="en-US" sz="1600" dirty="0" smtClean="0">
                          <a:effectLst/>
                          <a:latin typeface="Times New Roman" panose="02020603050405020304" pitchFamily="18" charset="0"/>
                          <a:cs typeface="Times New Roman" panose="02020603050405020304" pitchFamily="18" charset="0"/>
                        </a:rPr>
                        <a:t>For</a:t>
                      </a:r>
                      <a:r>
                        <a:rPr lang="en-US" sz="1600" baseline="0" dirty="0" smtClean="0">
                          <a:effectLst/>
                          <a:latin typeface="Times New Roman" panose="02020603050405020304" pitchFamily="18" charset="0"/>
                          <a:cs typeface="Times New Roman" panose="02020603050405020304" pitchFamily="18" charset="0"/>
                        </a:rPr>
                        <a:t> Saharan outflow area</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gridSpan="2">
                  <a:txBody>
                    <a:bodyPr/>
                    <a:lstStyle/>
                    <a:p>
                      <a:pPr marL="457200" marR="0" algn="l">
                        <a:spcBef>
                          <a:spcPts val="260"/>
                        </a:spcBef>
                        <a:spcAft>
                          <a:spcPts val="0"/>
                        </a:spcAft>
                      </a:pPr>
                      <a:r>
                        <a:rPr lang="en-US" sz="1400">
                          <a:effectLst/>
                          <a:latin typeface="Times New Roman" panose="02020603050405020304" pitchFamily="18" charset="0"/>
                          <a:cs typeface="Times New Roman" panose="02020603050405020304" pitchFamily="18" charset="0"/>
                        </a:rPr>
                        <a:t>Day qf=0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hMerge="1">
                  <a:txBody>
                    <a:bodyPr/>
                    <a:lstStyle/>
                    <a:p>
                      <a:endParaRPr lang="en-US"/>
                    </a:p>
                  </a:txBody>
                  <a:tcPr/>
                </a:tc>
                <a:tc gridSpan="2">
                  <a:txBody>
                    <a:bodyPr/>
                    <a:lstStyle/>
                    <a:p>
                      <a:pPr marL="455295" marR="0" algn="l">
                        <a:spcBef>
                          <a:spcPts val="260"/>
                        </a:spcBef>
                        <a:spcAft>
                          <a:spcPts val="0"/>
                        </a:spcAft>
                      </a:pPr>
                      <a:r>
                        <a:rPr lang="en-US" sz="1400">
                          <a:effectLst/>
                          <a:latin typeface="Times New Roman" panose="02020603050405020304" pitchFamily="18" charset="0"/>
                          <a:cs typeface="Times New Roman" panose="02020603050405020304" pitchFamily="18" charset="0"/>
                        </a:rPr>
                        <a:t>Day qf=1</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hMerge="1">
                  <a:txBody>
                    <a:bodyPr/>
                    <a:lstStyle/>
                    <a:p>
                      <a:endParaRPr lang="en-US"/>
                    </a:p>
                  </a:txBody>
                  <a:tcPr/>
                </a:tc>
                <a:tc gridSpan="2">
                  <a:txBody>
                    <a:bodyPr/>
                    <a:lstStyle/>
                    <a:p>
                      <a:pPr marL="421005" marR="0" algn="l">
                        <a:spcBef>
                          <a:spcPts val="260"/>
                        </a:spcBef>
                        <a:spcAft>
                          <a:spcPts val="0"/>
                        </a:spcAft>
                      </a:pPr>
                      <a:r>
                        <a:rPr lang="en-US" sz="1400">
                          <a:effectLst/>
                          <a:latin typeface="Times New Roman" panose="02020603050405020304" pitchFamily="18" charset="0"/>
                          <a:cs typeface="Times New Roman" panose="02020603050405020304" pitchFamily="18" charset="0"/>
                        </a:rPr>
                        <a:t>Night qf=0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hMerge="1">
                  <a:txBody>
                    <a:bodyPr/>
                    <a:lstStyle/>
                    <a:p>
                      <a:endParaRPr lang="en-US"/>
                    </a:p>
                  </a:txBody>
                  <a:tcPr/>
                </a:tc>
                <a:tc gridSpan="2">
                  <a:txBody>
                    <a:bodyPr/>
                    <a:lstStyle/>
                    <a:p>
                      <a:pPr marL="424815" marR="0" algn="l">
                        <a:spcBef>
                          <a:spcPts val="260"/>
                        </a:spcBef>
                        <a:spcAft>
                          <a:spcPts val="0"/>
                        </a:spcAft>
                      </a:pPr>
                      <a:r>
                        <a:rPr lang="en-US" sz="1400" dirty="0">
                          <a:effectLst/>
                          <a:latin typeface="Times New Roman" panose="02020603050405020304" pitchFamily="18" charset="0"/>
                          <a:cs typeface="Times New Roman" panose="02020603050405020304" pitchFamily="18" charset="0"/>
                        </a:rPr>
                        <a:t>Night </a:t>
                      </a:r>
                      <a:r>
                        <a:rPr lang="en-US" sz="1400" dirty="0" err="1">
                          <a:effectLst/>
                          <a:latin typeface="Times New Roman" panose="02020603050405020304" pitchFamily="18" charset="0"/>
                          <a:cs typeface="Times New Roman" panose="02020603050405020304" pitchFamily="18" charset="0"/>
                        </a:rPr>
                        <a:t>qf</a:t>
                      </a:r>
                      <a:r>
                        <a:rPr lang="en-US" sz="1400" dirty="0">
                          <a:effectLst/>
                          <a:latin typeface="Times New Roman" panose="02020603050405020304" pitchFamily="18" charset="0"/>
                          <a:cs typeface="Times New Roman" panose="02020603050405020304" pitchFamily="18" charset="0"/>
                        </a:rPr>
                        <a:t>=1</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hMerge="1">
                  <a:txBody>
                    <a:bodyPr/>
                    <a:lstStyle/>
                    <a:p>
                      <a:endParaRPr lang="en-US"/>
                    </a:p>
                  </a:txBody>
                  <a:tcPr/>
                </a:tc>
                <a:extLst>
                  <a:ext uri="{0D108BD9-81ED-4DB2-BD59-A6C34878D82A}">
                    <a16:rowId xmlns:a16="http://schemas.microsoft.com/office/drawing/2014/main" val="465421355"/>
                  </a:ext>
                </a:extLst>
              </a:tr>
              <a:tr h="332547">
                <a:tc vMerge="1">
                  <a:txBody>
                    <a:bodyPr/>
                    <a:lstStyle/>
                    <a:p>
                      <a:endParaRPr lang="en-US"/>
                    </a:p>
                  </a:txBody>
                  <a:tcPr/>
                </a:tc>
                <a:tc>
                  <a:txBody>
                    <a:bodyPr/>
                    <a:lstStyle/>
                    <a:p>
                      <a:pPr marL="66040" marR="30480" algn="ctr">
                        <a:spcBef>
                          <a:spcPts val="260"/>
                        </a:spcBef>
                        <a:spcAft>
                          <a:spcPts val="0"/>
                        </a:spcAft>
                      </a:pPr>
                      <a:r>
                        <a:rPr lang="en-US" sz="1400" dirty="0" smtClean="0">
                          <a:effectLst/>
                          <a:latin typeface="Times New Roman" panose="02020603050405020304" pitchFamily="18" charset="0"/>
                          <a:cs typeface="Times New Roman" panose="02020603050405020304" pitchFamily="18" charset="0"/>
                        </a:rPr>
                        <a:t>Mean (Median)</a:t>
                      </a:r>
                      <a:endParaRPr lang="en-US"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56515" marR="63500" algn="ctr">
                        <a:spcBef>
                          <a:spcPts val="260"/>
                        </a:spcBef>
                        <a:spcAft>
                          <a:spcPts val="0"/>
                        </a:spcAft>
                      </a:pPr>
                      <a:r>
                        <a:rPr lang="en-US" sz="1400" dirty="0" err="1" smtClean="0">
                          <a:effectLst/>
                          <a:latin typeface="Times New Roman" panose="02020603050405020304" pitchFamily="18" charset="0"/>
                          <a:cs typeface="Times New Roman" panose="02020603050405020304" pitchFamily="18" charset="0"/>
                        </a:rPr>
                        <a:t>Std</a:t>
                      </a:r>
                      <a:r>
                        <a:rPr lang="en-US" sz="1400" dirty="0" smtClean="0">
                          <a:effectLst/>
                          <a:latin typeface="Times New Roman" panose="02020603050405020304" pitchFamily="18" charset="0"/>
                          <a:cs typeface="Times New Roman" panose="02020603050405020304" pitchFamily="18" charset="0"/>
                        </a:rPr>
                        <a:t> (</a:t>
                      </a:r>
                      <a:r>
                        <a:rPr lang="en-US" sz="1400" dirty="0" err="1" smtClean="0">
                          <a:effectLst/>
                          <a:latin typeface="Times New Roman" panose="02020603050405020304" pitchFamily="18" charset="0"/>
                          <a:cs typeface="Times New Roman" panose="02020603050405020304" pitchFamily="18" charset="0"/>
                        </a:rPr>
                        <a:t>RStd</a:t>
                      </a:r>
                      <a:r>
                        <a:rPr lang="en-US" sz="1400" dirty="0" smtClean="0">
                          <a:effectLst/>
                          <a:latin typeface="Times New Roman" panose="02020603050405020304" pitchFamily="18" charset="0"/>
                          <a:cs typeface="Times New Roman" panose="02020603050405020304" pitchFamily="18" charset="0"/>
                        </a:rPr>
                        <a:t>)</a:t>
                      </a:r>
                      <a:endParaRPr lang="en-US"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6040" marR="30480" algn="ctr">
                        <a:spcBef>
                          <a:spcPts val="260"/>
                        </a:spcBef>
                        <a:spcAft>
                          <a:spcPts val="0"/>
                        </a:spcAft>
                      </a:pPr>
                      <a:r>
                        <a:rPr lang="en-US" sz="1400" dirty="0" smtClean="0">
                          <a:effectLst/>
                          <a:latin typeface="Times New Roman" panose="02020603050405020304" pitchFamily="18" charset="0"/>
                          <a:cs typeface="Times New Roman" panose="02020603050405020304" pitchFamily="18" charset="0"/>
                        </a:rPr>
                        <a:t>Mean (Median)</a:t>
                      </a:r>
                      <a:endParaRPr lang="en-US"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56515" marR="63500" algn="ctr">
                        <a:spcBef>
                          <a:spcPts val="260"/>
                        </a:spcBef>
                        <a:spcAft>
                          <a:spcPts val="0"/>
                        </a:spcAft>
                      </a:pPr>
                      <a:r>
                        <a:rPr lang="en-US" sz="1400" dirty="0" err="1" smtClean="0">
                          <a:effectLst/>
                          <a:latin typeface="Times New Roman" panose="02020603050405020304" pitchFamily="18" charset="0"/>
                          <a:cs typeface="Times New Roman" panose="02020603050405020304" pitchFamily="18" charset="0"/>
                        </a:rPr>
                        <a:t>Std</a:t>
                      </a:r>
                      <a:r>
                        <a:rPr lang="en-US" sz="1400" dirty="0" smtClean="0">
                          <a:effectLst/>
                          <a:latin typeface="Times New Roman" panose="02020603050405020304" pitchFamily="18" charset="0"/>
                          <a:cs typeface="Times New Roman" panose="02020603050405020304" pitchFamily="18" charset="0"/>
                        </a:rPr>
                        <a:t> (</a:t>
                      </a:r>
                      <a:r>
                        <a:rPr lang="en-US" sz="1400" dirty="0" err="1" smtClean="0">
                          <a:effectLst/>
                          <a:latin typeface="Times New Roman" panose="02020603050405020304" pitchFamily="18" charset="0"/>
                          <a:cs typeface="Times New Roman" panose="02020603050405020304" pitchFamily="18" charset="0"/>
                        </a:rPr>
                        <a:t>RStd</a:t>
                      </a:r>
                      <a:r>
                        <a:rPr lang="en-US" sz="1400" dirty="0" smtClean="0">
                          <a:effectLst/>
                          <a:latin typeface="Times New Roman" panose="02020603050405020304" pitchFamily="18" charset="0"/>
                          <a:cs typeface="Times New Roman" panose="02020603050405020304" pitchFamily="18" charset="0"/>
                        </a:rPr>
                        <a:t>)</a:t>
                      </a:r>
                      <a:endParaRPr lang="en-US"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6040" marR="30480" algn="ctr">
                        <a:spcBef>
                          <a:spcPts val="260"/>
                        </a:spcBef>
                        <a:spcAft>
                          <a:spcPts val="0"/>
                        </a:spcAft>
                      </a:pPr>
                      <a:r>
                        <a:rPr lang="en-US" sz="1400" dirty="0" smtClean="0">
                          <a:effectLst/>
                          <a:latin typeface="Times New Roman" panose="02020603050405020304" pitchFamily="18" charset="0"/>
                          <a:cs typeface="Times New Roman" panose="02020603050405020304" pitchFamily="18" charset="0"/>
                        </a:rPr>
                        <a:t>Mean (Median)</a:t>
                      </a:r>
                      <a:endParaRPr lang="en-US"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56515" marR="63500" algn="ctr">
                        <a:spcBef>
                          <a:spcPts val="260"/>
                        </a:spcBef>
                        <a:spcAft>
                          <a:spcPts val="0"/>
                        </a:spcAft>
                      </a:pPr>
                      <a:r>
                        <a:rPr lang="en-US" sz="1400" dirty="0" err="1" smtClean="0">
                          <a:effectLst/>
                          <a:latin typeface="Times New Roman" panose="02020603050405020304" pitchFamily="18" charset="0"/>
                          <a:cs typeface="Times New Roman" panose="02020603050405020304" pitchFamily="18" charset="0"/>
                        </a:rPr>
                        <a:t>Std</a:t>
                      </a:r>
                      <a:r>
                        <a:rPr lang="en-US" sz="1400" dirty="0" smtClean="0">
                          <a:effectLst/>
                          <a:latin typeface="Times New Roman" panose="02020603050405020304" pitchFamily="18" charset="0"/>
                          <a:cs typeface="Times New Roman" panose="02020603050405020304" pitchFamily="18" charset="0"/>
                        </a:rPr>
                        <a:t> (</a:t>
                      </a:r>
                      <a:r>
                        <a:rPr lang="en-US" sz="1400" dirty="0" err="1" smtClean="0">
                          <a:effectLst/>
                          <a:latin typeface="Times New Roman" panose="02020603050405020304" pitchFamily="18" charset="0"/>
                          <a:cs typeface="Times New Roman" panose="02020603050405020304" pitchFamily="18" charset="0"/>
                        </a:rPr>
                        <a:t>RStd</a:t>
                      </a:r>
                      <a:r>
                        <a:rPr lang="en-US" sz="1400" dirty="0" smtClean="0">
                          <a:effectLst/>
                          <a:latin typeface="Times New Roman" panose="02020603050405020304" pitchFamily="18" charset="0"/>
                          <a:cs typeface="Times New Roman" panose="02020603050405020304" pitchFamily="18" charset="0"/>
                        </a:rPr>
                        <a:t>)</a:t>
                      </a:r>
                      <a:endParaRPr lang="en-US"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6040" marR="30480" algn="ctr">
                        <a:spcBef>
                          <a:spcPts val="260"/>
                        </a:spcBef>
                        <a:spcAft>
                          <a:spcPts val="0"/>
                        </a:spcAft>
                      </a:pPr>
                      <a:r>
                        <a:rPr lang="en-US" sz="1400" dirty="0" smtClean="0">
                          <a:effectLst/>
                          <a:latin typeface="Times New Roman" panose="02020603050405020304" pitchFamily="18" charset="0"/>
                          <a:cs typeface="Times New Roman" panose="02020603050405020304" pitchFamily="18" charset="0"/>
                        </a:rPr>
                        <a:t>Mean (Median)</a:t>
                      </a:r>
                      <a:endParaRPr lang="en-US"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56515" marR="63500" algn="ctr">
                        <a:spcBef>
                          <a:spcPts val="260"/>
                        </a:spcBef>
                        <a:spcAft>
                          <a:spcPts val="0"/>
                        </a:spcAft>
                      </a:pPr>
                      <a:r>
                        <a:rPr lang="en-US" sz="1400" b="0" dirty="0" err="1" smtClean="0">
                          <a:effectLst/>
                          <a:latin typeface="Times New Roman" panose="02020603050405020304" pitchFamily="18" charset="0"/>
                          <a:cs typeface="Times New Roman" panose="02020603050405020304" pitchFamily="18" charset="0"/>
                        </a:rPr>
                        <a:t>Std</a:t>
                      </a:r>
                      <a:r>
                        <a:rPr lang="en-US" sz="1400" b="0" dirty="0" smtClean="0">
                          <a:effectLst/>
                          <a:latin typeface="Times New Roman" panose="02020603050405020304" pitchFamily="18" charset="0"/>
                          <a:cs typeface="Times New Roman" panose="02020603050405020304" pitchFamily="18" charset="0"/>
                        </a:rPr>
                        <a:t> (</a:t>
                      </a:r>
                      <a:r>
                        <a:rPr lang="en-US" sz="1400" b="0" dirty="0" err="1" smtClean="0">
                          <a:effectLst/>
                          <a:latin typeface="Times New Roman" panose="02020603050405020304" pitchFamily="18" charset="0"/>
                          <a:cs typeface="Times New Roman" panose="02020603050405020304" pitchFamily="18" charset="0"/>
                        </a:rPr>
                        <a:t>RStd</a:t>
                      </a:r>
                      <a:r>
                        <a:rPr lang="en-US" sz="1400" b="0" dirty="0" smtClean="0">
                          <a:effectLst/>
                          <a:latin typeface="Times New Roman" panose="02020603050405020304" pitchFamily="18" charset="0"/>
                          <a:cs typeface="Times New Roman" panose="02020603050405020304" pitchFamily="18" charset="0"/>
                        </a:rPr>
                        <a:t>)</a:t>
                      </a:r>
                      <a:endParaRPr lang="en-US"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207946918"/>
                  </a:ext>
                </a:extLst>
              </a:tr>
              <a:tr h="313984">
                <a:tc>
                  <a:txBody>
                    <a:bodyPr/>
                    <a:lstStyle/>
                    <a:p>
                      <a:pPr marL="104140" marR="100330" algn="ctr">
                        <a:spcBef>
                          <a:spcPts val="255"/>
                        </a:spcBef>
                        <a:spcAft>
                          <a:spcPts val="0"/>
                        </a:spcAft>
                      </a:pPr>
                      <a:r>
                        <a:rPr lang="en-US" sz="1800" b="0" dirty="0">
                          <a:effectLst/>
                          <a:latin typeface="Times New Roman" panose="02020603050405020304" pitchFamily="18" charset="0"/>
                          <a:cs typeface="Times New Roman" panose="02020603050405020304" pitchFamily="18" charset="0"/>
                        </a:rPr>
                        <a:t>ΔSST</a:t>
                      </a:r>
                      <a:r>
                        <a:rPr lang="en-US" sz="1000" b="0" dirty="0">
                          <a:effectLst/>
                          <a:latin typeface="Times New Roman" panose="02020603050405020304" pitchFamily="18" charset="0"/>
                          <a:cs typeface="Times New Roman" panose="02020603050405020304" pitchFamily="18" charset="0"/>
                        </a:rPr>
                        <a:t>OE</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23495" marR="29845" algn="ctr">
                        <a:spcBef>
                          <a:spcPts val="260"/>
                        </a:spcBef>
                        <a:spcAft>
                          <a:spcPts val="0"/>
                        </a:spcAft>
                      </a:pPr>
                      <a:r>
                        <a:rPr lang="en-US" sz="1400" dirty="0">
                          <a:effectLst/>
                          <a:latin typeface="Times New Roman" panose="02020603050405020304" pitchFamily="18" charset="0"/>
                          <a:cs typeface="Times New Roman" panose="02020603050405020304" pitchFamily="18" charset="0"/>
                        </a:rPr>
                        <a:t>-</a:t>
                      </a:r>
                      <a:r>
                        <a:rPr lang="en-US" sz="1400" dirty="0" smtClean="0">
                          <a:effectLst/>
                          <a:latin typeface="Times New Roman" panose="02020603050405020304" pitchFamily="18" charset="0"/>
                          <a:cs typeface="Times New Roman" panose="02020603050405020304" pitchFamily="18" charset="0"/>
                        </a:rPr>
                        <a:t>0.18 (-</a:t>
                      </a:r>
                      <a:r>
                        <a:rPr lang="en-US" sz="1400" dirty="0">
                          <a:effectLst/>
                          <a:latin typeface="Times New Roman" panose="02020603050405020304" pitchFamily="18" charset="0"/>
                          <a:cs typeface="Times New Roman" panose="02020603050405020304" pitchFamily="18" charset="0"/>
                        </a:rPr>
                        <a:t>0.15)</a:t>
                      </a:r>
                      <a:endParaRPr lang="en-US"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bg1"/>
                    </a:solidFill>
                  </a:tcPr>
                </a:tc>
                <a:tc>
                  <a:txBody>
                    <a:bodyPr/>
                    <a:lstStyle/>
                    <a:p>
                      <a:pPr marL="71120" marR="48895" algn="ctr">
                        <a:spcBef>
                          <a:spcPts val="260"/>
                        </a:spcBef>
                        <a:spcAft>
                          <a:spcPts val="0"/>
                        </a:spcAft>
                      </a:pPr>
                      <a:r>
                        <a:rPr lang="en-US" sz="1400" dirty="0" smtClean="0">
                          <a:effectLst/>
                          <a:latin typeface="Times New Roman" panose="02020603050405020304" pitchFamily="18" charset="0"/>
                          <a:cs typeface="Times New Roman" panose="02020603050405020304" pitchFamily="18" charset="0"/>
                        </a:rPr>
                        <a:t>0.68 (</a:t>
                      </a:r>
                      <a:r>
                        <a:rPr lang="en-US" sz="1400" dirty="0">
                          <a:effectLst/>
                          <a:latin typeface="Times New Roman" panose="02020603050405020304" pitchFamily="18" charset="0"/>
                          <a:cs typeface="Times New Roman" panose="02020603050405020304" pitchFamily="18" charset="0"/>
                        </a:rPr>
                        <a:t>0.45)</a:t>
                      </a:r>
                      <a:endParaRPr lang="en-US"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bg1"/>
                    </a:solidFill>
                  </a:tcPr>
                </a:tc>
                <a:tc>
                  <a:txBody>
                    <a:bodyPr/>
                    <a:lstStyle/>
                    <a:p>
                      <a:pPr marL="22225" marR="31115" algn="ctr">
                        <a:spcBef>
                          <a:spcPts val="260"/>
                        </a:spcBef>
                        <a:spcAft>
                          <a:spcPts val="0"/>
                        </a:spcAft>
                      </a:pPr>
                      <a:r>
                        <a:rPr lang="en-US" sz="1400" dirty="0">
                          <a:effectLst/>
                          <a:latin typeface="Times New Roman" panose="02020603050405020304" pitchFamily="18" charset="0"/>
                          <a:cs typeface="Times New Roman" panose="02020603050405020304" pitchFamily="18" charset="0"/>
                        </a:rPr>
                        <a:t>-</a:t>
                      </a:r>
                      <a:r>
                        <a:rPr lang="en-US" sz="1400" dirty="0" smtClean="0">
                          <a:effectLst/>
                          <a:latin typeface="Times New Roman" panose="02020603050405020304" pitchFamily="18" charset="0"/>
                          <a:cs typeface="Times New Roman" panose="02020603050405020304" pitchFamily="18" charset="0"/>
                        </a:rPr>
                        <a:t>0.19 (-</a:t>
                      </a:r>
                      <a:r>
                        <a:rPr lang="en-US" sz="1400" dirty="0">
                          <a:effectLst/>
                          <a:latin typeface="Times New Roman" panose="02020603050405020304" pitchFamily="18" charset="0"/>
                          <a:cs typeface="Times New Roman" panose="02020603050405020304" pitchFamily="18" charset="0"/>
                        </a:rPr>
                        <a:t>0.18)</a:t>
                      </a:r>
                      <a:endParaRPr lang="en-US"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bg1"/>
                    </a:solidFill>
                  </a:tcPr>
                </a:tc>
                <a:tc>
                  <a:txBody>
                    <a:bodyPr/>
                    <a:lstStyle/>
                    <a:p>
                      <a:pPr marL="27305" marR="34925" algn="ctr">
                        <a:spcBef>
                          <a:spcPts val="260"/>
                        </a:spcBef>
                        <a:spcAft>
                          <a:spcPts val="0"/>
                        </a:spcAft>
                      </a:pPr>
                      <a:r>
                        <a:rPr lang="en-US" sz="1400" dirty="0" smtClean="0">
                          <a:effectLst/>
                          <a:latin typeface="Times New Roman" panose="02020603050405020304" pitchFamily="18" charset="0"/>
                          <a:cs typeface="Times New Roman" panose="02020603050405020304" pitchFamily="18" charset="0"/>
                        </a:rPr>
                        <a:t>0.63 (0.58</a:t>
                      </a:r>
                      <a:r>
                        <a:rPr lang="en-US" sz="1400" dirty="0">
                          <a:effectLst/>
                          <a:latin typeface="Times New Roman" panose="02020603050405020304" pitchFamily="18" charset="0"/>
                          <a:cs typeface="Times New Roman" panose="02020603050405020304" pitchFamily="18" charset="0"/>
                        </a:rPr>
                        <a:t>)</a:t>
                      </a:r>
                      <a:endParaRPr lang="en-US"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bg1"/>
                    </a:solidFill>
                  </a:tcPr>
                </a:tc>
                <a:tc>
                  <a:txBody>
                    <a:bodyPr/>
                    <a:lstStyle/>
                    <a:p>
                      <a:pPr marL="27305" marR="34925" algn="ctr">
                        <a:spcBef>
                          <a:spcPts val="260"/>
                        </a:spcBef>
                        <a:spcAft>
                          <a:spcPts val="0"/>
                        </a:spcAft>
                      </a:pPr>
                      <a:r>
                        <a:rPr lang="en-US" sz="1400" dirty="0" smtClean="0">
                          <a:effectLst/>
                          <a:latin typeface="Times New Roman" panose="02020603050405020304" pitchFamily="18" charset="0"/>
                          <a:cs typeface="Times New Roman" panose="02020603050405020304" pitchFamily="18" charset="0"/>
                        </a:rPr>
                        <a:t>0.01 (</a:t>
                      </a:r>
                      <a:r>
                        <a:rPr lang="en-US" sz="1400" dirty="0">
                          <a:effectLst/>
                          <a:latin typeface="Times New Roman" panose="02020603050405020304" pitchFamily="18" charset="0"/>
                          <a:cs typeface="Times New Roman" panose="02020603050405020304" pitchFamily="18" charset="0"/>
                        </a:rPr>
                        <a:t>0.03)</a:t>
                      </a:r>
                      <a:endParaRPr lang="en-US"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bg1"/>
                    </a:solidFill>
                  </a:tcPr>
                </a:tc>
                <a:tc>
                  <a:txBody>
                    <a:bodyPr/>
                    <a:lstStyle/>
                    <a:p>
                      <a:pPr marL="23495" marR="31115" algn="ctr">
                        <a:spcBef>
                          <a:spcPts val="260"/>
                        </a:spcBef>
                        <a:spcAft>
                          <a:spcPts val="0"/>
                        </a:spcAft>
                      </a:pPr>
                      <a:r>
                        <a:rPr lang="en-US" sz="1400" dirty="0" smtClean="0">
                          <a:effectLst/>
                          <a:latin typeface="Times New Roman" panose="02020603050405020304" pitchFamily="18" charset="0"/>
                          <a:cs typeface="Times New Roman" panose="02020603050405020304" pitchFamily="18" charset="0"/>
                        </a:rPr>
                        <a:t>0.66 (</a:t>
                      </a:r>
                      <a:r>
                        <a:rPr lang="en-US" sz="1400" dirty="0">
                          <a:effectLst/>
                          <a:latin typeface="Times New Roman" panose="02020603050405020304" pitchFamily="18" charset="0"/>
                          <a:cs typeface="Times New Roman" panose="02020603050405020304" pitchFamily="18" charset="0"/>
                        </a:rPr>
                        <a:t>0.47)</a:t>
                      </a:r>
                      <a:endParaRPr lang="en-US"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bg1"/>
                    </a:solidFill>
                  </a:tcPr>
                </a:tc>
                <a:tc>
                  <a:txBody>
                    <a:bodyPr/>
                    <a:lstStyle/>
                    <a:p>
                      <a:pPr marL="28575" marR="34925" algn="ctr">
                        <a:spcBef>
                          <a:spcPts val="260"/>
                        </a:spcBef>
                        <a:spcAft>
                          <a:spcPts val="0"/>
                        </a:spcAft>
                      </a:pPr>
                      <a:r>
                        <a:rPr lang="en-US" sz="1400" dirty="0">
                          <a:effectLst/>
                          <a:latin typeface="Times New Roman" panose="02020603050405020304" pitchFamily="18" charset="0"/>
                          <a:cs typeface="Times New Roman" panose="02020603050405020304" pitchFamily="18" charset="0"/>
                        </a:rPr>
                        <a:t>-</a:t>
                      </a:r>
                      <a:r>
                        <a:rPr lang="en-US" sz="1400" dirty="0" smtClean="0">
                          <a:effectLst/>
                          <a:latin typeface="Times New Roman" panose="02020603050405020304" pitchFamily="18" charset="0"/>
                          <a:cs typeface="Times New Roman" panose="02020603050405020304" pitchFamily="18" charset="0"/>
                        </a:rPr>
                        <a:t>0.06 (-</a:t>
                      </a:r>
                      <a:r>
                        <a:rPr lang="en-US" sz="1400" dirty="0">
                          <a:effectLst/>
                          <a:latin typeface="Times New Roman" panose="02020603050405020304" pitchFamily="18" charset="0"/>
                          <a:cs typeface="Times New Roman" panose="02020603050405020304" pitchFamily="18" charset="0"/>
                        </a:rPr>
                        <a:t>0.04)</a:t>
                      </a:r>
                      <a:endParaRPr lang="en-US"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bg1"/>
                    </a:solidFill>
                  </a:tcPr>
                </a:tc>
                <a:tc>
                  <a:txBody>
                    <a:bodyPr/>
                    <a:lstStyle/>
                    <a:p>
                      <a:pPr marL="57150" marR="63500" algn="ctr">
                        <a:spcBef>
                          <a:spcPts val="260"/>
                        </a:spcBef>
                        <a:spcAft>
                          <a:spcPts val="0"/>
                        </a:spcAft>
                      </a:pPr>
                      <a:r>
                        <a:rPr lang="en-US" sz="1400" b="0" dirty="0" smtClean="0">
                          <a:effectLst/>
                          <a:latin typeface="Times New Roman" panose="02020603050405020304" pitchFamily="18" charset="0"/>
                          <a:cs typeface="Times New Roman" panose="02020603050405020304" pitchFamily="18" charset="0"/>
                        </a:rPr>
                        <a:t>0.70 (</a:t>
                      </a:r>
                      <a:r>
                        <a:rPr lang="en-US" sz="1400" b="0" dirty="0">
                          <a:effectLst/>
                          <a:latin typeface="Times New Roman" panose="02020603050405020304" pitchFamily="18" charset="0"/>
                          <a:cs typeface="Times New Roman" panose="02020603050405020304" pitchFamily="18" charset="0"/>
                        </a:rPr>
                        <a:t>0.51)</a:t>
                      </a:r>
                      <a:endParaRPr lang="en-US"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bg1"/>
                    </a:solidFill>
                  </a:tcPr>
                </a:tc>
                <a:extLst>
                  <a:ext uri="{0D108BD9-81ED-4DB2-BD59-A6C34878D82A}">
                    <a16:rowId xmlns:a16="http://schemas.microsoft.com/office/drawing/2014/main" val="1388039098"/>
                  </a:ext>
                </a:extLst>
              </a:tr>
              <a:tr h="376095">
                <a:tc>
                  <a:txBody>
                    <a:bodyPr/>
                    <a:lstStyle/>
                    <a:p>
                      <a:pPr marL="92710" marR="102235" algn="ctr">
                        <a:spcBef>
                          <a:spcPts val="255"/>
                        </a:spcBef>
                        <a:spcAft>
                          <a:spcPts val="0"/>
                        </a:spcAft>
                      </a:pPr>
                      <a:r>
                        <a:rPr lang="en-US" sz="1800" b="0" dirty="0">
                          <a:effectLst/>
                          <a:latin typeface="Times New Roman" panose="02020603050405020304" pitchFamily="18" charset="0"/>
                          <a:cs typeface="Times New Roman" panose="02020603050405020304" pitchFamily="18" charset="0"/>
                        </a:rPr>
                        <a:t>ΔSST</a:t>
                      </a:r>
                      <a:r>
                        <a:rPr lang="en-US" sz="1000" b="0" dirty="0">
                          <a:effectLst/>
                          <a:latin typeface="Times New Roman" panose="02020603050405020304" pitchFamily="18" charset="0"/>
                          <a:cs typeface="Times New Roman" panose="02020603050405020304" pitchFamily="18" charset="0"/>
                        </a:rPr>
                        <a:t>NL</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28575" marR="34925" algn="ctr" defTabSz="914400" rtl="0" eaLnBrk="1" latinLnBrk="0" hangingPunct="1">
                        <a:spcBef>
                          <a:spcPts val="260"/>
                        </a:spcBef>
                        <a:spcAft>
                          <a:spcPts val="0"/>
                        </a:spcAft>
                      </a:pPr>
                      <a:r>
                        <a:rPr lang="en-US" sz="1400" b="0" kern="1200" dirty="0" smtClean="0">
                          <a:effectLst/>
                          <a:latin typeface="Times New Roman" panose="02020603050405020304" pitchFamily="18" charset="0"/>
                          <a:cs typeface="Times New Roman" panose="02020603050405020304" pitchFamily="18" charset="0"/>
                        </a:rPr>
                        <a:t>0.03 (</a:t>
                      </a:r>
                      <a:r>
                        <a:rPr lang="en-US" sz="1400" b="0" kern="1200" dirty="0">
                          <a:effectLst/>
                          <a:latin typeface="Times New Roman" panose="02020603050405020304" pitchFamily="18" charset="0"/>
                          <a:cs typeface="Times New Roman" panose="02020603050405020304" pitchFamily="18" charset="0"/>
                        </a:rPr>
                        <a:t>0.3)</a:t>
                      </a:r>
                      <a:endParaRPr lang="en-US" sz="1400" b="0" kern="1200" dirty="0">
                        <a:solidFill>
                          <a:schemeClr val="dk1"/>
                        </a:solidFill>
                        <a:effectLst/>
                        <a:latin typeface="Times New Roman" panose="02020603050405020304" pitchFamily="18" charset="0"/>
                        <a:ea typeface="+mn-ea"/>
                        <a:cs typeface="Times New Roman" panose="02020603050405020304" pitchFamily="18" charset="0"/>
                      </a:endParaRPr>
                    </a:p>
                  </a:txBody>
                  <a:tcPr marL="0" marR="0" marT="0" marB="0">
                    <a:solidFill>
                      <a:schemeClr val="bg1"/>
                    </a:solidFill>
                  </a:tcPr>
                </a:tc>
                <a:tc>
                  <a:txBody>
                    <a:bodyPr/>
                    <a:lstStyle/>
                    <a:p>
                      <a:pPr marL="28575" marR="34925" algn="ctr" defTabSz="914400" rtl="0" eaLnBrk="1" latinLnBrk="0" hangingPunct="1">
                        <a:spcBef>
                          <a:spcPts val="260"/>
                        </a:spcBef>
                        <a:spcAft>
                          <a:spcPts val="0"/>
                        </a:spcAft>
                      </a:pPr>
                      <a:r>
                        <a:rPr lang="en-US" sz="1400" b="0" kern="1200" dirty="0" smtClean="0">
                          <a:effectLst/>
                          <a:latin typeface="Times New Roman" panose="02020603050405020304" pitchFamily="18" charset="0"/>
                          <a:cs typeface="Times New Roman" panose="02020603050405020304" pitchFamily="18" charset="0"/>
                        </a:rPr>
                        <a:t>0.63 (</a:t>
                      </a:r>
                      <a:r>
                        <a:rPr lang="en-US" sz="1400" b="0" kern="1200" dirty="0">
                          <a:effectLst/>
                          <a:latin typeface="Times New Roman" panose="02020603050405020304" pitchFamily="18" charset="0"/>
                          <a:cs typeface="Times New Roman" panose="02020603050405020304" pitchFamily="18" charset="0"/>
                        </a:rPr>
                        <a:t>0.58)</a:t>
                      </a:r>
                      <a:endParaRPr lang="en-US" sz="1400" b="0" kern="1200" dirty="0">
                        <a:solidFill>
                          <a:schemeClr val="dk1"/>
                        </a:solidFill>
                        <a:effectLst/>
                        <a:latin typeface="Times New Roman" panose="02020603050405020304" pitchFamily="18" charset="0"/>
                        <a:ea typeface="+mn-ea"/>
                        <a:cs typeface="Times New Roman" panose="02020603050405020304" pitchFamily="18" charset="0"/>
                      </a:endParaRPr>
                    </a:p>
                  </a:txBody>
                  <a:tcPr marL="0" marR="0" marT="0" marB="0">
                    <a:solidFill>
                      <a:schemeClr val="bg1"/>
                    </a:solidFill>
                  </a:tcPr>
                </a:tc>
                <a:tc>
                  <a:txBody>
                    <a:bodyPr/>
                    <a:lstStyle/>
                    <a:p>
                      <a:pPr marL="28575" marR="34925" algn="ctr" defTabSz="914400" rtl="0" eaLnBrk="1" latinLnBrk="0" hangingPunct="1">
                        <a:spcBef>
                          <a:spcPts val="260"/>
                        </a:spcBef>
                        <a:spcAft>
                          <a:spcPts val="0"/>
                        </a:spcAft>
                      </a:pPr>
                      <a:r>
                        <a:rPr lang="en-US" sz="1400" b="0" kern="1200" dirty="0">
                          <a:effectLst/>
                          <a:latin typeface="Times New Roman" panose="02020603050405020304" pitchFamily="18" charset="0"/>
                          <a:cs typeface="Times New Roman" panose="02020603050405020304" pitchFamily="18" charset="0"/>
                        </a:rPr>
                        <a:t>-</a:t>
                      </a:r>
                      <a:r>
                        <a:rPr lang="en-US" sz="1400" b="0" kern="1200" dirty="0" smtClean="0">
                          <a:effectLst/>
                          <a:latin typeface="Times New Roman" panose="02020603050405020304" pitchFamily="18" charset="0"/>
                          <a:cs typeface="Times New Roman" panose="02020603050405020304" pitchFamily="18" charset="0"/>
                        </a:rPr>
                        <a:t>0.08 (-</a:t>
                      </a:r>
                      <a:r>
                        <a:rPr lang="en-US" sz="1400" b="0" kern="1200" dirty="0">
                          <a:effectLst/>
                          <a:latin typeface="Times New Roman" panose="02020603050405020304" pitchFamily="18" charset="0"/>
                          <a:cs typeface="Times New Roman" panose="02020603050405020304" pitchFamily="18" charset="0"/>
                        </a:rPr>
                        <a:t>0.04)</a:t>
                      </a:r>
                      <a:endParaRPr lang="en-US" sz="1400" b="0" kern="1200" dirty="0">
                        <a:solidFill>
                          <a:schemeClr val="dk1"/>
                        </a:solidFill>
                        <a:effectLst/>
                        <a:latin typeface="Times New Roman" panose="02020603050405020304" pitchFamily="18" charset="0"/>
                        <a:ea typeface="+mn-ea"/>
                        <a:cs typeface="Times New Roman" panose="02020603050405020304" pitchFamily="18" charset="0"/>
                      </a:endParaRPr>
                    </a:p>
                  </a:txBody>
                  <a:tcPr marL="0" marR="0" marT="0" marB="0">
                    <a:solidFill>
                      <a:schemeClr val="bg1"/>
                    </a:solidFill>
                  </a:tcPr>
                </a:tc>
                <a:tc>
                  <a:txBody>
                    <a:bodyPr/>
                    <a:lstStyle/>
                    <a:p>
                      <a:pPr marL="28575" marR="34925" algn="ctr" defTabSz="914400" rtl="0" eaLnBrk="1" latinLnBrk="0" hangingPunct="1">
                        <a:spcBef>
                          <a:spcPts val="260"/>
                        </a:spcBef>
                        <a:spcAft>
                          <a:spcPts val="0"/>
                        </a:spcAft>
                      </a:pPr>
                      <a:r>
                        <a:rPr lang="en-US" sz="1400" b="0" kern="1200" dirty="0" smtClean="0">
                          <a:effectLst/>
                          <a:latin typeface="Times New Roman" panose="02020603050405020304" pitchFamily="18" charset="0"/>
                          <a:cs typeface="Times New Roman" panose="02020603050405020304" pitchFamily="18" charset="0"/>
                        </a:rPr>
                        <a:t>0.76 (</a:t>
                      </a:r>
                      <a:r>
                        <a:rPr lang="en-US" sz="1400" b="0" kern="1200" dirty="0">
                          <a:effectLst/>
                          <a:latin typeface="Times New Roman" panose="02020603050405020304" pitchFamily="18" charset="0"/>
                          <a:cs typeface="Times New Roman" panose="02020603050405020304" pitchFamily="18" charset="0"/>
                        </a:rPr>
                        <a:t>0.74)</a:t>
                      </a:r>
                      <a:endParaRPr lang="en-US" sz="1400" b="0" kern="1200" dirty="0">
                        <a:solidFill>
                          <a:schemeClr val="dk1"/>
                        </a:solidFill>
                        <a:effectLst/>
                        <a:latin typeface="Times New Roman" panose="02020603050405020304" pitchFamily="18" charset="0"/>
                        <a:ea typeface="+mn-ea"/>
                        <a:cs typeface="Times New Roman" panose="02020603050405020304" pitchFamily="18" charset="0"/>
                      </a:endParaRPr>
                    </a:p>
                  </a:txBody>
                  <a:tcPr marL="0" marR="0" marT="0" marB="0">
                    <a:solidFill>
                      <a:schemeClr val="bg1"/>
                    </a:solidFill>
                  </a:tcPr>
                </a:tc>
                <a:tc>
                  <a:txBody>
                    <a:bodyPr/>
                    <a:lstStyle/>
                    <a:p>
                      <a:pPr marL="28575" marR="34925" algn="ctr" defTabSz="914400" rtl="0" eaLnBrk="1" latinLnBrk="0" hangingPunct="1">
                        <a:spcBef>
                          <a:spcPts val="260"/>
                        </a:spcBef>
                        <a:spcAft>
                          <a:spcPts val="0"/>
                        </a:spcAft>
                      </a:pPr>
                      <a:r>
                        <a:rPr lang="en-US" sz="1400" b="0" kern="1200" dirty="0">
                          <a:effectLst/>
                          <a:latin typeface="Times New Roman" panose="02020603050405020304" pitchFamily="18" charset="0"/>
                          <a:cs typeface="Times New Roman" panose="02020603050405020304" pitchFamily="18" charset="0"/>
                        </a:rPr>
                        <a:t>-</a:t>
                      </a:r>
                      <a:r>
                        <a:rPr lang="en-US" sz="1400" b="0" kern="1200" dirty="0" smtClean="0">
                          <a:effectLst/>
                          <a:latin typeface="Times New Roman" panose="02020603050405020304" pitchFamily="18" charset="0"/>
                          <a:cs typeface="Times New Roman" panose="02020603050405020304" pitchFamily="18" charset="0"/>
                        </a:rPr>
                        <a:t>0.10 (-</a:t>
                      </a:r>
                      <a:r>
                        <a:rPr lang="en-US" sz="1400" b="0" kern="1200" dirty="0">
                          <a:effectLst/>
                          <a:latin typeface="Times New Roman" panose="02020603050405020304" pitchFamily="18" charset="0"/>
                          <a:cs typeface="Times New Roman" panose="02020603050405020304" pitchFamily="18" charset="0"/>
                        </a:rPr>
                        <a:t>0.08)</a:t>
                      </a:r>
                      <a:endParaRPr lang="en-US" sz="1400" b="0" kern="1200" dirty="0">
                        <a:solidFill>
                          <a:schemeClr val="dk1"/>
                        </a:solidFill>
                        <a:effectLst/>
                        <a:latin typeface="Times New Roman" panose="02020603050405020304" pitchFamily="18" charset="0"/>
                        <a:ea typeface="+mn-ea"/>
                        <a:cs typeface="Times New Roman" panose="02020603050405020304" pitchFamily="18" charset="0"/>
                      </a:endParaRPr>
                    </a:p>
                  </a:txBody>
                  <a:tcPr marL="0" marR="0" marT="0" marB="0">
                    <a:solidFill>
                      <a:schemeClr val="bg1"/>
                    </a:solidFill>
                  </a:tcPr>
                </a:tc>
                <a:tc>
                  <a:txBody>
                    <a:bodyPr/>
                    <a:lstStyle/>
                    <a:p>
                      <a:pPr marL="28575" marR="34925" algn="ctr" defTabSz="914400" rtl="0" eaLnBrk="1" latinLnBrk="0" hangingPunct="1">
                        <a:spcBef>
                          <a:spcPts val="260"/>
                        </a:spcBef>
                        <a:spcAft>
                          <a:spcPts val="0"/>
                        </a:spcAft>
                      </a:pPr>
                      <a:r>
                        <a:rPr lang="en-US" sz="1400" b="0" kern="1200" dirty="0" smtClean="0">
                          <a:effectLst/>
                          <a:latin typeface="Times New Roman" panose="02020603050405020304" pitchFamily="18" charset="0"/>
                          <a:cs typeface="Times New Roman" panose="02020603050405020304" pitchFamily="18" charset="0"/>
                        </a:rPr>
                        <a:t>0.53 (</a:t>
                      </a:r>
                      <a:r>
                        <a:rPr lang="en-US" sz="1400" b="0" kern="1200" dirty="0">
                          <a:effectLst/>
                          <a:latin typeface="Times New Roman" panose="02020603050405020304" pitchFamily="18" charset="0"/>
                          <a:cs typeface="Times New Roman" panose="02020603050405020304" pitchFamily="18" charset="0"/>
                        </a:rPr>
                        <a:t>0.53)</a:t>
                      </a:r>
                      <a:endParaRPr lang="en-US" sz="1400" b="0" kern="1200" dirty="0">
                        <a:solidFill>
                          <a:schemeClr val="dk1"/>
                        </a:solidFill>
                        <a:effectLst/>
                        <a:latin typeface="Times New Roman" panose="02020603050405020304" pitchFamily="18" charset="0"/>
                        <a:ea typeface="+mn-ea"/>
                        <a:cs typeface="Times New Roman" panose="02020603050405020304" pitchFamily="18" charset="0"/>
                      </a:endParaRPr>
                    </a:p>
                  </a:txBody>
                  <a:tcPr marL="0" marR="0" marT="0" marB="0">
                    <a:solidFill>
                      <a:schemeClr val="bg1"/>
                    </a:solidFill>
                  </a:tcPr>
                </a:tc>
                <a:tc>
                  <a:txBody>
                    <a:bodyPr/>
                    <a:lstStyle/>
                    <a:p>
                      <a:pPr marL="28575" marR="34925" algn="ctr" defTabSz="914400" rtl="0" eaLnBrk="1" latinLnBrk="0" hangingPunct="1">
                        <a:spcBef>
                          <a:spcPts val="260"/>
                        </a:spcBef>
                        <a:spcAft>
                          <a:spcPts val="0"/>
                        </a:spcAft>
                      </a:pPr>
                      <a:r>
                        <a:rPr lang="en-US" sz="1400" b="0" kern="1200" dirty="0">
                          <a:effectLst/>
                          <a:latin typeface="Times New Roman" panose="02020603050405020304" pitchFamily="18" charset="0"/>
                          <a:cs typeface="Times New Roman" panose="02020603050405020304" pitchFamily="18" charset="0"/>
                        </a:rPr>
                        <a:t>-</a:t>
                      </a:r>
                      <a:r>
                        <a:rPr lang="en-US" sz="1400" b="0" kern="1200" dirty="0" smtClean="0">
                          <a:effectLst/>
                          <a:latin typeface="Times New Roman" panose="02020603050405020304" pitchFamily="18" charset="0"/>
                          <a:cs typeface="Times New Roman" panose="02020603050405020304" pitchFamily="18" charset="0"/>
                        </a:rPr>
                        <a:t>0.32 (-</a:t>
                      </a:r>
                      <a:r>
                        <a:rPr lang="en-US" sz="1400" b="0" kern="1200" dirty="0">
                          <a:effectLst/>
                          <a:latin typeface="Times New Roman" panose="02020603050405020304" pitchFamily="18" charset="0"/>
                          <a:cs typeface="Times New Roman" panose="02020603050405020304" pitchFamily="18" charset="0"/>
                        </a:rPr>
                        <a:t>0.29)</a:t>
                      </a:r>
                      <a:endParaRPr lang="en-US" sz="1400" b="0" kern="1200" dirty="0">
                        <a:solidFill>
                          <a:schemeClr val="dk1"/>
                        </a:solidFill>
                        <a:effectLst/>
                        <a:latin typeface="Times New Roman" panose="02020603050405020304" pitchFamily="18" charset="0"/>
                        <a:ea typeface="+mn-ea"/>
                        <a:cs typeface="Times New Roman" panose="02020603050405020304" pitchFamily="18" charset="0"/>
                      </a:endParaRPr>
                    </a:p>
                  </a:txBody>
                  <a:tcPr marL="0" marR="0" marT="0" marB="0">
                    <a:solidFill>
                      <a:schemeClr val="bg1"/>
                    </a:solidFill>
                  </a:tcPr>
                </a:tc>
                <a:tc>
                  <a:txBody>
                    <a:bodyPr/>
                    <a:lstStyle/>
                    <a:p>
                      <a:pPr marL="28575" marR="34925" algn="ctr" defTabSz="914400" rtl="0" eaLnBrk="1" latinLnBrk="0" hangingPunct="1">
                        <a:spcBef>
                          <a:spcPts val="260"/>
                        </a:spcBef>
                        <a:spcAft>
                          <a:spcPts val="0"/>
                        </a:spcAft>
                      </a:pPr>
                      <a:r>
                        <a:rPr lang="en-US" sz="1400" b="0" kern="1200" dirty="0" smtClean="0">
                          <a:effectLst/>
                          <a:latin typeface="Times New Roman" panose="02020603050405020304" pitchFamily="18" charset="0"/>
                          <a:cs typeface="Times New Roman" panose="02020603050405020304" pitchFamily="18" charset="0"/>
                        </a:rPr>
                        <a:t>0.75 (</a:t>
                      </a:r>
                      <a:r>
                        <a:rPr lang="en-US" sz="1400" b="0" kern="1200" dirty="0">
                          <a:effectLst/>
                          <a:latin typeface="Times New Roman" panose="02020603050405020304" pitchFamily="18" charset="0"/>
                          <a:cs typeface="Times New Roman" panose="02020603050405020304" pitchFamily="18" charset="0"/>
                        </a:rPr>
                        <a:t>0.79)</a:t>
                      </a:r>
                      <a:endParaRPr lang="en-US" sz="1400" b="0" kern="1200" dirty="0">
                        <a:solidFill>
                          <a:schemeClr val="dk1"/>
                        </a:solidFill>
                        <a:effectLst/>
                        <a:latin typeface="Times New Roman" panose="02020603050405020304" pitchFamily="18" charset="0"/>
                        <a:ea typeface="+mn-ea"/>
                        <a:cs typeface="Times New Roman" panose="02020603050405020304" pitchFamily="18" charset="0"/>
                      </a:endParaRPr>
                    </a:p>
                  </a:txBody>
                  <a:tcPr marL="0" marR="0" marT="0" marB="0">
                    <a:solidFill>
                      <a:schemeClr val="bg1"/>
                    </a:solidFill>
                  </a:tcPr>
                </a:tc>
                <a:extLst>
                  <a:ext uri="{0D108BD9-81ED-4DB2-BD59-A6C34878D82A}">
                    <a16:rowId xmlns:a16="http://schemas.microsoft.com/office/drawing/2014/main" val="2969154310"/>
                  </a:ext>
                </a:extLst>
              </a:tr>
            </a:tbl>
          </a:graphicData>
        </a:graphic>
      </p:graphicFrame>
      <p:sp>
        <p:nvSpPr>
          <p:cNvPr id="12" name="Oval 11"/>
          <p:cNvSpPr/>
          <p:nvPr/>
        </p:nvSpPr>
        <p:spPr>
          <a:xfrm>
            <a:off x="6461760" y="5482141"/>
            <a:ext cx="1121664" cy="787857"/>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0271760" y="5450668"/>
            <a:ext cx="1121664" cy="787857"/>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088625" y="2317321"/>
            <a:ext cx="1125629" cy="461665"/>
          </a:xfrm>
          <a:prstGeom prst="rect">
            <a:avLst/>
          </a:prstGeom>
          <a:solidFill>
            <a:schemeClr val="bg1"/>
          </a:solidFill>
        </p:spPr>
        <p:txBody>
          <a:bodyPr wrap="none" rtlCol="0">
            <a:spAutoFit/>
          </a:bodyPr>
          <a:lstStyle/>
          <a:p>
            <a:r>
              <a:rPr lang="en-US" sz="2400" dirty="0" smtClean="0">
                <a:solidFill>
                  <a:srgbClr val="0070C0"/>
                </a:solidFill>
                <a:latin typeface="Times New Roman" panose="02020603050405020304" pitchFamily="18" charset="0"/>
                <a:cs typeface="Times New Roman" panose="02020603050405020304" pitchFamily="18" charset="0"/>
              </a:rPr>
              <a:t>NLSST</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10955893" y="2371984"/>
            <a:ext cx="1125629" cy="461665"/>
          </a:xfrm>
          <a:prstGeom prst="rect">
            <a:avLst/>
          </a:prstGeom>
          <a:solidFill>
            <a:schemeClr val="bg1"/>
          </a:solidFill>
        </p:spPr>
        <p:txBody>
          <a:bodyPr wrap="none" rtlCol="0">
            <a:spAutoFit/>
          </a:bodyPr>
          <a:lstStyle/>
          <a:p>
            <a:r>
              <a:rPr lang="en-US" sz="2400" dirty="0" smtClean="0">
                <a:solidFill>
                  <a:srgbClr val="0070C0"/>
                </a:solidFill>
                <a:latin typeface="Times New Roman" panose="02020603050405020304" pitchFamily="18" charset="0"/>
                <a:cs typeface="Times New Roman" panose="02020603050405020304" pitchFamily="18" charset="0"/>
              </a:rPr>
              <a:t>OESST</a:t>
            </a:r>
            <a:endParaRPr lang="en-US" sz="24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795858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2421" y="1"/>
            <a:ext cx="10515600" cy="914400"/>
          </a:xfrm>
        </p:spPr>
        <p:txBody>
          <a:bodyPr/>
          <a:lstStyle/>
          <a:p>
            <a:r>
              <a:rPr lang="en-US" dirty="0" smtClean="0"/>
              <a:t>Overview</a:t>
            </a:r>
            <a:endParaRPr lang="en-US" dirty="0"/>
          </a:p>
        </p:txBody>
      </p:sp>
      <p:sp>
        <p:nvSpPr>
          <p:cNvPr id="3" name="Content Placeholder 2"/>
          <p:cNvSpPr>
            <a:spLocks noGrp="1"/>
          </p:cNvSpPr>
          <p:nvPr>
            <p:ph idx="1"/>
          </p:nvPr>
        </p:nvSpPr>
        <p:spPr>
          <a:xfrm>
            <a:off x="922421" y="785191"/>
            <a:ext cx="10804358" cy="5714999"/>
          </a:xfrm>
        </p:spPr>
        <p:txBody>
          <a:bodyPr>
            <a:normAutofit fontScale="70000" lnSpcReduction="20000"/>
          </a:bodyPr>
          <a:lstStyle/>
          <a:p>
            <a:pPr marL="514350" indent="-514350">
              <a:buFont typeface="+mj-lt"/>
              <a:buAutoNum type="arabicPeriod"/>
            </a:pPr>
            <a:r>
              <a:rPr lang="en-US" dirty="0" smtClean="0">
                <a:solidFill>
                  <a:schemeClr val="bg1">
                    <a:lumMod val="85000"/>
                  </a:schemeClr>
                </a:solidFill>
              </a:rPr>
              <a:t>Reprocessing of MODIS SSTs by OBPG – R2019:</a:t>
            </a:r>
          </a:p>
          <a:p>
            <a:pPr marL="971550" lvl="1" indent="-514350">
              <a:buFont typeface="+mj-lt"/>
              <a:buAutoNum type="alphaLcParenR"/>
            </a:pPr>
            <a:r>
              <a:rPr lang="en-US" dirty="0" smtClean="0">
                <a:solidFill>
                  <a:schemeClr val="bg1">
                    <a:lumMod val="85000"/>
                  </a:schemeClr>
                </a:solidFill>
              </a:rPr>
              <a:t>New cloud screening – Alternating Decision Tree.</a:t>
            </a:r>
          </a:p>
          <a:p>
            <a:pPr marL="971550" lvl="1" indent="-514350">
              <a:buFont typeface="+mj-lt"/>
              <a:buAutoNum type="alphaLcParenR"/>
            </a:pPr>
            <a:r>
              <a:rPr lang="en-US" dirty="0" smtClean="0">
                <a:solidFill>
                  <a:schemeClr val="bg1">
                    <a:lumMod val="85000"/>
                  </a:schemeClr>
                </a:solidFill>
              </a:rPr>
              <a:t>CMC as reference field</a:t>
            </a:r>
          </a:p>
          <a:p>
            <a:pPr marL="971550" lvl="1" indent="-514350">
              <a:buFont typeface="+mj-lt"/>
              <a:buAutoNum type="alphaLcParenR"/>
            </a:pPr>
            <a:r>
              <a:rPr lang="en-US" dirty="0" smtClean="0">
                <a:solidFill>
                  <a:schemeClr val="bg1">
                    <a:lumMod val="85000"/>
                  </a:schemeClr>
                </a:solidFill>
              </a:rPr>
              <a:t>Aerosol </a:t>
            </a:r>
            <a:r>
              <a:rPr lang="en-US" dirty="0">
                <a:solidFill>
                  <a:schemeClr val="bg1">
                    <a:lumMod val="85000"/>
                  </a:schemeClr>
                </a:solidFill>
              </a:rPr>
              <a:t>Correction – additive term to atmospheric correction algorithm if aerosol threshold </a:t>
            </a:r>
            <a:r>
              <a:rPr lang="en-US" dirty="0" smtClean="0">
                <a:solidFill>
                  <a:schemeClr val="bg1">
                    <a:lumMod val="85000"/>
                  </a:schemeClr>
                </a:solidFill>
              </a:rPr>
              <a:t>passed.</a:t>
            </a:r>
          </a:p>
          <a:p>
            <a:pPr marL="971550" lvl="1" indent="-514350">
              <a:buFont typeface="+mj-lt"/>
              <a:buAutoNum type="alphaLcParenR"/>
            </a:pPr>
            <a:r>
              <a:rPr lang="en-US" dirty="0">
                <a:solidFill>
                  <a:schemeClr val="bg1">
                    <a:lumMod val="85000"/>
                  </a:schemeClr>
                </a:solidFill>
              </a:rPr>
              <a:t>High-Latitude </a:t>
            </a:r>
            <a:r>
              <a:rPr lang="en-US" dirty="0" smtClean="0">
                <a:solidFill>
                  <a:schemeClr val="bg1">
                    <a:lumMod val="85000"/>
                  </a:schemeClr>
                </a:solidFill>
              </a:rPr>
              <a:t>Coefficients</a:t>
            </a:r>
          </a:p>
          <a:p>
            <a:pPr marL="971550" lvl="1" indent="-514350">
              <a:buFont typeface="+mj-lt"/>
              <a:buAutoNum type="alphaLcParenR"/>
            </a:pPr>
            <a:r>
              <a:rPr lang="en-US" dirty="0">
                <a:solidFill>
                  <a:schemeClr val="bg1">
                    <a:lumMod val="85000"/>
                  </a:schemeClr>
                </a:solidFill>
              </a:rPr>
              <a:t>Improved cloud over sea-ice </a:t>
            </a:r>
            <a:r>
              <a:rPr lang="en-US" dirty="0" smtClean="0">
                <a:solidFill>
                  <a:schemeClr val="bg1">
                    <a:lumMod val="85000"/>
                  </a:schemeClr>
                </a:solidFill>
              </a:rPr>
              <a:t>identification</a:t>
            </a:r>
            <a:endParaRPr lang="en-US" dirty="0" smtClean="0">
              <a:solidFill>
                <a:schemeClr val="bg1">
                  <a:lumMod val="85000"/>
                </a:schemeClr>
              </a:solidFill>
            </a:endParaRPr>
          </a:p>
          <a:p>
            <a:pPr marL="514350" indent="-514350">
              <a:buFont typeface="+mj-lt"/>
              <a:buAutoNum type="arabicPeriod"/>
            </a:pPr>
            <a:r>
              <a:rPr lang="en-US" dirty="0" smtClean="0">
                <a:solidFill>
                  <a:schemeClr val="bg1">
                    <a:lumMod val="85000"/>
                  </a:schemeClr>
                </a:solidFill>
              </a:rPr>
              <a:t>SST </a:t>
            </a:r>
            <a:r>
              <a:rPr lang="en-US" dirty="0">
                <a:solidFill>
                  <a:schemeClr val="bg1">
                    <a:lumMod val="85000"/>
                  </a:schemeClr>
                </a:solidFill>
              </a:rPr>
              <a:t>algorithm </a:t>
            </a:r>
            <a:r>
              <a:rPr lang="en-US" dirty="0" smtClean="0">
                <a:solidFill>
                  <a:schemeClr val="bg1">
                    <a:lumMod val="85000"/>
                  </a:schemeClr>
                </a:solidFill>
              </a:rPr>
              <a:t>improvements:</a:t>
            </a:r>
            <a:endParaRPr lang="en-US" dirty="0">
              <a:solidFill>
                <a:schemeClr val="bg1">
                  <a:lumMod val="85000"/>
                </a:schemeClr>
              </a:solidFill>
            </a:endParaRPr>
          </a:p>
          <a:p>
            <a:pPr marL="971550" lvl="1" indent="-514350">
              <a:buFont typeface="+mj-lt"/>
              <a:buAutoNum type="alphaLcParenR"/>
            </a:pPr>
            <a:r>
              <a:rPr lang="en-US" dirty="0">
                <a:solidFill>
                  <a:schemeClr val="bg1">
                    <a:lumMod val="85000"/>
                  </a:schemeClr>
                </a:solidFill>
              </a:rPr>
              <a:t>High Latitude atmospheric correction algorithm – explicit emissivity correction.</a:t>
            </a:r>
          </a:p>
          <a:p>
            <a:pPr marL="971550" lvl="1" indent="-514350">
              <a:buFont typeface="+mj-lt"/>
              <a:buAutoNum type="alphaLcParenR"/>
            </a:pPr>
            <a:r>
              <a:rPr lang="en-US" dirty="0" smtClean="0">
                <a:solidFill>
                  <a:schemeClr val="bg1">
                    <a:lumMod val="85000"/>
                  </a:schemeClr>
                </a:solidFill>
              </a:rPr>
              <a:t>Optimal </a:t>
            </a:r>
            <a:r>
              <a:rPr lang="en-US" dirty="0">
                <a:solidFill>
                  <a:schemeClr val="bg1">
                    <a:lumMod val="85000"/>
                  </a:schemeClr>
                </a:solidFill>
              </a:rPr>
              <a:t>Estimation of MODIS SSTs.</a:t>
            </a:r>
          </a:p>
          <a:p>
            <a:pPr marL="514350" indent="-514350">
              <a:buFont typeface="+mj-lt"/>
              <a:buAutoNum type="arabicPeriod"/>
            </a:pPr>
            <a:r>
              <a:rPr lang="en-US" dirty="0" smtClean="0"/>
              <a:t>Ship-borne radiometers for algorithm improvements and assessment of accuracies of satellite-derived SSTs:</a:t>
            </a:r>
          </a:p>
          <a:p>
            <a:pPr marL="971550" lvl="1" indent="-514350">
              <a:buFont typeface="+mj-lt"/>
              <a:buAutoNum type="alphaLcParenR"/>
            </a:pPr>
            <a:r>
              <a:rPr lang="en-US" dirty="0" smtClean="0"/>
              <a:t>M-AERI deployments </a:t>
            </a:r>
          </a:p>
          <a:p>
            <a:pPr marL="971550" lvl="1" indent="-514350">
              <a:buFont typeface="+mj-lt"/>
              <a:buAutoNum type="alphaLcParenR"/>
            </a:pPr>
            <a:r>
              <a:rPr lang="en-US" dirty="0" smtClean="0"/>
              <a:t>MODIS matchups</a:t>
            </a:r>
          </a:p>
          <a:p>
            <a:pPr marL="514350" indent="-514350">
              <a:buFont typeface="+mj-lt"/>
              <a:buAutoNum type="arabicPeriod"/>
            </a:pPr>
            <a:r>
              <a:rPr lang="en-US" dirty="0" smtClean="0">
                <a:solidFill>
                  <a:schemeClr val="bg1">
                    <a:lumMod val="85000"/>
                  </a:schemeClr>
                </a:solidFill>
              </a:rPr>
              <a:t>Assessment of MODIS SSTs, for CDRs:</a:t>
            </a:r>
          </a:p>
          <a:p>
            <a:pPr marL="971550" lvl="1" indent="-514350">
              <a:buFont typeface="+mj-lt"/>
              <a:buAutoNum type="alphaLcParenR"/>
            </a:pPr>
            <a:r>
              <a:rPr lang="en-US" dirty="0" smtClean="0">
                <a:solidFill>
                  <a:schemeClr val="bg1">
                    <a:lumMod val="85000"/>
                  </a:schemeClr>
                </a:solidFill>
              </a:rPr>
              <a:t>M-AERI accuracies.</a:t>
            </a:r>
          </a:p>
          <a:p>
            <a:pPr marL="971550" lvl="1" indent="-514350">
              <a:buFont typeface="+mj-lt"/>
              <a:buAutoNum type="alphaLcParenR"/>
            </a:pPr>
            <a:r>
              <a:rPr lang="en-US" dirty="0" smtClean="0">
                <a:solidFill>
                  <a:schemeClr val="bg1">
                    <a:lumMod val="85000"/>
                  </a:schemeClr>
                </a:solidFill>
              </a:rPr>
              <a:t>Drifting buoy accuracies.</a:t>
            </a:r>
          </a:p>
          <a:p>
            <a:pPr marL="971550" lvl="1" indent="-514350">
              <a:buFont typeface="+mj-lt"/>
              <a:buAutoNum type="alphaLcParenR"/>
            </a:pPr>
            <a:r>
              <a:rPr lang="en-US" dirty="0" smtClean="0">
                <a:solidFill>
                  <a:schemeClr val="bg1">
                    <a:lumMod val="85000"/>
                  </a:schemeClr>
                </a:solidFill>
              </a:rPr>
              <a:t>Pacific Saildrone cruise </a:t>
            </a:r>
          </a:p>
          <a:p>
            <a:pPr marL="971550" lvl="1" indent="-514350">
              <a:buFont typeface="+mj-lt"/>
              <a:buAutoNum type="alphaLcParenR"/>
            </a:pPr>
            <a:r>
              <a:rPr lang="en-US" dirty="0" smtClean="0">
                <a:solidFill>
                  <a:schemeClr val="bg1">
                    <a:lumMod val="85000"/>
                  </a:schemeClr>
                </a:solidFill>
              </a:rPr>
              <a:t>Arctic Saildrone deployments.</a:t>
            </a:r>
          </a:p>
          <a:p>
            <a:pPr marL="971550" lvl="1" indent="-514350">
              <a:buFont typeface="+mj-lt"/>
              <a:buAutoNum type="alphaLcParenR"/>
            </a:pPr>
            <a:r>
              <a:rPr lang="en-US" dirty="0" smtClean="0">
                <a:solidFill>
                  <a:schemeClr val="bg1">
                    <a:lumMod val="85000"/>
                  </a:schemeClr>
                </a:solidFill>
              </a:rPr>
              <a:t>Machine Learning Approach to determine Single Sensor Error Statistics.</a:t>
            </a:r>
          </a:p>
          <a:p>
            <a:pPr marL="514350" indent="-514350">
              <a:buFont typeface="+mj-lt"/>
              <a:buAutoNum type="arabicPeriod"/>
            </a:pPr>
            <a:r>
              <a:rPr lang="en-US" dirty="0" smtClean="0">
                <a:solidFill>
                  <a:schemeClr val="bg1">
                    <a:lumMod val="85000"/>
                  </a:schemeClr>
                </a:solidFill>
              </a:rPr>
              <a:t>Skin Layer Research</a:t>
            </a:r>
          </a:p>
          <a:p>
            <a:pPr marL="971550" lvl="1" indent="-514350">
              <a:buFont typeface="+mj-lt"/>
              <a:buAutoNum type="alphaLcParenR"/>
            </a:pPr>
            <a:r>
              <a:rPr lang="en-US" dirty="0">
                <a:solidFill>
                  <a:schemeClr val="bg1">
                    <a:lumMod val="85000"/>
                  </a:schemeClr>
                </a:solidFill>
              </a:rPr>
              <a:t>Thermofluorescent Dyes </a:t>
            </a:r>
            <a:r>
              <a:rPr lang="en-US" dirty="0" smtClean="0">
                <a:solidFill>
                  <a:schemeClr val="bg1">
                    <a:lumMod val="85000"/>
                  </a:schemeClr>
                </a:solidFill>
              </a:rPr>
              <a:t>to study Thermal Skin Layer.</a:t>
            </a:r>
            <a:endParaRPr lang="en-US" dirty="0">
              <a:solidFill>
                <a:schemeClr val="bg1">
                  <a:lumMod val="85000"/>
                </a:schemeClr>
              </a:solidFill>
            </a:endParaRPr>
          </a:p>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MODIS/VIIRS Science Team Meeting      November 19, 2019</a:t>
            </a:r>
            <a:endParaRPr lang="en-US" dirty="0"/>
          </a:p>
        </p:txBody>
      </p:sp>
    </p:spTree>
    <p:extLst>
      <p:ext uri="{BB962C8B-B14F-4D97-AF65-F5344CB8AC3E}">
        <p14:creationId xmlns:p14="http://schemas.microsoft.com/office/powerpoint/2010/main" val="38519224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a:t>M-AERI </a:t>
            </a:r>
            <a:r>
              <a:rPr lang="en-US" dirty="0" smtClean="0"/>
              <a:t>deployments </a:t>
            </a:r>
            <a:endParaRPr lang="en-US" dirty="0"/>
          </a:p>
        </p:txBody>
      </p:sp>
      <p:sp>
        <p:nvSpPr>
          <p:cNvPr id="3" name="Content Placeholder 2"/>
          <p:cNvSpPr>
            <a:spLocks noGrp="1"/>
          </p:cNvSpPr>
          <p:nvPr>
            <p:ph idx="1"/>
          </p:nvPr>
        </p:nvSpPr>
        <p:spPr>
          <a:xfrm>
            <a:off x="838200" y="1033153"/>
            <a:ext cx="10515600" cy="5143810"/>
          </a:xfrm>
        </p:spPr>
        <p:txBody>
          <a:bodyPr>
            <a:normAutofit/>
          </a:bodyPr>
          <a:lstStyle/>
          <a:p>
            <a:pPr>
              <a:lnSpc>
                <a:spcPct val="100000"/>
              </a:lnSpc>
            </a:pPr>
            <a:r>
              <a:rPr lang="en-US" dirty="0" smtClean="0"/>
              <a:t>M-AERI (Marine-Atmospheric Emitted Radiance Interferometer) is </a:t>
            </a:r>
            <a:r>
              <a:rPr lang="en-US" dirty="0"/>
              <a:t> </a:t>
            </a:r>
            <a:r>
              <a:rPr lang="en-US" dirty="0" smtClean="0"/>
              <a:t>Fourier-Transform IR </a:t>
            </a:r>
            <a:r>
              <a:rPr lang="en-US" dirty="0" err="1" smtClean="0"/>
              <a:t>spectroradiometer</a:t>
            </a:r>
            <a:r>
              <a:rPr lang="en-US" dirty="0" smtClean="0"/>
              <a:t> with SI-traceable calibration. Initial installations began in 1996.</a:t>
            </a:r>
          </a:p>
          <a:p>
            <a:pPr>
              <a:lnSpc>
                <a:spcPct val="100000"/>
              </a:lnSpc>
            </a:pPr>
            <a:r>
              <a:rPr lang="en-US" dirty="0" smtClean="0"/>
              <a:t>Three Mk2 M-AERI’s are deployed on Royal Caribbean Cruise Line ships. </a:t>
            </a:r>
          </a:p>
          <a:p>
            <a:pPr>
              <a:lnSpc>
                <a:spcPct val="100000"/>
              </a:lnSpc>
            </a:pPr>
            <a:r>
              <a:rPr lang="en-US" dirty="0" smtClean="0"/>
              <a:t>One Mk3 to be deployed on the NOAA Ship </a:t>
            </a:r>
            <a:r>
              <a:rPr lang="en-US" i="1" dirty="0" smtClean="0"/>
              <a:t>Ronald H Brown </a:t>
            </a:r>
            <a:r>
              <a:rPr lang="en-US" dirty="0" smtClean="0"/>
              <a:t>for cruises in Atlantic </a:t>
            </a:r>
            <a:r>
              <a:rPr lang="en-US" dirty="0" smtClean="0"/>
              <a:t>December 2019 </a:t>
            </a:r>
            <a:r>
              <a:rPr lang="en-US" dirty="0" smtClean="0"/>
              <a:t>– July 2020. </a:t>
            </a:r>
          </a:p>
          <a:p>
            <a:pPr>
              <a:lnSpc>
                <a:spcPct val="100000"/>
              </a:lnSpc>
            </a:pPr>
            <a:r>
              <a:rPr lang="en-US" dirty="0" smtClean="0"/>
              <a:t>M-AERIs now operate autonomously over satellite internet link.</a:t>
            </a:r>
          </a:p>
          <a:p>
            <a:pPr marL="0" indent="0">
              <a:lnSpc>
                <a:spcPct val="100000"/>
              </a:lnSpc>
              <a:buNone/>
            </a:pPr>
            <a:endParaRPr lang="en-US" dirty="0"/>
          </a:p>
        </p:txBody>
      </p:sp>
      <p:sp>
        <p:nvSpPr>
          <p:cNvPr id="4" name="Footer Placeholder 3"/>
          <p:cNvSpPr>
            <a:spLocks noGrp="1"/>
          </p:cNvSpPr>
          <p:nvPr>
            <p:ph type="ftr" sz="quarter" idx="11"/>
          </p:nvPr>
        </p:nvSpPr>
        <p:spPr/>
        <p:txBody>
          <a:bodyPr/>
          <a:lstStyle/>
          <a:p>
            <a:r>
              <a:rPr lang="en-US" smtClean="0"/>
              <a:t>MODIS/VIIRS Science Team Meeting      November 19, 2019</a:t>
            </a:r>
            <a:endParaRPr lang="en-US" dirty="0"/>
          </a:p>
        </p:txBody>
      </p:sp>
    </p:spTree>
    <p:extLst>
      <p:ext uri="{BB962C8B-B14F-4D97-AF65-F5344CB8AC3E}">
        <p14:creationId xmlns:p14="http://schemas.microsoft.com/office/powerpoint/2010/main" val="3783672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2357" y="4558077"/>
            <a:ext cx="5923643" cy="369332"/>
          </a:xfrm>
          <a:prstGeom prst="rect">
            <a:avLst/>
          </a:prstGeom>
          <a:solidFill>
            <a:schemeClr val="bg1"/>
          </a:solidFill>
        </p:spPr>
        <p:txBody>
          <a:bodyPr wrap="square">
            <a:spAutoFit/>
          </a:bodyPr>
          <a:lstStyle/>
          <a:p>
            <a:r>
              <a:rPr lang="en-US" dirty="0">
                <a:latin typeface="Times New Roman" panose="02020603050405020304" pitchFamily="18" charset="0"/>
                <a:ea typeface="Times New Roman" panose="02020603050405020304" pitchFamily="18" charset="0"/>
                <a:cs typeface="Times New Roman" panose="02020603050405020304" pitchFamily="18" charset="0"/>
              </a:rPr>
              <a:t>M-AERI Mk2 installed on the </a:t>
            </a:r>
            <a:r>
              <a:rPr lang="en-US" i="1" dirty="0">
                <a:latin typeface="Times New Roman" panose="02020603050405020304" pitchFamily="18" charset="0"/>
                <a:ea typeface="Times New Roman" panose="02020603050405020304" pitchFamily="18" charset="0"/>
                <a:cs typeface="Times New Roman" panose="02020603050405020304" pitchFamily="18" charset="0"/>
              </a:rPr>
              <a:t>Adventure of the Seas</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p>
        </p:txBody>
      </p:sp>
      <p:pic>
        <p:nvPicPr>
          <p:cNvPr id="5" name="Content Placeholder 4"/>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2357" y="136602"/>
            <a:ext cx="5923643" cy="4351338"/>
          </a:xfrm>
          <a:prstGeom prst="rect">
            <a:avLst/>
          </a:prstGeom>
        </p:spPr>
      </p:pic>
      <p:sp>
        <p:nvSpPr>
          <p:cNvPr id="4" name="Footer Placeholder 3"/>
          <p:cNvSpPr>
            <a:spLocks noGrp="1"/>
          </p:cNvSpPr>
          <p:nvPr>
            <p:ph type="ftr" sz="quarter" idx="11"/>
          </p:nvPr>
        </p:nvSpPr>
        <p:spPr/>
        <p:txBody>
          <a:bodyPr/>
          <a:lstStyle/>
          <a:p>
            <a:r>
              <a:rPr lang="en-US" smtClean="0"/>
              <a:t>MODIS/VIIRS Science Team Meeting      November 19, 2019</a:t>
            </a:r>
            <a:endParaRPr lang="en-US"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5645" r="17386"/>
          <a:stretch/>
        </p:blipFill>
        <p:spPr>
          <a:xfrm>
            <a:off x="6337880" y="400163"/>
            <a:ext cx="5324005" cy="5956187"/>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4963" r="16300"/>
          <a:stretch/>
        </p:blipFill>
        <p:spPr>
          <a:xfrm>
            <a:off x="6271590" y="408789"/>
            <a:ext cx="5456584" cy="5947561"/>
          </a:xfrm>
          <a:prstGeom prst="rect">
            <a:avLst/>
          </a:prstGeom>
        </p:spPr>
      </p:pic>
    </p:spTree>
    <p:extLst>
      <p:ext uri="{BB962C8B-B14F-4D97-AF65-F5344CB8AC3E}">
        <p14:creationId xmlns:p14="http://schemas.microsoft.com/office/powerpoint/2010/main" val="839883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8122" y="1"/>
            <a:ext cx="10515600" cy="929528"/>
          </a:xfrm>
        </p:spPr>
        <p:txBody>
          <a:bodyPr/>
          <a:lstStyle/>
          <a:p>
            <a:pPr marL="514350" indent="-514350"/>
            <a:r>
              <a:rPr lang="en-US" dirty="0" smtClean="0"/>
              <a:t>Aqua MODIS to M-AERI matchups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462225403"/>
              </p:ext>
            </p:extLst>
          </p:nvPr>
        </p:nvGraphicFramePr>
        <p:xfrm>
          <a:off x="807576" y="929529"/>
          <a:ext cx="10816692" cy="5018543"/>
        </p:xfrm>
        <a:graphic>
          <a:graphicData uri="http://schemas.openxmlformats.org/drawingml/2006/table">
            <a:tbl>
              <a:tblPr firstRow="1" firstCol="1" bandRow="1">
                <a:tableStyleId>{5C22544A-7EE6-4342-B048-85BDC9FD1C3A}</a:tableStyleId>
              </a:tblPr>
              <a:tblGrid>
                <a:gridCol w="2987866">
                  <a:extLst>
                    <a:ext uri="{9D8B030D-6E8A-4147-A177-3AD203B41FA5}">
                      <a16:colId xmlns:a16="http://schemas.microsoft.com/office/drawing/2014/main" val="4035503231"/>
                    </a:ext>
                  </a:extLst>
                </a:gridCol>
                <a:gridCol w="1099838">
                  <a:extLst>
                    <a:ext uri="{9D8B030D-6E8A-4147-A177-3AD203B41FA5}">
                      <a16:colId xmlns:a16="http://schemas.microsoft.com/office/drawing/2014/main" val="1246770461"/>
                    </a:ext>
                  </a:extLst>
                </a:gridCol>
                <a:gridCol w="1220022">
                  <a:extLst>
                    <a:ext uri="{9D8B030D-6E8A-4147-A177-3AD203B41FA5}">
                      <a16:colId xmlns:a16="http://schemas.microsoft.com/office/drawing/2014/main" val="4193050231"/>
                    </a:ext>
                  </a:extLst>
                </a:gridCol>
                <a:gridCol w="1347195">
                  <a:extLst>
                    <a:ext uri="{9D8B030D-6E8A-4147-A177-3AD203B41FA5}">
                      <a16:colId xmlns:a16="http://schemas.microsoft.com/office/drawing/2014/main" val="1218177614"/>
                    </a:ext>
                  </a:extLst>
                </a:gridCol>
                <a:gridCol w="1366759">
                  <a:extLst>
                    <a:ext uri="{9D8B030D-6E8A-4147-A177-3AD203B41FA5}">
                      <a16:colId xmlns:a16="http://schemas.microsoft.com/office/drawing/2014/main" val="2504289590"/>
                    </a:ext>
                  </a:extLst>
                </a:gridCol>
                <a:gridCol w="1561014">
                  <a:extLst>
                    <a:ext uri="{9D8B030D-6E8A-4147-A177-3AD203B41FA5}">
                      <a16:colId xmlns:a16="http://schemas.microsoft.com/office/drawing/2014/main" val="797908683"/>
                    </a:ext>
                  </a:extLst>
                </a:gridCol>
                <a:gridCol w="212925">
                  <a:extLst>
                    <a:ext uri="{9D8B030D-6E8A-4147-A177-3AD203B41FA5}">
                      <a16:colId xmlns:a16="http://schemas.microsoft.com/office/drawing/2014/main" val="319770743"/>
                    </a:ext>
                  </a:extLst>
                </a:gridCol>
                <a:gridCol w="1021073">
                  <a:extLst>
                    <a:ext uri="{9D8B030D-6E8A-4147-A177-3AD203B41FA5}">
                      <a16:colId xmlns:a16="http://schemas.microsoft.com/office/drawing/2014/main" val="2782335928"/>
                    </a:ext>
                  </a:extLst>
                </a:gridCol>
              </a:tblGrid>
              <a:tr h="748849">
                <a:tc gridSpan="8">
                  <a:txBody>
                    <a:bodyPr/>
                    <a:lstStyle/>
                    <a:p>
                      <a:pPr marL="0" marR="0" indent="0" algn="ctr">
                        <a:spcBef>
                          <a:spcPts val="0"/>
                        </a:spcBef>
                        <a:spcAft>
                          <a:spcPts val="0"/>
                        </a:spcAft>
                      </a:pPr>
                      <a:r>
                        <a:rPr lang="en-US" sz="2800" b="0" dirty="0" smtClean="0">
                          <a:effectLst/>
                          <a:latin typeface="Times New Roman" panose="02020603050405020304" pitchFamily="18" charset="0"/>
                          <a:cs typeface="Times New Roman" panose="02020603050405020304" pitchFamily="18" charset="0"/>
                        </a:rPr>
                        <a:t>Gross </a:t>
                      </a:r>
                      <a:r>
                        <a:rPr lang="en-US" sz="2800" b="0" dirty="0">
                          <a:effectLst/>
                          <a:latin typeface="Times New Roman" panose="02020603050405020304" pitchFamily="18" charset="0"/>
                          <a:cs typeface="Times New Roman" panose="02020603050405020304" pitchFamily="18" charset="0"/>
                        </a:rPr>
                        <a:t>statistics of the comparison of skin SST derived from MODIS on Aqua and M-AERI measurements.</a:t>
                      </a:r>
                      <a:endParaRPr lang="en-US" sz="2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57065857"/>
                  </a:ext>
                </a:extLst>
              </a:tr>
              <a:tr h="833230">
                <a:tc>
                  <a:txBody>
                    <a:bodyPr/>
                    <a:lstStyle/>
                    <a:p>
                      <a:pPr marL="0" marR="0" indent="0" algn="ctr">
                        <a:spcBef>
                          <a:spcPts val="0"/>
                        </a:spcBef>
                        <a:spcAft>
                          <a:spcPts val="0"/>
                        </a:spcAft>
                      </a:pPr>
                      <a:r>
                        <a:rPr lang="en-US" sz="2400" b="0" dirty="0">
                          <a:effectLst/>
                          <a:latin typeface="Times New Roman" panose="02020603050405020304" pitchFamily="18" charset="0"/>
                          <a:cs typeface="Times New Roman" panose="02020603050405020304" pitchFamily="18" charset="0"/>
                        </a:rPr>
                        <a:t>Ship</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B="0"/>
                </a:tc>
                <a:tc>
                  <a:txBody>
                    <a:bodyPr/>
                    <a:lstStyle/>
                    <a:p>
                      <a:pPr marL="0" marR="0" indent="0" algn="ctr">
                        <a:spcBef>
                          <a:spcPts val="0"/>
                        </a:spcBef>
                        <a:spcAft>
                          <a:spcPts val="0"/>
                        </a:spcAft>
                      </a:pPr>
                      <a:r>
                        <a:rPr lang="en-US" sz="2400" b="0" dirty="0">
                          <a:effectLst/>
                          <a:latin typeface="Times New Roman" panose="02020603050405020304" pitchFamily="18" charset="0"/>
                          <a:cs typeface="Times New Roman" panose="02020603050405020304" pitchFamily="18" charset="0"/>
                        </a:rPr>
                        <a:t>Year</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B="0"/>
                </a:tc>
                <a:tc>
                  <a:txBody>
                    <a:bodyPr/>
                    <a:lstStyle/>
                    <a:p>
                      <a:pPr marL="0" marR="0" indent="0" algn="ctr">
                        <a:spcBef>
                          <a:spcPts val="0"/>
                        </a:spcBef>
                        <a:spcAft>
                          <a:spcPts val="0"/>
                        </a:spcAft>
                      </a:pPr>
                      <a:r>
                        <a:rPr lang="en-US" sz="2400" b="0" dirty="0">
                          <a:effectLst/>
                          <a:latin typeface="Times New Roman" panose="02020603050405020304" pitchFamily="18" charset="0"/>
                          <a:cs typeface="Times New Roman" panose="02020603050405020304" pitchFamily="18" charset="0"/>
                        </a:rPr>
                        <a:t>Mean</a:t>
                      </a:r>
                    </a:p>
                    <a:p>
                      <a:pPr marL="0" marR="0" indent="0" algn="ctr">
                        <a:spcBef>
                          <a:spcPts val="0"/>
                        </a:spcBef>
                        <a:spcAft>
                          <a:spcPts val="0"/>
                        </a:spcAft>
                      </a:pPr>
                      <a:r>
                        <a:rPr lang="en-US" sz="2400" b="0" dirty="0">
                          <a:effectLst/>
                          <a:latin typeface="Times New Roman" panose="02020603050405020304" pitchFamily="18" charset="0"/>
                          <a:cs typeface="Times New Roman" panose="02020603050405020304" pitchFamily="18" charset="0"/>
                        </a:rPr>
                        <a:t>K</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B="0"/>
                </a:tc>
                <a:tc>
                  <a:txBody>
                    <a:bodyPr/>
                    <a:lstStyle/>
                    <a:p>
                      <a:pPr marL="0" marR="0" indent="0" algn="ctr">
                        <a:spcBef>
                          <a:spcPts val="0"/>
                        </a:spcBef>
                        <a:spcAft>
                          <a:spcPts val="0"/>
                        </a:spcAft>
                      </a:pPr>
                      <a:r>
                        <a:rPr lang="en-US" sz="2400" b="0" dirty="0">
                          <a:effectLst/>
                          <a:latin typeface="Times New Roman" panose="02020603050405020304" pitchFamily="18" charset="0"/>
                          <a:cs typeface="Times New Roman" panose="02020603050405020304" pitchFamily="18" charset="0"/>
                        </a:rPr>
                        <a:t>Median</a:t>
                      </a:r>
                    </a:p>
                    <a:p>
                      <a:pPr marL="0" marR="0" indent="0" algn="ctr">
                        <a:spcBef>
                          <a:spcPts val="0"/>
                        </a:spcBef>
                        <a:spcAft>
                          <a:spcPts val="0"/>
                        </a:spcAft>
                      </a:pPr>
                      <a:r>
                        <a:rPr lang="en-US" sz="2400" b="0" dirty="0">
                          <a:effectLst/>
                          <a:latin typeface="Times New Roman" panose="02020603050405020304" pitchFamily="18" charset="0"/>
                          <a:cs typeface="Times New Roman" panose="02020603050405020304" pitchFamily="18" charset="0"/>
                        </a:rPr>
                        <a:t>K</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B="0"/>
                </a:tc>
                <a:tc>
                  <a:txBody>
                    <a:bodyPr/>
                    <a:lstStyle/>
                    <a:p>
                      <a:pPr marL="0" marR="0" indent="0" algn="ctr">
                        <a:spcBef>
                          <a:spcPts val="0"/>
                        </a:spcBef>
                        <a:spcAft>
                          <a:spcPts val="0"/>
                        </a:spcAft>
                      </a:pPr>
                      <a:r>
                        <a:rPr lang="en-US" sz="2400" b="0">
                          <a:effectLst/>
                          <a:latin typeface="Times New Roman" panose="02020603050405020304" pitchFamily="18" charset="0"/>
                          <a:cs typeface="Times New Roman" panose="02020603050405020304" pitchFamily="18" charset="0"/>
                        </a:rPr>
                        <a:t>St. Dev.</a:t>
                      </a:r>
                    </a:p>
                    <a:p>
                      <a:pPr marL="0" marR="0" indent="0" algn="ctr">
                        <a:spcBef>
                          <a:spcPts val="0"/>
                        </a:spcBef>
                        <a:spcAft>
                          <a:spcPts val="0"/>
                        </a:spcAft>
                      </a:pPr>
                      <a:r>
                        <a:rPr lang="en-US" sz="2400" b="0">
                          <a:effectLst/>
                          <a:latin typeface="Times New Roman" panose="02020603050405020304" pitchFamily="18" charset="0"/>
                          <a:cs typeface="Times New Roman" panose="02020603050405020304" pitchFamily="18" charset="0"/>
                        </a:rPr>
                        <a:t>K</a:t>
                      </a:r>
                      <a:endParaRPr lang="en-US" sz="24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B="0"/>
                </a:tc>
                <a:tc gridSpan="2">
                  <a:txBody>
                    <a:bodyPr/>
                    <a:lstStyle/>
                    <a:p>
                      <a:pPr marL="0" marR="0" indent="0" algn="ctr">
                        <a:spcBef>
                          <a:spcPts val="0"/>
                        </a:spcBef>
                        <a:spcAft>
                          <a:spcPts val="0"/>
                        </a:spcAft>
                      </a:pPr>
                      <a:r>
                        <a:rPr lang="en-US" sz="2400" dirty="0">
                          <a:effectLst/>
                          <a:latin typeface="Times New Roman" panose="02020603050405020304" pitchFamily="18" charset="0"/>
                          <a:cs typeface="Times New Roman" panose="02020603050405020304" pitchFamily="18" charset="0"/>
                        </a:rPr>
                        <a:t>Robust St. </a:t>
                      </a:r>
                      <a:r>
                        <a:rPr lang="en-US" sz="2400" dirty="0" smtClean="0">
                          <a:effectLst/>
                          <a:latin typeface="Times New Roman" panose="02020603050405020304" pitchFamily="18" charset="0"/>
                          <a:cs typeface="Times New Roman" panose="02020603050405020304" pitchFamily="18" charset="0"/>
                        </a:rPr>
                        <a:t>Dev.  K</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B="0"/>
                </a:tc>
                <a:tc hMerge="1">
                  <a:txBody>
                    <a:bodyPr/>
                    <a:lstStyle/>
                    <a:p>
                      <a:pPr marL="0" marR="0" indent="0" algn="ctr">
                        <a:spcBef>
                          <a:spcPts val="0"/>
                        </a:spcBef>
                        <a:spcAft>
                          <a:spcPts val="0"/>
                        </a:spcAft>
                      </a:pP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B="0"/>
                </a:tc>
                <a:tc>
                  <a:txBody>
                    <a:bodyPr/>
                    <a:lstStyle/>
                    <a:p>
                      <a:pPr marL="0" marR="0" indent="0" algn="ctr">
                        <a:spcBef>
                          <a:spcPts val="0"/>
                        </a:spcBef>
                        <a:spcAft>
                          <a:spcPts val="0"/>
                        </a:spcAft>
                      </a:pPr>
                      <a:r>
                        <a:rPr lang="en-US" sz="2400">
                          <a:effectLst/>
                          <a:latin typeface="Times New Roman" panose="02020603050405020304" pitchFamily="18" charset="0"/>
                          <a:cs typeface="Times New Roman" panose="02020603050405020304" pitchFamily="18" charset="0"/>
                        </a:rPr>
                        <a:t>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B="0"/>
                </a:tc>
                <a:extLst>
                  <a:ext uri="{0D108BD9-81ED-4DB2-BD59-A6C34878D82A}">
                    <a16:rowId xmlns:a16="http://schemas.microsoft.com/office/drawing/2014/main" val="3137223881"/>
                  </a:ext>
                </a:extLst>
              </a:tr>
              <a:tr h="513916">
                <a:tc gridSpan="8">
                  <a:txBody>
                    <a:bodyPr/>
                    <a:lstStyle/>
                    <a:p>
                      <a:pPr marL="0" marR="0" indent="0" algn="ctr">
                        <a:spcBef>
                          <a:spcPts val="0"/>
                        </a:spcBef>
                        <a:spcAft>
                          <a:spcPts val="0"/>
                        </a:spcAft>
                      </a:pPr>
                      <a:r>
                        <a:rPr lang="en-US" sz="3200" b="0" dirty="0">
                          <a:effectLst/>
                          <a:latin typeface="Times New Roman" panose="02020603050405020304" pitchFamily="18" charset="0"/>
                          <a:cs typeface="Times New Roman" panose="02020603050405020304" pitchFamily="18" charset="0"/>
                        </a:rPr>
                        <a:t>Atmospheric  correction algorithm: LW Bands 31 &amp; 32 (SST)</a:t>
                      </a:r>
                      <a:endParaRPr lang="en-US" sz="3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10377829"/>
                  </a:ext>
                </a:extLst>
              </a:tr>
              <a:tr h="396450">
                <a:tc>
                  <a:txBody>
                    <a:bodyPr/>
                    <a:lstStyle/>
                    <a:p>
                      <a:pPr marL="0" marR="0" indent="0">
                        <a:spcBef>
                          <a:spcPts val="0"/>
                        </a:spcBef>
                        <a:spcAft>
                          <a:spcPts val="0"/>
                        </a:spcAft>
                      </a:pPr>
                      <a:r>
                        <a:rPr lang="en-US" sz="2400" b="0" dirty="0">
                          <a:effectLst/>
                          <a:latin typeface="Times New Roman" panose="02020603050405020304" pitchFamily="18" charset="0"/>
                          <a:cs typeface="Times New Roman" panose="02020603050405020304" pitchFamily="18" charset="0"/>
                        </a:rPr>
                        <a:t>Allure of the Seas</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B="0"/>
                </a:tc>
                <a:tc>
                  <a:txBody>
                    <a:bodyPr/>
                    <a:lstStyle/>
                    <a:p>
                      <a:pPr marL="0" marR="0" indent="0">
                        <a:spcBef>
                          <a:spcPts val="0"/>
                        </a:spcBef>
                        <a:spcAft>
                          <a:spcPts val="0"/>
                        </a:spcAft>
                      </a:pPr>
                      <a:r>
                        <a:rPr lang="en-US" sz="2400" b="0" dirty="0">
                          <a:effectLst/>
                          <a:latin typeface="Times New Roman" panose="02020603050405020304" pitchFamily="18" charset="0"/>
                          <a:cs typeface="Times New Roman" panose="02020603050405020304" pitchFamily="18" charset="0"/>
                        </a:rPr>
                        <a:t>2015</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B="0"/>
                </a:tc>
                <a:tc>
                  <a:txBody>
                    <a:bodyPr/>
                    <a:lstStyle/>
                    <a:p>
                      <a:pPr marL="0" marR="0" indent="0">
                        <a:spcBef>
                          <a:spcPts val="0"/>
                        </a:spcBef>
                        <a:spcAft>
                          <a:spcPts val="0"/>
                        </a:spcAft>
                      </a:pPr>
                      <a:r>
                        <a:rPr lang="en-US" sz="2400" b="0" dirty="0">
                          <a:effectLst/>
                          <a:latin typeface="Times New Roman" panose="02020603050405020304" pitchFamily="18" charset="0"/>
                          <a:cs typeface="Times New Roman" panose="02020603050405020304" pitchFamily="18" charset="0"/>
                        </a:rPr>
                        <a:t>-0.007</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B="0"/>
                </a:tc>
                <a:tc>
                  <a:txBody>
                    <a:bodyPr/>
                    <a:lstStyle/>
                    <a:p>
                      <a:pPr marL="0" marR="0" indent="0" algn="ctr">
                        <a:spcBef>
                          <a:spcPts val="0"/>
                        </a:spcBef>
                        <a:spcAft>
                          <a:spcPts val="0"/>
                        </a:spcAft>
                      </a:pPr>
                      <a:r>
                        <a:rPr lang="en-US" sz="2400" b="0" dirty="0">
                          <a:effectLst/>
                          <a:latin typeface="Times New Roman" panose="02020603050405020304" pitchFamily="18" charset="0"/>
                          <a:cs typeface="Times New Roman" panose="02020603050405020304" pitchFamily="18" charset="0"/>
                        </a:rPr>
                        <a:t>0.009</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B="0"/>
                </a:tc>
                <a:tc>
                  <a:txBody>
                    <a:bodyPr/>
                    <a:lstStyle/>
                    <a:p>
                      <a:pPr marL="0" marR="0" indent="0" algn="ctr">
                        <a:spcBef>
                          <a:spcPts val="0"/>
                        </a:spcBef>
                        <a:spcAft>
                          <a:spcPts val="0"/>
                        </a:spcAft>
                      </a:pPr>
                      <a:r>
                        <a:rPr lang="en-US" sz="2400" b="0" dirty="0">
                          <a:effectLst/>
                          <a:latin typeface="Times New Roman" panose="02020603050405020304" pitchFamily="18" charset="0"/>
                          <a:cs typeface="Times New Roman" panose="02020603050405020304" pitchFamily="18" charset="0"/>
                        </a:rPr>
                        <a:t>0.437</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B="0"/>
                </a:tc>
                <a:tc>
                  <a:txBody>
                    <a:bodyPr/>
                    <a:lstStyle/>
                    <a:p>
                      <a:pPr marL="0" marR="0" indent="0" algn="ctr">
                        <a:spcBef>
                          <a:spcPts val="0"/>
                        </a:spcBef>
                        <a:spcAft>
                          <a:spcPts val="0"/>
                        </a:spcAft>
                      </a:pPr>
                      <a:r>
                        <a:rPr lang="en-US" sz="2400" dirty="0">
                          <a:effectLst/>
                          <a:latin typeface="Times New Roman" panose="02020603050405020304" pitchFamily="18" charset="0"/>
                          <a:cs typeface="Times New Roman" panose="02020603050405020304" pitchFamily="18" charset="0"/>
                        </a:rPr>
                        <a:t>0.315</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B="0"/>
                </a:tc>
                <a:tc gridSpan="2">
                  <a:txBody>
                    <a:bodyPr/>
                    <a:lstStyle/>
                    <a:p>
                      <a:pPr marL="0" marR="0" indent="0" algn="ctr">
                        <a:spcBef>
                          <a:spcPts val="0"/>
                        </a:spcBef>
                        <a:spcAft>
                          <a:spcPts val="0"/>
                        </a:spcAft>
                      </a:pPr>
                      <a:r>
                        <a:rPr lang="en-US" sz="2400" dirty="0">
                          <a:effectLst/>
                          <a:latin typeface="Times New Roman" panose="02020603050405020304" pitchFamily="18" charset="0"/>
                          <a:cs typeface="Times New Roman" panose="02020603050405020304" pitchFamily="18" charset="0"/>
                        </a:rPr>
                        <a:t>1124</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B="0"/>
                </a:tc>
                <a:tc hMerge="1">
                  <a:txBody>
                    <a:bodyPr/>
                    <a:lstStyle/>
                    <a:p>
                      <a:endParaRPr lang="en-US"/>
                    </a:p>
                  </a:txBody>
                  <a:tcPr/>
                </a:tc>
                <a:extLst>
                  <a:ext uri="{0D108BD9-81ED-4DB2-BD59-A6C34878D82A}">
                    <a16:rowId xmlns:a16="http://schemas.microsoft.com/office/drawing/2014/main" val="4223007180"/>
                  </a:ext>
                </a:extLst>
              </a:tr>
              <a:tr h="396450">
                <a:tc>
                  <a:txBody>
                    <a:bodyPr/>
                    <a:lstStyle/>
                    <a:p>
                      <a:pPr marL="0" marR="0" indent="0">
                        <a:spcBef>
                          <a:spcPts val="0"/>
                        </a:spcBef>
                        <a:spcAft>
                          <a:spcPts val="0"/>
                        </a:spcAft>
                      </a:pPr>
                      <a:r>
                        <a:rPr lang="en-US" sz="2400" b="0">
                          <a:effectLst/>
                          <a:latin typeface="Times New Roman" panose="02020603050405020304" pitchFamily="18" charset="0"/>
                          <a:cs typeface="Times New Roman" panose="02020603050405020304" pitchFamily="18" charset="0"/>
                        </a:rPr>
                        <a:t>Celebrity Equinox</a:t>
                      </a:r>
                      <a:endParaRPr lang="en-US" sz="24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B="0"/>
                </a:tc>
                <a:tc>
                  <a:txBody>
                    <a:bodyPr/>
                    <a:lstStyle/>
                    <a:p>
                      <a:pPr marL="0" marR="0" indent="0">
                        <a:spcBef>
                          <a:spcPts val="0"/>
                        </a:spcBef>
                        <a:spcAft>
                          <a:spcPts val="0"/>
                        </a:spcAft>
                      </a:pPr>
                      <a:r>
                        <a:rPr lang="en-US" sz="2400" b="0" dirty="0">
                          <a:effectLst/>
                          <a:latin typeface="Times New Roman" panose="02020603050405020304" pitchFamily="18" charset="0"/>
                          <a:cs typeface="Times New Roman" panose="02020603050405020304" pitchFamily="18" charset="0"/>
                        </a:rPr>
                        <a:t>2016</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B="0"/>
                </a:tc>
                <a:tc>
                  <a:txBody>
                    <a:bodyPr/>
                    <a:lstStyle/>
                    <a:p>
                      <a:pPr marL="0" marR="0" indent="0">
                        <a:spcBef>
                          <a:spcPts val="0"/>
                        </a:spcBef>
                        <a:spcAft>
                          <a:spcPts val="0"/>
                        </a:spcAft>
                      </a:pPr>
                      <a:r>
                        <a:rPr lang="en-US" sz="2400" b="0" dirty="0">
                          <a:effectLst/>
                          <a:latin typeface="Times New Roman" panose="02020603050405020304" pitchFamily="18" charset="0"/>
                          <a:cs typeface="Times New Roman" panose="02020603050405020304" pitchFamily="18" charset="0"/>
                        </a:rPr>
                        <a:t> 0.068</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B="0"/>
                </a:tc>
                <a:tc>
                  <a:txBody>
                    <a:bodyPr/>
                    <a:lstStyle/>
                    <a:p>
                      <a:pPr marL="0" marR="0" indent="0" algn="ctr">
                        <a:spcBef>
                          <a:spcPts val="0"/>
                        </a:spcBef>
                        <a:spcAft>
                          <a:spcPts val="0"/>
                        </a:spcAft>
                      </a:pPr>
                      <a:r>
                        <a:rPr lang="en-US" sz="2400" b="0" dirty="0">
                          <a:effectLst/>
                          <a:latin typeface="Times New Roman" panose="02020603050405020304" pitchFamily="18" charset="0"/>
                          <a:cs typeface="Times New Roman" panose="02020603050405020304" pitchFamily="18" charset="0"/>
                        </a:rPr>
                        <a:t>0.111</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B="0"/>
                </a:tc>
                <a:tc>
                  <a:txBody>
                    <a:bodyPr/>
                    <a:lstStyle/>
                    <a:p>
                      <a:pPr marL="0" marR="0" indent="0" algn="ctr">
                        <a:spcBef>
                          <a:spcPts val="0"/>
                        </a:spcBef>
                        <a:spcAft>
                          <a:spcPts val="0"/>
                        </a:spcAft>
                      </a:pPr>
                      <a:r>
                        <a:rPr lang="en-US" sz="2400" b="0">
                          <a:effectLst/>
                          <a:latin typeface="Times New Roman" panose="02020603050405020304" pitchFamily="18" charset="0"/>
                          <a:cs typeface="Times New Roman" panose="02020603050405020304" pitchFamily="18" charset="0"/>
                        </a:rPr>
                        <a:t>0.474</a:t>
                      </a:r>
                      <a:endParaRPr lang="en-US" sz="24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B="0"/>
                </a:tc>
                <a:tc>
                  <a:txBody>
                    <a:bodyPr/>
                    <a:lstStyle/>
                    <a:p>
                      <a:pPr marL="0" marR="0" indent="0" algn="ctr">
                        <a:spcBef>
                          <a:spcPts val="0"/>
                        </a:spcBef>
                        <a:spcAft>
                          <a:spcPts val="0"/>
                        </a:spcAft>
                      </a:pPr>
                      <a:r>
                        <a:rPr lang="en-US" sz="2400">
                          <a:effectLst/>
                          <a:latin typeface="Times New Roman" panose="02020603050405020304" pitchFamily="18" charset="0"/>
                          <a:cs typeface="Times New Roman" panose="02020603050405020304" pitchFamily="18" charset="0"/>
                        </a:rPr>
                        <a:t>0.342</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B="0"/>
                </a:tc>
                <a:tc gridSpan="2">
                  <a:txBody>
                    <a:bodyPr/>
                    <a:lstStyle/>
                    <a:p>
                      <a:pPr marL="0" marR="0" indent="0" algn="ctr">
                        <a:spcBef>
                          <a:spcPts val="0"/>
                        </a:spcBef>
                        <a:spcAft>
                          <a:spcPts val="0"/>
                        </a:spcAft>
                      </a:pPr>
                      <a:r>
                        <a:rPr lang="en-US" sz="2400" dirty="0">
                          <a:effectLst/>
                          <a:latin typeface="Times New Roman" panose="02020603050405020304" pitchFamily="18" charset="0"/>
                          <a:cs typeface="Times New Roman" panose="02020603050405020304" pitchFamily="18" charset="0"/>
                        </a:rPr>
                        <a:t>1563</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B="0"/>
                </a:tc>
                <a:tc hMerge="1">
                  <a:txBody>
                    <a:bodyPr/>
                    <a:lstStyle/>
                    <a:p>
                      <a:endParaRPr lang="en-US"/>
                    </a:p>
                  </a:txBody>
                  <a:tcPr/>
                </a:tc>
                <a:extLst>
                  <a:ext uri="{0D108BD9-81ED-4DB2-BD59-A6C34878D82A}">
                    <a16:rowId xmlns:a16="http://schemas.microsoft.com/office/drawing/2014/main" val="1718280805"/>
                  </a:ext>
                </a:extLst>
              </a:tr>
              <a:tr h="513916">
                <a:tc gridSpan="8">
                  <a:txBody>
                    <a:bodyPr/>
                    <a:lstStyle/>
                    <a:p>
                      <a:pPr marL="0" marR="0" indent="0" algn="ctr">
                        <a:spcBef>
                          <a:spcPts val="0"/>
                        </a:spcBef>
                        <a:spcAft>
                          <a:spcPts val="0"/>
                        </a:spcAft>
                      </a:pPr>
                      <a:r>
                        <a:rPr lang="en-US" sz="3200" b="0" dirty="0">
                          <a:effectLst/>
                          <a:latin typeface="Times New Roman" panose="02020603050405020304" pitchFamily="18" charset="0"/>
                          <a:cs typeface="Times New Roman" panose="02020603050405020304" pitchFamily="18" charset="0"/>
                        </a:rPr>
                        <a:t>Atmospheric  correction algorithm: MW Bands 22 &amp; 23 (SST4)</a:t>
                      </a:r>
                      <a:endParaRPr lang="en-US" sz="3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82233122"/>
                  </a:ext>
                </a:extLst>
              </a:tr>
              <a:tr h="396450">
                <a:tc>
                  <a:txBody>
                    <a:bodyPr/>
                    <a:lstStyle/>
                    <a:p>
                      <a:pPr marL="0" marR="0" indent="0">
                        <a:spcBef>
                          <a:spcPts val="0"/>
                        </a:spcBef>
                        <a:spcAft>
                          <a:spcPts val="0"/>
                        </a:spcAft>
                      </a:pPr>
                      <a:r>
                        <a:rPr lang="en-US" sz="2400" b="0">
                          <a:effectLst/>
                          <a:latin typeface="Times New Roman" panose="02020603050405020304" pitchFamily="18" charset="0"/>
                          <a:cs typeface="Times New Roman" panose="02020603050405020304" pitchFamily="18" charset="0"/>
                        </a:rPr>
                        <a:t>Allure of the Seas</a:t>
                      </a:r>
                      <a:endParaRPr lang="en-US" sz="24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B="0"/>
                </a:tc>
                <a:tc>
                  <a:txBody>
                    <a:bodyPr/>
                    <a:lstStyle/>
                    <a:p>
                      <a:pPr marL="0" marR="0" indent="0">
                        <a:spcBef>
                          <a:spcPts val="0"/>
                        </a:spcBef>
                        <a:spcAft>
                          <a:spcPts val="0"/>
                        </a:spcAft>
                      </a:pPr>
                      <a:r>
                        <a:rPr lang="en-US" sz="2400" b="0">
                          <a:effectLst/>
                          <a:latin typeface="Times New Roman" panose="02020603050405020304" pitchFamily="18" charset="0"/>
                          <a:cs typeface="Times New Roman" panose="02020603050405020304" pitchFamily="18" charset="0"/>
                        </a:rPr>
                        <a:t>2015</a:t>
                      </a:r>
                      <a:endParaRPr lang="en-US" sz="24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B="0"/>
                </a:tc>
                <a:tc>
                  <a:txBody>
                    <a:bodyPr/>
                    <a:lstStyle/>
                    <a:p>
                      <a:pPr marL="0" marR="0" indent="0">
                        <a:spcBef>
                          <a:spcPts val="0"/>
                        </a:spcBef>
                        <a:spcAft>
                          <a:spcPts val="0"/>
                        </a:spcAft>
                      </a:pPr>
                      <a:r>
                        <a:rPr lang="en-US" sz="2400" b="0">
                          <a:effectLst/>
                          <a:latin typeface="Times New Roman" panose="02020603050405020304" pitchFamily="18" charset="0"/>
                          <a:cs typeface="Times New Roman" panose="02020603050405020304" pitchFamily="18" charset="0"/>
                        </a:rPr>
                        <a:t>-0.086</a:t>
                      </a:r>
                      <a:endParaRPr lang="en-US" sz="24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B="0"/>
                </a:tc>
                <a:tc>
                  <a:txBody>
                    <a:bodyPr/>
                    <a:lstStyle/>
                    <a:p>
                      <a:pPr marL="0" marR="0" indent="0" algn="ctr">
                        <a:spcBef>
                          <a:spcPts val="0"/>
                        </a:spcBef>
                        <a:spcAft>
                          <a:spcPts val="0"/>
                        </a:spcAft>
                      </a:pPr>
                      <a:r>
                        <a:rPr lang="en-US" sz="2400" b="0" dirty="0">
                          <a:effectLst/>
                          <a:latin typeface="Times New Roman" panose="02020603050405020304" pitchFamily="18" charset="0"/>
                          <a:cs typeface="Times New Roman" panose="02020603050405020304" pitchFamily="18" charset="0"/>
                        </a:rPr>
                        <a:t>-0.014</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B="0"/>
                </a:tc>
                <a:tc>
                  <a:txBody>
                    <a:bodyPr/>
                    <a:lstStyle/>
                    <a:p>
                      <a:pPr marL="0" marR="0" indent="0" algn="ctr">
                        <a:spcBef>
                          <a:spcPts val="0"/>
                        </a:spcBef>
                        <a:spcAft>
                          <a:spcPts val="0"/>
                        </a:spcAft>
                      </a:pPr>
                      <a:r>
                        <a:rPr lang="en-US" sz="2400" b="0" dirty="0">
                          <a:effectLst/>
                          <a:latin typeface="Times New Roman" panose="02020603050405020304" pitchFamily="18" charset="0"/>
                          <a:cs typeface="Times New Roman" panose="02020603050405020304" pitchFamily="18" charset="0"/>
                        </a:rPr>
                        <a:t>0.352</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B="0"/>
                </a:tc>
                <a:tc>
                  <a:txBody>
                    <a:bodyPr/>
                    <a:lstStyle/>
                    <a:p>
                      <a:pPr marL="0" marR="0" indent="0" algn="ctr">
                        <a:spcBef>
                          <a:spcPts val="0"/>
                        </a:spcBef>
                        <a:spcAft>
                          <a:spcPts val="0"/>
                        </a:spcAft>
                      </a:pPr>
                      <a:r>
                        <a:rPr lang="en-US" sz="2400" dirty="0">
                          <a:effectLst/>
                          <a:latin typeface="Times New Roman" panose="02020603050405020304" pitchFamily="18" charset="0"/>
                          <a:cs typeface="Times New Roman" panose="02020603050405020304" pitchFamily="18" charset="0"/>
                        </a:rPr>
                        <a:t>0.254</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B="0"/>
                </a:tc>
                <a:tc gridSpan="2">
                  <a:txBody>
                    <a:bodyPr/>
                    <a:lstStyle/>
                    <a:p>
                      <a:pPr marL="0" marR="0" indent="0" algn="ctr">
                        <a:spcBef>
                          <a:spcPts val="0"/>
                        </a:spcBef>
                        <a:spcAft>
                          <a:spcPts val="0"/>
                        </a:spcAft>
                      </a:pPr>
                      <a:r>
                        <a:rPr lang="en-US" sz="2400" dirty="0">
                          <a:effectLst/>
                          <a:latin typeface="Times New Roman" panose="02020603050405020304" pitchFamily="18" charset="0"/>
                          <a:cs typeface="Times New Roman" panose="02020603050405020304" pitchFamily="18" charset="0"/>
                        </a:rPr>
                        <a:t>1153</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B="0"/>
                </a:tc>
                <a:tc hMerge="1">
                  <a:txBody>
                    <a:bodyPr/>
                    <a:lstStyle/>
                    <a:p>
                      <a:endParaRPr lang="en-US"/>
                    </a:p>
                  </a:txBody>
                  <a:tcPr/>
                </a:tc>
                <a:extLst>
                  <a:ext uri="{0D108BD9-81ED-4DB2-BD59-A6C34878D82A}">
                    <a16:rowId xmlns:a16="http://schemas.microsoft.com/office/drawing/2014/main" val="2192417644"/>
                  </a:ext>
                </a:extLst>
              </a:tr>
              <a:tr h="396450">
                <a:tc>
                  <a:txBody>
                    <a:bodyPr/>
                    <a:lstStyle/>
                    <a:p>
                      <a:pPr marL="0" marR="0" indent="0">
                        <a:spcBef>
                          <a:spcPts val="0"/>
                        </a:spcBef>
                        <a:spcAft>
                          <a:spcPts val="0"/>
                        </a:spcAft>
                      </a:pPr>
                      <a:r>
                        <a:rPr lang="en-US" sz="2400" b="0">
                          <a:effectLst/>
                          <a:latin typeface="Times New Roman" panose="02020603050405020304" pitchFamily="18" charset="0"/>
                          <a:cs typeface="Times New Roman" panose="02020603050405020304" pitchFamily="18" charset="0"/>
                        </a:rPr>
                        <a:t>Celebrity Equinox</a:t>
                      </a:r>
                      <a:endParaRPr lang="en-US" sz="24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B="0"/>
                </a:tc>
                <a:tc>
                  <a:txBody>
                    <a:bodyPr/>
                    <a:lstStyle/>
                    <a:p>
                      <a:pPr marL="0" marR="0" indent="0">
                        <a:spcBef>
                          <a:spcPts val="0"/>
                        </a:spcBef>
                        <a:spcAft>
                          <a:spcPts val="0"/>
                        </a:spcAft>
                      </a:pPr>
                      <a:r>
                        <a:rPr lang="en-US" sz="2400" b="0">
                          <a:effectLst/>
                          <a:latin typeface="Times New Roman" panose="02020603050405020304" pitchFamily="18" charset="0"/>
                          <a:cs typeface="Times New Roman" panose="02020603050405020304" pitchFamily="18" charset="0"/>
                        </a:rPr>
                        <a:t>2016</a:t>
                      </a:r>
                      <a:endParaRPr lang="en-US" sz="24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B="0"/>
                </a:tc>
                <a:tc>
                  <a:txBody>
                    <a:bodyPr/>
                    <a:lstStyle/>
                    <a:p>
                      <a:pPr marL="0" marR="0" indent="0">
                        <a:spcBef>
                          <a:spcPts val="0"/>
                        </a:spcBef>
                        <a:spcAft>
                          <a:spcPts val="0"/>
                        </a:spcAft>
                      </a:pPr>
                      <a:r>
                        <a:rPr lang="en-US" sz="2400" b="0">
                          <a:effectLst/>
                          <a:latin typeface="Times New Roman" panose="02020603050405020304" pitchFamily="18" charset="0"/>
                          <a:cs typeface="Times New Roman" panose="02020603050405020304" pitchFamily="18" charset="0"/>
                        </a:rPr>
                        <a:t> 0.084</a:t>
                      </a:r>
                      <a:endParaRPr lang="en-US" sz="24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B="0"/>
                </a:tc>
                <a:tc>
                  <a:txBody>
                    <a:bodyPr/>
                    <a:lstStyle/>
                    <a:p>
                      <a:pPr marL="0" marR="0" indent="0" algn="ctr">
                        <a:spcBef>
                          <a:spcPts val="0"/>
                        </a:spcBef>
                        <a:spcAft>
                          <a:spcPts val="0"/>
                        </a:spcAft>
                      </a:pPr>
                      <a:r>
                        <a:rPr lang="en-US" sz="2400" b="0" dirty="0">
                          <a:effectLst/>
                          <a:latin typeface="Times New Roman" panose="02020603050405020304" pitchFamily="18" charset="0"/>
                          <a:cs typeface="Times New Roman" panose="02020603050405020304" pitchFamily="18" charset="0"/>
                        </a:rPr>
                        <a:t> 0.125</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B="0"/>
                </a:tc>
                <a:tc>
                  <a:txBody>
                    <a:bodyPr/>
                    <a:lstStyle/>
                    <a:p>
                      <a:pPr marL="0" marR="0" indent="0" algn="ctr">
                        <a:spcBef>
                          <a:spcPts val="0"/>
                        </a:spcBef>
                        <a:spcAft>
                          <a:spcPts val="0"/>
                        </a:spcAft>
                      </a:pPr>
                      <a:r>
                        <a:rPr lang="en-US" sz="2400" b="0" dirty="0">
                          <a:effectLst/>
                          <a:latin typeface="Times New Roman" panose="02020603050405020304" pitchFamily="18" charset="0"/>
                          <a:cs typeface="Times New Roman" panose="02020603050405020304" pitchFamily="18" charset="0"/>
                        </a:rPr>
                        <a:t>0.375</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B="0"/>
                </a:tc>
                <a:tc>
                  <a:txBody>
                    <a:bodyPr/>
                    <a:lstStyle/>
                    <a:p>
                      <a:pPr marL="0" marR="0" indent="0" algn="ctr">
                        <a:spcBef>
                          <a:spcPts val="0"/>
                        </a:spcBef>
                        <a:spcAft>
                          <a:spcPts val="0"/>
                        </a:spcAft>
                      </a:pPr>
                      <a:r>
                        <a:rPr lang="en-US" sz="2400" dirty="0">
                          <a:effectLst/>
                          <a:latin typeface="Times New Roman" panose="02020603050405020304" pitchFamily="18" charset="0"/>
                          <a:cs typeface="Times New Roman" panose="02020603050405020304" pitchFamily="18" charset="0"/>
                        </a:rPr>
                        <a:t>0.270</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B="0"/>
                </a:tc>
                <a:tc gridSpan="2">
                  <a:txBody>
                    <a:bodyPr/>
                    <a:lstStyle/>
                    <a:p>
                      <a:pPr marL="0" marR="0" indent="0" algn="ctr">
                        <a:spcBef>
                          <a:spcPts val="0"/>
                        </a:spcBef>
                        <a:spcAft>
                          <a:spcPts val="0"/>
                        </a:spcAft>
                      </a:pPr>
                      <a:r>
                        <a:rPr lang="en-US" sz="2400" dirty="0">
                          <a:effectLst/>
                          <a:latin typeface="Times New Roman" panose="02020603050405020304" pitchFamily="18" charset="0"/>
                          <a:cs typeface="Times New Roman" panose="02020603050405020304" pitchFamily="18" charset="0"/>
                        </a:rPr>
                        <a:t>1597</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B="0"/>
                </a:tc>
                <a:tc hMerge="1">
                  <a:txBody>
                    <a:bodyPr/>
                    <a:lstStyle/>
                    <a:p>
                      <a:endParaRPr lang="en-US"/>
                    </a:p>
                  </a:txBody>
                  <a:tcPr/>
                </a:tc>
                <a:extLst>
                  <a:ext uri="{0D108BD9-81ED-4DB2-BD59-A6C34878D82A}">
                    <a16:rowId xmlns:a16="http://schemas.microsoft.com/office/drawing/2014/main" val="3007812269"/>
                  </a:ext>
                </a:extLst>
              </a:tr>
              <a:tr h="573433">
                <a:tc gridSpan="8">
                  <a:txBody>
                    <a:bodyPr/>
                    <a:lstStyle/>
                    <a:p>
                      <a:pPr marL="0" marR="0" indent="0">
                        <a:spcBef>
                          <a:spcPts val="0"/>
                        </a:spcBef>
                        <a:spcAft>
                          <a:spcPts val="0"/>
                        </a:spcAft>
                      </a:pPr>
                      <a:r>
                        <a:rPr lang="en-US" sz="2000" b="0" dirty="0">
                          <a:effectLst/>
                          <a:latin typeface="Times New Roman" panose="02020603050405020304" pitchFamily="18" charset="0"/>
                          <a:cs typeface="Times New Roman" panose="02020603050405020304" pitchFamily="18" charset="0"/>
                        </a:rPr>
                        <a:t>Highest quality, night-time data: confidently cloud-free &amp; satellite zenith angle &lt;45</a:t>
                      </a:r>
                      <a:r>
                        <a:rPr lang="en-US" sz="2000" b="0" baseline="30000" dirty="0">
                          <a:effectLst/>
                          <a:latin typeface="Times New Roman" panose="02020603050405020304" pitchFamily="18" charset="0"/>
                          <a:cs typeface="Times New Roman" panose="02020603050405020304" pitchFamily="18" charset="0"/>
                        </a:rPr>
                        <a:t>o</a:t>
                      </a:r>
                      <a:r>
                        <a:rPr lang="en-US" sz="2000" b="0" dirty="0">
                          <a:effectLst/>
                          <a:latin typeface="Times New Roman" panose="02020603050405020304" pitchFamily="18" charset="0"/>
                          <a:cs typeface="Times New Roman" panose="02020603050405020304" pitchFamily="18" charset="0"/>
                        </a:rPr>
                        <a:t>.</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53710359"/>
                  </a:ext>
                </a:extLst>
              </a:tr>
            </a:tbl>
          </a:graphicData>
        </a:graphic>
      </p:graphicFrame>
      <p:sp>
        <p:nvSpPr>
          <p:cNvPr id="4" name="Footer Placeholder 3"/>
          <p:cNvSpPr>
            <a:spLocks noGrp="1"/>
          </p:cNvSpPr>
          <p:nvPr>
            <p:ph type="ftr" sz="quarter" idx="11"/>
          </p:nvPr>
        </p:nvSpPr>
        <p:spPr/>
        <p:txBody>
          <a:bodyPr/>
          <a:lstStyle/>
          <a:p>
            <a:r>
              <a:rPr lang="en-US" smtClean="0"/>
              <a:t>MODIS/VIIRS Science Team Meeting      November 19, 2019</a:t>
            </a:r>
            <a:endParaRPr lang="en-US" dirty="0"/>
          </a:p>
        </p:txBody>
      </p:sp>
    </p:spTree>
    <p:extLst>
      <p:ext uri="{BB962C8B-B14F-4D97-AF65-F5344CB8AC3E}">
        <p14:creationId xmlns:p14="http://schemas.microsoft.com/office/powerpoint/2010/main" val="36026011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2421" y="1"/>
            <a:ext cx="10515600" cy="914400"/>
          </a:xfrm>
        </p:spPr>
        <p:txBody>
          <a:bodyPr/>
          <a:lstStyle/>
          <a:p>
            <a:r>
              <a:rPr lang="en-US" dirty="0" smtClean="0"/>
              <a:t>Overview</a:t>
            </a:r>
            <a:endParaRPr lang="en-US" dirty="0"/>
          </a:p>
        </p:txBody>
      </p:sp>
      <p:sp>
        <p:nvSpPr>
          <p:cNvPr id="3" name="Content Placeholder 2"/>
          <p:cNvSpPr>
            <a:spLocks noGrp="1"/>
          </p:cNvSpPr>
          <p:nvPr>
            <p:ph idx="1"/>
          </p:nvPr>
        </p:nvSpPr>
        <p:spPr>
          <a:xfrm>
            <a:off x="922421" y="914401"/>
            <a:ext cx="10804358" cy="5441948"/>
          </a:xfrm>
        </p:spPr>
        <p:txBody>
          <a:bodyPr>
            <a:normAutofit fontScale="70000" lnSpcReduction="20000"/>
          </a:bodyPr>
          <a:lstStyle/>
          <a:p>
            <a:pPr marL="514350" indent="-514350">
              <a:buFont typeface="+mj-lt"/>
              <a:buAutoNum type="arabicPeriod"/>
            </a:pPr>
            <a:r>
              <a:rPr lang="en-US" dirty="0" smtClean="0"/>
              <a:t>Reprocessing of MODIS SSTs by OBPG – R2019:</a:t>
            </a:r>
          </a:p>
          <a:p>
            <a:pPr marL="971550" lvl="1" indent="-514350">
              <a:buFont typeface="+mj-lt"/>
              <a:buAutoNum type="alphaLcParenR"/>
            </a:pPr>
            <a:r>
              <a:rPr lang="en-US" dirty="0" smtClean="0"/>
              <a:t>New cloud screening – Alternating Decision Tree.</a:t>
            </a:r>
          </a:p>
          <a:p>
            <a:pPr marL="971550" lvl="1" indent="-514350">
              <a:buFont typeface="+mj-lt"/>
              <a:buAutoNum type="alphaLcParenR"/>
            </a:pPr>
            <a:r>
              <a:rPr lang="en-US" dirty="0" smtClean="0"/>
              <a:t>CMC as reference field</a:t>
            </a:r>
          </a:p>
          <a:p>
            <a:pPr marL="971550" lvl="1" indent="-514350">
              <a:buFont typeface="+mj-lt"/>
              <a:buAutoNum type="alphaLcParenR"/>
            </a:pPr>
            <a:r>
              <a:rPr lang="en-US" dirty="0" smtClean="0"/>
              <a:t>Aerosol </a:t>
            </a:r>
            <a:r>
              <a:rPr lang="en-US" dirty="0"/>
              <a:t>Correction – additive term to atmospheric correction algorithm if aerosol threshold </a:t>
            </a:r>
            <a:r>
              <a:rPr lang="en-US" dirty="0" smtClean="0"/>
              <a:t>passed.</a:t>
            </a:r>
          </a:p>
          <a:p>
            <a:pPr marL="971550" lvl="1" indent="-514350">
              <a:buFont typeface="+mj-lt"/>
              <a:buAutoNum type="alphaLcParenR"/>
            </a:pPr>
            <a:r>
              <a:rPr lang="en-US" dirty="0" smtClean="0"/>
              <a:t>High-Latitude Coefficients</a:t>
            </a:r>
            <a:endParaRPr lang="en-US" dirty="0"/>
          </a:p>
          <a:p>
            <a:pPr marL="514350" indent="-514350">
              <a:buFont typeface="+mj-lt"/>
              <a:buAutoNum type="arabicPeriod"/>
            </a:pPr>
            <a:r>
              <a:rPr lang="en-US" dirty="0"/>
              <a:t>SST algorithm </a:t>
            </a:r>
            <a:r>
              <a:rPr lang="en-US" dirty="0" smtClean="0"/>
              <a:t>improvements:</a:t>
            </a:r>
            <a:endParaRPr lang="en-US" dirty="0"/>
          </a:p>
          <a:p>
            <a:pPr marL="971550" lvl="1" indent="-514350">
              <a:buFont typeface="+mj-lt"/>
              <a:buAutoNum type="alphaLcParenR"/>
            </a:pPr>
            <a:r>
              <a:rPr lang="en-US" dirty="0"/>
              <a:t>High Latitude atmospheric correction algorithm – explicit emissivity </a:t>
            </a:r>
            <a:r>
              <a:rPr lang="en-US" dirty="0" smtClean="0"/>
              <a:t>correction. </a:t>
            </a:r>
            <a:endParaRPr lang="en-US" dirty="0"/>
          </a:p>
          <a:p>
            <a:pPr marL="971550" lvl="1" indent="-514350">
              <a:buFont typeface="+mj-lt"/>
              <a:buAutoNum type="alphaLcParenR"/>
            </a:pPr>
            <a:r>
              <a:rPr lang="en-US" dirty="0" smtClean="0"/>
              <a:t>Optimal </a:t>
            </a:r>
            <a:r>
              <a:rPr lang="en-US" dirty="0"/>
              <a:t>Estimation of MODIS SSTs.</a:t>
            </a:r>
          </a:p>
          <a:p>
            <a:pPr marL="514350" indent="-514350">
              <a:buFont typeface="+mj-lt"/>
              <a:buAutoNum type="arabicPeriod"/>
            </a:pPr>
            <a:r>
              <a:rPr lang="en-US" dirty="0" smtClean="0"/>
              <a:t>Ship-borne radiometers for algorithm improvements and assessment of accuracies of satellite-derived SSTs:</a:t>
            </a:r>
          </a:p>
          <a:p>
            <a:pPr marL="971550" lvl="1" indent="-514350">
              <a:buFont typeface="+mj-lt"/>
              <a:buAutoNum type="alphaLcParenR"/>
            </a:pPr>
            <a:r>
              <a:rPr lang="en-US" dirty="0" smtClean="0"/>
              <a:t>M-AERI deployments </a:t>
            </a:r>
          </a:p>
          <a:p>
            <a:pPr marL="971550" lvl="1" indent="-514350">
              <a:buFont typeface="+mj-lt"/>
              <a:buAutoNum type="alphaLcParenR"/>
            </a:pPr>
            <a:r>
              <a:rPr lang="en-US" dirty="0" smtClean="0"/>
              <a:t>MODIS matchups</a:t>
            </a:r>
          </a:p>
          <a:p>
            <a:pPr marL="514350" indent="-514350">
              <a:buFont typeface="+mj-lt"/>
              <a:buAutoNum type="arabicPeriod"/>
            </a:pPr>
            <a:r>
              <a:rPr lang="en-US" dirty="0" smtClean="0"/>
              <a:t>Assessment of MODIS SSTs, for CDRs:</a:t>
            </a:r>
          </a:p>
          <a:p>
            <a:pPr marL="971550" lvl="1" indent="-514350">
              <a:buFont typeface="+mj-lt"/>
              <a:buAutoNum type="alphaLcParenR"/>
            </a:pPr>
            <a:r>
              <a:rPr lang="en-US" dirty="0" smtClean="0"/>
              <a:t>M-AERI accuracies.</a:t>
            </a:r>
          </a:p>
          <a:p>
            <a:pPr marL="971550" lvl="1" indent="-514350">
              <a:buFont typeface="+mj-lt"/>
              <a:buAutoNum type="alphaLcParenR"/>
            </a:pPr>
            <a:r>
              <a:rPr lang="en-US" dirty="0" smtClean="0"/>
              <a:t>Drifting buoy accuracies.</a:t>
            </a:r>
          </a:p>
          <a:p>
            <a:pPr marL="971550" lvl="1" indent="-514350">
              <a:buFont typeface="+mj-lt"/>
              <a:buAutoNum type="alphaLcParenR"/>
            </a:pPr>
            <a:r>
              <a:rPr lang="en-US" dirty="0" smtClean="0"/>
              <a:t>Pacific Saildrone cruise </a:t>
            </a:r>
          </a:p>
          <a:p>
            <a:pPr marL="971550" lvl="1" indent="-514350">
              <a:buFont typeface="+mj-lt"/>
              <a:buAutoNum type="alphaLcParenR"/>
            </a:pPr>
            <a:r>
              <a:rPr lang="en-US" dirty="0" smtClean="0"/>
              <a:t>Arctic Saildrone deployments.</a:t>
            </a:r>
          </a:p>
          <a:p>
            <a:pPr marL="971550" lvl="1" indent="-514350">
              <a:buFont typeface="+mj-lt"/>
              <a:buAutoNum type="alphaLcParenR"/>
            </a:pPr>
            <a:r>
              <a:rPr lang="en-US" dirty="0" smtClean="0"/>
              <a:t>Machine Learning Approach to determine Single Sensor Error Statistics.</a:t>
            </a:r>
          </a:p>
          <a:p>
            <a:pPr marL="514350" indent="-514350">
              <a:buFont typeface="+mj-lt"/>
              <a:buAutoNum type="arabicPeriod"/>
            </a:pPr>
            <a:r>
              <a:rPr lang="en-US" dirty="0" smtClean="0"/>
              <a:t>Skin Layer Research</a:t>
            </a:r>
          </a:p>
          <a:p>
            <a:pPr marL="971550" lvl="1" indent="-514350">
              <a:buFont typeface="+mj-lt"/>
              <a:buAutoNum type="alphaLcParenR"/>
            </a:pPr>
            <a:r>
              <a:rPr lang="en-US" dirty="0"/>
              <a:t>Thermofluorescent Dyes </a:t>
            </a:r>
            <a:r>
              <a:rPr lang="en-US" dirty="0" smtClean="0"/>
              <a:t>to study Thermal Skin Layer.</a:t>
            </a:r>
            <a:endParaRPr lang="en-US" dirty="0"/>
          </a:p>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MODIS/VIIRS Science Team Meeting      November 19, 2019</a:t>
            </a:r>
            <a:endParaRPr lang="en-US" dirty="0"/>
          </a:p>
        </p:txBody>
      </p:sp>
    </p:spTree>
    <p:extLst>
      <p:ext uri="{BB962C8B-B14F-4D97-AF65-F5344CB8AC3E}">
        <p14:creationId xmlns:p14="http://schemas.microsoft.com/office/powerpoint/2010/main" val="3032107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4" end="14"/>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5" end="15"/>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7" end="17"/>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798513"/>
          </a:xfrm>
        </p:spPr>
        <p:txBody>
          <a:bodyPr/>
          <a:lstStyle/>
          <a:p>
            <a:r>
              <a:rPr lang="en-US" dirty="0" smtClean="0"/>
              <a:t>M-AERI on </a:t>
            </a:r>
            <a:r>
              <a:rPr lang="en-US" dirty="0" smtClean="0"/>
              <a:t>NOAA Ship </a:t>
            </a:r>
            <a:r>
              <a:rPr lang="en-US" i="1" dirty="0" smtClean="0"/>
              <a:t>Ronald </a:t>
            </a:r>
            <a:r>
              <a:rPr lang="en-US" i="1" dirty="0" smtClean="0"/>
              <a:t>H Brown</a:t>
            </a:r>
            <a:endParaRPr lang="en-US" i="1" dirty="0"/>
          </a:p>
        </p:txBody>
      </p:sp>
      <p:sp>
        <p:nvSpPr>
          <p:cNvPr id="4" name="Footer Placeholder 3"/>
          <p:cNvSpPr>
            <a:spLocks noGrp="1"/>
          </p:cNvSpPr>
          <p:nvPr>
            <p:ph type="ftr" sz="quarter" idx="11"/>
          </p:nvPr>
        </p:nvSpPr>
        <p:spPr/>
        <p:txBody>
          <a:bodyPr/>
          <a:lstStyle/>
          <a:p>
            <a:r>
              <a:rPr lang="en-US" smtClean="0"/>
              <a:t>MODIS/VIIRS Science Team Meeting      November 19, 2019</a:t>
            </a:r>
            <a:endParaRPr lang="en-US" dirty="0"/>
          </a:p>
        </p:txBody>
      </p:sp>
      <p:pic>
        <p:nvPicPr>
          <p:cNvPr id="5124" name="Picture 4" descr="IMG_20180303_164804"/>
          <p:cNvPicPr>
            <a:picLocks noChangeAspect="1" noChangeArrowheads="1"/>
          </p:cNvPicPr>
          <p:nvPr/>
        </p:nvPicPr>
        <p:blipFill>
          <a:blip r:embed="rId2" cstate="print">
            <a:extLst>
              <a:ext uri="{28A0092B-C50C-407E-A947-70E740481C1C}">
                <a14:useLocalDpi xmlns:a14="http://schemas.microsoft.com/office/drawing/2010/main" val="0"/>
              </a:ext>
            </a:extLst>
          </a:blip>
          <a:srcRect b="22792"/>
          <a:stretch>
            <a:fillRect/>
          </a:stretch>
        </p:blipFill>
        <p:spPr bwMode="auto">
          <a:xfrm>
            <a:off x="0" y="1051685"/>
            <a:ext cx="6010275"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7"/>
          <p:cNvPicPr/>
          <p:nvPr/>
        </p:nvPicPr>
        <p:blipFill rotWithShape="1">
          <a:blip r:embed="rId3">
            <a:extLst>
              <a:ext uri="{28A0092B-C50C-407E-A947-70E740481C1C}">
                <a14:useLocalDpi xmlns:a14="http://schemas.microsoft.com/office/drawing/2010/main" val="0"/>
              </a:ext>
            </a:extLst>
          </a:blip>
          <a:srcRect l="9337" t="37159" r="5832" b="39781"/>
          <a:stretch/>
        </p:blipFill>
        <p:spPr bwMode="auto">
          <a:xfrm>
            <a:off x="970722" y="3816626"/>
            <a:ext cx="10250556" cy="2539724"/>
          </a:xfrm>
          <a:prstGeom prst="rect">
            <a:avLst/>
          </a:prstGeom>
          <a:ln>
            <a:noFill/>
          </a:ln>
          <a:extLst>
            <a:ext uri="{53640926-AAD7-44D8-BBD7-CCE9431645EC}">
              <a14:shadowObscured xmlns:a14="http://schemas.microsoft.com/office/drawing/2010/main"/>
            </a:ext>
          </a:extLst>
        </p:spPr>
      </p:pic>
      <p:sp>
        <p:nvSpPr>
          <p:cNvPr id="3" name="TextBox 2"/>
          <p:cNvSpPr txBox="1"/>
          <p:nvPr/>
        </p:nvSpPr>
        <p:spPr>
          <a:xfrm>
            <a:off x="6221897" y="941802"/>
            <a:ext cx="5317433" cy="313932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Track of the NOAA Ship </a:t>
            </a:r>
            <a:r>
              <a:rPr lang="en-US" i="1" dirty="0">
                <a:latin typeface="Times New Roman" panose="02020603050405020304" pitchFamily="18" charset="0"/>
                <a:cs typeface="Times New Roman" panose="02020603050405020304" pitchFamily="18" charset="0"/>
              </a:rPr>
              <a:t>Ronald H. Brown</a:t>
            </a:r>
            <a:r>
              <a:rPr lang="en-US" dirty="0">
                <a:latin typeface="Times New Roman" panose="02020603050405020304" pitchFamily="18" charset="0"/>
                <a:cs typeface="Times New Roman" panose="02020603050405020304" pitchFamily="18" charset="0"/>
              </a:rPr>
              <a:t>, colored by the SST</a:t>
            </a:r>
            <a:r>
              <a:rPr lang="en-US" baseline="-25000" dirty="0">
                <a:latin typeface="Times New Roman" panose="02020603050405020304" pitchFamily="18" charset="0"/>
                <a:cs typeface="Times New Roman" panose="02020603050405020304" pitchFamily="18" charset="0"/>
              </a:rPr>
              <a:t>skin</a:t>
            </a:r>
            <a:r>
              <a:rPr lang="en-US" dirty="0">
                <a:latin typeface="Times New Roman" panose="02020603050405020304" pitchFamily="18" charset="0"/>
                <a:cs typeface="Times New Roman" panose="02020603050405020304" pitchFamily="18" charset="0"/>
              </a:rPr>
              <a:t> measured by the M-AERI-Mk3, scale at right in K. Gaps are due to rain, spray or instrument issues. The cruise started on Ft. Lauderdale, FL, on March 3, 2018 and ended in Charleston, SC, on October 23, 2018</a:t>
            </a:r>
            <a:r>
              <a:rPr lang="en-US" dirty="0" smtClean="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M-AERI-Mk3 will be installed on November 25,  2019, </a:t>
            </a:r>
            <a:r>
              <a:rPr lang="en-US" dirty="0">
                <a:latin typeface="Times New Roman" panose="02020603050405020304" pitchFamily="18" charset="0"/>
                <a:cs typeface="Times New Roman" panose="02020603050405020304" pitchFamily="18" charset="0"/>
              </a:rPr>
              <a:t>in Charleston, SC,</a:t>
            </a:r>
            <a:r>
              <a:rPr lang="en-US" dirty="0" smtClean="0">
                <a:latin typeface="Times New Roman" panose="02020603050405020304" pitchFamily="18" charset="0"/>
                <a:cs typeface="Times New Roman" panose="02020603050405020304" pitchFamily="18" charset="0"/>
              </a:rPr>
              <a:t> with planned removal in July 2020 in San Diego, CA</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274134" y="1137684"/>
            <a:ext cx="1005403" cy="369332"/>
          </a:xfrm>
          <a:prstGeom prst="rect">
            <a:avLst/>
          </a:prstGeom>
          <a:noFill/>
        </p:spPr>
        <p:txBody>
          <a:bodyPr wrap="none" rtlCol="0">
            <a:spAutoFit/>
          </a:bodyPr>
          <a:lstStyle/>
          <a:p>
            <a:r>
              <a:rPr lang="en-US" dirty="0" smtClean="0">
                <a:solidFill>
                  <a:srgbClr val="FFFF00"/>
                </a:solidFill>
                <a:latin typeface="Times New Roman" panose="02020603050405020304" pitchFamily="18" charset="0"/>
                <a:cs typeface="Times New Roman" panose="02020603050405020304" pitchFamily="18" charset="0"/>
              </a:rPr>
              <a:t>M-AERI</a:t>
            </a:r>
            <a:endParaRPr lang="en-US" dirty="0">
              <a:solidFill>
                <a:srgbClr val="FFFF00"/>
              </a:solidFill>
              <a:latin typeface="Times New Roman" panose="02020603050405020304" pitchFamily="18" charset="0"/>
              <a:cs typeface="Times New Roman" panose="02020603050405020304" pitchFamily="18" charset="0"/>
            </a:endParaRPr>
          </a:p>
        </p:txBody>
      </p:sp>
      <p:cxnSp>
        <p:nvCxnSpPr>
          <p:cNvPr id="7" name="Straight Arrow Connector 6"/>
          <p:cNvCxnSpPr>
            <a:stCxn id="5" idx="3"/>
          </p:cNvCxnSpPr>
          <p:nvPr/>
        </p:nvCxnSpPr>
        <p:spPr>
          <a:xfrm>
            <a:off x="2279537" y="1322350"/>
            <a:ext cx="569989" cy="102413"/>
          </a:xfrm>
          <a:prstGeom prst="straightConnector1">
            <a:avLst/>
          </a:prstGeom>
          <a:ln w="31750">
            <a:solidFill>
              <a:srgbClr val="FFFF00"/>
            </a:solidFill>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4715014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1931" y="0"/>
            <a:ext cx="10515600" cy="998485"/>
          </a:xfrm>
        </p:spPr>
        <p:txBody>
          <a:bodyPr>
            <a:normAutofit/>
          </a:bodyPr>
          <a:lstStyle/>
          <a:p>
            <a:r>
              <a:rPr lang="en-US" sz="4000" dirty="0" smtClean="0"/>
              <a:t>Aqua MODIS SST4 Median and RSD vs drifters</a:t>
            </a:r>
            <a:endParaRPr lang="en-US" sz="4000" dirty="0"/>
          </a:p>
        </p:txBody>
      </p:sp>
      <p:sp>
        <p:nvSpPr>
          <p:cNvPr id="4" name="Footer Placeholder 3"/>
          <p:cNvSpPr>
            <a:spLocks noGrp="1"/>
          </p:cNvSpPr>
          <p:nvPr>
            <p:ph type="ftr" sz="quarter" idx="11"/>
          </p:nvPr>
        </p:nvSpPr>
        <p:spPr/>
        <p:txBody>
          <a:bodyPr/>
          <a:lstStyle/>
          <a:p>
            <a:r>
              <a:rPr lang="en-US" smtClean="0"/>
              <a:t>MODIS/VIIRS Science Team Meeting      November 19, 2019</a:t>
            </a:r>
            <a:endParaRPr lang="en-US" dirty="0"/>
          </a:p>
        </p:txBody>
      </p:sp>
      <p:pic>
        <p:nvPicPr>
          <p:cNvPr id="5" name="Content Placeholder 4"/>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704338" y="944406"/>
            <a:ext cx="10298242" cy="5411944"/>
          </a:xfrm>
          <a:prstGeom prst="rect">
            <a:avLst/>
          </a:prstGeom>
        </p:spPr>
      </p:pic>
    </p:spTree>
    <p:extLst>
      <p:ext uri="{BB962C8B-B14F-4D97-AF65-F5344CB8AC3E}">
        <p14:creationId xmlns:p14="http://schemas.microsoft.com/office/powerpoint/2010/main" val="23514826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854075"/>
          </a:xfrm>
        </p:spPr>
        <p:txBody>
          <a:bodyPr>
            <a:normAutofit/>
          </a:bodyPr>
          <a:lstStyle/>
          <a:p>
            <a:r>
              <a:rPr lang="en-US" sz="3600" dirty="0" smtClean="0"/>
              <a:t>Aqua MODIS 11-22µm SST </a:t>
            </a:r>
            <a:r>
              <a:rPr lang="en-US" sz="3600" dirty="0" err="1" smtClean="0"/>
              <a:t>wrt</a:t>
            </a:r>
            <a:r>
              <a:rPr lang="en-US" sz="3600" dirty="0" smtClean="0"/>
              <a:t> buoy temperatures</a:t>
            </a:r>
            <a:endParaRPr lang="en-US" sz="3600" dirty="0"/>
          </a:p>
        </p:txBody>
      </p:sp>
      <p:sp>
        <p:nvSpPr>
          <p:cNvPr id="4" name="Footer Placeholder 3"/>
          <p:cNvSpPr>
            <a:spLocks noGrp="1"/>
          </p:cNvSpPr>
          <p:nvPr>
            <p:ph type="ftr" sz="quarter" idx="11"/>
          </p:nvPr>
        </p:nvSpPr>
        <p:spPr/>
        <p:txBody>
          <a:bodyPr/>
          <a:lstStyle/>
          <a:p>
            <a:r>
              <a:rPr lang="en-US" smtClean="0"/>
              <a:t>MODIS/VIIRS Science Team Meeting      November 19, 2019</a:t>
            </a:r>
            <a:endParaRPr lang="en-US" dirty="0"/>
          </a:p>
        </p:txBody>
      </p:sp>
      <p:pic>
        <p:nvPicPr>
          <p:cNvPr id="6148"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t="5726"/>
          <a:stretch/>
        </p:blipFill>
        <p:spPr bwMode="auto">
          <a:xfrm>
            <a:off x="1589207" y="729107"/>
            <a:ext cx="9574418" cy="599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rot="16200000">
            <a:off x="-641618" y="2874502"/>
            <a:ext cx="4690900" cy="400110"/>
          </a:xfrm>
          <a:prstGeom prst="rect">
            <a:avLst/>
          </a:prstGeom>
          <a:solidFill>
            <a:schemeClr val="bg1"/>
          </a:solidFill>
        </p:spPr>
        <p:txBody>
          <a:bodyPr wrap="none" rtlCol="0">
            <a:spAutoFit/>
          </a:bodyPr>
          <a:lstStyle/>
          <a:p>
            <a:r>
              <a:rPr lang="en-US" sz="2000" dirty="0" smtClean="0">
                <a:latin typeface="Times New Roman" panose="02020603050405020304" pitchFamily="18" charset="0"/>
                <a:cs typeface="Times New Roman" panose="02020603050405020304" pitchFamily="18" charset="0"/>
              </a:rPr>
              <a:t>Aqua MODIS Night SST R2019 </a:t>
            </a:r>
            <a:r>
              <a:rPr lang="en-US" sz="2000" dirty="0" err="1" smtClean="0">
                <a:latin typeface="Times New Roman" panose="02020603050405020304" pitchFamily="18" charset="0"/>
                <a:cs typeface="Times New Roman" panose="02020603050405020304" pitchFamily="18" charset="0"/>
              </a:rPr>
              <a:t>wrt</a:t>
            </a:r>
            <a:r>
              <a:rPr lang="en-US" sz="2000" dirty="0" smtClean="0">
                <a:latin typeface="Times New Roman" panose="02020603050405020304" pitchFamily="18" charset="0"/>
                <a:cs typeface="Times New Roman" panose="02020603050405020304" pitchFamily="18" charset="0"/>
              </a:rPr>
              <a:t> Buoys.</a:t>
            </a:r>
            <a:endParaRPr lang="en-US" sz="20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6100706" y="6352143"/>
            <a:ext cx="625684" cy="369332"/>
          </a:xfrm>
          <a:prstGeom prst="rect">
            <a:avLst/>
          </a:prstGeom>
          <a:solidFill>
            <a:schemeClr val="bg1"/>
          </a:solidFill>
        </p:spPr>
        <p:txBody>
          <a:bodyPr wrap="none" rtlCol="0">
            <a:spAutoFit/>
          </a:bodyPr>
          <a:lstStyle/>
          <a:p>
            <a:r>
              <a:rPr lang="en-US" dirty="0" smtClean="0">
                <a:latin typeface="Times New Roman" panose="02020603050405020304" pitchFamily="18" charset="0"/>
                <a:cs typeface="Times New Roman" panose="02020603050405020304" pitchFamily="18" charset="0"/>
              </a:rPr>
              <a:t>Date</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70358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2421" y="1"/>
            <a:ext cx="10515600" cy="914400"/>
          </a:xfrm>
        </p:spPr>
        <p:txBody>
          <a:bodyPr/>
          <a:lstStyle/>
          <a:p>
            <a:r>
              <a:rPr lang="en-US" dirty="0" smtClean="0"/>
              <a:t>Overview</a:t>
            </a:r>
            <a:endParaRPr lang="en-US" dirty="0"/>
          </a:p>
        </p:txBody>
      </p:sp>
      <p:sp>
        <p:nvSpPr>
          <p:cNvPr id="3" name="Content Placeholder 2"/>
          <p:cNvSpPr>
            <a:spLocks noGrp="1"/>
          </p:cNvSpPr>
          <p:nvPr>
            <p:ph idx="1"/>
          </p:nvPr>
        </p:nvSpPr>
        <p:spPr>
          <a:xfrm>
            <a:off x="922421" y="730804"/>
            <a:ext cx="10804358" cy="5645425"/>
          </a:xfrm>
        </p:spPr>
        <p:txBody>
          <a:bodyPr>
            <a:normAutofit fontScale="70000" lnSpcReduction="20000"/>
          </a:bodyPr>
          <a:lstStyle/>
          <a:p>
            <a:pPr marL="514350" indent="-514350">
              <a:buFont typeface="+mj-lt"/>
              <a:buAutoNum type="arabicPeriod"/>
            </a:pPr>
            <a:r>
              <a:rPr lang="en-US" dirty="0" smtClean="0">
                <a:solidFill>
                  <a:schemeClr val="bg1">
                    <a:lumMod val="85000"/>
                  </a:schemeClr>
                </a:solidFill>
              </a:rPr>
              <a:t>Reprocessing of MODIS SSTs by OBPG – R2019:</a:t>
            </a:r>
          </a:p>
          <a:p>
            <a:pPr marL="971550" lvl="1" indent="-514350">
              <a:buFont typeface="+mj-lt"/>
              <a:buAutoNum type="alphaLcParenR"/>
            </a:pPr>
            <a:r>
              <a:rPr lang="en-US" dirty="0" smtClean="0">
                <a:solidFill>
                  <a:schemeClr val="bg1">
                    <a:lumMod val="85000"/>
                  </a:schemeClr>
                </a:solidFill>
              </a:rPr>
              <a:t>New cloud screening – Alternating Decision Tree.</a:t>
            </a:r>
          </a:p>
          <a:p>
            <a:pPr marL="971550" lvl="1" indent="-514350">
              <a:buFont typeface="+mj-lt"/>
              <a:buAutoNum type="alphaLcParenR"/>
            </a:pPr>
            <a:r>
              <a:rPr lang="en-US" dirty="0" smtClean="0">
                <a:solidFill>
                  <a:schemeClr val="bg1">
                    <a:lumMod val="85000"/>
                  </a:schemeClr>
                </a:solidFill>
              </a:rPr>
              <a:t>CMC as reference field</a:t>
            </a:r>
          </a:p>
          <a:p>
            <a:pPr marL="971550" lvl="1" indent="-514350">
              <a:buFont typeface="+mj-lt"/>
              <a:buAutoNum type="alphaLcParenR"/>
            </a:pPr>
            <a:r>
              <a:rPr lang="en-US" dirty="0" smtClean="0">
                <a:solidFill>
                  <a:schemeClr val="bg1">
                    <a:lumMod val="85000"/>
                  </a:schemeClr>
                </a:solidFill>
              </a:rPr>
              <a:t>Aerosol </a:t>
            </a:r>
            <a:r>
              <a:rPr lang="en-US" dirty="0">
                <a:solidFill>
                  <a:schemeClr val="bg1">
                    <a:lumMod val="85000"/>
                  </a:schemeClr>
                </a:solidFill>
              </a:rPr>
              <a:t>Correction – additive term to atmospheric correction algorithm if aerosol threshold </a:t>
            </a:r>
            <a:r>
              <a:rPr lang="en-US" dirty="0" smtClean="0">
                <a:solidFill>
                  <a:schemeClr val="bg1">
                    <a:lumMod val="85000"/>
                  </a:schemeClr>
                </a:solidFill>
              </a:rPr>
              <a:t>passed.</a:t>
            </a:r>
          </a:p>
          <a:p>
            <a:pPr marL="971550" lvl="1" indent="-514350">
              <a:buFont typeface="+mj-lt"/>
              <a:buAutoNum type="alphaLcParenR"/>
            </a:pPr>
            <a:r>
              <a:rPr lang="en-US" dirty="0">
                <a:solidFill>
                  <a:schemeClr val="bg1">
                    <a:lumMod val="85000"/>
                  </a:schemeClr>
                </a:solidFill>
              </a:rPr>
              <a:t>High-Latitude </a:t>
            </a:r>
            <a:r>
              <a:rPr lang="en-US" dirty="0" smtClean="0">
                <a:solidFill>
                  <a:schemeClr val="bg1">
                    <a:lumMod val="85000"/>
                  </a:schemeClr>
                </a:solidFill>
              </a:rPr>
              <a:t>Coefficients.</a:t>
            </a:r>
          </a:p>
          <a:p>
            <a:pPr marL="971550" lvl="1" indent="-514350">
              <a:buFont typeface="+mj-lt"/>
              <a:buAutoNum type="alphaLcParenR"/>
            </a:pPr>
            <a:r>
              <a:rPr lang="en-US" dirty="0">
                <a:solidFill>
                  <a:schemeClr val="bg1">
                    <a:lumMod val="85000"/>
                  </a:schemeClr>
                </a:solidFill>
              </a:rPr>
              <a:t>Improved cloud over sea-ice </a:t>
            </a:r>
            <a:r>
              <a:rPr lang="en-US" dirty="0" smtClean="0">
                <a:solidFill>
                  <a:schemeClr val="bg1">
                    <a:lumMod val="85000"/>
                  </a:schemeClr>
                </a:solidFill>
              </a:rPr>
              <a:t>identification</a:t>
            </a:r>
            <a:endParaRPr lang="en-US" dirty="0" smtClean="0">
              <a:solidFill>
                <a:schemeClr val="bg1">
                  <a:lumMod val="85000"/>
                </a:schemeClr>
              </a:solidFill>
            </a:endParaRPr>
          </a:p>
          <a:p>
            <a:pPr marL="514350" indent="-514350">
              <a:buFont typeface="+mj-lt"/>
              <a:buAutoNum type="arabicPeriod"/>
            </a:pPr>
            <a:r>
              <a:rPr lang="en-US" dirty="0" smtClean="0">
                <a:solidFill>
                  <a:schemeClr val="bg1">
                    <a:lumMod val="85000"/>
                  </a:schemeClr>
                </a:solidFill>
              </a:rPr>
              <a:t>SST </a:t>
            </a:r>
            <a:r>
              <a:rPr lang="en-US" dirty="0">
                <a:solidFill>
                  <a:schemeClr val="bg1">
                    <a:lumMod val="85000"/>
                  </a:schemeClr>
                </a:solidFill>
              </a:rPr>
              <a:t>algorithm </a:t>
            </a:r>
            <a:r>
              <a:rPr lang="en-US" dirty="0" smtClean="0">
                <a:solidFill>
                  <a:schemeClr val="bg1">
                    <a:lumMod val="85000"/>
                  </a:schemeClr>
                </a:solidFill>
              </a:rPr>
              <a:t>improvements:</a:t>
            </a:r>
            <a:endParaRPr lang="en-US" dirty="0">
              <a:solidFill>
                <a:schemeClr val="bg1">
                  <a:lumMod val="85000"/>
                </a:schemeClr>
              </a:solidFill>
            </a:endParaRPr>
          </a:p>
          <a:p>
            <a:pPr marL="971550" lvl="1" indent="-514350">
              <a:buFont typeface="+mj-lt"/>
              <a:buAutoNum type="alphaLcParenR"/>
            </a:pPr>
            <a:r>
              <a:rPr lang="en-US" dirty="0">
                <a:solidFill>
                  <a:schemeClr val="bg1">
                    <a:lumMod val="85000"/>
                  </a:schemeClr>
                </a:solidFill>
              </a:rPr>
              <a:t>High Latitude atmospheric correction algorithm – explicit emissivity </a:t>
            </a:r>
            <a:r>
              <a:rPr lang="en-US" dirty="0" smtClean="0">
                <a:solidFill>
                  <a:schemeClr val="bg1">
                    <a:lumMod val="85000"/>
                  </a:schemeClr>
                </a:solidFill>
              </a:rPr>
              <a:t>correction. </a:t>
            </a:r>
            <a:endParaRPr lang="en-US" dirty="0">
              <a:solidFill>
                <a:schemeClr val="bg1">
                  <a:lumMod val="85000"/>
                </a:schemeClr>
              </a:solidFill>
            </a:endParaRPr>
          </a:p>
          <a:p>
            <a:pPr marL="971550" lvl="1" indent="-514350">
              <a:buFont typeface="+mj-lt"/>
              <a:buAutoNum type="alphaLcParenR"/>
            </a:pPr>
            <a:r>
              <a:rPr lang="en-US" dirty="0" smtClean="0">
                <a:solidFill>
                  <a:schemeClr val="bg1">
                    <a:lumMod val="85000"/>
                  </a:schemeClr>
                </a:solidFill>
              </a:rPr>
              <a:t>Optimal </a:t>
            </a:r>
            <a:r>
              <a:rPr lang="en-US" dirty="0">
                <a:solidFill>
                  <a:schemeClr val="bg1">
                    <a:lumMod val="85000"/>
                  </a:schemeClr>
                </a:solidFill>
              </a:rPr>
              <a:t>Estimation of MODIS SSTs.</a:t>
            </a:r>
          </a:p>
          <a:p>
            <a:pPr marL="514350" indent="-514350">
              <a:buFont typeface="+mj-lt"/>
              <a:buAutoNum type="arabicPeriod"/>
            </a:pPr>
            <a:r>
              <a:rPr lang="en-US" dirty="0" smtClean="0">
                <a:solidFill>
                  <a:schemeClr val="bg1">
                    <a:lumMod val="85000"/>
                  </a:schemeClr>
                </a:solidFill>
              </a:rPr>
              <a:t>Ship-borne radiometers for algorithm improvements and assessment of accuracies of satellite-derived SSTs:</a:t>
            </a:r>
          </a:p>
          <a:p>
            <a:pPr marL="971550" lvl="1" indent="-514350">
              <a:buFont typeface="+mj-lt"/>
              <a:buAutoNum type="alphaLcParenR"/>
            </a:pPr>
            <a:r>
              <a:rPr lang="en-US" dirty="0" smtClean="0">
                <a:solidFill>
                  <a:schemeClr val="bg1">
                    <a:lumMod val="85000"/>
                  </a:schemeClr>
                </a:solidFill>
              </a:rPr>
              <a:t>M-AERI deployments </a:t>
            </a:r>
          </a:p>
          <a:p>
            <a:pPr marL="971550" lvl="1" indent="-514350">
              <a:buFont typeface="+mj-lt"/>
              <a:buAutoNum type="alphaLcParenR"/>
            </a:pPr>
            <a:r>
              <a:rPr lang="en-US" dirty="0" smtClean="0">
                <a:solidFill>
                  <a:schemeClr val="bg1">
                    <a:lumMod val="85000"/>
                  </a:schemeClr>
                </a:solidFill>
              </a:rPr>
              <a:t>MODIS matchups</a:t>
            </a:r>
          </a:p>
          <a:p>
            <a:pPr marL="514350" indent="-514350">
              <a:buFont typeface="+mj-lt"/>
              <a:buAutoNum type="arabicPeriod"/>
            </a:pPr>
            <a:r>
              <a:rPr lang="en-US" dirty="0" smtClean="0"/>
              <a:t>Assessment of MODIS SSTs, for CDRs:</a:t>
            </a:r>
          </a:p>
          <a:p>
            <a:pPr marL="971550" lvl="1" indent="-514350">
              <a:buFont typeface="+mj-lt"/>
              <a:buAutoNum type="alphaLcParenR"/>
            </a:pPr>
            <a:r>
              <a:rPr lang="en-US" dirty="0" smtClean="0"/>
              <a:t>M-AERI accuracies.</a:t>
            </a:r>
          </a:p>
          <a:p>
            <a:pPr marL="971550" lvl="1" indent="-514350">
              <a:buFont typeface="+mj-lt"/>
              <a:buAutoNum type="alphaLcParenR"/>
            </a:pPr>
            <a:r>
              <a:rPr lang="en-US" dirty="0" smtClean="0"/>
              <a:t>Drifting buoy accuracies.</a:t>
            </a:r>
          </a:p>
          <a:p>
            <a:pPr marL="971550" lvl="1" indent="-514350">
              <a:buFont typeface="+mj-lt"/>
              <a:buAutoNum type="alphaLcParenR"/>
            </a:pPr>
            <a:r>
              <a:rPr lang="en-US" dirty="0" smtClean="0"/>
              <a:t>Pacific Saildrone cruise </a:t>
            </a:r>
          </a:p>
          <a:p>
            <a:pPr marL="971550" lvl="1" indent="-514350">
              <a:buFont typeface="+mj-lt"/>
              <a:buAutoNum type="alphaLcParenR"/>
            </a:pPr>
            <a:r>
              <a:rPr lang="en-US" dirty="0" smtClean="0"/>
              <a:t>Arctic Saildrone deployments.</a:t>
            </a:r>
          </a:p>
          <a:p>
            <a:pPr marL="971550" lvl="1" indent="-514350">
              <a:buFont typeface="+mj-lt"/>
              <a:buAutoNum type="alphaLcParenR"/>
            </a:pPr>
            <a:r>
              <a:rPr lang="en-US" dirty="0" smtClean="0"/>
              <a:t>Machine Learning Approach to determine Single Sensor Error Statistics.</a:t>
            </a:r>
          </a:p>
          <a:p>
            <a:pPr marL="514350" indent="-514350">
              <a:buFont typeface="+mj-lt"/>
              <a:buAutoNum type="arabicPeriod"/>
            </a:pPr>
            <a:r>
              <a:rPr lang="en-US" dirty="0" smtClean="0">
                <a:solidFill>
                  <a:schemeClr val="bg1">
                    <a:lumMod val="85000"/>
                  </a:schemeClr>
                </a:solidFill>
              </a:rPr>
              <a:t>Skin Layer Research</a:t>
            </a:r>
          </a:p>
          <a:p>
            <a:pPr marL="971550" lvl="1" indent="-514350">
              <a:buFont typeface="+mj-lt"/>
              <a:buAutoNum type="alphaLcParenR"/>
            </a:pPr>
            <a:r>
              <a:rPr lang="en-US" dirty="0">
                <a:solidFill>
                  <a:schemeClr val="bg1">
                    <a:lumMod val="85000"/>
                  </a:schemeClr>
                </a:solidFill>
              </a:rPr>
              <a:t>Thermofluorescent Dyes </a:t>
            </a:r>
            <a:r>
              <a:rPr lang="en-US" dirty="0" smtClean="0">
                <a:solidFill>
                  <a:schemeClr val="bg1">
                    <a:lumMod val="85000"/>
                  </a:schemeClr>
                </a:solidFill>
              </a:rPr>
              <a:t>to study Thermal Skin Layer.</a:t>
            </a:r>
            <a:endParaRPr lang="en-US" dirty="0">
              <a:solidFill>
                <a:schemeClr val="bg1">
                  <a:lumMod val="85000"/>
                </a:schemeClr>
              </a:solidFill>
            </a:endParaRPr>
          </a:p>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MODIS/VIIRS Science Team Meeting      November 19, 2019</a:t>
            </a:r>
            <a:endParaRPr lang="en-US" dirty="0"/>
          </a:p>
        </p:txBody>
      </p:sp>
    </p:spTree>
    <p:extLst>
      <p:ext uri="{BB962C8B-B14F-4D97-AF65-F5344CB8AC3E}">
        <p14:creationId xmlns:p14="http://schemas.microsoft.com/office/powerpoint/2010/main" val="27083353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Temperature </a:t>
            </a:r>
            <a:r>
              <a:rPr lang="en-US" dirty="0" smtClean="0"/>
              <a:t>Differences </a:t>
            </a:r>
            <a:r>
              <a:rPr lang="en-US" i="1" dirty="0" smtClean="0"/>
              <a:t>vs</a:t>
            </a:r>
            <a:r>
              <a:rPr lang="en-US" dirty="0" smtClean="0"/>
              <a:t> Assessment of Accuracy</a:t>
            </a:r>
            <a:endParaRPr lang="en-US" dirty="0"/>
          </a:p>
        </p:txBody>
      </p:sp>
      <p:sp>
        <p:nvSpPr>
          <p:cNvPr id="3" name="Content Placeholder 2"/>
          <p:cNvSpPr>
            <a:spLocks noGrp="1"/>
          </p:cNvSpPr>
          <p:nvPr>
            <p:ph idx="1"/>
          </p:nvPr>
        </p:nvSpPr>
        <p:spPr>
          <a:xfrm>
            <a:off x="838200" y="2122508"/>
            <a:ext cx="10515600" cy="3423269"/>
          </a:xfrm>
        </p:spPr>
        <p:txBody>
          <a:bodyPr/>
          <a:lstStyle/>
          <a:p>
            <a:r>
              <a:rPr lang="en-US" dirty="0" smtClean="0"/>
              <a:t>Statistics shown here (and in many papers and reports) of differences between satellite and validating SSTs are often interpreted as an assessment of the accuracy of the satellite measurements – assumes contributions to the differences from the validating sensor and from the method of comparisons are negligible. This is not always the case.</a:t>
            </a:r>
          </a:p>
          <a:p>
            <a:r>
              <a:rPr lang="en-US" dirty="0" smtClean="0"/>
              <a:t>To generate SST CDRs, a rigorous assessment of the accuracies of the measurements used to validate the satellite SST retrievals is needed.</a:t>
            </a:r>
          </a:p>
          <a:p>
            <a:endParaRPr lang="en-US" dirty="0"/>
          </a:p>
        </p:txBody>
      </p:sp>
      <p:sp>
        <p:nvSpPr>
          <p:cNvPr id="4" name="Footer Placeholder 3"/>
          <p:cNvSpPr>
            <a:spLocks noGrp="1"/>
          </p:cNvSpPr>
          <p:nvPr>
            <p:ph type="ftr" sz="quarter" idx="11"/>
          </p:nvPr>
        </p:nvSpPr>
        <p:spPr/>
        <p:txBody>
          <a:bodyPr/>
          <a:lstStyle/>
          <a:p>
            <a:r>
              <a:rPr lang="en-US" smtClean="0"/>
              <a:t>MODIS/VIIRS Science Team Meeting      November 19, 2019</a:t>
            </a:r>
            <a:endParaRPr lang="en-US" dirty="0"/>
          </a:p>
        </p:txBody>
      </p:sp>
    </p:spTree>
    <p:extLst>
      <p:ext uri="{BB962C8B-B14F-4D97-AF65-F5344CB8AC3E}">
        <p14:creationId xmlns:p14="http://schemas.microsoft.com/office/powerpoint/2010/main" val="143632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CustomShape 1"/>
          <p:cNvSpPr/>
          <p:nvPr/>
        </p:nvSpPr>
        <p:spPr>
          <a:xfrm>
            <a:off x="1092420" y="0"/>
            <a:ext cx="11067263" cy="904973"/>
          </a:xfrm>
          <a:prstGeom prst="rect">
            <a:avLst/>
          </a:prstGeom>
          <a:noFill/>
          <a:ln>
            <a:noFill/>
          </a:ln>
        </p:spPr>
        <p:style>
          <a:lnRef idx="0">
            <a:scrgbClr r="0" g="0" b="0"/>
          </a:lnRef>
          <a:fillRef idx="0">
            <a:scrgbClr r="0" g="0" b="0"/>
          </a:fillRef>
          <a:effectRef idx="0">
            <a:scrgbClr r="0" g="0" b="0"/>
          </a:effectRef>
          <a:fontRef idx="minor"/>
        </p:style>
        <p:txBody>
          <a:bodyPr lIns="108847" tIns="54423" rIns="108847" bIns="54423" anchor="ctr">
            <a:normAutofit/>
          </a:bodyPr>
          <a:lstStyle/>
          <a:p>
            <a:pPr algn="ctr">
              <a:lnSpc>
                <a:spcPct val="90000"/>
              </a:lnSpc>
            </a:pPr>
            <a:r>
              <a:rPr lang="en-US" sz="4000" spc="-1" dirty="0">
                <a:solidFill>
                  <a:srgbClr val="000000"/>
                </a:solidFill>
                <a:latin typeface="Times New Roman"/>
              </a:rPr>
              <a:t>M-AERI Mk2 accuracies  – CEOS </a:t>
            </a:r>
            <a:r>
              <a:rPr lang="en-US" sz="4000" spc="-1" dirty="0" smtClean="0">
                <a:solidFill>
                  <a:srgbClr val="000000"/>
                </a:solidFill>
                <a:latin typeface="Times New Roman"/>
              </a:rPr>
              <a:t>NPL Workshop</a:t>
            </a:r>
            <a:endParaRPr lang="en-US" sz="4000" spc="-1" dirty="0">
              <a:latin typeface="Arial"/>
            </a:endParaRPr>
          </a:p>
        </p:txBody>
      </p:sp>
      <p:graphicFrame>
        <p:nvGraphicFramePr>
          <p:cNvPr id="81" name="Table 3"/>
          <p:cNvGraphicFramePr/>
          <p:nvPr>
            <p:extLst>
              <p:ext uri="{D42A27DB-BD31-4B8C-83A1-F6EECF244321}">
                <p14:modId xmlns:p14="http://schemas.microsoft.com/office/powerpoint/2010/main" val="1351786987"/>
              </p:ext>
            </p:extLst>
          </p:nvPr>
        </p:nvGraphicFramePr>
        <p:xfrm>
          <a:off x="1233353" y="904973"/>
          <a:ext cx="5978153" cy="5136272"/>
        </p:xfrm>
        <a:graphic>
          <a:graphicData uri="http://schemas.openxmlformats.org/drawingml/2006/table">
            <a:tbl>
              <a:tblPr/>
              <a:tblGrid>
                <a:gridCol w="1773798">
                  <a:extLst>
                    <a:ext uri="{9D8B030D-6E8A-4147-A177-3AD203B41FA5}">
                      <a16:colId xmlns:a16="http://schemas.microsoft.com/office/drawing/2014/main" val="20000"/>
                    </a:ext>
                  </a:extLst>
                </a:gridCol>
                <a:gridCol w="1243098">
                  <a:extLst>
                    <a:ext uri="{9D8B030D-6E8A-4147-A177-3AD203B41FA5}">
                      <a16:colId xmlns:a16="http://schemas.microsoft.com/office/drawing/2014/main" val="20001"/>
                    </a:ext>
                  </a:extLst>
                </a:gridCol>
                <a:gridCol w="1404593">
                  <a:extLst>
                    <a:ext uri="{9D8B030D-6E8A-4147-A177-3AD203B41FA5}">
                      <a16:colId xmlns:a16="http://schemas.microsoft.com/office/drawing/2014/main" val="20002"/>
                    </a:ext>
                  </a:extLst>
                </a:gridCol>
                <a:gridCol w="1556664">
                  <a:extLst>
                    <a:ext uri="{9D8B030D-6E8A-4147-A177-3AD203B41FA5}">
                      <a16:colId xmlns:a16="http://schemas.microsoft.com/office/drawing/2014/main" val="20003"/>
                    </a:ext>
                  </a:extLst>
                </a:gridCol>
              </a:tblGrid>
              <a:tr h="322561">
                <a:tc gridSpan="4">
                  <a:txBody>
                    <a:bodyPr/>
                    <a:lstStyle/>
                    <a:p>
                      <a:pPr>
                        <a:lnSpc>
                          <a:spcPct val="100000"/>
                        </a:lnSpc>
                      </a:pPr>
                      <a:r>
                        <a:rPr lang="en-US" sz="1800" b="0" strike="noStrike" spc="-1" dirty="0" smtClean="0">
                          <a:solidFill>
                            <a:schemeClr val="bg1"/>
                          </a:solidFill>
                          <a:latin typeface="Times New Roman" panose="02020603050405020304" pitchFamily="18" charset="0"/>
                          <a:cs typeface="Times New Roman" panose="02020603050405020304" pitchFamily="18" charset="0"/>
                        </a:rPr>
                        <a:t> At </a:t>
                      </a:r>
                      <a:r>
                        <a:rPr lang="en-US" sz="1800" b="0" strike="noStrike" spc="-1" dirty="0">
                          <a:solidFill>
                            <a:schemeClr val="bg1"/>
                          </a:solidFill>
                          <a:latin typeface="Times New Roman" panose="02020603050405020304" pitchFamily="18" charset="0"/>
                          <a:cs typeface="Times New Roman" panose="02020603050405020304" pitchFamily="18" charset="0"/>
                        </a:rPr>
                        <a:t>λ= 7.7 µm (1302 cm</a:t>
                      </a:r>
                      <a:r>
                        <a:rPr lang="en-US" sz="1800" b="0" strike="noStrike" spc="-1" baseline="30000" dirty="0">
                          <a:solidFill>
                            <a:schemeClr val="bg1"/>
                          </a:solidFill>
                          <a:latin typeface="Times New Roman" panose="02020603050405020304" pitchFamily="18" charset="0"/>
                          <a:cs typeface="Times New Roman" panose="02020603050405020304" pitchFamily="18" charset="0"/>
                        </a:rPr>
                        <a:t>-1</a:t>
                      </a:r>
                      <a:r>
                        <a:rPr lang="en-US" sz="1800" b="0" strike="noStrike" spc="-1" dirty="0">
                          <a:solidFill>
                            <a:schemeClr val="bg1"/>
                          </a:solidFill>
                          <a:latin typeface="Times New Roman" panose="02020603050405020304" pitchFamily="18" charset="0"/>
                          <a:cs typeface="Times New Roman" panose="02020603050405020304" pitchFamily="18" charset="0"/>
                        </a:rPr>
                        <a:t>) </a:t>
                      </a:r>
                    </a:p>
                  </a:txBody>
                  <a:tcPr marL="38749" marR="42232" marT="55294" marB="55294">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hMerge="1">
                  <a:txBody>
                    <a:bodyPr/>
                    <a:lstStyle/>
                    <a:p>
                      <a:endParaRPr lang="en-US"/>
                    </a:p>
                  </a:txBody>
                  <a:tcPr>
                    <a:solidFill>
                      <a:srgbClr val="729FCF"/>
                    </a:solidFill>
                  </a:tcPr>
                </a:tc>
                <a:tc hMerge="1">
                  <a:txBody>
                    <a:bodyPr/>
                    <a:lstStyle/>
                    <a:p>
                      <a:endParaRPr lang="en-US"/>
                    </a:p>
                  </a:txBody>
                  <a:tcPr>
                    <a:solidFill>
                      <a:srgbClr val="729FCF"/>
                    </a:solidFill>
                  </a:tcPr>
                </a:tc>
                <a:tc hMerge="1">
                  <a:txBody>
                    <a:bodyPr/>
                    <a:lstStyle/>
                    <a:p>
                      <a:endParaRPr lang="en-US"/>
                    </a:p>
                  </a:txBody>
                  <a:tcPr>
                    <a:solidFill>
                      <a:srgbClr val="729FCF"/>
                    </a:solidFill>
                  </a:tcPr>
                </a:tc>
                <a:extLst>
                  <a:ext uri="{0D108BD9-81ED-4DB2-BD59-A6C34878D82A}">
                    <a16:rowId xmlns:a16="http://schemas.microsoft.com/office/drawing/2014/main" val="10000"/>
                  </a:ext>
                </a:extLst>
              </a:tr>
              <a:tr h="782481">
                <a:tc>
                  <a:txBody>
                    <a:bodyPr/>
                    <a:lstStyle/>
                    <a:p>
                      <a:pPr marL="112713" indent="-55563">
                        <a:lnSpc>
                          <a:spcPct val="100000"/>
                        </a:lnSpc>
                      </a:pPr>
                      <a:r>
                        <a:rPr lang="en-US" sz="1800" b="0" strike="noStrike" spc="-1" dirty="0">
                          <a:solidFill>
                            <a:schemeClr val="bg1"/>
                          </a:solidFill>
                          <a:latin typeface="Times New Roman" panose="02020603050405020304" pitchFamily="18" charset="0"/>
                          <a:cs typeface="Times New Roman" panose="02020603050405020304" pitchFamily="18" charset="0"/>
                        </a:rPr>
                        <a:t>Parameter</a:t>
                      </a:r>
                    </a:p>
                  </a:txBody>
                  <a:tcPr marL="38749" marR="42232" marT="55294" marB="55294">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4F81BD"/>
                    </a:solidFill>
                  </a:tcPr>
                </a:tc>
                <a:tc>
                  <a:txBody>
                    <a:bodyPr/>
                    <a:lstStyle/>
                    <a:p>
                      <a:pPr algn="ctr">
                        <a:lnSpc>
                          <a:spcPct val="100000"/>
                        </a:lnSpc>
                      </a:pPr>
                      <a:r>
                        <a:rPr lang="en-US" sz="1800" b="0" strike="noStrike" spc="-1" dirty="0">
                          <a:latin typeface="Times New Roman" panose="02020603050405020304" pitchFamily="18" charset="0"/>
                          <a:cs typeface="Times New Roman" panose="02020603050405020304" pitchFamily="18" charset="0"/>
                        </a:rPr>
                        <a:t>Type A</a:t>
                      </a:r>
                    </a:p>
                    <a:p>
                      <a:pPr algn="ctr">
                        <a:lnSpc>
                          <a:spcPct val="100000"/>
                        </a:lnSpc>
                      </a:pPr>
                      <a:r>
                        <a:rPr lang="en-US" sz="1800" b="0" strike="noStrike" spc="-1" dirty="0">
                          <a:latin typeface="Times New Roman" panose="02020603050405020304" pitchFamily="18" charset="0"/>
                          <a:cs typeface="Times New Roman" panose="02020603050405020304" pitchFamily="18" charset="0"/>
                        </a:rPr>
                        <a:t>Uncertainty </a:t>
                      </a:r>
                      <a:r>
                        <a:rPr lang="en-US" sz="1800" b="0" strike="noStrike" spc="-1" dirty="0" smtClean="0">
                          <a:latin typeface="Times New Roman" panose="02020603050405020304" pitchFamily="18" charset="0"/>
                          <a:cs typeface="Times New Roman" panose="02020603050405020304" pitchFamily="18" charset="0"/>
                        </a:rPr>
                        <a:t>Value </a:t>
                      </a:r>
                      <a:r>
                        <a:rPr lang="en-US" sz="1800" b="0" strike="noStrike" spc="-1" dirty="0">
                          <a:latin typeface="Times New Roman" panose="02020603050405020304" pitchFamily="18" charset="0"/>
                          <a:cs typeface="Times New Roman" panose="02020603050405020304" pitchFamily="18" charset="0"/>
                        </a:rPr>
                        <a:t>[ K ]</a:t>
                      </a:r>
                    </a:p>
                  </a:txBody>
                  <a:tcPr marL="38749" marR="42232" marT="55294" marB="55294">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00000"/>
                        </a:lnSpc>
                      </a:pPr>
                      <a:r>
                        <a:rPr lang="en-US" sz="1800" b="0" strike="noStrike" spc="-1" dirty="0">
                          <a:latin typeface="Times New Roman" panose="02020603050405020304" pitchFamily="18" charset="0"/>
                          <a:cs typeface="Times New Roman" panose="02020603050405020304" pitchFamily="18" charset="0"/>
                        </a:rPr>
                        <a:t>Type B</a:t>
                      </a:r>
                    </a:p>
                    <a:p>
                      <a:pPr algn="ctr">
                        <a:lnSpc>
                          <a:spcPct val="100000"/>
                        </a:lnSpc>
                      </a:pPr>
                      <a:r>
                        <a:rPr lang="en-US" sz="1800" b="0" strike="noStrike" spc="-1" dirty="0">
                          <a:latin typeface="Times New Roman" panose="02020603050405020304" pitchFamily="18" charset="0"/>
                          <a:cs typeface="Times New Roman" panose="02020603050405020304" pitchFamily="18" charset="0"/>
                        </a:rPr>
                        <a:t>Uncertainty </a:t>
                      </a:r>
                      <a:r>
                        <a:rPr lang="en-US" sz="1800" b="0" strike="noStrike" spc="-1" dirty="0" smtClean="0">
                          <a:latin typeface="Times New Roman" panose="02020603050405020304" pitchFamily="18" charset="0"/>
                          <a:cs typeface="Times New Roman" panose="02020603050405020304" pitchFamily="18" charset="0"/>
                        </a:rPr>
                        <a:t>in [K]</a:t>
                      </a:r>
                      <a:endParaRPr lang="en-US" sz="1800" b="0" strike="noStrike" spc="-1" dirty="0">
                        <a:latin typeface="Times New Roman" panose="02020603050405020304" pitchFamily="18" charset="0"/>
                        <a:cs typeface="Times New Roman" panose="02020603050405020304" pitchFamily="18" charset="0"/>
                      </a:endParaRPr>
                    </a:p>
                  </a:txBody>
                  <a:tcPr marL="38749" marR="42232" marT="55294" marB="55294">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00000"/>
                        </a:lnSpc>
                      </a:pPr>
                      <a:r>
                        <a:rPr lang="en-US" sz="1800" b="0" strike="noStrike" spc="-1" dirty="0">
                          <a:latin typeface="Times New Roman" panose="02020603050405020304" pitchFamily="18" charset="0"/>
                          <a:cs typeface="Times New Roman" panose="02020603050405020304" pitchFamily="18" charset="0"/>
                        </a:rPr>
                        <a:t>Uncertainty in</a:t>
                      </a:r>
                    </a:p>
                    <a:p>
                      <a:pPr algn="ctr">
                        <a:lnSpc>
                          <a:spcPct val="100000"/>
                        </a:lnSpc>
                      </a:pPr>
                      <a:r>
                        <a:rPr lang="en-US" sz="1800" b="0" strike="noStrike" spc="-1" dirty="0">
                          <a:latin typeface="Times New Roman" panose="02020603050405020304" pitchFamily="18" charset="0"/>
                          <a:cs typeface="Times New Roman" panose="02020603050405020304" pitchFamily="18" charset="0"/>
                        </a:rPr>
                        <a:t>Brightness </a:t>
                      </a:r>
                      <a:r>
                        <a:rPr lang="en-US" sz="1800" b="0" strike="noStrike" spc="-1" dirty="0" smtClean="0">
                          <a:latin typeface="Times New Roman" panose="02020603050405020304" pitchFamily="18" charset="0"/>
                          <a:cs typeface="Times New Roman" panose="02020603050405020304" pitchFamily="18" charset="0"/>
                        </a:rPr>
                        <a:t>temp in K</a:t>
                      </a:r>
                      <a:endParaRPr lang="en-US" sz="1800" b="0" strike="noStrike" spc="-1" dirty="0">
                        <a:latin typeface="Times New Roman" panose="02020603050405020304" pitchFamily="18" charset="0"/>
                        <a:cs typeface="Times New Roman" panose="02020603050405020304" pitchFamily="18" charset="0"/>
                      </a:endParaRPr>
                    </a:p>
                  </a:txBody>
                  <a:tcPr marL="38749" marR="42232" marT="55294" marB="55294">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1"/>
                  </a:ext>
                </a:extLst>
              </a:tr>
              <a:tr h="2852119">
                <a:tc>
                  <a:txBody>
                    <a:bodyPr/>
                    <a:lstStyle/>
                    <a:p>
                      <a:pPr marL="112713" indent="0">
                        <a:lnSpc>
                          <a:spcPct val="100000"/>
                        </a:lnSpc>
                        <a:spcAft>
                          <a:spcPts val="600"/>
                        </a:spcAft>
                      </a:pPr>
                      <a:r>
                        <a:rPr lang="en-US" sz="1800" b="0" strike="noStrike" spc="-1" dirty="0" smtClean="0">
                          <a:solidFill>
                            <a:schemeClr val="bg1"/>
                          </a:solidFill>
                          <a:latin typeface="Times New Roman" panose="02020603050405020304" pitchFamily="18" charset="0"/>
                          <a:cs typeface="Times New Roman" panose="02020603050405020304" pitchFamily="18" charset="0"/>
                        </a:rPr>
                        <a:t>Repeatability of Measurement</a:t>
                      </a:r>
                      <a:endParaRPr lang="en-US" sz="1800" b="0" strike="noStrike" spc="-1" dirty="0">
                        <a:solidFill>
                          <a:schemeClr val="bg1"/>
                        </a:solidFill>
                        <a:latin typeface="Times New Roman" panose="02020603050405020304" pitchFamily="18" charset="0"/>
                        <a:cs typeface="Times New Roman" panose="02020603050405020304" pitchFamily="18" charset="0"/>
                      </a:endParaRPr>
                    </a:p>
                    <a:p>
                      <a:pPr marL="112713" indent="0">
                        <a:lnSpc>
                          <a:spcPct val="100000"/>
                        </a:lnSpc>
                        <a:spcAft>
                          <a:spcPts val="600"/>
                        </a:spcAft>
                      </a:pPr>
                      <a:r>
                        <a:rPr lang="en-US" sz="1800" b="0" strike="noStrike" spc="-1" dirty="0">
                          <a:solidFill>
                            <a:schemeClr val="bg1"/>
                          </a:solidFill>
                          <a:latin typeface="Times New Roman" panose="02020603050405020304" pitchFamily="18" charset="0"/>
                          <a:cs typeface="Times New Roman" panose="02020603050405020304" pitchFamily="18" charset="0"/>
                        </a:rPr>
                        <a:t>R</a:t>
                      </a:r>
                      <a:r>
                        <a:rPr lang="en-US" sz="1800" b="0" strike="noStrike" spc="-1" dirty="0" smtClean="0">
                          <a:solidFill>
                            <a:schemeClr val="bg1"/>
                          </a:solidFill>
                          <a:latin typeface="Times New Roman" panose="02020603050405020304" pitchFamily="18" charset="0"/>
                          <a:cs typeface="Times New Roman" panose="02020603050405020304" pitchFamily="18" charset="0"/>
                        </a:rPr>
                        <a:t>eproducibility of Measurement </a:t>
                      </a:r>
                      <a:endParaRPr lang="en-US" sz="1800" b="0" strike="noStrike" spc="-1" dirty="0">
                        <a:solidFill>
                          <a:schemeClr val="bg1"/>
                        </a:solidFill>
                        <a:latin typeface="Times New Roman" panose="02020603050405020304" pitchFamily="18" charset="0"/>
                        <a:cs typeface="Times New Roman" panose="02020603050405020304" pitchFamily="18" charset="0"/>
                      </a:endParaRPr>
                    </a:p>
                    <a:p>
                      <a:pPr marL="112713" indent="0">
                        <a:lnSpc>
                          <a:spcPct val="100000"/>
                        </a:lnSpc>
                        <a:spcAft>
                          <a:spcPts val="600"/>
                        </a:spcAft>
                      </a:pPr>
                      <a:r>
                        <a:rPr lang="en-US" sz="1800" b="0" strike="noStrike" spc="-1" dirty="0" smtClean="0">
                          <a:solidFill>
                            <a:schemeClr val="bg1"/>
                          </a:solidFill>
                          <a:latin typeface="Times New Roman" panose="02020603050405020304" pitchFamily="18" charset="0"/>
                          <a:cs typeface="Times New Roman" panose="02020603050405020304" pitchFamily="18" charset="0"/>
                        </a:rPr>
                        <a:t>Linearity </a:t>
                      </a:r>
                      <a:r>
                        <a:rPr lang="en-US" sz="1800" b="0" strike="noStrike" spc="-1" dirty="0">
                          <a:solidFill>
                            <a:schemeClr val="bg1"/>
                          </a:solidFill>
                          <a:latin typeface="Times New Roman" panose="02020603050405020304" pitchFamily="18" charset="0"/>
                          <a:cs typeface="Times New Roman" panose="02020603050405020304" pitchFamily="18" charset="0"/>
                        </a:rPr>
                        <a:t>of radiometer</a:t>
                      </a:r>
                    </a:p>
                    <a:p>
                      <a:pPr marL="112713" indent="0">
                        <a:lnSpc>
                          <a:spcPct val="100000"/>
                        </a:lnSpc>
                        <a:spcAft>
                          <a:spcPts val="600"/>
                        </a:spcAft>
                      </a:pPr>
                      <a:r>
                        <a:rPr lang="en-US" sz="1800" b="0" strike="noStrike" spc="-1" dirty="0" smtClean="0">
                          <a:solidFill>
                            <a:schemeClr val="bg1"/>
                          </a:solidFill>
                          <a:latin typeface="Times New Roman" panose="02020603050405020304" pitchFamily="18" charset="0"/>
                          <a:cs typeface="Times New Roman" panose="02020603050405020304" pitchFamily="18" charset="0"/>
                        </a:rPr>
                        <a:t>Primary </a:t>
                      </a:r>
                      <a:r>
                        <a:rPr lang="en-US" sz="1800" b="0" strike="noStrike" spc="-1" dirty="0">
                          <a:solidFill>
                            <a:schemeClr val="bg1"/>
                          </a:solidFill>
                          <a:latin typeface="Times New Roman" panose="02020603050405020304" pitchFamily="18" charset="0"/>
                          <a:cs typeface="Times New Roman" panose="02020603050405020304" pitchFamily="18" charset="0"/>
                        </a:rPr>
                        <a:t>calibration </a:t>
                      </a:r>
                    </a:p>
                    <a:p>
                      <a:pPr marL="112713" indent="0">
                        <a:lnSpc>
                          <a:spcPct val="100000"/>
                        </a:lnSpc>
                        <a:spcAft>
                          <a:spcPts val="600"/>
                        </a:spcAft>
                      </a:pPr>
                      <a:r>
                        <a:rPr lang="en-US" sz="1800" b="0" strike="noStrike" spc="-1" dirty="0" smtClean="0">
                          <a:solidFill>
                            <a:schemeClr val="bg1"/>
                          </a:solidFill>
                          <a:latin typeface="Times New Roman" panose="02020603050405020304" pitchFamily="18" charset="0"/>
                          <a:cs typeface="Times New Roman" panose="02020603050405020304" pitchFamily="18" charset="0"/>
                        </a:rPr>
                        <a:t>Drift </a:t>
                      </a:r>
                      <a:r>
                        <a:rPr lang="en-US" sz="1800" b="0" strike="noStrike" spc="-1" dirty="0">
                          <a:solidFill>
                            <a:schemeClr val="bg1"/>
                          </a:solidFill>
                          <a:latin typeface="Times New Roman" panose="02020603050405020304" pitchFamily="18" charset="0"/>
                          <a:cs typeface="Times New Roman" panose="02020603050405020304" pitchFamily="18" charset="0"/>
                        </a:rPr>
                        <a:t>since </a:t>
                      </a:r>
                      <a:r>
                        <a:rPr lang="en-US" sz="1800" b="0" strike="noStrike" spc="-1" dirty="0" smtClean="0">
                          <a:solidFill>
                            <a:schemeClr val="bg1"/>
                          </a:solidFill>
                          <a:latin typeface="Times New Roman" panose="02020603050405020304" pitchFamily="18" charset="0"/>
                          <a:cs typeface="Times New Roman" panose="02020603050405020304" pitchFamily="18" charset="0"/>
                        </a:rPr>
                        <a:t>calibration</a:t>
                      </a:r>
                      <a:endParaRPr lang="en-US" sz="1800" b="0" strike="noStrike" spc="-1" dirty="0">
                        <a:solidFill>
                          <a:schemeClr val="bg1"/>
                        </a:solidFill>
                        <a:latin typeface="Times New Roman" panose="02020603050405020304" pitchFamily="18" charset="0"/>
                        <a:cs typeface="Times New Roman" panose="02020603050405020304" pitchFamily="18" charset="0"/>
                      </a:endParaRPr>
                    </a:p>
                  </a:txBody>
                  <a:tcPr marL="38749" marR="42232" marT="55294" marB="55294">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ctr">
                        <a:lnSpc>
                          <a:spcPct val="100000"/>
                        </a:lnSpc>
                      </a:pPr>
                      <a:r>
                        <a:rPr lang="en-US" sz="1800" b="0" strike="noStrike" spc="-1" dirty="0" smtClean="0">
                          <a:latin typeface="Times New Roman" panose="02020603050405020304" pitchFamily="18" charset="0"/>
                          <a:cs typeface="Times New Roman" panose="02020603050405020304" pitchFamily="18" charset="0"/>
                        </a:rPr>
                        <a:t>0.0349</a:t>
                      </a:r>
                      <a:endParaRPr lang="en-US" sz="1800" b="0" strike="noStrike" spc="-1" dirty="0">
                        <a:latin typeface="Times New Roman" panose="02020603050405020304" pitchFamily="18" charset="0"/>
                        <a:cs typeface="Times New Roman" panose="02020603050405020304" pitchFamily="18" charset="0"/>
                      </a:endParaRPr>
                    </a:p>
                    <a:p>
                      <a:pPr algn="ctr">
                        <a:lnSpc>
                          <a:spcPct val="100000"/>
                        </a:lnSpc>
                      </a:pPr>
                      <a:endParaRPr lang="en-US" sz="1800" b="0" strike="noStrike" spc="-1" dirty="0">
                        <a:latin typeface="Times New Roman" panose="02020603050405020304" pitchFamily="18" charset="0"/>
                        <a:cs typeface="Times New Roman" panose="02020603050405020304" pitchFamily="18" charset="0"/>
                      </a:endParaRPr>
                    </a:p>
                    <a:p>
                      <a:pPr algn="ctr">
                        <a:lnSpc>
                          <a:spcPct val="100000"/>
                        </a:lnSpc>
                      </a:pPr>
                      <a:endParaRPr lang="en-US" sz="400" b="0" strike="noStrike" spc="-1" dirty="0">
                        <a:latin typeface="Times New Roman" panose="02020603050405020304" pitchFamily="18" charset="0"/>
                        <a:cs typeface="Times New Roman" panose="02020603050405020304" pitchFamily="18" charset="0"/>
                      </a:endParaRPr>
                    </a:p>
                    <a:p>
                      <a:pPr algn="ctr">
                        <a:lnSpc>
                          <a:spcPct val="100000"/>
                        </a:lnSpc>
                      </a:pPr>
                      <a:r>
                        <a:rPr lang="en-US" sz="1800" b="0" strike="noStrike" spc="-1" dirty="0" smtClean="0">
                          <a:latin typeface="Times New Roman" panose="02020603050405020304" pitchFamily="18" charset="0"/>
                          <a:cs typeface="Times New Roman" panose="02020603050405020304" pitchFamily="18" charset="0"/>
                        </a:rPr>
                        <a:t>0.0178 </a:t>
                      </a:r>
                      <a:r>
                        <a:rPr lang="en-US" sz="1800" b="0" strike="noStrike" spc="-1" dirty="0">
                          <a:latin typeface="Times New Roman" panose="02020603050405020304" pitchFamily="18" charset="0"/>
                          <a:cs typeface="Times New Roman" panose="02020603050405020304" pitchFamily="18" charset="0"/>
                        </a:rPr>
                        <a:t>(0.0089)</a:t>
                      </a:r>
                    </a:p>
                  </a:txBody>
                  <a:tcPr marL="38749" marR="42232" marT="55294" marB="55294">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pPr>
                      <a:r>
                        <a:rPr lang="en-US" sz="1800" b="0" strike="noStrike" spc="-1" dirty="0">
                          <a:latin typeface="Times New Roman" panose="02020603050405020304" pitchFamily="18" charset="0"/>
                          <a:cs typeface="Times New Roman" panose="02020603050405020304" pitchFamily="18" charset="0"/>
                        </a:rPr>
                        <a:t> </a:t>
                      </a:r>
                    </a:p>
                    <a:p>
                      <a:pPr algn="ctr">
                        <a:lnSpc>
                          <a:spcPct val="100000"/>
                        </a:lnSpc>
                      </a:pPr>
                      <a:r>
                        <a:rPr lang="en-US" sz="1800" b="0" strike="noStrike" spc="-1" dirty="0">
                          <a:latin typeface="Times New Roman" panose="02020603050405020304" pitchFamily="18" charset="0"/>
                          <a:cs typeface="Times New Roman" panose="02020603050405020304" pitchFamily="18" charset="0"/>
                        </a:rPr>
                        <a:t> </a:t>
                      </a:r>
                    </a:p>
                    <a:p>
                      <a:pPr algn="ctr">
                        <a:lnSpc>
                          <a:spcPct val="100000"/>
                        </a:lnSpc>
                      </a:pPr>
                      <a:r>
                        <a:rPr lang="en-US" sz="1800" b="0" strike="noStrike" spc="-1" dirty="0">
                          <a:latin typeface="Times New Roman" panose="02020603050405020304" pitchFamily="18" charset="0"/>
                          <a:cs typeface="Times New Roman" panose="02020603050405020304" pitchFamily="18" charset="0"/>
                        </a:rPr>
                        <a:t> </a:t>
                      </a:r>
                    </a:p>
                    <a:p>
                      <a:pPr algn="ctr">
                        <a:lnSpc>
                          <a:spcPct val="100000"/>
                        </a:lnSpc>
                      </a:pPr>
                      <a:r>
                        <a:rPr lang="en-US" sz="1800" b="0" strike="noStrike" spc="-1" dirty="0">
                          <a:latin typeface="Times New Roman" panose="02020603050405020304" pitchFamily="18" charset="0"/>
                          <a:cs typeface="Times New Roman" panose="02020603050405020304" pitchFamily="18" charset="0"/>
                        </a:rPr>
                        <a:t> </a:t>
                      </a:r>
                      <a:endParaRPr lang="en-US" sz="1800" b="0" strike="noStrike" spc="-1" dirty="0" smtClean="0">
                        <a:latin typeface="Times New Roman" panose="02020603050405020304" pitchFamily="18" charset="0"/>
                        <a:cs typeface="Times New Roman" panose="02020603050405020304" pitchFamily="18" charset="0"/>
                      </a:endParaRPr>
                    </a:p>
                    <a:p>
                      <a:pPr algn="ctr">
                        <a:lnSpc>
                          <a:spcPct val="100000"/>
                        </a:lnSpc>
                      </a:pPr>
                      <a:endParaRPr lang="en-US" sz="1800" b="0" strike="noStrike" spc="-1" dirty="0">
                        <a:latin typeface="Times New Roman" panose="02020603050405020304" pitchFamily="18" charset="0"/>
                        <a:cs typeface="Times New Roman" panose="02020603050405020304" pitchFamily="18" charset="0"/>
                      </a:endParaRPr>
                    </a:p>
                    <a:p>
                      <a:pPr algn="ctr">
                        <a:lnSpc>
                          <a:spcPct val="100000"/>
                        </a:lnSpc>
                      </a:pPr>
                      <a:r>
                        <a:rPr lang="en-US" sz="1800" b="0" strike="noStrike" spc="-1" dirty="0" smtClean="0">
                          <a:latin typeface="Times New Roman" panose="02020603050405020304" pitchFamily="18" charset="0"/>
                          <a:cs typeface="Times New Roman" panose="02020603050405020304" pitchFamily="18" charset="0"/>
                        </a:rPr>
                        <a:t>0.0003</a:t>
                      </a:r>
                      <a:endParaRPr lang="en-US" sz="1800" b="0" strike="noStrike" spc="-1" dirty="0">
                        <a:latin typeface="Times New Roman" panose="02020603050405020304" pitchFamily="18" charset="0"/>
                        <a:cs typeface="Times New Roman" panose="02020603050405020304" pitchFamily="18" charset="0"/>
                      </a:endParaRPr>
                    </a:p>
                    <a:p>
                      <a:pPr algn="ctr">
                        <a:lnSpc>
                          <a:spcPct val="100000"/>
                        </a:lnSpc>
                      </a:pPr>
                      <a:r>
                        <a:rPr lang="en-US" sz="1800" b="0" strike="noStrike" spc="-1" dirty="0">
                          <a:latin typeface="Times New Roman" panose="02020603050405020304" pitchFamily="18" charset="0"/>
                          <a:cs typeface="Times New Roman" panose="02020603050405020304" pitchFamily="18" charset="0"/>
                        </a:rPr>
                        <a:t> </a:t>
                      </a:r>
                    </a:p>
                    <a:p>
                      <a:pPr algn="ctr">
                        <a:lnSpc>
                          <a:spcPct val="100000"/>
                        </a:lnSpc>
                      </a:pPr>
                      <a:r>
                        <a:rPr lang="en-US" sz="1800" b="0" strike="noStrike" spc="-1" dirty="0" smtClean="0">
                          <a:latin typeface="Times New Roman" panose="02020603050405020304" pitchFamily="18" charset="0"/>
                          <a:cs typeface="Times New Roman" panose="02020603050405020304" pitchFamily="18" charset="0"/>
                        </a:rPr>
                        <a:t>0.0086</a:t>
                      </a:r>
                      <a:endParaRPr lang="en-US" sz="1800" b="0" strike="noStrike" spc="-1" dirty="0">
                        <a:latin typeface="Times New Roman" panose="02020603050405020304" pitchFamily="18" charset="0"/>
                        <a:cs typeface="Times New Roman" panose="02020603050405020304" pitchFamily="18" charset="0"/>
                      </a:endParaRPr>
                    </a:p>
                  </a:txBody>
                  <a:tcPr marL="38749" marR="42232" marT="55294" marB="55294">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marL="227013" indent="0" algn="ctr">
                        <a:lnSpc>
                          <a:spcPct val="100000"/>
                        </a:lnSpc>
                      </a:pPr>
                      <a:r>
                        <a:rPr lang="en-US" sz="1800" b="0" strike="noStrike" spc="-1" dirty="0">
                          <a:latin typeface="Times New Roman" panose="02020603050405020304" pitchFamily="18" charset="0"/>
                          <a:cs typeface="Times New Roman" panose="02020603050405020304" pitchFamily="18" charset="0"/>
                        </a:rPr>
                        <a:t>0.0349</a:t>
                      </a:r>
                    </a:p>
                    <a:p>
                      <a:pPr marL="227013" indent="0" algn="ctr">
                        <a:lnSpc>
                          <a:spcPct val="100000"/>
                        </a:lnSpc>
                      </a:pPr>
                      <a:r>
                        <a:rPr lang="en-US" sz="1800" b="0" strike="noStrike" spc="-1" dirty="0">
                          <a:latin typeface="Times New Roman" panose="02020603050405020304" pitchFamily="18" charset="0"/>
                          <a:cs typeface="Times New Roman" panose="02020603050405020304" pitchFamily="18" charset="0"/>
                        </a:rPr>
                        <a:t> </a:t>
                      </a:r>
                    </a:p>
                    <a:p>
                      <a:pPr marL="227013" indent="0" algn="ctr">
                        <a:lnSpc>
                          <a:spcPct val="100000"/>
                        </a:lnSpc>
                      </a:pPr>
                      <a:endParaRPr lang="en-US" sz="1050" b="0" strike="noStrike" spc="-1" dirty="0" smtClean="0">
                        <a:latin typeface="Times New Roman" panose="02020603050405020304" pitchFamily="18" charset="0"/>
                        <a:cs typeface="Times New Roman" panose="02020603050405020304" pitchFamily="18" charset="0"/>
                      </a:endParaRPr>
                    </a:p>
                    <a:p>
                      <a:pPr marL="227013" indent="0" algn="ctr">
                        <a:lnSpc>
                          <a:spcPct val="100000"/>
                        </a:lnSpc>
                      </a:pPr>
                      <a:r>
                        <a:rPr lang="en-US" sz="1800" b="0" strike="noStrike" spc="-1" dirty="0" smtClean="0">
                          <a:latin typeface="Times New Roman" panose="02020603050405020304" pitchFamily="18" charset="0"/>
                          <a:cs typeface="Times New Roman" panose="02020603050405020304" pitchFamily="18" charset="0"/>
                        </a:rPr>
                        <a:t>0.0178</a:t>
                      </a:r>
                      <a:endParaRPr lang="en-US" sz="1800" b="0" strike="noStrike" spc="-1" dirty="0">
                        <a:latin typeface="Times New Roman" panose="02020603050405020304" pitchFamily="18" charset="0"/>
                        <a:cs typeface="Times New Roman" panose="02020603050405020304" pitchFamily="18" charset="0"/>
                      </a:endParaRPr>
                    </a:p>
                    <a:p>
                      <a:pPr marL="227013" indent="0" algn="ctr">
                        <a:lnSpc>
                          <a:spcPct val="100000"/>
                        </a:lnSpc>
                      </a:pPr>
                      <a:r>
                        <a:rPr lang="en-US" sz="1800" b="0" strike="noStrike" spc="-1" dirty="0">
                          <a:latin typeface="Times New Roman" panose="02020603050405020304" pitchFamily="18" charset="0"/>
                          <a:cs typeface="Times New Roman" panose="02020603050405020304" pitchFamily="18" charset="0"/>
                        </a:rPr>
                        <a:t> </a:t>
                      </a:r>
                    </a:p>
                    <a:p>
                      <a:pPr marL="227013" indent="0" algn="ctr">
                        <a:lnSpc>
                          <a:spcPct val="100000"/>
                        </a:lnSpc>
                      </a:pPr>
                      <a:endParaRPr lang="en-US" sz="700" b="0" strike="noStrike" spc="-1" dirty="0" smtClean="0">
                        <a:latin typeface="Times New Roman" panose="02020603050405020304" pitchFamily="18" charset="0"/>
                        <a:cs typeface="Times New Roman" panose="02020603050405020304" pitchFamily="18" charset="0"/>
                      </a:endParaRPr>
                    </a:p>
                    <a:p>
                      <a:pPr marL="227013" indent="0" algn="ctr">
                        <a:lnSpc>
                          <a:spcPct val="100000"/>
                        </a:lnSpc>
                      </a:pPr>
                      <a:r>
                        <a:rPr lang="en-US" sz="1800" b="0" strike="noStrike" spc="-1" dirty="0" smtClean="0">
                          <a:latin typeface="Times New Roman" panose="02020603050405020304" pitchFamily="18" charset="0"/>
                          <a:cs typeface="Times New Roman" panose="02020603050405020304" pitchFamily="18" charset="0"/>
                        </a:rPr>
                        <a:t>0.0003</a:t>
                      </a:r>
                      <a:endParaRPr lang="en-US" sz="1800" b="0" strike="noStrike" spc="-1" dirty="0">
                        <a:latin typeface="Times New Roman" panose="02020603050405020304" pitchFamily="18" charset="0"/>
                        <a:cs typeface="Times New Roman" panose="02020603050405020304" pitchFamily="18" charset="0"/>
                      </a:endParaRPr>
                    </a:p>
                    <a:p>
                      <a:pPr marL="227013" indent="0" algn="ctr">
                        <a:lnSpc>
                          <a:spcPct val="100000"/>
                        </a:lnSpc>
                      </a:pPr>
                      <a:r>
                        <a:rPr lang="en-US" sz="1800" b="0" strike="noStrike" spc="-1" dirty="0">
                          <a:latin typeface="Times New Roman" panose="02020603050405020304" pitchFamily="18" charset="0"/>
                          <a:cs typeface="Times New Roman" panose="02020603050405020304" pitchFamily="18" charset="0"/>
                        </a:rPr>
                        <a:t> </a:t>
                      </a:r>
                    </a:p>
                    <a:p>
                      <a:pPr marL="227013" indent="0" algn="ctr">
                        <a:lnSpc>
                          <a:spcPct val="100000"/>
                        </a:lnSpc>
                      </a:pPr>
                      <a:r>
                        <a:rPr lang="en-US" sz="1800" b="0" strike="noStrike" spc="-1" dirty="0">
                          <a:latin typeface="Times New Roman" panose="02020603050405020304" pitchFamily="18" charset="0"/>
                          <a:cs typeface="Times New Roman" panose="02020603050405020304" pitchFamily="18" charset="0"/>
                        </a:rPr>
                        <a:t>0.0086</a:t>
                      </a:r>
                    </a:p>
                    <a:p>
                      <a:pPr marL="227013" indent="0" algn="ctr">
                        <a:lnSpc>
                          <a:spcPct val="100000"/>
                        </a:lnSpc>
                      </a:pPr>
                      <a:endParaRPr lang="en-US" sz="3200" b="0" strike="noStrike" spc="-1" dirty="0">
                        <a:latin typeface="Times New Roman" panose="02020603050405020304" pitchFamily="18" charset="0"/>
                        <a:cs typeface="Times New Roman" panose="02020603050405020304" pitchFamily="18" charset="0"/>
                      </a:endParaRPr>
                    </a:p>
                    <a:p>
                      <a:pPr marL="227013" indent="0" algn="ctr">
                        <a:lnSpc>
                          <a:spcPct val="100000"/>
                        </a:lnSpc>
                      </a:pPr>
                      <a:r>
                        <a:rPr lang="en-US" sz="1800" b="0" strike="noStrike" spc="-1" dirty="0">
                          <a:latin typeface="Times New Roman" panose="02020603050405020304" pitchFamily="18" charset="0"/>
                          <a:cs typeface="Times New Roman" panose="02020603050405020304" pitchFamily="18" charset="0"/>
                        </a:rPr>
                        <a:t>0</a:t>
                      </a:r>
                    </a:p>
                  </a:txBody>
                  <a:tcPr marL="38749" marR="42232" marT="55294" marB="55294">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2"/>
                  </a:ext>
                </a:extLst>
              </a:tr>
              <a:tr h="322561">
                <a:tc>
                  <a:txBody>
                    <a:bodyPr/>
                    <a:lstStyle/>
                    <a:p>
                      <a:pPr>
                        <a:lnSpc>
                          <a:spcPct val="100000"/>
                        </a:lnSpc>
                      </a:pPr>
                      <a:r>
                        <a:rPr lang="en-US" sz="1800" b="0" strike="noStrike" spc="-1" dirty="0" smtClean="0">
                          <a:solidFill>
                            <a:schemeClr val="bg1"/>
                          </a:solidFill>
                          <a:latin typeface="Times New Roman" panose="02020603050405020304" pitchFamily="18" charset="0"/>
                          <a:cs typeface="Times New Roman" panose="02020603050405020304" pitchFamily="18" charset="0"/>
                        </a:rPr>
                        <a:t> RMS </a:t>
                      </a:r>
                      <a:r>
                        <a:rPr lang="en-US" sz="1800" b="0" strike="noStrike" spc="-1" dirty="0">
                          <a:solidFill>
                            <a:schemeClr val="bg1"/>
                          </a:solidFill>
                          <a:latin typeface="Times New Roman" panose="02020603050405020304" pitchFamily="18" charset="0"/>
                          <a:cs typeface="Times New Roman" panose="02020603050405020304" pitchFamily="18" charset="0"/>
                        </a:rPr>
                        <a:t>total</a:t>
                      </a:r>
                    </a:p>
                  </a:txBody>
                  <a:tcPr marL="38749" marR="42232" marT="55294" marB="55294">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ctr">
                        <a:lnSpc>
                          <a:spcPct val="100000"/>
                        </a:lnSpc>
                      </a:pPr>
                      <a:r>
                        <a:rPr lang="en-US" sz="1800" b="0" strike="noStrike" spc="-1" dirty="0">
                          <a:latin typeface="Times New Roman" panose="02020603050405020304" pitchFamily="18" charset="0"/>
                          <a:cs typeface="Times New Roman" panose="02020603050405020304" pitchFamily="18" charset="0"/>
                        </a:rPr>
                        <a:t>0.0392 (0.0360)</a:t>
                      </a:r>
                    </a:p>
                  </a:txBody>
                  <a:tcPr marL="38749" marR="42232" marT="55294" marB="55294">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00000"/>
                        </a:lnSpc>
                      </a:pPr>
                      <a:r>
                        <a:rPr lang="en-US" sz="1800" b="0" strike="noStrike" spc="-1" dirty="0">
                          <a:latin typeface="Times New Roman" panose="02020603050405020304" pitchFamily="18" charset="0"/>
                          <a:cs typeface="Times New Roman" panose="02020603050405020304" pitchFamily="18" charset="0"/>
                        </a:rPr>
                        <a:t>0.0091</a:t>
                      </a:r>
                    </a:p>
                  </a:txBody>
                  <a:tcPr marL="38749" marR="42232" marT="55294" marB="55294" anchor="ctr">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00000"/>
                        </a:lnSpc>
                      </a:pPr>
                      <a:r>
                        <a:rPr lang="en-US" sz="1800" b="0" strike="noStrike" spc="-1" dirty="0">
                          <a:solidFill>
                            <a:srgbClr val="FFFF00"/>
                          </a:solidFill>
                          <a:latin typeface="Times New Roman" panose="02020603050405020304" pitchFamily="18" charset="0"/>
                          <a:cs typeface="Times New Roman" panose="02020603050405020304" pitchFamily="18" charset="0"/>
                        </a:rPr>
                        <a:t>0.0402 (0.0372)</a:t>
                      </a:r>
                    </a:p>
                  </a:txBody>
                  <a:tcPr marL="110588" marR="110588" marT="55294" marB="55294" anchor="ctr">
                    <a:lnL w="12240" cap="flat" cmpd="sng" algn="ctr">
                      <a:solidFill>
                        <a:srgbClr val="FFFFFF"/>
                      </a:solidFill>
                      <a:prstDash val="solid"/>
                      <a:round/>
                      <a:headEnd type="none" w="med" len="med"/>
                      <a:tailEnd type="none" w="med" len="med"/>
                    </a:lnL>
                    <a:lnT w="12240" cap="flat" cmpd="sng" algn="ctr">
                      <a:solidFill>
                        <a:srgbClr val="FFFFFF"/>
                      </a:solidFill>
                      <a:prstDash val="solid"/>
                      <a:round/>
                      <a:headEnd type="none" w="med" len="med"/>
                      <a:tailEnd type="none" w="med" len="med"/>
                    </a:lnT>
                    <a:solidFill>
                      <a:srgbClr val="729FCF"/>
                    </a:solidFill>
                  </a:tcPr>
                </a:tc>
                <a:extLst>
                  <a:ext uri="{0D108BD9-81ED-4DB2-BD59-A6C34878D82A}">
                    <a16:rowId xmlns:a16="http://schemas.microsoft.com/office/drawing/2014/main" val="10003"/>
                  </a:ext>
                </a:extLst>
              </a:tr>
            </a:tbl>
          </a:graphicData>
        </a:graphic>
      </p:graphicFrame>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1506" y="627897"/>
            <a:ext cx="5278216" cy="3802443"/>
          </a:xfrm>
          <a:prstGeom prst="rect">
            <a:avLst/>
          </a:prstGeom>
        </p:spPr>
      </p:pic>
      <p:sp>
        <p:nvSpPr>
          <p:cNvPr id="3" name="Footer Placeholder 2"/>
          <p:cNvSpPr>
            <a:spLocks noGrp="1"/>
          </p:cNvSpPr>
          <p:nvPr>
            <p:ph type="ftr" sz="quarter" idx="11"/>
          </p:nvPr>
        </p:nvSpPr>
        <p:spPr>
          <a:xfrm>
            <a:off x="3819144" y="6265673"/>
            <a:ext cx="4114800" cy="365125"/>
          </a:xfrm>
        </p:spPr>
        <p:txBody>
          <a:bodyPr/>
          <a:lstStyle/>
          <a:p>
            <a:r>
              <a:rPr lang="en-US" dirty="0" smtClean="0"/>
              <a:t>MODIS/VIIRS Science Team Meeting      November 19, 2019</a:t>
            </a:r>
            <a:endParaRPr lang="en-US" dirty="0"/>
          </a:p>
        </p:txBody>
      </p:sp>
      <p:sp>
        <p:nvSpPr>
          <p:cNvPr id="4" name="Rectangle 3"/>
          <p:cNvSpPr/>
          <p:nvPr/>
        </p:nvSpPr>
        <p:spPr>
          <a:xfrm>
            <a:off x="7503654" y="4337577"/>
            <a:ext cx="4693920" cy="1815882"/>
          </a:xfrm>
          <a:prstGeom prst="rect">
            <a:avLst/>
          </a:prstGeom>
        </p:spPr>
        <p:txBody>
          <a:bodyPr wrap="square">
            <a:spAutoFit/>
          </a:bodyPr>
          <a:lstStyle/>
          <a:p>
            <a:r>
              <a:rPr lang="en-US" sz="1400" dirty="0" err="1">
                <a:latin typeface="Times New Roman" panose="02020603050405020304" pitchFamily="18" charset="0"/>
                <a:cs typeface="Times New Roman" panose="02020603050405020304" pitchFamily="18" charset="0"/>
              </a:rPr>
              <a:t>Theocharous</a:t>
            </a:r>
            <a:r>
              <a:rPr lang="en-US" sz="1400" dirty="0">
                <a:latin typeface="Times New Roman" panose="02020603050405020304" pitchFamily="18" charset="0"/>
                <a:cs typeface="Times New Roman" panose="02020603050405020304" pitchFamily="18" charset="0"/>
              </a:rPr>
              <a:t>, E., Fox, N.P., Barker-Snook, I., </a:t>
            </a:r>
            <a:r>
              <a:rPr lang="en-US" sz="1400" dirty="0" err="1">
                <a:latin typeface="Times New Roman" panose="02020603050405020304" pitchFamily="18" charset="0"/>
                <a:cs typeface="Times New Roman" panose="02020603050405020304" pitchFamily="18" charset="0"/>
              </a:rPr>
              <a:t>Niclòs</a:t>
            </a:r>
            <a:r>
              <a:rPr lang="en-US" sz="1400" dirty="0">
                <a:latin typeface="Times New Roman" panose="02020603050405020304" pitchFamily="18" charset="0"/>
                <a:cs typeface="Times New Roman" panose="02020603050405020304" pitchFamily="18" charset="0"/>
              </a:rPr>
              <a:t>, R., Santos, V.G., Minnett, P.J., </a:t>
            </a:r>
            <a:r>
              <a:rPr lang="en-US" sz="1400" dirty="0" err="1">
                <a:latin typeface="Times New Roman" panose="02020603050405020304" pitchFamily="18" charset="0"/>
                <a:cs typeface="Times New Roman" panose="02020603050405020304" pitchFamily="18" charset="0"/>
              </a:rPr>
              <a:t>Göttsche</a:t>
            </a:r>
            <a:r>
              <a:rPr lang="en-US" sz="1400" dirty="0">
                <a:latin typeface="Times New Roman" panose="02020603050405020304" pitchFamily="18" charset="0"/>
                <a:cs typeface="Times New Roman" panose="02020603050405020304" pitchFamily="18" charset="0"/>
              </a:rPr>
              <a:t>, F.M., Poutier, L., Morgan, N., Nightingale, T., Wimmer, W., </a:t>
            </a:r>
            <a:r>
              <a:rPr lang="en-US" sz="1400" dirty="0" err="1">
                <a:latin typeface="Times New Roman" panose="02020603050405020304" pitchFamily="18" charset="0"/>
                <a:cs typeface="Times New Roman" panose="02020603050405020304" pitchFamily="18" charset="0"/>
              </a:rPr>
              <a:t>Høyer</a:t>
            </a:r>
            <a:r>
              <a:rPr lang="en-US" sz="1400" dirty="0">
                <a:latin typeface="Times New Roman" panose="02020603050405020304" pitchFamily="18" charset="0"/>
                <a:cs typeface="Times New Roman" panose="02020603050405020304" pitchFamily="18" charset="0"/>
              </a:rPr>
              <a:t>, J., Zhang, K., Yang, M., Guan, L., </a:t>
            </a:r>
            <a:r>
              <a:rPr lang="en-US" sz="1400" dirty="0" err="1">
                <a:latin typeface="Times New Roman" panose="02020603050405020304" pitchFamily="18" charset="0"/>
                <a:cs typeface="Times New Roman" panose="02020603050405020304" pitchFamily="18" charset="0"/>
              </a:rPr>
              <a:t>Arbelo</a:t>
            </a:r>
            <a:r>
              <a:rPr lang="en-US" sz="1400" dirty="0">
                <a:latin typeface="Times New Roman" panose="02020603050405020304" pitchFamily="18" charset="0"/>
                <a:cs typeface="Times New Roman" panose="02020603050405020304" pitchFamily="18" charset="0"/>
              </a:rPr>
              <a:t>, M., &amp; Donlon, C.J. (2019). The 2016 CEOS Infrared Radiometer Comparison: Part II: Laboratory Comparison of Radiation Thermometers. </a:t>
            </a:r>
            <a:r>
              <a:rPr lang="en-US" sz="1400" i="1" dirty="0">
                <a:latin typeface="Times New Roman" panose="02020603050405020304" pitchFamily="18" charset="0"/>
                <a:cs typeface="Times New Roman" panose="02020603050405020304" pitchFamily="18" charset="0"/>
              </a:rPr>
              <a:t>Journal of Atmospheric and Oceanic Technology 36</a:t>
            </a:r>
            <a:r>
              <a:rPr lang="en-US" sz="1400" dirty="0">
                <a:latin typeface="Times New Roman" panose="02020603050405020304" pitchFamily="18" charset="0"/>
                <a:cs typeface="Times New Roman" panose="02020603050405020304" pitchFamily="18" charset="0"/>
              </a:rPr>
              <a:t>, 1079-1092. 10.1175/jtech-d-18-0032.1</a:t>
            </a:r>
          </a:p>
        </p:txBody>
      </p:sp>
    </p:spTree>
    <p:extLst>
      <p:ext uri="{BB962C8B-B14F-4D97-AF65-F5344CB8AC3E}">
        <p14:creationId xmlns:p14="http://schemas.microsoft.com/office/powerpoint/2010/main" val="2858087998"/>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9036" y="0"/>
            <a:ext cx="10515600" cy="1043709"/>
          </a:xfrm>
        </p:spPr>
        <p:txBody>
          <a:bodyPr/>
          <a:lstStyle/>
          <a:p>
            <a:r>
              <a:rPr lang="en-US" dirty="0" smtClean="0"/>
              <a:t>Drifting buoy thermometer accuracies</a:t>
            </a:r>
            <a:endParaRPr lang="en-US" dirty="0"/>
          </a:p>
        </p:txBody>
      </p:sp>
      <p:sp>
        <p:nvSpPr>
          <p:cNvPr id="3" name="Content Placeholder 2"/>
          <p:cNvSpPr>
            <a:spLocks noGrp="1"/>
          </p:cNvSpPr>
          <p:nvPr>
            <p:ph idx="1"/>
          </p:nvPr>
        </p:nvSpPr>
        <p:spPr>
          <a:xfrm>
            <a:off x="727364" y="1234498"/>
            <a:ext cx="10515600" cy="4351338"/>
          </a:xfrm>
        </p:spPr>
        <p:txBody>
          <a:bodyPr>
            <a:normAutofit/>
          </a:bodyPr>
          <a:lstStyle/>
          <a:p>
            <a:r>
              <a:rPr lang="en-US" dirty="0" smtClean="0"/>
              <a:t>The underpinning of the MODIS SST algorithms to drifting buoy matchups places great importance on the accuracy of the buoy thermometers. </a:t>
            </a:r>
          </a:p>
          <a:p>
            <a:r>
              <a:rPr lang="en-US" dirty="0" smtClean="0"/>
              <a:t>Thermometers are calibrated prior to deployment, but do they retain calibration at sea over months to years? </a:t>
            </a:r>
          </a:p>
          <a:p>
            <a:r>
              <a:rPr lang="en-US" dirty="0" smtClean="0"/>
              <a:t>Drifting buoys from three manufacturers were moored off RSMAS dock for long-duration deployment to assess calibration drift and effects of bio-fouling.</a:t>
            </a:r>
            <a:endParaRPr lang="en-US" dirty="0"/>
          </a:p>
          <a:p>
            <a:r>
              <a:rPr lang="en-US" dirty="0" smtClean="0"/>
              <a:t>A reference thermometer, with SI-traceable calibration, in a modified buoy provides a benchmark.</a:t>
            </a:r>
          </a:p>
          <a:p>
            <a:endParaRPr lang="en-US" dirty="0"/>
          </a:p>
        </p:txBody>
      </p:sp>
      <p:sp>
        <p:nvSpPr>
          <p:cNvPr id="4" name="Footer Placeholder 3"/>
          <p:cNvSpPr>
            <a:spLocks noGrp="1"/>
          </p:cNvSpPr>
          <p:nvPr>
            <p:ph type="ftr" sz="quarter" idx="11"/>
          </p:nvPr>
        </p:nvSpPr>
        <p:spPr/>
        <p:txBody>
          <a:bodyPr/>
          <a:lstStyle/>
          <a:p>
            <a:r>
              <a:rPr lang="en-US" smtClean="0"/>
              <a:t>MODIS/VIIRS Science Team Meeting      November 19, 2019</a:t>
            </a:r>
            <a:endParaRPr lang="en-US" dirty="0"/>
          </a:p>
        </p:txBody>
      </p:sp>
    </p:spTree>
    <p:extLst>
      <p:ext uri="{BB962C8B-B14F-4D97-AF65-F5344CB8AC3E}">
        <p14:creationId xmlns:p14="http://schemas.microsoft.com/office/powerpoint/2010/main" val="1848484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MODIS/VIIRS Science Team Meeting      November 19, 2019</a:t>
            </a:r>
            <a:endParaRPr lang="en-US"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60660" y="-22732"/>
            <a:ext cx="6439599" cy="2954787"/>
          </a:xfr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8999" r="8601"/>
          <a:stretch/>
        </p:blipFill>
        <p:spPr>
          <a:xfrm>
            <a:off x="41848" y="3045917"/>
            <a:ext cx="12150152" cy="300529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3400" y="0"/>
            <a:ext cx="4038600" cy="3028950"/>
          </a:xfrm>
          <a:prstGeom prst="rect">
            <a:avLst/>
          </a:prstGeom>
        </p:spPr>
      </p:pic>
      <p:sp>
        <p:nvSpPr>
          <p:cNvPr id="5" name="TextBox 4"/>
          <p:cNvSpPr txBox="1"/>
          <p:nvPr/>
        </p:nvSpPr>
        <p:spPr>
          <a:xfrm>
            <a:off x="1093834" y="4155781"/>
            <a:ext cx="1393334" cy="707886"/>
          </a:xfrm>
          <a:prstGeom prst="rect">
            <a:avLst/>
          </a:prstGeom>
          <a:solidFill>
            <a:schemeClr val="bg1"/>
          </a:solid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Hurricane </a:t>
            </a:r>
          </a:p>
          <a:p>
            <a:r>
              <a:rPr lang="en-US" sz="2000" dirty="0" smtClean="0">
                <a:latin typeface="Times New Roman" panose="02020603050405020304" pitchFamily="18" charset="0"/>
                <a:cs typeface="Times New Roman" panose="02020603050405020304" pitchFamily="18" charset="0"/>
              </a:rPr>
              <a:t>Irma</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5696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7668491" cy="978644"/>
          </a:xfrm>
        </p:spPr>
        <p:txBody>
          <a:bodyPr/>
          <a:lstStyle/>
          <a:p>
            <a:r>
              <a:rPr lang="en-US" dirty="0" err="1"/>
              <a:t>Saildrone</a:t>
            </a:r>
            <a:r>
              <a:rPr lang="en-US" dirty="0"/>
              <a:t> deployments</a:t>
            </a:r>
            <a:r>
              <a:rPr lang="en-US" dirty="0" smtClean="0"/>
              <a:t>.</a:t>
            </a:r>
            <a:endParaRPr lang="en-US" dirty="0"/>
          </a:p>
        </p:txBody>
      </p:sp>
      <p:sp>
        <p:nvSpPr>
          <p:cNvPr id="3" name="Content Placeholder 2"/>
          <p:cNvSpPr>
            <a:spLocks noGrp="1"/>
          </p:cNvSpPr>
          <p:nvPr>
            <p:ph idx="1"/>
          </p:nvPr>
        </p:nvSpPr>
        <p:spPr>
          <a:xfrm>
            <a:off x="279400" y="1107545"/>
            <a:ext cx="7320808" cy="4508164"/>
          </a:xfrm>
        </p:spPr>
        <p:txBody>
          <a:bodyPr>
            <a:normAutofit fontScale="92500" lnSpcReduction="20000"/>
          </a:bodyPr>
          <a:lstStyle/>
          <a:p>
            <a:pPr>
              <a:lnSpc>
                <a:spcPct val="120000"/>
              </a:lnSpc>
            </a:pPr>
            <a:r>
              <a:rPr lang="en-US" dirty="0" smtClean="0"/>
              <a:t>In the NOPP MISST-3* (Multi-sensor Improved SST) project, we will deploy </a:t>
            </a:r>
            <a:r>
              <a:rPr lang="en-US" dirty="0" err="1" smtClean="0"/>
              <a:t>Saildrones</a:t>
            </a:r>
            <a:r>
              <a:rPr lang="en-US" dirty="0" smtClean="0"/>
              <a:t> in the ice-free summer Arctic to provide data for improving SSTs from IR radiometers on satellites.</a:t>
            </a:r>
          </a:p>
          <a:p>
            <a:pPr>
              <a:lnSpc>
                <a:spcPct val="120000"/>
              </a:lnSpc>
            </a:pPr>
            <a:r>
              <a:rPr lang="en-US" dirty="0" smtClean="0"/>
              <a:t>In </a:t>
            </a:r>
            <a:r>
              <a:rPr lang="en-US" dirty="0"/>
              <a:t>a pilot project we deployed a Saildrone off the West Coast, </a:t>
            </a:r>
            <a:r>
              <a:rPr lang="en-US" dirty="0" smtClean="0"/>
              <a:t>11 April – 10 June 2018, we added </a:t>
            </a:r>
            <a:r>
              <a:rPr lang="en-US" dirty="0"/>
              <a:t>a subsurface CTD thermometer at ~30 cm</a:t>
            </a:r>
            <a:r>
              <a:rPr lang="en-US" dirty="0" smtClean="0"/>
              <a:t>. </a:t>
            </a:r>
          </a:p>
          <a:p>
            <a:pPr>
              <a:lnSpc>
                <a:spcPct val="120000"/>
              </a:lnSpc>
            </a:pPr>
            <a:r>
              <a:rPr lang="en-US" dirty="0" smtClean="0"/>
              <a:t>Two Saildrones collect data in the Chukchi Sea in summer 2019. One minute sampling for 150 days </a:t>
            </a:r>
            <a:r>
              <a:rPr lang="en-US" dirty="0" smtClean="0"/>
              <a:t>each.</a:t>
            </a:r>
            <a:endParaRPr lang="en-US" dirty="0" smtClean="0"/>
          </a:p>
        </p:txBody>
      </p:sp>
      <p:sp>
        <p:nvSpPr>
          <p:cNvPr id="4" name="Footer Placeholder 3"/>
          <p:cNvSpPr>
            <a:spLocks noGrp="1"/>
          </p:cNvSpPr>
          <p:nvPr>
            <p:ph type="ftr" sz="quarter" idx="11"/>
          </p:nvPr>
        </p:nvSpPr>
        <p:spPr/>
        <p:txBody>
          <a:bodyPr/>
          <a:lstStyle/>
          <a:p>
            <a:r>
              <a:rPr lang="en-US" smtClean="0"/>
              <a:t>MODIS/VIIRS Science Team Meeting      November 19, 2019</a:t>
            </a:r>
            <a:endParaRPr lang="en-US"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36594" t="-269" r="6255" b="269"/>
          <a:stretch/>
        </p:blipFill>
        <p:spPr>
          <a:xfrm>
            <a:off x="7684392" y="0"/>
            <a:ext cx="4507608" cy="5304120"/>
          </a:xfrm>
          <a:prstGeom prst="rect">
            <a:avLst/>
          </a:prstGeom>
        </p:spPr>
      </p:pic>
      <p:sp>
        <p:nvSpPr>
          <p:cNvPr id="8" name="TextBox 7"/>
          <p:cNvSpPr txBox="1"/>
          <p:nvPr/>
        </p:nvSpPr>
        <p:spPr>
          <a:xfrm>
            <a:off x="6516353" y="5433020"/>
            <a:ext cx="4775666" cy="923330"/>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 PI: Chelle Gentemann, Earth &amp; Space Research</a:t>
            </a:r>
          </a:p>
          <a:p>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CoIs</a:t>
            </a:r>
            <a:r>
              <a:rPr lang="en-US" dirty="0" smtClean="0">
                <a:latin typeface="Times New Roman" panose="02020603050405020304" pitchFamily="18" charset="0"/>
                <a:cs typeface="Times New Roman" panose="02020603050405020304" pitchFamily="18" charset="0"/>
              </a:rPr>
              <a:t>: Mike Steele, APL, U Washington</a:t>
            </a:r>
          </a:p>
          <a:p>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Peter Minnett, RSMAS, U. Miami</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26269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116127" cy="978644"/>
          </a:xfrm>
        </p:spPr>
        <p:txBody>
          <a:bodyPr>
            <a:normAutofit/>
          </a:bodyPr>
          <a:lstStyle/>
          <a:p>
            <a:r>
              <a:rPr lang="en-US" dirty="0" err="1" smtClean="0"/>
              <a:t>Saildrone</a:t>
            </a:r>
            <a:r>
              <a:rPr lang="en-US" dirty="0" smtClean="0"/>
              <a:t>: Aqua MODIS comparisons</a:t>
            </a:r>
            <a:endParaRPr lang="en-US" dirty="0"/>
          </a:p>
        </p:txBody>
      </p:sp>
      <p:sp>
        <p:nvSpPr>
          <p:cNvPr id="4" name="Footer Placeholder 3"/>
          <p:cNvSpPr>
            <a:spLocks noGrp="1"/>
          </p:cNvSpPr>
          <p:nvPr>
            <p:ph type="ftr" sz="quarter" idx="11"/>
          </p:nvPr>
        </p:nvSpPr>
        <p:spPr/>
        <p:txBody>
          <a:bodyPr/>
          <a:lstStyle/>
          <a:p>
            <a:r>
              <a:rPr lang="en-US" smtClean="0"/>
              <a:t>MODIS/VIIRS Science Team Meeting      November 19, 2019</a:t>
            </a:r>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4782" t="5801" r="8939" b="7891"/>
          <a:stretch/>
        </p:blipFill>
        <p:spPr>
          <a:xfrm>
            <a:off x="6800088" y="855524"/>
            <a:ext cx="3408606" cy="2835565"/>
          </a:xfrm>
          <a:prstGeom prst="rect">
            <a:avLst/>
          </a:prstGeom>
        </p:spPr>
      </p:pic>
      <p:sp>
        <p:nvSpPr>
          <p:cNvPr id="9" name="TextBox 8"/>
          <p:cNvSpPr txBox="1"/>
          <p:nvPr/>
        </p:nvSpPr>
        <p:spPr>
          <a:xfrm>
            <a:off x="2162389" y="3321757"/>
            <a:ext cx="2435282" cy="369332"/>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Positions of Match-Ups.</a:t>
            </a:r>
            <a:endParaRPr lang="en-US" dirty="0">
              <a:latin typeface="Times New Roman" panose="02020603050405020304" pitchFamily="18"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390603532"/>
              </p:ext>
            </p:extLst>
          </p:nvPr>
        </p:nvGraphicFramePr>
        <p:xfrm>
          <a:off x="6247391" y="3887437"/>
          <a:ext cx="4856168" cy="2388531"/>
        </p:xfrm>
        <a:graphic>
          <a:graphicData uri="http://schemas.openxmlformats.org/drawingml/2006/table">
            <a:tbl>
              <a:tblPr firstRow="1" bandRow="1">
                <a:tableStyleId>{5C22544A-7EE6-4342-B048-85BDC9FD1C3A}</a:tableStyleId>
              </a:tblPr>
              <a:tblGrid>
                <a:gridCol w="1214042">
                  <a:extLst>
                    <a:ext uri="{9D8B030D-6E8A-4147-A177-3AD203B41FA5}">
                      <a16:colId xmlns:a16="http://schemas.microsoft.com/office/drawing/2014/main" val="3102208506"/>
                    </a:ext>
                  </a:extLst>
                </a:gridCol>
                <a:gridCol w="1214042">
                  <a:extLst>
                    <a:ext uri="{9D8B030D-6E8A-4147-A177-3AD203B41FA5}">
                      <a16:colId xmlns:a16="http://schemas.microsoft.com/office/drawing/2014/main" val="2558442543"/>
                    </a:ext>
                  </a:extLst>
                </a:gridCol>
                <a:gridCol w="1214042">
                  <a:extLst>
                    <a:ext uri="{9D8B030D-6E8A-4147-A177-3AD203B41FA5}">
                      <a16:colId xmlns:a16="http://schemas.microsoft.com/office/drawing/2014/main" val="3088430778"/>
                    </a:ext>
                  </a:extLst>
                </a:gridCol>
                <a:gridCol w="1214042">
                  <a:extLst>
                    <a:ext uri="{9D8B030D-6E8A-4147-A177-3AD203B41FA5}">
                      <a16:colId xmlns:a16="http://schemas.microsoft.com/office/drawing/2014/main" val="98905506"/>
                    </a:ext>
                  </a:extLst>
                </a:gridCol>
              </a:tblGrid>
              <a:tr h="395190">
                <a:tc gridSpan="4">
                  <a:txBody>
                    <a:bodyPr/>
                    <a:lstStyle/>
                    <a:p>
                      <a:r>
                        <a:rPr lang="en-US" dirty="0" smtClean="0">
                          <a:latin typeface="Times New Roman" panose="02020603050405020304" pitchFamily="18" charset="0"/>
                          <a:cs typeface="Times New Roman" panose="02020603050405020304" pitchFamily="18" charset="0"/>
                        </a:rPr>
                        <a:t>Night best quality all records – multiple </a:t>
                      </a:r>
                      <a:r>
                        <a:rPr lang="en-US" dirty="0" err="1" smtClean="0">
                          <a:latin typeface="Times New Roman" panose="02020603050405020304" pitchFamily="18" charset="0"/>
                          <a:cs typeface="Times New Roman" panose="02020603050405020304" pitchFamily="18" charset="0"/>
                        </a:rPr>
                        <a:t>Saildrone</a:t>
                      </a:r>
                      <a:r>
                        <a:rPr lang="en-US" dirty="0" smtClean="0">
                          <a:latin typeface="Times New Roman" panose="02020603050405020304" pitchFamily="18" charset="0"/>
                          <a:cs typeface="Times New Roman" panose="02020603050405020304" pitchFamily="18" charset="0"/>
                        </a:rPr>
                        <a:t> temperatures</a:t>
                      </a:r>
                      <a:r>
                        <a:rPr lang="en-US" baseline="0" dirty="0" smtClean="0">
                          <a:latin typeface="Times New Roman" panose="02020603050405020304" pitchFamily="18" charset="0"/>
                          <a:cs typeface="Times New Roman" panose="02020603050405020304" pitchFamily="18" charset="0"/>
                        </a:rPr>
                        <a:t> in MODIS pixel</a:t>
                      </a:r>
                      <a:endParaRPr lang="en-US" dirty="0">
                        <a:latin typeface="Times New Roman" panose="02020603050405020304" pitchFamily="18" charset="0"/>
                        <a:cs typeface="Times New Roman" panose="02020603050405020304" pitchFamily="18" charset="0"/>
                      </a:endParaRP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878404323"/>
                  </a:ext>
                </a:extLst>
              </a:tr>
              <a:tr h="370840">
                <a:tc>
                  <a:txBody>
                    <a:bodyPr/>
                    <a:lstStyle/>
                    <a:p>
                      <a:pPr algn="ctr"/>
                      <a:r>
                        <a:rPr lang="en-US" dirty="0" smtClean="0">
                          <a:latin typeface="Times New Roman" panose="02020603050405020304" pitchFamily="18" charset="0"/>
                          <a:cs typeface="Times New Roman" panose="02020603050405020304" pitchFamily="18" charset="0"/>
                        </a:rPr>
                        <a:t>Median</a:t>
                      </a: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dirty="0" smtClean="0">
                          <a:latin typeface="Times New Roman" panose="02020603050405020304" pitchFamily="18" charset="0"/>
                          <a:cs typeface="Times New Roman" panose="02020603050405020304" pitchFamily="18" charset="0"/>
                        </a:rPr>
                        <a:t>St Dev </a:t>
                      </a: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dirty="0" smtClean="0">
                          <a:latin typeface="Times New Roman" panose="02020603050405020304" pitchFamily="18" charset="0"/>
                          <a:cs typeface="Times New Roman" panose="02020603050405020304" pitchFamily="18" charset="0"/>
                        </a:rPr>
                        <a:t>RSD</a:t>
                      </a: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dirty="0" smtClean="0">
                          <a:latin typeface="Times New Roman" panose="02020603050405020304" pitchFamily="18" charset="0"/>
                          <a:cs typeface="Times New Roman" panose="02020603050405020304" pitchFamily="18" charset="0"/>
                        </a:rPr>
                        <a:t>N</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288902996"/>
                  </a:ext>
                </a:extLst>
              </a:tr>
              <a:tr h="366691">
                <a:tc>
                  <a:txBody>
                    <a:bodyPr/>
                    <a:lstStyle/>
                    <a:p>
                      <a:pPr algn="ctr"/>
                      <a:r>
                        <a:rPr lang="en-US" dirty="0" smtClean="0">
                          <a:latin typeface="Times New Roman" panose="02020603050405020304" pitchFamily="18" charset="0"/>
                          <a:cs typeface="Times New Roman" panose="02020603050405020304" pitchFamily="18" charset="0"/>
                        </a:rPr>
                        <a:t>0.092</a:t>
                      </a: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dirty="0" smtClean="0">
                          <a:latin typeface="Times New Roman" panose="02020603050405020304" pitchFamily="18" charset="0"/>
                          <a:cs typeface="Times New Roman" panose="02020603050405020304" pitchFamily="18" charset="0"/>
                        </a:rPr>
                        <a:t>1.096</a:t>
                      </a: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dirty="0" smtClean="0">
                          <a:latin typeface="Times New Roman" panose="02020603050405020304" pitchFamily="18" charset="0"/>
                          <a:cs typeface="Times New Roman" panose="02020603050405020304" pitchFamily="18" charset="0"/>
                        </a:rPr>
                        <a:t>0.399</a:t>
                      </a: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dirty="0" smtClean="0">
                          <a:latin typeface="Times New Roman" panose="02020603050405020304" pitchFamily="18" charset="0"/>
                          <a:cs typeface="Times New Roman" panose="02020603050405020304" pitchFamily="18" charset="0"/>
                        </a:rPr>
                        <a:t>526</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2219683"/>
                  </a:ext>
                </a:extLst>
              </a:tr>
              <a:tr h="370840">
                <a:tc gridSpan="4">
                  <a:txBody>
                    <a:bodyPr/>
                    <a:lstStyle/>
                    <a:p>
                      <a:pPr marL="0" algn="l" defTabSz="914400" rtl="0" eaLnBrk="1" latinLnBrk="0" hangingPunct="1"/>
                      <a:r>
                        <a:rPr lang="en-US" sz="1800" b="1" kern="1200" dirty="0" smtClean="0">
                          <a:solidFill>
                            <a:schemeClr val="lt1"/>
                          </a:solidFill>
                          <a:latin typeface="Times New Roman" panose="02020603050405020304" pitchFamily="18" charset="0"/>
                          <a:ea typeface="+mn-ea"/>
                          <a:cs typeface="Times New Roman" panose="02020603050405020304" pitchFamily="18" charset="0"/>
                        </a:rPr>
                        <a:t>Night best quality unique – closest </a:t>
                      </a:r>
                      <a:r>
                        <a:rPr lang="en-US" sz="1800" b="1" kern="1200" dirty="0" smtClean="0">
                          <a:solidFill>
                            <a:schemeClr val="lt1"/>
                          </a:solidFill>
                          <a:latin typeface="Times New Roman" panose="02020603050405020304" pitchFamily="18" charset="0"/>
                          <a:ea typeface="+mn-ea"/>
                          <a:cs typeface="Times New Roman" panose="02020603050405020304" pitchFamily="18" charset="0"/>
                        </a:rPr>
                        <a:t>time</a:t>
                      </a:r>
                      <a:r>
                        <a:rPr lang="en-US" sz="1800" b="1" kern="1200" baseline="0" dirty="0" smtClean="0">
                          <a:solidFill>
                            <a:schemeClr val="lt1"/>
                          </a:solidFill>
                          <a:latin typeface="Times New Roman" panose="02020603050405020304" pitchFamily="18" charset="0"/>
                          <a:ea typeface="+mn-ea"/>
                          <a:cs typeface="Times New Roman" panose="02020603050405020304" pitchFamily="18" charset="0"/>
                        </a:rPr>
                        <a:t> </a:t>
                      </a:r>
                      <a:r>
                        <a:rPr lang="en-US" sz="1800" b="1" kern="1200" dirty="0" smtClean="0">
                          <a:solidFill>
                            <a:schemeClr val="lt1"/>
                          </a:solidFill>
                          <a:latin typeface="Times New Roman" panose="02020603050405020304" pitchFamily="18" charset="0"/>
                          <a:ea typeface="+mn-ea"/>
                          <a:cs typeface="Times New Roman" panose="02020603050405020304" pitchFamily="18" charset="0"/>
                        </a:rPr>
                        <a:t>Saildrone</a:t>
                      </a:r>
                      <a:r>
                        <a:rPr lang="en-US" sz="1800" b="1" kern="1200" baseline="0" dirty="0" smtClean="0">
                          <a:solidFill>
                            <a:schemeClr val="lt1"/>
                          </a:solidFill>
                          <a:latin typeface="Times New Roman" panose="02020603050405020304" pitchFamily="18" charset="0"/>
                          <a:ea typeface="+mn-ea"/>
                          <a:cs typeface="Times New Roman" panose="02020603050405020304" pitchFamily="18" charset="0"/>
                        </a:rPr>
                        <a:t> </a:t>
                      </a:r>
                      <a:r>
                        <a:rPr lang="en-US" sz="1800" b="1" kern="1200" baseline="0" dirty="0" smtClean="0">
                          <a:solidFill>
                            <a:schemeClr val="lt1"/>
                          </a:solidFill>
                          <a:latin typeface="Times New Roman" panose="02020603050405020304" pitchFamily="18" charset="0"/>
                          <a:ea typeface="+mn-ea"/>
                          <a:cs typeface="Times New Roman" panose="02020603050405020304" pitchFamily="18" charset="0"/>
                        </a:rPr>
                        <a:t>temperature in MODIS pixel.</a:t>
                      </a:r>
                      <a:endParaRPr lang="en-US" sz="1800" b="1" kern="1200" dirty="0">
                        <a:solidFill>
                          <a:schemeClr val="lt1"/>
                        </a:solidFill>
                        <a:latin typeface="Times New Roman" panose="02020603050405020304" pitchFamily="18" charset="0"/>
                        <a:ea typeface="+mn-ea"/>
                        <a:cs typeface="Times New Roman" panose="02020603050405020304" pitchFamily="18" charset="0"/>
                      </a:endParaRPr>
                    </a:p>
                  </a:txBody>
                  <a:tcPr>
                    <a:solidFill>
                      <a:schemeClr val="accent1"/>
                    </a:solidFill>
                  </a:tcPr>
                </a:tc>
                <a:tc hMerge="1">
                  <a:txBody>
                    <a:bodyPr/>
                    <a:lstStyle/>
                    <a:p>
                      <a:endParaRPr lang="en-US" dirty="0">
                        <a:latin typeface="Times New Roman" panose="02020603050405020304" pitchFamily="18" charset="0"/>
                        <a:cs typeface="Times New Roman" panose="02020603050405020304" pitchFamily="18" charset="0"/>
                      </a:endParaRPr>
                    </a:p>
                  </a:txBody>
                  <a:tcPr/>
                </a:tc>
                <a:tc hMerge="1">
                  <a:txBody>
                    <a:bodyPr/>
                    <a:lstStyle/>
                    <a:p>
                      <a:endParaRPr lang="en-US" dirty="0">
                        <a:latin typeface="Times New Roman" panose="02020603050405020304" pitchFamily="18" charset="0"/>
                        <a:cs typeface="Times New Roman" panose="02020603050405020304" pitchFamily="18" charset="0"/>
                      </a:endParaRPr>
                    </a:p>
                  </a:txBody>
                  <a:tcPr/>
                </a:tc>
                <a:tc hMerge="1">
                  <a:txBody>
                    <a:bodyPr/>
                    <a:lstStyle/>
                    <a:p>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135361451"/>
                  </a:ext>
                </a:extLst>
              </a:tr>
              <a:tr h="370840">
                <a:tc>
                  <a:txBody>
                    <a:bodyPr/>
                    <a:lstStyle/>
                    <a:p>
                      <a:pPr algn="ctr"/>
                      <a:r>
                        <a:rPr lang="en-US" dirty="0" smtClean="0">
                          <a:latin typeface="Times New Roman" panose="02020603050405020304" pitchFamily="18" charset="0"/>
                          <a:cs typeface="Times New Roman" panose="02020603050405020304" pitchFamily="18" charset="0"/>
                        </a:rPr>
                        <a:t>0.154</a:t>
                      </a: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dirty="0" smtClean="0">
                          <a:latin typeface="Times New Roman" panose="02020603050405020304" pitchFamily="18" charset="0"/>
                          <a:cs typeface="Times New Roman" panose="02020603050405020304" pitchFamily="18" charset="0"/>
                        </a:rPr>
                        <a:t>0.870</a:t>
                      </a: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dirty="0" smtClean="0">
                          <a:latin typeface="Times New Roman" panose="02020603050405020304" pitchFamily="18" charset="0"/>
                          <a:cs typeface="Times New Roman" panose="02020603050405020304" pitchFamily="18" charset="0"/>
                        </a:rPr>
                        <a:t>0.248</a:t>
                      </a: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dirty="0" smtClean="0">
                          <a:latin typeface="Times New Roman" panose="02020603050405020304" pitchFamily="18" charset="0"/>
                          <a:cs typeface="Times New Roman" panose="02020603050405020304" pitchFamily="18" charset="0"/>
                        </a:rPr>
                        <a:t>39</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661804553"/>
                  </a:ext>
                </a:extLst>
              </a:tr>
            </a:tbl>
          </a:graphicData>
        </a:graphic>
      </p:graphicFrame>
      <p:sp>
        <p:nvSpPr>
          <p:cNvPr id="7" name="TextBox 6"/>
          <p:cNvSpPr txBox="1"/>
          <p:nvPr/>
        </p:nvSpPr>
        <p:spPr>
          <a:xfrm>
            <a:off x="978470" y="5081703"/>
            <a:ext cx="4917793" cy="1015663"/>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Gentemann, C.L., Scott, J.P., Mazzini, P., </a:t>
            </a:r>
            <a:r>
              <a:rPr lang="en-US" sz="1200" dirty="0" err="1">
                <a:latin typeface="Times New Roman" panose="02020603050405020304" pitchFamily="18" charset="0"/>
                <a:cs typeface="Times New Roman" panose="02020603050405020304" pitchFamily="18" charset="0"/>
              </a:rPr>
              <a:t>Pianca</a:t>
            </a:r>
            <a:r>
              <a:rPr lang="en-US" sz="1200" dirty="0">
                <a:latin typeface="Times New Roman" panose="02020603050405020304" pitchFamily="18" charset="0"/>
                <a:cs typeface="Times New Roman" panose="02020603050405020304" pitchFamily="18" charset="0"/>
              </a:rPr>
              <a:t>, C., </a:t>
            </a:r>
            <a:r>
              <a:rPr lang="en-US" sz="1200" dirty="0" err="1">
                <a:latin typeface="Times New Roman" panose="02020603050405020304" pitchFamily="18" charset="0"/>
                <a:cs typeface="Times New Roman" panose="02020603050405020304" pitchFamily="18" charset="0"/>
              </a:rPr>
              <a:t>Akella</a:t>
            </a:r>
            <a:r>
              <a:rPr lang="en-US" sz="1200" dirty="0">
                <a:latin typeface="Times New Roman" panose="02020603050405020304" pitchFamily="18" charset="0"/>
                <a:cs typeface="Times New Roman" panose="02020603050405020304" pitchFamily="18" charset="0"/>
              </a:rPr>
              <a:t>, S., Minnett, P.J., Cornillon, P., Fox-Kemper, B., </a:t>
            </a:r>
            <a:r>
              <a:rPr lang="en-US" sz="1200" dirty="0" err="1">
                <a:latin typeface="Times New Roman" panose="02020603050405020304" pitchFamily="18" charset="0"/>
                <a:cs typeface="Times New Roman" panose="02020603050405020304" pitchFamily="18" charset="0"/>
              </a:rPr>
              <a:t>Cetinić</a:t>
            </a:r>
            <a:r>
              <a:rPr lang="en-US" sz="1200" dirty="0">
                <a:latin typeface="Times New Roman" panose="02020603050405020304" pitchFamily="18" charset="0"/>
                <a:cs typeface="Times New Roman" panose="02020603050405020304" pitchFamily="18" charset="0"/>
              </a:rPr>
              <a:t>, I., Chin, T.M., Gomez-Valdes, J., Vazquez-</a:t>
            </a:r>
            <a:r>
              <a:rPr lang="en-US" sz="1200" dirty="0" err="1">
                <a:latin typeface="Times New Roman" panose="02020603050405020304" pitchFamily="18" charset="0"/>
                <a:cs typeface="Times New Roman" panose="02020603050405020304" pitchFamily="18" charset="0"/>
              </a:rPr>
              <a:t>Cuervo</a:t>
            </a:r>
            <a:r>
              <a:rPr lang="en-US" sz="1200" dirty="0">
                <a:latin typeface="Times New Roman" panose="02020603050405020304" pitchFamily="18" charset="0"/>
                <a:cs typeface="Times New Roman" panose="02020603050405020304" pitchFamily="18" charset="0"/>
              </a:rPr>
              <a:t>, J., </a:t>
            </a:r>
            <a:r>
              <a:rPr lang="en-US" sz="1200" dirty="0" err="1">
                <a:latin typeface="Times New Roman" panose="02020603050405020304" pitchFamily="18" charset="0"/>
                <a:cs typeface="Times New Roman" panose="02020603050405020304" pitchFamily="18" charset="0"/>
              </a:rPr>
              <a:t>Tsontos</a:t>
            </a:r>
            <a:r>
              <a:rPr lang="en-US" sz="1200" dirty="0">
                <a:latin typeface="Times New Roman" panose="02020603050405020304" pitchFamily="18" charset="0"/>
                <a:cs typeface="Times New Roman" panose="02020603050405020304" pitchFamily="18" charset="0"/>
              </a:rPr>
              <a:t>, V., Yu, L., Jenkins, R., De </a:t>
            </a:r>
            <a:r>
              <a:rPr lang="en-US" sz="1200" dirty="0" err="1">
                <a:latin typeface="Times New Roman" panose="02020603050405020304" pitchFamily="18" charset="0"/>
                <a:cs typeface="Times New Roman" panose="02020603050405020304" pitchFamily="18" charset="0"/>
              </a:rPr>
              <a:t>Halleux</a:t>
            </a:r>
            <a:r>
              <a:rPr lang="en-US" sz="1200" dirty="0">
                <a:latin typeface="Times New Roman" panose="02020603050405020304" pitchFamily="18" charset="0"/>
                <a:cs typeface="Times New Roman" panose="02020603050405020304" pitchFamily="18" charset="0"/>
              </a:rPr>
              <a:t>, S., Peacock, D., &amp; Cohen, N. (2019). Saildrone: adaptively sampling the marine environment. Bull. Amer. Met. Soc. </a:t>
            </a:r>
            <a:r>
              <a:rPr lang="en-US" sz="1200" i="1" dirty="0">
                <a:latin typeface="Times New Roman" panose="02020603050405020304" pitchFamily="18" charset="0"/>
                <a:cs typeface="Times New Roman" panose="02020603050405020304" pitchFamily="18" charset="0"/>
              </a:rPr>
              <a:t>In review</a:t>
            </a:r>
          </a:p>
        </p:txBody>
      </p:sp>
      <p:pic>
        <p:nvPicPr>
          <p:cNvPr id="13" name="Picture 12" descr="https://lh4.googleusercontent.com/aFXNklAERen8s4l3HMiX6xtGbo3s48HUrv2R1p3mfNAzjwcCgXsA9kIL3kc8mlp3c759AAl_A57JG9dSs7n3A9K9MxXFGKf9sLbRO-CTV8gzEnSq_Gpq7tR7NykKbSsj36lJTbu4"/>
          <p:cNvPicPr/>
          <p:nvPr/>
        </p:nvPicPr>
        <p:blipFill rotWithShape="1">
          <a:blip r:embed="rId3">
            <a:extLst>
              <a:ext uri="{28A0092B-C50C-407E-A947-70E740481C1C}">
                <a14:useLocalDpi xmlns:a14="http://schemas.microsoft.com/office/drawing/2010/main" val="0"/>
              </a:ext>
            </a:extLst>
          </a:blip>
          <a:srcRect l="30294" t="11999" r="27911" b="6263"/>
          <a:stretch/>
        </p:blipFill>
        <p:spPr bwMode="auto">
          <a:xfrm>
            <a:off x="1671376" y="901482"/>
            <a:ext cx="3531979" cy="425738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545338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2421" y="1"/>
            <a:ext cx="10515600" cy="914400"/>
          </a:xfrm>
        </p:spPr>
        <p:txBody>
          <a:bodyPr/>
          <a:lstStyle/>
          <a:p>
            <a:r>
              <a:rPr lang="en-US" dirty="0" smtClean="0"/>
              <a:t>Overview</a:t>
            </a:r>
            <a:endParaRPr lang="en-US" dirty="0"/>
          </a:p>
        </p:txBody>
      </p:sp>
      <p:sp>
        <p:nvSpPr>
          <p:cNvPr id="3" name="Content Placeholder 2"/>
          <p:cNvSpPr>
            <a:spLocks noGrp="1"/>
          </p:cNvSpPr>
          <p:nvPr>
            <p:ph idx="1"/>
          </p:nvPr>
        </p:nvSpPr>
        <p:spPr>
          <a:xfrm>
            <a:off x="1081447" y="792785"/>
            <a:ext cx="10804358" cy="5685182"/>
          </a:xfrm>
        </p:spPr>
        <p:txBody>
          <a:bodyPr>
            <a:normAutofit fontScale="70000" lnSpcReduction="20000"/>
          </a:bodyPr>
          <a:lstStyle/>
          <a:p>
            <a:pPr marL="514350" indent="-514350">
              <a:buFont typeface="+mj-lt"/>
              <a:buAutoNum type="arabicPeriod"/>
            </a:pPr>
            <a:r>
              <a:rPr lang="en-US" dirty="0" smtClean="0"/>
              <a:t>Reprocessing of MODIS SSTs by OBPG – R2019:</a:t>
            </a:r>
          </a:p>
          <a:p>
            <a:pPr marL="971550" lvl="1" indent="-514350">
              <a:buFont typeface="+mj-lt"/>
              <a:buAutoNum type="alphaLcParenR"/>
            </a:pPr>
            <a:r>
              <a:rPr lang="en-US" dirty="0" smtClean="0"/>
              <a:t>New cloud screening – Alternating Decision Tree.</a:t>
            </a:r>
          </a:p>
          <a:p>
            <a:pPr marL="971550" lvl="1" indent="-514350">
              <a:buFont typeface="+mj-lt"/>
              <a:buAutoNum type="alphaLcParenR"/>
            </a:pPr>
            <a:r>
              <a:rPr lang="en-US" dirty="0" smtClean="0"/>
              <a:t>CMC as reference field</a:t>
            </a:r>
          </a:p>
          <a:p>
            <a:pPr marL="971550" lvl="1" indent="-514350">
              <a:buFont typeface="+mj-lt"/>
              <a:buAutoNum type="alphaLcParenR"/>
            </a:pPr>
            <a:r>
              <a:rPr lang="en-US" dirty="0" smtClean="0"/>
              <a:t>Aerosol </a:t>
            </a:r>
            <a:r>
              <a:rPr lang="en-US" dirty="0"/>
              <a:t>Correction – additive term to atmospheric correction algorithm if aerosol threshold </a:t>
            </a:r>
            <a:r>
              <a:rPr lang="en-US" dirty="0" smtClean="0"/>
              <a:t>passed.</a:t>
            </a:r>
          </a:p>
          <a:p>
            <a:pPr marL="971550" lvl="1" indent="-514350">
              <a:buFont typeface="+mj-lt"/>
              <a:buAutoNum type="alphaLcParenR"/>
            </a:pPr>
            <a:r>
              <a:rPr lang="en-US" dirty="0"/>
              <a:t>High-Latitude </a:t>
            </a:r>
            <a:r>
              <a:rPr lang="en-US" dirty="0" smtClean="0"/>
              <a:t>Coefficients</a:t>
            </a:r>
          </a:p>
          <a:p>
            <a:pPr marL="971550" lvl="1" indent="-514350">
              <a:buFont typeface="+mj-lt"/>
              <a:buAutoNum type="alphaLcParenR"/>
            </a:pPr>
            <a:r>
              <a:rPr lang="en-US" dirty="0" smtClean="0"/>
              <a:t>Improved cloud over sea-ice identification</a:t>
            </a:r>
            <a:endParaRPr lang="en-US" dirty="0"/>
          </a:p>
          <a:p>
            <a:pPr marL="514350" indent="-514350">
              <a:buFont typeface="+mj-lt"/>
              <a:buAutoNum type="arabicPeriod"/>
            </a:pPr>
            <a:r>
              <a:rPr lang="en-US" dirty="0">
                <a:solidFill>
                  <a:schemeClr val="bg1">
                    <a:lumMod val="85000"/>
                  </a:schemeClr>
                </a:solidFill>
              </a:rPr>
              <a:t>SST algorithm </a:t>
            </a:r>
            <a:r>
              <a:rPr lang="en-US" dirty="0" smtClean="0">
                <a:solidFill>
                  <a:schemeClr val="bg1">
                    <a:lumMod val="85000"/>
                  </a:schemeClr>
                </a:solidFill>
              </a:rPr>
              <a:t>improvements:</a:t>
            </a:r>
            <a:endParaRPr lang="en-US" dirty="0">
              <a:solidFill>
                <a:schemeClr val="bg1">
                  <a:lumMod val="85000"/>
                </a:schemeClr>
              </a:solidFill>
            </a:endParaRPr>
          </a:p>
          <a:p>
            <a:pPr marL="971550" lvl="1" indent="-514350">
              <a:buFont typeface="+mj-lt"/>
              <a:buAutoNum type="alphaLcParenR"/>
            </a:pPr>
            <a:r>
              <a:rPr lang="en-US" dirty="0">
                <a:solidFill>
                  <a:schemeClr val="bg1">
                    <a:lumMod val="85000"/>
                  </a:schemeClr>
                </a:solidFill>
              </a:rPr>
              <a:t>High Latitude atmospheric correction algorithm – explicit emissivity </a:t>
            </a:r>
            <a:r>
              <a:rPr lang="en-US" dirty="0" smtClean="0">
                <a:solidFill>
                  <a:schemeClr val="bg1">
                    <a:lumMod val="85000"/>
                  </a:schemeClr>
                </a:solidFill>
              </a:rPr>
              <a:t>correction.</a:t>
            </a:r>
          </a:p>
          <a:p>
            <a:pPr marL="971550" lvl="1" indent="-514350">
              <a:buFont typeface="+mj-lt"/>
              <a:buAutoNum type="alphaLcParenR"/>
            </a:pPr>
            <a:r>
              <a:rPr lang="en-US" dirty="0" smtClean="0">
                <a:solidFill>
                  <a:schemeClr val="bg1">
                    <a:lumMod val="85000"/>
                  </a:schemeClr>
                </a:solidFill>
              </a:rPr>
              <a:t>Optimal </a:t>
            </a:r>
            <a:r>
              <a:rPr lang="en-US" dirty="0">
                <a:solidFill>
                  <a:schemeClr val="bg1">
                    <a:lumMod val="85000"/>
                  </a:schemeClr>
                </a:solidFill>
              </a:rPr>
              <a:t>Estimation of MODIS SSTs</a:t>
            </a:r>
            <a:r>
              <a:rPr lang="en-US" dirty="0" smtClean="0">
                <a:solidFill>
                  <a:schemeClr val="bg1">
                    <a:lumMod val="85000"/>
                  </a:schemeClr>
                </a:solidFill>
              </a:rPr>
              <a:t>.</a:t>
            </a:r>
            <a:endParaRPr lang="en-US" dirty="0">
              <a:solidFill>
                <a:schemeClr val="bg1">
                  <a:lumMod val="85000"/>
                </a:schemeClr>
              </a:solidFill>
            </a:endParaRPr>
          </a:p>
          <a:p>
            <a:pPr marL="514350" indent="-514350">
              <a:buFont typeface="+mj-lt"/>
              <a:buAutoNum type="arabicPeriod"/>
            </a:pPr>
            <a:r>
              <a:rPr lang="en-US" dirty="0" smtClean="0">
                <a:solidFill>
                  <a:schemeClr val="bg1">
                    <a:lumMod val="85000"/>
                  </a:schemeClr>
                </a:solidFill>
              </a:rPr>
              <a:t>Ship-borne radiometers for algorithm improvements and assessment of accuracies of satellite-derived SSTs:</a:t>
            </a:r>
          </a:p>
          <a:p>
            <a:pPr marL="971550" lvl="1" indent="-514350">
              <a:buFont typeface="+mj-lt"/>
              <a:buAutoNum type="alphaLcParenR"/>
            </a:pPr>
            <a:r>
              <a:rPr lang="en-US" dirty="0" smtClean="0">
                <a:solidFill>
                  <a:schemeClr val="bg1">
                    <a:lumMod val="85000"/>
                  </a:schemeClr>
                </a:solidFill>
              </a:rPr>
              <a:t>M-AERI deployments </a:t>
            </a:r>
          </a:p>
          <a:p>
            <a:pPr marL="971550" lvl="1" indent="-514350">
              <a:buFont typeface="+mj-lt"/>
              <a:buAutoNum type="alphaLcParenR"/>
            </a:pPr>
            <a:r>
              <a:rPr lang="en-US" dirty="0" smtClean="0">
                <a:solidFill>
                  <a:schemeClr val="bg1">
                    <a:lumMod val="85000"/>
                  </a:schemeClr>
                </a:solidFill>
              </a:rPr>
              <a:t>MODIS matchups</a:t>
            </a:r>
          </a:p>
          <a:p>
            <a:pPr marL="514350" indent="-514350">
              <a:buFont typeface="+mj-lt"/>
              <a:buAutoNum type="arabicPeriod"/>
            </a:pPr>
            <a:r>
              <a:rPr lang="en-US" dirty="0" smtClean="0">
                <a:solidFill>
                  <a:schemeClr val="bg1">
                    <a:lumMod val="85000"/>
                  </a:schemeClr>
                </a:solidFill>
              </a:rPr>
              <a:t>Assessment of MODIS SSTs, for CDRs:</a:t>
            </a:r>
          </a:p>
          <a:p>
            <a:pPr marL="971550" lvl="1" indent="-514350">
              <a:buFont typeface="+mj-lt"/>
              <a:buAutoNum type="alphaLcParenR"/>
            </a:pPr>
            <a:r>
              <a:rPr lang="en-US" dirty="0" smtClean="0">
                <a:solidFill>
                  <a:schemeClr val="bg1">
                    <a:lumMod val="85000"/>
                  </a:schemeClr>
                </a:solidFill>
              </a:rPr>
              <a:t>M-AERI accuracies.</a:t>
            </a:r>
          </a:p>
          <a:p>
            <a:pPr marL="971550" lvl="1" indent="-514350">
              <a:buFont typeface="+mj-lt"/>
              <a:buAutoNum type="alphaLcParenR"/>
            </a:pPr>
            <a:r>
              <a:rPr lang="en-US" dirty="0" smtClean="0">
                <a:solidFill>
                  <a:schemeClr val="bg1">
                    <a:lumMod val="85000"/>
                  </a:schemeClr>
                </a:solidFill>
              </a:rPr>
              <a:t>Drifting buoy accuracies.</a:t>
            </a:r>
          </a:p>
          <a:p>
            <a:pPr marL="971550" lvl="1" indent="-514350">
              <a:buFont typeface="+mj-lt"/>
              <a:buAutoNum type="alphaLcParenR"/>
            </a:pPr>
            <a:r>
              <a:rPr lang="en-US" dirty="0" smtClean="0">
                <a:solidFill>
                  <a:schemeClr val="bg1">
                    <a:lumMod val="85000"/>
                  </a:schemeClr>
                </a:solidFill>
              </a:rPr>
              <a:t>Pacific Saildrone cruise </a:t>
            </a:r>
          </a:p>
          <a:p>
            <a:pPr marL="971550" lvl="1" indent="-514350">
              <a:buFont typeface="+mj-lt"/>
              <a:buAutoNum type="alphaLcParenR"/>
            </a:pPr>
            <a:r>
              <a:rPr lang="en-US" dirty="0" smtClean="0">
                <a:solidFill>
                  <a:schemeClr val="bg1">
                    <a:lumMod val="85000"/>
                  </a:schemeClr>
                </a:solidFill>
              </a:rPr>
              <a:t>Arctic Saildrone deployments.</a:t>
            </a:r>
          </a:p>
          <a:p>
            <a:pPr marL="971550" lvl="1" indent="-514350">
              <a:buFont typeface="+mj-lt"/>
              <a:buAutoNum type="alphaLcParenR"/>
            </a:pPr>
            <a:r>
              <a:rPr lang="en-US" dirty="0" smtClean="0">
                <a:solidFill>
                  <a:schemeClr val="bg1">
                    <a:lumMod val="85000"/>
                  </a:schemeClr>
                </a:solidFill>
              </a:rPr>
              <a:t>Machine Learning Approach to determine Single Sensor Error Statistics.</a:t>
            </a:r>
          </a:p>
          <a:p>
            <a:pPr marL="514350" indent="-514350">
              <a:buFont typeface="+mj-lt"/>
              <a:buAutoNum type="arabicPeriod"/>
            </a:pPr>
            <a:r>
              <a:rPr lang="en-US" dirty="0" smtClean="0">
                <a:solidFill>
                  <a:schemeClr val="bg1">
                    <a:lumMod val="85000"/>
                  </a:schemeClr>
                </a:solidFill>
              </a:rPr>
              <a:t>Skin Layer Research</a:t>
            </a:r>
          </a:p>
          <a:p>
            <a:pPr marL="971550" lvl="1" indent="-514350">
              <a:buFont typeface="+mj-lt"/>
              <a:buAutoNum type="alphaLcParenR"/>
            </a:pPr>
            <a:r>
              <a:rPr lang="en-US" dirty="0">
                <a:solidFill>
                  <a:schemeClr val="bg1">
                    <a:lumMod val="85000"/>
                  </a:schemeClr>
                </a:solidFill>
              </a:rPr>
              <a:t>Thermofluorescent Dyes </a:t>
            </a:r>
            <a:r>
              <a:rPr lang="en-US" dirty="0" smtClean="0">
                <a:solidFill>
                  <a:schemeClr val="bg1">
                    <a:lumMod val="85000"/>
                  </a:schemeClr>
                </a:solidFill>
              </a:rPr>
              <a:t>to study Thermal Skin Layer.</a:t>
            </a:r>
            <a:endParaRPr lang="en-US" dirty="0">
              <a:solidFill>
                <a:schemeClr val="bg1">
                  <a:lumMod val="85000"/>
                </a:schemeClr>
              </a:solidFill>
            </a:endParaRPr>
          </a:p>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MODIS/VIIRS Science Team Meeting      November 19, 2019</a:t>
            </a:r>
            <a:endParaRPr lang="en-US" dirty="0"/>
          </a:p>
        </p:txBody>
      </p:sp>
    </p:spTree>
    <p:extLst>
      <p:ext uri="{BB962C8B-B14F-4D97-AF65-F5344CB8AC3E}">
        <p14:creationId xmlns:p14="http://schemas.microsoft.com/office/powerpoint/2010/main" val="18359885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4896" y="79373"/>
            <a:ext cx="4533900" cy="6657975"/>
          </a:xfrm>
          <a:prstGeom prst="rect">
            <a:avLst/>
          </a:prstGeom>
        </p:spPr>
      </p:pic>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82667" y="79374"/>
            <a:ext cx="4628876" cy="6657975"/>
          </a:xfrm>
        </p:spPr>
      </p:pic>
      <p:sp>
        <p:nvSpPr>
          <p:cNvPr id="2" name="TextBox 1"/>
          <p:cNvSpPr txBox="1"/>
          <p:nvPr/>
        </p:nvSpPr>
        <p:spPr>
          <a:xfrm>
            <a:off x="0" y="1956391"/>
            <a:ext cx="1801025" cy="2554545"/>
          </a:xfrm>
          <a:prstGeom prst="rect">
            <a:avLst/>
          </a:prstGeom>
          <a:noFill/>
        </p:spPr>
        <p:txBody>
          <a:bodyPr wrap="square" rtlCol="0">
            <a:spAutoFit/>
          </a:bodyPr>
          <a:lstStyle/>
          <a:p>
            <a:pPr algn="r"/>
            <a:r>
              <a:rPr lang="en-US" sz="2000" dirty="0" smtClean="0">
                <a:latin typeface="Times New Roman" panose="02020603050405020304" pitchFamily="18" charset="0"/>
                <a:cs typeface="Times New Roman" panose="02020603050405020304" pitchFamily="18" charset="0"/>
              </a:rPr>
              <a:t>One minute measurements for 150 days each. </a:t>
            </a:r>
          </a:p>
          <a:p>
            <a:pPr algn="r"/>
            <a:endParaRPr lang="en-US" sz="2000" dirty="0">
              <a:latin typeface="Times New Roman" panose="02020603050405020304" pitchFamily="18" charset="0"/>
              <a:cs typeface="Times New Roman" panose="02020603050405020304" pitchFamily="18" charset="0"/>
            </a:endParaRPr>
          </a:p>
          <a:p>
            <a:pPr algn="r"/>
            <a:r>
              <a:rPr lang="en-US" sz="2000" dirty="0" smtClean="0">
                <a:latin typeface="Times New Roman" panose="02020603050405020304" pitchFamily="18" charset="0"/>
                <a:cs typeface="Times New Roman" panose="02020603050405020304" pitchFamily="18" charset="0"/>
              </a:rPr>
              <a:t>Include data from very close to melting ice.</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62554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Using Machine Learning for SSES</a:t>
            </a:r>
            <a:endParaRPr lang="en-US" dirty="0"/>
          </a:p>
        </p:txBody>
      </p:sp>
      <p:sp>
        <p:nvSpPr>
          <p:cNvPr id="3" name="Content Placeholder 2"/>
          <p:cNvSpPr>
            <a:spLocks noGrp="1"/>
          </p:cNvSpPr>
          <p:nvPr>
            <p:ph idx="1"/>
          </p:nvPr>
        </p:nvSpPr>
        <p:spPr>
          <a:xfrm>
            <a:off x="838200" y="1325563"/>
            <a:ext cx="10515600" cy="4351338"/>
          </a:xfrm>
        </p:spPr>
        <p:txBody>
          <a:bodyPr>
            <a:normAutofit lnSpcReduction="10000"/>
          </a:bodyPr>
          <a:lstStyle/>
          <a:p>
            <a:r>
              <a:rPr lang="en-US" dirty="0" smtClean="0"/>
              <a:t>SSES – Single sensor error statistics; used to assign errors and uncertainties to each SST </a:t>
            </a:r>
            <a:r>
              <a:rPr lang="en-US" dirty="0" smtClean="0"/>
              <a:t>retrieval.</a:t>
            </a:r>
            <a:endParaRPr lang="en-US" dirty="0" smtClean="0"/>
          </a:p>
          <a:p>
            <a:r>
              <a:rPr lang="en-US" dirty="0" smtClean="0"/>
              <a:t>Current approach is to use the 7-dimensional hypercube containing means and standard deviations of matchups.</a:t>
            </a:r>
          </a:p>
          <a:p>
            <a:r>
              <a:rPr lang="en-US" dirty="0" smtClean="0"/>
              <a:t>Cells are unevenly populated, some are empty. Discontinuities exist at cell boundaries.</a:t>
            </a:r>
          </a:p>
          <a:p>
            <a:r>
              <a:rPr lang="en-US" dirty="0" smtClean="0"/>
              <a:t>Use ML approaches to provide better SSES.</a:t>
            </a:r>
          </a:p>
          <a:p>
            <a:r>
              <a:rPr lang="en-US" dirty="0" smtClean="0"/>
              <a:t>Using </a:t>
            </a:r>
            <a:r>
              <a:rPr lang="en-US" dirty="0"/>
              <a:t>7</a:t>
            </a:r>
            <a:r>
              <a:rPr lang="en-US" dirty="0" smtClean="0"/>
              <a:t> </a:t>
            </a:r>
            <a:r>
              <a:rPr lang="en-US" dirty="0" smtClean="0"/>
              <a:t>variables from MUDB, Random Forest and Cubic Decision Trees were developed. </a:t>
            </a:r>
          </a:p>
          <a:p>
            <a:r>
              <a:rPr lang="en-US" dirty="0" smtClean="0"/>
              <a:t>Cubist is better. </a:t>
            </a:r>
            <a:r>
              <a:rPr lang="en-US" dirty="0" smtClean="0"/>
              <a:t>Eight </a:t>
            </a:r>
            <a:r>
              <a:rPr lang="en-US" dirty="0" smtClean="0"/>
              <a:t>rule sets were identified.</a:t>
            </a:r>
          </a:p>
          <a:p>
            <a:endParaRPr lang="en-US" dirty="0"/>
          </a:p>
        </p:txBody>
      </p:sp>
      <p:sp>
        <p:nvSpPr>
          <p:cNvPr id="4" name="Footer Placeholder 3"/>
          <p:cNvSpPr>
            <a:spLocks noGrp="1"/>
          </p:cNvSpPr>
          <p:nvPr>
            <p:ph type="ftr" sz="quarter" idx="11"/>
          </p:nvPr>
        </p:nvSpPr>
        <p:spPr/>
        <p:txBody>
          <a:bodyPr/>
          <a:lstStyle/>
          <a:p>
            <a:r>
              <a:rPr lang="en-US" smtClean="0"/>
              <a:t>MODIS/VIIRS Science Team Meeting      November 19, 2019</a:t>
            </a:r>
            <a:endParaRPr lang="en-US" dirty="0"/>
          </a:p>
        </p:txBody>
      </p:sp>
    </p:spTree>
    <p:extLst>
      <p:ext uri="{BB962C8B-B14F-4D97-AF65-F5344CB8AC3E}">
        <p14:creationId xmlns:p14="http://schemas.microsoft.com/office/powerpoint/2010/main" val="2048554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831"/>
            <a:ext cx="10515600" cy="938530"/>
          </a:xfrm>
        </p:spPr>
        <p:txBody>
          <a:bodyPr/>
          <a:lstStyle/>
          <a:p>
            <a:r>
              <a:rPr lang="en-US" dirty="0" smtClean="0"/>
              <a:t>Cubist Rule Sets</a:t>
            </a:r>
            <a:endParaRPr lang="en-US" dirty="0"/>
          </a:p>
        </p:txBody>
      </p:sp>
      <p:sp>
        <p:nvSpPr>
          <p:cNvPr id="3" name="Content Placeholder 2"/>
          <p:cNvSpPr>
            <a:spLocks noGrp="1"/>
          </p:cNvSpPr>
          <p:nvPr>
            <p:ph idx="1"/>
          </p:nvPr>
        </p:nvSpPr>
        <p:spPr>
          <a:xfrm>
            <a:off x="279813" y="1490186"/>
            <a:ext cx="3998976" cy="4351338"/>
          </a:xfrm>
        </p:spPr>
        <p:txBody>
          <a:bodyPr/>
          <a:lstStyle/>
          <a:p>
            <a:pPr marL="0" indent="0">
              <a:buNone/>
            </a:pPr>
            <a:r>
              <a:rPr lang="en-US" dirty="0"/>
              <a:t>Distribution of SST residuals </a:t>
            </a:r>
            <a:r>
              <a:rPr lang="en-US" dirty="0" err="1" smtClean="0"/>
              <a:t>wrt</a:t>
            </a:r>
            <a:r>
              <a:rPr lang="en-US" dirty="0" smtClean="0"/>
              <a:t> buoy </a:t>
            </a:r>
            <a:r>
              <a:rPr lang="en-US" dirty="0" smtClean="0"/>
              <a:t>temperatures </a:t>
            </a:r>
            <a:r>
              <a:rPr lang="en-US" dirty="0" smtClean="0"/>
              <a:t>in </a:t>
            </a:r>
            <a:r>
              <a:rPr lang="en-US" dirty="0"/>
              <a:t>each Cubist Rule Set. The green lines are the median SST residual for the </a:t>
            </a:r>
            <a:r>
              <a:rPr lang="en-US" dirty="0" smtClean="0"/>
              <a:t>Rule Set </a:t>
            </a:r>
            <a:r>
              <a:rPr lang="en-US" dirty="0"/>
              <a:t>and the blue lines are the median ± the MAD of SST </a:t>
            </a:r>
            <a:r>
              <a:rPr lang="en-US" dirty="0" smtClean="0"/>
              <a:t>residuals</a:t>
            </a:r>
            <a:endParaRPr lang="en-US" dirty="0"/>
          </a:p>
          <a:p>
            <a:endParaRPr lang="en-US" dirty="0"/>
          </a:p>
        </p:txBody>
      </p:sp>
      <p:sp>
        <p:nvSpPr>
          <p:cNvPr id="4" name="Footer Placeholder 3"/>
          <p:cNvSpPr>
            <a:spLocks noGrp="1"/>
          </p:cNvSpPr>
          <p:nvPr>
            <p:ph type="ftr" sz="quarter" idx="11"/>
          </p:nvPr>
        </p:nvSpPr>
        <p:spPr/>
        <p:txBody>
          <a:bodyPr/>
          <a:lstStyle/>
          <a:p>
            <a:r>
              <a:rPr lang="en-US" smtClean="0"/>
              <a:t>MODIS/VIIRS Science Team Meeting      November 19, 2019</a:t>
            </a:r>
            <a:endParaRPr lang="en-US" dirty="0"/>
          </a:p>
        </p:txBody>
      </p:sp>
      <p:pic>
        <p:nvPicPr>
          <p:cNvPr id="5" name="Picture 4"/>
          <p:cNvPicPr/>
          <p:nvPr/>
        </p:nvPicPr>
        <p:blipFill rotWithShape="1">
          <a:blip r:embed="rId2"/>
          <a:srcRect l="3323" r="9780"/>
          <a:stretch/>
        </p:blipFill>
        <p:spPr bwMode="auto">
          <a:xfrm>
            <a:off x="4518977" y="975361"/>
            <a:ext cx="6490399" cy="538098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015759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MODIS/VIIRS Science Team Meeting      November 19, 2019</a:t>
            </a:r>
            <a:endParaRPr lang="en-US" dirty="0"/>
          </a:p>
        </p:txBody>
      </p:sp>
      <p:pic>
        <p:nvPicPr>
          <p:cNvPr id="5" name="Content Placeholder 4"/>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4251540" y="121920"/>
            <a:ext cx="6440843" cy="6067235"/>
          </a:xfrm>
          <a:prstGeom prst="rect">
            <a:avLst/>
          </a:prstGeom>
        </p:spPr>
      </p:pic>
      <p:sp>
        <p:nvSpPr>
          <p:cNvPr id="6" name="TextBox 5"/>
          <p:cNvSpPr txBox="1"/>
          <p:nvPr/>
        </p:nvSpPr>
        <p:spPr>
          <a:xfrm>
            <a:off x="274740" y="1116407"/>
            <a:ext cx="3976800" cy="4647426"/>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Geographic distribution of matchups in each Rule Set. Colors indicate the geographic prevalence of each Rule Set; the values indicate the percentage of all matchups within each spatial bin assigned to a specific Rule Set.</a:t>
            </a:r>
          </a:p>
          <a:p>
            <a:endParaRPr lang="en-US" sz="24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Kumar, C., G. P. Podestá, K. A. Kilpatrick, &amp; Minnett., P.J. (2020). A Machine Learning Approach to Estimating the Error in Satellite Sea Surface Temperature Retrievals. In preparation</a:t>
            </a:r>
            <a:r>
              <a:rPr lang="en-US" sz="1600" dirty="0" smtClean="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54375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2421" y="1"/>
            <a:ext cx="10515600" cy="914400"/>
          </a:xfrm>
        </p:spPr>
        <p:txBody>
          <a:bodyPr/>
          <a:lstStyle/>
          <a:p>
            <a:r>
              <a:rPr lang="en-US" dirty="0" smtClean="0"/>
              <a:t>Overview</a:t>
            </a:r>
            <a:endParaRPr lang="en-US" dirty="0"/>
          </a:p>
        </p:txBody>
      </p:sp>
      <p:sp>
        <p:nvSpPr>
          <p:cNvPr id="3" name="Content Placeholder 2"/>
          <p:cNvSpPr>
            <a:spLocks noGrp="1"/>
          </p:cNvSpPr>
          <p:nvPr>
            <p:ph idx="1"/>
          </p:nvPr>
        </p:nvSpPr>
        <p:spPr>
          <a:xfrm>
            <a:off x="922421" y="914401"/>
            <a:ext cx="10804358" cy="5441950"/>
          </a:xfrm>
        </p:spPr>
        <p:txBody>
          <a:bodyPr>
            <a:normAutofit fontScale="62500" lnSpcReduction="20000"/>
          </a:bodyPr>
          <a:lstStyle/>
          <a:p>
            <a:pPr marL="514350" indent="-514350">
              <a:buFont typeface="+mj-lt"/>
              <a:buAutoNum type="arabicPeriod"/>
            </a:pPr>
            <a:r>
              <a:rPr lang="en-US" dirty="0" smtClean="0">
                <a:solidFill>
                  <a:schemeClr val="bg1">
                    <a:lumMod val="85000"/>
                  </a:schemeClr>
                </a:solidFill>
              </a:rPr>
              <a:t>Reprocessing of MODIS SSTs by OBPG – R2019:</a:t>
            </a:r>
          </a:p>
          <a:p>
            <a:pPr marL="971550" lvl="1" indent="-514350">
              <a:buFont typeface="+mj-lt"/>
              <a:buAutoNum type="alphaLcParenR"/>
            </a:pPr>
            <a:r>
              <a:rPr lang="en-US" dirty="0" smtClean="0">
                <a:solidFill>
                  <a:schemeClr val="bg1">
                    <a:lumMod val="85000"/>
                  </a:schemeClr>
                </a:solidFill>
              </a:rPr>
              <a:t>New cloud screening – Alternating Decision Tree.</a:t>
            </a:r>
          </a:p>
          <a:p>
            <a:pPr marL="971550" lvl="1" indent="-514350">
              <a:buFont typeface="+mj-lt"/>
              <a:buAutoNum type="alphaLcParenR"/>
            </a:pPr>
            <a:r>
              <a:rPr lang="en-US" dirty="0" smtClean="0">
                <a:solidFill>
                  <a:schemeClr val="bg1">
                    <a:lumMod val="85000"/>
                  </a:schemeClr>
                </a:solidFill>
              </a:rPr>
              <a:t>CMC as reference field</a:t>
            </a:r>
          </a:p>
          <a:p>
            <a:pPr marL="971550" lvl="1" indent="-514350">
              <a:buFont typeface="+mj-lt"/>
              <a:buAutoNum type="alphaLcParenR"/>
            </a:pPr>
            <a:r>
              <a:rPr lang="en-US" dirty="0" smtClean="0">
                <a:solidFill>
                  <a:schemeClr val="bg1">
                    <a:lumMod val="85000"/>
                  </a:schemeClr>
                </a:solidFill>
              </a:rPr>
              <a:t>Aerosol </a:t>
            </a:r>
            <a:r>
              <a:rPr lang="en-US" dirty="0">
                <a:solidFill>
                  <a:schemeClr val="bg1">
                    <a:lumMod val="85000"/>
                  </a:schemeClr>
                </a:solidFill>
              </a:rPr>
              <a:t>Correction – additive term to atmospheric correction algorithm if aerosol threshold </a:t>
            </a:r>
            <a:r>
              <a:rPr lang="en-US" dirty="0" smtClean="0">
                <a:solidFill>
                  <a:schemeClr val="bg1">
                    <a:lumMod val="85000"/>
                  </a:schemeClr>
                </a:solidFill>
              </a:rPr>
              <a:t>passed</a:t>
            </a:r>
            <a:r>
              <a:rPr lang="en-US" dirty="0" smtClean="0">
                <a:solidFill>
                  <a:schemeClr val="bg1">
                    <a:lumMod val="85000"/>
                  </a:schemeClr>
                </a:solidFill>
              </a:rPr>
              <a:t>.</a:t>
            </a:r>
          </a:p>
          <a:p>
            <a:pPr marL="971550" lvl="1" indent="-514350">
              <a:buFont typeface="+mj-lt"/>
              <a:buAutoNum type="alphaLcParenR"/>
            </a:pPr>
            <a:r>
              <a:rPr lang="en-US" dirty="0">
                <a:solidFill>
                  <a:schemeClr val="bg1">
                    <a:lumMod val="85000"/>
                  </a:schemeClr>
                </a:solidFill>
              </a:rPr>
              <a:t>High-Latitude Coefficients.</a:t>
            </a:r>
          </a:p>
          <a:p>
            <a:pPr marL="971550" lvl="1" indent="-514350">
              <a:buFont typeface="+mj-lt"/>
              <a:buAutoNum type="alphaLcParenR"/>
            </a:pPr>
            <a:r>
              <a:rPr lang="en-US" dirty="0">
                <a:solidFill>
                  <a:schemeClr val="bg1">
                    <a:lumMod val="85000"/>
                  </a:schemeClr>
                </a:solidFill>
              </a:rPr>
              <a:t>Improved cloud over sea-ice identification </a:t>
            </a:r>
            <a:endParaRPr lang="en-US" dirty="0" smtClean="0">
              <a:solidFill>
                <a:schemeClr val="bg1">
                  <a:lumMod val="85000"/>
                </a:schemeClr>
              </a:solidFill>
            </a:endParaRPr>
          </a:p>
          <a:p>
            <a:pPr marL="514350" indent="-514350">
              <a:buFont typeface="+mj-lt"/>
              <a:buAutoNum type="arabicPeriod"/>
            </a:pPr>
            <a:r>
              <a:rPr lang="en-US" dirty="0" smtClean="0">
                <a:solidFill>
                  <a:schemeClr val="bg1">
                    <a:lumMod val="85000"/>
                  </a:schemeClr>
                </a:solidFill>
              </a:rPr>
              <a:t>SST </a:t>
            </a:r>
            <a:r>
              <a:rPr lang="en-US" dirty="0">
                <a:solidFill>
                  <a:schemeClr val="bg1">
                    <a:lumMod val="85000"/>
                  </a:schemeClr>
                </a:solidFill>
              </a:rPr>
              <a:t>algorithm </a:t>
            </a:r>
            <a:r>
              <a:rPr lang="en-US" dirty="0" smtClean="0">
                <a:solidFill>
                  <a:schemeClr val="bg1">
                    <a:lumMod val="85000"/>
                  </a:schemeClr>
                </a:solidFill>
              </a:rPr>
              <a:t>improvements:</a:t>
            </a:r>
            <a:endParaRPr lang="en-US" dirty="0">
              <a:solidFill>
                <a:schemeClr val="bg1">
                  <a:lumMod val="85000"/>
                </a:schemeClr>
              </a:solidFill>
            </a:endParaRPr>
          </a:p>
          <a:p>
            <a:pPr marL="971550" lvl="1" indent="-514350">
              <a:buFont typeface="+mj-lt"/>
              <a:buAutoNum type="alphaLcParenR"/>
            </a:pPr>
            <a:r>
              <a:rPr lang="en-US" dirty="0">
                <a:solidFill>
                  <a:schemeClr val="bg1">
                    <a:lumMod val="85000"/>
                  </a:schemeClr>
                </a:solidFill>
              </a:rPr>
              <a:t>High Latitude atmospheric correction algorithm – explicit emissivity </a:t>
            </a:r>
            <a:r>
              <a:rPr lang="en-US" dirty="0" smtClean="0">
                <a:solidFill>
                  <a:schemeClr val="bg1">
                    <a:lumMod val="85000"/>
                  </a:schemeClr>
                </a:solidFill>
              </a:rPr>
              <a:t>correction.</a:t>
            </a:r>
            <a:endParaRPr lang="en-US" dirty="0">
              <a:solidFill>
                <a:schemeClr val="bg1">
                  <a:lumMod val="85000"/>
                </a:schemeClr>
              </a:solidFill>
            </a:endParaRPr>
          </a:p>
          <a:p>
            <a:pPr marL="971550" lvl="1" indent="-514350">
              <a:buFont typeface="+mj-lt"/>
              <a:buAutoNum type="alphaLcParenR"/>
            </a:pPr>
            <a:r>
              <a:rPr lang="en-US" dirty="0" smtClean="0">
                <a:solidFill>
                  <a:schemeClr val="bg1">
                    <a:lumMod val="85000"/>
                  </a:schemeClr>
                </a:solidFill>
              </a:rPr>
              <a:t>Optimal </a:t>
            </a:r>
            <a:r>
              <a:rPr lang="en-US" dirty="0">
                <a:solidFill>
                  <a:schemeClr val="bg1">
                    <a:lumMod val="85000"/>
                  </a:schemeClr>
                </a:solidFill>
              </a:rPr>
              <a:t>Estimation of MODIS SSTs.</a:t>
            </a:r>
          </a:p>
          <a:p>
            <a:pPr marL="514350" indent="-514350">
              <a:buFont typeface="+mj-lt"/>
              <a:buAutoNum type="arabicPeriod"/>
            </a:pPr>
            <a:r>
              <a:rPr lang="en-US" dirty="0" smtClean="0">
                <a:solidFill>
                  <a:schemeClr val="bg1">
                    <a:lumMod val="85000"/>
                  </a:schemeClr>
                </a:solidFill>
              </a:rPr>
              <a:t>Ship-borne radiometers for algorithm improvements and assessment of accuracies of satellite-derived SSTs:</a:t>
            </a:r>
          </a:p>
          <a:p>
            <a:pPr marL="971550" lvl="1" indent="-514350">
              <a:buFont typeface="+mj-lt"/>
              <a:buAutoNum type="alphaLcParenR"/>
            </a:pPr>
            <a:r>
              <a:rPr lang="en-US" dirty="0" smtClean="0">
                <a:solidFill>
                  <a:schemeClr val="bg1">
                    <a:lumMod val="85000"/>
                  </a:schemeClr>
                </a:solidFill>
              </a:rPr>
              <a:t>M-AERI deployments </a:t>
            </a:r>
          </a:p>
          <a:p>
            <a:pPr marL="971550" lvl="1" indent="-514350">
              <a:buFont typeface="+mj-lt"/>
              <a:buAutoNum type="alphaLcParenR"/>
            </a:pPr>
            <a:r>
              <a:rPr lang="en-US" dirty="0" smtClean="0">
                <a:solidFill>
                  <a:schemeClr val="bg1">
                    <a:lumMod val="85000"/>
                  </a:schemeClr>
                </a:solidFill>
              </a:rPr>
              <a:t>MODIS matchups</a:t>
            </a:r>
          </a:p>
          <a:p>
            <a:pPr marL="514350" indent="-514350">
              <a:buFont typeface="+mj-lt"/>
              <a:buAutoNum type="arabicPeriod"/>
            </a:pPr>
            <a:r>
              <a:rPr lang="en-US" dirty="0" smtClean="0">
                <a:solidFill>
                  <a:schemeClr val="bg1">
                    <a:lumMod val="85000"/>
                  </a:schemeClr>
                </a:solidFill>
              </a:rPr>
              <a:t>Assessment of MODIS SSTs, for CDRs:</a:t>
            </a:r>
          </a:p>
          <a:p>
            <a:pPr marL="971550" lvl="1" indent="-514350">
              <a:buFont typeface="+mj-lt"/>
              <a:buAutoNum type="alphaLcParenR"/>
            </a:pPr>
            <a:r>
              <a:rPr lang="en-US" dirty="0" smtClean="0">
                <a:solidFill>
                  <a:schemeClr val="bg1">
                    <a:lumMod val="85000"/>
                  </a:schemeClr>
                </a:solidFill>
              </a:rPr>
              <a:t>M-AERI accuracies.</a:t>
            </a:r>
          </a:p>
          <a:p>
            <a:pPr marL="971550" lvl="1" indent="-514350">
              <a:buFont typeface="+mj-lt"/>
              <a:buAutoNum type="alphaLcParenR"/>
            </a:pPr>
            <a:r>
              <a:rPr lang="en-US" dirty="0" smtClean="0">
                <a:solidFill>
                  <a:schemeClr val="bg1">
                    <a:lumMod val="85000"/>
                  </a:schemeClr>
                </a:solidFill>
              </a:rPr>
              <a:t>Drifting buoy accuracies.</a:t>
            </a:r>
          </a:p>
          <a:p>
            <a:pPr marL="971550" lvl="1" indent="-514350">
              <a:buFont typeface="+mj-lt"/>
              <a:buAutoNum type="alphaLcParenR"/>
            </a:pPr>
            <a:r>
              <a:rPr lang="en-US" dirty="0" smtClean="0">
                <a:solidFill>
                  <a:schemeClr val="bg1">
                    <a:lumMod val="85000"/>
                  </a:schemeClr>
                </a:solidFill>
              </a:rPr>
              <a:t>Pacific Saildrone cruise </a:t>
            </a:r>
          </a:p>
          <a:p>
            <a:pPr marL="971550" lvl="1" indent="-514350">
              <a:buFont typeface="+mj-lt"/>
              <a:buAutoNum type="alphaLcParenR"/>
            </a:pPr>
            <a:r>
              <a:rPr lang="en-US" dirty="0" smtClean="0">
                <a:solidFill>
                  <a:schemeClr val="bg1">
                    <a:lumMod val="85000"/>
                  </a:schemeClr>
                </a:solidFill>
              </a:rPr>
              <a:t>Arctic Saildrone deployments.</a:t>
            </a:r>
          </a:p>
          <a:p>
            <a:pPr marL="971550" lvl="1" indent="-514350">
              <a:buFont typeface="+mj-lt"/>
              <a:buAutoNum type="alphaLcParenR"/>
            </a:pPr>
            <a:r>
              <a:rPr lang="en-US" dirty="0" smtClean="0">
                <a:solidFill>
                  <a:schemeClr val="bg1">
                    <a:lumMod val="85000"/>
                  </a:schemeClr>
                </a:solidFill>
              </a:rPr>
              <a:t>Machine Learning Approach to determine Single Sensor Error Statistics.</a:t>
            </a:r>
          </a:p>
          <a:p>
            <a:pPr marL="514350" indent="-514350">
              <a:buFont typeface="+mj-lt"/>
              <a:buAutoNum type="arabicPeriod"/>
            </a:pPr>
            <a:r>
              <a:rPr lang="en-US" dirty="0" smtClean="0"/>
              <a:t>Skin Layer Research</a:t>
            </a:r>
          </a:p>
          <a:p>
            <a:pPr marL="971550" lvl="1" indent="-514350">
              <a:buFont typeface="+mj-lt"/>
              <a:buAutoNum type="alphaLcParenR"/>
            </a:pPr>
            <a:r>
              <a:rPr lang="en-US" dirty="0"/>
              <a:t>Thermofluorescent Dyes </a:t>
            </a:r>
            <a:r>
              <a:rPr lang="en-US" dirty="0" smtClean="0"/>
              <a:t>to study Thermal Skin Layer.</a:t>
            </a:r>
            <a:endParaRPr lang="en-US" dirty="0"/>
          </a:p>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MODIS/VIIRS Science Team Meeting      November 19, 2019</a:t>
            </a:r>
            <a:endParaRPr lang="en-US" dirty="0"/>
          </a:p>
        </p:txBody>
      </p:sp>
    </p:spTree>
    <p:extLst>
      <p:ext uri="{BB962C8B-B14F-4D97-AF65-F5344CB8AC3E}">
        <p14:creationId xmlns:p14="http://schemas.microsoft.com/office/powerpoint/2010/main" val="27866127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614" y="1"/>
            <a:ext cx="10515600" cy="942680"/>
          </a:xfrm>
        </p:spPr>
        <p:txBody>
          <a:bodyPr/>
          <a:lstStyle/>
          <a:p>
            <a:r>
              <a:rPr lang="en-US" dirty="0" smtClean="0"/>
              <a:t>Thermo-Fluorescent Dyes</a:t>
            </a:r>
            <a:endParaRPr lang="en-US" dirty="0"/>
          </a:p>
        </p:txBody>
      </p:sp>
      <p:pic>
        <p:nvPicPr>
          <p:cNvPr id="5" name="Content Placeholder 4"/>
          <p:cNvPicPr>
            <a:picLocks noGrp="1" noChangeAspect="1"/>
          </p:cNvPicPr>
          <p:nvPr>
            <p:ph idx="1"/>
          </p:nvPr>
        </p:nvPicPr>
        <p:blipFill>
          <a:blip r:embed="rId2"/>
          <a:stretch>
            <a:fillRect/>
          </a:stretch>
        </p:blipFill>
        <p:spPr>
          <a:xfrm>
            <a:off x="1476496" y="942681"/>
            <a:ext cx="8898504" cy="4649321"/>
          </a:xfrm>
          <a:prstGeom prst="rect">
            <a:avLst/>
          </a:prstGeom>
        </p:spPr>
      </p:pic>
      <p:sp>
        <p:nvSpPr>
          <p:cNvPr id="4" name="Footer Placeholder 3"/>
          <p:cNvSpPr>
            <a:spLocks noGrp="1"/>
          </p:cNvSpPr>
          <p:nvPr>
            <p:ph type="ftr" sz="quarter" idx="11"/>
          </p:nvPr>
        </p:nvSpPr>
        <p:spPr/>
        <p:txBody>
          <a:bodyPr/>
          <a:lstStyle/>
          <a:p>
            <a:r>
              <a:rPr lang="en-US" smtClean="0"/>
              <a:t>MODIS/VIIRS Science Team Meeting      November 19, 2019</a:t>
            </a:r>
            <a:endParaRPr lang="en-US" dirty="0"/>
          </a:p>
        </p:txBody>
      </p:sp>
      <p:sp>
        <p:nvSpPr>
          <p:cNvPr id="6" name="TextBox 5"/>
          <p:cNvSpPr txBox="1"/>
          <p:nvPr/>
        </p:nvSpPr>
        <p:spPr>
          <a:xfrm>
            <a:off x="2418239" y="5789510"/>
            <a:ext cx="7506350" cy="369332"/>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From E</a:t>
            </a:r>
            <a:r>
              <a:rPr 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Theocharous</a:t>
            </a:r>
            <a:r>
              <a:rPr lang="en-US" dirty="0" smtClean="0">
                <a:latin typeface="Times New Roman" panose="02020603050405020304" pitchFamily="18" charset="0"/>
                <a:cs typeface="Times New Roman" panose="02020603050405020304" pitchFamily="18" charset="0"/>
              </a:rPr>
              <a:t>, </a:t>
            </a:r>
            <a:r>
              <a:rPr lang="en-US" smtClean="0">
                <a:latin typeface="Times New Roman" panose="02020603050405020304" pitchFamily="18" charset="0"/>
                <a:cs typeface="Times New Roman" panose="02020603050405020304" pitchFamily="18" charset="0"/>
              </a:rPr>
              <a:t>Optical Technologies &amp; </a:t>
            </a:r>
            <a:r>
              <a:rPr lang="en-US" dirty="0">
                <a:latin typeface="Times New Roman" panose="02020603050405020304" pitchFamily="18" charset="0"/>
                <a:cs typeface="Times New Roman" panose="02020603050405020304" pitchFamily="18" charset="0"/>
              </a:rPr>
              <a:t>SC Team, </a:t>
            </a:r>
            <a:r>
              <a:rPr lang="en-US" dirty="0" smtClean="0">
                <a:latin typeface="Times New Roman" panose="02020603050405020304" pitchFamily="18" charset="0"/>
                <a:cs typeface="Times New Roman" panose="02020603050405020304" pitchFamily="18" charset="0"/>
              </a:rPr>
              <a:t>NPL, Teddington, UK</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45777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614" y="1"/>
            <a:ext cx="10515600" cy="942680"/>
          </a:xfrm>
        </p:spPr>
        <p:txBody>
          <a:bodyPr/>
          <a:lstStyle/>
          <a:p>
            <a:r>
              <a:rPr lang="en-US" dirty="0" smtClean="0"/>
              <a:t>Thermo-Fluorescent Dyes</a:t>
            </a:r>
            <a:endParaRPr lang="en-US" dirty="0"/>
          </a:p>
        </p:txBody>
      </p:sp>
      <p:sp>
        <p:nvSpPr>
          <p:cNvPr id="4" name="Footer Placeholder 3"/>
          <p:cNvSpPr>
            <a:spLocks noGrp="1"/>
          </p:cNvSpPr>
          <p:nvPr>
            <p:ph type="ftr" sz="quarter" idx="11"/>
          </p:nvPr>
        </p:nvSpPr>
        <p:spPr/>
        <p:txBody>
          <a:bodyPr/>
          <a:lstStyle/>
          <a:p>
            <a:r>
              <a:rPr lang="en-US" smtClean="0"/>
              <a:t>MODIS/VIIRS Science Team Meeting      November 19, 2019</a:t>
            </a:r>
            <a:endParaRPr lang="en-US" dirty="0"/>
          </a:p>
        </p:txBody>
      </p:sp>
      <p:sp>
        <p:nvSpPr>
          <p:cNvPr id="6" name="TextBox 5"/>
          <p:cNvSpPr txBox="1"/>
          <p:nvPr/>
        </p:nvSpPr>
        <p:spPr>
          <a:xfrm>
            <a:off x="4935196" y="5764490"/>
            <a:ext cx="2160335" cy="369332"/>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F. Raymo, U. Miami.</a:t>
            </a:r>
            <a:endParaRPr lang="en-US" dirty="0">
              <a:latin typeface="Times New Roman" panose="02020603050405020304" pitchFamily="18" charset="0"/>
              <a:cs typeface="Times New Roman" panose="02020603050405020304" pitchFamily="18" charset="0"/>
            </a:endParaRP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08808" y="1190624"/>
            <a:ext cx="6574383" cy="4351338"/>
          </a:xfrm>
        </p:spPr>
      </p:pic>
    </p:spTree>
    <p:extLst>
      <p:ext uri="{BB962C8B-B14F-4D97-AF65-F5344CB8AC3E}">
        <p14:creationId xmlns:p14="http://schemas.microsoft.com/office/powerpoint/2010/main" val="38694081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614" y="1"/>
            <a:ext cx="10515600" cy="942680"/>
          </a:xfrm>
        </p:spPr>
        <p:txBody>
          <a:bodyPr/>
          <a:lstStyle/>
          <a:p>
            <a:r>
              <a:rPr lang="en-US" dirty="0" smtClean="0"/>
              <a:t>Thermo-Fluorescent Dyes</a:t>
            </a:r>
            <a:endParaRPr lang="en-US" dirty="0"/>
          </a:p>
        </p:txBody>
      </p:sp>
      <p:sp>
        <p:nvSpPr>
          <p:cNvPr id="4" name="Footer Placeholder 3"/>
          <p:cNvSpPr>
            <a:spLocks noGrp="1"/>
          </p:cNvSpPr>
          <p:nvPr>
            <p:ph type="ftr" sz="quarter" idx="11"/>
          </p:nvPr>
        </p:nvSpPr>
        <p:spPr/>
        <p:txBody>
          <a:bodyPr/>
          <a:lstStyle/>
          <a:p>
            <a:r>
              <a:rPr lang="en-US" smtClean="0"/>
              <a:t>MODIS/VIIRS Science Team Meeting      November 19, 2019</a:t>
            </a:r>
            <a:endParaRPr lang="en-US" dirty="0"/>
          </a:p>
        </p:txBody>
      </p:sp>
      <p:sp>
        <p:nvSpPr>
          <p:cNvPr id="3" name="Content Placeholder 2"/>
          <p:cNvSpPr>
            <a:spLocks noGrp="1"/>
          </p:cNvSpPr>
          <p:nvPr>
            <p:ph idx="1"/>
          </p:nvPr>
        </p:nvSpPr>
        <p:spPr>
          <a:xfrm>
            <a:off x="438587" y="962869"/>
            <a:ext cx="5386476" cy="1991853"/>
          </a:xfrm>
        </p:spPr>
        <p:txBody>
          <a:bodyPr>
            <a:normAutofit fontScale="92500" lnSpcReduction="10000"/>
          </a:bodyPr>
          <a:lstStyle/>
          <a:p>
            <a:pPr marL="0" indent="0">
              <a:buNone/>
            </a:pPr>
            <a:r>
              <a:rPr lang="en-US" dirty="0" smtClean="0"/>
              <a:t>Can we use thermofluorescent dyes to measure the vertical structure of the thermal skin layer?</a:t>
            </a:r>
          </a:p>
          <a:p>
            <a:pPr marL="0" indent="0">
              <a:buNone/>
            </a:pPr>
            <a:endParaRPr lang="en-US" dirty="0"/>
          </a:p>
          <a:p>
            <a:pPr marL="0" indent="0">
              <a:buNone/>
            </a:pPr>
            <a:r>
              <a:rPr lang="en-US" dirty="0" smtClean="0"/>
              <a:t>Yes!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5063" y="962869"/>
            <a:ext cx="5918110" cy="482193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238" y="2098652"/>
            <a:ext cx="4695825" cy="3971925"/>
          </a:xfrm>
          <a:prstGeom prst="rect">
            <a:avLst/>
          </a:prstGeom>
        </p:spPr>
      </p:pic>
      <p:sp>
        <p:nvSpPr>
          <p:cNvPr id="6" name="Rectangle 5"/>
          <p:cNvSpPr/>
          <p:nvPr/>
        </p:nvSpPr>
        <p:spPr>
          <a:xfrm>
            <a:off x="6888480" y="3279648"/>
            <a:ext cx="1584960" cy="390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844254" y="3328416"/>
            <a:ext cx="1584960" cy="390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0115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0500" y="1"/>
            <a:ext cx="6731000" cy="1325563"/>
          </a:xfrm>
        </p:spPr>
        <p:txBody>
          <a:bodyPr/>
          <a:lstStyle/>
          <a:p>
            <a:r>
              <a:rPr lang="en-US" dirty="0" smtClean="0"/>
              <a:t>Summary</a:t>
            </a:r>
            <a:endParaRPr lang="en-US" dirty="0"/>
          </a:p>
        </p:txBody>
      </p:sp>
      <p:sp>
        <p:nvSpPr>
          <p:cNvPr id="3" name="Content Placeholder 2"/>
          <p:cNvSpPr>
            <a:spLocks noGrp="1"/>
          </p:cNvSpPr>
          <p:nvPr>
            <p:ph idx="1"/>
          </p:nvPr>
        </p:nvSpPr>
        <p:spPr>
          <a:xfrm>
            <a:off x="698438" y="1325564"/>
            <a:ext cx="10816390" cy="4122227"/>
          </a:xfrm>
        </p:spPr>
        <p:txBody>
          <a:bodyPr>
            <a:normAutofit/>
          </a:bodyPr>
          <a:lstStyle/>
          <a:p>
            <a:r>
              <a:rPr lang="en-US" dirty="0" smtClean="0"/>
              <a:t>Both MODIS’s are very stable instruments in the IR.</a:t>
            </a:r>
          </a:p>
          <a:p>
            <a:pPr lvl="1"/>
            <a:r>
              <a:rPr lang="en-US" dirty="0" smtClean="0"/>
              <a:t>Algorithm developments are improving accuracy; assessment of accuracy also improving.</a:t>
            </a:r>
          </a:p>
          <a:p>
            <a:r>
              <a:rPr lang="en-US" dirty="0" smtClean="0"/>
              <a:t>Focus on refining high latitude SSTs (MISST-3) and in aerosol regions (Bingkun Luo has a NASA FINESST award).</a:t>
            </a:r>
          </a:p>
          <a:p>
            <a:r>
              <a:rPr lang="en-US" dirty="0" smtClean="0"/>
              <a:t>Attempts to characterize stability of drifter temperatures.</a:t>
            </a:r>
          </a:p>
          <a:p>
            <a:r>
              <a:rPr lang="en-US" dirty="0" smtClean="0"/>
              <a:t>Working to </a:t>
            </a:r>
            <a:r>
              <a:rPr lang="en-US" dirty="0" smtClean="0"/>
              <a:t>incorporate Saildrone </a:t>
            </a:r>
            <a:r>
              <a:rPr lang="en-US" dirty="0" smtClean="0"/>
              <a:t>data in assessment of satellite SST  accuracies</a:t>
            </a:r>
            <a:r>
              <a:rPr lang="en-US" dirty="0" smtClean="0"/>
              <a:t>.</a:t>
            </a:r>
          </a:p>
          <a:p>
            <a:r>
              <a:rPr lang="en-US" dirty="0" smtClean="0"/>
              <a:t>No lab rats were harmed in this research.</a:t>
            </a:r>
            <a:endParaRPr lang="en-US" dirty="0"/>
          </a:p>
          <a:p>
            <a:endParaRPr lang="en-US" dirty="0"/>
          </a:p>
        </p:txBody>
      </p:sp>
      <p:sp>
        <p:nvSpPr>
          <p:cNvPr id="4" name="Footer Placeholder 3"/>
          <p:cNvSpPr>
            <a:spLocks noGrp="1"/>
          </p:cNvSpPr>
          <p:nvPr>
            <p:ph type="ftr" sz="quarter" idx="11"/>
          </p:nvPr>
        </p:nvSpPr>
        <p:spPr/>
        <p:txBody>
          <a:bodyPr/>
          <a:lstStyle/>
          <a:p>
            <a:r>
              <a:rPr lang="en-US" smtClean="0"/>
              <a:t>MODIS/VIIRS Science Team Meeting      November 19, 2019</a:t>
            </a:r>
            <a:endParaRPr lang="en-US"/>
          </a:p>
        </p:txBody>
      </p:sp>
    </p:spTree>
    <p:extLst>
      <p:ext uri="{BB962C8B-B14F-4D97-AF65-F5344CB8AC3E}">
        <p14:creationId xmlns:p14="http://schemas.microsoft.com/office/powerpoint/2010/main" val="2660847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0601"/>
            <a:ext cx="10515600" cy="596409"/>
          </a:xfrm>
        </p:spPr>
        <p:txBody>
          <a:bodyPr>
            <a:normAutofit fontScale="90000"/>
          </a:bodyPr>
          <a:lstStyle/>
          <a:p>
            <a:r>
              <a:rPr lang="en-US" dirty="0" smtClean="0"/>
              <a:t>Publications in 2019</a:t>
            </a:r>
            <a:endParaRPr lang="en-US" dirty="0"/>
          </a:p>
        </p:txBody>
      </p:sp>
      <p:sp>
        <p:nvSpPr>
          <p:cNvPr id="3" name="Content Placeholder 2"/>
          <p:cNvSpPr>
            <a:spLocks noGrp="1"/>
          </p:cNvSpPr>
          <p:nvPr>
            <p:ph idx="1"/>
          </p:nvPr>
        </p:nvSpPr>
        <p:spPr>
          <a:xfrm>
            <a:off x="838200" y="810704"/>
            <a:ext cx="10515600" cy="5684363"/>
          </a:xfrm>
        </p:spPr>
        <p:txBody>
          <a:bodyPr>
            <a:normAutofit fontScale="47500" lnSpcReduction="20000"/>
          </a:bodyPr>
          <a:lstStyle/>
          <a:p>
            <a:r>
              <a:rPr lang="en-US" dirty="0" err="1"/>
              <a:t>Centurioni</a:t>
            </a:r>
            <a:r>
              <a:rPr lang="en-US" dirty="0"/>
              <a:t>, L.R., </a:t>
            </a:r>
            <a:r>
              <a:rPr lang="en-US" dirty="0" err="1"/>
              <a:t>Turton</a:t>
            </a:r>
            <a:r>
              <a:rPr lang="en-US" dirty="0"/>
              <a:t>, J., Lumpkin, R., </a:t>
            </a:r>
            <a:r>
              <a:rPr lang="en-US" dirty="0" err="1"/>
              <a:t>Braasch</a:t>
            </a:r>
            <a:r>
              <a:rPr lang="en-US" dirty="0"/>
              <a:t>, L., </a:t>
            </a:r>
            <a:r>
              <a:rPr lang="en-US" dirty="0" err="1"/>
              <a:t>Brassington</a:t>
            </a:r>
            <a:r>
              <a:rPr lang="en-US" dirty="0"/>
              <a:t>, G., Chao, Y., </a:t>
            </a:r>
            <a:r>
              <a:rPr lang="en-US" dirty="0" err="1"/>
              <a:t>Charpentier</a:t>
            </a:r>
            <a:r>
              <a:rPr lang="en-US" dirty="0"/>
              <a:t>, E., Chen, Z., Corlett, G., Dohan, K., Donlon, C., </a:t>
            </a:r>
            <a:r>
              <a:rPr lang="en-US" dirty="0" err="1"/>
              <a:t>Gallage</a:t>
            </a:r>
            <a:r>
              <a:rPr lang="en-US" dirty="0"/>
              <a:t>, C., </a:t>
            </a:r>
            <a:r>
              <a:rPr lang="en-US" dirty="0" err="1"/>
              <a:t>Hormann</a:t>
            </a:r>
            <a:r>
              <a:rPr lang="en-US" dirty="0"/>
              <a:t>, V., Ignatov, A., </a:t>
            </a:r>
            <a:r>
              <a:rPr lang="en-US" dirty="0" err="1"/>
              <a:t>Ingleby</a:t>
            </a:r>
            <a:r>
              <a:rPr lang="en-US" dirty="0"/>
              <a:t>, B., Jensen, R., Kelly-</a:t>
            </a:r>
            <a:r>
              <a:rPr lang="en-US" dirty="0" err="1"/>
              <a:t>Gerreyn</a:t>
            </a:r>
            <a:r>
              <a:rPr lang="en-US" dirty="0"/>
              <a:t>, B.A., </a:t>
            </a:r>
            <a:r>
              <a:rPr lang="en-US" dirty="0" err="1"/>
              <a:t>Koszalka</a:t>
            </a:r>
            <a:r>
              <a:rPr lang="en-US" dirty="0"/>
              <a:t>, I.M., Lin, X., Lindstrom, E., </a:t>
            </a:r>
            <a:r>
              <a:rPr lang="en-US" dirty="0" err="1"/>
              <a:t>Maximenko</a:t>
            </a:r>
            <a:r>
              <a:rPr lang="en-US" dirty="0"/>
              <a:t>, N., Merchant, C.J., Minnett, P., O’Carroll, A., </a:t>
            </a:r>
            <a:r>
              <a:rPr lang="en-US" dirty="0" err="1"/>
              <a:t>Paluszkiewicz</a:t>
            </a:r>
            <a:r>
              <a:rPr lang="en-US" dirty="0"/>
              <a:t>, T., </a:t>
            </a:r>
            <a:r>
              <a:rPr lang="en-US" dirty="0" err="1"/>
              <a:t>Poli</a:t>
            </a:r>
            <a:r>
              <a:rPr lang="en-US" dirty="0"/>
              <a:t>, P., </a:t>
            </a:r>
            <a:r>
              <a:rPr lang="en-US" dirty="0" err="1"/>
              <a:t>Poulain</a:t>
            </a:r>
            <a:r>
              <a:rPr lang="en-US" dirty="0"/>
              <a:t>, P.-M., </a:t>
            </a:r>
            <a:r>
              <a:rPr lang="en-US" dirty="0" err="1"/>
              <a:t>Reverdin</a:t>
            </a:r>
            <a:r>
              <a:rPr lang="en-US" dirty="0"/>
              <a:t>, G., Sun, X., </a:t>
            </a:r>
            <a:r>
              <a:rPr lang="en-US" dirty="0" err="1"/>
              <a:t>Swail</a:t>
            </a:r>
            <a:r>
              <a:rPr lang="en-US" dirty="0"/>
              <a:t>, V., Thurston, S., Wu, L., Yu, L., Wang, B., &amp; Zhang, D. (2019). Global in situ Observations of Essential Climate and Ocean Variables at the Air–Sea Interface. </a:t>
            </a:r>
            <a:r>
              <a:rPr lang="en-US" i="1" dirty="0"/>
              <a:t>Frontiers in Marine Science 6</a:t>
            </a:r>
            <a:r>
              <a:rPr lang="en-US" dirty="0"/>
              <a:t>. 10.3389/fmars.2019.00419</a:t>
            </a:r>
          </a:p>
          <a:p>
            <a:r>
              <a:rPr lang="en-US" dirty="0" smtClean="0"/>
              <a:t>Cronin</a:t>
            </a:r>
            <a:r>
              <a:rPr lang="en-US" dirty="0"/>
              <a:t>, M.F., Gentemann, C.L., Edson, J., Ueki, I., Bourassa, M., Brown, S., </a:t>
            </a:r>
            <a:r>
              <a:rPr lang="en-US" dirty="0" err="1"/>
              <a:t>Clayson</a:t>
            </a:r>
            <a:r>
              <a:rPr lang="en-US" dirty="0"/>
              <a:t>, C.A., </a:t>
            </a:r>
            <a:r>
              <a:rPr lang="en-US" dirty="0" err="1"/>
              <a:t>Fairall</a:t>
            </a:r>
            <a:r>
              <a:rPr lang="en-US" dirty="0"/>
              <a:t>, C.W., Farrar, J.T., </a:t>
            </a:r>
            <a:r>
              <a:rPr lang="en-US" dirty="0" err="1"/>
              <a:t>Gille</a:t>
            </a:r>
            <a:r>
              <a:rPr lang="en-US" dirty="0"/>
              <a:t>, S.T., </a:t>
            </a:r>
            <a:r>
              <a:rPr lang="en-US" dirty="0" err="1"/>
              <a:t>Gulev</a:t>
            </a:r>
            <a:r>
              <a:rPr lang="en-US" dirty="0"/>
              <a:t>, S., Josey, S.A., Kato, S., Katsumata, M., Kent, E., Krug, M., Minnett, P.J., </a:t>
            </a:r>
            <a:r>
              <a:rPr lang="en-US" dirty="0" err="1"/>
              <a:t>Parfitt</a:t>
            </a:r>
            <a:r>
              <a:rPr lang="en-US" dirty="0"/>
              <a:t>, R., Pinker, R.T., Stackhouse, P.W., Swart, S., Tomita, H., </a:t>
            </a:r>
            <a:r>
              <a:rPr lang="en-US" dirty="0" err="1"/>
              <a:t>Vandemark</a:t>
            </a:r>
            <a:r>
              <a:rPr lang="en-US" dirty="0"/>
              <a:t>, D., Weller, A.R., </a:t>
            </a:r>
            <a:r>
              <a:rPr lang="en-US" dirty="0" err="1"/>
              <a:t>Yoneyama</a:t>
            </a:r>
            <a:r>
              <a:rPr lang="en-US" dirty="0"/>
              <a:t>, K., Yu, L., &amp; Zhang, D. (2019). Air-Sea Fluxes With a Focus on Heat and Momentum. </a:t>
            </a:r>
            <a:r>
              <a:rPr lang="en-US" i="1" dirty="0"/>
              <a:t>Frontiers in Marine Science 6</a:t>
            </a:r>
            <a:r>
              <a:rPr lang="en-US" dirty="0"/>
              <a:t>. 10.3389/fmars.2019.00430</a:t>
            </a:r>
          </a:p>
          <a:p>
            <a:r>
              <a:rPr lang="en-US" dirty="0" smtClean="0"/>
              <a:t>Kilpatrick, K.A., Podestá, G., Williams, E., Walsh, S., &amp; Minnett, P.J. (2019). Alternating Decision Trees for Cloud Masking in MODIS and VIIRS NASA Sea Surface Temperature Products. </a:t>
            </a:r>
            <a:r>
              <a:rPr lang="en-US" i="1" dirty="0" smtClean="0"/>
              <a:t>Journal of Atmospheric and Oceanic Technology 36</a:t>
            </a:r>
            <a:r>
              <a:rPr lang="en-US" dirty="0" smtClean="0"/>
              <a:t>, 387-407. 10.1175/jtech-d-18-0103.1</a:t>
            </a:r>
          </a:p>
          <a:p>
            <a:r>
              <a:rPr lang="en-US" dirty="0"/>
              <a:t>Luo, B., Minnett, P.J., Gentemann, C., &amp; Szczodrak, G. (2019). Improving satellite retrieved night-time infrared sea surface temperatures in aerosol contaminated regions. </a:t>
            </a:r>
            <a:r>
              <a:rPr lang="en-US" i="1" dirty="0"/>
              <a:t>Remote Sensing of Environment 223</a:t>
            </a:r>
            <a:r>
              <a:rPr lang="en-US" dirty="0"/>
              <a:t>, 8-20. </a:t>
            </a:r>
            <a:r>
              <a:rPr lang="en-US" dirty="0">
                <a:hlinkClick r:id="rId2"/>
              </a:rPr>
              <a:t>https://doi.org/10.1016/j.rse.2019.01.009</a:t>
            </a:r>
          </a:p>
          <a:p>
            <a:r>
              <a:rPr lang="en-US" dirty="0" smtClean="0"/>
              <a:t>Merchant</a:t>
            </a:r>
            <a:r>
              <a:rPr lang="en-US" dirty="0"/>
              <a:t>, C.J., Minnett, P.J., </a:t>
            </a:r>
            <a:r>
              <a:rPr lang="en-US" dirty="0" err="1"/>
              <a:t>Beggs</a:t>
            </a:r>
            <a:r>
              <a:rPr lang="en-US" dirty="0"/>
              <a:t>, H., Corlett, G.K., Gentemann, C., Harris, A.R., Hoyer, J., &amp; </a:t>
            </a:r>
            <a:r>
              <a:rPr lang="en-US" dirty="0" err="1"/>
              <a:t>Maturi</a:t>
            </a:r>
            <a:r>
              <a:rPr lang="en-US" dirty="0"/>
              <a:t>, E. (2019). Global Sea Surface Temperature. In G.C. Hulley, &amp; D. Ghent (Eds.), </a:t>
            </a:r>
            <a:r>
              <a:rPr lang="en-US" i="1" dirty="0"/>
              <a:t>Taking the Temperature of the Earth</a:t>
            </a:r>
            <a:r>
              <a:rPr lang="en-US" dirty="0"/>
              <a:t> (pp. 5-55): Elsevier.  978-0-12-814458-9. </a:t>
            </a:r>
            <a:r>
              <a:rPr lang="en-US" dirty="0">
                <a:hlinkClick r:id="rId3"/>
              </a:rPr>
              <a:t>https://doi.org/10.1016/B978-0-12-814458-9.00002-2.</a:t>
            </a:r>
          </a:p>
          <a:p>
            <a:r>
              <a:rPr lang="en-US" dirty="0"/>
              <a:t>Minnett, P.J. (2019). Upper Ocean Heat and Freshwater Budgets. In J.K. Cochran, H.J. </a:t>
            </a:r>
            <a:r>
              <a:rPr lang="en-US" dirty="0" err="1"/>
              <a:t>Bokuniewicz</a:t>
            </a:r>
            <a:r>
              <a:rPr lang="en-US" dirty="0"/>
              <a:t>, &amp; P.L. </a:t>
            </a:r>
            <a:r>
              <a:rPr lang="en-US" dirty="0" err="1"/>
              <a:t>Yager</a:t>
            </a:r>
            <a:r>
              <a:rPr lang="en-US" dirty="0"/>
              <a:t> (Eds.), </a:t>
            </a:r>
            <a:r>
              <a:rPr lang="en-US" i="1" dirty="0"/>
              <a:t>Encyclopedia of Ocean Sciences (Third Edition)</a:t>
            </a:r>
            <a:r>
              <a:rPr lang="en-US" dirty="0"/>
              <a:t> (pp. 47-59). Oxford: Academic Press.  978-0-12-813082-7. </a:t>
            </a:r>
            <a:r>
              <a:rPr lang="en-US" dirty="0">
                <a:hlinkClick r:id="rId4"/>
              </a:rPr>
              <a:t>https://doi.org/10.1016/B978-0-12-409548-9.11601-X.</a:t>
            </a:r>
          </a:p>
          <a:p>
            <a:r>
              <a:rPr lang="en-US" dirty="0"/>
              <a:t>Minnett, P.J. (2019). Upper Ocean Heat and Freshwater Budgets. In J.K. Cochran, H.J. </a:t>
            </a:r>
            <a:r>
              <a:rPr lang="en-US" dirty="0" err="1"/>
              <a:t>Bokuniewicz</a:t>
            </a:r>
            <a:r>
              <a:rPr lang="en-US" dirty="0"/>
              <a:t>, &amp; P.L. </a:t>
            </a:r>
            <a:r>
              <a:rPr lang="en-US" dirty="0" err="1"/>
              <a:t>Yager</a:t>
            </a:r>
            <a:r>
              <a:rPr lang="en-US" dirty="0"/>
              <a:t> (Eds.), </a:t>
            </a:r>
            <a:r>
              <a:rPr lang="en-US" i="1" dirty="0"/>
              <a:t>Encyclopedia of Ocean Sciences (Third Edition)</a:t>
            </a:r>
            <a:r>
              <a:rPr lang="en-US" dirty="0"/>
              <a:t> (pp. 47-59). Oxford: Academic Press.  978-0-12-813082-7. </a:t>
            </a:r>
            <a:r>
              <a:rPr lang="en-US" dirty="0">
                <a:hlinkClick r:id="rId4"/>
              </a:rPr>
              <a:t>https://doi.org/10.1016/B978-0-12-409548-9.11601-X.</a:t>
            </a:r>
          </a:p>
          <a:p>
            <a:r>
              <a:rPr lang="en-US" dirty="0"/>
              <a:t>Minnett, P.J., </a:t>
            </a:r>
            <a:r>
              <a:rPr lang="en-US" dirty="0" err="1"/>
              <a:t>Alvera-Azcárate</a:t>
            </a:r>
            <a:r>
              <a:rPr lang="en-US" dirty="0"/>
              <a:t>, A., Chin, T.M., Corlett, G.K., Gentemann, C.L., </a:t>
            </a:r>
            <a:r>
              <a:rPr lang="en-US" dirty="0" err="1"/>
              <a:t>Karagali</a:t>
            </a:r>
            <a:r>
              <a:rPr lang="en-US" dirty="0"/>
              <a:t>, I., Li, X., </a:t>
            </a:r>
            <a:r>
              <a:rPr lang="en-US" dirty="0" err="1"/>
              <a:t>Marsouin</a:t>
            </a:r>
            <a:r>
              <a:rPr lang="en-US" dirty="0"/>
              <a:t>, A., Marullo, S., </a:t>
            </a:r>
            <a:r>
              <a:rPr lang="en-US" dirty="0" err="1"/>
              <a:t>Maturi</a:t>
            </a:r>
            <a:r>
              <a:rPr lang="en-US" dirty="0"/>
              <a:t>, E., </a:t>
            </a:r>
            <a:r>
              <a:rPr lang="en-US" dirty="0" err="1"/>
              <a:t>Santoleri</a:t>
            </a:r>
            <a:r>
              <a:rPr lang="en-US" dirty="0"/>
              <a:t>, R., </a:t>
            </a:r>
            <a:r>
              <a:rPr lang="en-US" dirty="0" err="1"/>
              <a:t>Saux</a:t>
            </a:r>
            <a:r>
              <a:rPr lang="en-US" dirty="0"/>
              <a:t> </a:t>
            </a:r>
            <a:r>
              <a:rPr lang="en-US" dirty="0" err="1"/>
              <a:t>Picart</a:t>
            </a:r>
            <a:r>
              <a:rPr lang="en-US" dirty="0"/>
              <a:t>, S., Steele, M., &amp; Vazquez-</a:t>
            </a:r>
            <a:r>
              <a:rPr lang="en-US" dirty="0" err="1"/>
              <a:t>Cuervo</a:t>
            </a:r>
            <a:r>
              <a:rPr lang="en-US" dirty="0"/>
              <a:t>, J. (2019). Half a century of satellite remote sensing of sea-surface temperature. </a:t>
            </a:r>
            <a:r>
              <a:rPr lang="en-US" i="1" dirty="0"/>
              <a:t>Remote Sensing of Environment 233</a:t>
            </a:r>
            <a:r>
              <a:rPr lang="en-US" dirty="0"/>
              <a:t>, 111366. </a:t>
            </a:r>
            <a:r>
              <a:rPr lang="en-US" dirty="0">
                <a:hlinkClick r:id="rId5"/>
              </a:rPr>
              <a:t>https://doi.org/10.1016/j.rse.2019.111366</a:t>
            </a:r>
          </a:p>
          <a:p>
            <a:r>
              <a:rPr lang="en-US" dirty="0"/>
              <a:t>O’Carroll, A.G., Armstrong, E.M., </a:t>
            </a:r>
            <a:r>
              <a:rPr lang="en-US" dirty="0" err="1"/>
              <a:t>Beggs</a:t>
            </a:r>
            <a:r>
              <a:rPr lang="en-US" dirty="0"/>
              <a:t>, H.M., </a:t>
            </a:r>
            <a:r>
              <a:rPr lang="en-US" dirty="0" err="1"/>
              <a:t>Bouali</a:t>
            </a:r>
            <a:r>
              <a:rPr lang="en-US" dirty="0"/>
              <a:t>, M., Casey, K.S., Corlett, G.K., Dash, P., Donlon, C.J., Gentemann, C.L., </a:t>
            </a:r>
            <a:r>
              <a:rPr lang="en-US" dirty="0" err="1"/>
              <a:t>Høyer</a:t>
            </a:r>
            <a:r>
              <a:rPr lang="en-US" dirty="0"/>
              <a:t>, J.L., Ignatov, A., </a:t>
            </a:r>
            <a:r>
              <a:rPr lang="en-US" dirty="0" err="1"/>
              <a:t>Kabobah</a:t>
            </a:r>
            <a:r>
              <a:rPr lang="en-US" dirty="0"/>
              <a:t>, K., Kachi, M., </a:t>
            </a:r>
            <a:r>
              <a:rPr lang="en-US" dirty="0" err="1"/>
              <a:t>Kurihara</a:t>
            </a:r>
            <a:r>
              <a:rPr lang="en-US" dirty="0"/>
              <a:t>, Y., </a:t>
            </a:r>
            <a:r>
              <a:rPr lang="en-US" dirty="0" err="1"/>
              <a:t>Karagali</a:t>
            </a:r>
            <a:r>
              <a:rPr lang="en-US" dirty="0"/>
              <a:t>, I., </a:t>
            </a:r>
            <a:r>
              <a:rPr lang="en-US" dirty="0" err="1"/>
              <a:t>Maturi</a:t>
            </a:r>
            <a:r>
              <a:rPr lang="en-US" dirty="0"/>
              <a:t>, E., Merchant, C.J., Marullo, S., Minnett, P.J., </a:t>
            </a:r>
            <a:r>
              <a:rPr lang="en-US" dirty="0" err="1"/>
              <a:t>Pennybacker</a:t>
            </a:r>
            <a:r>
              <a:rPr lang="en-US" dirty="0"/>
              <a:t>, M., </a:t>
            </a:r>
            <a:r>
              <a:rPr lang="en-US" dirty="0" err="1"/>
              <a:t>Ramakrishnan</a:t>
            </a:r>
            <a:r>
              <a:rPr lang="en-US" dirty="0"/>
              <a:t>, B., </a:t>
            </a:r>
            <a:r>
              <a:rPr lang="en-US" dirty="0" err="1"/>
              <a:t>Ramsankaran</a:t>
            </a:r>
            <a:r>
              <a:rPr lang="en-US" dirty="0"/>
              <a:t>, R., </a:t>
            </a:r>
            <a:r>
              <a:rPr lang="en-US" dirty="0" err="1"/>
              <a:t>Santoleri</a:t>
            </a:r>
            <a:r>
              <a:rPr lang="en-US" dirty="0"/>
              <a:t>, R., Sunder, S., </a:t>
            </a:r>
            <a:r>
              <a:rPr lang="en-US" dirty="0" err="1"/>
              <a:t>Saux</a:t>
            </a:r>
            <a:r>
              <a:rPr lang="en-US" dirty="0"/>
              <a:t> </a:t>
            </a:r>
            <a:r>
              <a:rPr lang="en-US" dirty="0" err="1"/>
              <a:t>Picart</a:t>
            </a:r>
            <a:r>
              <a:rPr lang="en-US" dirty="0"/>
              <a:t>, S., Vázquez-</a:t>
            </a:r>
            <a:r>
              <a:rPr lang="en-US" dirty="0" err="1"/>
              <a:t>Cuervo</a:t>
            </a:r>
            <a:r>
              <a:rPr lang="en-US" dirty="0"/>
              <a:t>, J., &amp; Wimmer, W. (2019). Observational Needs of Sea Surface Temperature. </a:t>
            </a:r>
            <a:r>
              <a:rPr lang="en-US" i="1" dirty="0"/>
              <a:t>Frontiers in Marine Science 6</a:t>
            </a:r>
            <a:r>
              <a:rPr lang="en-US" dirty="0"/>
              <a:t>. 10.3389/fmars.2019.00420</a:t>
            </a:r>
          </a:p>
          <a:p>
            <a:r>
              <a:rPr lang="en-US" dirty="0" err="1" smtClean="0"/>
              <a:t>Theocharous</a:t>
            </a:r>
            <a:r>
              <a:rPr lang="en-US" dirty="0"/>
              <a:t>, E., Fox, N.P., Barker-Snook, I., </a:t>
            </a:r>
            <a:r>
              <a:rPr lang="en-US" dirty="0" err="1"/>
              <a:t>Niclòs</a:t>
            </a:r>
            <a:r>
              <a:rPr lang="en-US" dirty="0"/>
              <a:t>, R., Santos, V.G., Minnett, P.J., </a:t>
            </a:r>
            <a:r>
              <a:rPr lang="en-US" dirty="0" err="1"/>
              <a:t>Göttsche</a:t>
            </a:r>
            <a:r>
              <a:rPr lang="en-US" dirty="0"/>
              <a:t>, F.M., Poutier, L., Morgan, N., Nightingale, T., Wimmer, W., </a:t>
            </a:r>
            <a:r>
              <a:rPr lang="en-US" dirty="0" err="1"/>
              <a:t>Høyer</a:t>
            </a:r>
            <a:r>
              <a:rPr lang="en-US" dirty="0"/>
              <a:t>, J., Zhang, K., Yang, M., Guan, L., </a:t>
            </a:r>
            <a:r>
              <a:rPr lang="en-US" dirty="0" err="1"/>
              <a:t>Arbelo</a:t>
            </a:r>
            <a:r>
              <a:rPr lang="en-US" dirty="0"/>
              <a:t>, M., &amp; Donlon, C.J. (2019). The 2016 CEOS Infrared Radiometer Comparison: Part II: Laboratory Comparison of Radiation Thermometers. </a:t>
            </a:r>
            <a:r>
              <a:rPr lang="en-US" i="1" dirty="0"/>
              <a:t>Journal of Atmospheric and Oceanic Technology 36</a:t>
            </a:r>
            <a:r>
              <a:rPr lang="en-US" dirty="0"/>
              <a:t>, 1079-1092. 10.1175/jtech-d-18-0032.1</a:t>
            </a:r>
          </a:p>
          <a:p>
            <a:endParaRPr lang="en-US" dirty="0"/>
          </a:p>
        </p:txBody>
      </p:sp>
      <p:sp>
        <p:nvSpPr>
          <p:cNvPr id="4" name="Footer Placeholder 3"/>
          <p:cNvSpPr>
            <a:spLocks noGrp="1"/>
          </p:cNvSpPr>
          <p:nvPr>
            <p:ph type="ftr" sz="quarter" idx="11"/>
          </p:nvPr>
        </p:nvSpPr>
        <p:spPr/>
        <p:txBody>
          <a:bodyPr/>
          <a:lstStyle/>
          <a:p>
            <a:r>
              <a:rPr lang="en-US" smtClean="0"/>
              <a:t>MODIS/VIIRS Science Team Meeting      November 19, 2019</a:t>
            </a:r>
            <a:endParaRPr lang="en-US" dirty="0"/>
          </a:p>
        </p:txBody>
      </p:sp>
    </p:spTree>
    <p:extLst>
      <p:ext uri="{BB962C8B-B14F-4D97-AF65-F5344CB8AC3E}">
        <p14:creationId xmlns:p14="http://schemas.microsoft.com/office/powerpoint/2010/main" val="21460458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004341"/>
          </a:xfrm>
        </p:spPr>
        <p:txBody>
          <a:bodyPr>
            <a:normAutofit fontScale="90000"/>
          </a:bodyPr>
          <a:lstStyle/>
          <a:p>
            <a:r>
              <a:rPr lang="en-US" dirty="0" smtClean="0"/>
              <a:t>SST Algorithm Developments – Cloud Screening</a:t>
            </a:r>
            <a:endParaRPr lang="en-US" dirty="0"/>
          </a:p>
        </p:txBody>
      </p:sp>
      <p:sp>
        <p:nvSpPr>
          <p:cNvPr id="3" name="Content Placeholder 2"/>
          <p:cNvSpPr>
            <a:spLocks noGrp="1"/>
          </p:cNvSpPr>
          <p:nvPr>
            <p:ph idx="1"/>
          </p:nvPr>
        </p:nvSpPr>
        <p:spPr>
          <a:xfrm>
            <a:off x="292540" y="1077984"/>
            <a:ext cx="2428405" cy="5054301"/>
          </a:xfrm>
        </p:spPr>
        <p:txBody>
          <a:bodyPr>
            <a:normAutofit fontScale="77500" lnSpcReduction="20000"/>
          </a:bodyPr>
          <a:lstStyle/>
          <a:p>
            <a:pPr marL="0" indent="0">
              <a:lnSpc>
                <a:spcPct val="120000"/>
              </a:lnSpc>
              <a:buNone/>
            </a:pPr>
            <a:r>
              <a:rPr lang="en-US" dirty="0" smtClean="0"/>
              <a:t>New cloud mask developed – Alternating Decision Trees.</a:t>
            </a:r>
          </a:p>
          <a:p>
            <a:pPr marL="0" indent="0">
              <a:lnSpc>
                <a:spcPct val="120000"/>
              </a:lnSpc>
              <a:buNone/>
            </a:pPr>
            <a:endParaRPr lang="en-US" sz="900" dirty="0"/>
          </a:p>
          <a:p>
            <a:pPr marL="0" indent="0">
              <a:lnSpc>
                <a:spcPct val="120000"/>
              </a:lnSpc>
              <a:buNone/>
            </a:pPr>
            <a:r>
              <a:rPr lang="en-US" sz="2000" dirty="0"/>
              <a:t>Kilpatrick, K.A., Podestá, G., Williams, E., Walsh, S., &amp; Minnett, P.J. (2019). Alternating Decision Trees for Cloud Masking in MODIS and VIIRS NASA Sea Surface Temperature Products. </a:t>
            </a:r>
            <a:r>
              <a:rPr lang="en-US" sz="2000" i="1" dirty="0"/>
              <a:t>Journal of Atmospheric and Oceanic Technology 36</a:t>
            </a:r>
            <a:r>
              <a:rPr lang="en-US" sz="2000" dirty="0"/>
              <a:t>, 387-407. 10.1175/jtech-d-18-0103.1</a:t>
            </a:r>
          </a:p>
          <a:p>
            <a:pPr marL="0" indent="0">
              <a:buNone/>
            </a:pPr>
            <a:endParaRPr lang="en-US" sz="2600" dirty="0" smtClean="0"/>
          </a:p>
        </p:txBody>
      </p:sp>
      <p:sp>
        <p:nvSpPr>
          <p:cNvPr id="4" name="Footer Placeholder 3"/>
          <p:cNvSpPr>
            <a:spLocks noGrp="1"/>
          </p:cNvSpPr>
          <p:nvPr>
            <p:ph type="ftr" sz="quarter" idx="11"/>
          </p:nvPr>
        </p:nvSpPr>
        <p:spPr/>
        <p:txBody>
          <a:bodyPr/>
          <a:lstStyle/>
          <a:p>
            <a:r>
              <a:rPr lang="en-US" smtClean="0"/>
              <a:t>MODIS/VIIRS Science Team Meeting      November 19, 2019</a:t>
            </a:r>
            <a:endParaRPr lang="en-US" dirty="0"/>
          </a:p>
        </p:txBody>
      </p:sp>
      <p:pic>
        <p:nvPicPr>
          <p:cNvPr id="6" name="Picture 5" descr="Day_SST_MODIS_adtree_binary_L3_june_2015.jpg"/>
          <p:cNvPicPr/>
          <p:nvPr/>
        </p:nvPicPr>
        <p:blipFill rotWithShape="1">
          <a:blip r:embed="rId2">
            <a:extLst>
              <a:ext uri="{28A0092B-C50C-407E-A947-70E740481C1C}">
                <a14:useLocalDpi xmlns:a14="http://schemas.microsoft.com/office/drawing/2010/main" val="0"/>
              </a:ext>
            </a:extLst>
          </a:blip>
          <a:srcRect l="744" t="5854" r="2046" b="10435"/>
          <a:stretch/>
        </p:blipFill>
        <p:spPr bwMode="auto">
          <a:xfrm>
            <a:off x="2908092" y="749509"/>
            <a:ext cx="9153993" cy="5456419"/>
          </a:xfrm>
          <a:prstGeom prst="rect">
            <a:avLst/>
          </a:prstGeom>
          <a:noFill/>
          <a:ln>
            <a:noFill/>
          </a:ln>
        </p:spPr>
      </p:pic>
    </p:spTree>
    <p:extLst>
      <p:ext uri="{BB962C8B-B14F-4D97-AF65-F5344CB8AC3E}">
        <p14:creationId xmlns:p14="http://schemas.microsoft.com/office/powerpoint/2010/main" val="197981524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999241"/>
          </a:xfrm>
        </p:spPr>
        <p:txBody>
          <a:bodyPr/>
          <a:lstStyle/>
          <a:p>
            <a:r>
              <a:rPr lang="en-US" dirty="0" smtClean="0"/>
              <a:t>Papers in review or preparation</a:t>
            </a:r>
            <a:endParaRPr lang="en-US" dirty="0"/>
          </a:p>
        </p:txBody>
      </p:sp>
      <p:sp>
        <p:nvSpPr>
          <p:cNvPr id="3" name="Content Placeholder 2"/>
          <p:cNvSpPr>
            <a:spLocks noGrp="1"/>
          </p:cNvSpPr>
          <p:nvPr>
            <p:ph idx="1"/>
          </p:nvPr>
        </p:nvSpPr>
        <p:spPr>
          <a:xfrm>
            <a:off x="832701" y="867544"/>
            <a:ext cx="10515600" cy="5309697"/>
          </a:xfrm>
        </p:spPr>
        <p:txBody>
          <a:bodyPr>
            <a:noAutofit/>
          </a:bodyPr>
          <a:lstStyle/>
          <a:p>
            <a:r>
              <a:rPr lang="en-US" sz="1800" dirty="0" smtClean="0"/>
              <a:t>Gentemann</a:t>
            </a:r>
            <a:r>
              <a:rPr lang="en-US" sz="1800" dirty="0"/>
              <a:t>, C.L., Scott, J.P., Mazzini, P., </a:t>
            </a:r>
            <a:r>
              <a:rPr lang="en-US" sz="1800" dirty="0" err="1"/>
              <a:t>Pianca</a:t>
            </a:r>
            <a:r>
              <a:rPr lang="en-US" sz="1800" dirty="0"/>
              <a:t>, C., </a:t>
            </a:r>
            <a:r>
              <a:rPr lang="en-US" sz="1800" dirty="0" err="1"/>
              <a:t>Akella</a:t>
            </a:r>
            <a:r>
              <a:rPr lang="en-US" sz="1800" dirty="0"/>
              <a:t>, S., Minnett, P.J., Cornillon, P., Fox-Kemper, B., </a:t>
            </a:r>
            <a:r>
              <a:rPr lang="en-US" sz="1800" dirty="0" err="1"/>
              <a:t>Cetinić</a:t>
            </a:r>
            <a:r>
              <a:rPr lang="en-US" sz="1800" dirty="0"/>
              <a:t>, I., Chin, T.M., Gomez-Valdes, J., Vazquez-</a:t>
            </a:r>
            <a:r>
              <a:rPr lang="en-US" sz="1800" dirty="0" err="1"/>
              <a:t>Cuervo</a:t>
            </a:r>
            <a:r>
              <a:rPr lang="en-US" sz="1800" dirty="0"/>
              <a:t>, J., </a:t>
            </a:r>
            <a:r>
              <a:rPr lang="en-US" sz="1800" dirty="0" err="1"/>
              <a:t>Tsontos</a:t>
            </a:r>
            <a:r>
              <a:rPr lang="en-US" sz="1800" dirty="0"/>
              <a:t>, V., Yu, L., Jenkins, R., De </a:t>
            </a:r>
            <a:r>
              <a:rPr lang="en-US" sz="1800" dirty="0" err="1"/>
              <a:t>Halleux</a:t>
            </a:r>
            <a:r>
              <a:rPr lang="en-US" sz="1800" dirty="0"/>
              <a:t>, S., Peacock, D., &amp; Cohen, N. (2019). Saildrone: adaptively sampling the marine environment. </a:t>
            </a:r>
            <a:r>
              <a:rPr lang="en-US" sz="1800" i="1" dirty="0"/>
              <a:t>Bull. Amer. Met. Soc. In </a:t>
            </a:r>
            <a:r>
              <a:rPr lang="en-US" sz="1800" i="1" dirty="0" smtClean="0"/>
              <a:t>review.</a:t>
            </a:r>
          </a:p>
          <a:p>
            <a:r>
              <a:rPr lang="en-US" sz="1800" dirty="0" err="1" smtClean="0"/>
              <a:t>Jia</a:t>
            </a:r>
            <a:r>
              <a:rPr lang="en-US" sz="1800" dirty="0" smtClean="0"/>
              <a:t>, C., &amp; P.J. Minnett (2020). </a:t>
            </a:r>
            <a:r>
              <a:rPr lang="en-US" sz="1800" dirty="0"/>
              <a:t>Satellite Infrared Retrievals of Sea Surface Temperature at High </a:t>
            </a:r>
            <a:r>
              <a:rPr lang="en-US" sz="1800" dirty="0" smtClean="0"/>
              <a:t>Latitudes. </a:t>
            </a:r>
            <a:r>
              <a:rPr lang="en-US" sz="1800" i="1" dirty="0"/>
              <a:t>In preparation</a:t>
            </a:r>
            <a:r>
              <a:rPr lang="en-US" sz="1800" i="1" dirty="0" smtClean="0"/>
              <a:t>.</a:t>
            </a:r>
            <a:endParaRPr lang="en-US" sz="1800" dirty="0"/>
          </a:p>
          <a:p>
            <a:r>
              <a:rPr lang="en-US" sz="1800" dirty="0"/>
              <a:t>Kumar, C., G. P. Podestá, K. A. Kilpatrick, &amp; Minnett., P.J. (</a:t>
            </a:r>
            <a:r>
              <a:rPr lang="en-US" sz="1800" dirty="0" smtClean="0"/>
              <a:t>2020). </a:t>
            </a:r>
            <a:r>
              <a:rPr lang="en-US" sz="1800" dirty="0"/>
              <a:t>A Machine Learning Approach to Estimating the Error in Satellite Sea Surface Temperature Retrievals. </a:t>
            </a:r>
            <a:r>
              <a:rPr lang="en-US" sz="1800" i="1" dirty="0"/>
              <a:t>In </a:t>
            </a:r>
            <a:r>
              <a:rPr lang="en-US" sz="1800" i="1" dirty="0" smtClean="0"/>
              <a:t>preparation.</a:t>
            </a:r>
          </a:p>
          <a:p>
            <a:r>
              <a:rPr lang="en-US" sz="1800" dirty="0"/>
              <a:t>Luo, B., </a:t>
            </a:r>
            <a:r>
              <a:rPr lang="en-US" sz="1800" dirty="0" smtClean="0"/>
              <a:t>P. </a:t>
            </a:r>
            <a:r>
              <a:rPr lang="en-US" sz="1800" dirty="0"/>
              <a:t>J. Minnett, M. Szczodrak, N. Nalli, &amp; V. Morris (2020</a:t>
            </a:r>
            <a:r>
              <a:rPr lang="en-US" sz="1800" dirty="0" smtClean="0"/>
              <a:t>). </a:t>
            </a:r>
            <a:r>
              <a:rPr lang="en-US" sz="1800" dirty="0"/>
              <a:t>Accuracy assessment of MERRA-2 and ERA-Interim sea-surface temperature, air temperature and humidity profiles over the Atlantic Ocean using AEROSE </a:t>
            </a:r>
            <a:r>
              <a:rPr lang="en-US" sz="1800" dirty="0" smtClean="0"/>
              <a:t>observations. </a:t>
            </a:r>
            <a:r>
              <a:rPr lang="en-US" sz="1800" i="1" dirty="0"/>
              <a:t>In preparation</a:t>
            </a:r>
            <a:r>
              <a:rPr lang="en-US" sz="1800" i="1" dirty="0" smtClean="0"/>
              <a:t>.</a:t>
            </a:r>
          </a:p>
          <a:p>
            <a:r>
              <a:rPr lang="en-US" sz="1800" dirty="0"/>
              <a:t>Luo, B., P. J. Minnett, M. Szczodrak, </a:t>
            </a:r>
            <a:r>
              <a:rPr lang="en-US" sz="1800" dirty="0" smtClean="0"/>
              <a:t>&amp; M.A. Izaguirre </a:t>
            </a:r>
            <a:r>
              <a:rPr lang="en-US" sz="1800" dirty="0"/>
              <a:t>(2020</a:t>
            </a:r>
            <a:r>
              <a:rPr lang="en-US" sz="1800" dirty="0" smtClean="0"/>
              <a:t>). Long-term </a:t>
            </a:r>
            <a:r>
              <a:rPr lang="en-US" sz="1800" dirty="0"/>
              <a:t>validation of Sentinel-3a SLSTR derived Sea Surface Skin Temperature products with shipborne M-AERI </a:t>
            </a:r>
            <a:r>
              <a:rPr lang="en-US" sz="1800" dirty="0" smtClean="0"/>
              <a:t>observations</a:t>
            </a:r>
            <a:r>
              <a:rPr lang="en-US" sz="1800" dirty="0"/>
              <a:t>. </a:t>
            </a:r>
            <a:r>
              <a:rPr lang="en-US" sz="1800" i="1" dirty="0"/>
              <a:t>In preparation</a:t>
            </a:r>
            <a:r>
              <a:rPr lang="en-US" sz="1800" i="1" dirty="0" smtClean="0"/>
              <a:t>.</a:t>
            </a:r>
          </a:p>
          <a:p>
            <a:r>
              <a:rPr lang="en-US" sz="1800" dirty="0" smtClean="0"/>
              <a:t>Szczodrak,</a:t>
            </a:r>
            <a:r>
              <a:rPr lang="en-US" sz="1800" dirty="0"/>
              <a:t> M</a:t>
            </a:r>
            <a:r>
              <a:rPr lang="en-US" sz="1800" dirty="0" smtClean="0"/>
              <a:t>., &amp; </a:t>
            </a:r>
            <a:r>
              <a:rPr lang="en-US" sz="1800" dirty="0"/>
              <a:t>P. J. </a:t>
            </a:r>
            <a:r>
              <a:rPr lang="en-US" sz="1800" dirty="0" smtClean="0"/>
              <a:t>Minnett </a:t>
            </a:r>
            <a:r>
              <a:rPr lang="en-US" sz="1800" dirty="0"/>
              <a:t>(2020).</a:t>
            </a:r>
            <a:r>
              <a:rPr lang="en-US" sz="1800" dirty="0" smtClean="0"/>
              <a:t> Limits </a:t>
            </a:r>
            <a:r>
              <a:rPr lang="en-US" sz="1800" dirty="0"/>
              <a:t>of Optimal Estimation </a:t>
            </a:r>
            <a:r>
              <a:rPr lang="en-US" sz="1800" dirty="0" smtClean="0"/>
              <a:t>of Sea </a:t>
            </a:r>
            <a:r>
              <a:rPr lang="en-US" sz="1800" dirty="0"/>
              <a:t>Surface Temperature </a:t>
            </a:r>
            <a:r>
              <a:rPr lang="en-US" sz="1800" dirty="0" smtClean="0"/>
              <a:t>Retrievals from Satellite Infrared </a:t>
            </a:r>
            <a:r>
              <a:rPr lang="en-US" sz="1800" dirty="0"/>
              <a:t>Radiometers measurements: </a:t>
            </a:r>
            <a:r>
              <a:rPr lang="en-US" sz="1800" dirty="0" smtClean="0"/>
              <a:t>examples from </a:t>
            </a:r>
            <a:r>
              <a:rPr lang="en-US" sz="1800" dirty="0"/>
              <a:t>MODIS</a:t>
            </a:r>
            <a:r>
              <a:rPr lang="en-US" sz="1800" i="1" dirty="0" smtClean="0"/>
              <a:t>.</a:t>
            </a:r>
            <a:r>
              <a:rPr lang="en-US" sz="1800" i="1" dirty="0"/>
              <a:t> In preparation.</a:t>
            </a:r>
          </a:p>
          <a:p>
            <a:r>
              <a:rPr lang="en-US" sz="1800" dirty="0" smtClean="0"/>
              <a:t>Minnett</a:t>
            </a:r>
            <a:r>
              <a:rPr lang="en-US" sz="1800" dirty="0"/>
              <a:t>, P.J., Kilpatrick, K., Podestá, G., Szczodrak, M., Izaguirre, M.A., Williams, E., Walsh, S., Evans, R.H., &amp; Reynolds, R.M. (2020). Suomi-NPP VIIRS Sea Surface Temperature retrievals; algorithm evolution </a:t>
            </a:r>
            <a:r>
              <a:rPr lang="en-US" sz="1800" dirty="0" smtClean="0"/>
              <a:t>and accuracy assessment. </a:t>
            </a:r>
            <a:r>
              <a:rPr lang="en-US" sz="1800" i="1" dirty="0"/>
              <a:t>Remote </a:t>
            </a:r>
            <a:r>
              <a:rPr lang="en-US" sz="1800" i="1" dirty="0" smtClean="0"/>
              <a:t>Sensing</a:t>
            </a:r>
            <a:r>
              <a:rPr lang="en-US" sz="1800" dirty="0" smtClean="0"/>
              <a:t>. </a:t>
            </a:r>
            <a:r>
              <a:rPr lang="en-US" sz="1800" i="1" dirty="0"/>
              <a:t>In </a:t>
            </a:r>
            <a:r>
              <a:rPr lang="en-US" sz="1800" i="1" dirty="0" smtClean="0"/>
              <a:t>preparation.</a:t>
            </a:r>
            <a:endParaRPr lang="en-US" i="1" dirty="0"/>
          </a:p>
          <a:p>
            <a:endParaRPr lang="en-US" dirty="0"/>
          </a:p>
          <a:p>
            <a:endParaRPr lang="en-US" dirty="0"/>
          </a:p>
          <a:p>
            <a:endParaRPr lang="en-US" i="1" dirty="0"/>
          </a:p>
          <a:p>
            <a:endParaRPr lang="en-US" dirty="0"/>
          </a:p>
        </p:txBody>
      </p:sp>
      <p:sp>
        <p:nvSpPr>
          <p:cNvPr id="4" name="Footer Placeholder 3"/>
          <p:cNvSpPr>
            <a:spLocks noGrp="1"/>
          </p:cNvSpPr>
          <p:nvPr>
            <p:ph type="ftr" sz="quarter" idx="11"/>
          </p:nvPr>
        </p:nvSpPr>
        <p:spPr/>
        <p:txBody>
          <a:bodyPr/>
          <a:lstStyle/>
          <a:p>
            <a:r>
              <a:rPr lang="en-US" smtClean="0"/>
              <a:t>MODIS/VIIRS Science Team Meeting      November 19, 2019</a:t>
            </a:r>
            <a:endParaRPr lang="en-US" dirty="0"/>
          </a:p>
        </p:txBody>
      </p:sp>
    </p:spTree>
    <p:extLst>
      <p:ext uri="{BB962C8B-B14F-4D97-AF65-F5344CB8AC3E}">
        <p14:creationId xmlns:p14="http://schemas.microsoft.com/office/powerpoint/2010/main" val="400561048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3" name="Content Placeholder 2"/>
          <p:cNvSpPr>
            <a:spLocks noGrp="1"/>
          </p:cNvSpPr>
          <p:nvPr>
            <p:ph idx="1"/>
          </p:nvPr>
        </p:nvSpPr>
        <p:spPr>
          <a:xfrm>
            <a:off x="838200" y="1589457"/>
            <a:ext cx="10515600" cy="4690753"/>
          </a:xfrm>
        </p:spPr>
        <p:txBody>
          <a:bodyPr>
            <a:normAutofit/>
          </a:bodyPr>
          <a:lstStyle/>
          <a:p>
            <a:pPr>
              <a:lnSpc>
                <a:spcPct val="110000"/>
              </a:lnSpc>
            </a:pPr>
            <a:r>
              <a:rPr lang="en-US" dirty="0" smtClean="0"/>
              <a:t>Funding, primarily from </a:t>
            </a:r>
            <a:r>
              <a:rPr lang="en-US" dirty="0" smtClean="0"/>
              <a:t>NASA-PO, </a:t>
            </a:r>
            <a:r>
              <a:rPr lang="en-US" dirty="0" smtClean="0"/>
              <a:t>MODIS </a:t>
            </a:r>
            <a:r>
              <a:rPr lang="en-US" dirty="0" smtClean="0"/>
              <a:t>(</a:t>
            </a:r>
            <a:r>
              <a:rPr lang="en-US" dirty="0" smtClean="0"/>
              <a:t>Senior Review).</a:t>
            </a:r>
          </a:p>
          <a:p>
            <a:pPr>
              <a:lnSpc>
                <a:spcPct val="110000"/>
              </a:lnSpc>
            </a:pPr>
            <a:r>
              <a:rPr lang="en-US" dirty="0"/>
              <a:t>Support of OBPG at NASA </a:t>
            </a:r>
            <a:r>
              <a:rPr lang="en-US" dirty="0" smtClean="0"/>
              <a:t>GSFC OB.DAAC</a:t>
            </a:r>
            <a:r>
              <a:rPr lang="en-US" dirty="0" smtClean="0"/>
              <a:t>.</a:t>
            </a:r>
          </a:p>
          <a:p>
            <a:pPr>
              <a:lnSpc>
                <a:spcPct val="110000"/>
              </a:lnSpc>
            </a:pPr>
            <a:r>
              <a:rPr lang="en-US" dirty="0" smtClean="0"/>
              <a:t>MCST for ensuring the MODIS science data quality.</a:t>
            </a:r>
            <a:endParaRPr lang="en-US" dirty="0" smtClean="0"/>
          </a:p>
          <a:p>
            <a:pPr>
              <a:lnSpc>
                <a:spcPct val="110000"/>
              </a:lnSpc>
            </a:pPr>
            <a:r>
              <a:rPr lang="en-US" dirty="0" smtClean="0"/>
              <a:t>RCCL Lines &amp; NOAA: hosting instruments on ships.</a:t>
            </a:r>
          </a:p>
          <a:p>
            <a:pPr>
              <a:lnSpc>
                <a:spcPct val="110000"/>
              </a:lnSpc>
            </a:pPr>
            <a:r>
              <a:rPr lang="en-US" dirty="0" smtClean="0"/>
              <a:t>Luca </a:t>
            </a:r>
            <a:r>
              <a:rPr lang="en-US" dirty="0" err="1" smtClean="0"/>
              <a:t>Centurioni</a:t>
            </a:r>
            <a:r>
              <a:rPr lang="en-US" dirty="0" smtClean="0"/>
              <a:t> (SIO) &amp; Rick Lumpkin (NOAA-AOML): </a:t>
            </a:r>
            <a:r>
              <a:rPr lang="en-US" dirty="0" smtClean="0"/>
              <a:t>drifters.</a:t>
            </a:r>
            <a:endParaRPr lang="en-US" dirty="0" smtClean="0"/>
          </a:p>
          <a:p>
            <a:pPr>
              <a:lnSpc>
                <a:spcPct val="110000"/>
              </a:lnSpc>
            </a:pPr>
            <a:r>
              <a:rPr lang="en-US" dirty="0" smtClean="0"/>
              <a:t>NOPP, Saildrone </a:t>
            </a:r>
            <a:r>
              <a:rPr lang="en-US" dirty="0"/>
              <a:t>Inc. &amp; The Schmidt Family </a:t>
            </a:r>
            <a:r>
              <a:rPr lang="en-US" dirty="0" smtClean="0"/>
              <a:t>Foundation: funding Saildrone projects.</a:t>
            </a:r>
            <a:endParaRPr lang="en-US" dirty="0"/>
          </a:p>
        </p:txBody>
      </p:sp>
      <p:sp>
        <p:nvSpPr>
          <p:cNvPr id="4" name="Footer Placeholder 3"/>
          <p:cNvSpPr>
            <a:spLocks noGrp="1"/>
          </p:cNvSpPr>
          <p:nvPr>
            <p:ph type="ftr" sz="quarter" idx="11"/>
          </p:nvPr>
        </p:nvSpPr>
        <p:spPr/>
        <p:txBody>
          <a:bodyPr/>
          <a:lstStyle/>
          <a:p>
            <a:r>
              <a:rPr lang="en-US" smtClean="0"/>
              <a:t>MODIS/VIIRS Science Team Meeting      November 19, 2019</a:t>
            </a:r>
            <a:endParaRPr lang="en-US"/>
          </a:p>
        </p:txBody>
      </p:sp>
    </p:spTree>
    <p:extLst>
      <p:ext uri="{BB962C8B-B14F-4D97-AF65-F5344CB8AC3E}">
        <p14:creationId xmlns:p14="http://schemas.microsoft.com/office/powerpoint/2010/main" val="18551491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lgn="ctr">
              <a:buNone/>
            </a:pPr>
            <a:endParaRPr lang="en-US" dirty="0" smtClean="0"/>
          </a:p>
          <a:p>
            <a:pPr marL="0" indent="0" algn="ctr">
              <a:buNone/>
            </a:pPr>
            <a:endParaRPr lang="en-US" dirty="0"/>
          </a:p>
          <a:p>
            <a:pPr marL="0" indent="0" algn="ctr">
              <a:buNone/>
            </a:pPr>
            <a:r>
              <a:rPr lang="en-US" sz="3200" dirty="0" smtClean="0"/>
              <a:t>Thank you.</a:t>
            </a:r>
            <a:endParaRPr lang="en-US" sz="3200" dirty="0"/>
          </a:p>
        </p:txBody>
      </p:sp>
      <p:sp>
        <p:nvSpPr>
          <p:cNvPr id="4" name="Footer Placeholder 3"/>
          <p:cNvSpPr>
            <a:spLocks noGrp="1"/>
          </p:cNvSpPr>
          <p:nvPr>
            <p:ph type="ftr" sz="quarter" idx="11"/>
          </p:nvPr>
        </p:nvSpPr>
        <p:spPr/>
        <p:txBody>
          <a:bodyPr/>
          <a:lstStyle/>
          <a:p>
            <a:r>
              <a:rPr lang="en-US" smtClean="0"/>
              <a:t>MODIS/VIIRS Science Team Meeting      November 19, 2019</a:t>
            </a:r>
            <a:endParaRPr lang="en-US"/>
          </a:p>
        </p:txBody>
      </p:sp>
    </p:spTree>
    <p:extLst>
      <p:ext uri="{BB962C8B-B14F-4D97-AF65-F5344CB8AC3E}">
        <p14:creationId xmlns:p14="http://schemas.microsoft.com/office/powerpoint/2010/main" val="4983022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2993" y="0"/>
            <a:ext cx="11039007" cy="1052945"/>
          </a:xfrm>
        </p:spPr>
        <p:txBody>
          <a:bodyPr>
            <a:normAutofit/>
          </a:bodyPr>
          <a:lstStyle/>
          <a:p>
            <a:r>
              <a:rPr lang="en-US" sz="3200" dirty="0"/>
              <a:t>SST Algorithm Developments – </a:t>
            </a:r>
            <a:r>
              <a:rPr lang="en-US" sz="3200" dirty="0" smtClean="0"/>
              <a:t>Night-time Aerosol </a:t>
            </a:r>
            <a:r>
              <a:rPr lang="en-US" sz="3200" dirty="0" smtClean="0"/>
              <a:t>Effects</a:t>
            </a:r>
            <a:endParaRPr lang="en-US" sz="320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38199" y="1052945"/>
                <a:ext cx="10984345" cy="5124018"/>
              </a:xfrm>
            </p:spPr>
            <p:txBody>
              <a:bodyPr>
                <a:normAutofit/>
              </a:bodyPr>
              <a:lstStyle/>
              <a:p>
                <a:pPr marL="0" indent="0">
                  <a:buNone/>
                </a:pPr>
                <a:r>
                  <a:rPr lang="en-US" sz="2400" dirty="0" smtClean="0"/>
                  <a:t>Two step approach: to avoid degradation of accuracy in MODIS SSTs where there is no aerosol contamination, apply an additional aerosol correction when an aerosol index exceeds a threshold.</a:t>
                </a:r>
              </a:p>
              <a:p>
                <a:pPr marL="0" indent="0">
                  <a:buNone/>
                </a:pPr>
                <a:r>
                  <a:rPr lang="en-US" sz="2400" dirty="0"/>
                  <a:t>Dust-induced SST Difference Index (DSDI) algorithm based on simulated brightness temperatures (BTs) at infrared wavelengths of 3.9, 8.7, 10.8 and 12.0 μm, </a:t>
                </a:r>
              </a:p>
              <a:p>
                <a:pPr marL="0" indent="0" algn="ctr">
                  <a:buNone/>
                </a:pPr>
                <a:endParaRPr lang="en-US" sz="2400" dirty="0" smtClean="0"/>
              </a:p>
              <a:p>
                <a:pPr marL="0" indent="0" algn="ctr">
                  <a:buNone/>
                </a:pPr>
                <a:endParaRPr lang="en-US" sz="2400" dirty="0"/>
              </a:p>
              <a:p>
                <a:pPr marL="0" indent="0">
                  <a:buNone/>
                </a:pPr>
                <a:endParaRPr lang="en-US" sz="2400" dirty="0" smtClean="0"/>
              </a:p>
              <a:p>
                <a:pPr marL="0" indent="0">
                  <a:buNone/>
                </a:pPr>
                <a:r>
                  <a:rPr lang="en-US" sz="2400" dirty="0" smtClean="0"/>
                  <a:t>where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𝑆</m:t>
                        </m:r>
                      </m:e>
                      <m:sub>
                        <m:r>
                          <a:rPr lang="en-US" sz="2400" i="1">
                            <a:latin typeface="Cambria Math" panose="02040503050406030204" pitchFamily="18" charset="0"/>
                          </a:rPr>
                          <m:t>0</m:t>
                        </m:r>
                      </m:sub>
                    </m:sSub>
                    <m:r>
                      <a:rPr lang="en-US" sz="2400" i="1">
                        <a:latin typeface="Cambria Math" panose="02040503050406030204" pitchFamily="18" charset="0"/>
                      </a:rPr>
                      <m:t>=</m:t>
                    </m:r>
                    <m:func>
                      <m:funcPr>
                        <m:ctrlPr>
                          <a:rPr lang="en-US" sz="2400" i="1">
                            <a:latin typeface="Cambria Math" panose="02040503050406030204" pitchFamily="18" charset="0"/>
                          </a:rPr>
                        </m:ctrlPr>
                      </m:funcPr>
                      <m:fName>
                        <m:r>
                          <a:rPr lang="en-US" sz="2400" i="1">
                            <a:latin typeface="Cambria Math" panose="02040503050406030204" pitchFamily="18" charset="0"/>
                          </a:rPr>
                          <m:t>𝑠𝑒𝑐</m:t>
                        </m:r>
                      </m:fName>
                      <m:e>
                        <m:d>
                          <m:dPr>
                            <m:ctrlPr>
                              <a:rPr lang="en-US" sz="2400" i="1">
                                <a:latin typeface="Cambria Math" panose="02040503050406030204" pitchFamily="18" charset="0"/>
                              </a:rPr>
                            </m:ctrlPr>
                          </m:dPr>
                          <m:e>
                            <m:r>
                              <a:rPr lang="en-US" sz="2400" i="1">
                                <a:latin typeface="Cambria Math" panose="02040503050406030204" pitchFamily="18" charset="0"/>
                              </a:rPr>
                              <m:t>𝜃</m:t>
                            </m:r>
                          </m:e>
                        </m:d>
                      </m:e>
                    </m:func>
                    <m:r>
                      <a:rPr lang="en-US" sz="2400" i="1">
                        <a:latin typeface="Cambria Math" panose="02040503050406030204" pitchFamily="18" charset="0"/>
                      </a:rPr>
                      <m:t>−1</m:t>
                    </m:r>
                  </m:oMath>
                </a14:m>
                <a:r>
                  <a:rPr lang="en-US" sz="2400" dirty="0"/>
                  <a:t>.   </a:t>
                </a:r>
                <a14:m>
                  <m:oMath xmlns:m="http://schemas.openxmlformats.org/officeDocument/2006/math">
                    <m:r>
                      <a:rPr lang="en-US" sz="2400" i="1">
                        <a:latin typeface="Cambria Math" panose="02040503050406030204" pitchFamily="18" charset="0"/>
                      </a:rPr>
                      <m:t>𝜃</m:t>
                    </m:r>
                  </m:oMath>
                </a14:m>
                <a:r>
                  <a:rPr lang="en-US" sz="2400" dirty="0"/>
                  <a:t> is the satellite zenith </a:t>
                </a:r>
                <a:r>
                  <a:rPr lang="en-US" sz="2400" dirty="0" smtClean="0"/>
                  <a:t>angle.</a:t>
                </a:r>
              </a:p>
              <a:p>
                <a:pPr marL="0" indent="0">
                  <a:buNone/>
                </a:pPr>
                <a:r>
                  <a:rPr lang="en-US" sz="2400" dirty="0" smtClean="0"/>
                  <a:t>When DSDI  &gt; 0.8, aerosol correction term, added to NLSST atmospheric correction:</a:t>
                </a:r>
                <a:endParaRPr lang="en-US" sz="2400" i="1" dirty="0" smtClean="0">
                  <a:latin typeface="Cambria Math" panose="02040503050406030204" pitchFamily="18" charset="0"/>
                </a:endParaRPr>
              </a:p>
              <a:p>
                <a:pPr marL="0" indent="0">
                  <a:buNone/>
                </a:pPr>
                <a:endParaRPr lang="en-US" sz="2000" i="1" dirty="0" smtClean="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𝐷𝑆𝐷𝐼</m:t>
                          </m:r>
                        </m:e>
                        <m:sub>
                          <m:r>
                            <a:rPr lang="en-US" sz="2400" i="1">
                              <a:latin typeface="Cambria Math" panose="02040503050406030204" pitchFamily="18" charset="0"/>
                            </a:rPr>
                            <m:t>𝐶𝑜𝑟𝑟𝑒𝑐𝑡𝑖𝑜𝑛</m:t>
                          </m:r>
                        </m:sub>
                      </m:sSub>
                      <m:r>
                        <a:rPr lang="en-US" sz="2400" i="1">
                          <a:latin typeface="Cambria Math" panose="02040503050406030204" pitchFamily="18" charset="0"/>
                        </a:rPr>
                        <m:t>=0.628×</m:t>
                      </m:r>
                      <m:sSup>
                        <m:sSupPr>
                          <m:ctrlPr>
                            <a:rPr lang="en-US" sz="2400" i="1">
                              <a:latin typeface="Cambria Math" panose="02040503050406030204" pitchFamily="18" charset="0"/>
                            </a:rPr>
                          </m:ctrlPr>
                        </m:sSupPr>
                        <m:e>
                          <m:r>
                            <a:rPr lang="en-US" sz="2400" i="1">
                              <a:latin typeface="Cambria Math" panose="02040503050406030204" pitchFamily="18" charset="0"/>
                            </a:rPr>
                            <m:t>𝐷𝑆𝐷𝐼</m:t>
                          </m:r>
                        </m:e>
                        <m:sup>
                          <m:r>
                            <a:rPr lang="en-US" sz="2400" i="1">
                              <a:latin typeface="Cambria Math" panose="02040503050406030204" pitchFamily="18" charset="0"/>
                            </a:rPr>
                            <m:t>2</m:t>
                          </m:r>
                        </m:sup>
                      </m:sSup>
                      <m:r>
                        <a:rPr lang="en-US" sz="2400" i="1">
                          <a:latin typeface="Cambria Math" panose="02040503050406030204" pitchFamily="18" charset="0"/>
                        </a:rPr>
                        <m:t>−4.528×</m:t>
                      </m:r>
                      <m:r>
                        <a:rPr lang="en-US" sz="2400" i="1">
                          <a:latin typeface="Cambria Math" panose="02040503050406030204" pitchFamily="18" charset="0"/>
                        </a:rPr>
                        <m:t>𝐷𝑆𝐷𝐼</m:t>
                      </m:r>
                      <m:r>
                        <a:rPr lang="en-US" sz="2400" i="1">
                          <a:latin typeface="Cambria Math" panose="02040503050406030204" pitchFamily="18" charset="0"/>
                        </a:rPr>
                        <m:t>+2.071</m:t>
                      </m:r>
                    </m:oMath>
                  </m:oMathPara>
                </a14:m>
                <a:endParaRPr lang="en-US" sz="2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38199" y="1052945"/>
                <a:ext cx="10984345" cy="5124018"/>
              </a:xfrm>
              <a:blipFill>
                <a:blip r:embed="rId5"/>
                <a:stretch>
                  <a:fillRect l="-832" t="-1667" r="-499"/>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smtClean="0"/>
              <a:t>MODIS/VIIRS Science Team Meeting      November 19, 2019</a:t>
            </a:r>
            <a:endParaRPr lang="en-US" dirty="0"/>
          </a:p>
        </p:txBody>
      </p:sp>
      <mc:AlternateContent xmlns:mc="http://schemas.openxmlformats.org/markup-compatibility/2006" xmlns:a14="http://schemas.microsoft.com/office/drawing/2010/main">
        <mc:Choice Requires="a14">
          <p:sp>
            <p:nvSpPr>
              <p:cNvPr id="5" name="Rectangle 4"/>
              <p:cNvSpPr/>
              <p:nvPr/>
            </p:nvSpPr>
            <p:spPr>
              <a:xfrm>
                <a:off x="976743" y="3197019"/>
                <a:ext cx="10707255" cy="9845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𝐷</m:t>
                      </m:r>
                      <m:r>
                        <a:rPr lang="en-US" sz="2400" i="1">
                          <a:latin typeface="Cambria Math" panose="02040503050406030204" pitchFamily="18" charset="0"/>
                        </a:rPr>
                        <m:t>𝑆𝐷𝐼</m:t>
                      </m:r>
                      <m:r>
                        <a:rPr lang="en-US" sz="2400" i="0">
                          <a:latin typeface="Cambria Math" panose="02040503050406030204" pitchFamily="18" charset="0"/>
                        </a:rPr>
                        <m:t>=</m:t>
                      </m:r>
                      <m:r>
                        <a:rPr lang="en-US" sz="2400" i="1">
                          <a:latin typeface="Cambria Math" panose="02040503050406030204" pitchFamily="18" charset="0"/>
                        </a:rPr>
                        <m:t>𝑎</m:t>
                      </m:r>
                      <m:r>
                        <a:rPr lang="en-US" sz="2400" i="0">
                          <a:latin typeface="Cambria Math" panose="02040503050406030204" pitchFamily="18" charset="0"/>
                        </a:rPr>
                        <m:t>+(</m:t>
                      </m:r>
                      <m:r>
                        <a:rPr lang="en-US" sz="2400" i="1">
                          <a:latin typeface="Cambria Math" panose="02040503050406030204" pitchFamily="18" charset="0"/>
                        </a:rPr>
                        <m:t>𝑏</m:t>
                      </m:r>
                      <m:r>
                        <a:rPr lang="en-US" sz="2400" i="0">
                          <a:latin typeface="Cambria Math" panose="02040503050406030204" pitchFamily="18" charset="0"/>
                        </a:rPr>
                        <m:t>+</m:t>
                      </m:r>
                      <m:r>
                        <a:rPr lang="en-US" sz="2400" i="1">
                          <a:latin typeface="Cambria Math" panose="02040503050406030204" pitchFamily="18" charset="0"/>
                        </a:rPr>
                        <m:t>𝑐</m:t>
                      </m:r>
                      <m:r>
                        <a:rPr lang="en-US" sz="2400" i="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𝑆</m:t>
                          </m:r>
                        </m:e>
                        <m:sub>
                          <m:r>
                            <a:rPr lang="en-US" sz="2400" i="0">
                              <a:latin typeface="Cambria Math" panose="02040503050406030204" pitchFamily="18" charset="0"/>
                            </a:rPr>
                            <m:t>0</m:t>
                          </m:r>
                        </m:sub>
                      </m:sSub>
                      <m:r>
                        <a:rPr lang="en-US" sz="2400" i="0">
                          <a:latin typeface="Cambria Math" panose="02040503050406030204" pitchFamily="18" charset="0"/>
                        </a:rPr>
                        <m:t>)×</m:t>
                      </m:r>
                      <m:sSub>
                        <m:sSubPr>
                          <m:ctrlPr>
                            <a:rPr lang="en-US" sz="2400" i="1">
                              <a:latin typeface="Cambria Math" panose="02040503050406030204" pitchFamily="18" charset="0"/>
                            </a:rPr>
                          </m:ctrlPr>
                        </m:sSubPr>
                        <m:e>
                          <m:d>
                            <m:dPr>
                              <m:endChr m:val=""/>
                              <m:ctrlPr>
                                <a:rPr lang="en-US" sz="2400" i="1">
                                  <a:latin typeface="Cambria Math" panose="02040503050406030204" pitchFamily="18" charset="0"/>
                                </a:rPr>
                              </m:ctrlPr>
                            </m:dPr>
                            <m:e>
                              <m:r>
                                <a:rPr lang="en-US" sz="2400" i="1">
                                  <a:latin typeface="Cambria Math" panose="02040503050406030204" pitchFamily="18" charset="0"/>
                                </a:rPr>
                                <m:t>𝐵𝑇</m:t>
                              </m:r>
                            </m:e>
                          </m:d>
                        </m:e>
                        <m:sub>
                          <m:r>
                            <a:rPr lang="en-US" sz="2400" i="0">
                              <a:latin typeface="Cambria Math" panose="02040503050406030204" pitchFamily="18" charset="0"/>
                            </a:rPr>
                            <m:t>3.8</m:t>
                          </m:r>
                        </m:sub>
                      </m:sSub>
                      <m:r>
                        <a:rPr lang="en-US" sz="2400" i="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𝐵𝑇</m:t>
                          </m:r>
                        </m:e>
                        <m:sub>
                          <m:r>
                            <a:rPr lang="en-US" sz="2400" i="0">
                              <a:latin typeface="Cambria Math" panose="02040503050406030204" pitchFamily="18" charset="0"/>
                            </a:rPr>
                            <m:t>12</m:t>
                          </m:r>
                        </m:sub>
                      </m:sSub>
                      <m:r>
                        <a:rPr lang="en-US" sz="2400" i="0">
                          <a:latin typeface="Cambria Math" panose="02040503050406030204" pitchFamily="18" charset="0"/>
                        </a:rPr>
                        <m:t>)+</m:t>
                      </m:r>
                      <m:r>
                        <a:rPr lang="en-US" sz="2400" i="1">
                          <a:latin typeface="Cambria Math" panose="02040503050406030204" pitchFamily="18" charset="0"/>
                        </a:rPr>
                        <m:t>𝑑</m:t>
                      </m:r>
                      <m:r>
                        <a:rPr lang="en-US" sz="2400" i="0">
                          <a:latin typeface="Cambria Math" panose="02040503050406030204" pitchFamily="18" charset="0"/>
                        </a:rPr>
                        <m:t>×</m:t>
                      </m:r>
                      <m:sSub>
                        <m:sSubPr>
                          <m:ctrlPr>
                            <a:rPr lang="en-US" sz="2400" i="1">
                              <a:latin typeface="Cambria Math" panose="02040503050406030204" pitchFamily="18" charset="0"/>
                            </a:rPr>
                          </m:ctrlPr>
                        </m:sSubPr>
                        <m:e>
                          <m:d>
                            <m:dPr>
                              <m:endChr m:val=""/>
                              <m:ctrlPr>
                                <a:rPr lang="en-US" sz="2400" i="1">
                                  <a:latin typeface="Cambria Math" panose="02040503050406030204" pitchFamily="18" charset="0"/>
                                </a:rPr>
                              </m:ctrlPr>
                            </m:dPr>
                            <m:e>
                              <m:r>
                                <a:rPr lang="en-US" sz="2400" i="1">
                                  <a:latin typeface="Cambria Math" panose="02040503050406030204" pitchFamily="18" charset="0"/>
                                </a:rPr>
                                <m:t>𝐵𝑇</m:t>
                              </m:r>
                            </m:e>
                          </m:d>
                        </m:e>
                        <m:sub>
                          <m:r>
                            <a:rPr lang="en-US" sz="2400" i="0">
                              <a:latin typeface="Cambria Math" panose="02040503050406030204" pitchFamily="18" charset="0"/>
                            </a:rPr>
                            <m:t>3.8</m:t>
                          </m:r>
                        </m:sub>
                      </m:sSub>
                      <m:r>
                        <a:rPr lang="en-US" sz="2400" i="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𝐵𝑇</m:t>
                          </m:r>
                        </m:e>
                        <m:sub>
                          <m:r>
                            <a:rPr lang="en-US" sz="2400" i="0">
                              <a:latin typeface="Cambria Math" panose="02040503050406030204" pitchFamily="18" charset="0"/>
                            </a:rPr>
                            <m:t>3.9</m:t>
                          </m:r>
                        </m:sub>
                      </m:sSub>
                      <m:r>
                        <a:rPr lang="en-US" sz="2400" i="0">
                          <a:latin typeface="Cambria Math" panose="02040503050406030204" pitchFamily="18" charset="0"/>
                        </a:rPr>
                        <m:t>)+</m:t>
                      </m:r>
                    </m:oMath>
                  </m:oMathPara>
                </a14:m>
                <a:endParaRPr lang="en-US" sz="2400" i="0" dirty="0" smtClean="0">
                  <a:latin typeface="Cambria Math" panose="02040503050406030204" pitchFamily="18" charset="0"/>
                </a:endParaRPr>
              </a:p>
              <a:p>
                <a:pPr algn="ctr"/>
                <a14:m>
                  <m:oMath xmlns:m="http://schemas.openxmlformats.org/officeDocument/2006/math">
                    <m:r>
                      <a:rPr lang="en-US" sz="2400" i="0">
                        <a:latin typeface="Cambria Math" panose="02040503050406030204" pitchFamily="18" charset="0"/>
                      </a:rPr>
                      <m:t>(</m:t>
                    </m:r>
                    <m:r>
                      <a:rPr lang="en-US" sz="2400" i="1">
                        <a:latin typeface="Cambria Math" panose="02040503050406030204" pitchFamily="18" charset="0"/>
                      </a:rPr>
                      <m:t>𝑒</m:t>
                    </m:r>
                    <m:r>
                      <a:rPr lang="en-US" sz="2400" i="0">
                        <a:latin typeface="Cambria Math" panose="02040503050406030204" pitchFamily="18" charset="0"/>
                      </a:rPr>
                      <m:t>+</m:t>
                    </m:r>
                    <m:r>
                      <a:rPr lang="en-US" sz="2400" i="1">
                        <a:latin typeface="Cambria Math" panose="02040503050406030204" pitchFamily="18" charset="0"/>
                      </a:rPr>
                      <m:t>𝑓</m:t>
                    </m:r>
                    <m:r>
                      <a:rPr lang="en-US" sz="2400" i="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𝑆</m:t>
                        </m:r>
                      </m:e>
                      <m:sub>
                        <m:r>
                          <a:rPr lang="en-US" sz="2400" i="0">
                            <a:latin typeface="Cambria Math" panose="02040503050406030204" pitchFamily="18" charset="0"/>
                          </a:rPr>
                          <m:t>0</m:t>
                        </m:r>
                      </m:sub>
                    </m:sSub>
                    <m:r>
                      <a:rPr lang="en-US" sz="2400" i="0">
                        <a:latin typeface="Cambria Math" panose="02040503050406030204" pitchFamily="18" charset="0"/>
                      </a:rPr>
                      <m:t>)×</m:t>
                    </m:r>
                    <m:sSub>
                      <m:sSubPr>
                        <m:ctrlPr>
                          <a:rPr lang="en-US" sz="2400" i="1">
                            <a:latin typeface="Cambria Math" panose="02040503050406030204" pitchFamily="18" charset="0"/>
                          </a:rPr>
                        </m:ctrlPr>
                      </m:sSubPr>
                      <m:e>
                        <m:d>
                          <m:dPr>
                            <m:endChr m:val=""/>
                            <m:ctrlPr>
                              <a:rPr lang="en-US" sz="2400" i="1">
                                <a:latin typeface="Cambria Math" panose="02040503050406030204" pitchFamily="18" charset="0"/>
                              </a:rPr>
                            </m:ctrlPr>
                          </m:dPr>
                          <m:e>
                            <m:r>
                              <a:rPr lang="en-US" sz="2400" i="1">
                                <a:latin typeface="Cambria Math" panose="02040503050406030204" pitchFamily="18" charset="0"/>
                              </a:rPr>
                              <m:t>𝐵𝑇</m:t>
                            </m:r>
                          </m:e>
                        </m:d>
                      </m:e>
                      <m:sub>
                        <m:r>
                          <a:rPr lang="en-US" sz="2400" i="0">
                            <a:latin typeface="Cambria Math" panose="02040503050406030204" pitchFamily="18" charset="0"/>
                          </a:rPr>
                          <m:t>11</m:t>
                        </m:r>
                      </m:sub>
                    </m:sSub>
                    <m:r>
                      <a:rPr lang="en-US" sz="2400" i="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𝐵𝑇</m:t>
                        </m:r>
                      </m:e>
                      <m:sub>
                        <m:r>
                          <a:rPr lang="en-US" sz="2400" i="0">
                            <a:latin typeface="Cambria Math" panose="02040503050406030204" pitchFamily="18" charset="0"/>
                          </a:rPr>
                          <m:t>12</m:t>
                        </m:r>
                      </m:sub>
                    </m:sSub>
                    <m:r>
                      <a:rPr lang="en-US" sz="2400" i="0">
                        <a:latin typeface="Cambria Math" panose="02040503050406030204" pitchFamily="18" charset="0"/>
                      </a:rPr>
                      <m:t>)+</m:t>
                    </m:r>
                  </m:oMath>
                </a14:m>
                <a:r>
                  <a:rPr lang="en-US" sz="2400" i="0" dirty="0" smtClean="0">
                    <a:latin typeface="Cambria Math" panose="02040503050406030204" pitchFamily="18" charset="0"/>
                  </a:rPr>
                  <a:t> </a:t>
                </a:r>
                <a14:m>
                  <m:oMath xmlns:m="http://schemas.openxmlformats.org/officeDocument/2006/math">
                    <m:r>
                      <a:rPr lang="en-US" sz="2400" i="0">
                        <a:latin typeface="Cambria Math" panose="02040503050406030204" pitchFamily="18" charset="0"/>
                      </a:rPr>
                      <m:t>(</m:t>
                    </m:r>
                    <m:r>
                      <a:rPr lang="en-US" sz="2400" i="1">
                        <a:latin typeface="Cambria Math" panose="02040503050406030204" pitchFamily="18" charset="0"/>
                      </a:rPr>
                      <m:t>𝑔</m:t>
                    </m:r>
                    <m:r>
                      <a:rPr lang="en-US" sz="2400" i="0">
                        <a:latin typeface="Cambria Math" panose="02040503050406030204" pitchFamily="18" charset="0"/>
                      </a:rPr>
                      <m:t>+</m:t>
                    </m:r>
                    <m:r>
                      <a:rPr lang="en-US" sz="2400" i="1">
                        <a:latin typeface="Cambria Math" panose="02040503050406030204" pitchFamily="18" charset="0"/>
                      </a:rPr>
                      <m:t>h</m:t>
                    </m:r>
                    <m:r>
                      <a:rPr lang="en-US" sz="2400" i="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𝑆</m:t>
                        </m:r>
                      </m:e>
                      <m:sub>
                        <m:r>
                          <a:rPr lang="en-US" sz="2400" i="0">
                            <a:latin typeface="Cambria Math" panose="02040503050406030204" pitchFamily="18" charset="0"/>
                          </a:rPr>
                          <m:t>0</m:t>
                        </m:r>
                      </m:sub>
                    </m:sSub>
                    <m:r>
                      <a:rPr lang="en-US" sz="2400" i="0">
                        <a:latin typeface="Cambria Math" panose="02040503050406030204" pitchFamily="18" charset="0"/>
                      </a:rPr>
                      <m:t>)×</m:t>
                    </m:r>
                    <m:sSup>
                      <m:sSupPr>
                        <m:ctrlPr>
                          <a:rPr lang="en-US" sz="2400" i="1">
                            <a:latin typeface="Cambria Math" panose="02040503050406030204" pitchFamily="18" charset="0"/>
                          </a:rPr>
                        </m:ctrlPr>
                      </m:sSupPr>
                      <m:e>
                        <m:d>
                          <m:dPr>
                            <m:begChr m:val=""/>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d>
                                  <m:dPr>
                                    <m:endChr m:val=""/>
                                    <m:ctrlPr>
                                      <a:rPr lang="en-US" sz="2400" i="1">
                                        <a:latin typeface="Cambria Math" panose="02040503050406030204" pitchFamily="18" charset="0"/>
                                      </a:rPr>
                                    </m:ctrlPr>
                                  </m:dPr>
                                  <m:e>
                                    <m:r>
                                      <a:rPr lang="en-US" sz="2400" i="1">
                                        <a:latin typeface="Cambria Math" panose="02040503050406030204" pitchFamily="18" charset="0"/>
                                      </a:rPr>
                                      <m:t>𝐵𝑇</m:t>
                                    </m:r>
                                  </m:e>
                                </m:d>
                              </m:e>
                              <m:sub>
                                <m:r>
                                  <a:rPr lang="en-US" sz="2400" i="0">
                                    <a:latin typeface="Cambria Math" panose="02040503050406030204" pitchFamily="18" charset="0"/>
                                  </a:rPr>
                                  <m:t>11</m:t>
                                </m:r>
                              </m:sub>
                            </m:sSub>
                            <m:r>
                              <a:rPr lang="en-US" sz="2400" i="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𝐵𝑇</m:t>
                                </m:r>
                              </m:e>
                              <m:sub>
                                <m:r>
                                  <a:rPr lang="en-US" sz="2400" i="0">
                                    <a:latin typeface="Cambria Math" panose="02040503050406030204" pitchFamily="18" charset="0"/>
                                  </a:rPr>
                                  <m:t>12</m:t>
                                </m:r>
                              </m:sub>
                            </m:sSub>
                          </m:e>
                        </m:d>
                      </m:e>
                      <m:sup>
                        <m:r>
                          <a:rPr lang="en-US" sz="2400" i="0">
                            <a:latin typeface="Cambria Math" panose="02040503050406030204" pitchFamily="18" charset="0"/>
                          </a:rPr>
                          <m:t>2</m:t>
                        </m:r>
                      </m:sup>
                    </m:sSup>
                  </m:oMath>
                </a14:m>
                <a:endParaRPr lang="en-US" sz="2000" dirty="0"/>
              </a:p>
            </p:txBody>
          </p:sp>
        </mc:Choice>
        <mc:Fallback xmlns="">
          <p:sp>
            <p:nvSpPr>
              <p:cNvPr id="5" name="Rectangle 4"/>
              <p:cNvSpPr>
                <a:spLocks noRot="1" noChangeAspect="1" noMove="1" noResize="1" noEditPoints="1" noAdjustHandles="1" noChangeArrowheads="1" noChangeShapeType="1" noTextEdit="1"/>
              </p:cNvSpPr>
              <p:nvPr/>
            </p:nvSpPr>
            <p:spPr>
              <a:xfrm>
                <a:off x="976743" y="3197019"/>
                <a:ext cx="10707255" cy="984565"/>
              </a:xfrm>
              <a:prstGeom prst="rect">
                <a:avLst/>
              </a:prstGeom>
              <a:blipFill>
                <a:blip r:embed="rId6"/>
                <a:stretch>
                  <a:fillRect t="-60494" b="-38889"/>
                </a:stretch>
              </a:blipFill>
            </p:spPr>
            <p:txBody>
              <a:bodyPr/>
              <a:lstStyle/>
              <a:p>
                <a:r>
                  <a:rPr lang="en-US">
                    <a:noFill/>
                  </a:rPr>
                  <a:t> </a:t>
                </a:r>
              </a:p>
            </p:txBody>
          </p:sp>
        </mc:Fallback>
      </mc:AlternateContent>
    </p:spTree>
    <p:extLst>
      <p:ext uri="{BB962C8B-B14F-4D97-AF65-F5344CB8AC3E}">
        <p14:creationId xmlns:p14="http://schemas.microsoft.com/office/powerpoint/2010/main" val="4707207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MODIS/VIIRS Science Team Meeting      November 19, 2019</a:t>
            </a:r>
            <a:endParaRPr lang="en-US" dirty="0"/>
          </a:p>
        </p:txBody>
      </p:sp>
      <p:pic>
        <p:nvPicPr>
          <p:cNvPr id="8" name="图片 4"/>
          <p:cNvPicPr>
            <a:picLocks noGrp="1"/>
          </p:cNvPicPr>
          <p:nvPr>
            <p:ph sz="half" idx="1"/>
          </p:nvPr>
        </p:nvPicPr>
        <p:blipFill>
          <a:blip r:embed="rId2"/>
          <a:stretch>
            <a:fillRect/>
          </a:stretch>
        </p:blipFill>
        <p:spPr>
          <a:xfrm>
            <a:off x="240146" y="368125"/>
            <a:ext cx="6112164" cy="2103351"/>
          </a:xfrm>
          <a:prstGeom prst="rect">
            <a:avLst/>
          </a:prstGeom>
        </p:spPr>
      </p:pic>
      <p:pic>
        <p:nvPicPr>
          <p:cNvPr id="9" name="图片 6"/>
          <p:cNvPicPr>
            <a:picLocks noGrp="1"/>
          </p:cNvPicPr>
          <p:nvPr>
            <p:ph sz="half" idx="2"/>
          </p:nvPr>
        </p:nvPicPr>
        <p:blipFill>
          <a:blip r:embed="rId3"/>
          <a:stretch>
            <a:fillRect/>
          </a:stretch>
        </p:blipFill>
        <p:spPr>
          <a:xfrm>
            <a:off x="6269182" y="368125"/>
            <a:ext cx="5765800" cy="2103351"/>
          </a:xfrm>
          <a:prstGeom prst="rect">
            <a:avLst/>
          </a:prstGeom>
        </p:spPr>
      </p:pic>
      <p:pic>
        <p:nvPicPr>
          <p:cNvPr id="10" name="图片 13"/>
          <p:cNvPicPr/>
          <p:nvPr/>
        </p:nvPicPr>
        <p:blipFill>
          <a:blip r:embed="rId4"/>
          <a:stretch>
            <a:fillRect/>
          </a:stretch>
        </p:blipFill>
        <p:spPr>
          <a:xfrm>
            <a:off x="132773" y="2471476"/>
            <a:ext cx="6040582" cy="2125405"/>
          </a:xfrm>
          <a:prstGeom prst="rect">
            <a:avLst/>
          </a:prstGeom>
        </p:spPr>
      </p:pic>
      <p:pic>
        <p:nvPicPr>
          <p:cNvPr id="11" name="图片 3">
            <a:extLst>
              <a:ext uri="{FF2B5EF4-FFF2-40B4-BE49-F238E27FC236}">
                <a16:creationId xmlns:a16="http://schemas.microsoft.com/office/drawing/2014/main" id="{185EEA75-C648-4D26-BE4C-8CF2DBE11D34}"/>
              </a:ext>
            </a:extLst>
          </p:cNvPr>
          <p:cNvPicPr/>
          <p:nvPr/>
        </p:nvPicPr>
        <p:blipFill rotWithShape="1">
          <a:blip r:embed="rId5" cstate="print">
            <a:extLst>
              <a:ext uri="{28A0092B-C50C-407E-A947-70E740481C1C}">
                <a14:useLocalDpi xmlns:a14="http://schemas.microsoft.com/office/drawing/2010/main" val="0"/>
              </a:ext>
            </a:extLst>
          </a:blip>
          <a:srcRect l="4717" r="5503"/>
          <a:stretch/>
        </p:blipFill>
        <p:spPr bwMode="auto">
          <a:xfrm>
            <a:off x="7592291" y="2597982"/>
            <a:ext cx="4209327" cy="2708051"/>
          </a:xfrm>
          <a:prstGeom prst="rect">
            <a:avLst/>
          </a:prstGeom>
          <a:noFill/>
          <a:ln>
            <a:noFill/>
          </a:ln>
          <a:extLst>
            <a:ext uri="{53640926-AAD7-44D8-BBD7-CCE9431645EC}">
              <a14:shadowObscured xmlns:a14="http://schemas.microsoft.com/office/drawing/2010/main"/>
            </a:ext>
          </a:extLst>
        </p:spPr>
      </p:pic>
      <p:graphicFrame>
        <p:nvGraphicFramePr>
          <p:cNvPr id="12" name="Table 11"/>
          <p:cNvGraphicFramePr>
            <a:graphicFrameLocks noGrp="1"/>
          </p:cNvGraphicFramePr>
          <p:nvPr>
            <p:extLst>
              <p:ext uri="{D42A27DB-BD31-4B8C-83A1-F6EECF244321}">
                <p14:modId xmlns:p14="http://schemas.microsoft.com/office/powerpoint/2010/main" val="678189832"/>
              </p:ext>
            </p:extLst>
          </p:nvPr>
        </p:nvGraphicFramePr>
        <p:xfrm>
          <a:off x="1390503" y="4713060"/>
          <a:ext cx="6109424" cy="1527110"/>
        </p:xfrm>
        <a:graphic>
          <a:graphicData uri="http://schemas.openxmlformats.org/drawingml/2006/table">
            <a:tbl>
              <a:tblPr firstRow="1" firstCol="1" bandRow="1">
                <a:tableStyleId>{5C22544A-7EE6-4342-B048-85BDC9FD1C3A}</a:tableStyleId>
              </a:tblPr>
              <a:tblGrid>
                <a:gridCol w="737134">
                  <a:extLst>
                    <a:ext uri="{9D8B030D-6E8A-4147-A177-3AD203B41FA5}">
                      <a16:colId xmlns:a16="http://schemas.microsoft.com/office/drawing/2014/main" val="2673753382"/>
                    </a:ext>
                  </a:extLst>
                </a:gridCol>
                <a:gridCol w="650746">
                  <a:extLst>
                    <a:ext uri="{9D8B030D-6E8A-4147-A177-3AD203B41FA5}">
                      <a16:colId xmlns:a16="http://schemas.microsoft.com/office/drawing/2014/main" val="3983495943"/>
                    </a:ext>
                  </a:extLst>
                </a:gridCol>
                <a:gridCol w="929021">
                  <a:extLst>
                    <a:ext uri="{9D8B030D-6E8A-4147-A177-3AD203B41FA5}">
                      <a16:colId xmlns:a16="http://schemas.microsoft.com/office/drawing/2014/main" val="1245017815"/>
                    </a:ext>
                  </a:extLst>
                </a:gridCol>
                <a:gridCol w="842633">
                  <a:extLst>
                    <a:ext uri="{9D8B030D-6E8A-4147-A177-3AD203B41FA5}">
                      <a16:colId xmlns:a16="http://schemas.microsoft.com/office/drawing/2014/main" val="1822670753"/>
                    </a:ext>
                  </a:extLst>
                </a:gridCol>
                <a:gridCol w="737811">
                  <a:extLst>
                    <a:ext uri="{9D8B030D-6E8A-4147-A177-3AD203B41FA5}">
                      <a16:colId xmlns:a16="http://schemas.microsoft.com/office/drawing/2014/main" val="3365871035"/>
                    </a:ext>
                  </a:extLst>
                </a:gridCol>
                <a:gridCol w="737811">
                  <a:extLst>
                    <a:ext uri="{9D8B030D-6E8A-4147-A177-3AD203B41FA5}">
                      <a16:colId xmlns:a16="http://schemas.microsoft.com/office/drawing/2014/main" val="1373035042"/>
                    </a:ext>
                  </a:extLst>
                </a:gridCol>
                <a:gridCol w="737134">
                  <a:extLst>
                    <a:ext uri="{9D8B030D-6E8A-4147-A177-3AD203B41FA5}">
                      <a16:colId xmlns:a16="http://schemas.microsoft.com/office/drawing/2014/main" val="3861304796"/>
                    </a:ext>
                  </a:extLst>
                </a:gridCol>
                <a:gridCol w="737134">
                  <a:extLst>
                    <a:ext uri="{9D8B030D-6E8A-4147-A177-3AD203B41FA5}">
                      <a16:colId xmlns:a16="http://schemas.microsoft.com/office/drawing/2014/main" val="2265140328"/>
                    </a:ext>
                  </a:extLst>
                </a:gridCol>
              </a:tblGrid>
              <a:tr h="250968">
                <a:tc rowSpan="2">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Quality Flag</a:t>
                      </a:r>
                      <a:endParaRPr lang="en-US" sz="1200" dirty="0">
                        <a:effectLst/>
                        <a:latin typeface="Times New Roman" panose="02020603050405020304" pitchFamily="18" charset="0"/>
                        <a:ea typeface="DengXian"/>
                        <a:cs typeface="Times New Roman" panose="02020603050405020304" pitchFamily="18" charset="0"/>
                      </a:endParaRPr>
                    </a:p>
                  </a:txBody>
                  <a:tcPr marL="68580" marR="68580" marT="0" marB="0" anchor="ctr"/>
                </a:tc>
                <a:tc rowSpan="2">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N</a:t>
                      </a:r>
                      <a:endParaRPr lang="en-US" sz="1200" dirty="0">
                        <a:effectLst/>
                        <a:latin typeface="Times New Roman" panose="02020603050405020304" pitchFamily="18" charset="0"/>
                        <a:ea typeface="DengXian"/>
                        <a:cs typeface="Times New Roman" panose="02020603050405020304" pitchFamily="18" charset="0"/>
                      </a:endParaRPr>
                    </a:p>
                  </a:txBody>
                  <a:tcPr marL="68580" marR="68580" marT="0" marB="0" anchor="ctr"/>
                </a:tc>
                <a:tc gridSpan="3">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Before correction (K)</a:t>
                      </a:r>
                      <a:endParaRPr lang="en-US" sz="1200" dirty="0">
                        <a:effectLst/>
                        <a:latin typeface="Times New Roman" panose="02020603050405020304" pitchFamily="18" charset="0"/>
                        <a:ea typeface="DengXian"/>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gridSpan="3">
                  <a:txBody>
                    <a:bodyPr/>
                    <a:lstStyle/>
                    <a:p>
                      <a:pPr marL="0" marR="0" algn="ctr">
                        <a:spcBef>
                          <a:spcPts val="0"/>
                        </a:spcBef>
                        <a:spcAft>
                          <a:spcPts val="0"/>
                        </a:spcAft>
                      </a:pPr>
                      <a:r>
                        <a:rPr lang="en-US" sz="1200">
                          <a:effectLst/>
                          <a:latin typeface="Times New Roman" panose="02020603050405020304" pitchFamily="18" charset="0"/>
                          <a:cs typeface="Times New Roman" panose="02020603050405020304" pitchFamily="18" charset="0"/>
                        </a:rPr>
                        <a:t>After correction (K)</a:t>
                      </a:r>
                      <a:endParaRPr lang="en-US" sz="1200">
                        <a:effectLst/>
                        <a:latin typeface="Times New Roman" panose="02020603050405020304" pitchFamily="18" charset="0"/>
                        <a:ea typeface="DengXian"/>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31540077"/>
                  </a:ext>
                </a:extLst>
              </a:tr>
              <a:tr h="261619">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Mean</a:t>
                      </a:r>
                      <a:endParaRPr lang="en-US" sz="1200" dirty="0">
                        <a:effectLst/>
                        <a:latin typeface="Times New Roman" panose="02020603050405020304" pitchFamily="18" charset="0"/>
                        <a:ea typeface="DengXian"/>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latin typeface="Times New Roman" panose="02020603050405020304" pitchFamily="18" charset="0"/>
                          <a:cs typeface="Times New Roman" panose="02020603050405020304" pitchFamily="18" charset="0"/>
                        </a:rPr>
                        <a:t>Median</a:t>
                      </a:r>
                      <a:endParaRPr lang="en-US" sz="1200">
                        <a:effectLst/>
                        <a:latin typeface="Times New Roman" panose="02020603050405020304" pitchFamily="18" charset="0"/>
                        <a:ea typeface="DengXian"/>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latin typeface="Times New Roman" panose="02020603050405020304" pitchFamily="18" charset="0"/>
                          <a:cs typeface="Times New Roman" panose="02020603050405020304" pitchFamily="18" charset="0"/>
                        </a:rPr>
                        <a:t>STD</a:t>
                      </a:r>
                      <a:endParaRPr lang="en-US" sz="1200">
                        <a:effectLst/>
                        <a:latin typeface="Times New Roman" panose="02020603050405020304" pitchFamily="18" charset="0"/>
                        <a:ea typeface="DengXian"/>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latin typeface="Times New Roman" panose="02020603050405020304" pitchFamily="18" charset="0"/>
                          <a:cs typeface="Times New Roman" panose="02020603050405020304" pitchFamily="18" charset="0"/>
                        </a:rPr>
                        <a:t>Mean</a:t>
                      </a:r>
                      <a:endParaRPr lang="en-US" sz="1200">
                        <a:effectLst/>
                        <a:latin typeface="Times New Roman" panose="02020603050405020304" pitchFamily="18" charset="0"/>
                        <a:ea typeface="DengXian"/>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latin typeface="Times New Roman" panose="02020603050405020304" pitchFamily="18" charset="0"/>
                          <a:cs typeface="Times New Roman" panose="02020603050405020304" pitchFamily="18" charset="0"/>
                        </a:rPr>
                        <a:t>Median</a:t>
                      </a:r>
                      <a:endParaRPr lang="en-US" sz="1200">
                        <a:effectLst/>
                        <a:latin typeface="Times New Roman" panose="02020603050405020304" pitchFamily="18" charset="0"/>
                        <a:ea typeface="DengXian"/>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latin typeface="Times New Roman" panose="02020603050405020304" pitchFamily="18" charset="0"/>
                          <a:cs typeface="Times New Roman" panose="02020603050405020304" pitchFamily="18" charset="0"/>
                        </a:rPr>
                        <a:t>STD</a:t>
                      </a:r>
                      <a:endParaRPr lang="en-US" sz="1200">
                        <a:effectLst/>
                        <a:latin typeface="Times New Roman" panose="02020603050405020304" pitchFamily="18" charset="0"/>
                        <a:ea typeface="DengXian"/>
                        <a:cs typeface="Times New Roman" panose="02020603050405020304" pitchFamily="18" charset="0"/>
                      </a:endParaRPr>
                    </a:p>
                  </a:txBody>
                  <a:tcPr marL="68580" marR="68580" marT="0" marB="0"/>
                </a:tc>
                <a:extLst>
                  <a:ext uri="{0D108BD9-81ED-4DB2-BD59-A6C34878D82A}">
                    <a16:rowId xmlns:a16="http://schemas.microsoft.com/office/drawing/2014/main" val="142838878"/>
                  </a:ext>
                </a:extLst>
              </a:tr>
              <a:tr h="250968">
                <a:tc>
                  <a:txBody>
                    <a:bodyPr/>
                    <a:lstStyle/>
                    <a:p>
                      <a:pPr marL="0" marR="0" algn="ctr">
                        <a:spcBef>
                          <a:spcPts val="0"/>
                        </a:spcBef>
                        <a:spcAft>
                          <a:spcPts val="0"/>
                        </a:spcAft>
                      </a:pPr>
                      <a:r>
                        <a:rPr lang="en-US" sz="1200">
                          <a:effectLst/>
                          <a:latin typeface="Times New Roman" panose="02020603050405020304" pitchFamily="18" charset="0"/>
                          <a:cs typeface="Times New Roman" panose="02020603050405020304" pitchFamily="18" charset="0"/>
                        </a:rPr>
                        <a:t>0</a:t>
                      </a:r>
                      <a:endParaRPr lang="en-US" sz="1200">
                        <a:effectLst/>
                        <a:latin typeface="Times New Roman" panose="02020603050405020304" pitchFamily="18" charset="0"/>
                        <a:ea typeface="DengXian"/>
                        <a:cs typeface="Times New Roman" panose="02020603050405020304" pitchFamily="18" charset="0"/>
                      </a:endParaRPr>
                    </a:p>
                  </a:txBody>
                  <a:tcPr marL="68580" marR="68580" marT="0" marB="0" anchor="ctr"/>
                </a:tc>
                <a:tc>
                  <a:txBody>
                    <a:bodyPr/>
                    <a:lstStyle/>
                    <a:p>
                      <a:pPr marL="0" marR="0" algn="ctr" defTabSz="914400" rtl="0" eaLnBrk="1" latinLnBrk="0" hangingPunct="1">
                        <a:spcBef>
                          <a:spcPts val="0"/>
                        </a:spcBef>
                        <a:spcAft>
                          <a:spcPts val="0"/>
                        </a:spcAft>
                      </a:pPr>
                      <a:r>
                        <a:rPr lang="en-US" sz="1200" kern="1200" dirty="0">
                          <a:solidFill>
                            <a:schemeClr val="dk1"/>
                          </a:solidFill>
                          <a:effectLst/>
                          <a:latin typeface="Times New Roman" panose="02020603050405020304" pitchFamily="18" charset="0"/>
                          <a:ea typeface="+mn-ea"/>
                          <a:cs typeface="Times New Roman" panose="02020603050405020304" pitchFamily="18" charset="0"/>
                        </a:rPr>
                        <a:t>86092</a:t>
                      </a:r>
                    </a:p>
                  </a:txBody>
                  <a:tcPr marL="68580" marR="68580" marT="0" marB="0" anchor="ctr"/>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-0.217</a:t>
                      </a:r>
                      <a:endParaRPr lang="en-US" sz="1200" dirty="0">
                        <a:effectLst/>
                        <a:latin typeface="Times New Roman" panose="02020603050405020304" pitchFamily="18" charset="0"/>
                        <a:ea typeface="DengXian"/>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-0.190</a:t>
                      </a:r>
                      <a:endParaRPr lang="en-US" sz="1200" dirty="0">
                        <a:effectLst/>
                        <a:latin typeface="Times New Roman" panose="02020603050405020304" pitchFamily="18" charset="0"/>
                        <a:ea typeface="DengXian"/>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a:effectLst/>
                          <a:latin typeface="Times New Roman" panose="02020603050405020304" pitchFamily="18" charset="0"/>
                          <a:cs typeface="Times New Roman" panose="02020603050405020304" pitchFamily="18" charset="0"/>
                        </a:rPr>
                        <a:t>0.458</a:t>
                      </a:r>
                      <a:endParaRPr lang="en-US" sz="1200">
                        <a:effectLst/>
                        <a:latin typeface="Times New Roman" panose="02020603050405020304" pitchFamily="18" charset="0"/>
                        <a:ea typeface="DengXian"/>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a:effectLst/>
                          <a:latin typeface="Times New Roman" panose="02020603050405020304" pitchFamily="18" charset="0"/>
                          <a:cs typeface="Times New Roman" panose="02020603050405020304" pitchFamily="18" charset="0"/>
                        </a:rPr>
                        <a:t>-0.203</a:t>
                      </a:r>
                      <a:endParaRPr lang="en-US" sz="1200">
                        <a:effectLst/>
                        <a:latin typeface="Times New Roman" panose="02020603050405020304" pitchFamily="18" charset="0"/>
                        <a:ea typeface="DengXian"/>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a:effectLst/>
                          <a:latin typeface="Times New Roman" panose="02020603050405020304" pitchFamily="18" charset="0"/>
                          <a:cs typeface="Times New Roman" panose="02020603050405020304" pitchFamily="18" charset="0"/>
                        </a:rPr>
                        <a:t>-0.185</a:t>
                      </a:r>
                      <a:endParaRPr lang="en-US" sz="1200">
                        <a:effectLst/>
                        <a:latin typeface="Times New Roman" panose="02020603050405020304" pitchFamily="18" charset="0"/>
                        <a:ea typeface="DengXian"/>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a:effectLst/>
                          <a:latin typeface="Times New Roman" panose="02020603050405020304" pitchFamily="18" charset="0"/>
                          <a:cs typeface="Times New Roman" panose="02020603050405020304" pitchFamily="18" charset="0"/>
                        </a:rPr>
                        <a:t>0.447</a:t>
                      </a:r>
                      <a:endParaRPr lang="en-US" sz="1200">
                        <a:effectLst/>
                        <a:latin typeface="Times New Roman" panose="02020603050405020304" pitchFamily="18" charset="0"/>
                        <a:ea typeface="DengXian"/>
                        <a:cs typeface="Times New Roman" panose="02020603050405020304" pitchFamily="18" charset="0"/>
                      </a:endParaRPr>
                    </a:p>
                  </a:txBody>
                  <a:tcPr marL="68580" marR="68580" marT="0" marB="0" anchor="ctr"/>
                </a:tc>
                <a:extLst>
                  <a:ext uri="{0D108BD9-81ED-4DB2-BD59-A6C34878D82A}">
                    <a16:rowId xmlns:a16="http://schemas.microsoft.com/office/drawing/2014/main" val="1025444544"/>
                  </a:ext>
                </a:extLst>
              </a:tr>
              <a:tr h="250968">
                <a:tc>
                  <a:txBody>
                    <a:bodyPr/>
                    <a:lstStyle/>
                    <a:p>
                      <a:pPr marL="0" marR="0" algn="ctr">
                        <a:spcBef>
                          <a:spcPts val="0"/>
                        </a:spcBef>
                        <a:spcAft>
                          <a:spcPts val="0"/>
                        </a:spcAft>
                      </a:pPr>
                      <a:r>
                        <a:rPr lang="en-US" sz="1200">
                          <a:effectLst/>
                          <a:latin typeface="Times New Roman" panose="02020603050405020304" pitchFamily="18" charset="0"/>
                          <a:cs typeface="Times New Roman" panose="02020603050405020304" pitchFamily="18" charset="0"/>
                        </a:rPr>
                        <a:t>1</a:t>
                      </a:r>
                      <a:endParaRPr lang="en-US" sz="1200">
                        <a:effectLst/>
                        <a:latin typeface="Times New Roman" panose="02020603050405020304" pitchFamily="18" charset="0"/>
                        <a:ea typeface="DengXian"/>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47030</a:t>
                      </a:r>
                      <a:endParaRPr lang="en-US" sz="1200" dirty="0">
                        <a:effectLst/>
                        <a:latin typeface="Times New Roman" panose="02020603050405020304" pitchFamily="18" charset="0"/>
                        <a:ea typeface="DengXian"/>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a:effectLst/>
                          <a:latin typeface="Times New Roman" panose="02020603050405020304" pitchFamily="18" charset="0"/>
                          <a:cs typeface="Times New Roman" panose="02020603050405020304" pitchFamily="18" charset="0"/>
                        </a:rPr>
                        <a:t>-0.482</a:t>
                      </a:r>
                      <a:endParaRPr lang="en-US" sz="1200">
                        <a:effectLst/>
                        <a:latin typeface="Times New Roman" panose="02020603050405020304" pitchFamily="18" charset="0"/>
                        <a:ea typeface="DengXian"/>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-0.435</a:t>
                      </a:r>
                      <a:endParaRPr lang="en-US" sz="1200" dirty="0">
                        <a:effectLst/>
                        <a:latin typeface="Times New Roman" panose="02020603050405020304" pitchFamily="18" charset="0"/>
                        <a:ea typeface="DengXian"/>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0.649</a:t>
                      </a:r>
                      <a:endParaRPr lang="en-US" sz="1200" dirty="0">
                        <a:effectLst/>
                        <a:latin typeface="Times New Roman" panose="02020603050405020304" pitchFamily="18" charset="0"/>
                        <a:ea typeface="DengXian"/>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a:effectLst/>
                          <a:latin typeface="Times New Roman" panose="02020603050405020304" pitchFamily="18" charset="0"/>
                          <a:cs typeface="Times New Roman" panose="02020603050405020304" pitchFamily="18" charset="0"/>
                        </a:rPr>
                        <a:t>-0.401</a:t>
                      </a:r>
                      <a:endParaRPr lang="en-US" sz="1200">
                        <a:effectLst/>
                        <a:latin typeface="Times New Roman" panose="02020603050405020304" pitchFamily="18" charset="0"/>
                        <a:ea typeface="DengXian"/>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a:effectLst/>
                          <a:latin typeface="Times New Roman" panose="02020603050405020304" pitchFamily="18" charset="0"/>
                          <a:cs typeface="Times New Roman" panose="02020603050405020304" pitchFamily="18" charset="0"/>
                        </a:rPr>
                        <a:t>-0.380</a:t>
                      </a:r>
                      <a:endParaRPr lang="en-US" sz="1200">
                        <a:effectLst/>
                        <a:latin typeface="Times New Roman" panose="02020603050405020304" pitchFamily="18" charset="0"/>
                        <a:ea typeface="DengXian"/>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a:effectLst/>
                          <a:latin typeface="Times New Roman" panose="02020603050405020304" pitchFamily="18" charset="0"/>
                          <a:cs typeface="Times New Roman" panose="02020603050405020304" pitchFamily="18" charset="0"/>
                        </a:rPr>
                        <a:t>0.625</a:t>
                      </a:r>
                      <a:endParaRPr lang="en-US" sz="1200">
                        <a:effectLst/>
                        <a:latin typeface="Times New Roman" panose="02020603050405020304" pitchFamily="18" charset="0"/>
                        <a:ea typeface="DengXian"/>
                        <a:cs typeface="Times New Roman" panose="02020603050405020304" pitchFamily="18" charset="0"/>
                      </a:endParaRPr>
                    </a:p>
                  </a:txBody>
                  <a:tcPr marL="68580" marR="68580" marT="0" marB="0" anchor="ctr"/>
                </a:tc>
                <a:extLst>
                  <a:ext uri="{0D108BD9-81ED-4DB2-BD59-A6C34878D82A}">
                    <a16:rowId xmlns:a16="http://schemas.microsoft.com/office/drawing/2014/main" val="1101910575"/>
                  </a:ext>
                </a:extLst>
              </a:tr>
              <a:tr h="261619">
                <a:tc>
                  <a:txBody>
                    <a:bodyPr/>
                    <a:lstStyle/>
                    <a:p>
                      <a:pPr marL="0" marR="0" algn="ctr">
                        <a:spcBef>
                          <a:spcPts val="0"/>
                        </a:spcBef>
                        <a:spcAft>
                          <a:spcPts val="0"/>
                        </a:spcAft>
                      </a:pPr>
                      <a:r>
                        <a:rPr lang="en-US" sz="1200">
                          <a:effectLst/>
                          <a:latin typeface="Times New Roman" panose="02020603050405020304" pitchFamily="18" charset="0"/>
                          <a:cs typeface="Times New Roman" panose="02020603050405020304" pitchFamily="18" charset="0"/>
                        </a:rPr>
                        <a:t>2</a:t>
                      </a:r>
                      <a:endParaRPr lang="en-US" sz="1200">
                        <a:effectLst/>
                        <a:latin typeface="Times New Roman" panose="02020603050405020304" pitchFamily="18" charset="0"/>
                        <a:ea typeface="DengXian"/>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50919</a:t>
                      </a:r>
                      <a:endParaRPr lang="en-US" sz="1200" dirty="0">
                        <a:effectLst/>
                        <a:latin typeface="Times New Roman" panose="02020603050405020304" pitchFamily="18" charset="0"/>
                        <a:ea typeface="DengXian"/>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a:effectLst/>
                          <a:latin typeface="Times New Roman" panose="02020603050405020304" pitchFamily="18" charset="0"/>
                          <a:cs typeface="Times New Roman" panose="02020603050405020304" pitchFamily="18" charset="0"/>
                        </a:rPr>
                        <a:t>-0.974</a:t>
                      </a:r>
                      <a:endParaRPr lang="en-US" sz="1200">
                        <a:effectLst/>
                        <a:latin typeface="Times New Roman" panose="02020603050405020304" pitchFamily="18" charset="0"/>
                        <a:ea typeface="DengXian"/>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a:effectLst/>
                          <a:latin typeface="Times New Roman" panose="02020603050405020304" pitchFamily="18" charset="0"/>
                          <a:cs typeface="Times New Roman" panose="02020603050405020304" pitchFamily="18" charset="0"/>
                        </a:rPr>
                        <a:t>-0.830</a:t>
                      </a:r>
                      <a:endParaRPr lang="en-US" sz="1200">
                        <a:effectLst/>
                        <a:latin typeface="Times New Roman" panose="02020603050405020304" pitchFamily="18" charset="0"/>
                        <a:ea typeface="DengXian"/>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a:effectLst/>
                          <a:latin typeface="Times New Roman" panose="02020603050405020304" pitchFamily="18" charset="0"/>
                          <a:cs typeface="Times New Roman" panose="02020603050405020304" pitchFamily="18" charset="0"/>
                        </a:rPr>
                        <a:t>1.003</a:t>
                      </a:r>
                      <a:endParaRPr lang="en-US" sz="1200">
                        <a:effectLst/>
                        <a:latin typeface="Times New Roman" panose="02020603050405020304" pitchFamily="18" charset="0"/>
                        <a:ea typeface="DengXian"/>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-0.678</a:t>
                      </a:r>
                      <a:endParaRPr lang="en-US" sz="1200" dirty="0">
                        <a:effectLst/>
                        <a:latin typeface="Times New Roman" panose="02020603050405020304" pitchFamily="18" charset="0"/>
                        <a:ea typeface="DengXian"/>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-0.612</a:t>
                      </a:r>
                      <a:endParaRPr lang="en-US" sz="1200" dirty="0">
                        <a:effectLst/>
                        <a:latin typeface="Times New Roman" panose="02020603050405020304" pitchFamily="18" charset="0"/>
                        <a:ea typeface="DengXian"/>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a:effectLst/>
                          <a:latin typeface="Times New Roman" panose="02020603050405020304" pitchFamily="18" charset="0"/>
                          <a:cs typeface="Times New Roman" panose="02020603050405020304" pitchFamily="18" charset="0"/>
                        </a:rPr>
                        <a:t>0.845</a:t>
                      </a:r>
                      <a:endParaRPr lang="en-US" sz="1200">
                        <a:effectLst/>
                        <a:latin typeface="Times New Roman" panose="02020603050405020304" pitchFamily="18" charset="0"/>
                        <a:ea typeface="DengXian"/>
                        <a:cs typeface="Times New Roman" panose="02020603050405020304" pitchFamily="18" charset="0"/>
                      </a:endParaRPr>
                    </a:p>
                  </a:txBody>
                  <a:tcPr marL="68580" marR="68580" marT="0" marB="0" anchor="ctr"/>
                </a:tc>
                <a:extLst>
                  <a:ext uri="{0D108BD9-81ED-4DB2-BD59-A6C34878D82A}">
                    <a16:rowId xmlns:a16="http://schemas.microsoft.com/office/drawing/2014/main" val="1890131467"/>
                  </a:ext>
                </a:extLst>
              </a:tr>
              <a:tr h="250968">
                <a:tc>
                  <a:txBody>
                    <a:bodyPr/>
                    <a:lstStyle/>
                    <a:p>
                      <a:pPr marL="0" marR="0" algn="ctr">
                        <a:spcBef>
                          <a:spcPts val="0"/>
                        </a:spcBef>
                        <a:spcAft>
                          <a:spcPts val="0"/>
                        </a:spcAft>
                      </a:pPr>
                      <a:r>
                        <a:rPr lang="en-US" sz="1200">
                          <a:effectLst/>
                          <a:latin typeface="Times New Roman" panose="02020603050405020304" pitchFamily="18" charset="0"/>
                          <a:cs typeface="Times New Roman" panose="02020603050405020304" pitchFamily="18" charset="0"/>
                        </a:rPr>
                        <a:t>All</a:t>
                      </a:r>
                      <a:endParaRPr lang="en-US" sz="1200">
                        <a:effectLst/>
                        <a:latin typeface="Times New Roman" panose="02020603050405020304" pitchFamily="18" charset="0"/>
                        <a:ea typeface="DengXian"/>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184041</a:t>
                      </a:r>
                      <a:endParaRPr lang="en-US" sz="1200" dirty="0">
                        <a:effectLst/>
                        <a:latin typeface="Times New Roman" panose="02020603050405020304" pitchFamily="18" charset="0"/>
                        <a:ea typeface="DengXian"/>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-0.494</a:t>
                      </a:r>
                      <a:endParaRPr lang="en-US" sz="1200" dirty="0">
                        <a:effectLst/>
                        <a:latin typeface="Times New Roman" panose="02020603050405020304" pitchFamily="18" charset="0"/>
                        <a:ea typeface="DengXian"/>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a:effectLst/>
                          <a:latin typeface="Times New Roman" panose="02020603050405020304" pitchFamily="18" charset="0"/>
                          <a:cs typeface="Times New Roman" panose="02020603050405020304" pitchFamily="18" charset="0"/>
                        </a:rPr>
                        <a:t>-0.355</a:t>
                      </a:r>
                      <a:endParaRPr lang="en-US" sz="1200">
                        <a:effectLst/>
                        <a:latin typeface="Times New Roman" panose="02020603050405020304" pitchFamily="18" charset="0"/>
                        <a:ea typeface="DengXian"/>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a:effectLst/>
                          <a:latin typeface="Times New Roman" panose="02020603050405020304" pitchFamily="18" charset="0"/>
                          <a:cs typeface="Times New Roman" panose="02020603050405020304" pitchFamily="18" charset="0"/>
                        </a:rPr>
                        <a:t>0.764</a:t>
                      </a:r>
                      <a:endParaRPr lang="en-US" sz="1200">
                        <a:effectLst/>
                        <a:latin typeface="Times New Roman" panose="02020603050405020304" pitchFamily="18" charset="0"/>
                        <a:ea typeface="DengXian"/>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a:effectLst/>
                          <a:latin typeface="Times New Roman" panose="02020603050405020304" pitchFamily="18" charset="0"/>
                          <a:cs typeface="Times New Roman" panose="02020603050405020304" pitchFamily="18" charset="0"/>
                        </a:rPr>
                        <a:t>-0.315</a:t>
                      </a:r>
                      <a:endParaRPr lang="en-US" sz="1200">
                        <a:effectLst/>
                        <a:latin typeface="Times New Roman" panose="02020603050405020304" pitchFamily="18" charset="0"/>
                        <a:ea typeface="DengXian"/>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-0.305</a:t>
                      </a:r>
                      <a:endParaRPr lang="en-US" sz="1200" dirty="0">
                        <a:effectLst/>
                        <a:latin typeface="Times New Roman" panose="02020603050405020304" pitchFamily="18" charset="0"/>
                        <a:ea typeface="DengXian"/>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0.650</a:t>
                      </a:r>
                      <a:endParaRPr lang="en-US" sz="1200" dirty="0">
                        <a:effectLst/>
                        <a:latin typeface="Times New Roman" panose="02020603050405020304" pitchFamily="18" charset="0"/>
                        <a:ea typeface="DengXian"/>
                        <a:cs typeface="Times New Roman" panose="02020603050405020304" pitchFamily="18" charset="0"/>
                      </a:endParaRPr>
                    </a:p>
                  </a:txBody>
                  <a:tcPr marL="68580" marR="68580" marT="0" marB="0" anchor="ctr"/>
                </a:tc>
                <a:extLst>
                  <a:ext uri="{0D108BD9-81ED-4DB2-BD59-A6C34878D82A}">
                    <a16:rowId xmlns:a16="http://schemas.microsoft.com/office/drawing/2014/main" val="992589091"/>
                  </a:ext>
                </a:extLst>
              </a:tr>
            </a:tbl>
          </a:graphicData>
        </a:graphic>
      </p:graphicFrame>
      <p:sp>
        <p:nvSpPr>
          <p:cNvPr id="13" name="Rectangle 12"/>
          <p:cNvSpPr/>
          <p:nvPr/>
        </p:nvSpPr>
        <p:spPr>
          <a:xfrm>
            <a:off x="7795491" y="5338103"/>
            <a:ext cx="4191001" cy="1015663"/>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Luo, B., Minnett, P.J., Gentemann, C., &amp; Szczodrak, G. (2019). Improving satellite retrieved night-time infrared sea surface temperatures in aerosol contaminated regions. Remote Sensing of Environment 223, 8-20. https://doi.org/10.1016/j.rse.2019.01.009</a:t>
            </a:r>
            <a:endParaRPr lang="en-US" sz="1200" i="1" dirty="0">
              <a:latin typeface="Times New Roman" panose="02020603050405020304" pitchFamily="18" charset="0"/>
              <a:cs typeface="Times New Roman" panose="02020603050405020304" pitchFamily="18" charset="0"/>
            </a:endParaRPr>
          </a:p>
        </p:txBody>
      </p:sp>
      <p:grpSp>
        <p:nvGrpSpPr>
          <p:cNvPr id="3" name="Group 2"/>
          <p:cNvGrpSpPr/>
          <p:nvPr/>
        </p:nvGrpSpPr>
        <p:grpSpPr>
          <a:xfrm>
            <a:off x="2860158" y="5709684"/>
            <a:ext cx="3968844" cy="340242"/>
            <a:chOff x="2860158" y="5709684"/>
            <a:chExt cx="3968844" cy="340242"/>
          </a:xfrm>
        </p:grpSpPr>
        <p:sp>
          <p:nvSpPr>
            <p:cNvPr id="2" name="Oval 1"/>
            <p:cNvSpPr/>
            <p:nvPr/>
          </p:nvSpPr>
          <p:spPr>
            <a:xfrm>
              <a:off x="2860158" y="5709684"/>
              <a:ext cx="1637414" cy="340242"/>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191588" y="5709684"/>
              <a:ext cx="1637414" cy="340242"/>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238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8664" y="0"/>
            <a:ext cx="10515600" cy="1325563"/>
          </a:xfrm>
        </p:spPr>
        <p:txBody>
          <a:bodyPr/>
          <a:lstStyle/>
          <a:p>
            <a:r>
              <a:rPr lang="en-US" dirty="0" smtClean="0"/>
              <a:t>High Latitude MODIS Coefficients </a:t>
            </a:r>
            <a:endParaRPr lang="en-US" dirty="0"/>
          </a:p>
        </p:txBody>
      </p:sp>
      <p:sp>
        <p:nvSpPr>
          <p:cNvPr id="5" name="Footer Placeholder 4"/>
          <p:cNvSpPr>
            <a:spLocks noGrp="1"/>
          </p:cNvSpPr>
          <p:nvPr>
            <p:ph type="ftr" sz="quarter" idx="11"/>
          </p:nvPr>
        </p:nvSpPr>
        <p:spPr/>
        <p:txBody>
          <a:bodyPr/>
          <a:lstStyle/>
          <a:p>
            <a:r>
              <a:rPr lang="en-US" smtClean="0"/>
              <a:t>MODIS/VIIRS Science Team Meeting      November 19, 2019</a:t>
            </a:r>
            <a:endParaRPr lang="en-US" dirty="0"/>
          </a:p>
        </p:txBody>
      </p:sp>
      <p:pic>
        <p:nvPicPr>
          <p:cNvPr id="10" name="DeltaSST_combine.eps-painters.png"/>
          <p:cNvPicPr>
            <a:picLocks noGrp="1"/>
          </p:cNvPicPr>
          <p:nvPr>
            <p:ph sz="half" idx="1"/>
          </p:nvPr>
        </p:nvPicPr>
        <p:blipFill>
          <a:blip r:embed="rId2"/>
          <a:stretch>
            <a:fillRect/>
          </a:stretch>
        </p:blipFill>
        <p:spPr>
          <a:xfrm>
            <a:off x="1459524" y="1202470"/>
            <a:ext cx="9265125" cy="4829054"/>
          </a:xfrm>
          <a:prstGeom prst="rect">
            <a:avLst/>
          </a:prstGeom>
        </p:spPr>
      </p:pic>
    </p:spTree>
    <p:extLst>
      <p:ext uri="{BB962C8B-B14F-4D97-AF65-F5344CB8AC3E}">
        <p14:creationId xmlns:p14="http://schemas.microsoft.com/office/powerpoint/2010/main" val="261771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8664" y="0"/>
            <a:ext cx="10515600" cy="1325563"/>
          </a:xfrm>
        </p:spPr>
        <p:txBody>
          <a:bodyPr/>
          <a:lstStyle/>
          <a:p>
            <a:r>
              <a:rPr lang="en-US" dirty="0" smtClean="0"/>
              <a:t>High Latitude MODIS Coefficients </a:t>
            </a:r>
            <a:endParaRPr lang="en-US" dirty="0"/>
          </a:p>
        </p:txBody>
      </p:sp>
      <p:sp>
        <p:nvSpPr>
          <p:cNvPr id="5" name="Footer Placeholder 4"/>
          <p:cNvSpPr>
            <a:spLocks noGrp="1"/>
          </p:cNvSpPr>
          <p:nvPr>
            <p:ph type="ftr" sz="quarter" idx="11"/>
          </p:nvPr>
        </p:nvSpPr>
        <p:spPr/>
        <p:txBody>
          <a:bodyPr/>
          <a:lstStyle/>
          <a:p>
            <a:r>
              <a:rPr lang="en-US" smtClean="0"/>
              <a:t>MODIS/VIIRS Science Team Meeting      November 19, 2019</a:t>
            </a:r>
            <a:endParaRPr lang="en-US" dirty="0"/>
          </a:p>
        </p:txBody>
      </p:sp>
      <p:pic>
        <p:nvPicPr>
          <p:cNvPr id="7" name="图片 4">
            <a:extLst>
              <a:ext uri="{FF2B5EF4-FFF2-40B4-BE49-F238E27FC236}">
                <a16:creationId xmlns:a16="http://schemas.microsoft.com/office/drawing/2014/main" id="{DC4A0C3C-16E6-4641-A637-D8C4C0C806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1939" y="1111997"/>
            <a:ext cx="8809892" cy="5048877"/>
          </a:xfrm>
          <a:prstGeom prst="rect">
            <a:avLst/>
          </a:prstGeom>
          <a:ln>
            <a:noFill/>
          </a:ln>
          <a:effectLst>
            <a:glow rad="101600">
              <a:schemeClr val="bg1"/>
            </a:glow>
          </a:effectLst>
        </p:spPr>
      </p:pic>
      <p:sp>
        <p:nvSpPr>
          <p:cNvPr id="3" name="TextBox 2"/>
          <p:cNvSpPr txBox="1"/>
          <p:nvPr/>
        </p:nvSpPr>
        <p:spPr>
          <a:xfrm>
            <a:off x="6036464" y="1658678"/>
            <a:ext cx="3938129" cy="461665"/>
          </a:xfrm>
          <a:prstGeom prst="rect">
            <a:avLst/>
          </a:prstGeom>
          <a:noFill/>
        </p:spPr>
        <p:txBody>
          <a:bodyPr wrap="none" rtlCol="0">
            <a:spAutoFit/>
          </a:bodyPr>
          <a:lstStyle/>
          <a:p>
            <a:r>
              <a:rPr lang="en-US" sz="2400" dirty="0" smtClean="0">
                <a:latin typeface="Times New Roman" panose="02020603050405020304" pitchFamily="18" charset="0"/>
                <a:cs typeface="Times New Roman" panose="02020603050405020304" pitchFamily="18" charset="0"/>
              </a:rPr>
              <a:t>Coefficients for north of 40</a:t>
            </a:r>
            <a:r>
              <a:rPr lang="en-US" sz="2400" baseline="30000" dirty="0" smtClean="0">
                <a:latin typeface="Times New Roman" panose="02020603050405020304" pitchFamily="18" charset="0"/>
                <a:cs typeface="Times New Roman" panose="02020603050405020304" pitchFamily="18" charset="0"/>
              </a:rPr>
              <a:t>o</a:t>
            </a:r>
            <a:r>
              <a:rPr lang="en-US" sz="2400" dirty="0" smtClean="0">
                <a:latin typeface="Times New Roman" panose="02020603050405020304" pitchFamily="18" charset="0"/>
                <a:cs typeface="Times New Roman" panose="02020603050405020304" pitchFamily="18" charset="0"/>
              </a:rPr>
              <a:t>N</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92072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MODIS/VIIRS Science Team Meeting      November 19, 2019</a:t>
            </a:r>
            <a:endParaRPr lang="en-US" dirty="0"/>
          </a:p>
        </p:txBody>
      </p:sp>
      <p:pic>
        <p:nvPicPr>
          <p:cNvPr id="8" name="图片 193"/>
          <p:cNvPicPr>
            <a:picLocks noGrp="1"/>
          </p:cNvPicPr>
          <p:nvPr>
            <p:ph idx="1"/>
          </p:nvPr>
        </p:nvPicPr>
        <p:blipFill>
          <a:blip r:embed="rId2"/>
          <a:stretch>
            <a:fillRect/>
          </a:stretch>
        </p:blipFill>
        <p:spPr>
          <a:xfrm>
            <a:off x="1424353" y="1178169"/>
            <a:ext cx="8897815" cy="4998794"/>
          </a:xfrm>
          <a:prstGeom prst="rect">
            <a:avLst/>
          </a:prstGeom>
        </p:spPr>
      </p:pic>
      <p:sp>
        <p:nvSpPr>
          <p:cNvPr id="9" name="Title 1"/>
          <p:cNvSpPr txBox="1">
            <a:spLocks/>
          </p:cNvSpPr>
          <p:nvPr/>
        </p:nvSpPr>
        <p:spPr>
          <a:xfrm>
            <a:off x="778664" y="0"/>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r>
              <a:rPr lang="en-US" smtClean="0"/>
              <a:t>High Latitude MODIS Coefficients </a:t>
            </a:r>
            <a:endParaRPr lang="en-US" dirty="0"/>
          </a:p>
        </p:txBody>
      </p:sp>
      <p:sp>
        <p:nvSpPr>
          <p:cNvPr id="6" name="TextBox 5"/>
          <p:cNvSpPr txBox="1"/>
          <p:nvPr/>
        </p:nvSpPr>
        <p:spPr>
          <a:xfrm>
            <a:off x="6036464" y="1658678"/>
            <a:ext cx="3938129" cy="461665"/>
          </a:xfrm>
          <a:prstGeom prst="rect">
            <a:avLst/>
          </a:prstGeom>
          <a:noFill/>
        </p:spPr>
        <p:txBody>
          <a:bodyPr wrap="none" rtlCol="0">
            <a:spAutoFit/>
          </a:bodyPr>
          <a:lstStyle/>
          <a:p>
            <a:r>
              <a:rPr lang="en-US" sz="2400" dirty="0" smtClean="0">
                <a:latin typeface="Times New Roman" panose="02020603050405020304" pitchFamily="18" charset="0"/>
                <a:cs typeface="Times New Roman" panose="02020603050405020304" pitchFamily="18" charset="0"/>
              </a:rPr>
              <a:t>Coefficients for north of 60</a:t>
            </a:r>
            <a:r>
              <a:rPr lang="en-US" sz="2400" baseline="30000" dirty="0" smtClean="0">
                <a:latin typeface="Times New Roman" panose="02020603050405020304" pitchFamily="18" charset="0"/>
                <a:cs typeface="Times New Roman" panose="02020603050405020304" pitchFamily="18" charset="0"/>
              </a:rPr>
              <a:t>o</a:t>
            </a:r>
            <a:r>
              <a:rPr lang="en-US" sz="2400" dirty="0" smtClean="0">
                <a:latin typeface="Times New Roman" panose="02020603050405020304" pitchFamily="18" charset="0"/>
                <a:cs typeface="Times New Roman" panose="02020603050405020304" pitchFamily="18" charset="0"/>
              </a:rPr>
              <a:t>N</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5059186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12257</TotalTime>
  <Words>4450</Words>
  <Application>Microsoft Office PowerPoint</Application>
  <PresentationFormat>Widescreen</PresentationFormat>
  <Paragraphs>574</Paragraphs>
  <Slides>42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Arial</vt:lpstr>
      <vt:lpstr>Calibri</vt:lpstr>
      <vt:lpstr>Cambria Math</vt:lpstr>
      <vt:lpstr>DejaVu Sans</vt:lpstr>
      <vt:lpstr>DengXian</vt:lpstr>
      <vt:lpstr>Times New Roman</vt:lpstr>
      <vt:lpstr>Office Theme</vt:lpstr>
      <vt:lpstr>Update on MODIS Sea-Surface Temperatures </vt:lpstr>
      <vt:lpstr>Overview</vt:lpstr>
      <vt:lpstr>Overview</vt:lpstr>
      <vt:lpstr>SST Algorithm Developments – Cloud Screening</vt:lpstr>
      <vt:lpstr>SST Algorithm Developments – Night-time Aerosol Effects</vt:lpstr>
      <vt:lpstr>PowerPoint Presentation</vt:lpstr>
      <vt:lpstr>High Latitude MODIS Coefficients </vt:lpstr>
      <vt:lpstr>High Latitude MODIS Coefficients </vt:lpstr>
      <vt:lpstr>PowerPoint Presentation</vt:lpstr>
      <vt:lpstr>PowerPoint Presentation</vt:lpstr>
      <vt:lpstr>Overview</vt:lpstr>
      <vt:lpstr>High Latitude Atmospheric Correction</vt:lpstr>
      <vt:lpstr>High Latitude Atmospheric Correction</vt:lpstr>
      <vt:lpstr>High Latitude Atmospheric Correction</vt:lpstr>
      <vt:lpstr>PowerPoint Presentation</vt:lpstr>
      <vt:lpstr>Overview</vt:lpstr>
      <vt:lpstr>M-AERI deployments </vt:lpstr>
      <vt:lpstr>PowerPoint Presentation</vt:lpstr>
      <vt:lpstr>Aqua MODIS to M-AERI matchups</vt:lpstr>
      <vt:lpstr>M-AERI on NOAA Ship Ronald H Brown</vt:lpstr>
      <vt:lpstr>Aqua MODIS SST4 Median and RSD vs drifters</vt:lpstr>
      <vt:lpstr>Aqua MODIS 11-22µm SST wrt buoy temperatures</vt:lpstr>
      <vt:lpstr>Overview</vt:lpstr>
      <vt:lpstr>Temperature Differences vs Assessment of Accuracy</vt:lpstr>
      <vt:lpstr>PowerPoint Presentation</vt:lpstr>
      <vt:lpstr>Drifting buoy thermometer accuracies</vt:lpstr>
      <vt:lpstr>PowerPoint Presentation</vt:lpstr>
      <vt:lpstr>Saildrone deployments.</vt:lpstr>
      <vt:lpstr>Saildrone: Aqua MODIS comparisons</vt:lpstr>
      <vt:lpstr>PowerPoint Presentation</vt:lpstr>
      <vt:lpstr>Using Machine Learning for SSES</vt:lpstr>
      <vt:lpstr>Cubist Rule Sets</vt:lpstr>
      <vt:lpstr>PowerPoint Presentation</vt:lpstr>
      <vt:lpstr>Overview</vt:lpstr>
      <vt:lpstr>Thermo-Fluorescent Dyes</vt:lpstr>
      <vt:lpstr>Thermo-Fluorescent Dyes</vt:lpstr>
      <vt:lpstr>Thermo-Fluorescent Dyes</vt:lpstr>
      <vt:lpstr>Summary</vt:lpstr>
      <vt:lpstr>Publications in 2019</vt:lpstr>
      <vt:lpstr>Papers in review or preparation</vt:lpstr>
      <vt:lpstr>Acknowledgements</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MODIS SST Update ST Meeting Nov 2019</dc:title>
  <dc:creator>Peter J Minnett</dc:creator>
  <cp:lastModifiedBy>Peter Minnett</cp:lastModifiedBy>
  <cp:revision>231</cp:revision>
  <dcterms:created xsi:type="dcterms:W3CDTF">2015-05-19T22:48:54Z</dcterms:created>
  <dcterms:modified xsi:type="dcterms:W3CDTF">2019-11-19T16:58:14Z</dcterms:modified>
</cp:coreProperties>
</file>