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17"/>
  </p:notesMasterIdLst>
  <p:handoutMasterIdLst>
    <p:handoutMasterId r:id="rId18"/>
  </p:handoutMasterIdLst>
  <p:sldIdLst>
    <p:sldId id="266" r:id="rId4"/>
    <p:sldId id="506" r:id="rId5"/>
    <p:sldId id="507" r:id="rId6"/>
    <p:sldId id="508" r:id="rId7"/>
    <p:sldId id="435" r:id="rId8"/>
    <p:sldId id="453" r:id="rId9"/>
    <p:sldId id="463" r:id="rId10"/>
    <p:sldId id="464" r:id="rId11"/>
    <p:sldId id="465" r:id="rId12"/>
    <p:sldId id="527" r:id="rId13"/>
    <p:sldId id="287" r:id="rId14"/>
    <p:sldId id="530" r:id="rId15"/>
    <p:sldId id="444" r:id="rId16"/>
  </p:sldIdLst>
  <p:sldSz cx="14630400" cy="8229600"/>
  <p:notesSz cx="6858000" cy="9144000"/>
  <p:defaultTextStyle>
    <a:defPPr>
      <a:defRPr lang="en-US"/>
    </a:defPPr>
    <a:lvl1pPr marL="0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365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733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099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465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6833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199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565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0930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>
          <p15:clr>
            <a:srgbClr val="A4A3A4"/>
          </p15:clr>
        </p15:guide>
        <p15:guide id="2" pos="16129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  <p15:guide id="5" pos="161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BE17A"/>
    <a:srgbClr val="99FF99"/>
    <a:srgbClr val="7E7F86"/>
    <a:srgbClr val="328C39"/>
    <a:srgbClr val="2857A1"/>
    <a:srgbClr val="3CB4C8"/>
    <a:srgbClr val="996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0" autoAdjust="0"/>
    <p:restoredTop sz="93779" autoAdjust="0"/>
  </p:normalViewPr>
  <p:slideViewPr>
    <p:cSldViewPr snapToGrid="0">
      <p:cViewPr varScale="1">
        <p:scale>
          <a:sx n="56" d="100"/>
          <a:sy n="56" d="100"/>
        </p:scale>
        <p:origin x="328" y="192"/>
      </p:cViewPr>
      <p:guideLst>
        <p:guide orient="horz" pos="9073"/>
        <p:guide pos="16129"/>
        <p:guide orient="horz" pos="2592"/>
        <p:guide pos="4608"/>
        <p:guide pos="16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34" d="100"/>
          <a:sy n="34" d="100"/>
        </p:scale>
        <p:origin x="2220" y="4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E76F-D6EF-4D61-A6E8-247E18072227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AFBD-9EDD-466C-A8E9-5824581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15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4BFA0-5F4C-4BD2-B64B-DA2EC9D69234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CF25-D9B3-443D-83B2-420EE164598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27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90225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580451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870675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160901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451123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741349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031574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321798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CF25-D9B3-443D-83B2-420EE164598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454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FCF25-D9B3-443D-83B2-420EE16459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8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CF25-D9B3-443D-83B2-420EE164598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886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 lIns="26120" tIns="13061" rIns="26120" bIns="13061" anchor="ctr" anchorCtr="0"/>
          <a:lstStyle>
            <a:lvl1pPr>
              <a:defRPr lang="en-US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822960"/>
            <a:ext cx="13411200" cy="1188720"/>
          </a:xfrm>
        </p:spPr>
        <p:txBody>
          <a:bodyPr/>
          <a:lstStyle>
            <a:lvl1pPr algn="ctr">
              <a:buNone/>
              <a:defRPr sz="3400">
                <a:solidFill>
                  <a:srgbClr val="C00000"/>
                </a:solidFill>
              </a:defRPr>
            </a:lvl1pPr>
            <a:lvl2pPr>
              <a:buNone/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900" baseline="0">
                <a:solidFill>
                  <a:srgbClr val="005426"/>
                </a:solidFill>
                <a:latin typeface="Century Gothic" pitchFamily="34" charset="0"/>
              </a:defRPr>
            </a:lvl2pPr>
            <a:lvl3pPr>
              <a:buSzPct val="60000"/>
              <a:defRPr sz="2900" baseline="0">
                <a:latin typeface="Century Gothic" pitchFamily="34" charset="0"/>
              </a:defRPr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9566"/>
            <a:ext cx="13167360" cy="13716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7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476" indent="0">
              <a:buNone/>
              <a:defRPr sz="3200" b="1"/>
            </a:lvl2pPr>
            <a:lvl3pPr marL="1462952" indent="0">
              <a:buNone/>
              <a:defRPr sz="2900" b="1"/>
            </a:lvl3pPr>
            <a:lvl4pPr marL="2194428" indent="0">
              <a:buNone/>
              <a:defRPr sz="2500" b="1"/>
            </a:lvl4pPr>
            <a:lvl5pPr marL="2925905" indent="0">
              <a:buNone/>
              <a:defRPr sz="2500" b="1"/>
            </a:lvl5pPr>
            <a:lvl6pPr marL="3657381" indent="0">
              <a:buNone/>
              <a:defRPr sz="2500" b="1"/>
            </a:lvl6pPr>
            <a:lvl7pPr marL="4388857" indent="0">
              <a:buNone/>
              <a:defRPr sz="2500" b="1"/>
            </a:lvl7pPr>
            <a:lvl8pPr marL="5120333" indent="0">
              <a:buNone/>
              <a:defRPr sz="2500" b="1"/>
            </a:lvl8pPr>
            <a:lvl9pPr marL="5851809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4" y="1842137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476" indent="0">
              <a:buNone/>
              <a:defRPr sz="3200" b="1"/>
            </a:lvl2pPr>
            <a:lvl3pPr marL="1462952" indent="0">
              <a:buNone/>
              <a:defRPr sz="2900" b="1"/>
            </a:lvl3pPr>
            <a:lvl4pPr marL="2194428" indent="0">
              <a:buNone/>
              <a:defRPr sz="2500" b="1"/>
            </a:lvl4pPr>
            <a:lvl5pPr marL="2925905" indent="0">
              <a:buNone/>
              <a:defRPr sz="2500" b="1"/>
            </a:lvl5pPr>
            <a:lvl6pPr marL="3657381" indent="0">
              <a:buNone/>
              <a:defRPr sz="2500" b="1"/>
            </a:lvl6pPr>
            <a:lvl7pPr marL="4388857" indent="0">
              <a:buNone/>
              <a:defRPr sz="2500" b="1"/>
            </a:lvl7pPr>
            <a:lvl8pPr marL="5120333" indent="0">
              <a:buNone/>
              <a:defRPr sz="2500" b="1"/>
            </a:lvl8pPr>
            <a:lvl9pPr marL="5851809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4" y="2609850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92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440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559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2" y="327661"/>
            <a:ext cx="8178800" cy="7023737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476" indent="0">
              <a:buNone/>
              <a:defRPr sz="1900"/>
            </a:lvl2pPr>
            <a:lvl3pPr marL="1462952" indent="0">
              <a:buNone/>
              <a:defRPr sz="1600"/>
            </a:lvl3pPr>
            <a:lvl4pPr marL="2194428" indent="0">
              <a:buNone/>
              <a:defRPr sz="1500"/>
            </a:lvl4pPr>
            <a:lvl5pPr marL="2925905" indent="0">
              <a:buNone/>
              <a:defRPr sz="1500"/>
            </a:lvl5pPr>
            <a:lvl6pPr marL="3657381" indent="0">
              <a:buNone/>
              <a:defRPr sz="1500"/>
            </a:lvl6pPr>
            <a:lvl7pPr marL="4388857" indent="0">
              <a:buNone/>
              <a:defRPr sz="1500"/>
            </a:lvl7pPr>
            <a:lvl8pPr marL="5120333" indent="0">
              <a:buNone/>
              <a:defRPr sz="1500"/>
            </a:lvl8pPr>
            <a:lvl9pPr marL="58518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389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476" indent="0">
              <a:buNone/>
              <a:defRPr sz="4500"/>
            </a:lvl2pPr>
            <a:lvl3pPr marL="1462952" indent="0">
              <a:buNone/>
              <a:defRPr sz="3800"/>
            </a:lvl3pPr>
            <a:lvl4pPr marL="2194428" indent="0">
              <a:buNone/>
              <a:defRPr sz="3200"/>
            </a:lvl4pPr>
            <a:lvl5pPr marL="2925905" indent="0">
              <a:buNone/>
              <a:defRPr sz="3200"/>
            </a:lvl5pPr>
            <a:lvl6pPr marL="3657381" indent="0">
              <a:buNone/>
              <a:defRPr sz="3200"/>
            </a:lvl6pPr>
            <a:lvl7pPr marL="4388857" indent="0">
              <a:buNone/>
              <a:defRPr sz="3200"/>
            </a:lvl7pPr>
            <a:lvl8pPr marL="5120333" indent="0">
              <a:buNone/>
              <a:defRPr sz="3200"/>
            </a:lvl8pPr>
            <a:lvl9pPr marL="5851809" indent="0">
              <a:buNone/>
              <a:defRPr sz="32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476" indent="0">
              <a:buNone/>
              <a:defRPr sz="1900"/>
            </a:lvl2pPr>
            <a:lvl3pPr marL="1462952" indent="0">
              <a:buNone/>
              <a:defRPr sz="1600"/>
            </a:lvl3pPr>
            <a:lvl4pPr marL="2194428" indent="0">
              <a:buNone/>
              <a:defRPr sz="1500"/>
            </a:lvl4pPr>
            <a:lvl5pPr marL="2925905" indent="0">
              <a:buNone/>
              <a:defRPr sz="1500"/>
            </a:lvl5pPr>
            <a:lvl6pPr marL="3657381" indent="0">
              <a:buNone/>
              <a:defRPr sz="1500"/>
            </a:lvl6pPr>
            <a:lvl7pPr marL="4388857" indent="0">
              <a:buNone/>
              <a:defRPr sz="1500"/>
            </a:lvl7pPr>
            <a:lvl8pPr marL="5120333" indent="0">
              <a:buNone/>
              <a:defRPr sz="1500"/>
            </a:lvl8pPr>
            <a:lvl9pPr marL="58518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9043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4040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2" y="247650"/>
            <a:ext cx="3291840" cy="5265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1" y="247650"/>
            <a:ext cx="9631680" cy="5265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62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0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63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7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2" y="5288283"/>
            <a:ext cx="12435840" cy="1634491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2" y="3488057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30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60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9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52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65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78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9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04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6400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 lIns="26120" tIns="13061" rIns="26120" bIns="13061" anchor="ctr" anchorCtr="0"/>
          <a:lstStyle>
            <a:lvl1pPr>
              <a:defRPr lang="en-US" sz="3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640080"/>
            <a:ext cx="13411200" cy="1737360"/>
          </a:xfrm>
        </p:spPr>
        <p:txBody>
          <a:bodyPr/>
          <a:lstStyle>
            <a:lvl1pPr algn="ctr">
              <a:buNone/>
              <a:defRPr sz="2600">
                <a:solidFill>
                  <a:srgbClr val="C00000"/>
                </a:solidFill>
              </a:defRPr>
            </a:lvl1pPr>
            <a:lvl2pPr>
              <a:buNone/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77440"/>
            <a:ext cx="13167360" cy="5029200"/>
          </a:xfrm>
        </p:spPr>
        <p:txBody>
          <a:bodyPr/>
          <a:lstStyle>
            <a:lvl1pPr>
              <a:buSzPct val="60000"/>
              <a:defRPr sz="24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400" baseline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defRPr>
            </a:lvl2pPr>
            <a:lvl3pPr>
              <a:buSzPct val="60000"/>
              <a:defRPr sz="2400" baseline="0">
                <a:solidFill>
                  <a:srgbClr val="005426"/>
                </a:solidFill>
                <a:latin typeface="Century Gothic" pitchFamily="34" charset="0"/>
              </a:defRPr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600200"/>
            <a:ext cx="6461760" cy="452628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600200"/>
            <a:ext cx="6461760" cy="452628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5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2" cy="7677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301" indent="0">
              <a:buNone/>
              <a:defRPr sz="3200" b="1"/>
            </a:lvl2pPr>
            <a:lvl3pPr marL="1462601" indent="0">
              <a:buNone/>
              <a:defRPr sz="2900" b="1"/>
            </a:lvl3pPr>
            <a:lvl4pPr marL="2193902" indent="0">
              <a:buNone/>
              <a:defRPr sz="2600" b="1"/>
            </a:lvl4pPr>
            <a:lvl5pPr marL="2925202" indent="0">
              <a:buNone/>
              <a:defRPr sz="2600" b="1"/>
            </a:lvl5pPr>
            <a:lvl6pPr marL="3656503" indent="0">
              <a:buNone/>
              <a:defRPr sz="2600" b="1"/>
            </a:lvl6pPr>
            <a:lvl7pPr marL="4387803" indent="0">
              <a:buNone/>
              <a:defRPr sz="2600" b="1"/>
            </a:lvl7pPr>
            <a:lvl8pPr marL="5119104" indent="0">
              <a:buNone/>
              <a:defRPr sz="2600" b="1"/>
            </a:lvl8pPr>
            <a:lvl9pPr marL="585040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2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6" y="1842136"/>
            <a:ext cx="6466840" cy="7677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301" indent="0">
              <a:buNone/>
              <a:defRPr sz="3200" b="1"/>
            </a:lvl2pPr>
            <a:lvl3pPr marL="1462601" indent="0">
              <a:buNone/>
              <a:defRPr sz="2900" b="1"/>
            </a:lvl3pPr>
            <a:lvl4pPr marL="2193902" indent="0">
              <a:buNone/>
              <a:defRPr sz="2600" b="1"/>
            </a:lvl4pPr>
            <a:lvl5pPr marL="2925202" indent="0">
              <a:buNone/>
              <a:defRPr sz="2600" b="1"/>
            </a:lvl5pPr>
            <a:lvl6pPr marL="3656503" indent="0">
              <a:buNone/>
              <a:defRPr sz="2600" b="1"/>
            </a:lvl6pPr>
            <a:lvl7pPr marL="4387803" indent="0">
              <a:buNone/>
              <a:defRPr sz="2600" b="1"/>
            </a:lvl7pPr>
            <a:lvl8pPr marL="5119104" indent="0">
              <a:buNone/>
              <a:defRPr sz="2600" b="1"/>
            </a:lvl8pPr>
            <a:lvl9pPr marL="585040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6" y="2609850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12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6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7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5" y="327661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327662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5" y="1722123"/>
            <a:ext cx="4813301" cy="5629276"/>
          </a:xfrm>
        </p:spPr>
        <p:txBody>
          <a:bodyPr/>
          <a:lstStyle>
            <a:lvl1pPr marL="0" indent="0">
              <a:buNone/>
              <a:defRPr sz="2200"/>
            </a:lvl1pPr>
            <a:lvl2pPr marL="731301" indent="0">
              <a:buNone/>
              <a:defRPr sz="1900"/>
            </a:lvl2pPr>
            <a:lvl3pPr marL="1462601" indent="0">
              <a:buNone/>
              <a:defRPr sz="1600"/>
            </a:lvl3pPr>
            <a:lvl4pPr marL="2193902" indent="0">
              <a:buNone/>
              <a:defRPr sz="1400"/>
            </a:lvl4pPr>
            <a:lvl5pPr marL="2925202" indent="0">
              <a:buNone/>
              <a:defRPr sz="1400"/>
            </a:lvl5pPr>
            <a:lvl6pPr marL="3656503" indent="0">
              <a:buNone/>
              <a:defRPr sz="1400"/>
            </a:lvl6pPr>
            <a:lvl7pPr marL="4387803" indent="0">
              <a:buNone/>
              <a:defRPr sz="1400"/>
            </a:lvl7pPr>
            <a:lvl8pPr marL="5119104" indent="0">
              <a:buNone/>
              <a:defRPr sz="1400"/>
            </a:lvl8pPr>
            <a:lvl9pPr marL="58504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77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1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301" indent="0">
              <a:buNone/>
              <a:defRPr sz="4500"/>
            </a:lvl2pPr>
            <a:lvl3pPr marL="1462601" indent="0">
              <a:buNone/>
              <a:defRPr sz="3800"/>
            </a:lvl3pPr>
            <a:lvl4pPr marL="2193902" indent="0">
              <a:buNone/>
              <a:defRPr sz="3200"/>
            </a:lvl4pPr>
            <a:lvl5pPr marL="2925202" indent="0">
              <a:buNone/>
              <a:defRPr sz="3200"/>
            </a:lvl5pPr>
            <a:lvl6pPr marL="3656503" indent="0">
              <a:buNone/>
              <a:defRPr sz="3200"/>
            </a:lvl6pPr>
            <a:lvl7pPr marL="4387803" indent="0">
              <a:buNone/>
              <a:defRPr sz="3200"/>
            </a:lvl7pPr>
            <a:lvl8pPr marL="5119104" indent="0">
              <a:buNone/>
              <a:defRPr sz="3200"/>
            </a:lvl8pPr>
            <a:lvl9pPr marL="5850403" indent="0">
              <a:buNone/>
              <a:defRPr sz="32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7"/>
            <a:ext cx="8778240" cy="965834"/>
          </a:xfrm>
        </p:spPr>
        <p:txBody>
          <a:bodyPr/>
          <a:lstStyle>
            <a:lvl1pPr marL="0" indent="0">
              <a:buNone/>
              <a:defRPr sz="2200"/>
            </a:lvl1pPr>
            <a:lvl2pPr marL="731301" indent="0">
              <a:buNone/>
              <a:defRPr sz="1900"/>
            </a:lvl2pPr>
            <a:lvl3pPr marL="1462601" indent="0">
              <a:buNone/>
              <a:defRPr sz="1600"/>
            </a:lvl3pPr>
            <a:lvl4pPr marL="2193902" indent="0">
              <a:buNone/>
              <a:defRPr sz="1400"/>
            </a:lvl4pPr>
            <a:lvl5pPr marL="2925202" indent="0">
              <a:buNone/>
              <a:defRPr sz="1400"/>
            </a:lvl5pPr>
            <a:lvl6pPr marL="3656503" indent="0">
              <a:buNone/>
              <a:defRPr sz="1400"/>
            </a:lvl6pPr>
            <a:lvl7pPr marL="4387803" indent="0">
              <a:buNone/>
              <a:defRPr sz="1400"/>
            </a:lvl7pPr>
            <a:lvl8pPr marL="5119104" indent="0">
              <a:buNone/>
              <a:defRPr sz="1400"/>
            </a:lvl8pPr>
            <a:lvl9pPr marL="58504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96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57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74320"/>
            <a:ext cx="3291840" cy="58521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74320"/>
            <a:ext cx="9631680" cy="58521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8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20" tIns="13061" rIns="26120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/>
            </a:lvl1pPr>
            <a:lvl2pPr>
              <a:buClr>
                <a:srgbClr val="005426"/>
              </a:buClr>
              <a:buSzPct val="70000"/>
              <a:defRPr sz="2900">
                <a:solidFill>
                  <a:srgbClr val="005426"/>
                </a:solidFill>
              </a:defRPr>
            </a:lvl2pPr>
            <a:lvl3pPr>
              <a:buSzPct val="60000"/>
              <a:defRPr sz="2900"/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20" tIns="13061" rIns="26120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45642" cy="82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3" y="182880"/>
            <a:ext cx="5387341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87680" y="1737360"/>
            <a:ext cx="12070080" cy="2194560"/>
          </a:xfrm>
          <a:prstGeom prst="rect">
            <a:avLst/>
          </a:prstGeom>
        </p:spPr>
        <p:txBody>
          <a:bodyPr lIns="26120" tIns="13061" rIns="26120" bIns="13061"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06240"/>
            <a:ext cx="10850880" cy="118872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35680" y="6766560"/>
            <a:ext cx="10850880" cy="822960"/>
          </a:xfrm>
        </p:spPr>
        <p:txBody>
          <a:bodyPr/>
          <a:lstStyle>
            <a:lvl1pPr>
              <a:buNone/>
              <a:defRPr sz="210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pic>
        <p:nvPicPr>
          <p:cNvPr id="8" name="Picture 25" descr="312312main_nasameatball_226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3120" y="4"/>
            <a:ext cx="109728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2556512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1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48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094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2" y="5288283"/>
            <a:ext cx="12435840" cy="1634489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2" y="3488057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47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9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944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59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3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885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3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18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8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2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2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296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316736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20" tIns="13061" rIns="26120" bIns="13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4034" y="7233860"/>
            <a:ext cx="916370" cy="9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3350240" y="7897204"/>
            <a:ext cx="731520" cy="241821"/>
          </a:xfrm>
          <a:prstGeom prst="rect">
            <a:avLst/>
          </a:prstGeom>
          <a:noFill/>
        </p:spPr>
        <p:txBody>
          <a:bodyPr wrap="square" lIns="26120" tIns="13061" rIns="26120" bIns="13061" rtlCol="0">
            <a:spAutoFit/>
          </a:bodyPr>
          <a:lstStyle/>
          <a:p>
            <a:pPr defTabSz="1097062"/>
            <a:fld id="{7C7E43AF-24BE-496F-8B53-C248C238CD36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defTabSz="1097062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NASA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902" y="7384420"/>
            <a:ext cx="839574" cy="83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5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5pPr>
      <a:lvl6pPr marL="548531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6pPr>
      <a:lvl7pPr marL="1097062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7pPr>
      <a:lvl8pPr marL="1645591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8pPr>
      <a:lvl9pPr marL="2194120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9pPr>
    </p:titleStyle>
    <p:bodyStyle>
      <a:lvl1pPr marL="411398" indent="-41139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91363" indent="-342831" algn="l" rtl="0" eaLnBrk="0" fontAlgn="base" hangingPunct="0">
        <a:spcBef>
          <a:spcPct val="20000"/>
        </a:spcBef>
        <a:spcAft>
          <a:spcPct val="0"/>
        </a:spcAft>
        <a:buClr>
          <a:srgbClr val="008A3E"/>
        </a:buClr>
        <a:buSzPct val="90000"/>
        <a:buFont typeface="Wingdings" pitchFamily="2" charset="2"/>
        <a:buChar char="l"/>
        <a:defRPr sz="2900">
          <a:solidFill>
            <a:srgbClr val="008A3E"/>
          </a:solidFill>
          <a:latin typeface="+mn-lt"/>
        </a:defRPr>
      </a:lvl2pPr>
      <a:lvl3pPr marL="1371326" indent="-274265" algn="l" rtl="0" eaLnBrk="0" fontAlgn="base" hangingPunct="0">
        <a:spcBef>
          <a:spcPct val="20000"/>
        </a:spcBef>
        <a:spcAft>
          <a:spcPct val="0"/>
        </a:spcAft>
        <a:buClr>
          <a:srgbClr val="0000BE"/>
        </a:buClr>
        <a:buFont typeface="Wingdings" pitchFamily="2" charset="2"/>
        <a:buChar char="w"/>
        <a:defRPr sz="2900">
          <a:solidFill>
            <a:srgbClr val="0000BE"/>
          </a:solidFill>
          <a:latin typeface="+mn-lt"/>
        </a:defRPr>
      </a:lvl3pPr>
      <a:lvl4pPr marL="1919857" indent="-274265" algn="l" rtl="0" eaLnBrk="0" fontAlgn="base" hangingPunct="0">
        <a:spcBef>
          <a:spcPct val="20000"/>
        </a:spcBef>
        <a:spcAft>
          <a:spcPct val="0"/>
        </a:spcAft>
        <a:buClr>
          <a:srgbClr val="69235C"/>
        </a:buClr>
        <a:buSzPct val="80000"/>
        <a:buFont typeface="Wingdings" pitchFamily="2" charset="2"/>
        <a:buChar char="¨"/>
        <a:defRPr sz="2900">
          <a:solidFill>
            <a:srgbClr val="C00000"/>
          </a:solidFill>
          <a:latin typeface="+mn-lt"/>
        </a:defRPr>
      </a:lvl4pPr>
      <a:lvl5pPr marL="2468388" indent="-27426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tx1"/>
          </a:solidFill>
          <a:latin typeface="+mn-lt"/>
        </a:defRPr>
      </a:lvl5pPr>
      <a:lvl6pPr marL="3016918" indent="-27426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6pPr>
      <a:lvl7pPr marL="3565447" indent="-27426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7pPr>
      <a:lvl8pPr marL="4113977" indent="-27426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8pPr>
      <a:lvl9pPr marL="4662508" indent="-27426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31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062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591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120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651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183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714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242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1" y="329566"/>
            <a:ext cx="13167360" cy="1371601"/>
          </a:xfrm>
          <a:prstGeom prst="rect">
            <a:avLst/>
          </a:prstGeom>
        </p:spPr>
        <p:txBody>
          <a:bodyPr vert="horz" lIns="146295" tIns="73147" rIns="146295" bIns="7314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920243"/>
            <a:ext cx="13167360" cy="5431155"/>
          </a:xfrm>
          <a:prstGeom prst="rect">
            <a:avLst/>
          </a:prstGeom>
        </p:spPr>
        <p:txBody>
          <a:bodyPr vert="horz" lIns="146295" tIns="73147" rIns="146295" bIns="731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1"/>
          </a:xfrm>
          <a:prstGeom prst="rect">
            <a:avLst/>
          </a:prstGeom>
        </p:spPr>
        <p:txBody>
          <a:bodyPr vert="horz" lIns="146295" tIns="73147" rIns="146295" bIns="7314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63B1-A8F3-4D71-B65F-C185969FB223}" type="datetimeFigureOut">
              <a:rPr lang="en-CA" smtClean="0"/>
              <a:t>2019-11-18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1"/>
          </a:xfrm>
          <a:prstGeom prst="rect">
            <a:avLst/>
          </a:prstGeom>
        </p:spPr>
        <p:txBody>
          <a:bodyPr vert="horz" lIns="146295" tIns="73147" rIns="146295" bIns="7314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1"/>
          </a:xfrm>
          <a:prstGeom prst="rect">
            <a:avLst/>
          </a:prstGeom>
        </p:spPr>
        <p:txBody>
          <a:bodyPr vert="horz" lIns="146295" tIns="73147" rIns="146295" bIns="7314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5E25-D85E-4270-B8B0-F0B239C1E3A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699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462952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07" indent="-548607" algn="l" defTabSz="1462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649" indent="-457173" algn="l" defTabSz="1462952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90" indent="-365738" algn="l" defTabSz="1462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166" indent="-365738" algn="l" defTabSz="14629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643" indent="-365738" algn="l" defTabSz="1462952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119" indent="-365738" algn="l" defTabSz="1462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595" indent="-365738" algn="l" defTabSz="1462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071" indent="-365738" algn="l" defTabSz="1462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547" indent="-365738" algn="l" defTabSz="1462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76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52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428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905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81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857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333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809" algn="l" defTabSz="14629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04514" tIns="52257" rIns="104514" bIns="522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1154"/>
          </a:xfrm>
          <a:prstGeom prst="rect">
            <a:avLst/>
          </a:prstGeom>
        </p:spPr>
        <p:txBody>
          <a:bodyPr vert="horz" lIns="104514" tIns="52257" rIns="104514" bIns="522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04514" tIns="52257" rIns="104514" bIns="5225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601"/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1462601"/>
              <a:t>2019-11-18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04514" tIns="52257" rIns="104514" bIns="5225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601"/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04514" tIns="52257" rIns="104514" bIns="5225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601"/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1462601"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462601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475" indent="-548475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363" indent="-457063" algn="l" defTabSz="1462601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251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551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852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2153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3453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4754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6054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01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601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902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202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503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803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104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403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hyperlink" Target="http://photojournal.jpl.nasa.gov/catalog/PIA2282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Status of the Terra Mission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900" dirty="0">
                <a:solidFill>
                  <a:schemeClr val="tx1"/>
                </a:solidFill>
              </a:rPr>
              <a:t>Robert Wolfe, Kurt Thome, Si-Chee Tsay,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899138" y="5669280"/>
            <a:ext cx="11390142" cy="15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20" tIns="13061" rIns="26120" bIns="13061" numCol="1" anchor="t" anchorCtr="0" compatLnSpc="1">
            <a:prstTxWarp prst="textNoShape">
              <a:avLst/>
            </a:prstTxWarp>
            <a:normAutofit/>
          </a:bodyPr>
          <a:lstStyle>
            <a:lvl1pPr marL="411438" indent="-411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100">
                <a:solidFill>
                  <a:srgbClr val="A40000"/>
                </a:solidFill>
                <a:latin typeface="+mn-lt"/>
                <a:ea typeface="+mn-ea"/>
                <a:cs typeface="+mn-cs"/>
              </a:defRPr>
            </a:lvl1pPr>
            <a:lvl2pPr marL="891451" indent="-3428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3E"/>
              </a:buClr>
              <a:buSzPct val="90000"/>
              <a:buFont typeface="Wingdings" pitchFamily="2" charset="2"/>
              <a:buChar char="l"/>
              <a:defRPr sz="2900">
                <a:solidFill>
                  <a:srgbClr val="008A3E"/>
                </a:solidFill>
                <a:latin typeface="+mn-lt"/>
              </a:defRPr>
            </a:lvl2pPr>
            <a:lvl3pPr marL="1371463" indent="-2742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Font typeface="Wingdings" pitchFamily="2" charset="2"/>
              <a:buChar char="w"/>
              <a:defRPr sz="2900">
                <a:solidFill>
                  <a:srgbClr val="0000BE"/>
                </a:solidFill>
                <a:latin typeface="+mn-lt"/>
              </a:defRPr>
            </a:lvl3pPr>
            <a:lvl4pPr marL="1920048" indent="-2742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900">
                <a:solidFill>
                  <a:srgbClr val="C00000"/>
                </a:solidFill>
                <a:latin typeface="+mn-lt"/>
              </a:defRPr>
            </a:lvl4pPr>
            <a:lvl5pPr marL="2468634" indent="-2742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</a:defRPr>
            </a:lvl5pPr>
            <a:lvl6pPr marL="3017218" indent="-274292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6pPr>
            <a:lvl7pPr marL="3565803" indent="-274292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7pPr>
            <a:lvl8pPr marL="4114389" indent="-274292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8pPr>
            <a:lvl9pPr marL="4662974" indent="-274292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9pPr>
          </a:lstStyle>
          <a:p>
            <a:pPr defTabSz="914309"/>
            <a:r>
              <a:rPr lang="en-US" sz="2400" kern="0" dirty="0"/>
              <a:t>MODIS/VIIRS Science Team Meeting</a:t>
            </a:r>
          </a:p>
          <a:p>
            <a:pPr defTabSz="914309"/>
            <a:r>
              <a:rPr lang="en-US" sz="2400" kern="0" dirty="0"/>
              <a:t>November 19, 2019</a:t>
            </a:r>
          </a:p>
          <a:p>
            <a:pPr defTabSz="914309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17584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Terra@20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8510" y="640080"/>
            <a:ext cx="8478450" cy="1737360"/>
          </a:xfrm>
        </p:spPr>
        <p:txBody>
          <a:bodyPr/>
          <a:lstStyle/>
          <a:p>
            <a:r>
              <a:rPr lang="en-US" dirty="0"/>
              <a:t>Events will take place in San Francisco during AGU the week of Dec. 8; GSFC the afternoon of Dec. 18; College Park the evening of Dec. 18; and Pasadena in February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8510" y="2242530"/>
            <a:ext cx="8478450" cy="5852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AGU</a:t>
            </a:r>
          </a:p>
          <a:p>
            <a:pPr lvl="1"/>
            <a:r>
              <a:rPr lang="en-US" dirty="0"/>
              <a:t>December 8, 2019 from 6-7 pm at the Marriott Union Square, Savoy Room </a:t>
            </a:r>
          </a:p>
          <a:p>
            <a:pPr lvl="1"/>
            <a:r>
              <a:rPr lang="en-US" dirty="0"/>
              <a:t>December 10 for no host dinner at Harry’s Hunan</a:t>
            </a:r>
          </a:p>
          <a:p>
            <a:pPr lvl="1"/>
            <a:r>
              <a:rPr lang="en-US" dirty="0"/>
              <a:t>Two oral sessions and one poster session on Dec. 9</a:t>
            </a:r>
          </a:p>
          <a:p>
            <a:r>
              <a:rPr lang="en-US" dirty="0"/>
              <a:t>GSFC </a:t>
            </a:r>
          </a:p>
          <a:p>
            <a:pPr lvl="1"/>
            <a:r>
              <a:rPr lang="en-US" dirty="0"/>
              <a:t>December 18, 2019</a:t>
            </a:r>
          </a:p>
          <a:p>
            <a:pPr lvl="1"/>
            <a:r>
              <a:rPr lang="en-US" dirty="0"/>
              <a:t>Building 33 Room H114</a:t>
            </a:r>
          </a:p>
          <a:p>
            <a:pPr lvl="1"/>
            <a:r>
              <a:rPr lang="en-US" dirty="0"/>
              <a:t>3 – 5 pm</a:t>
            </a:r>
          </a:p>
          <a:p>
            <a:r>
              <a:rPr lang="en-US" dirty="0"/>
              <a:t>College Park Holiday Inn</a:t>
            </a:r>
          </a:p>
          <a:p>
            <a:pPr lvl="1"/>
            <a:r>
              <a:rPr lang="en-US" dirty="0"/>
              <a:t>December 18, 2019 </a:t>
            </a:r>
          </a:p>
          <a:p>
            <a:pPr lvl="1"/>
            <a:r>
              <a:rPr lang="en-US" dirty="0"/>
              <a:t>6-9 pm</a:t>
            </a:r>
          </a:p>
          <a:p>
            <a:pPr lvl="1"/>
            <a:r>
              <a:rPr lang="en-US" dirty="0"/>
              <a:t>No host buffet dinner</a:t>
            </a:r>
          </a:p>
          <a:p>
            <a:r>
              <a:rPr lang="en-US" dirty="0"/>
              <a:t>Pasadena</a:t>
            </a:r>
          </a:p>
          <a:p>
            <a:r>
              <a:rPr lang="en-US" dirty="0"/>
              <a:t>February 2020</a:t>
            </a:r>
          </a:p>
          <a:p>
            <a:r>
              <a:rPr lang="en-US" dirty="0"/>
              <a:t>Hosted by JPL as part of the MISR Science Team Meeting (Feb. 12-13)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D3704B-1D56-8B40-8297-9995902FA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930" y="1280161"/>
            <a:ext cx="5051685" cy="565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42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Senior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Senior Review Proposal is the place for making Terra’s case for continued operation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13167360" cy="5783580"/>
          </a:xfrm>
        </p:spPr>
        <p:txBody>
          <a:bodyPr/>
          <a:lstStyle/>
          <a:p>
            <a:r>
              <a:rPr lang="en-US" dirty="0"/>
              <a:t>Science message is the primary basis for proposal evaluation</a:t>
            </a:r>
          </a:p>
          <a:p>
            <a:r>
              <a:rPr lang="en-US" dirty="0"/>
              <a:t>2017 was previous Senior Review</a:t>
            </a:r>
          </a:p>
          <a:p>
            <a:pPr lvl="1"/>
            <a:r>
              <a:rPr lang="en-US" dirty="0"/>
              <a:t>Terra and Aqua were again highly ranked</a:t>
            </a:r>
          </a:p>
          <a:p>
            <a:pPr lvl="1"/>
            <a:r>
              <a:rPr lang="en-US" dirty="0"/>
              <a:t>New feature was that the Terra/Aqua Algorithm Maintenance funding was included as part of the Senior Review Process</a:t>
            </a:r>
          </a:p>
          <a:p>
            <a:pPr lvl="1"/>
            <a:r>
              <a:rPr lang="en-US" dirty="0"/>
              <a:t>Terra’s approach was that the project team members provided section inputs aligned with the different panels that evaluate the proposal</a:t>
            </a:r>
          </a:p>
          <a:p>
            <a:pPr lvl="1"/>
            <a:r>
              <a:rPr lang="en-US" dirty="0"/>
              <a:t>Added extra work for the MODIS and CERES leads who had to interpret further the inputs they received from their team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Senior Review Proposal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822960"/>
            <a:ext cx="13167360" cy="7063740"/>
          </a:xfrm>
        </p:spPr>
        <p:txBody>
          <a:bodyPr/>
          <a:lstStyle/>
          <a:p>
            <a:r>
              <a:rPr lang="en-US" dirty="0"/>
              <a:t>Senior Review process is now on three-year centers</a:t>
            </a:r>
          </a:p>
          <a:p>
            <a:pPr lvl="1"/>
            <a:r>
              <a:rPr lang="en-US" dirty="0"/>
              <a:t>Reduces the work load somewhat</a:t>
            </a:r>
          </a:p>
          <a:p>
            <a:pPr lvl="1"/>
            <a:r>
              <a:rPr lang="en-US" dirty="0"/>
              <a:t>Increases the importance of an individual proposal</a:t>
            </a:r>
          </a:p>
          <a:p>
            <a:r>
              <a:rPr lang="en-US" dirty="0"/>
              <a:t>Changes in 2020 versus 2017</a:t>
            </a:r>
          </a:p>
          <a:p>
            <a:pPr lvl="1"/>
            <a:r>
              <a:rPr lang="en-US" dirty="0"/>
              <a:t>Algorithm Maintenance support is being integrated into the project proposals</a:t>
            </a:r>
          </a:p>
          <a:p>
            <a:pPr lvl="1"/>
            <a:r>
              <a:rPr lang="en-US" dirty="0"/>
              <a:t>Current budget assumes that Terra/Aqua/Aura will begin Phase F process at end of FY22 and project closeout at end of FY25</a:t>
            </a:r>
          </a:p>
          <a:p>
            <a:r>
              <a:rPr lang="en-US" dirty="0"/>
              <a:t>Terra’s 2020 proposal approach will follow the 2017 proposal organization but ensure that the impact to society is made clear</a:t>
            </a:r>
          </a:p>
          <a:p>
            <a:pPr lvl="1"/>
            <a:r>
              <a:rPr lang="en-US" dirty="0"/>
              <a:t>Terra’s Senior Review proposal will include a request for additional funding in FY23-FY25 to continue operating and not begin Phase F</a:t>
            </a:r>
          </a:p>
          <a:p>
            <a:pPr lvl="1"/>
            <a:r>
              <a:rPr lang="en-US" dirty="0"/>
              <a:t>Draft outline of Terra SR proposal and timeline for proposal development is planned to be done by 11/30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6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Terra continues to add to its 19-year legacy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863970" y="822960"/>
            <a:ext cx="10260037" cy="1188720"/>
          </a:xfrm>
        </p:spPr>
        <p:txBody>
          <a:bodyPr/>
          <a:lstStyle/>
          <a:p>
            <a:r>
              <a:rPr lang="en-US" dirty="0"/>
              <a:t>Has met the original 18-year, planned data record for the three EOS AM platforms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9356" y="2105465"/>
            <a:ext cx="13167360" cy="5660460"/>
          </a:xfrm>
        </p:spPr>
        <p:txBody>
          <a:bodyPr/>
          <a:lstStyle/>
          <a:p>
            <a:r>
              <a:rPr lang="en-US" dirty="0"/>
              <a:t>Terra data record at its current crossing time reached 18 years in Spring 2020</a:t>
            </a:r>
          </a:p>
          <a:p>
            <a:r>
              <a:rPr lang="en-US" dirty="0"/>
              <a:t>Terra data continues to play a role as the baseline data set for comparisons for recent and future missions</a:t>
            </a:r>
          </a:p>
          <a:p>
            <a:pPr lvl="1"/>
            <a:r>
              <a:rPr lang="en-US" dirty="0"/>
              <a:t>S-NPP, NOAA-20</a:t>
            </a:r>
          </a:p>
          <a:p>
            <a:pPr lvl="1"/>
            <a:r>
              <a:rPr lang="en-US" dirty="0"/>
              <a:t>New Decadal Survey recommended measurements</a:t>
            </a:r>
          </a:p>
          <a:p>
            <a:pPr lvl="1"/>
            <a:r>
              <a:rPr lang="en-US" dirty="0"/>
              <a:t>Earth Venture missions</a:t>
            </a:r>
          </a:p>
          <a:p>
            <a:r>
              <a:rPr lang="en-US" dirty="0"/>
              <a:t>Two decades on orbit takes a lot of effort</a:t>
            </a:r>
          </a:p>
          <a:p>
            <a:pPr lvl="1"/>
            <a:r>
              <a:rPr lang="en-US" dirty="0"/>
              <a:t>Result of an excellent set of engineers, scientists, programmatic personnel in the 1980s and 1990s to develop Terra</a:t>
            </a:r>
          </a:p>
          <a:p>
            <a:pPr lvl="1"/>
            <a:r>
              <a:rPr lang="en-US" dirty="0"/>
              <a:t>Teamwork by these same groups and periodically adding new and younger faces ensures Terra stays healthy and relevant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0D860-4691-E145-9BDD-B4A4BE3D5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89" y="2946202"/>
            <a:ext cx="3571310" cy="34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4" y="640080"/>
            <a:ext cx="4438891" cy="4397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Terra team and sensors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948914" y="447871"/>
            <a:ext cx="4569519" cy="4478694"/>
          </a:xfrm>
        </p:spPr>
        <p:txBody>
          <a:bodyPr>
            <a:normAutofit fontScale="70000" lnSpcReduction="20000"/>
          </a:bodyPr>
          <a:lstStyle/>
          <a:p>
            <a:r>
              <a:rPr lang="en-US" sz="2500" dirty="0"/>
              <a:t>ASTER</a:t>
            </a:r>
          </a:p>
          <a:p>
            <a:pPr lvl="1"/>
            <a:r>
              <a:rPr lang="en-US" sz="2500" dirty="0"/>
              <a:t>Hi-resolution, multi-spectral images from 15 m to 90 m resolution, plus stereo</a:t>
            </a:r>
          </a:p>
          <a:p>
            <a:r>
              <a:rPr lang="en-US" sz="2500" dirty="0"/>
              <a:t>CERES</a:t>
            </a:r>
          </a:p>
          <a:p>
            <a:pPr lvl="1"/>
            <a:r>
              <a:rPr lang="en-US" sz="2500" dirty="0"/>
              <a:t>Measures Earth’s shortwave, longwave, and net radiant energy budget</a:t>
            </a:r>
          </a:p>
          <a:p>
            <a:r>
              <a:rPr lang="en-US" sz="2500" dirty="0"/>
              <a:t>MISR</a:t>
            </a:r>
          </a:p>
          <a:p>
            <a:pPr lvl="1"/>
            <a:r>
              <a:rPr lang="en-US" sz="2500" dirty="0"/>
              <a:t>Global multiangle images of aerosol, cloud, and surface characteristics</a:t>
            </a:r>
          </a:p>
          <a:p>
            <a:r>
              <a:rPr lang="en-US" sz="2500" dirty="0"/>
              <a:t>MODIS</a:t>
            </a:r>
          </a:p>
          <a:p>
            <a:pPr lvl="1"/>
            <a:r>
              <a:rPr lang="en-US" sz="2500" dirty="0"/>
              <a:t>1-2 day global coverage  in 36 wavelengths from 250 m to 1 km resolution</a:t>
            </a:r>
          </a:p>
          <a:p>
            <a:r>
              <a:rPr lang="en-US" sz="2500" dirty="0"/>
              <a:t>MOPITT</a:t>
            </a:r>
          </a:p>
          <a:p>
            <a:pPr lvl="1"/>
            <a:r>
              <a:rPr lang="en-US" sz="2500" dirty="0"/>
              <a:t>Global measures of CO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761" y="472130"/>
            <a:ext cx="4742432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324" y="5354823"/>
            <a:ext cx="4077868" cy="277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858417" y="5354823"/>
            <a:ext cx="4382907" cy="2501552"/>
          </a:xfrm>
        </p:spPr>
        <p:txBody>
          <a:bodyPr>
            <a:noAutofit/>
          </a:bodyPr>
          <a:lstStyle/>
          <a:p>
            <a:r>
              <a:rPr lang="en-US" sz="1800" dirty="0"/>
              <a:t>Launch Date: December 18, 1999</a:t>
            </a:r>
          </a:p>
          <a:p>
            <a:r>
              <a:rPr lang="en-US" sz="1800" dirty="0"/>
              <a:t>705-km orbit</a:t>
            </a:r>
          </a:p>
          <a:p>
            <a:r>
              <a:rPr lang="en-US" sz="1800" dirty="0"/>
              <a:t>98.88 minute  period</a:t>
            </a:r>
          </a:p>
          <a:p>
            <a:r>
              <a:rPr lang="en-US" sz="1800" dirty="0"/>
              <a:t>98.3 degree inclination</a:t>
            </a:r>
          </a:p>
          <a:p>
            <a:r>
              <a:rPr lang="en-US" sz="1800" dirty="0"/>
              <a:t>16 day repeat (233 orbits)</a:t>
            </a:r>
          </a:p>
          <a:p>
            <a:r>
              <a:rPr lang="en-US" sz="1800" dirty="0"/>
              <a:t>10:30 am crossing time descending orbit	(originally 10:45 am)</a:t>
            </a:r>
          </a:p>
          <a:p>
            <a:r>
              <a:rPr lang="en-US" sz="1800" dirty="0"/>
              <a:t>Design Life : 6 years	</a:t>
            </a:r>
          </a:p>
          <a:p>
            <a:r>
              <a:rPr lang="en-US" sz="1800" dirty="0"/>
              <a:t>AM constellation w/Landsat 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56280" y="5196810"/>
            <a:ext cx="4288101" cy="1842261"/>
          </a:xfrm>
          <a:prstGeom prst="rect">
            <a:avLst/>
          </a:prstGeom>
        </p:spPr>
        <p:txBody>
          <a:bodyPr wrap="square" lIns="26124" tIns="13062" rIns="26124" bIns="13062">
            <a:spAutoFit/>
          </a:bodyPr>
          <a:lstStyle/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primary purpose of Terra is to enable the science community to address fundamental questions on causes and pace of global environmental change</a:t>
            </a:r>
          </a:p>
          <a:p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9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Terra Title"/>
          <p:cNvGrpSpPr/>
          <p:nvPr/>
        </p:nvGrpSpPr>
        <p:grpSpPr>
          <a:xfrm>
            <a:off x="292429" y="114575"/>
            <a:ext cx="3183885" cy="3870500"/>
            <a:chOff x="460570" y="280010"/>
            <a:chExt cx="5014550" cy="6096186"/>
          </a:xfrm>
        </p:grpSpPr>
        <p:pic>
          <p:nvPicPr>
            <p:cNvPr id="193" name="Picture 3" descr="U:\Docs\MOPITT Pres. slides\MOPITT Infographics\images\master_img-000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3" y="2709291"/>
              <a:ext cx="4782318" cy="366690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0" name="Rectangle 249"/>
            <p:cNvSpPr/>
            <p:nvPr/>
          </p:nvSpPr>
          <p:spPr>
            <a:xfrm>
              <a:off x="921684" y="280010"/>
              <a:ext cx="4092317" cy="1814359"/>
            </a:xfrm>
            <a:prstGeom prst="rect">
              <a:avLst/>
            </a:prstGeom>
            <a:noFill/>
          </p:spPr>
          <p:txBody>
            <a:bodyPr wrap="none" lIns="26126" tIns="13063" rIns="26126" bIns="13063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314" b="1" i="0" u="none" strike="noStrike" kern="1200" cap="none" spc="0" normalizeH="0" baseline="0" noProof="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>
                    <a:reflection blurRad="6350" stA="60000" endA="900" endPos="58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rPr>
                <a:t>TERRA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60570" y="1754889"/>
              <a:ext cx="5014550" cy="45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5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The Flagship Earth Observing Satellite</a:t>
              </a:r>
            </a:p>
          </p:txBody>
        </p:sp>
      </p:grpSp>
      <p:pic>
        <p:nvPicPr>
          <p:cNvPr id="149" name="Picture 2" descr="U:\Docs\MOPITT Pres. slides\MOPITT Infographics\images\Logos\NASA_logo_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758" y="1808158"/>
            <a:ext cx="923450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Years"/>
          <p:cNvGrpSpPr/>
          <p:nvPr/>
        </p:nvGrpSpPr>
        <p:grpSpPr>
          <a:xfrm>
            <a:off x="3671934" y="259451"/>
            <a:ext cx="2537178" cy="3725623"/>
            <a:chOff x="5783217" y="408645"/>
            <a:chExt cx="3996000" cy="5868000"/>
          </a:xfrm>
        </p:grpSpPr>
        <p:sp>
          <p:nvSpPr>
            <p:cNvPr id="244" name="Rounded Rectangle 243"/>
            <p:cNvSpPr/>
            <p:nvPr/>
          </p:nvSpPr>
          <p:spPr>
            <a:xfrm>
              <a:off x="5783217" y="408645"/>
              <a:ext cx="3996000" cy="5868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5783217" y="408645"/>
              <a:ext cx="3996000" cy="5868000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6121670" y="4496763"/>
              <a:ext cx="3319095" cy="1720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ts val="12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5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The NASA Terra satellite was launched on 18 Dec. 1999. Today, Terra continues to provide important data that builds on 19 years of climate data records.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6889748" y="615348"/>
              <a:ext cx="1782940" cy="699468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6448160" y="1379050"/>
              <a:ext cx="2706978" cy="2271302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8771" dirty="0">
                  <a:solidFill>
                    <a:prstClr val="white"/>
                  </a:solidFill>
                  <a:latin typeface="Garamond" panose="02020404030301010803" pitchFamily="18" charset="0"/>
                </a:rPr>
                <a:t>19</a:t>
              </a:r>
              <a:r>
                <a:rPr kumimoji="0" lang="en-CA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+</a:t>
              </a:r>
              <a:endParaRPr kumimoji="0" lang="en-CA" sz="8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pic>
          <p:nvPicPr>
            <p:cNvPr id="1026" name="satellite ic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464" y="3216322"/>
              <a:ext cx="1890356" cy="1158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Orbits"/>
          <p:cNvGrpSpPr/>
          <p:nvPr/>
        </p:nvGrpSpPr>
        <p:grpSpPr>
          <a:xfrm>
            <a:off x="6384535" y="259450"/>
            <a:ext cx="2547493" cy="3725623"/>
            <a:chOff x="10055505" y="408645"/>
            <a:chExt cx="4012246" cy="5868000"/>
          </a:xfrm>
        </p:grpSpPr>
        <p:sp>
          <p:nvSpPr>
            <p:cNvPr id="189" name="Rounded Rectangle 188"/>
            <p:cNvSpPr/>
            <p:nvPr/>
          </p:nvSpPr>
          <p:spPr>
            <a:xfrm>
              <a:off x="10063627" y="408645"/>
              <a:ext cx="3996000" cy="5868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10063627" y="408645"/>
              <a:ext cx="3996000" cy="5868000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1047710" y="615348"/>
              <a:ext cx="2027835" cy="699468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ORBITS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0158035" y="4496765"/>
              <a:ext cx="3807185" cy="1447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4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Terra has performed over 100,000 sun-synchronous orbits around the Earth at an altitude of 705 km.</a:t>
              </a:r>
            </a:p>
          </p:txBody>
        </p:sp>
        <p:grpSp>
          <p:nvGrpSpPr>
            <p:cNvPr id="197" name="Group 196"/>
            <p:cNvGrpSpPr/>
            <p:nvPr/>
          </p:nvGrpSpPr>
          <p:grpSpPr>
            <a:xfrm rot="5740908">
              <a:off x="12436454" y="3148457"/>
              <a:ext cx="1358269" cy="1358269"/>
              <a:chOff x="12539699" y="3332592"/>
              <a:chExt cx="1358269" cy="1358269"/>
            </a:xfrm>
          </p:grpSpPr>
          <p:sp>
            <p:nvSpPr>
              <p:cNvPr id="198" name="Oval 197"/>
              <p:cNvSpPr/>
              <p:nvPr/>
            </p:nvSpPr>
            <p:spPr>
              <a:xfrm rot="15982065">
                <a:off x="12786785" y="3579678"/>
                <a:ext cx="864097" cy="864097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629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82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 rot="15982065">
                <a:off x="12539699" y="3332592"/>
                <a:ext cx="1358269" cy="135826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629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82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 rot="15982065">
                <a:off x="12699122" y="4415864"/>
                <a:ext cx="217801" cy="217801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629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82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2" name="TextBox 251"/>
            <p:cNvSpPr txBox="1"/>
            <p:nvPr/>
          </p:nvSpPr>
          <p:spPr>
            <a:xfrm>
              <a:off x="10055505" y="1702215"/>
              <a:ext cx="4012246" cy="1620310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6085" dirty="0">
                  <a:solidFill>
                    <a:prstClr val="white"/>
                  </a:solidFill>
                  <a:latin typeface="Garamond" panose="02020404030301010803" pitchFamily="18" charset="0"/>
                </a:rPr>
                <a:t>10</a:t>
              </a:r>
              <a:r>
                <a:rPr kumimoji="0" lang="en-CA" sz="608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0,000</a:t>
              </a:r>
            </a:p>
          </p:txBody>
        </p:sp>
      </p:grpSp>
      <p:grpSp>
        <p:nvGrpSpPr>
          <p:cNvPr id="14" name="Countries"/>
          <p:cNvGrpSpPr/>
          <p:nvPr/>
        </p:nvGrpSpPr>
        <p:grpSpPr>
          <a:xfrm>
            <a:off x="11837039" y="259451"/>
            <a:ext cx="2537178" cy="3725623"/>
            <a:chOff x="41429637" y="908078"/>
            <a:chExt cx="8880122" cy="13039680"/>
          </a:xfrm>
        </p:grpSpPr>
        <p:sp>
          <p:nvSpPr>
            <p:cNvPr id="153" name="Rounded Rectangle 152"/>
            <p:cNvSpPr/>
            <p:nvPr/>
          </p:nvSpPr>
          <p:spPr>
            <a:xfrm>
              <a:off x="41429637" y="908078"/>
              <a:ext cx="8880122" cy="1303968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41429637" y="908078"/>
              <a:ext cx="8880122" cy="13039680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429895" y="1367407"/>
              <a:ext cx="6879610" cy="1554336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COUNTRIES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41832329" y="10088378"/>
              <a:ext cx="8295969" cy="3824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ts val="12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5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Terra is a multi-national satellite, carrying instruments from three international partners. The United States, Canada, and Japan work together to collect globally beneficial data.</a:t>
              </a:r>
            </a:p>
          </p:txBody>
        </p:sp>
        <p:grpSp>
          <p:nvGrpSpPr>
            <p:cNvPr id="13" name="Group 12" hidden="1"/>
            <p:cNvGrpSpPr/>
            <p:nvPr/>
          </p:nvGrpSpPr>
          <p:grpSpPr>
            <a:xfrm>
              <a:off x="47264679" y="6918984"/>
              <a:ext cx="2348670" cy="3073578"/>
              <a:chOff x="21437660" y="3231270"/>
              <a:chExt cx="1056887" cy="1383144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21437660" y="3231270"/>
                <a:ext cx="752087" cy="1078343"/>
                <a:chOff x="14689633" y="9531233"/>
                <a:chExt cx="827296" cy="1186177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14689633" y="9531233"/>
                  <a:ext cx="827296" cy="1186177"/>
                </a:xfrm>
                <a:prstGeom prst="rect">
                  <a:avLst/>
                </a:prstGeom>
                <a:solidFill>
                  <a:schemeClr val="bg1"/>
                </a:solidFill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14813358" y="9755463"/>
                  <a:ext cx="83992" cy="50305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14970244" y="9842770"/>
                  <a:ext cx="92391" cy="415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15135529" y="9755463"/>
                  <a:ext cx="92391" cy="50305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15300814" y="9946160"/>
                  <a:ext cx="92391" cy="31235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4813358" y="10386665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4813358" y="10463963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4813358" y="10618558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14813358" y="10541261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3" name="Group 492"/>
              <p:cNvGrpSpPr/>
              <p:nvPr/>
            </p:nvGrpSpPr>
            <p:grpSpPr>
              <a:xfrm>
                <a:off x="21590060" y="3383670"/>
                <a:ext cx="752087" cy="1078343"/>
                <a:chOff x="14689633" y="9531233"/>
                <a:chExt cx="827296" cy="1186177"/>
              </a:xfrm>
            </p:grpSpPr>
            <p:sp>
              <p:nvSpPr>
                <p:cNvPr id="494" name="Rectangle 493"/>
                <p:cNvSpPr/>
                <p:nvPr/>
              </p:nvSpPr>
              <p:spPr>
                <a:xfrm>
                  <a:off x="14689633" y="9531233"/>
                  <a:ext cx="827296" cy="1186177"/>
                </a:xfrm>
                <a:prstGeom prst="rect">
                  <a:avLst/>
                </a:prstGeom>
                <a:solidFill>
                  <a:schemeClr val="bg1"/>
                </a:solidFill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4813358" y="9755463"/>
                  <a:ext cx="83992" cy="50305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14970244" y="9842770"/>
                  <a:ext cx="92391" cy="415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15135529" y="9755463"/>
                  <a:ext cx="92391" cy="50305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15300814" y="9946160"/>
                  <a:ext cx="92391" cy="31235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14813358" y="10386665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14813358" y="10463963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/>
                <p:nvPr/>
              </p:nvCxnSpPr>
              <p:spPr>
                <a:xfrm>
                  <a:off x="14813358" y="10618558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>
                  <a:off x="14813358" y="10541261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/>
              <p:cNvGrpSpPr/>
              <p:nvPr/>
            </p:nvGrpSpPr>
            <p:grpSpPr>
              <a:xfrm>
                <a:off x="21742460" y="3536071"/>
                <a:ext cx="752087" cy="1078343"/>
                <a:chOff x="14689633" y="9531234"/>
                <a:chExt cx="827296" cy="1186177"/>
              </a:xfrm>
            </p:grpSpPr>
            <p:sp>
              <p:nvSpPr>
                <p:cNvPr id="504" name="Rectangle 503"/>
                <p:cNvSpPr/>
                <p:nvPr/>
              </p:nvSpPr>
              <p:spPr>
                <a:xfrm>
                  <a:off x="14689633" y="9531234"/>
                  <a:ext cx="827296" cy="1186177"/>
                </a:xfrm>
                <a:prstGeom prst="rect">
                  <a:avLst/>
                </a:prstGeom>
                <a:solidFill>
                  <a:schemeClr val="bg1"/>
                </a:solidFill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14813358" y="9755463"/>
                  <a:ext cx="83992" cy="50305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14970244" y="9842770"/>
                  <a:ext cx="92391" cy="4157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15135529" y="9755463"/>
                  <a:ext cx="92391" cy="50305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15300814" y="9946160"/>
                  <a:ext cx="92391" cy="31235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09" name="Straight Connector 508"/>
                <p:cNvCxnSpPr/>
                <p:nvPr/>
              </p:nvCxnSpPr>
              <p:spPr>
                <a:xfrm>
                  <a:off x="14813358" y="10386665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/>
                <p:cNvCxnSpPr/>
                <p:nvPr/>
              </p:nvCxnSpPr>
              <p:spPr>
                <a:xfrm>
                  <a:off x="14813358" y="10463963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>
                  <a:off x="14813358" y="10618558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>
                  <a:off x="14813358" y="10541261"/>
                  <a:ext cx="57984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33929" y="8312907"/>
              <a:ext cx="2084834" cy="10972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11815" y="8370542"/>
              <a:ext cx="1645920" cy="10972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0511" y="8378452"/>
              <a:ext cx="2084832" cy="1097280"/>
            </a:xfrm>
            <a:prstGeom prst="rect">
              <a:avLst/>
            </a:prstGeom>
          </p:spPr>
        </p:pic>
        <p:sp>
          <p:nvSpPr>
            <p:cNvPr id="148" name="Countries Text"/>
            <p:cNvSpPr txBox="1"/>
            <p:nvPr/>
          </p:nvSpPr>
          <p:spPr>
            <a:xfrm>
              <a:off x="41449884" y="3050214"/>
              <a:ext cx="8859875" cy="4929228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square" lIns="58057" tIns="29028" rIns="58057" bIns="29028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77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50" name="Rounded Rectangle 149"/>
          <p:cNvSpPr/>
          <p:nvPr/>
        </p:nvSpPr>
        <p:spPr>
          <a:xfrm>
            <a:off x="315601" y="4244525"/>
            <a:ext cx="3160067" cy="37256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7" tIns="29028" rIns="58057" bIns="29028" rtlCol="0" anchor="ctr"/>
          <a:lstStyle/>
          <a:p>
            <a:pPr marL="0" marR="0" lvl="0" indent="0" algn="ctr" defTabSz="1462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8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416677" y="6743536"/>
            <a:ext cx="2957913" cy="1020425"/>
          </a:xfrm>
          <a:prstGeom prst="rect">
            <a:avLst/>
          </a:prstGeom>
          <a:noFill/>
        </p:spPr>
        <p:txBody>
          <a:bodyPr wrap="square" lIns="58057" tIns="29028" rIns="58057" bIns="29028" rtlCol="0">
            <a:spAutoFit/>
          </a:bodyPr>
          <a:lstStyle/>
          <a:p>
            <a:pPr marL="0" marR="0" lvl="0" indent="0" algn="just" defTabSz="1462952" rtl="0" eaLnBrk="1" fontAlgn="auto" latinLnBrk="0" hangingPunct="1">
              <a:lnSpc>
                <a:spcPts val="1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34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Terra’s suite of instruments provide 83 core data products to the worldwide scientific community, making significant scientific contributions that advance our understanding of Earth’s systems. 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01769" y="4352902"/>
            <a:ext cx="2587732" cy="410386"/>
          </a:xfrm>
          <a:prstGeom prst="rect">
            <a:avLst/>
          </a:prstGeom>
          <a:noFill/>
          <a:effectLst>
            <a:outerShdw blurRad="127000" dist="165100" dir="2400000" algn="ctr" rotWithShape="0">
              <a:srgbClr val="000000">
                <a:alpha val="85000"/>
              </a:srgbClr>
            </a:outerShdw>
          </a:effectLst>
        </p:spPr>
        <p:txBody>
          <a:bodyPr wrap="none" lIns="58057" tIns="29028" rIns="58057" bIns="29028" rtlCol="0">
            <a:spAutoFit/>
          </a:bodyPr>
          <a:lstStyle/>
          <a:p>
            <a:pPr marL="0" marR="0" lvl="0" indent="0" algn="ctr" defTabSz="1462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8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DATA PRODUCTS</a:t>
            </a:r>
          </a:p>
        </p:txBody>
      </p:sp>
      <p:grpSp>
        <p:nvGrpSpPr>
          <p:cNvPr id="11" name="Publications"/>
          <p:cNvGrpSpPr/>
          <p:nvPr/>
        </p:nvGrpSpPr>
        <p:grpSpPr>
          <a:xfrm>
            <a:off x="3663127" y="4244525"/>
            <a:ext cx="2537177" cy="3725623"/>
            <a:chOff x="5769345" y="6685290"/>
            <a:chExt cx="3996000" cy="5868001"/>
          </a:xfrm>
        </p:grpSpPr>
        <p:sp>
          <p:nvSpPr>
            <p:cNvPr id="201" name="Rounded Rectangle 200"/>
            <p:cNvSpPr/>
            <p:nvPr/>
          </p:nvSpPr>
          <p:spPr>
            <a:xfrm>
              <a:off x="5769345" y="6685290"/>
              <a:ext cx="3996000" cy="5868001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769345" y="6685290"/>
              <a:ext cx="3996000" cy="5868000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056964" y="8088659"/>
              <a:ext cx="3436616" cy="1620310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6085" dirty="0">
                  <a:solidFill>
                    <a:prstClr val="white"/>
                  </a:solidFill>
                  <a:latin typeface="Garamond" panose="02020404030301010803" pitchFamily="18" charset="0"/>
                </a:rPr>
                <a:t>20</a:t>
              </a:r>
              <a:r>
                <a:rPr kumimoji="0" lang="en-CA" sz="608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,000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858423" y="6914019"/>
              <a:ext cx="3817846" cy="699468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PUBLICATIONS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892871" y="10607479"/>
              <a:ext cx="3680785" cy="177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4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Over 20,000 journal articles using data from Terra’s five instruments have been published by scientists worldwide.</a:t>
              </a: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8571846" y="9483380"/>
              <a:ext cx="885878" cy="1137950"/>
              <a:chOff x="11608164" y="6064470"/>
              <a:chExt cx="885878" cy="1137950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1608164" y="6064470"/>
                <a:ext cx="581078" cy="833150"/>
                <a:chOff x="11608164" y="6064470"/>
                <a:chExt cx="581078" cy="833150"/>
              </a:xfrm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11608164" y="6064470"/>
                  <a:ext cx="581078" cy="83315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11737305" y="6255525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11737305" y="6402681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11737305" y="6549837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1737305" y="6696993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11760564" y="6216870"/>
                <a:ext cx="581078" cy="833150"/>
                <a:chOff x="11608164" y="6064470"/>
                <a:chExt cx="581078" cy="833150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1608164" y="6064470"/>
                  <a:ext cx="581078" cy="83315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1737305" y="6255525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1737305" y="6402681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11737305" y="6549837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1737305" y="6696993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>
                <a:off x="11912964" y="6369270"/>
                <a:ext cx="581078" cy="833150"/>
                <a:chOff x="11608164" y="6064470"/>
                <a:chExt cx="581078" cy="833150"/>
              </a:xfrm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11608164" y="6064470"/>
                  <a:ext cx="581078" cy="83315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46295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82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11737305" y="6255525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11737305" y="6402681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11737305" y="6549837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11737305" y="6696993"/>
                  <a:ext cx="36004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Research"/>
          <p:cNvGrpSpPr/>
          <p:nvPr/>
        </p:nvGrpSpPr>
        <p:grpSpPr>
          <a:xfrm>
            <a:off x="6389692" y="4244525"/>
            <a:ext cx="2591718" cy="3725623"/>
            <a:chOff x="10063627" y="6685290"/>
            <a:chExt cx="4081899" cy="5868001"/>
          </a:xfrm>
        </p:grpSpPr>
        <p:sp>
          <p:nvSpPr>
            <p:cNvPr id="155" name="Rounded Rectangle 154"/>
            <p:cNvSpPr/>
            <p:nvPr/>
          </p:nvSpPr>
          <p:spPr>
            <a:xfrm>
              <a:off x="10063627" y="6685290"/>
              <a:ext cx="3996000" cy="5868001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10063627" y="6685290"/>
              <a:ext cx="3996000" cy="5868000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0133282" y="8077095"/>
              <a:ext cx="4012244" cy="1620310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6085" dirty="0">
                  <a:solidFill>
                    <a:prstClr val="white"/>
                  </a:solidFill>
                  <a:latin typeface="Garamond" panose="02020404030301010803" pitchFamily="18" charset="0"/>
                </a:rPr>
                <a:t>35</a:t>
              </a:r>
              <a:r>
                <a:rPr kumimoji="0" lang="en-CA" sz="608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0,000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0644366" y="6911303"/>
              <a:ext cx="2834524" cy="699468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RESEARCH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10252442" y="10630339"/>
              <a:ext cx="3618370" cy="1668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5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 total of </a:t>
              </a:r>
              <a:r>
                <a:rPr lang="en-CA" sz="1257" dirty="0">
                  <a:solidFill>
                    <a:prstClr val="white"/>
                  </a:solidFill>
                  <a:latin typeface="Garamond" panose="02020404030301010803" pitchFamily="18" charset="0"/>
                </a:rPr>
                <a:t>350,</a:t>
              </a:r>
              <a:r>
                <a:rPr kumimoji="0" lang="en-CA" sz="125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000 journal articles from around the globe cited work related to the Terra Mission, demonstrating the data’s broad utility.</a:t>
              </a:r>
            </a:p>
          </p:txBody>
        </p:sp>
        <p:pic>
          <p:nvPicPr>
            <p:cNvPr id="364" name="Picture 5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8095" y="9472130"/>
              <a:ext cx="843426" cy="107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Instruments" hidden="1"/>
          <p:cNvGrpSpPr/>
          <p:nvPr/>
        </p:nvGrpSpPr>
        <p:grpSpPr>
          <a:xfrm>
            <a:off x="9114330" y="4244527"/>
            <a:ext cx="2537178" cy="4042693"/>
            <a:chOff x="31900154" y="14855845"/>
            <a:chExt cx="8880122" cy="14149427"/>
          </a:xfrm>
        </p:grpSpPr>
        <p:sp>
          <p:nvSpPr>
            <p:cNvPr id="159" name="Rounded Rectangle 158"/>
            <p:cNvSpPr/>
            <p:nvPr/>
          </p:nvSpPr>
          <p:spPr>
            <a:xfrm>
              <a:off x="31900154" y="14855845"/>
              <a:ext cx="8880122" cy="13039678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1900154" y="14855845"/>
              <a:ext cx="8880122" cy="13039678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35326535" y="17033398"/>
              <a:ext cx="2492189" cy="5047214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77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32147138" y="15358078"/>
              <a:ext cx="8386143" cy="1554336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INSTRUMENTS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2274370" y="23618957"/>
              <a:ext cx="8131682" cy="5386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4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Terra has 5 instruments that collect data on Earth’s atmosphere, climate, weather, carbon cycle, surface and interior, and water and energy cycles.</a:t>
              </a:r>
            </a:p>
            <a:p>
              <a:pPr marL="0" marR="0" lvl="0" indent="0" algn="just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4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grpSp>
          <p:nvGrpSpPr>
            <p:cNvPr id="19" name="Instrument Icon"/>
            <p:cNvGrpSpPr/>
            <p:nvPr/>
          </p:nvGrpSpPr>
          <p:grpSpPr>
            <a:xfrm>
              <a:off x="37580188" y="20574000"/>
              <a:ext cx="2351062" cy="2351061"/>
              <a:chOff x="37580188" y="20574000"/>
              <a:chExt cx="2351062" cy="2351061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7635052" y="20574000"/>
                <a:ext cx="0" cy="235106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>
                <a:off x="38755719" y="21696866"/>
                <a:ext cx="0" cy="235106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9"/>
              <p:cNvSpPr/>
              <p:nvPr/>
            </p:nvSpPr>
            <p:spPr>
              <a:xfrm>
                <a:off x="37635051" y="21344511"/>
                <a:ext cx="2262509" cy="1366358"/>
              </a:xfrm>
              <a:custGeom>
                <a:avLst/>
                <a:gdLst>
                  <a:gd name="connsiteX0" fmla="*/ 0 w 2139696"/>
                  <a:gd name="connsiteY0" fmla="*/ 1335024 h 1481390"/>
                  <a:gd name="connsiteX1" fmla="*/ 640080 w 2139696"/>
                  <a:gd name="connsiteY1" fmla="*/ 0 h 1481390"/>
                  <a:gd name="connsiteX2" fmla="*/ 1115568 w 2139696"/>
                  <a:gd name="connsiteY2" fmla="*/ 1335024 h 1481390"/>
                  <a:gd name="connsiteX3" fmla="*/ 2139696 w 2139696"/>
                  <a:gd name="connsiteY3" fmla="*/ 1463040 h 148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9696" h="1481390">
                    <a:moveTo>
                      <a:pt x="0" y="1335024"/>
                    </a:moveTo>
                    <a:cubicBezTo>
                      <a:pt x="227076" y="667512"/>
                      <a:pt x="454152" y="0"/>
                      <a:pt x="640080" y="0"/>
                    </a:cubicBezTo>
                    <a:cubicBezTo>
                      <a:pt x="826008" y="0"/>
                      <a:pt x="865632" y="1091184"/>
                      <a:pt x="1115568" y="1335024"/>
                    </a:cubicBezTo>
                    <a:cubicBezTo>
                      <a:pt x="1365504" y="1578864"/>
                      <a:pt x="1959864" y="1438656"/>
                      <a:pt x="2139696" y="1463040"/>
                    </a:cubicBezTo>
                  </a:path>
                </a:pathLst>
              </a:cu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629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37635052" y="20909280"/>
                <a:ext cx="2296198" cy="1569954"/>
              </a:xfrm>
              <a:custGeom>
                <a:avLst/>
                <a:gdLst>
                  <a:gd name="connsiteX0" fmla="*/ 0 w 2139696"/>
                  <a:gd name="connsiteY0" fmla="*/ 1335024 h 1481390"/>
                  <a:gd name="connsiteX1" fmla="*/ 640080 w 2139696"/>
                  <a:gd name="connsiteY1" fmla="*/ 0 h 1481390"/>
                  <a:gd name="connsiteX2" fmla="*/ 1115568 w 2139696"/>
                  <a:gd name="connsiteY2" fmla="*/ 1335024 h 1481390"/>
                  <a:gd name="connsiteX3" fmla="*/ 2139696 w 2139696"/>
                  <a:gd name="connsiteY3" fmla="*/ 1463040 h 148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9696" h="1481390">
                    <a:moveTo>
                      <a:pt x="0" y="1335024"/>
                    </a:moveTo>
                    <a:cubicBezTo>
                      <a:pt x="227076" y="667512"/>
                      <a:pt x="454152" y="0"/>
                      <a:pt x="640080" y="0"/>
                    </a:cubicBezTo>
                    <a:cubicBezTo>
                      <a:pt x="826008" y="0"/>
                      <a:pt x="865632" y="1091184"/>
                      <a:pt x="1115568" y="1335024"/>
                    </a:cubicBezTo>
                    <a:cubicBezTo>
                      <a:pt x="1365504" y="1578864"/>
                      <a:pt x="1959864" y="1438656"/>
                      <a:pt x="2139696" y="1463040"/>
                    </a:cubicBezTo>
                  </a:path>
                </a:pathLst>
              </a:cu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629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37635050" y="21768817"/>
                <a:ext cx="2236156" cy="1045697"/>
              </a:xfrm>
              <a:custGeom>
                <a:avLst/>
                <a:gdLst>
                  <a:gd name="connsiteX0" fmla="*/ 0 w 2139696"/>
                  <a:gd name="connsiteY0" fmla="*/ 1335024 h 1481390"/>
                  <a:gd name="connsiteX1" fmla="*/ 640080 w 2139696"/>
                  <a:gd name="connsiteY1" fmla="*/ 0 h 1481390"/>
                  <a:gd name="connsiteX2" fmla="*/ 1115568 w 2139696"/>
                  <a:gd name="connsiteY2" fmla="*/ 1335024 h 1481390"/>
                  <a:gd name="connsiteX3" fmla="*/ 2139696 w 2139696"/>
                  <a:gd name="connsiteY3" fmla="*/ 1463040 h 148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9696" h="1481390">
                    <a:moveTo>
                      <a:pt x="0" y="1335024"/>
                    </a:moveTo>
                    <a:cubicBezTo>
                      <a:pt x="227076" y="667512"/>
                      <a:pt x="454152" y="0"/>
                      <a:pt x="640080" y="0"/>
                    </a:cubicBezTo>
                    <a:cubicBezTo>
                      <a:pt x="826008" y="0"/>
                      <a:pt x="865632" y="1091184"/>
                      <a:pt x="1115568" y="1335024"/>
                    </a:cubicBezTo>
                    <a:cubicBezTo>
                      <a:pt x="1365504" y="1578864"/>
                      <a:pt x="1959864" y="1438656"/>
                      <a:pt x="2139696" y="1463040"/>
                    </a:cubicBezTo>
                  </a:path>
                </a:pathLst>
              </a:cu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629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Real Time"/>
          <p:cNvGrpSpPr/>
          <p:nvPr/>
        </p:nvGrpSpPr>
        <p:grpSpPr>
          <a:xfrm>
            <a:off x="11842068" y="4244527"/>
            <a:ext cx="2537178" cy="3736538"/>
            <a:chOff x="18650998" y="6685293"/>
            <a:chExt cx="3996000" cy="5885192"/>
          </a:xfrm>
        </p:grpSpPr>
        <p:sp>
          <p:nvSpPr>
            <p:cNvPr id="157" name="Rounded Rectangle 156"/>
            <p:cNvSpPr/>
            <p:nvPr/>
          </p:nvSpPr>
          <p:spPr>
            <a:xfrm>
              <a:off x="18650998" y="6685293"/>
              <a:ext cx="3996000" cy="5868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18650998" y="6685293"/>
              <a:ext cx="3996000" cy="5868000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9195785" y="6911305"/>
              <a:ext cx="2906429" cy="699468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REAL TIME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9375764" y="7673330"/>
              <a:ext cx="2782719" cy="2271302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77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240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8824290" y="10472080"/>
              <a:ext cx="3733135" cy="209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4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Terra data is directly broadcasted to 240 stations worldwide with over 1,000 users in near real time (every 2.5 hours), and is delivered to DoD, NOAA, USDA and more.</a:t>
              </a:r>
            </a:p>
          </p:txBody>
        </p:sp>
        <p:grpSp>
          <p:nvGrpSpPr>
            <p:cNvPr id="275" name="Group 274"/>
            <p:cNvGrpSpPr>
              <a:grpSpLocks noChangeAspect="1"/>
            </p:cNvGrpSpPr>
            <p:nvPr/>
          </p:nvGrpSpPr>
          <p:grpSpPr>
            <a:xfrm>
              <a:off x="20690857" y="9593701"/>
              <a:ext cx="1800000" cy="917308"/>
              <a:chOff x="2527759" y="5472423"/>
              <a:chExt cx="18720000" cy="9540000"/>
            </a:xfrm>
          </p:grpSpPr>
          <p:pic>
            <p:nvPicPr>
              <p:cNvPr id="276" name="Picture 3" descr="U:\Docs\MOPITT Pres. slides\MOPITT Infographics\images\World Map temp.png"/>
              <p:cNvPicPr>
                <a:picLocks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7759" y="5472423"/>
                <a:ext cx="18720000" cy="9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9"/>
              <p:cNvPicPr>
                <a:picLocks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527759" y="5472423"/>
                <a:ext cx="18720000" cy="954000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0" name="Downloads 2"/>
          <p:cNvGrpSpPr/>
          <p:nvPr/>
        </p:nvGrpSpPr>
        <p:grpSpPr>
          <a:xfrm>
            <a:off x="9108676" y="4248375"/>
            <a:ext cx="2559275" cy="3725623"/>
            <a:chOff x="31880364" y="908078"/>
            <a:chExt cx="8957464" cy="13039680"/>
          </a:xfrm>
        </p:grpSpPr>
        <p:sp>
          <p:nvSpPr>
            <p:cNvPr id="141" name="Rounded Rectangle 140"/>
            <p:cNvSpPr/>
            <p:nvPr/>
          </p:nvSpPr>
          <p:spPr>
            <a:xfrm>
              <a:off x="31906904" y="908078"/>
              <a:ext cx="8880123" cy="1303968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1906904" y="908078"/>
              <a:ext cx="8880123" cy="13039680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4388352" y="1367407"/>
              <a:ext cx="3917260" cy="1554336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USERS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2153683" y="9813709"/>
              <a:ext cx="8497854" cy="3824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ts val="12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5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Terra data are being delivered to more than</a:t>
              </a:r>
              <a:r>
                <a:rPr kumimoji="0" lang="en-CA" sz="1257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1.6 million</a:t>
              </a:r>
              <a:r>
                <a:rPr kumimoji="0" lang="en-CA" sz="125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users around the world. The popular data has widespread applications and is easy to access. All of the data is free to users. 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1880364" y="4342498"/>
              <a:ext cx="8957464" cy="2908489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1,600,000</a:t>
              </a:r>
            </a:p>
          </p:txBody>
        </p:sp>
        <p:sp>
          <p:nvSpPr>
            <p:cNvPr id="152" name="Left Bracket 151"/>
            <p:cNvSpPr/>
            <p:nvPr/>
          </p:nvSpPr>
          <p:spPr>
            <a:xfrm rot="16200000">
              <a:off x="38152855" y="7934730"/>
              <a:ext cx="957932" cy="1993537"/>
            </a:xfrm>
            <a:prstGeom prst="leftBracke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714" b="1" i="0" u="none" strike="noStrike" kern="1200" cap="none" spc="0" normalizeH="0" baseline="0" noProof="0" dirty="0">
                <a:ln w="635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7" name="Instruments 2"/>
          <p:cNvGrpSpPr/>
          <p:nvPr/>
        </p:nvGrpSpPr>
        <p:grpSpPr>
          <a:xfrm>
            <a:off x="9110934" y="257252"/>
            <a:ext cx="2537178" cy="3857075"/>
            <a:chOff x="31900154" y="14855845"/>
            <a:chExt cx="8880122" cy="13499763"/>
          </a:xfrm>
        </p:grpSpPr>
        <p:sp>
          <p:nvSpPr>
            <p:cNvPr id="194" name="Rounded Rectangle 193"/>
            <p:cNvSpPr/>
            <p:nvPr/>
          </p:nvSpPr>
          <p:spPr>
            <a:xfrm>
              <a:off x="31900154" y="14855845"/>
              <a:ext cx="8880122" cy="13039678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1900154" y="14855845"/>
              <a:ext cx="8880122" cy="13039678"/>
            </a:xfrm>
            <a:prstGeom prst="roundRect">
              <a:avLst/>
            </a:prstGeom>
            <a:blipFill dpi="0" rotWithShape="1">
              <a:blip r:embed="rId5" cstate="screen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000" b="40000"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8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5326535" y="17033398"/>
              <a:ext cx="2623425" cy="5123090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77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2147138" y="15358078"/>
              <a:ext cx="8386143" cy="1554336"/>
            </a:xfrm>
            <a:prstGeom prst="rect">
              <a:avLst/>
            </a:prstGeom>
            <a:noFill/>
            <a:effectLst>
              <a:outerShdw blurRad="127000" dist="165100" dir="2400000" algn="ctr" rotWithShape="0">
                <a:srgbClr val="000000">
                  <a:alpha val="8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28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INSTRUMENTS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32274370" y="23923754"/>
              <a:ext cx="8131682" cy="4431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5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Terra has five instruments that collect data on Earth’s atmosphere, climate, weather, carbon cycle, surface and interior, and water and energy cycles.</a:t>
              </a:r>
            </a:p>
            <a:p>
              <a:pPr marL="0" marR="0" lvl="0" indent="0" algn="just" defTabSz="1462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4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576" y="5950500"/>
            <a:ext cx="830383" cy="830383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702" y="2086623"/>
            <a:ext cx="721998" cy="720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767" y="4832293"/>
            <a:ext cx="2962913" cy="1871634"/>
          </a:xfrm>
          <a:prstGeom prst="rect">
            <a:avLst/>
          </a:prstGeom>
        </p:spPr>
      </p:pic>
      <p:sp>
        <p:nvSpPr>
          <p:cNvPr id="168" name="Data product Text"/>
          <p:cNvSpPr/>
          <p:nvPr/>
        </p:nvSpPr>
        <p:spPr>
          <a:xfrm>
            <a:off x="330096" y="5053414"/>
            <a:ext cx="3141318" cy="144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462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83</a:t>
            </a:r>
            <a:endParaRPr kumimoji="0" lang="en-US" sz="877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37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80000"/>
              </a:schemeClr>
            </a:gs>
            <a:gs pos="50000">
              <a:schemeClr val="accent1">
                <a:tint val="44500"/>
                <a:satMod val="160000"/>
                <a:lumMod val="80000"/>
              </a:schemeClr>
            </a:gs>
            <a:gs pos="100000">
              <a:schemeClr val="accent1">
                <a:tint val="23500"/>
                <a:satMod val="16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4" y="24560"/>
            <a:ext cx="1433930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Terra’s 100,000</a:t>
            </a:r>
            <a:r>
              <a:rPr lang="en-US" baseline="30000" dirty="0"/>
              <a:t>th</a:t>
            </a:r>
            <a:r>
              <a:rPr lang="en-US" dirty="0"/>
              <a:t> orbit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2" y="832968"/>
            <a:ext cx="9408268" cy="3277422"/>
          </a:xfrm>
        </p:spPr>
        <p:txBody>
          <a:bodyPr/>
          <a:lstStyle/>
          <a:p>
            <a:r>
              <a:rPr lang="en-US" dirty="0"/>
              <a:t>Opportunity to draw attention to the decades of dedicated work by the project’s talented engineers and scientists</a:t>
            </a:r>
          </a:p>
          <a:p>
            <a:r>
              <a:rPr lang="en-US" dirty="0"/>
              <a:t>Joins a handful of satellites to mark this orbit milestone, including the International Space Station, Landsat 5 and Landsat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987" y="2951"/>
            <a:ext cx="5000008" cy="28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thome\Desktop\NASA_EOS_Model_Group-450x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5485" y="2885223"/>
            <a:ext cx="4740209" cy="375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08897" y="6556732"/>
            <a:ext cx="5154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NASA scientists, engineers and designers pose in front of a full-sized model of Terra</a:t>
            </a:r>
          </a:p>
        </p:txBody>
      </p:sp>
      <p:sp>
        <p:nvSpPr>
          <p:cNvPr id="8" name="Rectangle 7"/>
          <p:cNvSpPr/>
          <p:nvPr/>
        </p:nvSpPr>
        <p:spPr>
          <a:xfrm>
            <a:off x="876300" y="7084407"/>
            <a:ext cx="124445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“A well-built spacecraft, talented people running it and making great science products, with lots of people using the data, that’s what has kept it running all these years.”</a:t>
            </a:r>
            <a:endParaRPr lang="en-US" sz="2200" dirty="0"/>
          </a:p>
          <a:p>
            <a:r>
              <a:rPr lang="en-US" sz="2200" dirty="0"/>
              <a:t>Dimitrios Mantziaras, Terra Mission Director</a:t>
            </a:r>
          </a:p>
        </p:txBody>
      </p:sp>
      <p:pic>
        <p:nvPicPr>
          <p:cNvPr id="9" name="Picture 2" descr="C:\Users\kthome\Desktop\PIA22836_modes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505" y="3186995"/>
            <a:ext cx="2955391" cy="379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09346" y="3754586"/>
            <a:ext cx="2821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Left is screenshot of Thomas </a:t>
            </a:r>
            <a:r>
              <a:rPr lang="en-US" sz="1600" dirty="0" err="1"/>
              <a:t>Zurbuchen’s</a:t>
            </a:r>
            <a:r>
              <a:rPr lang="en-US" sz="1600" dirty="0"/>
              <a:t> tweet of the event</a:t>
            </a:r>
          </a:p>
          <a:p>
            <a:endParaRPr lang="en-US" sz="1600" dirty="0"/>
          </a:p>
          <a:p>
            <a:r>
              <a:rPr lang="en-US" sz="1600" dirty="0"/>
              <a:t>Right shows shows end of orbit 99,999 with MISR's 70-degree backward-looking camera followed by MISR's first view from orbit 100,000, taken with the 70-degree forward-looking camera</a:t>
            </a:r>
          </a:p>
        </p:txBody>
      </p:sp>
      <p:pic>
        <p:nvPicPr>
          <p:cNvPr id="11" name="Picture 2" descr="C:\Users\kthome\Desktop\Captur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559793"/>
            <a:ext cx="3211150" cy="3424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7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8270" y="919480"/>
            <a:ext cx="7621644" cy="69053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Given in honor of Dr. William T. </a:t>
            </a:r>
            <a:r>
              <a:rPr lang="en-US" dirty="0" err="1"/>
              <a:t>Pecora</a:t>
            </a:r>
            <a:r>
              <a:rPr lang="en-US" dirty="0"/>
              <a:t>, Director of the USGS from from 1965-1971 and Under Secretary of the Interior</a:t>
            </a:r>
          </a:p>
          <a:p>
            <a:pPr lvl="1"/>
            <a:r>
              <a:rPr lang="en-US" dirty="0"/>
              <a:t>Motivating force behind establishment of civil remote sensing of the Earth from space</a:t>
            </a:r>
          </a:p>
          <a:p>
            <a:pPr lvl="1"/>
            <a:r>
              <a:rPr lang="en-US" dirty="0"/>
              <a:t>His vision and support helped establish what we know today as the Landsat satellite program</a:t>
            </a:r>
          </a:p>
          <a:p>
            <a:r>
              <a:rPr lang="en-US" dirty="0"/>
              <a:t>NASA’s Terra team was recognized with the 2019 group award for significant contributions in all areas of Earth science, with scientific impacts and a legacy that make it one of the most successful missions in NASA’s long line of Earth Observing System satellites. The Terra satellite was launched in 1999 and continues to provide a wide range of global environmental observations.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 Team received the 2019 William T. </a:t>
            </a:r>
            <a:r>
              <a:rPr lang="en-US" dirty="0" err="1"/>
              <a:t>Pecora</a:t>
            </a:r>
            <a:r>
              <a:rPr lang="en-US" dirty="0"/>
              <a:t> Team Award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69" y="1672630"/>
            <a:ext cx="5201920" cy="2524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9659" y="749300"/>
            <a:ext cx="6490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Attending the Oct. 7 awards ceremony were Michael Abrams, James Drummond, Robert Wolfe, Marie-</a:t>
            </a:r>
            <a:r>
              <a:rPr lang="en-US" sz="1800" dirty="0" err="1"/>
              <a:t>Josee</a:t>
            </a:r>
            <a:r>
              <a:rPr lang="en-US" sz="1800" dirty="0"/>
              <a:t> Bourassa, and Vince </a:t>
            </a:r>
            <a:r>
              <a:rPr lang="en-US" sz="1800" dirty="0" err="1"/>
              <a:t>Salomonson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9914" y="4877196"/>
            <a:ext cx="6895475" cy="33266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34727" y="4292667"/>
            <a:ext cx="6610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Terra at recent working group meeting in Boulder, CO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5969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0"/>
            <a:ext cx="14668500" cy="965200"/>
          </a:xfrm>
        </p:spPr>
        <p:txBody>
          <a:bodyPr/>
          <a:lstStyle/>
          <a:p>
            <a:r>
              <a:rPr lang="en-US" dirty="0"/>
              <a:t>Terra and Planetary Science - Bering Sea Bolide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9536" y="2071452"/>
            <a:ext cx="9727593" cy="5303520"/>
          </a:xfrm>
        </p:spPr>
        <p:txBody>
          <a:bodyPr/>
          <a:lstStyle/>
          <a:p>
            <a:r>
              <a:rPr lang="en-US" dirty="0"/>
              <a:t>The explosion unleashed ~173 kilotons of energy MISR stereo was used to calculate the height of the debris cloud: 28 km ASL</a:t>
            </a:r>
          </a:p>
          <a:p>
            <a:r>
              <a:rPr lang="en-US" dirty="0"/>
              <a:t>Images obtained minutes after the event</a:t>
            </a:r>
          </a:p>
          <a:p>
            <a:r>
              <a:rPr lang="en-US" dirty="0"/>
              <a:t>Terra scientists participated in the Planetary Defense Conference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5761" y="822960"/>
            <a:ext cx="7789698" cy="1188720"/>
          </a:xfrm>
        </p:spPr>
        <p:txBody>
          <a:bodyPr/>
          <a:lstStyle/>
          <a:p>
            <a:r>
              <a:rPr lang="en-US" dirty="0"/>
              <a:t>Dec. 18, 2018 "fireball" exploded above the Bering Sea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167" y="0"/>
            <a:ext cx="4729233" cy="3443288"/>
          </a:xfrm>
          <a:prstGeom prst="rect">
            <a:avLst/>
          </a:prstGeom>
        </p:spPr>
      </p:pic>
      <p:pic>
        <p:nvPicPr>
          <p:cNvPr id="8" name="Picture 2" descr="MISR Images Fireball Over Bering Sea  - animated gif">
            <a:hlinkClick r:id="rId4"/>
            <a:extLst>
              <a:ext uri="{FF2B5EF4-FFF2-40B4-BE49-F238E27FC236}">
                <a16:creationId xmlns:a16="http://schemas.microsoft.com/office/drawing/2014/main" id="{EFC6FF78-2FA8-F342-87F0-DDA66F81A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1741" y="3517430"/>
            <a:ext cx="4756288" cy="4716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EBEE31-DB47-1246-B5C4-7336D7DB545D}"/>
              </a:ext>
            </a:extLst>
          </p:cNvPr>
          <p:cNvSpPr txBox="1"/>
          <p:nvPr/>
        </p:nvSpPr>
        <p:spPr>
          <a:xfrm>
            <a:off x="10787451" y="7018528"/>
            <a:ext cx="365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 Images from 5 angles registered to height of meteor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B431B3-C81B-7445-A780-D9B7C92FDF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833" y="5986054"/>
            <a:ext cx="6251054" cy="10813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EBEE31-DB47-1246-B5C4-7336D7DB545D}"/>
              </a:ext>
            </a:extLst>
          </p:cNvPr>
          <p:cNvSpPr txBox="1"/>
          <p:nvPr/>
        </p:nvSpPr>
        <p:spPr>
          <a:xfrm>
            <a:off x="10354963" y="1365349"/>
            <a:ext cx="266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MODIS image of debris cloud shadow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44F87-44FF-F947-B6AF-CEEE3CB93DA3}"/>
              </a:ext>
            </a:extLst>
          </p:cNvPr>
          <p:cNvSpPr txBox="1"/>
          <p:nvPr/>
        </p:nvSpPr>
        <p:spPr>
          <a:xfrm>
            <a:off x="12925348" y="6275064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>
                <a:solidFill>
                  <a:srgbClr val="FFFF00"/>
                </a:solidFill>
                <a:latin typeface="Calibri"/>
              </a:rPr>
              <a:t>Fireball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022C76-7359-354B-B11B-DA02C8F9E612}"/>
              </a:ext>
            </a:extLst>
          </p:cNvPr>
          <p:cNvSpPr txBox="1"/>
          <p:nvPr/>
        </p:nvSpPr>
        <p:spPr>
          <a:xfrm>
            <a:off x="12229885" y="4249916"/>
            <a:ext cx="135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>
                <a:solidFill>
                  <a:srgbClr val="FFFF00"/>
                </a:solidFill>
                <a:latin typeface="Calibri"/>
              </a:rPr>
              <a:t>Debris cloud </a:t>
            </a:r>
          </a:p>
          <a:p>
            <a:pPr defTabSz="457200"/>
            <a:r>
              <a:rPr lang="en-US" sz="1800" dirty="0">
                <a:solidFill>
                  <a:srgbClr val="FFFF00"/>
                </a:solidFill>
                <a:latin typeface="Calibri"/>
              </a:rPr>
              <a:t>shadow</a:t>
            </a:r>
          </a:p>
        </p:txBody>
      </p:sp>
    </p:spTree>
    <p:extLst>
      <p:ext uri="{BB962C8B-B14F-4D97-AF65-F5344CB8AC3E}">
        <p14:creationId xmlns:p14="http://schemas.microsoft.com/office/powerpoint/2010/main" val="188806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future hold for Terra?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sz="2900" dirty="0"/>
              <a:t>known</a:t>
            </a:r>
            <a:r>
              <a:rPr lang="en-US" dirty="0"/>
              <a:t> life-limiting hardware on Terra at this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32560"/>
            <a:ext cx="13898880" cy="6141720"/>
          </a:xfrm>
        </p:spPr>
        <p:txBody>
          <a:bodyPr>
            <a:normAutofit fontScale="92500"/>
          </a:bodyPr>
          <a:lstStyle/>
          <a:p>
            <a:r>
              <a:rPr lang="en-US" dirty="0"/>
              <a:t>Terra will continue operations at its current crossing time and altitude through the </a:t>
            </a:r>
            <a:r>
              <a:rPr lang="en-US" b="1" dirty="0"/>
              <a:t>last inclination burns </a:t>
            </a:r>
            <a:r>
              <a:rPr lang="en-US" dirty="0"/>
              <a:t>planned for </a:t>
            </a:r>
            <a:r>
              <a:rPr lang="en-US" b="1" dirty="0"/>
              <a:t>March 2020</a:t>
            </a:r>
          </a:p>
          <a:p>
            <a:r>
              <a:rPr lang="en-US" dirty="0"/>
              <a:t>Terra will begin drifting after its final inclination maneuvers</a:t>
            </a:r>
          </a:p>
          <a:p>
            <a:pPr lvl="1"/>
            <a:r>
              <a:rPr lang="en-US" dirty="0"/>
              <a:t>Crossing time will begin changing to an earlier time</a:t>
            </a:r>
          </a:p>
          <a:p>
            <a:pPr lvl="1"/>
            <a:r>
              <a:rPr lang="en-US" dirty="0"/>
              <a:t>10:15 am is the current lower limit for Terra’s operation</a:t>
            </a:r>
          </a:p>
          <a:p>
            <a:r>
              <a:rPr lang="en-US" dirty="0"/>
              <a:t>Current plan is to </a:t>
            </a:r>
            <a:r>
              <a:rPr lang="en-US" b="1" dirty="0"/>
              <a:t>exit the 705-km constellation </a:t>
            </a:r>
            <a:r>
              <a:rPr lang="en-US" dirty="0"/>
              <a:t>when Terra’s crossing time reaches 10:15 am currently predicted for </a:t>
            </a:r>
            <a:r>
              <a:rPr lang="en-US" b="1" dirty="0"/>
              <a:t>September 2022</a:t>
            </a:r>
          </a:p>
          <a:p>
            <a:r>
              <a:rPr lang="en-US" dirty="0"/>
              <a:t>After exit, Terra continues to drift in crossing time with altitude slowly decaying </a:t>
            </a:r>
          </a:p>
          <a:p>
            <a:pPr lvl="1"/>
            <a:r>
              <a:rPr lang="en-US" dirty="0"/>
              <a:t>9:00 am crossing time is used as a placeholder based on passivation of EO-1</a:t>
            </a:r>
          </a:p>
          <a:p>
            <a:pPr lvl="1"/>
            <a:r>
              <a:rPr lang="en-US" dirty="0"/>
              <a:t>Current predictions are for Terra to reach </a:t>
            </a:r>
            <a:r>
              <a:rPr lang="en-US" b="1" dirty="0"/>
              <a:t>9:00 am crossing time in Spring 2026</a:t>
            </a:r>
          </a:p>
          <a:p>
            <a:pPr lvl="1"/>
            <a:r>
              <a:rPr lang="en-US" i="1" dirty="0"/>
              <a:t>Instruments on Terra can provide high-quality science data well beyond the 9:00 am crossing time</a:t>
            </a:r>
            <a:endParaRPr lang="en-US" b="1" dirty="0"/>
          </a:p>
          <a:p>
            <a:r>
              <a:rPr lang="en-US" dirty="0"/>
              <a:t>Remaining fuel used to lower perigee prior to spacecraft passivation</a:t>
            </a:r>
          </a:p>
        </p:txBody>
      </p:sp>
    </p:spTree>
    <p:extLst>
      <p:ext uri="{BB962C8B-B14F-4D97-AF65-F5344CB8AC3E}">
        <p14:creationId xmlns:p14="http://schemas.microsoft.com/office/powerpoint/2010/main" val="297252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current crossing time through Spring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365762" y="640082"/>
            <a:ext cx="14264638" cy="1360170"/>
          </a:xfrm>
        </p:spPr>
        <p:txBody>
          <a:bodyPr/>
          <a:lstStyle/>
          <a:p>
            <a:r>
              <a:rPr lang="en-US" dirty="0"/>
              <a:t>Constellation exit assumed to be required when crossing time reaches 10:15 am</a:t>
            </a:r>
          </a:p>
          <a:p>
            <a:r>
              <a:rPr lang="en-US" dirty="0"/>
              <a:t>Passivation currently planned at 9 am crossing time (the EO-1 limit)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476" y="2101417"/>
            <a:ext cx="6346098" cy="461453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A47D26-C606-F343-BBB5-9A1791269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48528"/>
              </p:ext>
            </p:extLst>
          </p:nvPr>
        </p:nvGraphicFramePr>
        <p:xfrm>
          <a:off x="945732" y="6984097"/>
          <a:ext cx="12373027" cy="1245306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0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6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1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78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71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19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Decommissioning</a:t>
                      </a:r>
                      <a:r>
                        <a:rPr lang="en-US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Plan</a:t>
                      </a:r>
                      <a:endParaRPr lang="en-US" sz="160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MLT</a:t>
                      </a:r>
                      <a:r>
                        <a:rPr lang="en-US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Violation (10:29AM)</a:t>
                      </a:r>
                      <a:endParaRPr lang="en-US" sz="160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MLT</a:t>
                      </a:r>
                      <a:r>
                        <a:rPr lang="en-US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Violation (10:15AM)</a:t>
                      </a:r>
                      <a:endParaRPr lang="en-US" sz="160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Exit</a:t>
                      </a:r>
                      <a:r>
                        <a:rPr lang="en-US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Year</a:t>
                      </a:r>
                      <a:endParaRPr lang="en-US" sz="160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De-orbit Burns (#)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Apogee</a:t>
                      </a:r>
                      <a:r>
                        <a:rPr lang="en-US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at Depletion (km)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Perigee</a:t>
                      </a:r>
                      <a:r>
                        <a:rPr lang="en-US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at Depletion (km)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Crossing time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9:00AM MLT</a:t>
                      </a: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EOM to Reentry (years)</a:t>
                      </a: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Reentry Date</a:t>
                      </a:r>
                    </a:p>
                  </a:txBody>
                  <a:tcPr marL="12684" marR="12684" marT="12684" marB="0"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Baseline</a:t>
                      </a:r>
                    </a:p>
                  </a:txBody>
                  <a:tcPr marL="12684" marR="12684" marT="126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 2021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Sept 2022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684" marR="12684" marT="126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404" marR="8404" marT="84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04" marR="8404" marT="84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691.1</a:t>
                      </a:r>
                    </a:p>
                  </a:txBody>
                  <a:tcPr marL="8404" marR="8404" marT="84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667.0</a:t>
                      </a:r>
                    </a:p>
                  </a:txBody>
                  <a:tcPr marL="8404" marR="8404" marT="84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404" marR="8404" marT="84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404" marR="8404" marT="84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2069</a:t>
                      </a:r>
                    </a:p>
                  </a:txBody>
                  <a:tcPr marL="8404" marR="8404" marT="840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8879805" y="2199121"/>
            <a:ext cx="1252032" cy="3977640"/>
          </a:xfrm>
          <a:prstGeom prst="rect">
            <a:avLst/>
          </a:prstGeom>
          <a:solidFill>
            <a:srgbClr val="8BE17A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9187" y="46876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Science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27" y="1554677"/>
            <a:ext cx="8162365" cy="53259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169" y="1954188"/>
            <a:ext cx="289111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b="1" dirty="0">
                <a:solidFill>
                  <a:srgbClr val="FF0000"/>
                </a:solidFill>
                <a:latin typeface="+mn-lt"/>
              </a:rPr>
              <a:t>Mission Requirement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169" y="2383094"/>
            <a:ext cx="289111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b="1" dirty="0">
                <a:solidFill>
                  <a:schemeClr val="accent6"/>
                </a:solidFill>
                <a:latin typeface="+mn-lt"/>
              </a:rPr>
              <a:t>Operational Range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4016" y="1566017"/>
            <a:ext cx="1956548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2" b="1" dirty="0">
                <a:solidFill>
                  <a:schemeClr val="accent1"/>
                </a:solidFill>
                <a:latin typeface="+mn-lt"/>
              </a:rPr>
              <a:t>10:29AM MLT crossing</a:t>
            </a:r>
          </a:p>
          <a:p>
            <a:pPr algn="ctr"/>
            <a:r>
              <a:rPr lang="en-US" sz="1412" b="1" dirty="0">
                <a:solidFill>
                  <a:schemeClr val="accent1"/>
                </a:solidFill>
                <a:latin typeface="+mn-lt"/>
              </a:rPr>
              <a:t>March 2021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23810" y="3376251"/>
            <a:ext cx="1956548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2" b="1" dirty="0">
                <a:solidFill>
                  <a:schemeClr val="accent1"/>
                </a:solidFill>
                <a:latin typeface="+mn-lt"/>
              </a:rPr>
              <a:t>10:15AM MLT crossing</a:t>
            </a:r>
          </a:p>
          <a:p>
            <a:pPr algn="ctr"/>
            <a:r>
              <a:rPr lang="en-US" sz="1412" b="1" dirty="0">
                <a:solidFill>
                  <a:schemeClr val="accent1"/>
                </a:solidFill>
                <a:latin typeface="+mn-lt"/>
              </a:rPr>
              <a:t>Sept 2022 (Exit)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40168" y="5531545"/>
            <a:ext cx="766482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54077" y="4107001"/>
            <a:ext cx="1956548" cy="74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2" b="1" dirty="0">
                <a:solidFill>
                  <a:schemeClr val="accent1"/>
                </a:solidFill>
                <a:latin typeface="+mn-lt"/>
              </a:rPr>
              <a:t>9:00AM MLT crossing</a:t>
            </a:r>
          </a:p>
          <a:p>
            <a:pPr algn="ctr"/>
            <a:r>
              <a:rPr lang="en-US" sz="1412" b="1" dirty="0">
                <a:solidFill>
                  <a:schemeClr val="accent1"/>
                </a:solidFill>
                <a:latin typeface="+mn-lt"/>
              </a:rPr>
              <a:t>Feb 2026 </a:t>
            </a:r>
          </a:p>
          <a:p>
            <a:pPr algn="ctr"/>
            <a:r>
              <a:rPr lang="en-US" sz="1412" b="1" dirty="0">
                <a:solidFill>
                  <a:schemeClr val="accent1"/>
                </a:solidFill>
                <a:latin typeface="+mn-lt"/>
              </a:rPr>
              <a:t>(Perigee-Lowering)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8993" y="5735357"/>
            <a:ext cx="1956548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2" b="1" dirty="0">
                <a:solidFill>
                  <a:schemeClr val="accent6"/>
                </a:solidFill>
                <a:latin typeface="+mn-lt"/>
              </a:rPr>
              <a:t>5</a:t>
            </a:r>
            <a:r>
              <a:rPr lang="en-US" sz="1412" b="1" baseline="30000" dirty="0">
                <a:solidFill>
                  <a:schemeClr val="accent6"/>
                </a:solidFill>
                <a:latin typeface="+mn-lt"/>
              </a:rPr>
              <a:t>th</a:t>
            </a:r>
            <a:r>
              <a:rPr lang="en-US" sz="1412" b="1" dirty="0">
                <a:solidFill>
                  <a:schemeClr val="accent6"/>
                </a:solidFill>
                <a:latin typeface="+mn-lt"/>
              </a:rPr>
              <a:t> Deorbit Burn Trajectory</a:t>
            </a:r>
          </a:p>
        </p:txBody>
      </p:sp>
      <p:cxnSp>
        <p:nvCxnSpPr>
          <p:cNvPr id="22" name="Straight Arrow Connector 21"/>
          <p:cNvCxnSpPr>
            <a:stCxn id="14" idx="3"/>
          </p:cNvCxnSpPr>
          <p:nvPr/>
        </p:nvCxnSpPr>
        <p:spPr>
          <a:xfrm flipH="1">
            <a:off x="1917640" y="2109007"/>
            <a:ext cx="1613647" cy="57281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060639" y="3246069"/>
            <a:ext cx="1163171" cy="28668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75992" y="5069744"/>
            <a:ext cx="1304366" cy="38343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28175" y="6014366"/>
            <a:ext cx="894229" cy="44078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8374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1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51682</TotalTime>
  <Words>1560</Words>
  <Application>Microsoft Macintosh PowerPoint</Application>
  <PresentationFormat>Custom</PresentationFormat>
  <Paragraphs>179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Batang</vt:lpstr>
      <vt:lpstr>Arial</vt:lpstr>
      <vt:lpstr>Calibri</vt:lpstr>
      <vt:lpstr>Century Gothic</vt:lpstr>
      <vt:lpstr>Garamond</vt:lpstr>
      <vt:lpstr>Times New Roman</vt:lpstr>
      <vt:lpstr>Wingdings</vt:lpstr>
      <vt:lpstr>Pixel</vt:lpstr>
      <vt:lpstr>1_Office Theme</vt:lpstr>
      <vt:lpstr>2_Office Theme</vt:lpstr>
      <vt:lpstr>Status of the Terra Mission </vt:lpstr>
      <vt:lpstr> Terra team and sensors</vt:lpstr>
      <vt:lpstr>PowerPoint Presentation</vt:lpstr>
      <vt:lpstr>PowerPoint Presentation</vt:lpstr>
      <vt:lpstr>Terra’s 100,000th orbit</vt:lpstr>
      <vt:lpstr>Terra Team received the 2019 William T. Pecora Team Award</vt:lpstr>
      <vt:lpstr>Terra and Planetary Science - Bering Sea Bolide</vt:lpstr>
      <vt:lpstr>What does the future hold for Terra?</vt:lpstr>
      <vt:lpstr>Maintain current crossing time through Spring 2020</vt:lpstr>
      <vt:lpstr>Terra@20 events</vt:lpstr>
      <vt:lpstr>2017 Senior Review</vt:lpstr>
      <vt:lpstr>2020 Senior Review Proposal</vt:lpstr>
      <vt:lpstr>  Terra continues to add to its 19-year legacy</vt:lpstr>
    </vt:vector>
  </TitlesOfParts>
  <Company>ASC-CSA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Heynen, Denis (ASC/CSA)</dc:creator>
  <cp:lastModifiedBy>Thome, Kurtis J. (GSFC-6180)</cp:lastModifiedBy>
  <cp:revision>739</cp:revision>
  <dcterms:created xsi:type="dcterms:W3CDTF">2016-06-07T18:36:13Z</dcterms:created>
  <dcterms:modified xsi:type="dcterms:W3CDTF">2019-11-18T12:58:12Z</dcterms:modified>
</cp:coreProperties>
</file>