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48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9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8BC32-FA0C-407A-B4D2-4DC8568D71EA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290D1-6E96-4B7A-98FF-14E1C2664F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25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5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5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5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31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56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86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8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02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2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0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2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1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F3BAF-EAFF-403E-B236-989D5A313DC2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8E52E-92EE-4FF1-BD6F-DA6325FF72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22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7D2A-484A-FE43-821F-C39C504DA1E2}" type="slidenum">
              <a:rPr lang="en-US" smtClean="0"/>
              <a:t>1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95167" y="1116823"/>
            <a:ext cx="8458200" cy="0"/>
          </a:xfrm>
          <a:prstGeom prst="line">
            <a:avLst/>
          </a:prstGeom>
          <a:ln>
            <a:solidFill>
              <a:srgbClr val="519A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 txBox="1">
            <a:spLocks/>
          </p:cNvSpPr>
          <p:nvPr/>
        </p:nvSpPr>
        <p:spPr>
          <a:xfrm>
            <a:off x="107006" y="1125573"/>
            <a:ext cx="9001367" cy="55959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>
                <a:cs typeface="Cambria"/>
              </a:rPr>
              <a:t>Status and Updates</a:t>
            </a:r>
            <a:r>
              <a:rPr lang="en-US" sz="2000" b="1" dirty="0" smtClean="0">
                <a:cs typeface="Cambria"/>
              </a:rPr>
              <a:t>:</a:t>
            </a:r>
            <a:endParaRPr lang="en-US" sz="2000" b="1" dirty="0">
              <a:cs typeface="Cambria"/>
            </a:endParaRPr>
          </a:p>
          <a:p>
            <a:pPr marL="173038" indent="-173038"/>
            <a:r>
              <a:rPr lang="en-US" sz="1200" dirty="0" smtClean="0">
                <a:cs typeface="Cambria"/>
              </a:rPr>
              <a:t>MODIS LST products had most downloads at LPDAAC during 2018-2020</a:t>
            </a:r>
          </a:p>
          <a:p>
            <a:pPr marL="173038" indent="-173038"/>
            <a:r>
              <a:rPr lang="en-US" sz="1200" dirty="0" smtClean="0">
                <a:cs typeface="Cambria"/>
              </a:rPr>
              <a:t>MOD21 LSTE Terra products in C6 affected by b29 crosstalk</a:t>
            </a:r>
          </a:p>
          <a:p>
            <a:pPr marL="173038" indent="-173038"/>
            <a:r>
              <a:rPr lang="en-US" sz="1200" dirty="0" smtClean="0">
                <a:cs typeface="Cambria"/>
              </a:rPr>
              <a:t>Issue is addressed in C6.1 with updated calibration </a:t>
            </a:r>
          </a:p>
          <a:p>
            <a:pPr marL="173038" indent="-173038"/>
            <a:r>
              <a:rPr lang="en-US" sz="1200" dirty="0" smtClean="0">
                <a:cs typeface="Cambria"/>
              </a:rPr>
              <a:t>New CMG products available in C6.1 in addition to near-real time </a:t>
            </a:r>
          </a:p>
          <a:p>
            <a:pPr marL="0" indent="0">
              <a:buNone/>
            </a:pPr>
            <a:r>
              <a:rPr lang="en-US" sz="1200" dirty="0">
                <a:cs typeface="Cambria"/>
              </a:rPr>
              <a:t> </a:t>
            </a:r>
            <a:r>
              <a:rPr lang="en-US" sz="1200" dirty="0" smtClean="0">
                <a:cs typeface="Cambria"/>
              </a:rPr>
              <a:t>    processing with GEOS5 atmospheric data</a:t>
            </a:r>
            <a:endParaRPr lang="en-US" sz="1200" dirty="0">
              <a:cs typeface="Cambria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cs typeface="Cambria"/>
              </a:rPr>
              <a:t>MOD21 LST&amp;E Products: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Collection 6: </a:t>
            </a:r>
            <a:r>
              <a:rPr lang="en-US" altLang="zh-CN" sz="1600" dirty="0">
                <a:solidFill>
                  <a:srgbClr val="FF0000"/>
                </a:solidFill>
                <a:cs typeface="Cambria"/>
              </a:rPr>
              <a:t>(</a:t>
            </a:r>
            <a:r>
              <a:rPr lang="en-US" altLang="zh-CN" sz="1600" dirty="0">
                <a:solidFill>
                  <a:srgbClr val="FF0000"/>
                </a:solidFill>
                <a:cs typeface="Cambria"/>
              </a:rPr>
              <a:t>Released </a:t>
            </a:r>
            <a:r>
              <a:rPr lang="en-US" altLang="zh-CN" sz="1600" dirty="0">
                <a:solidFill>
                  <a:srgbClr val="FF0000"/>
                </a:solidFill>
                <a:cs typeface="Cambria"/>
              </a:rPr>
              <a:t>Fall 2018)</a:t>
            </a:r>
            <a:endParaRPr lang="en-US" sz="1600" dirty="0">
              <a:solidFill>
                <a:srgbClr val="008000"/>
              </a:solidFill>
              <a:cs typeface="Cambria"/>
            </a:endParaRPr>
          </a:p>
          <a:p>
            <a:pPr marL="457189" lvl="2" indent="-117472">
              <a:spcBef>
                <a:spcPts val="0"/>
              </a:spcBef>
            </a:pPr>
            <a:r>
              <a:rPr lang="en-US" sz="1200" dirty="0">
                <a:solidFill>
                  <a:srgbClr val="0000FF"/>
                </a:solidFill>
              </a:rPr>
              <a:t>MxD21 L2:  Daily 5-min L2 Swath 1km</a:t>
            </a:r>
          </a:p>
          <a:p>
            <a:pPr marL="457189" lvl="2" indent="-117472">
              <a:spcBef>
                <a:spcPts val="0"/>
              </a:spcBef>
            </a:pPr>
            <a:r>
              <a:rPr lang="en-US" sz="1200" dirty="0">
                <a:solidFill>
                  <a:srgbClr val="0000FF"/>
                </a:solidFill>
              </a:rPr>
              <a:t>MxD21A1:  Daily L3 Global 1km</a:t>
            </a:r>
          </a:p>
          <a:p>
            <a:pPr marL="457189" lvl="2" indent="-117472">
              <a:spcBef>
                <a:spcPts val="0"/>
              </a:spcBef>
            </a:pPr>
            <a:r>
              <a:rPr lang="en-US" sz="1200" dirty="0">
                <a:solidFill>
                  <a:srgbClr val="0000FF"/>
                </a:solidFill>
              </a:rPr>
              <a:t>MxD21A2   8-day L3 Global 1km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FF"/>
                </a:solidFill>
              </a:rPr>
              <a:t>Collection 6.1: </a:t>
            </a:r>
            <a:r>
              <a:rPr lang="en-US" altLang="zh-CN" sz="1600" dirty="0">
                <a:solidFill>
                  <a:srgbClr val="FF0000"/>
                </a:solidFill>
                <a:cs typeface="Cambria"/>
              </a:rPr>
              <a:t>(in processing)</a:t>
            </a:r>
            <a:endParaRPr lang="en-US" sz="1600" dirty="0">
              <a:solidFill>
                <a:srgbClr val="008000"/>
              </a:solidFill>
              <a:cs typeface="Cambria"/>
            </a:endParaRPr>
          </a:p>
          <a:p>
            <a:pPr marL="457189" lvl="2" indent="-117472">
              <a:spcBef>
                <a:spcPts val="0"/>
              </a:spcBef>
            </a:pPr>
            <a:r>
              <a:rPr lang="en-US" sz="1200" dirty="0">
                <a:solidFill>
                  <a:srgbClr val="0000FF"/>
                </a:solidFill>
              </a:rPr>
              <a:t>MxD21C1:  Daily 0.05 degree Climate Modeling Grid (CMG)</a:t>
            </a:r>
          </a:p>
          <a:p>
            <a:pPr marL="457189" lvl="2" indent="-117472">
              <a:spcBef>
                <a:spcPts val="0"/>
              </a:spcBef>
            </a:pPr>
            <a:r>
              <a:rPr lang="en-US" sz="1200" dirty="0">
                <a:solidFill>
                  <a:srgbClr val="0000FF"/>
                </a:solidFill>
              </a:rPr>
              <a:t>MxD21C2:  8-day 0.05 degree Climate Modeling Grid (CMG)</a:t>
            </a:r>
          </a:p>
          <a:p>
            <a:pPr marL="457189" lvl="2" indent="-117472">
              <a:spcBef>
                <a:spcPts val="0"/>
              </a:spcBef>
            </a:pPr>
            <a:r>
              <a:rPr lang="en-US" sz="1200" dirty="0">
                <a:solidFill>
                  <a:srgbClr val="0000FF"/>
                </a:solidFill>
              </a:rPr>
              <a:t>MxD21C3:  Monthly 0.05 degree Climate Modeling Grid (CMG)</a:t>
            </a:r>
            <a:endParaRPr lang="en-US" sz="1400" dirty="0">
              <a:cs typeface="Cambri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zh-CN" sz="2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-US" sz="2000" b="1" dirty="0">
                <a:cs typeface="Cambria"/>
              </a:rPr>
              <a:t>Known </a:t>
            </a:r>
            <a:r>
              <a:rPr lang="en-US" sz="2000" b="1" dirty="0">
                <a:cs typeface="Cambria"/>
              </a:rPr>
              <a:t>Issues and Concerns</a:t>
            </a:r>
            <a:r>
              <a:rPr lang="en-US" sz="2000" b="1" dirty="0" smtClean="0">
                <a:cs typeface="Cambria"/>
              </a:rPr>
              <a:t>:</a:t>
            </a:r>
            <a:r>
              <a:rPr lang="en-US" sz="1400" dirty="0" smtClean="0">
                <a:solidFill>
                  <a:prstClr val="black"/>
                </a:solidFill>
                <a:cs typeface="Cambria"/>
              </a:rPr>
              <a:t> </a:t>
            </a:r>
            <a:endParaRPr lang="en-US" sz="1400" dirty="0">
              <a:solidFill>
                <a:prstClr val="black"/>
              </a:solidFill>
              <a:cs typeface="Cambria"/>
            </a:endParaRP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prstClr val="black"/>
                </a:solidFill>
                <a:cs typeface="Cambria"/>
              </a:rPr>
              <a:t>Currently </a:t>
            </a:r>
            <a:r>
              <a:rPr lang="en-US" sz="1200" dirty="0" smtClean="0">
                <a:solidFill>
                  <a:prstClr val="black"/>
                </a:solidFill>
                <a:cs typeface="Cambria"/>
              </a:rPr>
              <a:t>there are two product </a:t>
            </a:r>
            <a:r>
              <a:rPr lang="en-US" sz="1200" dirty="0">
                <a:solidFill>
                  <a:prstClr val="black"/>
                </a:solidFill>
                <a:cs typeface="Cambria"/>
              </a:rPr>
              <a:t>streams </a:t>
            </a:r>
            <a:r>
              <a:rPr lang="en-US" sz="1200" dirty="0">
                <a:solidFill>
                  <a:prstClr val="black"/>
                </a:solidFill>
                <a:cs typeface="Cambria"/>
              </a:rPr>
              <a:t>(MxD11/MxD21) </a:t>
            </a:r>
            <a:r>
              <a:rPr lang="en-US" sz="1200" dirty="0">
                <a:solidFill>
                  <a:prstClr val="black"/>
                </a:solidFill>
                <a:cs typeface="Cambria"/>
              </a:rPr>
              <a:t>with </a:t>
            </a:r>
            <a:r>
              <a:rPr lang="en-US" sz="1200" dirty="0" smtClean="0">
                <a:solidFill>
                  <a:prstClr val="black"/>
                </a:solidFill>
                <a:cs typeface="Cambria"/>
              </a:rPr>
              <a:t>10 </a:t>
            </a:r>
            <a:r>
              <a:rPr lang="en-US" sz="1200" dirty="0">
                <a:solidFill>
                  <a:prstClr val="black"/>
                </a:solidFill>
                <a:cs typeface="Cambria"/>
              </a:rPr>
              <a:t>different product </a:t>
            </a:r>
            <a:r>
              <a:rPr lang="en-US" sz="1200" dirty="0" smtClean="0">
                <a:solidFill>
                  <a:prstClr val="black"/>
                </a:solidFill>
                <a:cs typeface="Cambria"/>
              </a:rPr>
              <a:t>types (could streamline to 6 products)</a:t>
            </a:r>
            <a:endParaRPr lang="en-US" sz="1200" dirty="0">
              <a:solidFill>
                <a:prstClr val="black"/>
              </a:solidFill>
              <a:cs typeface="Cambria"/>
            </a:endParaRPr>
          </a:p>
          <a:p>
            <a:pPr>
              <a:spcBef>
                <a:spcPts val="0"/>
              </a:spcBef>
            </a:pPr>
            <a:r>
              <a:rPr lang="en-US" sz="1200" dirty="0" smtClean="0">
                <a:solidFill>
                  <a:prstClr val="black"/>
                </a:solidFill>
                <a:cs typeface="Cambria"/>
              </a:rPr>
              <a:t>No </a:t>
            </a:r>
            <a:r>
              <a:rPr lang="en-US" sz="1200" dirty="0">
                <a:solidFill>
                  <a:prstClr val="black"/>
                </a:solidFill>
                <a:cs typeface="Cambria"/>
              </a:rPr>
              <a:t>plan </a:t>
            </a:r>
            <a:r>
              <a:rPr lang="en-US" sz="1200" dirty="0">
                <a:solidFill>
                  <a:prstClr val="black"/>
                </a:solidFill>
                <a:cs typeface="Cambria"/>
              </a:rPr>
              <a:t>forward to retire MxD11 suite of </a:t>
            </a:r>
            <a:r>
              <a:rPr lang="en-US" sz="1200" dirty="0">
                <a:solidFill>
                  <a:prstClr val="black"/>
                </a:solidFill>
                <a:cs typeface="Cambria"/>
              </a:rPr>
              <a:t>products</a:t>
            </a:r>
          </a:p>
          <a:p>
            <a:pPr>
              <a:spcBef>
                <a:spcPts val="0"/>
              </a:spcBef>
            </a:pPr>
            <a:r>
              <a:rPr lang="en-US" sz="1200" dirty="0">
                <a:solidFill>
                  <a:prstClr val="black"/>
                </a:solidFill>
                <a:cs typeface="Cambria"/>
              </a:rPr>
              <a:t>Validation shows </a:t>
            </a:r>
            <a:r>
              <a:rPr lang="en-US" sz="1200" dirty="0" smtClean="0">
                <a:solidFill>
                  <a:prstClr val="black"/>
                </a:solidFill>
                <a:cs typeface="Cambria"/>
              </a:rPr>
              <a:t>similar accuracy over vegetated regions, with MxD21 having higher accuracy over arid/semi-arid</a:t>
            </a:r>
            <a:endParaRPr lang="en-US" sz="1200" dirty="0">
              <a:solidFill>
                <a:prstClr val="black"/>
              </a:solidFill>
              <a:cs typeface="Cambria"/>
            </a:endParaRPr>
          </a:p>
          <a:p>
            <a:pPr marL="0" indent="0">
              <a:buNone/>
            </a:pPr>
            <a:r>
              <a:rPr lang="en-US" sz="2000" b="1" dirty="0" smtClean="0">
                <a:cs typeface="Cambria"/>
              </a:rPr>
              <a:t>Recent Publications:</a:t>
            </a:r>
            <a:endParaRPr lang="en-US" sz="2000" b="1" dirty="0">
              <a:cs typeface="Cambria"/>
            </a:endParaRPr>
          </a:p>
          <a:p>
            <a:pPr marL="174621" indent="-174621"/>
            <a:r>
              <a:rPr lang="en-US" sz="900" i="1" dirty="0" smtClean="0">
                <a:cs typeface="Cambria"/>
              </a:rPr>
              <a:t>Hulley, G., </a:t>
            </a:r>
            <a:r>
              <a:rPr lang="en-US" sz="900" i="1" dirty="0" err="1" smtClean="0">
                <a:cs typeface="Cambria"/>
              </a:rPr>
              <a:t>Dousset</a:t>
            </a:r>
            <a:r>
              <a:rPr lang="en-US" sz="900" i="1" dirty="0" smtClean="0">
                <a:cs typeface="Cambria"/>
              </a:rPr>
              <a:t>, B., (2020), </a:t>
            </a:r>
            <a:r>
              <a:rPr lang="en-US" sz="900" i="1" dirty="0" err="1"/>
              <a:t>Spatio</a:t>
            </a:r>
            <a:r>
              <a:rPr lang="en-US" sz="900" i="1" dirty="0"/>
              <a:t>-temporal trends in urban extreme heat with new MODIS and VIIRS land surface temperature </a:t>
            </a:r>
            <a:r>
              <a:rPr lang="en-US" sz="900" i="1" dirty="0" smtClean="0"/>
              <a:t>data, RSE, in review.</a:t>
            </a:r>
            <a:endParaRPr lang="en-US" sz="900" i="1" dirty="0" smtClean="0">
              <a:cs typeface="Cambria"/>
            </a:endParaRPr>
          </a:p>
          <a:p>
            <a:pPr marL="174621" indent="-174621"/>
            <a:r>
              <a:rPr lang="en-US" sz="900" i="1" dirty="0" smtClean="0">
                <a:cs typeface="Cambria"/>
              </a:rPr>
              <a:t>Yao, R., et al., (2020</a:t>
            </a:r>
            <a:r>
              <a:rPr lang="en-US" sz="900" i="1" dirty="0">
                <a:cs typeface="Cambria"/>
              </a:rPr>
              <a:t>), A detailed comparison of MYD11 and MYD21 land surface temperature products in mainland </a:t>
            </a:r>
            <a:r>
              <a:rPr lang="en-US" sz="900" i="1" dirty="0" smtClean="0">
                <a:cs typeface="Cambria"/>
              </a:rPr>
              <a:t>China, Intl. Journal </a:t>
            </a:r>
            <a:r>
              <a:rPr lang="en-US" sz="900" i="1" dirty="0">
                <a:cs typeface="Cambria"/>
              </a:rPr>
              <a:t>Digital Earth, DOI: </a:t>
            </a:r>
            <a:r>
              <a:rPr lang="en-US" sz="900" i="1" dirty="0" smtClean="0">
                <a:cs typeface="Cambria"/>
              </a:rPr>
              <a:t>10.1080/17538947.2019.1711211</a:t>
            </a:r>
          </a:p>
          <a:p>
            <a:pPr marL="174621" indent="-174621"/>
            <a:r>
              <a:rPr lang="en-US" sz="900" i="1" dirty="0" smtClean="0">
                <a:cs typeface="Cambria"/>
              </a:rPr>
              <a:t>Hu, T., Hua, L., Biao et al., (2019</a:t>
            </a:r>
            <a:r>
              <a:rPr lang="en-US" sz="900" i="1" dirty="0">
                <a:cs typeface="Cambria"/>
              </a:rPr>
              <a:t>), Influence of emissivity angular variation on land surface temperature retrieved using the generalized split-window </a:t>
            </a:r>
            <a:r>
              <a:rPr lang="en-US" sz="900" i="1" dirty="0" smtClean="0">
                <a:cs typeface="Cambria"/>
              </a:rPr>
              <a:t>algorithm</a:t>
            </a:r>
            <a:r>
              <a:rPr lang="en-US" sz="900" i="1" dirty="0">
                <a:cs typeface="Cambria"/>
              </a:rPr>
              <a:t>, DOI: </a:t>
            </a:r>
            <a:r>
              <a:rPr lang="en-US" sz="900" i="1" dirty="0" smtClean="0">
                <a:cs typeface="Cambria"/>
              </a:rPr>
              <a:t>10.1016/j.jag.2019.101917</a:t>
            </a:r>
          </a:p>
          <a:p>
            <a:pPr marL="174621" indent="-174621"/>
            <a:r>
              <a:rPr lang="en-US" sz="900" i="1" dirty="0" smtClean="0">
                <a:cs typeface="Cambria"/>
              </a:rPr>
              <a:t>Hulley</a:t>
            </a:r>
            <a:r>
              <a:rPr lang="en-US" sz="900" i="1" dirty="0">
                <a:cs typeface="Cambria"/>
              </a:rPr>
              <a:t>, G., Shivers, S., </a:t>
            </a:r>
            <a:r>
              <a:rPr lang="en-US" sz="900" i="1" dirty="0" err="1">
                <a:cs typeface="Cambria"/>
              </a:rPr>
              <a:t>Wetherley</a:t>
            </a:r>
            <a:r>
              <a:rPr lang="en-US" sz="900" i="1" dirty="0">
                <a:cs typeface="Cambria"/>
              </a:rPr>
              <a:t>, E., &amp; </a:t>
            </a:r>
            <a:r>
              <a:rPr lang="en-US" sz="900" i="1" dirty="0" err="1">
                <a:cs typeface="Cambria"/>
              </a:rPr>
              <a:t>Cudd</a:t>
            </a:r>
            <a:r>
              <a:rPr lang="en-US" sz="900" i="1" dirty="0">
                <a:cs typeface="Cambria"/>
              </a:rPr>
              <a:t>, R. (2019). New ECOSTRESS and MODIS Land Surface Temperature Data Reveal Fine-Scale Heat Vulnerability in Cities: A Case Study for Los Angeles County, California. Remote Sensing, 11(18</a:t>
            </a:r>
            <a:r>
              <a:rPr lang="en-US" sz="900" i="1" dirty="0" smtClean="0">
                <a:cs typeface="Cambria"/>
              </a:rPr>
              <a:t>).</a:t>
            </a:r>
            <a:endParaRPr lang="en-US" sz="900" i="1" dirty="0">
              <a:cs typeface="Cambria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2456235" y="78819"/>
            <a:ext cx="4231532" cy="959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>
                <a:latin typeface="+mn-lt"/>
                <a:ea typeface="+mn-ea"/>
                <a:cs typeface="Cambria"/>
              </a:rPr>
              <a:t>Status of MODIS </a:t>
            </a:r>
            <a:r>
              <a:rPr lang="en-US" sz="2800" b="1" dirty="0" smtClean="0">
                <a:latin typeface="+mn-lt"/>
                <a:ea typeface="+mn-ea"/>
                <a:cs typeface="Cambria"/>
              </a:rPr>
              <a:t>LST&amp;E (MxD21)</a:t>
            </a:r>
            <a:endParaRPr lang="en-US" sz="2800" b="1" dirty="0">
              <a:latin typeface="+mn-lt"/>
              <a:ea typeface="+mn-ea"/>
              <a:cs typeface="Cambri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"/>
            <a:ext cx="1115824" cy="11080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5407" y="67296"/>
            <a:ext cx="1112964" cy="91834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298" y="1290281"/>
            <a:ext cx="3757537" cy="272472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086" y="2561519"/>
            <a:ext cx="2034745" cy="163587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" name="Straight Connector 2"/>
          <p:cNvCxnSpPr/>
          <p:nvPr/>
        </p:nvCxnSpPr>
        <p:spPr>
          <a:xfrm flipV="1">
            <a:off x="7091831" y="2191109"/>
            <a:ext cx="542546" cy="3704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7091831" y="2191109"/>
            <a:ext cx="542546" cy="20064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774019" y="3870508"/>
            <a:ext cx="138508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err="1" smtClean="0"/>
              <a:t>Hulley</a:t>
            </a:r>
            <a:r>
              <a:rPr lang="en-US" sz="1000" i="1" dirty="0" smtClean="0"/>
              <a:t> et al. 2020, RSE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354571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338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等线</vt:lpstr>
      <vt:lpstr>Office Theme</vt:lpstr>
      <vt:lpstr>PowerPoint Presentation</vt:lpstr>
    </vt:vector>
  </TitlesOfParts>
  <Company>JPL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Hulley, Glynn C (329G)</dc:creator>
  <cp:lastModifiedBy>Hulley, Glynn C (329G)</cp:lastModifiedBy>
  <cp:revision>11</cp:revision>
  <dcterms:created xsi:type="dcterms:W3CDTF">2019-11-14T17:54:13Z</dcterms:created>
  <dcterms:modified xsi:type="dcterms:W3CDTF">2020-06-25T17:13:19Z</dcterms:modified>
</cp:coreProperties>
</file>