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4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4"/>
    <p:restoredTop sz="94681"/>
  </p:normalViewPr>
  <p:slideViewPr>
    <p:cSldViewPr snapToGrid="0" snapToObjects="1">
      <p:cViewPr varScale="1">
        <p:scale>
          <a:sx n="96" d="100"/>
          <a:sy n="96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evermote/Documents/Documents/2020-project/MODIS-VIIRS-STM/mod09cit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Sheet1!$A$1:$A$21</c:f>
              <c:numCache>
                <c:formatCode>General</c:formatCode>
                <c:ptCount val="21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  <c:pt idx="17">
                  <c:v>2017.0</c:v>
                </c:pt>
                <c:pt idx="18">
                  <c:v>2018.0</c:v>
                </c:pt>
                <c:pt idx="19">
                  <c:v>2019.0</c:v>
                </c:pt>
                <c:pt idx="20">
                  <c:v>2020.0</c:v>
                </c:pt>
              </c:numCache>
            </c:numRef>
          </c:cat>
          <c:val>
            <c:numRef>
              <c:f>Sheet1!$B$1:$B$21</c:f>
              <c:numCache>
                <c:formatCode>General</c:formatCode>
                <c:ptCount val="21"/>
                <c:pt idx="0">
                  <c:v>511.0</c:v>
                </c:pt>
                <c:pt idx="1">
                  <c:v>580.0</c:v>
                </c:pt>
                <c:pt idx="2">
                  <c:v>738.0</c:v>
                </c:pt>
                <c:pt idx="3">
                  <c:v>957.0</c:v>
                </c:pt>
                <c:pt idx="4">
                  <c:v>1310.0</c:v>
                </c:pt>
                <c:pt idx="5">
                  <c:v>1560.0</c:v>
                </c:pt>
                <c:pt idx="6">
                  <c:v>1820.0</c:v>
                </c:pt>
                <c:pt idx="7">
                  <c:v>2060.0</c:v>
                </c:pt>
                <c:pt idx="8">
                  <c:v>2500.0</c:v>
                </c:pt>
                <c:pt idx="9">
                  <c:v>2630.0</c:v>
                </c:pt>
                <c:pt idx="10">
                  <c:v>3050.0</c:v>
                </c:pt>
                <c:pt idx="11">
                  <c:v>3280.0</c:v>
                </c:pt>
                <c:pt idx="12">
                  <c:v>3800.0</c:v>
                </c:pt>
                <c:pt idx="13">
                  <c:v>4100.0</c:v>
                </c:pt>
                <c:pt idx="14">
                  <c:v>4480.0</c:v>
                </c:pt>
                <c:pt idx="15">
                  <c:v>4960.0</c:v>
                </c:pt>
                <c:pt idx="16">
                  <c:v>5190.0</c:v>
                </c:pt>
                <c:pt idx="17">
                  <c:v>5380.0</c:v>
                </c:pt>
                <c:pt idx="18">
                  <c:v>6210.0</c:v>
                </c:pt>
                <c:pt idx="19">
                  <c:v>6940.0</c:v>
                </c:pt>
                <c:pt idx="20">
                  <c:v>3420.0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24-B14B-AF9B-B6036966B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8356288"/>
        <c:axId val="1459382608"/>
      </c:barChart>
      <c:catAx>
        <c:axId val="149835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382608"/>
        <c:crosses val="autoZero"/>
        <c:auto val="1"/>
        <c:lblAlgn val="ctr"/>
        <c:lblOffset val="100"/>
        <c:noMultiLvlLbl val="0"/>
      </c:catAx>
      <c:valAx>
        <c:axId val="145938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35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8735C-C0A5-D347-A693-06EF3C1D5C4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B07C8-0BF9-E34D-B3A4-8330D7E0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2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C83F77-333E-934A-AFAF-897217752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C202FD-513D-784C-AD0E-2BAC84830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123427-0B07-5E4B-AA10-C1155A664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8E526C-7D73-5742-A9CC-3D4A4118D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036384-3817-0443-9318-9BA5198D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6CD763-6A22-4949-961F-3F47DF02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16C66C1-01B0-CC4F-B730-2BBA0EC3E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6BC7C3-0CD4-1B47-985F-E2654837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B3220B-1606-D14A-B592-7EFD5A22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8F9E1F-9BEF-8543-BB1A-E134C188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2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E4BFB30-12E6-E042-8B27-B9555DF4F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757C97-EE6E-D640-8A1C-BD8F7D4B8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BBD07C-894C-D543-B89D-02EB6553C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00F9C1-985F-3E43-AB7A-01262D88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F3DEC7-084A-6645-B055-0078AED6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6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1C8962-0A19-C64D-8275-1755F072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CC42A8-BC98-7744-9F93-EF00CE4EF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646610-1F51-DB40-9A90-154415E6D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3F3435-C386-7A46-943B-12F40FAA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BFE60A-5AE0-7946-BA35-576D55CA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4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A3A09F-AFE5-934B-A693-BE738C42D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699972-9AE1-DC41-91DE-156E8C09F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F4C450-26D9-F242-9A87-66E3B4E76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8AF6A0-BD71-0449-90B8-533B9239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8153F2-43FF-1948-A98A-B5EBC3C8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7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4997A2-7B99-E24F-A1D2-D1012DB0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32A54C-1DF2-C44C-8881-157500CFE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1BC197-AA4C-3C4C-8179-E78593224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D36F08-C70C-7F49-BE4B-C8C8B300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53EDD4-714E-F64D-B271-016506CB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B7A30A-935D-C947-A053-9188A3F2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6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9CD030-0EE9-FE4E-AB23-F08A110C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2566DC-1D8C-F643-86D0-5A551E385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D262D5-872B-3444-982C-62F0078FB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5BDEF7D-C4A5-6B49-9BA9-661251E9DB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C1FC545-47DA-2146-ADEE-D00A1FB25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1B486AE-35B9-7247-A0F5-062063A58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33F30A6-A5B8-3445-9061-669430F4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4682B8A-B107-F94D-9633-06524FE42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889FDF-69AB-C842-BCA7-85FBFED1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F1E5B0D-B42C-7249-A816-1924B1AB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FB2C588-1FCE-5449-9159-30A04585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911A17A-6F83-6E49-8530-BA8142E25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7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B9B19C8-7968-C743-963E-C8220302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28A5DF-8CE8-5A4A-9598-EDFF3C1D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F41DDCC-CDD7-D949-8658-A4DD289D3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3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36E0D-6C6E-744E-8DFA-99B786CC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CA999A-2C86-F147-94BF-1277497F5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7F031A0-024A-854A-BEF1-F7FF72F75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BD50F1-D1E9-9F4A-A18D-BFE8635C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BEB034-B21A-3049-95EC-D3A79F47C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0F7A00-F5BE-294C-B9E1-0C4820E8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7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517C9-5667-4B45-AF9E-94681BF9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9212864-7A99-5343-A79E-0BDB7102E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CF837B-50DC-7841-A4C0-FB78CF5C8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F930B6-38EF-FC49-8969-BF562FAF1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EC56DC-94E9-8D4B-B5D8-C99544CB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32E355-A18D-D749-8FCD-476E8E18A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8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9D34B46-58F4-7749-8FFC-2A33B8055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A01860-1059-064E-B177-6277E693E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140E0D-7459-4143-9B83-05B2D1D14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5D5C0-4BBD-FD4A-AD04-C5B0BB1EC3E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6442BB-E305-E547-9917-5282D9D0A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A67F4E-85A7-724F-85ED-3BA4DB038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41AE3-E327-AE46-AA32-D57DBEA9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3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chart" Target="../charts/chart1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19166" y="1116823"/>
            <a:ext cx="8458200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64160" y="1116825"/>
            <a:ext cx="6278879" cy="557861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>
                <a:cs typeface="Cambria"/>
              </a:rPr>
              <a:t>MODIS SR Product suite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>
                <a:solidFill>
                  <a:srgbClr val="0000FF"/>
                </a:solidFill>
              </a:rPr>
              <a:t>Collection 6: </a:t>
            </a:r>
            <a:r>
              <a:rPr lang="en-US" altLang="zh-CN" sz="5600" dirty="0">
                <a:solidFill>
                  <a:srgbClr val="FF0000"/>
                </a:solidFill>
                <a:cs typeface="Cambria"/>
              </a:rPr>
              <a:t>(Released in 2015)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>
                <a:cs typeface="Cambria"/>
              </a:rPr>
              <a:t>Bands 1 through 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>
                <a:cs typeface="Cambria"/>
              </a:rPr>
              <a:t>250m, 500m, 0.05 deg.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>
                <a:cs typeface="Cambria"/>
              </a:rPr>
              <a:t>Daily, 8 days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>
                <a:cs typeface="Cambria"/>
              </a:rPr>
              <a:t>Status and Updates: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600" dirty="0">
                <a:cs typeface="Cambria"/>
              </a:rPr>
              <a:t>MODIS SR collection 6 ( </a:t>
            </a:r>
            <a:r>
              <a:rPr lang="en-US" sz="5600" dirty="0" err="1">
                <a:cs typeface="Cambria"/>
              </a:rPr>
              <a:t>LaSRC</a:t>
            </a:r>
            <a:r>
              <a:rPr lang="en-US" sz="5600" dirty="0">
                <a:cs typeface="Cambria"/>
              </a:rPr>
              <a:t>: Land Surface Reflectance Code) is the basis for a variety of SR product (VIIRS, AVHRR, Landsat, Sentinel 2) </a:t>
            </a:r>
            <a:r>
              <a:rPr lang="en-US" sz="5600" b="1" u="sng" dirty="0">
                <a:cs typeface="Cambria"/>
              </a:rPr>
              <a:t>assuring consistency and traceability in the SR products from multiple satellites/instruments</a:t>
            </a:r>
            <a:r>
              <a:rPr lang="en-US" sz="5600" dirty="0">
                <a:cs typeface="Cambria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200" dirty="0">
              <a:cs typeface="Cambria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600" dirty="0">
                <a:cs typeface="Cambria"/>
              </a:rPr>
              <a:t>Validation stage IV (AERONET) and cross-comparison with MODIS is on-going. </a:t>
            </a:r>
            <a:r>
              <a:rPr lang="en-US" sz="5600" i="1" dirty="0">
                <a:cs typeface="Cambria"/>
              </a:rPr>
              <a:t>ACIX-II (Landsat 8/ S2) is on-going.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zh-CN" sz="2400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b="1" dirty="0">
                <a:cs typeface="Cambria"/>
              </a:rPr>
              <a:t>Recent and relevant Publications: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dirty="0"/>
              <a:t>G </a:t>
            </a:r>
            <a:r>
              <a:rPr lang="en-US" sz="4400" dirty="0" err="1"/>
              <a:t>Santamaría</a:t>
            </a:r>
            <a:r>
              <a:rPr lang="en-US" sz="4400" dirty="0"/>
              <a:t>-Artigas, A.E., et al., 2019. </a:t>
            </a:r>
            <a:r>
              <a:rPr lang="en-US" sz="4400" b="1" dirty="0"/>
              <a:t>Evaluation of Near-Surface Air Temperature From Reanalysis Over the United States and Ukraine</a:t>
            </a:r>
            <a:r>
              <a:rPr lang="en-US" sz="4400" dirty="0"/>
              <a:t>: Application to Winter Wheat Yield Forecasting. IEEE Journal of Selected Topics in Applied Earth Observations and Remote Sensing.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dirty="0" err="1"/>
              <a:t>Villaescusa</a:t>
            </a:r>
            <a:r>
              <a:rPr lang="en-US" sz="4400" dirty="0"/>
              <a:t>-Nadal, J.L., et al., 2019. </a:t>
            </a:r>
            <a:r>
              <a:rPr lang="en-US" sz="4400" b="1" dirty="0"/>
              <a:t>Spectral Adjustment Model's Analysis and Application to Remote Sensing Data.</a:t>
            </a:r>
            <a:r>
              <a:rPr lang="en-US" sz="4400" dirty="0"/>
              <a:t> IEEE Journal of Selected Topics in Applied Earth Observations and Remote Sensing.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dirty="0" err="1"/>
              <a:t>Franch</a:t>
            </a:r>
            <a:r>
              <a:rPr lang="en-US" sz="4400" dirty="0"/>
              <a:t>, B., et al., 2019. </a:t>
            </a:r>
            <a:r>
              <a:rPr lang="en-US" sz="4400" b="1" dirty="0"/>
              <a:t>Remote sensing based yield monitoring: </a:t>
            </a:r>
            <a:r>
              <a:rPr lang="en-US" sz="4400" dirty="0"/>
              <a:t>Application to winter wheat in United States and Ukraine. International Journal of Applied Earth Observation and Geoinformation, 76, pp.112-127.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dirty="0"/>
              <a:t>Becker-</a:t>
            </a:r>
            <a:r>
              <a:rPr lang="en-US" sz="4400" dirty="0" err="1"/>
              <a:t>Reshef</a:t>
            </a:r>
            <a:r>
              <a:rPr lang="en-US" sz="4400" dirty="0"/>
              <a:t>, I., et al. , 2018</a:t>
            </a:r>
            <a:r>
              <a:rPr lang="en-US" sz="4400" b="1" dirty="0"/>
              <a:t>. Prior Season Crop Type Masks for Winter Wheat Yield Forecasting</a:t>
            </a:r>
            <a:r>
              <a:rPr lang="en-US" sz="4400" dirty="0"/>
              <a:t>: A US Case Study. Remote Sensing, 10(10), p.1659.</a:t>
            </a:r>
          </a:p>
          <a:p>
            <a:r>
              <a:rPr lang="en-US" sz="4400" dirty="0" err="1">
                <a:solidFill>
                  <a:prstClr val="black"/>
                </a:solidFill>
                <a:cs typeface="Cambria"/>
              </a:rPr>
              <a:t>Doxani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, G., </a:t>
            </a:r>
            <a:r>
              <a:rPr lang="en-US" sz="4400" dirty="0" err="1">
                <a:solidFill>
                  <a:prstClr val="black"/>
                </a:solidFill>
                <a:cs typeface="Cambria"/>
              </a:rPr>
              <a:t>Vermote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, E., Roger, J.C., Gascon, F., </a:t>
            </a:r>
            <a:r>
              <a:rPr lang="en-US" sz="4400" dirty="0" err="1">
                <a:solidFill>
                  <a:prstClr val="black"/>
                </a:solidFill>
                <a:cs typeface="Cambria"/>
              </a:rPr>
              <a:t>Adriaensen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, S., Frantz, D., </a:t>
            </a:r>
            <a:r>
              <a:rPr lang="en-US" sz="4400" dirty="0" err="1">
                <a:solidFill>
                  <a:prstClr val="black"/>
                </a:solidFill>
                <a:cs typeface="Cambria"/>
              </a:rPr>
              <a:t>Hagolle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, O., </a:t>
            </a:r>
            <a:r>
              <a:rPr lang="en-US" sz="4400" dirty="0" err="1">
                <a:solidFill>
                  <a:prstClr val="black"/>
                </a:solidFill>
                <a:cs typeface="Cambria"/>
              </a:rPr>
              <a:t>Hollstein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, A., </a:t>
            </a:r>
            <a:r>
              <a:rPr lang="en-US" sz="4400" dirty="0" err="1">
                <a:solidFill>
                  <a:prstClr val="black"/>
                </a:solidFill>
                <a:cs typeface="Cambria"/>
              </a:rPr>
              <a:t>Kirches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, G., Li, F. and Louis, J., 2018. </a:t>
            </a:r>
            <a:r>
              <a:rPr lang="en-US" sz="4400" b="1" dirty="0">
                <a:solidFill>
                  <a:prstClr val="black"/>
                </a:solidFill>
                <a:cs typeface="Cambria"/>
              </a:rPr>
              <a:t>Atmospheric correction inter-comparison exercise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. Remote Sensing, 10(2), p.352.</a:t>
            </a:r>
          </a:p>
          <a:p>
            <a:r>
              <a:rPr lang="en-US" sz="4400" dirty="0">
                <a:solidFill>
                  <a:prstClr val="black"/>
                </a:solidFill>
                <a:cs typeface="Cambria"/>
              </a:rPr>
              <a:t> </a:t>
            </a:r>
            <a:r>
              <a:rPr lang="en-US" sz="4400" dirty="0" err="1">
                <a:solidFill>
                  <a:prstClr val="black"/>
                </a:solidFill>
                <a:cs typeface="Cambria"/>
              </a:rPr>
              <a:t>Skakun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, S., </a:t>
            </a:r>
            <a:r>
              <a:rPr lang="en-US" sz="4400" dirty="0" err="1">
                <a:solidFill>
                  <a:prstClr val="black"/>
                </a:solidFill>
                <a:cs typeface="Cambria"/>
              </a:rPr>
              <a:t>Franch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, B., </a:t>
            </a:r>
            <a:r>
              <a:rPr lang="en-US" sz="4400" dirty="0" err="1">
                <a:solidFill>
                  <a:prstClr val="black"/>
                </a:solidFill>
                <a:cs typeface="Cambria"/>
              </a:rPr>
              <a:t>Vermote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, E., Roger, J.C., Becker-</a:t>
            </a:r>
            <a:r>
              <a:rPr lang="en-US" sz="4400" dirty="0" err="1">
                <a:solidFill>
                  <a:prstClr val="black"/>
                </a:solidFill>
                <a:cs typeface="Cambria"/>
              </a:rPr>
              <a:t>Reshef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, I., Justice, C. and </a:t>
            </a:r>
            <a:r>
              <a:rPr lang="en-US" sz="4400" dirty="0" err="1">
                <a:solidFill>
                  <a:prstClr val="black"/>
                </a:solidFill>
                <a:cs typeface="Cambria"/>
              </a:rPr>
              <a:t>Kussul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, N., 2017. </a:t>
            </a:r>
            <a:r>
              <a:rPr lang="en-US" sz="4400" b="1" dirty="0">
                <a:solidFill>
                  <a:prstClr val="black"/>
                </a:solidFill>
                <a:cs typeface="Cambria"/>
              </a:rPr>
              <a:t>Early season large-area winter crop mapping using MODIS NDVI data, growing degree days information and a Gaussian mixture model</a:t>
            </a:r>
            <a:r>
              <a:rPr lang="en-US" sz="4400" dirty="0">
                <a:solidFill>
                  <a:prstClr val="black"/>
                </a:solidFill>
                <a:cs typeface="Cambria"/>
              </a:rPr>
              <a:t>. Remote Sensing of Environment,</a:t>
            </a:r>
            <a:endParaRPr lang="en-US" sz="4400" b="1" dirty="0">
              <a:cs typeface="Cambria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endParaRPr lang="en-US" altLang="zh-CN" sz="1800" dirty="0">
              <a:solidFill>
                <a:srgbClr val="0000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80234" y="78819"/>
            <a:ext cx="4231532" cy="95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+mn-lt"/>
                <a:ea typeface="+mn-ea"/>
                <a:cs typeface="Cambria"/>
              </a:rPr>
              <a:t>Status of MODIS                Surface Reflectance (MOD09)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900" y="78819"/>
            <a:ext cx="1112964" cy="9183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C16223F-F8F7-224B-9679-420160A23D58}"/>
              </a:ext>
            </a:extLst>
          </p:cNvPr>
          <p:cNvSpPr/>
          <p:nvPr/>
        </p:nvSpPr>
        <p:spPr>
          <a:xfrm>
            <a:off x="6244911" y="4123483"/>
            <a:ext cx="6096000" cy="5755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en-US" sz="800" dirty="0"/>
          </a:p>
          <a:p>
            <a:pPr marL="0" lvl="1" indent="0">
              <a:spcBef>
                <a:spcPts val="0"/>
              </a:spcBef>
              <a:buNone/>
            </a:pPr>
            <a:endParaRPr lang="en-US" altLang="zh-CN" sz="2500" dirty="0">
              <a:solidFill>
                <a:prstClr val="black"/>
              </a:solidFill>
              <a:cs typeface="Cambria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17FAC2A-E650-634F-AA77-AB8BF9F9F3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468" t="19093" r="23468" b="21982"/>
          <a:stretch/>
        </p:blipFill>
        <p:spPr>
          <a:xfrm>
            <a:off x="7296281" y="2581315"/>
            <a:ext cx="2259046" cy="188138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00CF8B4-4CEC-0540-9CD0-D7AE4C3334F9}"/>
              </a:ext>
            </a:extLst>
          </p:cNvPr>
          <p:cNvSpPr/>
          <p:nvPr/>
        </p:nvSpPr>
        <p:spPr>
          <a:xfrm>
            <a:off x="6801590" y="6107772"/>
            <a:ext cx="4982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cs typeface="Cambria"/>
              </a:rPr>
              <a:t>Google scholar citations containing MODIS surface reflectance</a:t>
            </a:r>
          </a:p>
          <a:p>
            <a:r>
              <a:rPr lang="en-US" sz="1400" dirty="0"/>
              <a:t>(as of June. 26, 20120) about 66000 total. 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C0137D2A-484A-FE43-821F-C39C504DA1E2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xmlns="" id="{317451F2-66E9-2948-8C9D-39F02A04F4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268260"/>
              </p:ext>
            </p:extLst>
          </p:nvPr>
        </p:nvGraphicFramePr>
        <p:xfrm>
          <a:off x="6801590" y="31556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7" name="Picture 16" descr="Screen Shot 2018-10-05 at 9.43.12 PM.png">
            <a:extLst>
              <a:ext uri="{FF2B5EF4-FFF2-40B4-BE49-F238E27FC236}">
                <a16:creationId xmlns:a16="http://schemas.microsoft.com/office/drawing/2014/main" xmlns="" id="{B7FEBCE3-0049-0A48-95DD-F0DA603A4ED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7"/>
          <a:stretch/>
        </p:blipFill>
        <p:spPr>
          <a:xfrm>
            <a:off x="8306190" y="959155"/>
            <a:ext cx="3707619" cy="156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69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132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Cambria</vt:lpstr>
      <vt:lpstr>等线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Vermote, Eric (GSFC-6190)</dc:creator>
  <cp:lastModifiedBy>Microsoft Office User</cp:lastModifiedBy>
  <cp:revision>8</cp:revision>
  <dcterms:created xsi:type="dcterms:W3CDTF">2020-06-26T17:47:01Z</dcterms:created>
  <dcterms:modified xsi:type="dcterms:W3CDTF">2020-08-19T19:55:52Z</dcterms:modified>
</cp:coreProperties>
</file>