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204"/>
  </p:normalViewPr>
  <p:slideViewPr>
    <p:cSldViewPr snapToGrid="0" snapToObjects="1">
      <p:cViewPr varScale="1">
        <p:scale>
          <a:sx n="96" d="100"/>
          <a:sy n="96" d="100"/>
        </p:scale>
        <p:origin x="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6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9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4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9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2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4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1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5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CFAAE-8257-A943-A5B4-F5B47F46415B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01B89-6D67-9243-8E6E-CD0D5145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0032" y="9145"/>
            <a:ext cx="1115824" cy="1108075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819166" y="1116823"/>
            <a:ext cx="8458200" cy="0"/>
          </a:xfrm>
          <a:prstGeom prst="line">
            <a:avLst/>
          </a:prstGeom>
          <a:ln>
            <a:solidFill>
              <a:srgbClr val="519A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3441700" y="211964"/>
            <a:ext cx="4770066" cy="959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+mn-lt"/>
                <a:ea typeface="+mn-ea"/>
                <a:cs typeface="Cambria"/>
              </a:rPr>
              <a:t>NOAA-20 Evaluation Status and Porting Code to NOAA-20 VIIRS </a:t>
            </a:r>
            <a:r>
              <a:rPr lang="en-US" sz="2800" b="1" dirty="0">
                <a:latin typeface="+mn-lt"/>
                <a:ea typeface="+mn-ea"/>
                <a:cs typeface="Cambria"/>
              </a:rPr>
              <a:t>Cryosphere Products</a:t>
            </a:r>
            <a:endParaRPr lang="en-GB" sz="1700" b="1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4500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/>
            </a:pPr>
            <a:endParaRPr lang="en-GB" sz="1700" b="1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4500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/>
            </a:pPr>
            <a:endParaRPr lang="en-GB" sz="1700" b="1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4500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/>
            </a:pPr>
            <a:r>
              <a:rPr lang="en-GB" sz="1700" b="1" dirty="0">
                <a:solidFill>
                  <a:srgbClr val="000000"/>
                </a:solidFill>
              </a:rPr>
              <a:t>George Riggs</a:t>
            </a:r>
            <a:r>
              <a:rPr lang="en-GB" sz="1700" b="1" baseline="30000" dirty="0">
                <a:solidFill>
                  <a:srgbClr val="000000"/>
                </a:solidFill>
              </a:rPr>
              <a:t>1</a:t>
            </a:r>
            <a:r>
              <a:rPr lang="en-GB" sz="1700" b="1" dirty="0">
                <a:solidFill>
                  <a:srgbClr val="000000"/>
                </a:solidFill>
              </a:rPr>
              <a:t> and Dorothy Hall</a:t>
            </a:r>
            <a:r>
              <a:rPr lang="en-GB" sz="1700" b="1" baseline="30000" dirty="0">
                <a:solidFill>
                  <a:srgbClr val="000000"/>
                </a:solidFill>
              </a:rPr>
              <a:t>2</a:t>
            </a:r>
            <a:r>
              <a:rPr lang="en-GB" sz="1700" b="1" dirty="0">
                <a:solidFill>
                  <a:srgbClr val="000000"/>
                </a:solidFill>
              </a:rPr>
              <a:t> </a:t>
            </a:r>
          </a:p>
          <a:p>
            <a:pPr>
              <a:buClr>
                <a:srgbClr val="000000"/>
              </a:buClr>
              <a:buSzPct val="4500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/>
            </a:pPr>
            <a:r>
              <a:rPr lang="en-GB" sz="1700" b="1" dirty="0">
                <a:solidFill>
                  <a:srgbClr val="000000"/>
                </a:solidFill>
              </a:rPr>
              <a:t> </a:t>
            </a:r>
            <a:r>
              <a:rPr lang="en-GB" sz="1700" b="1" baseline="30000" dirty="0">
                <a:solidFill>
                  <a:srgbClr val="000000"/>
                </a:solidFill>
              </a:rPr>
              <a:t>1</a:t>
            </a:r>
            <a:r>
              <a:rPr lang="en-GB" sz="1700" b="1" dirty="0">
                <a:solidFill>
                  <a:srgbClr val="000000"/>
                </a:solidFill>
              </a:rPr>
              <a:t>SSAI, </a:t>
            </a:r>
            <a:r>
              <a:rPr lang="en-GB" sz="1700" b="1" baseline="30000" dirty="0"/>
              <a:t>2</a:t>
            </a:r>
            <a:r>
              <a:rPr lang="en-GB" sz="1700" b="1" dirty="0"/>
              <a:t>ESSIC / University of </a:t>
            </a:r>
            <a:r>
              <a:rPr lang="en-GB" sz="1700" b="1" dirty="0" smtClean="0"/>
              <a:t>Maryland</a:t>
            </a:r>
            <a:endParaRPr lang="en-GB" sz="1700" b="1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744" y="80135"/>
            <a:ext cx="1112964" cy="918347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573740" y="1235165"/>
            <a:ext cx="9038110" cy="60129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500" b="1" dirty="0" smtClean="0">
                <a:cs typeface="Cambria"/>
              </a:rPr>
              <a:t>NOAA-20 Cryosphere Products</a:t>
            </a:r>
            <a:endParaRPr lang="en-US" sz="3500" b="1" dirty="0">
              <a:cs typeface="Cambri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 smtClean="0">
                <a:solidFill>
                  <a:srgbClr val="0070C0"/>
                </a:solidFill>
                <a:cs typeface="Cambria"/>
              </a:rPr>
              <a:t>VJ110 			</a:t>
            </a:r>
            <a:r>
              <a:rPr lang="en-US" sz="3000" dirty="0" smtClean="0">
                <a:cs typeface="Cambria"/>
              </a:rPr>
              <a:t>Snow Cover L2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 smtClean="0">
                <a:solidFill>
                  <a:srgbClr val="0070C0"/>
                </a:solidFill>
                <a:cs typeface="Cambria"/>
              </a:rPr>
              <a:t>VJ110A1 		</a:t>
            </a:r>
            <a:r>
              <a:rPr lang="en-US" sz="3000" dirty="0" smtClean="0">
                <a:cs typeface="Cambria"/>
              </a:rPr>
              <a:t>Snow Cover L3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>
                <a:solidFill>
                  <a:srgbClr val="0070C0"/>
                </a:solidFill>
                <a:cs typeface="Cambria"/>
              </a:rPr>
              <a:t>VJ110A1F </a:t>
            </a:r>
            <a:r>
              <a:rPr lang="en-US" sz="3000" dirty="0" smtClean="0">
                <a:solidFill>
                  <a:srgbClr val="0070C0"/>
                </a:solidFill>
                <a:cs typeface="Cambria"/>
              </a:rPr>
              <a:t>		</a:t>
            </a:r>
            <a:r>
              <a:rPr lang="en-US" sz="3000" dirty="0" smtClean="0">
                <a:cs typeface="Cambria"/>
              </a:rPr>
              <a:t>Snow Cover Cloud-Gap-Filled L3 </a:t>
            </a:r>
          </a:p>
          <a:p>
            <a:pPr marL="0" indent="0">
              <a:spcBef>
                <a:spcPts val="0"/>
              </a:spcBef>
              <a:buNone/>
            </a:pPr>
            <a:endParaRPr lang="en-US" sz="3000" dirty="0" smtClean="0">
              <a:cs typeface="Cambri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>
                <a:solidFill>
                  <a:srgbClr val="0070C0"/>
                </a:solidFill>
                <a:cs typeface="Cambria"/>
              </a:rPr>
              <a:t>VJ129 </a:t>
            </a:r>
            <a:r>
              <a:rPr lang="en-US" sz="3000" dirty="0" smtClean="0">
                <a:solidFill>
                  <a:srgbClr val="0070C0"/>
                </a:solidFill>
                <a:cs typeface="Cambria"/>
              </a:rPr>
              <a:t>			</a:t>
            </a:r>
            <a:r>
              <a:rPr lang="en-US" sz="3000" dirty="0" smtClean="0">
                <a:cs typeface="Cambria"/>
              </a:rPr>
              <a:t>Sea </a:t>
            </a:r>
            <a:r>
              <a:rPr lang="en-US" sz="3000" dirty="0">
                <a:cs typeface="Cambria"/>
              </a:rPr>
              <a:t>ice cover L2 </a:t>
            </a:r>
            <a:endParaRPr lang="en-US" sz="3000" dirty="0" smtClean="0">
              <a:cs typeface="Cambri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>
                <a:solidFill>
                  <a:srgbClr val="0070C0"/>
                </a:solidFill>
                <a:cs typeface="Cambria"/>
              </a:rPr>
              <a:t>VJ130 </a:t>
            </a:r>
            <a:r>
              <a:rPr lang="en-US" sz="3000" dirty="0" smtClean="0">
                <a:solidFill>
                  <a:srgbClr val="0070C0"/>
                </a:solidFill>
                <a:cs typeface="Cambria"/>
              </a:rPr>
              <a:t>			</a:t>
            </a:r>
            <a:r>
              <a:rPr lang="en-US" sz="3000" dirty="0" smtClean="0">
                <a:cs typeface="Cambria"/>
              </a:rPr>
              <a:t>Ice Surface </a:t>
            </a:r>
            <a:r>
              <a:rPr lang="en-US" sz="3000" dirty="0">
                <a:cs typeface="Cambria"/>
              </a:rPr>
              <a:t>T</a:t>
            </a:r>
            <a:r>
              <a:rPr lang="en-US" sz="3000" dirty="0" smtClean="0">
                <a:cs typeface="Cambria"/>
              </a:rPr>
              <a:t>emperature L2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>
                <a:solidFill>
                  <a:srgbClr val="0070C0"/>
                </a:solidFill>
                <a:cs typeface="Cambria"/>
              </a:rPr>
              <a:t>VJ130P1[D|N</a:t>
            </a:r>
            <a:r>
              <a:rPr lang="en-US" sz="3000" dirty="0" smtClean="0">
                <a:solidFill>
                  <a:srgbClr val="0070C0"/>
                </a:solidFill>
                <a:cs typeface="Cambria"/>
              </a:rPr>
              <a:t>]</a:t>
            </a:r>
            <a:r>
              <a:rPr lang="en-US" sz="3000" dirty="0" smtClean="0">
                <a:cs typeface="Cambria"/>
              </a:rPr>
              <a:t> 	Ice Surface Temperature L3 </a:t>
            </a:r>
          </a:p>
          <a:p>
            <a:pPr marL="0" indent="0">
              <a:spcBef>
                <a:spcPts val="0"/>
              </a:spcBef>
              <a:buNone/>
            </a:pPr>
            <a:endParaRPr lang="en-US" sz="3000" b="1" dirty="0">
              <a:cs typeface="Cambri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500" b="1" dirty="0" smtClean="0">
                <a:cs typeface="Cambria"/>
              </a:rPr>
              <a:t>Status </a:t>
            </a:r>
            <a:r>
              <a:rPr lang="en-US" sz="3500" b="1" dirty="0">
                <a:cs typeface="Cambria"/>
              </a:rPr>
              <a:t>and Updates</a:t>
            </a:r>
            <a:r>
              <a:rPr lang="en-US" sz="3500" b="1" dirty="0" smtClean="0">
                <a:cs typeface="Cambria"/>
              </a:rPr>
              <a:t>:</a:t>
            </a:r>
          </a:p>
          <a:p>
            <a:r>
              <a:rPr lang="en-US" sz="2600" dirty="0" smtClean="0">
                <a:cs typeface="Cambria"/>
              </a:rPr>
              <a:t>Adapted </a:t>
            </a:r>
            <a:r>
              <a:rPr lang="en-US" sz="2600" dirty="0">
                <a:cs typeface="Cambria"/>
              </a:rPr>
              <a:t>the S-NPP </a:t>
            </a:r>
            <a:r>
              <a:rPr lang="en-US" sz="2600" dirty="0" smtClean="0">
                <a:cs typeface="Cambria"/>
              </a:rPr>
              <a:t>snow cover algorithms </a:t>
            </a:r>
            <a:r>
              <a:rPr lang="en-US" sz="2600" dirty="0">
                <a:cs typeface="Cambria"/>
              </a:rPr>
              <a:t>to run with NOAA-20 inputs.  </a:t>
            </a:r>
          </a:p>
          <a:p>
            <a:r>
              <a:rPr lang="en-US" sz="2600" dirty="0" smtClean="0">
                <a:cs typeface="Cambria"/>
              </a:rPr>
              <a:t>Adapted the S-NPP sea ice algorithms to run with NOAA-20 inputs. Adapting the daily </a:t>
            </a:r>
            <a:r>
              <a:rPr lang="en-US" sz="2600" dirty="0">
                <a:cs typeface="Cambria"/>
              </a:rPr>
              <a:t>mean Ice Surface </a:t>
            </a:r>
            <a:r>
              <a:rPr lang="en-US" sz="2600" dirty="0" smtClean="0">
                <a:cs typeface="Cambria"/>
              </a:rPr>
              <a:t>Temperature (IST) </a:t>
            </a:r>
            <a:r>
              <a:rPr lang="en-US" sz="2600" dirty="0">
                <a:cs typeface="Cambria"/>
              </a:rPr>
              <a:t>algorithm to generate the NOAA-20 product VJ130P1[D|N])</a:t>
            </a:r>
          </a:p>
          <a:p>
            <a:r>
              <a:rPr lang="en-US" sz="2600" dirty="0" smtClean="0">
                <a:cs typeface="Cambria"/>
              </a:rPr>
              <a:t>Evaluation of snow cover and IST products in progress. 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zh-CN" sz="5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3500" b="1" dirty="0">
                <a:cs typeface="Cambria"/>
              </a:rPr>
              <a:t>Known Issues:</a:t>
            </a:r>
          </a:p>
          <a:p>
            <a:pPr>
              <a:spcBef>
                <a:spcPts val="0"/>
              </a:spcBef>
            </a:pPr>
            <a:r>
              <a:rPr lang="en-US" sz="2600" dirty="0" smtClean="0">
                <a:cs typeface="Cambria"/>
              </a:rPr>
              <a:t>NOAA-20 VIIRS band I3 has a noisy detector that impacts the snow cover and ice cover algorithms.  Algorithm codes were revised to average reflectance over the noisy detector. </a:t>
            </a:r>
          </a:p>
          <a:p>
            <a:pPr>
              <a:spcBef>
                <a:spcPts val="0"/>
              </a:spcBef>
            </a:pPr>
            <a:r>
              <a:rPr lang="en-US" sz="2600" dirty="0" smtClean="0">
                <a:cs typeface="Cambria"/>
              </a:rPr>
              <a:t>Need to evaluate the ice surface temperature coefficients. </a:t>
            </a:r>
            <a:endParaRPr lang="en-US" sz="2600" dirty="0">
              <a:solidFill>
                <a:prstClr val="black"/>
              </a:solidFill>
              <a:cs typeface="Cambria"/>
            </a:endParaRPr>
          </a:p>
          <a:p>
            <a:pPr marL="0" indent="0">
              <a:buNone/>
            </a:pPr>
            <a:r>
              <a:rPr lang="en-US" sz="3500" b="1" dirty="0">
                <a:cs typeface="Cambria"/>
              </a:rPr>
              <a:t>Recent Publications:</a:t>
            </a:r>
          </a:p>
          <a:p>
            <a:pPr lvl="0"/>
            <a:r>
              <a:rPr lang="en-US" sz="2000" dirty="0" smtClean="0"/>
              <a:t>NOAA-20  VJ110A1 included in the Terra</a:t>
            </a:r>
            <a:r>
              <a:rPr lang="en-US" sz="2000" dirty="0"/>
              <a:t>, Aqua, S-NPP, continuity </a:t>
            </a:r>
            <a:r>
              <a:rPr lang="en-US" sz="2000" dirty="0" smtClean="0"/>
              <a:t>study in progress.</a:t>
            </a:r>
            <a:endParaRPr lang="en-US" sz="2000" b="1" dirty="0"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9160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Macintosh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Cambria</vt:lpstr>
      <vt:lpstr>DengXian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2020-08-19T19:48:48Z</dcterms:created>
  <dcterms:modified xsi:type="dcterms:W3CDTF">2020-08-19T19:50:03Z</dcterms:modified>
</cp:coreProperties>
</file>