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04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5A113-79FE-DC42-AF46-7A19BB557D1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72576-4082-0D47-BCDC-EE62C189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83424-4DC0-2447-B596-7F94532FB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1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1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6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2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9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C7EE-C071-F74D-8DBD-E2F15E63CBD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5ADCE-3BD3-5042-AC40-B7AC55D03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776" y="8749"/>
            <a:ext cx="1115824" cy="110807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819166" y="1116823"/>
            <a:ext cx="8458200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045897" y="78819"/>
            <a:ext cx="4803635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  <a:ea typeface="+mn-ea"/>
                <a:cs typeface="Cambria"/>
              </a:rPr>
              <a:t>Status of VIIRS-J1 NOAA20 SR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744" y="80135"/>
            <a:ext cx="1112964" cy="918347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650461" y="1338815"/>
            <a:ext cx="4260718" cy="5231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lvl="2" indent="-339725">
              <a:spcBef>
                <a:spcPts val="0"/>
              </a:spcBef>
              <a:buNone/>
            </a:pPr>
            <a:r>
              <a:rPr lang="en-US" b="1" dirty="0">
                <a:cs typeface="Cambria"/>
              </a:rPr>
              <a:t>VIIRS SR Product</a:t>
            </a:r>
          </a:p>
          <a:p>
            <a:pPr marL="339725" lvl="2" indent="-339725">
              <a:spcBef>
                <a:spcPts val="0"/>
              </a:spcBef>
              <a:buNone/>
            </a:pPr>
            <a:r>
              <a:rPr lang="en-US" sz="2200" dirty="0">
                <a:solidFill>
                  <a:srgbClr val="0000FF"/>
                </a:solidFill>
                <a:cs typeface="Cambria"/>
              </a:rPr>
              <a:t>VNP09  (level 2 Surface Reflectance), VNP09G1KI, VNP09GHKI, and VNP09GA (gridded daily product at 500m and 1km), VNP09A1 and VNP09H1 (gridded 8 day composite product at 500m and 1km), VNP09CMG  (the daily global product in the climate modeling grid at 0.05deg). </a:t>
            </a:r>
            <a:endParaRPr lang="en-US" altLang="zh-CN" sz="1600" dirty="0">
              <a:solidFill>
                <a:srgbClr val="0000FF"/>
              </a:solidFill>
              <a:cs typeface="Cambria"/>
            </a:endParaRPr>
          </a:p>
          <a:p>
            <a:pPr marL="457200" lvl="2" indent="-117475">
              <a:spcBef>
                <a:spcPts val="0"/>
              </a:spcBef>
            </a:pPr>
            <a:endParaRPr lang="en-US" sz="1600" dirty="0">
              <a:solidFill>
                <a:srgbClr val="0000FF"/>
              </a:solidFill>
              <a:cs typeface="Cambria"/>
            </a:endParaRPr>
          </a:p>
          <a:p>
            <a:pPr marL="0" indent="0">
              <a:buNone/>
            </a:pPr>
            <a:r>
              <a:rPr lang="en-US" sz="2500" b="1" dirty="0">
                <a:cs typeface="Cambria"/>
              </a:rPr>
              <a:t>Status and Updates: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prstClr val="black"/>
                </a:solidFill>
              </a:rPr>
              <a:t>Code was ported from NPP to JPSS1 and the Science Team evaluation has  started evaluation validation  (BELMANIP2, AERONET) in collaboration with the NOAA STAR Team (Ivan </a:t>
            </a:r>
            <a:r>
              <a:rPr lang="en-US" sz="2100" dirty="0" err="1">
                <a:solidFill>
                  <a:prstClr val="black"/>
                </a:solidFill>
              </a:rPr>
              <a:t>Csiszar</a:t>
            </a:r>
            <a:r>
              <a:rPr lang="en-US" sz="2100" dirty="0">
                <a:solidFill>
                  <a:prstClr val="black"/>
                </a:solidFill>
              </a:rPr>
              <a:t>) 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prstClr val="black"/>
                </a:solidFill>
              </a:rPr>
              <a:t>the product passed the validated maturity review at NOAA on 6/18/2020</a:t>
            </a:r>
          </a:p>
          <a:p>
            <a:pPr marL="0" indent="0">
              <a:buNone/>
            </a:pPr>
            <a:endParaRPr lang="en-US" sz="2200" dirty="0">
              <a:cs typeface="Cambria"/>
            </a:endParaRPr>
          </a:p>
          <a:p>
            <a:pPr marL="0" indent="0">
              <a:buNone/>
            </a:pPr>
            <a:r>
              <a:rPr lang="en-US" sz="2800" b="1" dirty="0">
                <a:cs typeface="Cambria"/>
              </a:rPr>
              <a:t>Known Issues: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  <a:cs typeface="Cambria"/>
              </a:rPr>
              <a:t>None </a:t>
            </a:r>
          </a:p>
          <a:p>
            <a:pPr marL="0" indent="0">
              <a:buNone/>
            </a:pPr>
            <a:endParaRPr lang="en-US" sz="2200" dirty="0">
              <a:cs typeface="Cambria"/>
            </a:endParaRPr>
          </a:p>
          <a:p>
            <a:pPr marL="174625" indent="-174625"/>
            <a:endParaRPr lang="en-US" sz="2100" dirty="0">
              <a:cs typeface="Cambria"/>
            </a:endParaRPr>
          </a:p>
          <a:p>
            <a:pPr marL="174625" indent="-174625"/>
            <a:endParaRPr lang="en-US" sz="2100" dirty="0">
              <a:cs typeface="Cambria"/>
            </a:endParaRPr>
          </a:p>
          <a:p>
            <a:pPr marL="339725" lvl="2" indent="0">
              <a:spcBef>
                <a:spcPts val="0"/>
              </a:spcBef>
              <a:buNone/>
            </a:pPr>
            <a:endParaRPr lang="en-US" altLang="zh-CN" sz="1400" dirty="0">
              <a:solidFill>
                <a:srgbClr val="0000FF"/>
              </a:solidFill>
              <a:cs typeface="Cambria"/>
            </a:endParaRPr>
          </a:p>
        </p:txBody>
      </p:sp>
      <p:sp>
        <p:nvSpPr>
          <p:cNvPr id="12" name="文本框 14">
            <a:extLst>
              <a:ext uri="{FF2B5EF4-FFF2-40B4-BE49-F238E27FC236}">
                <a16:creationId xmlns:a16="http://schemas.microsoft.com/office/drawing/2014/main" xmlns="" id="{8520C4FC-9F7C-5C4E-9CAC-7E089080C0B2}"/>
              </a:ext>
            </a:extLst>
          </p:cNvPr>
          <p:cNvSpPr txBox="1"/>
          <p:nvPr/>
        </p:nvSpPr>
        <p:spPr>
          <a:xfrm>
            <a:off x="5478400" y="3429000"/>
            <a:ext cx="5998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 NOAA-NASA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Intercomparison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(All Valid Range SR)</a:t>
            </a:r>
          </a:p>
        </p:txBody>
      </p:sp>
      <p:pic>
        <p:nvPicPr>
          <p:cNvPr id="15" name="图片 21">
            <a:extLst>
              <a:ext uri="{FF2B5EF4-FFF2-40B4-BE49-F238E27FC236}">
                <a16:creationId xmlns:a16="http://schemas.microsoft.com/office/drawing/2014/main" xmlns="" id="{5F92427E-0743-104A-BF85-2C318336C3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179" y="1143023"/>
            <a:ext cx="3149784" cy="2362338"/>
          </a:xfrm>
          <a:prstGeom prst="rect">
            <a:avLst/>
          </a:prstGeom>
        </p:spPr>
      </p:pic>
      <p:pic>
        <p:nvPicPr>
          <p:cNvPr id="16" name="图片 19">
            <a:extLst>
              <a:ext uri="{FF2B5EF4-FFF2-40B4-BE49-F238E27FC236}">
                <a16:creationId xmlns:a16="http://schemas.microsoft.com/office/drawing/2014/main" xmlns="" id="{795EBCA3-4380-A044-B169-C9A3D769F8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278" y="1146209"/>
            <a:ext cx="3145536" cy="235915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9457072-2875-3C4A-B925-15B49DC5824B}"/>
              </a:ext>
            </a:extLst>
          </p:cNvPr>
          <p:cNvGrpSpPr/>
          <p:nvPr/>
        </p:nvGrpSpPr>
        <p:grpSpPr>
          <a:xfrm>
            <a:off x="6048266" y="3834946"/>
            <a:ext cx="5870252" cy="2259211"/>
            <a:chOff x="35625" y="708189"/>
            <a:chExt cx="12298403" cy="586193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A8ABC697-49AF-7045-83B7-3DFBAF053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25" y="708189"/>
              <a:ext cx="4509178" cy="586193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C1F565AA-E61F-2E42-ADB0-60E27A07E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8750" y="708189"/>
              <a:ext cx="4509178" cy="586193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52568C33-69A4-B841-8570-D64FD1443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4850" y="708189"/>
              <a:ext cx="4509178" cy="5861932"/>
            </a:xfrm>
            <a:prstGeom prst="rect">
              <a:avLst/>
            </a:prstGeom>
          </p:spPr>
        </p:pic>
      </p:grpSp>
      <p:sp>
        <p:nvSpPr>
          <p:cNvPr id="20" name="文本框 14">
            <a:extLst>
              <a:ext uri="{FF2B5EF4-FFF2-40B4-BE49-F238E27FC236}">
                <a16:creationId xmlns:a16="http://schemas.microsoft.com/office/drawing/2014/main" xmlns="" id="{C2AEBA2B-842D-A44D-847E-D13530EC4B96}"/>
              </a:ext>
            </a:extLst>
          </p:cNvPr>
          <p:cNvSpPr txBox="1"/>
          <p:nvPr/>
        </p:nvSpPr>
        <p:spPr>
          <a:xfrm>
            <a:off x="6193654" y="6161549"/>
            <a:ext cx="5998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Acurracy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Precision and Uncertainty over  AERONET of NOAA20 SR band M5 (Red) </a:t>
            </a:r>
          </a:p>
        </p:txBody>
      </p:sp>
    </p:spTree>
    <p:extLst>
      <p:ext uri="{BB962C8B-B14F-4D97-AF65-F5344CB8AC3E}">
        <p14:creationId xmlns:p14="http://schemas.microsoft.com/office/powerpoint/2010/main" val="47961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Cambria</vt:lpstr>
      <vt:lpstr>DengXian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2020-08-19T19:53:22Z</dcterms:created>
  <dcterms:modified xsi:type="dcterms:W3CDTF">2020-08-19T19:55:31Z</dcterms:modified>
</cp:coreProperties>
</file>