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04"/>
  </p:normalViewPr>
  <p:slideViewPr>
    <p:cSldViewPr snapToGrid="0" snapToObjects="1">
      <p:cViewPr varScale="1">
        <p:scale>
          <a:sx n="96" d="100"/>
          <a:sy n="96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6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9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4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9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2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4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1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5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1621866" y="1259229"/>
            <a:ext cx="8977952" cy="601297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500" b="1" dirty="0" smtClean="0">
                <a:cs typeface="Cambria"/>
              </a:rPr>
              <a:t>S-NPP VIIRS Cryosphere Products</a:t>
            </a:r>
            <a:endParaRPr lang="en-US" sz="3500" b="1" dirty="0"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Collection </a:t>
            </a:r>
            <a:r>
              <a:rPr lang="en-US" sz="3000" dirty="0" smtClean="0"/>
              <a:t>1:</a:t>
            </a:r>
            <a:endParaRPr lang="en-US" sz="3000" dirty="0">
              <a:cs typeface="Cambria"/>
            </a:endParaRPr>
          </a:p>
          <a:p>
            <a:pPr marL="339725" lvl="2" indent="0">
              <a:spcBef>
                <a:spcPts val="0"/>
              </a:spcBef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VNP10</a:t>
            </a:r>
            <a:r>
              <a:rPr lang="en-US" altLang="zh-CN" sz="3000" dirty="0" smtClean="0"/>
              <a:t> 		Snow Cover L2</a:t>
            </a:r>
          </a:p>
          <a:p>
            <a:pPr marL="339725" lvl="2" indent="0">
              <a:spcBef>
                <a:spcPts val="0"/>
              </a:spcBef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VNP10A1</a:t>
            </a:r>
            <a:r>
              <a:rPr lang="en-US" altLang="zh-CN" sz="3000" dirty="0" smtClean="0"/>
              <a:t> 	Daily Snow Cover L3</a:t>
            </a:r>
          </a:p>
          <a:p>
            <a:pPr marL="339725" lvl="2" indent="0">
              <a:spcBef>
                <a:spcPts val="0"/>
              </a:spcBef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VNP10A1F</a:t>
            </a:r>
            <a:r>
              <a:rPr lang="en-US" altLang="zh-CN" sz="3000" dirty="0" smtClean="0"/>
              <a:t> 	Daily Snow Cover Cloud-Gap-Filled L3</a:t>
            </a:r>
          </a:p>
          <a:p>
            <a:pPr marL="339725" lvl="2" indent="0">
              <a:spcBef>
                <a:spcPts val="0"/>
              </a:spcBef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VNP29</a:t>
            </a:r>
            <a:r>
              <a:rPr lang="en-US" altLang="zh-CN" sz="3000" dirty="0" smtClean="0"/>
              <a:t> 		Sea Ice Cover L2 </a:t>
            </a:r>
          </a:p>
          <a:p>
            <a:pPr marL="339725" lvl="2" indent="0">
              <a:spcBef>
                <a:spcPts val="0"/>
              </a:spcBef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VNP30</a:t>
            </a:r>
            <a:r>
              <a:rPr lang="en-US" altLang="zh-CN" sz="3000" dirty="0" smtClean="0"/>
              <a:t> 		Ice Surface Temperature L2</a:t>
            </a:r>
            <a:endParaRPr lang="en-US" altLang="zh-CN" sz="3000" dirty="0"/>
          </a:p>
          <a:p>
            <a:pPr marL="0" lvl="2" indent="0">
              <a:spcBef>
                <a:spcPts val="0"/>
              </a:spcBef>
              <a:buNone/>
            </a:pPr>
            <a:r>
              <a:rPr lang="en-US" sz="3000" dirty="0" smtClean="0"/>
              <a:t>Collection 2 :</a:t>
            </a:r>
          </a:p>
          <a:p>
            <a:pPr marL="339725" lvl="2" indent="0">
              <a:spcBef>
                <a:spcPts val="0"/>
              </a:spcBef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VNP10</a:t>
            </a:r>
            <a:r>
              <a:rPr lang="en-US" altLang="zh-CN" sz="3000" dirty="0" smtClean="0"/>
              <a:t> </a:t>
            </a:r>
            <a:r>
              <a:rPr lang="en-US" altLang="zh-CN" sz="3000" dirty="0"/>
              <a:t>, </a:t>
            </a:r>
            <a:r>
              <a:rPr lang="en-US" altLang="zh-CN" sz="3000" dirty="0">
                <a:solidFill>
                  <a:srgbClr val="0070C0"/>
                </a:solidFill>
              </a:rPr>
              <a:t>VNP10A1</a:t>
            </a:r>
            <a:r>
              <a:rPr lang="en-US" altLang="zh-CN" sz="3000" dirty="0"/>
              <a:t>, </a:t>
            </a:r>
            <a:r>
              <a:rPr lang="en-US" altLang="zh-CN" sz="3000" dirty="0">
                <a:solidFill>
                  <a:srgbClr val="0070C0"/>
                </a:solidFill>
              </a:rPr>
              <a:t>VNP10A1F</a:t>
            </a:r>
            <a:r>
              <a:rPr lang="en-US" altLang="zh-CN" sz="3000" dirty="0"/>
              <a:t> </a:t>
            </a:r>
            <a:r>
              <a:rPr lang="en-US" altLang="zh-CN" sz="3000" dirty="0" smtClean="0"/>
              <a:t>revised </a:t>
            </a:r>
            <a:r>
              <a:rPr lang="en-US" altLang="zh-CN" sz="3000" dirty="0"/>
              <a:t>algorithm and data content, improved snow cover </a:t>
            </a:r>
            <a:r>
              <a:rPr lang="en-US" altLang="zh-CN" sz="3000" dirty="0" smtClean="0"/>
              <a:t>detection.</a:t>
            </a:r>
          </a:p>
          <a:p>
            <a:pPr marL="339725" lvl="2" indent="0">
              <a:spcBef>
                <a:spcPts val="0"/>
              </a:spcBef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VNP29</a:t>
            </a:r>
            <a:r>
              <a:rPr lang="en-US" altLang="zh-CN" sz="3000" dirty="0" smtClean="0"/>
              <a:t> </a:t>
            </a:r>
          </a:p>
          <a:p>
            <a:pPr marL="339725" lvl="2" indent="0">
              <a:spcBef>
                <a:spcPts val="0"/>
              </a:spcBef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VNP30</a:t>
            </a:r>
            <a:r>
              <a:rPr lang="en-US" altLang="zh-CN" sz="3000" dirty="0" smtClean="0"/>
              <a:t> </a:t>
            </a:r>
          </a:p>
          <a:p>
            <a:pPr marL="339725" lvl="2" indent="0">
              <a:spcBef>
                <a:spcPts val="0"/>
              </a:spcBef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VNP30P1[D|N</a:t>
            </a:r>
            <a:r>
              <a:rPr lang="en-US" altLang="zh-CN" sz="3000" dirty="0">
                <a:solidFill>
                  <a:srgbClr val="0070C0"/>
                </a:solidFill>
              </a:rPr>
              <a:t>]</a:t>
            </a:r>
            <a:r>
              <a:rPr lang="en-US" altLang="zh-CN" sz="3000" dirty="0"/>
              <a:t> </a:t>
            </a:r>
            <a:r>
              <a:rPr lang="en-US" altLang="zh-CN" sz="3000" dirty="0" smtClean="0"/>
              <a:t>New algorithm for daily average Ice Surface Temperature, day and night products</a:t>
            </a:r>
            <a:endParaRPr lang="en-US" altLang="zh-CN" sz="3000" dirty="0"/>
          </a:p>
          <a:p>
            <a:pPr marL="0" indent="0">
              <a:buNone/>
            </a:pPr>
            <a:r>
              <a:rPr lang="en-US" sz="3500" b="1" dirty="0">
                <a:cs typeface="Cambria"/>
              </a:rPr>
              <a:t>Status and Updates:</a:t>
            </a:r>
          </a:p>
          <a:p>
            <a:r>
              <a:rPr lang="en-US" sz="3800" dirty="0">
                <a:cs typeface="Cambria"/>
              </a:rPr>
              <a:t>A</a:t>
            </a:r>
            <a:r>
              <a:rPr lang="en-US" sz="3800" dirty="0" smtClean="0">
                <a:cs typeface="Cambria"/>
              </a:rPr>
              <a:t>lgorithms revised for NASA L2 inputs in C2.  HDF5 and HDF-EOS5 with </a:t>
            </a:r>
            <a:r>
              <a:rPr lang="en-US" sz="3800" dirty="0" err="1" smtClean="0">
                <a:cs typeface="Cambria"/>
              </a:rPr>
              <a:t>netCDF</a:t>
            </a:r>
            <a:r>
              <a:rPr lang="en-US" sz="3800" dirty="0" smtClean="0">
                <a:cs typeface="Cambria"/>
              </a:rPr>
              <a:t> CF-1.6 conventions for attributes and geolocation.   </a:t>
            </a:r>
          </a:p>
          <a:p>
            <a:r>
              <a:rPr lang="en-US" sz="3800" dirty="0" smtClean="0">
                <a:cs typeface="Cambria"/>
              </a:rPr>
              <a:t>Evaluation of C2 series of products from LSIPS </a:t>
            </a:r>
            <a:r>
              <a:rPr lang="en-US" sz="3800" dirty="0">
                <a:cs typeface="Cambria"/>
              </a:rPr>
              <a:t>science </a:t>
            </a:r>
            <a:r>
              <a:rPr lang="en-US" sz="3800" dirty="0" smtClean="0">
                <a:cs typeface="Cambria"/>
              </a:rPr>
              <a:t>tests will determine if revisions are needed.  </a:t>
            </a:r>
            <a:endParaRPr lang="en-US" sz="3800" dirty="0">
              <a:cs typeface="Cambri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zh-CN" sz="5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3500" b="1" dirty="0">
                <a:cs typeface="Cambria"/>
              </a:rPr>
              <a:t>Known Issues:</a:t>
            </a:r>
          </a:p>
          <a:p>
            <a:pPr>
              <a:spcBef>
                <a:spcPts val="0"/>
              </a:spcBef>
            </a:pPr>
            <a:r>
              <a:rPr lang="en-US" sz="3700" dirty="0">
                <a:solidFill>
                  <a:prstClr val="black"/>
                </a:solidFill>
                <a:cs typeface="Cambria"/>
              </a:rPr>
              <a:t>Cloud </a:t>
            </a:r>
            <a:r>
              <a:rPr lang="en-US" sz="3700" dirty="0" smtClean="0">
                <a:solidFill>
                  <a:prstClr val="black"/>
                </a:solidFill>
                <a:cs typeface="Cambria"/>
              </a:rPr>
              <a:t>mask algorithm/product continuity and quality </a:t>
            </a:r>
            <a:r>
              <a:rPr lang="en-US" sz="3700" dirty="0">
                <a:solidFill>
                  <a:prstClr val="black"/>
                </a:solidFill>
                <a:cs typeface="Cambria"/>
              </a:rPr>
              <a:t>being investigated.  LDOPE and PI analyses in progress.  </a:t>
            </a:r>
          </a:p>
          <a:p>
            <a:pPr>
              <a:spcBef>
                <a:spcPts val="0"/>
              </a:spcBef>
            </a:pPr>
            <a:r>
              <a:rPr lang="en-US" sz="3700" dirty="0" smtClean="0">
                <a:solidFill>
                  <a:prstClr val="black"/>
                </a:solidFill>
                <a:cs typeface="Cambria"/>
              </a:rPr>
              <a:t>VNP30P1[D|N] is a new algorithm, daily mean IST, product content is not continuous with the MODIS daily IST algorithm, which is a single-observation algorithm.  </a:t>
            </a:r>
          </a:p>
          <a:p>
            <a:pPr>
              <a:spcBef>
                <a:spcPts val="0"/>
              </a:spcBef>
            </a:pPr>
            <a:r>
              <a:rPr lang="en-US" sz="3700" dirty="0" smtClean="0">
                <a:solidFill>
                  <a:prstClr val="black"/>
                </a:solidFill>
                <a:cs typeface="Cambria"/>
              </a:rPr>
              <a:t>CMG algorithms/products development paused for discussion of gridding resolution. </a:t>
            </a:r>
          </a:p>
          <a:p>
            <a:pPr marL="0" indent="0">
              <a:buNone/>
            </a:pPr>
            <a:r>
              <a:rPr lang="en-US" sz="3500" b="1" dirty="0" smtClean="0">
                <a:cs typeface="Cambria"/>
              </a:rPr>
              <a:t>Recent </a:t>
            </a:r>
            <a:r>
              <a:rPr lang="en-US" sz="3500" b="1" dirty="0">
                <a:cs typeface="Cambria"/>
              </a:rPr>
              <a:t>Publications:</a:t>
            </a:r>
          </a:p>
          <a:p>
            <a:pPr lvl="0"/>
            <a:r>
              <a:rPr lang="en-US" sz="2600" dirty="0" smtClean="0"/>
              <a:t>Preparing an invited manuscript on MODIS and VIIRS snow cover continuity for  Remote Sensing special issue “Analysis of Decadal-Scale Continuous Data Products from Weather Satellite Platforms”. </a:t>
            </a:r>
            <a:r>
              <a:rPr lang="en-US" sz="2600" b="1" dirty="0" smtClean="0"/>
              <a:t>Issue:</a:t>
            </a:r>
            <a:r>
              <a:rPr lang="en-US" sz="2600" dirty="0" smtClean="0"/>
              <a:t> Delayed until the C6.1 and C2 products are available from  the DAAC. </a:t>
            </a:r>
          </a:p>
          <a:p>
            <a:pPr lvl="0"/>
            <a:r>
              <a:rPr lang="en-US" sz="2600" dirty="0" smtClean="0">
                <a:cs typeface="Cambria"/>
              </a:rPr>
              <a:t>J. Hammond (USGS) Preliminary evaluation of using VNP10A1F in </a:t>
            </a:r>
            <a:r>
              <a:rPr lang="en-US" sz="2600" dirty="0" err="1" smtClean="0">
                <a:cs typeface="Cambria"/>
              </a:rPr>
              <a:t>SnowModel</a:t>
            </a:r>
            <a:r>
              <a:rPr lang="en-US" sz="2600" dirty="0" smtClean="0">
                <a:cs typeface="Cambria"/>
              </a:rPr>
              <a:t> simulations has had good results.  </a:t>
            </a:r>
            <a:endParaRPr lang="en-US" sz="3500" b="1" dirty="0">
              <a:cs typeface="Cambr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032" y="9145"/>
            <a:ext cx="1115824" cy="1108075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819166" y="1116823"/>
            <a:ext cx="8458200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3441700" y="211964"/>
            <a:ext cx="4770066" cy="95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+mn-lt"/>
                <a:ea typeface="+mn-ea"/>
                <a:cs typeface="Cambria"/>
              </a:rPr>
              <a:t>Suomi-NPP Continuity Product Updates</a:t>
            </a:r>
          </a:p>
          <a:p>
            <a:r>
              <a:rPr lang="en-US" sz="2800" b="1" dirty="0" smtClean="0">
                <a:latin typeface="+mn-lt"/>
                <a:ea typeface="+mn-ea"/>
                <a:cs typeface="Cambria"/>
              </a:rPr>
              <a:t> VIIRS </a:t>
            </a:r>
            <a:r>
              <a:rPr lang="en-US" sz="2800" b="1" dirty="0">
                <a:latin typeface="+mn-lt"/>
                <a:ea typeface="+mn-ea"/>
                <a:cs typeface="Cambria"/>
              </a:rPr>
              <a:t>Cryosphere Products</a:t>
            </a:r>
            <a:endParaRPr lang="en-GB" sz="1700" b="1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4500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/>
            </a:pPr>
            <a:endParaRPr lang="en-GB" sz="1700" b="1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4500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/>
            </a:pPr>
            <a:endParaRPr lang="en-GB" sz="1700" b="1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4500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/>
            </a:pPr>
            <a:r>
              <a:rPr lang="en-GB" sz="1700" b="1" dirty="0">
                <a:solidFill>
                  <a:srgbClr val="000000"/>
                </a:solidFill>
              </a:rPr>
              <a:t>George Riggs</a:t>
            </a:r>
            <a:r>
              <a:rPr lang="en-GB" sz="1700" b="1" baseline="30000" dirty="0">
                <a:solidFill>
                  <a:srgbClr val="000000"/>
                </a:solidFill>
              </a:rPr>
              <a:t>1</a:t>
            </a:r>
            <a:r>
              <a:rPr lang="en-GB" sz="1700" b="1" dirty="0">
                <a:solidFill>
                  <a:srgbClr val="000000"/>
                </a:solidFill>
              </a:rPr>
              <a:t> </a:t>
            </a:r>
            <a:r>
              <a:rPr lang="en-GB" sz="1700" b="1" dirty="0" smtClean="0">
                <a:solidFill>
                  <a:srgbClr val="000000"/>
                </a:solidFill>
              </a:rPr>
              <a:t>Dorothy </a:t>
            </a:r>
            <a:r>
              <a:rPr lang="en-GB" sz="1700" b="1" dirty="0">
                <a:solidFill>
                  <a:srgbClr val="000000"/>
                </a:solidFill>
              </a:rPr>
              <a:t>Hall</a:t>
            </a:r>
            <a:r>
              <a:rPr lang="en-GB" sz="1700" b="1" baseline="30000" dirty="0">
                <a:solidFill>
                  <a:srgbClr val="000000"/>
                </a:solidFill>
              </a:rPr>
              <a:t>2</a:t>
            </a:r>
            <a:r>
              <a:rPr lang="en-GB" sz="1700" b="1" dirty="0">
                <a:solidFill>
                  <a:srgbClr val="000000"/>
                </a:solidFill>
              </a:rPr>
              <a:t> </a:t>
            </a:r>
            <a:r>
              <a:rPr lang="en-GB" sz="1700" b="1" dirty="0" smtClean="0">
                <a:solidFill>
                  <a:srgbClr val="000000"/>
                </a:solidFill>
              </a:rPr>
              <a:t>and </a:t>
            </a:r>
            <a:r>
              <a:rPr lang="en-GB" sz="1700" b="1" dirty="0">
                <a:solidFill>
                  <a:srgbClr val="000000"/>
                </a:solidFill>
              </a:rPr>
              <a:t>Mark </a:t>
            </a:r>
            <a:r>
              <a:rPr lang="en-GB" sz="1700" b="1" dirty="0" smtClean="0">
                <a:solidFill>
                  <a:srgbClr val="000000"/>
                </a:solidFill>
              </a:rPr>
              <a:t>Tschudi</a:t>
            </a:r>
            <a:r>
              <a:rPr lang="en-GB" sz="1700" b="1" baseline="30000" dirty="0" smtClean="0">
                <a:solidFill>
                  <a:srgbClr val="000000"/>
                </a:solidFill>
              </a:rPr>
              <a:t>3</a:t>
            </a:r>
            <a:endParaRPr lang="en-GB" sz="1700" b="1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4500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/>
            </a:pPr>
            <a:r>
              <a:rPr lang="en-GB" sz="1700" b="1" dirty="0">
                <a:solidFill>
                  <a:srgbClr val="000000"/>
                </a:solidFill>
              </a:rPr>
              <a:t> </a:t>
            </a:r>
            <a:r>
              <a:rPr lang="en-GB" sz="1700" b="1" baseline="30000" dirty="0">
                <a:solidFill>
                  <a:srgbClr val="000000"/>
                </a:solidFill>
              </a:rPr>
              <a:t>1</a:t>
            </a:r>
            <a:r>
              <a:rPr lang="en-GB" sz="1700" b="1" dirty="0">
                <a:solidFill>
                  <a:srgbClr val="000000"/>
                </a:solidFill>
              </a:rPr>
              <a:t>SSAI, </a:t>
            </a:r>
            <a:r>
              <a:rPr lang="en-GB" sz="1700" b="1" baseline="30000" dirty="0"/>
              <a:t>2</a:t>
            </a:r>
            <a:r>
              <a:rPr lang="en-GB" sz="1700" b="1" dirty="0"/>
              <a:t>ESSIC / University of </a:t>
            </a:r>
            <a:r>
              <a:rPr lang="en-GB" sz="1700" b="1" dirty="0" smtClean="0"/>
              <a:t>Maryland, </a:t>
            </a:r>
            <a:r>
              <a:rPr lang="en-GB" sz="1700" b="1" baseline="30000" dirty="0" smtClean="0">
                <a:solidFill>
                  <a:srgbClr val="000000"/>
                </a:solidFill>
              </a:rPr>
              <a:t>3</a:t>
            </a:r>
            <a:r>
              <a:rPr lang="en-GB" sz="1700" b="1" dirty="0" smtClean="0">
                <a:solidFill>
                  <a:srgbClr val="000000"/>
                </a:solidFill>
              </a:rPr>
              <a:t>University of Colorado</a:t>
            </a:r>
            <a:endParaRPr lang="en-GB" sz="1700" b="1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4500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/>
            </a:pPr>
            <a:endParaRPr lang="en-GB" sz="1700" b="1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744" y="80135"/>
            <a:ext cx="1112964" cy="91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55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DengXian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2020-08-19T19:48:48Z</dcterms:created>
  <dcterms:modified xsi:type="dcterms:W3CDTF">2020-08-19T19:49:11Z</dcterms:modified>
</cp:coreProperties>
</file>