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5204"/>
  </p:normalViewPr>
  <p:slideViewPr>
    <p:cSldViewPr snapToGrid="0" snapToObjects="1">
      <p:cViewPr varScale="1">
        <p:scale>
          <a:sx n="96" d="100"/>
          <a:sy n="96" d="100"/>
        </p:scale>
        <p:origin x="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5A113-79FE-DC42-AF46-7A19BB557D14}" type="datetimeFigureOut">
              <a:rPr lang="en-US" smtClean="0"/>
              <a:t>8/19/20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E72576-4082-0D47-BCDC-EE62C18963CA}" type="slidenum">
              <a:rPr lang="en-US" smtClean="0"/>
              <a:t>‹#›</a:t>
            </a:fld>
            <a:endParaRPr lang="en-US"/>
          </a:p>
        </p:txBody>
      </p:sp>
    </p:spTree>
    <p:extLst>
      <p:ext uri="{BB962C8B-B14F-4D97-AF65-F5344CB8AC3E}">
        <p14:creationId xmlns:p14="http://schemas.microsoft.com/office/powerpoint/2010/main" val="1149818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E183424-4DC0-2447-B596-7F94532FB2DB}" type="slidenum">
              <a:rPr lang="en-US" smtClean="0"/>
              <a:t>1</a:t>
            </a:fld>
            <a:endParaRPr lang="en-US"/>
          </a:p>
        </p:txBody>
      </p:sp>
    </p:spTree>
    <p:extLst>
      <p:ext uri="{BB962C8B-B14F-4D97-AF65-F5344CB8AC3E}">
        <p14:creationId xmlns:p14="http://schemas.microsoft.com/office/powerpoint/2010/main" val="1942228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5FC7EE-C071-F74D-8DBD-E2F15E63CBD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1251713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C7EE-C071-F74D-8DBD-E2F15E63CBD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87711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C7EE-C071-F74D-8DBD-E2F15E63CBD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1329530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5FC7EE-C071-F74D-8DBD-E2F15E63CBD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806602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5FC7EE-C071-F74D-8DBD-E2F15E63CBDF}" type="datetimeFigureOut">
              <a:rPr lang="en-US" smtClean="0"/>
              <a:t>8/19/20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1644025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5FC7EE-C071-F74D-8DBD-E2F15E63CBDF}"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1616161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5FC7EE-C071-F74D-8DBD-E2F15E63CBDF}" type="datetimeFigureOut">
              <a:rPr lang="en-US" smtClean="0"/>
              <a:t>8/19/20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1447129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5FC7EE-C071-F74D-8DBD-E2F15E63CBDF}" type="datetimeFigureOut">
              <a:rPr lang="en-US" smtClean="0"/>
              <a:t>8/19/20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165372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FC7EE-C071-F74D-8DBD-E2F15E63CBDF}" type="datetimeFigureOut">
              <a:rPr lang="en-US" smtClean="0"/>
              <a:t>8/19/20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1426782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FC7EE-C071-F74D-8DBD-E2F15E63CBDF}"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1136453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5FC7EE-C071-F74D-8DBD-E2F15E63CBDF}" type="datetimeFigureOut">
              <a:rPr lang="en-US" smtClean="0"/>
              <a:t>8/19/20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E5ADCE-3BD3-5042-AC40-B7AC55D0383B}" type="slidenum">
              <a:rPr lang="en-US" smtClean="0"/>
              <a:t>‹#›</a:t>
            </a:fld>
            <a:endParaRPr lang="en-US"/>
          </a:p>
        </p:txBody>
      </p:sp>
    </p:spTree>
    <p:extLst>
      <p:ext uri="{BB962C8B-B14F-4D97-AF65-F5344CB8AC3E}">
        <p14:creationId xmlns:p14="http://schemas.microsoft.com/office/powerpoint/2010/main" val="6516953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5FC7EE-C071-F74D-8DBD-E2F15E63CBDF}" type="datetimeFigureOut">
              <a:rPr lang="en-US" smtClean="0"/>
              <a:t>8/19/20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E5ADCE-3BD3-5042-AC40-B7AC55D0383B}" type="slidenum">
              <a:rPr lang="en-US" smtClean="0"/>
              <a:t>‹#›</a:t>
            </a:fld>
            <a:endParaRPr lang="en-US"/>
          </a:p>
        </p:txBody>
      </p:sp>
    </p:spTree>
    <p:extLst>
      <p:ext uri="{BB962C8B-B14F-4D97-AF65-F5344CB8AC3E}">
        <p14:creationId xmlns:p14="http://schemas.microsoft.com/office/powerpoint/2010/main" val="1423084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tiff"/><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0137D2A-484A-FE43-821F-C39C504DA1E2}" type="slidenum">
              <a:rPr lang="en-US" smtClean="0"/>
              <a:t>1</a:t>
            </a:fld>
            <a:endParaRPr lang="en-US"/>
          </a:p>
        </p:txBody>
      </p:sp>
      <p:pic>
        <p:nvPicPr>
          <p:cNvPr id="6" name="Picture 5"/>
          <p:cNvPicPr>
            <a:picLocks noChangeAspect="1"/>
          </p:cNvPicPr>
          <p:nvPr/>
        </p:nvPicPr>
        <p:blipFill>
          <a:blip r:embed="rId3"/>
          <a:stretch>
            <a:fillRect/>
          </a:stretch>
        </p:blipFill>
        <p:spPr>
          <a:xfrm>
            <a:off x="1779776" y="8749"/>
            <a:ext cx="1115824" cy="1108075"/>
          </a:xfrm>
          <a:prstGeom prst="rect">
            <a:avLst/>
          </a:prstGeom>
        </p:spPr>
      </p:pic>
      <p:cxnSp>
        <p:nvCxnSpPr>
          <p:cNvPr id="7" name="Straight Connector 6"/>
          <p:cNvCxnSpPr/>
          <p:nvPr/>
        </p:nvCxnSpPr>
        <p:spPr>
          <a:xfrm>
            <a:off x="1819166" y="1116823"/>
            <a:ext cx="8458200" cy="0"/>
          </a:xfrm>
          <a:prstGeom prst="line">
            <a:avLst/>
          </a:prstGeom>
          <a:ln>
            <a:solidFill>
              <a:srgbClr val="519ACC"/>
            </a:solidFill>
          </a:ln>
          <a:effectLst/>
        </p:spPr>
        <p:style>
          <a:lnRef idx="2">
            <a:schemeClr val="accent1"/>
          </a:lnRef>
          <a:fillRef idx="0">
            <a:schemeClr val="accent1"/>
          </a:fillRef>
          <a:effectRef idx="1">
            <a:schemeClr val="accent1"/>
          </a:effectRef>
          <a:fontRef idx="minor">
            <a:schemeClr val="tx1"/>
          </a:fontRef>
        </p:style>
      </p:cxnSp>
      <p:sp>
        <p:nvSpPr>
          <p:cNvPr id="14" name="Title 1"/>
          <p:cNvSpPr txBox="1">
            <a:spLocks/>
          </p:cNvSpPr>
          <p:nvPr/>
        </p:nvSpPr>
        <p:spPr>
          <a:xfrm>
            <a:off x="4045897" y="78819"/>
            <a:ext cx="4100209" cy="959288"/>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b="1" dirty="0">
                <a:latin typeface="+mn-lt"/>
                <a:ea typeface="+mn-ea"/>
                <a:cs typeface="Cambria"/>
              </a:rPr>
              <a:t>Status of VIIRS-SNPP SR</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00744" y="80135"/>
            <a:ext cx="1112964" cy="918347"/>
          </a:xfrm>
          <a:prstGeom prst="rect">
            <a:avLst/>
          </a:prstGeom>
        </p:spPr>
      </p:pic>
      <p:sp>
        <p:nvSpPr>
          <p:cNvPr id="9" name="Content Placeholder 2"/>
          <p:cNvSpPr txBox="1">
            <a:spLocks/>
          </p:cNvSpPr>
          <p:nvPr/>
        </p:nvSpPr>
        <p:spPr>
          <a:xfrm>
            <a:off x="1650461" y="1338815"/>
            <a:ext cx="4260718" cy="5231318"/>
          </a:xfrm>
          <a:prstGeom prst="rect">
            <a:avLst/>
          </a:prstGeom>
        </p:spPr>
        <p:txBody>
          <a:bodyPr vert="horz" lIns="91440" tIns="45720" rIns="91440" bIns="45720" rtlCol="0">
            <a:normAutofit fontScale="4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39725" lvl="2" indent="-339725">
              <a:spcBef>
                <a:spcPts val="0"/>
              </a:spcBef>
              <a:buNone/>
            </a:pPr>
            <a:r>
              <a:rPr lang="en-US" b="1" dirty="0">
                <a:cs typeface="Cambria"/>
              </a:rPr>
              <a:t>VIIRS SR Product</a:t>
            </a:r>
          </a:p>
          <a:p>
            <a:pPr marL="339725" lvl="2" indent="-339725">
              <a:spcBef>
                <a:spcPts val="0"/>
              </a:spcBef>
              <a:buNone/>
            </a:pPr>
            <a:r>
              <a:rPr lang="en-US" altLang="zh-CN" sz="2000" dirty="0">
                <a:solidFill>
                  <a:srgbClr val="0000FF"/>
                </a:solidFill>
                <a:cs typeface="Cambria"/>
              </a:rPr>
              <a:t>Collection</a:t>
            </a:r>
            <a:r>
              <a:rPr lang="zh-CN" altLang="en-US" sz="2000" dirty="0">
                <a:solidFill>
                  <a:srgbClr val="0000FF"/>
                </a:solidFill>
                <a:cs typeface="Cambria"/>
              </a:rPr>
              <a:t> </a:t>
            </a:r>
            <a:r>
              <a:rPr lang="en-US" altLang="zh-CN" sz="2000" dirty="0">
                <a:solidFill>
                  <a:srgbClr val="0000FF"/>
                </a:solidFill>
                <a:cs typeface="Cambria"/>
              </a:rPr>
              <a:t>1:</a:t>
            </a:r>
            <a:r>
              <a:rPr lang="zh-CN" altLang="en-US" sz="2000" dirty="0">
                <a:solidFill>
                  <a:srgbClr val="0000FF"/>
                </a:solidFill>
                <a:cs typeface="Cambria"/>
              </a:rPr>
              <a:t> </a:t>
            </a:r>
            <a:r>
              <a:rPr lang="en-US" altLang="zh-CN" sz="2000" dirty="0">
                <a:solidFill>
                  <a:srgbClr val="FF0000"/>
                </a:solidFill>
                <a:cs typeface="Cambria"/>
              </a:rPr>
              <a:t>(Released</a:t>
            </a:r>
            <a:r>
              <a:rPr lang="zh-CN" altLang="en-US" sz="2000" dirty="0">
                <a:solidFill>
                  <a:srgbClr val="FF0000"/>
                </a:solidFill>
                <a:cs typeface="Cambria"/>
              </a:rPr>
              <a:t> </a:t>
            </a:r>
            <a:r>
              <a:rPr lang="en-US" altLang="zh-CN" sz="2000" dirty="0">
                <a:solidFill>
                  <a:srgbClr val="FF0000"/>
                </a:solidFill>
                <a:cs typeface="Cambria"/>
              </a:rPr>
              <a:t>in</a:t>
            </a:r>
            <a:r>
              <a:rPr lang="zh-CN" altLang="en-US" sz="2000" dirty="0">
                <a:solidFill>
                  <a:srgbClr val="FF0000"/>
                </a:solidFill>
                <a:cs typeface="Cambria"/>
              </a:rPr>
              <a:t> </a:t>
            </a:r>
            <a:r>
              <a:rPr lang="en-US" altLang="zh-CN" sz="2000" dirty="0">
                <a:solidFill>
                  <a:srgbClr val="FF0000"/>
                </a:solidFill>
                <a:cs typeface="Cambria"/>
              </a:rPr>
              <a:t>2017)</a:t>
            </a:r>
            <a:endParaRPr lang="en-US" sz="2000" dirty="0">
              <a:solidFill>
                <a:srgbClr val="FF0000"/>
              </a:solidFill>
              <a:cs typeface="Cambria"/>
            </a:endParaRPr>
          </a:p>
          <a:p>
            <a:pPr marL="457200" lvl="2" indent="-117475">
              <a:spcBef>
                <a:spcPts val="0"/>
              </a:spcBef>
            </a:pPr>
            <a:r>
              <a:rPr lang="en-US" sz="2200" dirty="0">
                <a:solidFill>
                  <a:srgbClr val="0000FF"/>
                </a:solidFill>
                <a:cs typeface="Cambria"/>
              </a:rPr>
              <a:t>VNP09  (level 2 Surface Reflectance), VNP09G1KI, VNP09GHKI, and VNP09GA (gridded daily product at 500m and 1km), VNP09A1 and VNP09H1 (gridded 8 day composite product at 500m and 1km), VNP09CMG  (the daily global product in the climate modeling grid at 0.05deg). </a:t>
            </a:r>
            <a:endParaRPr lang="en-US" altLang="zh-CN" sz="1600" dirty="0">
              <a:solidFill>
                <a:srgbClr val="0000FF"/>
              </a:solidFill>
              <a:cs typeface="Cambria"/>
            </a:endParaRPr>
          </a:p>
          <a:p>
            <a:pPr marL="457200" lvl="2" indent="-117475">
              <a:spcBef>
                <a:spcPts val="0"/>
              </a:spcBef>
            </a:pPr>
            <a:endParaRPr lang="en-US" sz="1600" dirty="0">
              <a:solidFill>
                <a:srgbClr val="0000FF"/>
              </a:solidFill>
              <a:cs typeface="Cambria"/>
            </a:endParaRPr>
          </a:p>
          <a:p>
            <a:pPr marL="0" indent="0">
              <a:buNone/>
            </a:pPr>
            <a:r>
              <a:rPr lang="en-US" sz="2500" b="1" dirty="0">
                <a:cs typeface="Cambria"/>
              </a:rPr>
              <a:t>Status and Updates:</a:t>
            </a:r>
          </a:p>
          <a:p>
            <a:r>
              <a:rPr lang="en-US" sz="2200" dirty="0">
                <a:cs typeface="Cambria"/>
              </a:rPr>
              <a:t>Adapted from MODIS </a:t>
            </a:r>
            <a:r>
              <a:rPr lang="en-US" sz="2200" dirty="0" err="1">
                <a:cs typeface="Cambria"/>
              </a:rPr>
              <a:t>LaSRC</a:t>
            </a:r>
            <a:r>
              <a:rPr lang="en-US" sz="2200" dirty="0">
                <a:cs typeface="Cambria"/>
              </a:rPr>
              <a:t> (Land Surface Reflectance Code)</a:t>
            </a:r>
          </a:p>
          <a:p>
            <a:r>
              <a:rPr lang="en-US" sz="2200" dirty="0">
                <a:cs typeface="Cambria"/>
              </a:rPr>
              <a:t>Validation stage IV (AERONET) and cross-comparison with MODIS is on-going.</a:t>
            </a:r>
          </a:p>
          <a:p>
            <a:r>
              <a:rPr lang="en-US" sz="2200" dirty="0">
                <a:cs typeface="Cambria"/>
              </a:rPr>
              <a:t>Code was ported from NPP to JPSS1 and the Science Team evaluation will start shortly (BELMANIP2, AERONET)</a:t>
            </a:r>
          </a:p>
          <a:p>
            <a:pPr marL="0" indent="0">
              <a:buNone/>
            </a:pPr>
            <a:r>
              <a:rPr lang="en-US" sz="2800" b="1" dirty="0">
                <a:cs typeface="Cambria"/>
              </a:rPr>
              <a:t>Known Issues:</a:t>
            </a:r>
          </a:p>
          <a:p>
            <a:pPr>
              <a:spcBef>
                <a:spcPts val="0"/>
              </a:spcBef>
            </a:pPr>
            <a:r>
              <a:rPr lang="en-US" sz="2000" dirty="0">
                <a:solidFill>
                  <a:prstClr val="black"/>
                </a:solidFill>
                <a:cs typeface="Cambria"/>
              </a:rPr>
              <a:t>None</a:t>
            </a:r>
          </a:p>
          <a:p>
            <a:pPr marL="0" indent="0">
              <a:buNone/>
            </a:pPr>
            <a:r>
              <a:rPr lang="en-US" sz="2500" b="1" dirty="0">
                <a:cs typeface="Cambria"/>
              </a:rPr>
              <a:t>Recent Publications:</a:t>
            </a:r>
          </a:p>
          <a:p>
            <a:pPr marL="174625" indent="-174625"/>
            <a:r>
              <a:rPr lang="en-US" sz="2100" dirty="0" err="1">
                <a:cs typeface="Cambria"/>
              </a:rPr>
              <a:t>Skakun</a:t>
            </a:r>
            <a:r>
              <a:rPr lang="en-US" sz="2100" dirty="0">
                <a:cs typeface="Cambria"/>
              </a:rPr>
              <a:t>, S., Justice, C.O., </a:t>
            </a:r>
            <a:r>
              <a:rPr lang="en-US" sz="2100" dirty="0" err="1">
                <a:cs typeface="Cambria"/>
              </a:rPr>
              <a:t>Vermote</a:t>
            </a:r>
            <a:r>
              <a:rPr lang="en-US" sz="2100" dirty="0">
                <a:cs typeface="Cambria"/>
              </a:rPr>
              <a:t>, E. and Roger, J.C., 2018. Transitioning from MODIS to VIIRS: an analysis of inter-consistency of NDVI data sets for agricultural monitoring. </a:t>
            </a:r>
            <a:r>
              <a:rPr lang="en-US" sz="2200" dirty="0">
                <a:cs typeface="Cambria"/>
              </a:rPr>
              <a:t>International Journal of Remote Sensing, 39(4), pp.971-992.</a:t>
            </a:r>
          </a:p>
          <a:p>
            <a:pPr marL="174625" indent="-174625"/>
            <a:r>
              <a:rPr lang="en-US" sz="2200" dirty="0" err="1">
                <a:cs typeface="Cambria"/>
              </a:rPr>
              <a:t>Pahlevan</a:t>
            </a:r>
            <a:r>
              <a:rPr lang="en-US" sz="2200" dirty="0">
                <a:cs typeface="Cambria"/>
              </a:rPr>
              <a:t>, N., </a:t>
            </a:r>
            <a:r>
              <a:rPr lang="en-US" sz="2200" dirty="0" err="1">
                <a:cs typeface="Cambria"/>
              </a:rPr>
              <a:t>Sarkar</a:t>
            </a:r>
            <a:r>
              <a:rPr lang="en-US" sz="2200" dirty="0">
                <a:cs typeface="Cambria"/>
              </a:rPr>
              <a:t>, S., </a:t>
            </a:r>
            <a:r>
              <a:rPr lang="en-US" sz="2200" dirty="0" err="1">
                <a:cs typeface="Cambria"/>
              </a:rPr>
              <a:t>Devadiga</a:t>
            </a:r>
            <a:r>
              <a:rPr lang="en-US" sz="2200" dirty="0">
                <a:cs typeface="Cambria"/>
              </a:rPr>
              <a:t>, S., Wolfe, R.E., </a:t>
            </a:r>
            <a:r>
              <a:rPr lang="en-US" sz="2200" dirty="0" err="1">
                <a:cs typeface="Cambria"/>
              </a:rPr>
              <a:t>Román</a:t>
            </a:r>
            <a:r>
              <a:rPr lang="en-US" sz="2200" dirty="0">
                <a:cs typeface="Cambria"/>
              </a:rPr>
              <a:t>, M., </a:t>
            </a:r>
            <a:r>
              <a:rPr lang="en-US" sz="2200" dirty="0" err="1">
                <a:cs typeface="Cambria"/>
              </a:rPr>
              <a:t>Vermote</a:t>
            </a:r>
            <a:r>
              <a:rPr lang="en-US" sz="2200" dirty="0">
                <a:cs typeface="Cambria"/>
              </a:rPr>
              <a:t>, E., Lin, G., </a:t>
            </a:r>
            <a:r>
              <a:rPr lang="en-US" sz="2200" dirty="0" err="1">
                <a:cs typeface="Cambria"/>
              </a:rPr>
              <a:t>Xiong</a:t>
            </a:r>
            <a:r>
              <a:rPr lang="en-US" sz="2200" dirty="0">
                <a:cs typeface="Cambria"/>
              </a:rPr>
              <a:t>, X. (2016). Impact of Spatial Sampling on Continuity of MODIS-VIIRS Land Surface Reflectance Products: A Simulation Approach, IEEE Transactions on Geoscience and Remote Sensing 55.1 (2017): 183-196</a:t>
            </a:r>
            <a:r>
              <a:rPr lang="en-US" sz="1600" dirty="0"/>
              <a:t>.</a:t>
            </a:r>
          </a:p>
          <a:p>
            <a:pPr marL="174625" indent="-174625"/>
            <a:r>
              <a:rPr lang="en-US" sz="2200" dirty="0" err="1">
                <a:cs typeface="Cambria"/>
              </a:rPr>
              <a:t>Vermote</a:t>
            </a:r>
            <a:r>
              <a:rPr lang="en-US" sz="2200" dirty="0">
                <a:cs typeface="Cambria"/>
              </a:rPr>
              <a:t> E., Justice C., </a:t>
            </a:r>
            <a:r>
              <a:rPr lang="en-US" sz="2200" dirty="0" err="1">
                <a:cs typeface="Cambria"/>
              </a:rPr>
              <a:t>Csiszar</a:t>
            </a:r>
            <a:r>
              <a:rPr lang="en-US" sz="2200" dirty="0">
                <a:cs typeface="Cambria"/>
              </a:rPr>
              <a:t> I., Early evaluation of the VIIRS calibration, cloud mask and surface reflectance Earth data records, Remote Sensing of Environment, Volume 148, 25 May 2014, Pages 134-145, ISSN 0034-4257, http://</a:t>
            </a:r>
            <a:r>
              <a:rPr lang="en-US" sz="2200" dirty="0" err="1">
                <a:cs typeface="Cambria"/>
              </a:rPr>
              <a:t>dx.doi.org</a:t>
            </a:r>
            <a:r>
              <a:rPr lang="en-US" sz="2200" dirty="0">
                <a:cs typeface="Cambria"/>
              </a:rPr>
              <a:t>/10.1016/j.rse.2014.03.028</a:t>
            </a:r>
          </a:p>
          <a:p>
            <a:pPr marL="174625" indent="-174625"/>
            <a:endParaRPr lang="en-US" sz="2200" dirty="0">
              <a:cs typeface="Cambria"/>
            </a:endParaRPr>
          </a:p>
          <a:p>
            <a:pPr marL="174625" indent="-174625"/>
            <a:endParaRPr lang="en-US" sz="2100" dirty="0">
              <a:cs typeface="Cambria"/>
            </a:endParaRPr>
          </a:p>
          <a:p>
            <a:pPr marL="174625" indent="-174625"/>
            <a:endParaRPr lang="en-US" sz="2100" dirty="0">
              <a:cs typeface="Cambria"/>
            </a:endParaRPr>
          </a:p>
          <a:p>
            <a:pPr marL="339725" lvl="2" indent="0">
              <a:spcBef>
                <a:spcPts val="0"/>
              </a:spcBef>
              <a:buNone/>
            </a:pPr>
            <a:endParaRPr lang="en-US" altLang="zh-CN" sz="1400" dirty="0">
              <a:solidFill>
                <a:srgbClr val="0000FF"/>
              </a:solidFill>
              <a:cs typeface="Cambria"/>
            </a:endParaRPr>
          </a:p>
        </p:txBody>
      </p:sp>
      <p:pic>
        <p:nvPicPr>
          <p:cNvPr id="10" name="Picture 9"/>
          <p:cNvPicPr/>
          <p:nvPr/>
        </p:nvPicPr>
        <p:blipFill>
          <a:blip r:embed="rId5" cstate="screen">
            <a:extLst>
              <a:ext uri="{28A0092B-C50C-407E-A947-70E740481C1C}">
                <a14:useLocalDpi xmlns:a14="http://schemas.microsoft.com/office/drawing/2010/main"/>
              </a:ext>
            </a:extLst>
          </a:blip>
          <a:stretch>
            <a:fillRect/>
          </a:stretch>
        </p:blipFill>
        <p:spPr>
          <a:xfrm>
            <a:off x="5920405" y="1555772"/>
            <a:ext cx="4451401" cy="1375148"/>
          </a:xfrm>
          <a:prstGeom prst="rect">
            <a:avLst/>
          </a:prstGeom>
        </p:spPr>
      </p:pic>
      <p:sp>
        <p:nvSpPr>
          <p:cNvPr id="8" name="Rectangle 7"/>
          <p:cNvSpPr/>
          <p:nvPr/>
        </p:nvSpPr>
        <p:spPr>
          <a:xfrm>
            <a:off x="6022075" y="2880890"/>
            <a:ext cx="4572000" cy="1169551"/>
          </a:xfrm>
          <a:prstGeom prst="rect">
            <a:avLst/>
          </a:prstGeom>
        </p:spPr>
        <p:txBody>
          <a:bodyPr>
            <a:spAutoFit/>
          </a:bodyPr>
          <a:lstStyle/>
          <a:p>
            <a:r>
              <a:rPr lang="en-US" sz="1400" dirty="0"/>
              <a:t>NDVI anomalies at 0.05° spatial resolution for the state of Iowa (US) derived from MODIS/Aqua (</a:t>
            </a:r>
            <a:r>
              <a:rPr lang="en-US" sz="1400" i="1" dirty="0"/>
              <a:t>a</a:t>
            </a:r>
            <a:r>
              <a:rPr lang="en-US" sz="1400" dirty="0"/>
              <a:t>), and adjusted VIIRS (</a:t>
            </a:r>
            <a:r>
              <a:rPr lang="en-US" sz="1400" i="1" dirty="0"/>
              <a:t>b</a:t>
            </a:r>
            <a:r>
              <a:rPr lang="en-US" sz="1400" dirty="0"/>
              <a:t>) data on August 21, 2012. Anomalies were computed by subtracting NDVI values from the median NDVI values for 2002–2016 derived from MODIS/Aqua </a:t>
            </a:r>
          </a:p>
        </p:txBody>
      </p:sp>
      <p:sp>
        <p:nvSpPr>
          <p:cNvPr id="11" name="Rectangle 10"/>
          <p:cNvSpPr/>
          <p:nvPr/>
        </p:nvSpPr>
        <p:spPr>
          <a:xfrm>
            <a:off x="6022075" y="4199804"/>
            <a:ext cx="4572000" cy="2031325"/>
          </a:xfrm>
          <a:prstGeom prst="rect">
            <a:avLst/>
          </a:prstGeom>
          <a:solidFill>
            <a:schemeClr val="accent5"/>
          </a:solidFill>
        </p:spPr>
        <p:txBody>
          <a:bodyPr>
            <a:spAutoFit/>
          </a:bodyPr>
          <a:lstStyle/>
          <a:p>
            <a:r>
              <a:rPr lang="en-US" dirty="0"/>
              <a:t>The derived uncertainties (for surface reflectance and VIs) related to the combined use of MODIS and VIIRS products are being estimated and reported to user community to further quantify uncertainties for high level products, e.g. crop yield models.</a:t>
            </a:r>
          </a:p>
          <a:p>
            <a:r>
              <a:rPr lang="en-US" dirty="0"/>
              <a:t> </a:t>
            </a:r>
          </a:p>
        </p:txBody>
      </p:sp>
    </p:spTree>
    <p:extLst>
      <p:ext uri="{BB962C8B-B14F-4D97-AF65-F5344CB8AC3E}">
        <p14:creationId xmlns:p14="http://schemas.microsoft.com/office/powerpoint/2010/main" val="283213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Macintosh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Calibri Light</vt:lpstr>
      <vt:lpstr>Cambria</vt:lpstr>
      <vt:lpstr>DengXian</vt:lpstr>
      <vt:lpstr>Arial</vt:lpstr>
      <vt:lpstr>Office Theme</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2020-08-19T19:53:22Z</dcterms:created>
  <dcterms:modified xsi:type="dcterms:W3CDTF">2020-08-19T19:54:03Z</dcterms:modified>
</cp:coreProperties>
</file>