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59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3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6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3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9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3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3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C673-E45E-40DB-A329-F08D29B4BA2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23D6-474B-4E84-9C3A-401F2365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4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95166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244803" y="1248692"/>
            <a:ext cx="4727643" cy="5400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500" b="1" dirty="0" smtClean="0">
                <a:cs typeface="Cambria"/>
              </a:rPr>
              <a:t>Products:</a:t>
            </a:r>
            <a:endParaRPr lang="en-US" sz="3500" b="1" dirty="0" smtClean="0">
              <a:cs typeface="Cambria"/>
            </a:endParaRPr>
          </a:p>
          <a:p>
            <a:pPr>
              <a:spcBef>
                <a:spcPts val="336"/>
              </a:spcBef>
            </a:pPr>
            <a:r>
              <a:rPr lang="en-US" sz="2500" dirty="0">
                <a:solidFill>
                  <a:prstClr val="black"/>
                </a:solidFill>
                <a:cs typeface="Cambria"/>
              </a:rPr>
              <a:t>SNPP/VIIRS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Daily L3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1km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DSR SIN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Grid</a:t>
            </a:r>
          </a:p>
          <a:p>
            <a:pPr>
              <a:spcBef>
                <a:spcPts val="336"/>
              </a:spcBef>
            </a:pPr>
            <a:r>
              <a:rPr lang="en-US" sz="2500" dirty="0">
                <a:solidFill>
                  <a:prstClr val="black"/>
                </a:solidFill>
                <a:cs typeface="Cambria"/>
              </a:rPr>
              <a:t>SNPP/VIIRS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 Daily L3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1km PAR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SIN </a:t>
            </a:r>
            <a:r>
              <a:rPr lang="en-US" altLang="zh-CN" sz="2500" dirty="0">
                <a:solidFill>
                  <a:prstClr val="black"/>
                </a:solidFill>
                <a:cs typeface="Cambria"/>
              </a:rPr>
              <a:t>Grid</a:t>
            </a:r>
          </a:p>
          <a:p>
            <a:pPr>
              <a:spcBef>
                <a:spcPts val="336"/>
              </a:spcBef>
            </a:pPr>
            <a:r>
              <a:rPr lang="en-US" sz="2500" dirty="0">
                <a:solidFill>
                  <a:prstClr val="black"/>
                </a:solidFill>
                <a:cs typeface="Cambria"/>
              </a:rPr>
              <a:t>Initially planned as intermediate input to </a:t>
            </a:r>
            <a:r>
              <a:rPr lang="en-US" sz="2500" dirty="0" smtClean="0">
                <a:solidFill>
                  <a:prstClr val="black"/>
                </a:solidFill>
                <a:cs typeface="Cambria"/>
              </a:rPr>
              <a:t>MCD18</a:t>
            </a:r>
          </a:p>
          <a:p>
            <a:pPr lvl="1">
              <a:spcBef>
                <a:spcPts val="336"/>
              </a:spcBef>
            </a:pPr>
            <a:r>
              <a:rPr lang="en-US" sz="2100" dirty="0" smtClean="0">
                <a:solidFill>
                  <a:prstClr val="black"/>
                </a:solidFill>
                <a:cs typeface="Cambria"/>
              </a:rPr>
              <a:t>To improve </a:t>
            </a:r>
            <a:r>
              <a:rPr lang="en-US" sz="2100" dirty="0">
                <a:solidFill>
                  <a:prstClr val="black"/>
                </a:solidFill>
                <a:cs typeface="Cambria"/>
              </a:rPr>
              <a:t>temporal observation frequency</a:t>
            </a:r>
          </a:p>
          <a:p>
            <a:pPr>
              <a:spcBef>
                <a:spcPts val="336"/>
              </a:spcBef>
            </a:pPr>
            <a:r>
              <a:rPr lang="en-US" sz="2500" dirty="0" smtClean="0">
                <a:solidFill>
                  <a:prstClr val="black"/>
                </a:solidFill>
                <a:cs typeface="Cambria"/>
              </a:rPr>
              <a:t>Possibility of being released </a:t>
            </a:r>
            <a:r>
              <a:rPr lang="en-US" sz="2500" dirty="0">
                <a:solidFill>
                  <a:prstClr val="black"/>
                </a:solidFill>
                <a:cs typeface="Cambria"/>
              </a:rPr>
              <a:t>as independent </a:t>
            </a:r>
            <a:r>
              <a:rPr lang="en-US" sz="2500" dirty="0" smtClean="0">
                <a:solidFill>
                  <a:prstClr val="black"/>
                </a:solidFill>
                <a:cs typeface="Cambria"/>
              </a:rPr>
              <a:t>products</a:t>
            </a:r>
          </a:p>
          <a:p>
            <a:pPr lvl="1">
              <a:spcBef>
                <a:spcPts val="336"/>
              </a:spcBef>
            </a:pPr>
            <a:r>
              <a:rPr lang="en-US" sz="2100" dirty="0" smtClean="0">
                <a:solidFill>
                  <a:prstClr val="black"/>
                </a:solidFill>
                <a:cs typeface="Cambria"/>
              </a:rPr>
              <a:t>Based </a:t>
            </a:r>
            <a:r>
              <a:rPr lang="en-US" sz="2100" dirty="0">
                <a:solidFill>
                  <a:prstClr val="black"/>
                </a:solidFill>
                <a:cs typeface="Cambria"/>
              </a:rPr>
              <a:t>on validation results</a:t>
            </a:r>
            <a:endParaRPr lang="en-US" sz="2100" dirty="0">
              <a:solidFill>
                <a:prstClr val="black"/>
              </a:solidFill>
              <a:cs typeface="Cambri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zh-CN" sz="5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cs typeface="Cambria"/>
              </a:rPr>
              <a:t>Status </a:t>
            </a:r>
            <a:r>
              <a:rPr lang="en-US" sz="3600" b="1" dirty="0">
                <a:cs typeface="Cambria"/>
              </a:rPr>
              <a:t>and Updates:</a:t>
            </a:r>
          </a:p>
          <a:p>
            <a:r>
              <a:rPr lang="en-US" sz="2500" dirty="0" smtClean="0">
                <a:solidFill>
                  <a:prstClr val="black"/>
                </a:solidFill>
                <a:cs typeface="Cambria"/>
              </a:rPr>
              <a:t>Operational production codes delivered in May 2020</a:t>
            </a:r>
            <a:endParaRPr lang="en-US" sz="2500" dirty="0" smtClean="0">
              <a:solidFill>
                <a:prstClr val="black"/>
              </a:solidFill>
              <a:cs typeface="Cambria"/>
            </a:endParaRPr>
          </a:p>
          <a:p>
            <a:r>
              <a:rPr lang="en-US" sz="2500" dirty="0" smtClean="0">
                <a:solidFill>
                  <a:prstClr val="black"/>
                </a:solidFill>
                <a:cs typeface="Cambria"/>
              </a:rPr>
              <a:t>Extensive assessment of VIIRS results underway</a:t>
            </a:r>
          </a:p>
          <a:p>
            <a:r>
              <a:rPr lang="en-US" sz="2500" dirty="0" smtClean="0">
                <a:solidFill>
                  <a:prstClr val="black"/>
                </a:solidFill>
                <a:cs typeface="Cambria"/>
              </a:rPr>
              <a:t>Documentation updates</a:t>
            </a:r>
            <a:endParaRPr lang="en-US" sz="2500" dirty="0">
              <a:solidFill>
                <a:prstClr val="black"/>
              </a:solidFill>
              <a:cs typeface="Cambria"/>
            </a:endParaRPr>
          </a:p>
          <a:p>
            <a:pPr marL="0" indent="0">
              <a:buNone/>
            </a:pPr>
            <a:r>
              <a:rPr lang="en-US" sz="3500" b="1" dirty="0" smtClean="0">
                <a:cs typeface="Cambria"/>
              </a:rPr>
              <a:t>Recent Publications:</a:t>
            </a:r>
            <a:endParaRPr lang="en-US" sz="3500" b="1" dirty="0">
              <a:cs typeface="Cambria"/>
            </a:endParaRPr>
          </a:p>
          <a:p>
            <a:pPr marL="174625" indent="-174625"/>
            <a:r>
              <a:rPr lang="en-US" sz="2500" dirty="0" smtClean="0">
                <a:cs typeface="Cambria"/>
              </a:rPr>
              <a:t>Wang, D., Liang, S., Zhang, Y., Gao, X., Brown, M., &amp; </a:t>
            </a:r>
            <a:r>
              <a:rPr lang="en-US" sz="2500" dirty="0" err="1" smtClean="0">
                <a:cs typeface="Cambria"/>
              </a:rPr>
              <a:t>Jia</a:t>
            </a:r>
            <a:r>
              <a:rPr lang="en-US" sz="2500" dirty="0" smtClean="0">
                <a:cs typeface="Cambria"/>
              </a:rPr>
              <a:t>, A. </a:t>
            </a:r>
            <a:r>
              <a:rPr lang="en-US" sz="2500" dirty="0" smtClean="0">
                <a:cs typeface="Cambria"/>
              </a:rPr>
              <a:t>(2020). </a:t>
            </a:r>
            <a:r>
              <a:rPr lang="en-US" sz="2500" dirty="0">
                <a:cs typeface="Cambria"/>
              </a:rPr>
              <a:t>A new set of MODIS land products (MCD18): downward shortwave radiation and </a:t>
            </a:r>
            <a:r>
              <a:rPr lang="en-US" sz="2500" dirty="0" err="1">
                <a:cs typeface="Cambria"/>
              </a:rPr>
              <a:t>photosynthetically</a:t>
            </a:r>
            <a:r>
              <a:rPr lang="en-US" sz="2500" dirty="0">
                <a:cs typeface="Cambria"/>
              </a:rPr>
              <a:t> active </a:t>
            </a:r>
            <a:r>
              <a:rPr lang="en-US" sz="2500" dirty="0" smtClean="0">
                <a:cs typeface="Cambria"/>
              </a:rPr>
              <a:t>radiation. </a:t>
            </a:r>
            <a:r>
              <a:rPr lang="en-US" sz="2500" i="1" dirty="0" smtClean="0">
                <a:cs typeface="Cambria"/>
              </a:rPr>
              <a:t>Remote Sensing, </a:t>
            </a:r>
            <a:r>
              <a:rPr lang="en-US" sz="2500" dirty="0" smtClean="0">
                <a:cs typeface="Cambria"/>
              </a:rPr>
              <a:t>12,168</a:t>
            </a:r>
            <a:endParaRPr lang="en-US" sz="2500" dirty="0" smtClean="0">
              <a:cs typeface="Cambria"/>
            </a:endParaRPr>
          </a:p>
          <a:p>
            <a:pPr marL="174625" indent="-174625"/>
            <a:r>
              <a:rPr lang="en-US" sz="2500" dirty="0" smtClean="0">
                <a:cs typeface="Cambria"/>
              </a:rPr>
              <a:t>Brown</a:t>
            </a:r>
            <a:r>
              <a:rPr lang="en-US" sz="2500" dirty="0">
                <a:cs typeface="Cambria"/>
              </a:rPr>
              <a:t>, </a:t>
            </a:r>
            <a:r>
              <a:rPr lang="en-US" sz="2500" dirty="0" smtClean="0">
                <a:cs typeface="Cambria"/>
              </a:rPr>
              <a:t>M., </a:t>
            </a:r>
            <a:r>
              <a:rPr lang="en-US" sz="2500" dirty="0" err="1" smtClean="0">
                <a:cs typeface="Cambria"/>
              </a:rPr>
              <a:t>Skakun</a:t>
            </a:r>
            <a:r>
              <a:rPr lang="en-US" sz="2500" dirty="0">
                <a:cs typeface="Cambria"/>
              </a:rPr>
              <a:t>, </a:t>
            </a:r>
            <a:r>
              <a:rPr lang="en-US" sz="2500" dirty="0" smtClean="0">
                <a:cs typeface="Cambria"/>
              </a:rPr>
              <a:t>S., He</a:t>
            </a:r>
            <a:r>
              <a:rPr lang="en-US" sz="2500" dirty="0">
                <a:cs typeface="Cambria"/>
              </a:rPr>
              <a:t>, </a:t>
            </a:r>
            <a:r>
              <a:rPr lang="en-US" sz="2500" dirty="0" smtClean="0">
                <a:cs typeface="Cambria"/>
              </a:rPr>
              <a:t>T. &amp; Liang, S. (2020). </a:t>
            </a:r>
            <a:r>
              <a:rPr lang="en-US" sz="2500" dirty="0" err="1">
                <a:cs typeface="Cambria"/>
              </a:rPr>
              <a:t>Intercomparison</a:t>
            </a:r>
            <a:r>
              <a:rPr lang="en-US" sz="2500" dirty="0">
                <a:cs typeface="Cambria"/>
              </a:rPr>
              <a:t> of </a:t>
            </a:r>
            <a:r>
              <a:rPr lang="en-US" sz="2500" dirty="0" smtClean="0">
                <a:cs typeface="Cambria"/>
              </a:rPr>
              <a:t>machine-learning methods </a:t>
            </a:r>
            <a:r>
              <a:rPr lang="en-US" sz="2500" dirty="0">
                <a:cs typeface="Cambria"/>
              </a:rPr>
              <a:t>for estimating surface shortwave and </a:t>
            </a:r>
            <a:r>
              <a:rPr lang="en-US" sz="2500" dirty="0" err="1">
                <a:cs typeface="Cambria"/>
              </a:rPr>
              <a:t>photosynthetically</a:t>
            </a:r>
            <a:r>
              <a:rPr lang="en-US" sz="2500" dirty="0">
                <a:cs typeface="Cambria"/>
              </a:rPr>
              <a:t> active radiation. </a:t>
            </a:r>
            <a:r>
              <a:rPr lang="en-US" sz="2500" i="1" dirty="0">
                <a:cs typeface="Cambria"/>
              </a:rPr>
              <a:t>Remote Sensing</a:t>
            </a:r>
            <a:r>
              <a:rPr lang="en-US" sz="2500" dirty="0">
                <a:cs typeface="Cambria"/>
              </a:rPr>
              <a:t>, </a:t>
            </a:r>
            <a:r>
              <a:rPr lang="en-US" sz="2500" dirty="0" smtClean="0">
                <a:cs typeface="Cambria"/>
              </a:rPr>
              <a:t>12, 372</a:t>
            </a:r>
            <a:endParaRPr lang="en-US" sz="2500" dirty="0" smtClean="0">
              <a:cs typeface="Cambria"/>
            </a:endParaRPr>
          </a:p>
          <a:p>
            <a:pPr marL="174625" indent="-174625"/>
            <a:r>
              <a:rPr lang="en-US" sz="2500" dirty="0" smtClean="0">
                <a:cs typeface="Cambria"/>
              </a:rPr>
              <a:t>Huang</a:t>
            </a:r>
            <a:r>
              <a:rPr lang="en-US" sz="2500" dirty="0">
                <a:cs typeface="Cambria"/>
              </a:rPr>
              <a:t>, G., Li, Z., Li, X., Liang, S., Yang, K., Wang, D., &amp; Zhang, Y. (2019). Estimating surface solar irradiance from satellites: Past, present, and future perspectives. </a:t>
            </a:r>
            <a:r>
              <a:rPr lang="en-US" sz="2500" i="1" dirty="0">
                <a:cs typeface="Cambria"/>
              </a:rPr>
              <a:t>Remote Sensing of Environment</a:t>
            </a:r>
            <a:r>
              <a:rPr lang="en-US" sz="2500" dirty="0">
                <a:cs typeface="Cambria"/>
              </a:rPr>
              <a:t>, 233, 111371</a:t>
            </a:r>
            <a:endParaRPr lang="en-US" sz="2500" dirty="0" smtClean="0">
              <a:cs typeface="Cambri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zh-CN" sz="1800" dirty="0" smtClean="0">
              <a:solidFill>
                <a:srgbClr val="0000FF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12418" y="98539"/>
            <a:ext cx="6223508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  <a:ea typeface="+mn-ea"/>
                <a:cs typeface="Cambria"/>
              </a:rPr>
              <a:t>Status of </a:t>
            </a:r>
            <a:r>
              <a:rPr lang="en-US" sz="2800" b="1" dirty="0" smtClean="0">
                <a:latin typeface="+mn-lt"/>
                <a:ea typeface="+mn-ea"/>
                <a:cs typeface="Cambria"/>
              </a:rPr>
              <a:t>VIIRS </a:t>
            </a:r>
            <a:r>
              <a:rPr lang="en-US" sz="2800" b="1" dirty="0" smtClean="0">
                <a:latin typeface="+mn-lt"/>
                <a:ea typeface="+mn-ea"/>
                <a:cs typeface="Cambria"/>
              </a:rPr>
              <a:t>DSR and PAR </a:t>
            </a:r>
            <a:r>
              <a:rPr lang="en-US" sz="2800" b="1" dirty="0" smtClean="0">
                <a:latin typeface="+mn-lt"/>
                <a:ea typeface="+mn-ea"/>
                <a:cs typeface="Cambria"/>
              </a:rPr>
              <a:t>Products</a:t>
            </a:r>
            <a:endParaRPr lang="en-US" sz="2800" b="1" dirty="0">
              <a:latin typeface="+mn-lt"/>
              <a:ea typeface="+mn-ea"/>
              <a:cs typeface="Cambr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44" y="80134"/>
            <a:ext cx="1112964" cy="918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9" y="37514"/>
            <a:ext cx="1049811" cy="1049811"/>
          </a:xfrm>
          <a:prstGeom prst="rect">
            <a:avLst/>
          </a:prstGeom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8" y="3842859"/>
            <a:ext cx="3640541" cy="178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99"/>
          <a:stretch/>
        </p:blipFill>
        <p:spPr bwMode="auto">
          <a:xfrm>
            <a:off x="8674612" y="4708335"/>
            <a:ext cx="371755" cy="78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T:\ddwang\nasarad\results\viirs_colormap_2015011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120" y="1601381"/>
            <a:ext cx="3745230" cy="187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151120" y="5690086"/>
            <a:ext cx="3806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Figure.</a:t>
            </a:r>
            <a:r>
              <a:rPr lang="en-US" sz="1200" dirty="0" smtClean="0"/>
              <a:t> Global </a:t>
            </a:r>
            <a:r>
              <a:rPr lang="en-US" sz="1200" dirty="0"/>
              <a:t>color-composite </a:t>
            </a:r>
            <a:r>
              <a:rPr lang="en-US" sz="1200" dirty="0" smtClean="0"/>
              <a:t>image (top) observed by SNPP/VIIRS on </a:t>
            </a:r>
            <a:r>
              <a:rPr lang="en-US" sz="1200" dirty="0"/>
              <a:t>Jan. 11 2015 </a:t>
            </a:r>
            <a:r>
              <a:rPr lang="en-US" sz="1200" dirty="0" smtClean="0"/>
              <a:t>and the retrieved daily mean map (bottom) of land surface downward shortwave radiation from the VIIRS data.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89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3947</TotalTime>
  <Words>248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University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MCD18: Downward shortwave radiation and photosynthetically active radiation</dc:title>
  <dc:creator>Dongdong Wang</dc:creator>
  <cp:lastModifiedBy>Dongdong Wang</cp:lastModifiedBy>
  <cp:revision>30</cp:revision>
  <dcterms:created xsi:type="dcterms:W3CDTF">2019-11-09T20:11:34Z</dcterms:created>
  <dcterms:modified xsi:type="dcterms:W3CDTF">2020-06-26T01:58:16Z</dcterms:modified>
</cp:coreProperties>
</file>