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0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BC32-FA0C-407A-B4D2-4DC8568D71EA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90D1-6E96-4B7A-98FF-14E1C26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3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0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3BAF-EAFF-403E-B236-989D5A313DC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E52E-92EE-4FF1-BD6F-DA6325FF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iopscience.iop.org/article/10.1088/1748-9326/ab04d2/me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95167" y="1116823"/>
            <a:ext cx="8458200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8626" y="1176878"/>
            <a:ext cx="5586764" cy="3607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cs typeface="Cambria"/>
              </a:rPr>
              <a:t>Status and Updates</a:t>
            </a:r>
            <a:r>
              <a:rPr lang="en-US" sz="1400" b="1" dirty="0" smtClean="0">
                <a:cs typeface="Cambria"/>
              </a:rPr>
              <a:t>:</a:t>
            </a:r>
            <a:endParaRPr lang="en-US" sz="1400" b="1" dirty="0">
              <a:cs typeface="Cambria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 smtClean="0"/>
              <a:t>VIIRS </a:t>
            </a:r>
            <a:r>
              <a:rPr lang="en-US" sz="1200" dirty="0"/>
              <a:t>GLSP C1 </a:t>
            </a:r>
            <a:r>
              <a:rPr lang="en-US" sz="1200" dirty="0" smtClean="0"/>
              <a:t>(VNP22Q2/C2) from </a:t>
            </a:r>
            <a:r>
              <a:rPr lang="en-US" sz="1200" dirty="0"/>
              <a:t>2013-2018 is available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/>
              <a:t>VIIRS GLSP C1 was compared with MODIS land cover </a:t>
            </a:r>
            <a:r>
              <a:rPr lang="en-US" sz="1200" dirty="0" smtClean="0"/>
              <a:t>dynamics (MCD12Q2) </a:t>
            </a:r>
            <a:r>
              <a:rPr lang="en-US" sz="1200" dirty="0"/>
              <a:t>C6.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/>
              <a:t>VIIRS GLSP C2 </a:t>
            </a:r>
            <a:r>
              <a:rPr lang="en-US" sz="1200" dirty="0" smtClean="0"/>
              <a:t>algorithm </a:t>
            </a:r>
            <a:r>
              <a:rPr lang="en-US" sz="1200" dirty="0" smtClean="0"/>
              <a:t>has been  improved: </a:t>
            </a:r>
          </a:p>
          <a:p>
            <a:pPr marL="401638" indent="-55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Minimize impacts </a:t>
            </a:r>
            <a:r>
              <a:rPr lang="en-US" sz="1200" dirty="0"/>
              <a:t>from the residual of cloud and snow cover and the surface moisture </a:t>
            </a:r>
            <a:r>
              <a:rPr lang="en-US" sz="1200" dirty="0" smtClean="0"/>
              <a:t>using </a:t>
            </a:r>
            <a:r>
              <a:rPr lang="en-US" sz="1200" dirty="0"/>
              <a:t>the normalized difference water index (NDWI)</a:t>
            </a:r>
          </a:p>
          <a:p>
            <a:pPr marL="401638" indent="-55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Fill gaps </a:t>
            </a:r>
            <a:r>
              <a:rPr lang="en-US" sz="1200" dirty="0"/>
              <a:t>caused by persistent cloud cover in VIIRS time </a:t>
            </a:r>
            <a:r>
              <a:rPr lang="en-US" sz="1200" dirty="0" smtClean="0"/>
              <a:t>series </a:t>
            </a:r>
            <a:r>
              <a:rPr lang="en-US" sz="1200" dirty="0"/>
              <a:t>using </a:t>
            </a:r>
            <a:r>
              <a:rPr lang="en-US" sz="1200" dirty="0" smtClean="0"/>
              <a:t>a shape model of climatology </a:t>
            </a:r>
            <a:r>
              <a:rPr lang="en-US" sz="1200" dirty="0"/>
              <a:t>from MODIS NBAR from </a:t>
            </a:r>
            <a:r>
              <a:rPr lang="en-US" sz="1200" dirty="0" smtClean="0"/>
              <a:t>2003-2019. </a:t>
            </a:r>
            <a:endParaRPr lang="en-US" sz="1200" dirty="0"/>
          </a:p>
          <a:p>
            <a:pPr marL="401638" indent="-55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Evaluate VIIRS </a:t>
            </a:r>
            <a:r>
              <a:rPr lang="en-US" sz="1200" dirty="0"/>
              <a:t>GLSP </a:t>
            </a:r>
            <a:r>
              <a:rPr lang="en-US" sz="1200" dirty="0" smtClean="0"/>
              <a:t>C2 </a:t>
            </a:r>
            <a:r>
              <a:rPr lang="en-US" sz="1200" dirty="0"/>
              <a:t>using  </a:t>
            </a:r>
            <a:r>
              <a:rPr lang="en-US" sz="1200" dirty="0" err="1"/>
              <a:t>PhenoCam</a:t>
            </a:r>
            <a:r>
              <a:rPr lang="en-US" sz="1200" dirty="0"/>
              <a:t> data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 smtClean="0"/>
              <a:t>VIIRS </a:t>
            </a:r>
            <a:r>
              <a:rPr lang="en-US" sz="1200" dirty="0"/>
              <a:t>GLSP C2 code </a:t>
            </a:r>
            <a:r>
              <a:rPr lang="en-US" sz="1200" dirty="0" smtClean="0"/>
              <a:t>has been tested and is </a:t>
            </a:r>
            <a:r>
              <a:rPr lang="en-US" sz="1200" dirty="0"/>
              <a:t>expected to deliver in September</a:t>
            </a:r>
          </a:p>
          <a:p>
            <a:pPr marL="457200" indent="-457200"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Highlights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/>
              <a:t>VIIRS GLSP C2 </a:t>
            </a:r>
            <a:r>
              <a:rPr lang="en-US" sz="1200" dirty="0" smtClean="0"/>
              <a:t>algorithm greatly improves the GLSP </a:t>
            </a:r>
            <a:r>
              <a:rPr lang="en-US" sz="1200" dirty="0" smtClean="0"/>
              <a:t>detections in persistent cloud cover</a:t>
            </a:r>
            <a:r>
              <a:rPr lang="en-US" sz="1200" dirty="0"/>
              <a:t> </a:t>
            </a:r>
            <a:r>
              <a:rPr lang="en-US" sz="1200" dirty="0" smtClean="0"/>
              <a:t>area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Technical Challenges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:  </a:t>
            </a: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VIIRS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GLSP C2 algorithm could double the computing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relative to GLSP C1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200" dirty="0" smtClean="0">
                <a:cs typeface="Calibri" panose="020F0502020204030204" pitchFamily="34" charset="0"/>
              </a:rPr>
              <a:t>VIIRS GLSP is produced using a different algorithm and data record format from MODIS Land Cover Dynamics C6.  We expect to modify VIIRS GLSP C2 computer code </a:t>
            </a:r>
            <a:r>
              <a:rPr lang="en-US" sz="1200" dirty="0">
                <a:cs typeface="Calibri" panose="020F0502020204030204" pitchFamily="34" charset="0"/>
              </a:rPr>
              <a:t>for the generation of MODIS LSP product to improve the GLSP continuity</a:t>
            </a:r>
          </a:p>
          <a:p>
            <a:pPr marL="119063" indent="-119063"/>
            <a:endParaRPr lang="en-US" sz="1000" i="1" dirty="0"/>
          </a:p>
          <a:p>
            <a:pPr marL="0" indent="0">
              <a:buNone/>
            </a:pPr>
            <a:endParaRPr lang="en-US" sz="2000" b="1" dirty="0">
              <a:cs typeface="Cambri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92831" y="120493"/>
            <a:ext cx="6226015" cy="561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  <a:ea typeface="+mn-ea"/>
                <a:cs typeface="Cambria"/>
              </a:rPr>
              <a:t>Status of </a:t>
            </a:r>
            <a:r>
              <a:rPr lang="en-US" sz="2400" b="1" dirty="0" smtClean="0">
                <a:latin typeface="+mn-lt"/>
                <a:ea typeface="+mn-ea"/>
                <a:cs typeface="Cambria"/>
              </a:rPr>
              <a:t>VIIRS Global Land Surface Phenology (GLSP) Product</a:t>
            </a:r>
            <a:endParaRPr lang="en-US" sz="2400" b="1" dirty="0">
              <a:latin typeface="+mn-lt"/>
              <a:ea typeface="+mn-e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19"/>
            <a:ext cx="1112964" cy="918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8714" y="52619"/>
            <a:ext cx="570965" cy="99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625" y="4733791"/>
            <a:ext cx="898782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cs typeface="Cambria"/>
              </a:rPr>
              <a:t>Recent Publications:</a:t>
            </a:r>
          </a:p>
          <a:p>
            <a:pPr marL="119063" indent="-119063"/>
            <a:r>
              <a:rPr lang="en-US" sz="900" dirty="0"/>
              <a:t>Liang, L., Henebry, G.M., Liu, L., Zhang, X., Li-Chi Hsu, L. 2020, Trends in land surface phenology across the conterminous United States (1982-2016) analyzed by NEON domains, Ecological Applications (submitted)</a:t>
            </a:r>
          </a:p>
          <a:p>
            <a:pPr marL="119063" lvl="0" indent="-119063"/>
            <a:r>
              <a:rPr lang="en-US" sz="900" dirty="0"/>
              <a:t>Liu, L., Zhang, X., 2020, Effects of temperature variability and extremes on spring phenology across the contiguous United States from 1982 to 2016</a:t>
            </a:r>
            <a:r>
              <a:rPr lang="en-US" sz="900" b="1" dirty="0"/>
              <a:t>, </a:t>
            </a:r>
            <a:r>
              <a:rPr lang="en-US" sz="900" i="1" dirty="0"/>
              <a:t>Scientific Reports (submitted revised version)</a:t>
            </a:r>
            <a:r>
              <a:rPr lang="en-US" sz="900" dirty="0"/>
              <a:t> </a:t>
            </a:r>
            <a:endParaRPr lang="en-US" sz="900" dirty="0" smtClean="0"/>
          </a:p>
          <a:p>
            <a:pPr marL="119063" indent="-119063"/>
            <a:fld id="{B0FABBF0-5AB9-4742-BEC0-E6DA00735E1B}" type="slidenum">
              <a:rPr lang="en-US" sz="900" smtClean="0"/>
              <a:t>1</a:t>
            </a:fld>
            <a:fld id="{AA07F574-D2BC-413C-8825-195A1CF37D45}" type="slidenum">
              <a:rPr lang="en-US" sz="900" smtClean="0"/>
              <a:t>1</a:t>
            </a:fld>
            <a:fld id="{52C52F7E-F2A9-4613-9113-4A17530C5CCC}" type="slidenum">
              <a:rPr lang="en-US" sz="900" smtClean="0"/>
              <a:t>1</a:t>
            </a:fld>
            <a:r>
              <a:rPr lang="en-US" sz="900" dirty="0" smtClean="0"/>
              <a:t>Zhang</a:t>
            </a:r>
            <a:r>
              <a:rPr lang="en-US" sz="900" dirty="0"/>
              <a:t>, X., Wang, J., Henebry, G.M., Gao, F., 2020, Development and evaluation of a new algorithm for detecting 30 m land surface phenology from VIIRS and HLS time series, </a:t>
            </a:r>
            <a:r>
              <a:rPr lang="en-US" sz="900" i="1" dirty="0"/>
              <a:t>ISPRS Journal of Photogrammetry and Remote Sensing</a:t>
            </a:r>
            <a:r>
              <a:rPr lang="en-US" sz="900" dirty="0"/>
              <a:t>, 161, </a:t>
            </a:r>
            <a:r>
              <a:rPr lang="en-US" sz="900" dirty="0" smtClean="0"/>
              <a:t>37-51</a:t>
            </a:r>
          </a:p>
          <a:p>
            <a:pPr marL="119063" lvl="0" indent="-119063"/>
            <a:r>
              <a:rPr lang="en-US" sz="900" dirty="0" smtClean="0"/>
              <a:t>Wang</a:t>
            </a:r>
            <a:r>
              <a:rPr lang="en-US" sz="900" dirty="0"/>
              <a:t>, J. and Zhang, X., 2020, Investigation of wildfire impacts on land surface phenology from MODIS time series in the western US forests</a:t>
            </a:r>
            <a:r>
              <a:rPr lang="en-US" sz="900" u="sng" dirty="0"/>
              <a:t>,</a:t>
            </a:r>
            <a:r>
              <a:rPr lang="en-US" sz="900" dirty="0"/>
              <a:t> </a:t>
            </a:r>
            <a:r>
              <a:rPr lang="en-US" sz="900" i="1" dirty="0"/>
              <a:t>ISPRS Journal of Photogrammetry and Remote Sensing</a:t>
            </a:r>
            <a:r>
              <a:rPr lang="en-US" sz="900" dirty="0"/>
              <a:t>, 159, 281-295; </a:t>
            </a:r>
          </a:p>
          <a:p>
            <a:pPr marL="119063" indent="-119063"/>
            <a:r>
              <a:rPr lang="en-US" sz="900" dirty="0"/>
              <a:t>Zhang, X., Liu, L., Henebry, G., 2019, Impacts of land cover and land use change on long-term trend of land surface phenology: a case study in agricultural ecosystems, </a:t>
            </a:r>
            <a:r>
              <a:rPr lang="en-US" sz="900" i="1" dirty="0"/>
              <a:t>Environmental Research Letters</a:t>
            </a:r>
            <a:r>
              <a:rPr lang="en-US" sz="900" dirty="0"/>
              <a:t>,</a:t>
            </a:r>
            <a:r>
              <a:rPr lang="en-US" sz="900" u="sng" dirty="0">
                <a:hlinkClick r:id="rId4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14 044020</a:t>
            </a:r>
            <a:endParaRPr lang="en-US" sz="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/>
            <a:r>
              <a:rPr lang="en-US" sz="900" dirty="0"/>
              <a:t>Yan, D., Zhang, X., Nagai, S., Yu, Y., Akitsu, T., </a:t>
            </a:r>
            <a:r>
              <a:rPr lang="en-US" sz="900" dirty="0" err="1"/>
              <a:t>Nasahara</a:t>
            </a:r>
            <a:r>
              <a:rPr lang="en-US" sz="900" dirty="0"/>
              <a:t>, K., Ide, R., Maeda, T., 2019,</a:t>
            </a:r>
            <a:r>
              <a:rPr lang="en-US" sz="900" b="1" dirty="0"/>
              <a:t> </a:t>
            </a:r>
            <a:r>
              <a:rPr lang="en-US" sz="900" dirty="0"/>
              <a:t>Evaluating land surface phenology from the Advanced </a:t>
            </a:r>
            <a:r>
              <a:rPr lang="en-US" sz="900" dirty="0" err="1"/>
              <a:t>Himawari</a:t>
            </a:r>
            <a:r>
              <a:rPr lang="en-US" sz="900" dirty="0"/>
              <a:t> Imager using observations from MODIS and the </a:t>
            </a:r>
            <a:r>
              <a:rPr lang="en-US" sz="900" dirty="0" err="1"/>
              <a:t>Phenological</a:t>
            </a:r>
            <a:r>
              <a:rPr lang="en-US" sz="900" dirty="0"/>
              <a:t> Eyes Network,</a:t>
            </a:r>
            <a:r>
              <a:rPr lang="en-US" sz="900" b="1" dirty="0"/>
              <a:t> </a:t>
            </a:r>
            <a:r>
              <a:rPr lang="en-US" sz="900" i="1" dirty="0"/>
              <a:t>International Journal of Applied Earth Observation and Geoinformation, </a:t>
            </a:r>
            <a:r>
              <a:rPr lang="en-US" sz="900" dirty="0"/>
              <a:t>79: 71-83. 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667" y="778384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ndara" panose="020E0502030303020204" pitchFamily="34" charset="0"/>
              </a:rPr>
              <a:t> </a:t>
            </a:r>
            <a:r>
              <a:rPr lang="en-US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Xiaoyang </a:t>
            </a: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Zhang, South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Dakota State University, Brookings, SD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264" y="1139847"/>
            <a:ext cx="3525189" cy="35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</TotalTime>
  <Words>486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Candara</vt:lpstr>
      <vt:lpstr>Times New Roman</vt:lpstr>
      <vt:lpstr>Wingdings</vt:lpstr>
      <vt:lpstr>Office Theme</vt:lpstr>
      <vt:lpstr>PowerPoint Presentation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Hulley, Glynn C (329G)</dc:creator>
  <cp:lastModifiedBy>Zhang, Xiaoyang</cp:lastModifiedBy>
  <cp:revision>33</cp:revision>
  <dcterms:created xsi:type="dcterms:W3CDTF">2019-11-14T17:54:13Z</dcterms:created>
  <dcterms:modified xsi:type="dcterms:W3CDTF">2020-06-26T22:31:59Z</dcterms:modified>
</cp:coreProperties>
</file>