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0" r:id="rId5"/>
    <p:sldId id="280" r:id="rId6"/>
    <p:sldId id="28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05" autoAdjust="0"/>
  </p:normalViewPr>
  <p:slideViewPr>
    <p:cSldViewPr snapToGrid="0">
      <p:cViewPr varScale="1">
        <p:scale>
          <a:sx n="42" d="100"/>
          <a:sy n="42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AAAB-44AC-44B1-B03C-09033F46EEAD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9C6C-CAC5-4BA5-B933-D51847363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8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F3796C-293F-4D9D-90DD-5ACE4A3BA6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0"/>
            <a:ext cx="12192000" cy="6003842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931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513B-0CF8-49DC-A79F-74410EE7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322D7-E11A-4356-A9A7-18FBD02AE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2E750-03D9-4DEE-90B2-B0ADA4724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EC3AB-C8AA-4479-B980-43106A81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F12E3-0F70-4A48-B37A-F3F81D73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836A7-75E5-4CC5-BBE2-E394783B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27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0F79-D67D-46D9-896C-DEE486C49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0843F-74B1-4C96-949F-C0468629B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7035-6C4F-40D0-84B9-9B97109211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45AFB-24A9-4796-8290-D0D8A668A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5949-8C5F-48AC-95E0-5455E160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278407-BE9D-433C-9712-B2169A268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FB14B4-DE67-4E9C-91E8-A37F4E4E8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5666B-DEA0-4094-95A5-185E45D1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6BB26-8F09-416E-9AB6-AD07B273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69F4B-E250-4446-BF62-3DC6329F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E0226A-E74E-429A-8A97-32155156A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9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4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0D52B-A5B7-40B8-B9AB-2F63E08A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0361-D6F5-4B13-A001-220ACDCE9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FF26C-573E-4084-BA69-83CE3E958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1FE28-1583-46E0-9E80-806E6CCCD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19562-8E61-4304-84C7-ECF653C0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6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B6A8-BBFA-446E-96B5-7D173D8CE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32BD7-3AA9-4040-AD61-BDB4E611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A758-0D4E-472B-A44B-3013EDE96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32534-FB02-4DF6-8703-B7E4BA83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60B54-64F3-4CB0-9849-1AB31B26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5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FC2B7-0923-449D-B40A-E3AEE634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7FD88-0A47-4A12-BD4D-AECB5B53E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68C354-5509-47D2-9D55-12E1B562C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9A5CB-3F2D-4468-AB0F-2662A410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1BEDF-9148-4896-BEF5-378639EB1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20DFA-C9F3-4B85-AB7B-FC235A8F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2AAE-2C39-4B93-B0F5-CBE5B985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D313E-3AD2-4BA9-BCEA-39BB86015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26F7E-E8E8-4311-AB54-7660539BF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89394-171D-46B6-84AA-3166194FD6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8F6A2-F703-4A10-8A94-9D2A7B3E39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D0AB24-FC9C-47CF-A57D-9EC0B804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BDA93D-B61E-424E-A4D7-81CB6C15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E6E32-8E0F-4082-99FE-4E8CC635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7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4D7C-36B0-480F-8D18-82FDB1D4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6220F-DD63-4A24-B4C2-409319155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39363-F997-45FB-863D-BA94139B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F05BE-580E-4DFB-861A-A669E0AF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0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8D48BF-ACAE-4FF9-A165-92348AC0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65F79A-BFE7-45D5-ACF0-B8EE8364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1E412-2C36-468C-81A5-13225B95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2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27A62-C20D-4EA3-878A-0C31ACE3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DB209-D0A1-4511-8487-4BEFA80F20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E39DE2-517D-409C-91F0-D9A4AFDA0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57F4E-F48F-4F48-9A2E-E45D4325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85B64B-8F19-4891-BD38-A7905B9FC51B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1EC9C-CC60-4844-9825-E2A0A6DF3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8BFB2-0C0C-4E0B-B98C-A891A567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790624-5C87-4FF8-8328-090FADAEB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6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90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8.tiff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tiff"/><Relationship Id="rId7" Type="http://schemas.openxmlformats.org/officeDocument/2006/relationships/image" Target="../media/image9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8.tiff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73E9FC8-2143-48A2-9DEE-AABBC7E30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265888"/>
          </a:xfrm>
          <a:custGeom>
            <a:avLst/>
            <a:gdLst>
              <a:gd name="connsiteX0" fmla="*/ 0 w 12188952"/>
              <a:gd name="connsiteY0" fmla="*/ 0 h 6265888"/>
              <a:gd name="connsiteX1" fmla="*/ 12188952 w 12188952"/>
              <a:gd name="connsiteY1" fmla="*/ 0 h 6265888"/>
              <a:gd name="connsiteX2" fmla="*/ 12188952 w 12188952"/>
              <a:gd name="connsiteY2" fmla="*/ 5061023 h 6265888"/>
              <a:gd name="connsiteX3" fmla="*/ 12188400 w 12188952"/>
              <a:gd name="connsiteY3" fmla="*/ 5061281 h 6265888"/>
              <a:gd name="connsiteX4" fmla="*/ 6096000 w 12188952"/>
              <a:gd name="connsiteY4" fmla="*/ 6265888 h 6265888"/>
              <a:gd name="connsiteX5" fmla="*/ 3601 w 12188952"/>
              <a:gd name="connsiteY5" fmla="*/ 5061281 h 6265888"/>
              <a:gd name="connsiteX6" fmla="*/ 0 w 12188952"/>
              <a:gd name="connsiteY6" fmla="*/ 5059596 h 626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6265888">
                <a:moveTo>
                  <a:pt x="0" y="0"/>
                </a:moveTo>
                <a:lnTo>
                  <a:pt x="12188952" y="0"/>
                </a:lnTo>
                <a:lnTo>
                  <a:pt x="12188952" y="5061023"/>
                </a:lnTo>
                <a:lnTo>
                  <a:pt x="12188400" y="5061281"/>
                </a:lnTo>
                <a:cubicBezTo>
                  <a:pt x="10489511" y="5817852"/>
                  <a:pt x="8380622" y="6265888"/>
                  <a:pt x="6096000" y="6265888"/>
                </a:cubicBezTo>
                <a:cubicBezTo>
                  <a:pt x="3811379" y="6265888"/>
                  <a:pt x="1702489" y="5817852"/>
                  <a:pt x="3601" y="5061281"/>
                </a:cubicBezTo>
                <a:lnTo>
                  <a:pt x="0" y="5059596"/>
                </a:ln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F30BDF-B2D8-44F7-BD7D-52BCDBB86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" y="0"/>
            <a:ext cx="12192000" cy="6003842"/>
          </a:xfrm>
          <a:custGeom>
            <a:avLst/>
            <a:gdLst>
              <a:gd name="connsiteX0" fmla="*/ 0 w 12187427"/>
              <a:gd name="connsiteY0" fmla="*/ 0 h 6003852"/>
              <a:gd name="connsiteX1" fmla="*/ 12187427 w 12187427"/>
              <a:gd name="connsiteY1" fmla="*/ 0 h 6003852"/>
              <a:gd name="connsiteX2" fmla="*/ 12187427 w 12187427"/>
              <a:gd name="connsiteY2" fmla="*/ 4772371 h 6003852"/>
              <a:gd name="connsiteX3" fmla="*/ 11865111 w 12187427"/>
              <a:gd name="connsiteY3" fmla="*/ 4913285 h 6003852"/>
              <a:gd name="connsiteX4" fmla="*/ 6096000 w 12187427"/>
              <a:gd name="connsiteY4" fmla="*/ 6003852 h 6003852"/>
              <a:gd name="connsiteX5" fmla="*/ 3601 w 12187427"/>
              <a:gd name="connsiteY5" fmla="*/ 4771946 h 6003852"/>
              <a:gd name="connsiteX6" fmla="*/ 0 w 12187427"/>
              <a:gd name="connsiteY6" fmla="*/ 4770223 h 60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7427" h="6003852">
                <a:moveTo>
                  <a:pt x="0" y="0"/>
                </a:moveTo>
                <a:lnTo>
                  <a:pt x="12187427" y="0"/>
                </a:lnTo>
                <a:lnTo>
                  <a:pt x="12187427" y="4772371"/>
                </a:lnTo>
                <a:lnTo>
                  <a:pt x="11865111" y="4913285"/>
                </a:lnTo>
                <a:cubicBezTo>
                  <a:pt x="10225213" y="5601147"/>
                  <a:pt x="8237833" y="6003852"/>
                  <a:pt x="6096000" y="6003852"/>
                </a:cubicBezTo>
                <a:cubicBezTo>
                  <a:pt x="3811379" y="6003852"/>
                  <a:pt x="1702489" y="5545663"/>
                  <a:pt x="3601" y="4771946"/>
                </a:cubicBezTo>
                <a:lnTo>
                  <a:pt x="0" y="4770223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F4D63E-80F0-496A-ACBC-98713EEE3BF7}"/>
              </a:ext>
            </a:extLst>
          </p:cNvPr>
          <p:cNvSpPr txBox="1"/>
          <p:nvPr/>
        </p:nvSpPr>
        <p:spPr>
          <a:xfrm>
            <a:off x="224101" y="383130"/>
            <a:ext cx="9394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Integrating Soil Moisture and Evapotranspiration Data to Constrain Land-Atmospheric Water and Energy Balance Coupling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EC674-2149-4E7D-B047-45C3E7A90F98}"/>
              </a:ext>
            </a:extLst>
          </p:cNvPr>
          <p:cNvSpPr txBox="1"/>
          <p:nvPr/>
        </p:nvSpPr>
        <p:spPr>
          <a:xfrm>
            <a:off x="224101" y="2209602"/>
            <a:ext cx="91861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Wade T. Crow, Fangni Lei, Jianzhi Dong, Martha C. Anderson</a:t>
            </a:r>
          </a:p>
          <a:p>
            <a:r>
              <a:rPr lang="en-US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a typeface="Cambria" panose="02040503050406030204" pitchFamily="18" charset="0"/>
                <a:cs typeface="Cambria" charset="0"/>
              </a:rPr>
              <a:t>Hydrology and Remote Sensing Laboratory, USDA ARS</a:t>
            </a:r>
          </a:p>
          <a:p>
            <a:endParaRPr lang="en-US" sz="1000" b="1" dirty="0">
              <a:solidFill>
                <a:schemeClr val="bg1"/>
              </a:solidFill>
              <a:ea typeface="Cambria" panose="02040503050406030204" pitchFamily="18" charset="0"/>
              <a:cs typeface="Cambria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Thomas R. H. Holmes</a:t>
            </a:r>
          </a:p>
          <a:p>
            <a:r>
              <a:rPr lang="en-US" sz="2000" b="1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Hydrological Sciences Laboratory, NASA </a:t>
            </a:r>
            <a:r>
              <a:rPr lang="en-US" sz="2000" b="1" i="1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GSFC</a:t>
            </a:r>
            <a:endParaRPr lang="en-US" sz="2000" b="1" i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en-US" sz="1000" b="1" dirty="0">
              <a:solidFill>
                <a:schemeClr val="bg1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Christopher Hain 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000" b="1" i="1" dirty="0">
                <a:solidFill>
                  <a:schemeClr val="accent4">
                    <a:lumMod val="40000"/>
                    <a:lumOff val="60000"/>
                  </a:schemeClr>
                </a:solidFill>
                <a:ea typeface="Cambria" panose="02040503050406030204" pitchFamily="18" charset="0"/>
                <a:cs typeface="Cambria" charset="0"/>
              </a:rPr>
              <a:t>Earth Science Office, NASA </a:t>
            </a:r>
            <a:r>
              <a:rPr lang="en-US" sz="2000" b="1" i="1" dirty="0" err="1">
                <a:solidFill>
                  <a:schemeClr val="accent4">
                    <a:lumMod val="40000"/>
                    <a:lumOff val="60000"/>
                  </a:schemeClr>
                </a:solidFill>
                <a:ea typeface="Cambria" panose="02040503050406030204" pitchFamily="18" charset="0"/>
                <a:cs typeface="Cambria" charset="0"/>
              </a:rPr>
              <a:t>MSFC</a:t>
            </a:r>
            <a:endParaRPr lang="en-US" sz="2000" b="1" i="1" dirty="0">
              <a:solidFill>
                <a:schemeClr val="accent4">
                  <a:lumMod val="40000"/>
                  <a:lumOff val="60000"/>
                </a:schemeClr>
              </a:solidFill>
              <a:ea typeface="Cambria" panose="02040503050406030204" pitchFamily="18" charset="0"/>
              <a:cs typeface="Cambri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5FFCF-B3A6-4665-AF93-702865A6BF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645" y="5623560"/>
            <a:ext cx="896494" cy="1084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40EAD3-1BAF-4180-B8ED-33269656B4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332" y="5623147"/>
            <a:ext cx="1154954" cy="10843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9FEBA8-C325-459E-94AC-8C709F025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4404" y="6024826"/>
            <a:ext cx="2880663" cy="850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AEFF29-F468-4CC5-834C-10BB0AE17D1C}"/>
              </a:ext>
            </a:extLst>
          </p:cNvPr>
          <p:cNvSpPr txBox="1"/>
          <p:nvPr/>
        </p:nvSpPr>
        <p:spPr>
          <a:xfrm>
            <a:off x="4204443" y="4776835"/>
            <a:ext cx="3777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June 30 to July 1st, 2020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 Second Terra/Aqua/Suomi-NPP Land Discipline Workshop</a:t>
            </a:r>
            <a:endParaRPr lang="en-US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22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E2EEAA-E3BA-497A-B07E-91013F925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0" y="1486740"/>
            <a:ext cx="5486400" cy="1934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E4A58-4371-4443-9E8C-704CC647A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0" y="4127154"/>
            <a:ext cx="5486400" cy="2129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ECA-C232-42AB-88AE-95348BABD691}"/>
                  </a:ext>
                </a:extLst>
              </p:cNvPr>
              <p:cNvSpPr txBox="1"/>
              <p:nvPr/>
            </p:nvSpPr>
            <p:spPr>
              <a:xfrm>
                <a:off x="2118323" y="1048925"/>
                <a:ext cx="1922193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𝑺𝑴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𝑹𝑺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𝑬𝑻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𝑹𝑺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ECA-C232-42AB-88AE-95348BABD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23" y="1048925"/>
                <a:ext cx="1922193" cy="407484"/>
              </a:xfrm>
              <a:prstGeom prst="rect">
                <a:avLst/>
              </a:prstGeom>
              <a:blipFill>
                <a:blip r:embed="rId4"/>
                <a:stretch>
                  <a:fillRect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45C2361-661B-4666-998B-F363438D0740}"/>
              </a:ext>
            </a:extLst>
          </p:cNvPr>
          <p:cNvSpPr txBox="1"/>
          <p:nvPr/>
        </p:nvSpPr>
        <p:spPr>
          <a:xfrm>
            <a:off x="66030" y="1064227"/>
            <a:ext cx="205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Remote Sensing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2F36A-7B93-44ED-BCBC-3F12023313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81" y="6367812"/>
            <a:ext cx="4686838" cy="431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AE3BD-52AE-4595-A6EF-F357AA898BE1}"/>
                  </a:ext>
                </a:extLst>
              </p:cNvPr>
              <p:cNvSpPr txBox="1"/>
              <p:nvPr/>
            </p:nvSpPr>
            <p:spPr>
              <a:xfrm>
                <a:off x="1684102" y="3710784"/>
                <a:ext cx="2217145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𝑺𝑴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𝑳𝑺𝑴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𝑬𝑻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𝑳𝑺𝑴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AE3BD-52AE-4595-A6EF-F357AA898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02" y="3710784"/>
                <a:ext cx="2217145" cy="407484"/>
              </a:xfrm>
              <a:prstGeom prst="rect">
                <a:avLst/>
              </a:prstGeom>
              <a:blipFill>
                <a:blip r:embed="rId6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EC25CF9-0E6A-4B77-9CFF-CBFF5691E3B7}"/>
              </a:ext>
            </a:extLst>
          </p:cNvPr>
          <p:cNvSpPr txBox="1"/>
          <p:nvPr/>
        </p:nvSpPr>
        <p:spPr>
          <a:xfrm>
            <a:off x="66030" y="3727422"/>
            <a:ext cx="1618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GLDAS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LSMs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897C38-6E2E-4243-87FA-BD1970F60143}"/>
              </a:ext>
            </a:extLst>
          </p:cNvPr>
          <p:cNvSpPr txBox="1"/>
          <p:nvPr/>
        </p:nvSpPr>
        <p:spPr>
          <a:xfrm>
            <a:off x="5580744" y="2083461"/>
            <a:ext cx="6392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Soil Moisture-Evapotranspiration Coupling Strength (SECS)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Are models over coupled or are remote-sensing coupling estimates biased low due to random retrieval errors?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C3FF33-7AEA-47C3-A49C-3EA5A75FFF8F}"/>
              </a:ext>
            </a:extLst>
          </p:cNvPr>
          <p:cNvSpPr txBox="1"/>
          <p:nvPr/>
        </p:nvSpPr>
        <p:spPr>
          <a:xfrm>
            <a:off x="242587" y="205676"/>
            <a:ext cx="876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Estimating SECS Bias</a:t>
            </a:r>
          </a:p>
        </p:txBody>
      </p:sp>
    </p:spTree>
    <p:extLst>
      <p:ext uri="{BB962C8B-B14F-4D97-AF65-F5344CB8AC3E}">
        <p14:creationId xmlns:p14="http://schemas.microsoft.com/office/powerpoint/2010/main" val="1490960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E2EEAA-E3BA-497A-B07E-91013F925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0" y="1486740"/>
            <a:ext cx="5486400" cy="1934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7E4A58-4371-4443-9E8C-704CC647A5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30" y="4127154"/>
            <a:ext cx="5486400" cy="2129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ECA-C232-42AB-88AE-95348BABD691}"/>
                  </a:ext>
                </a:extLst>
              </p:cNvPr>
              <p:cNvSpPr txBox="1"/>
              <p:nvPr/>
            </p:nvSpPr>
            <p:spPr>
              <a:xfrm>
                <a:off x="2118323" y="1048925"/>
                <a:ext cx="1922193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𝑺𝑴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𝑹𝑺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𝑬𝑻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𝑹𝑺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2856ECA-C232-42AB-88AE-95348BABD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23" y="1048925"/>
                <a:ext cx="1922193" cy="407484"/>
              </a:xfrm>
              <a:prstGeom prst="rect">
                <a:avLst/>
              </a:prstGeom>
              <a:blipFill>
                <a:blip r:embed="rId4"/>
                <a:stretch>
                  <a:fillRect b="-1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F45C2361-661B-4666-998B-F363438D0740}"/>
              </a:ext>
            </a:extLst>
          </p:cNvPr>
          <p:cNvSpPr txBox="1"/>
          <p:nvPr/>
        </p:nvSpPr>
        <p:spPr>
          <a:xfrm>
            <a:off x="66030" y="1064227"/>
            <a:ext cx="2052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Remote Sensing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2F36A-7B93-44ED-BCBC-3F12023313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081" y="6367812"/>
            <a:ext cx="4686838" cy="4318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AE3BD-52AE-4595-A6EF-F357AA898BE1}"/>
                  </a:ext>
                </a:extLst>
              </p:cNvPr>
              <p:cNvSpPr txBox="1"/>
              <p:nvPr/>
            </p:nvSpPr>
            <p:spPr>
              <a:xfrm>
                <a:off x="1684102" y="3710784"/>
                <a:ext cx="2217145" cy="407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𝑺𝑴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𝑳𝑺𝑴</m:t>
                          </m:r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𝑬𝑻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𝑳𝑺𝑴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F7AE3BD-52AE-4595-A6EF-F357AA898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102" y="3710784"/>
                <a:ext cx="2217145" cy="407484"/>
              </a:xfrm>
              <a:prstGeom prst="rect">
                <a:avLst/>
              </a:prstGeom>
              <a:blipFill>
                <a:blip r:embed="rId6"/>
                <a:stretch>
                  <a:fillRect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EC25CF9-0E6A-4B77-9CFF-CBFF5691E3B7}"/>
              </a:ext>
            </a:extLst>
          </p:cNvPr>
          <p:cNvSpPr txBox="1"/>
          <p:nvPr/>
        </p:nvSpPr>
        <p:spPr>
          <a:xfrm>
            <a:off x="66030" y="3727422"/>
            <a:ext cx="1618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GLDAS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LSMs</a:t>
            </a:r>
            <a:endParaRPr lang="en-US" sz="2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716877-B1B1-4B9A-8D71-BE8F85C1AB84}"/>
              </a:ext>
            </a:extLst>
          </p:cNvPr>
          <p:cNvGrpSpPr/>
          <p:nvPr/>
        </p:nvGrpSpPr>
        <p:grpSpPr>
          <a:xfrm>
            <a:off x="5528862" y="1048925"/>
            <a:ext cx="6644243" cy="2379022"/>
            <a:chOff x="5528862" y="1048925"/>
            <a:chExt cx="6644243" cy="23790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0B65978-477C-4CB9-AB50-84A4092221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86705" y="1464337"/>
              <a:ext cx="5486400" cy="196361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636AD9-FA5F-498B-A6A4-D820A722A7F1}"/>
                    </a:ext>
                  </a:extLst>
                </p:cNvPr>
                <p:cNvSpPr txBox="1"/>
                <p:nvPr/>
              </p:nvSpPr>
              <p:spPr>
                <a:xfrm>
                  <a:off x="8998829" y="1048925"/>
                  <a:ext cx="1918987" cy="407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𝑺𝑴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𝑻𝑪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𝑬𝑻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𝑻𝑪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636AD9-FA5F-498B-A6A4-D820A722A7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8829" y="1048925"/>
                  <a:ext cx="1918987" cy="407484"/>
                </a:xfrm>
                <a:prstGeom prst="rect">
                  <a:avLst/>
                </a:prstGeom>
                <a:blipFill>
                  <a:blip r:embed="rId8"/>
                  <a:stretch>
                    <a:fillRect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FE368B1-5953-4D8C-A0DD-41A39291AE03}"/>
                </a:ext>
              </a:extLst>
            </p:cNvPr>
            <p:cNvSpPr txBox="1"/>
            <p:nvPr/>
          </p:nvSpPr>
          <p:spPr>
            <a:xfrm>
              <a:off x="6747191" y="1064227"/>
              <a:ext cx="22901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Triple Collocation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B6599340-1483-4600-8F43-A8200D78AD89}"/>
                </a:ext>
              </a:extLst>
            </p:cNvPr>
            <p:cNvSpPr/>
            <p:nvPr/>
          </p:nvSpPr>
          <p:spPr>
            <a:xfrm>
              <a:off x="5528862" y="2251126"/>
              <a:ext cx="1134276" cy="347105"/>
            </a:xfrm>
            <a:prstGeom prst="right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000000"/>
                </a:highlight>
              </a:endParaRPr>
            </a:p>
          </p:txBody>
        </p:sp>
      </p:grp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8E804D2E-4A10-46C0-9A8C-B41E416023CE}"/>
              </a:ext>
            </a:extLst>
          </p:cNvPr>
          <p:cNvSpPr/>
          <p:nvPr/>
        </p:nvSpPr>
        <p:spPr>
          <a:xfrm rot="18610090">
            <a:off x="5356512" y="3993900"/>
            <a:ext cx="1851103" cy="34710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F4EB7D-B090-4F15-AECB-090D7500FE46}"/>
              </a:ext>
            </a:extLst>
          </p:cNvPr>
          <p:cNvSpPr txBox="1"/>
          <p:nvPr/>
        </p:nvSpPr>
        <p:spPr>
          <a:xfrm>
            <a:off x="6546472" y="4204738"/>
            <a:ext cx="486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SM-ET Coupling Strength (SECS) Bias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4B4ADE-9483-486A-84CE-D60AE1A2F080}"/>
              </a:ext>
            </a:extLst>
          </p:cNvPr>
          <p:cNvSpPr txBox="1"/>
          <p:nvPr/>
        </p:nvSpPr>
        <p:spPr>
          <a:xfrm>
            <a:off x="242587" y="205676"/>
            <a:ext cx="876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Estimating SECS Bias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E5C74-DC6B-442E-BA3E-5D3C840E3CAD}"/>
              </a:ext>
            </a:extLst>
          </p:cNvPr>
          <p:cNvSpPr txBox="1"/>
          <p:nvPr/>
        </p:nvSpPr>
        <p:spPr>
          <a:xfrm>
            <a:off x="6250957" y="5045846"/>
            <a:ext cx="515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What is the consequence of SECS bias on land model ET estimates?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0AC223-428A-41D0-A84E-151B4F74622B}"/>
              </a:ext>
            </a:extLst>
          </p:cNvPr>
          <p:cNvSpPr txBox="1"/>
          <p:nvPr/>
        </p:nvSpPr>
        <p:spPr>
          <a:xfrm>
            <a:off x="5580744" y="2083461"/>
            <a:ext cx="6392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Soil Moisture-Evapotranspiration Coupling Strength (SECS)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Are models over coupled or are remote-sensing coupling estimates biased low due to random retrieval errors?</a:t>
            </a:r>
          </a:p>
        </p:txBody>
      </p:sp>
    </p:spTree>
    <p:extLst>
      <p:ext uri="{BB962C8B-B14F-4D97-AF65-F5344CB8AC3E}">
        <p14:creationId xmlns:p14="http://schemas.microsoft.com/office/powerpoint/2010/main" val="382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A65DDA4-54EB-40E9-9D04-003F9E00D8B1}"/>
              </a:ext>
            </a:extLst>
          </p:cNvPr>
          <p:cNvSpPr txBox="1"/>
          <p:nvPr/>
        </p:nvSpPr>
        <p:spPr>
          <a:xfrm>
            <a:off x="242587" y="216827"/>
            <a:ext cx="8765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Optimizing Noah-MP over Sites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3B6C41-0810-4D3F-A30D-C81AEFA83812}"/>
              </a:ext>
            </a:extLst>
          </p:cNvPr>
          <p:cNvSpPr txBox="1"/>
          <p:nvPr/>
        </p:nvSpPr>
        <p:spPr>
          <a:xfrm>
            <a:off x="237804" y="1382336"/>
            <a:ext cx="11756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ea typeface="Cambria" panose="02040503050406030204" pitchFamily="18" charset="0"/>
              </a:rPr>
              <a:t>Ensemble of Central US NOAH-MP runs applying a range of ET and SM parameterizations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75E7F93-4D46-4D1D-BDD4-C05113DA23C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2" b="47748"/>
          <a:stretch/>
        </p:blipFill>
        <p:spPr>
          <a:xfrm>
            <a:off x="445793" y="2532011"/>
            <a:ext cx="11310077" cy="349120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1BFE95-9446-49B2-AC9D-5B7DE34A5363}"/>
              </a:ext>
            </a:extLst>
          </p:cNvPr>
          <p:cNvSpPr txBox="1"/>
          <p:nvPr/>
        </p:nvSpPr>
        <p:spPr>
          <a:xfrm>
            <a:off x="2264232" y="2129779"/>
            <a:ext cx="33382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ET RMSD Accuracy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F8A283-F712-494E-8B12-C06F2430333C}"/>
              </a:ext>
            </a:extLst>
          </p:cNvPr>
          <p:cNvSpPr txBox="1"/>
          <p:nvPr/>
        </p:nvSpPr>
        <p:spPr>
          <a:xfrm>
            <a:off x="6605163" y="2111364"/>
            <a:ext cx="52824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Transpiration/Evaporation Partitioning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D31B8F-0242-42CF-96AD-7FB33F947A42}"/>
              </a:ext>
            </a:extLst>
          </p:cNvPr>
          <p:cNvSpPr/>
          <p:nvPr/>
        </p:nvSpPr>
        <p:spPr>
          <a:xfrm>
            <a:off x="1447986" y="5983020"/>
            <a:ext cx="9613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ea typeface="Cambria" panose="02040503050406030204" pitchFamily="18" charset="0"/>
              </a:rPr>
              <a:t>Dong et al., </a:t>
            </a:r>
            <a:r>
              <a:rPr lang="en-US" sz="2000" dirty="0"/>
              <a:t>Bare soil evaporation stress determines soil moisture - evapotranspiration coupling strength bias in land surface modeling. In submission. </a:t>
            </a:r>
            <a:r>
              <a:rPr lang="en-US" sz="2000" i="1" dirty="0"/>
              <a:t>Scientific Reports</a:t>
            </a:r>
            <a:r>
              <a:rPr lang="en-US" sz="2000" dirty="0"/>
              <a:t>. 2020.</a:t>
            </a:r>
          </a:p>
        </p:txBody>
      </p:sp>
    </p:spTree>
    <p:extLst>
      <p:ext uri="{BB962C8B-B14F-4D97-AF65-F5344CB8AC3E}">
        <p14:creationId xmlns:p14="http://schemas.microsoft.com/office/powerpoint/2010/main" val="190224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7FF85817D2C4492E7C9424B6104D7" ma:contentTypeVersion="8" ma:contentTypeDescription="Create a new document." ma:contentTypeScope="" ma:versionID="3ddd3d24ea2639143a9257913839477c">
  <xsd:schema xmlns:xsd="http://www.w3.org/2001/XMLSchema" xmlns:xs="http://www.w3.org/2001/XMLSchema" xmlns:p="http://schemas.microsoft.com/office/2006/metadata/properties" xmlns:ns1="http://schemas.microsoft.com/sharepoint/v3" xmlns:ns3="dcf7d62a-538d-4892-9cbd-385ec9f17408" targetNamespace="http://schemas.microsoft.com/office/2006/metadata/properties" ma:root="true" ma:fieldsID="de3c23b9900a7b14d9ac9e0f012a5565" ns1:_="" ns3:_="">
    <xsd:import namespace="http://schemas.microsoft.com/sharepoint/v3"/>
    <xsd:import namespace="dcf7d62a-538d-4892-9cbd-385ec9f174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7d62a-538d-4892-9cbd-385ec9f174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1483E8-6CF9-4435-847B-5A0DCE938FD0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dcf7d62a-538d-4892-9cbd-385ec9f17408"/>
    <ds:schemaRef ds:uri="http://schemas.microsoft.com/sharepoint/v3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D54AC4-A34D-49D3-AC7F-07039FEB7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B4C1DA-6115-40CF-AF7C-437F9F4F6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f7d62a-538d-4892-9cbd-385ec9f174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237</Words>
  <Application>Microsoft Office PowerPoint</Application>
  <PresentationFormat>Widescreen</PresentationFormat>
  <Paragraphs>38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Lei, Fangni - ARS</dc:creator>
  <cp:lastModifiedBy>Crow, Wade</cp:lastModifiedBy>
  <cp:revision>38</cp:revision>
  <dcterms:created xsi:type="dcterms:W3CDTF">2019-11-17T03:18:55Z</dcterms:created>
  <dcterms:modified xsi:type="dcterms:W3CDTF">2020-06-29T01:53:25Z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0x01010086B7FF85817D2C4492E7C9424B6104D7</vt:lpwstr>
  </property>
</Properties>
</file>